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594" r:id="rId8"/>
    <p:sldId id="263" r:id="rId9"/>
    <p:sldId id="262" r:id="rId10"/>
    <p:sldId id="264" r:id="rId11"/>
    <p:sldId id="266" r:id="rId12"/>
    <p:sldId id="268" r:id="rId13"/>
    <p:sldId id="5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p:scale>
          <a:sx n="75" d="100"/>
          <a:sy n="75" d="100"/>
        </p:scale>
        <p:origin x="1020"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12/04/2026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12/04/2026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normAutofit/>
          </a:bodyPr>
          <a:lstStyle/>
          <a:p>
            <a:r>
              <a:rPr lang="en-GB" sz="5400" dirty="0">
                <a:highlight>
                  <a:srgbClr val="C0C0C0"/>
                </a:highlight>
              </a:rPr>
              <a:t>The Scent Vault</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lstStyle/>
          <a:p>
            <a:r>
              <a:rPr lang="en-GB" dirty="0"/>
              <a:t>Samir Besso Calvo</a:t>
            </a:r>
          </a:p>
          <a:p>
            <a:r>
              <a:rPr lang="en-GB" dirty="0"/>
              <a:t>ID: 2439094</a:t>
            </a:r>
          </a:p>
          <a:p>
            <a:r>
              <a:rPr lang="en-GB" dirty="0"/>
              <a:t>LCLM4006</a:t>
            </a:r>
          </a:p>
          <a:p>
            <a:r>
              <a:rPr lang="en-GB" dirty="0"/>
              <a:t>Lecturer: Thomas Adeyemi </a:t>
            </a:r>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511089"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93428" y="1631994"/>
            <a:ext cx="10515600" cy="4991227"/>
          </a:xfrm>
        </p:spPr>
        <p:txBody>
          <a:bodyPr/>
          <a:lstStyle/>
          <a:p>
            <a:r>
              <a:rPr lang="en-GB" sz="2400" b="1" dirty="0"/>
              <a:t>Slide 1 - Cover page</a:t>
            </a:r>
          </a:p>
          <a:p>
            <a:r>
              <a:rPr lang="en-GB" sz="2400" b="1" dirty="0"/>
              <a:t>Slide 2 - </a:t>
            </a:r>
            <a:r>
              <a:rPr lang="en-GB" sz="2400" b="1" dirty="0">
                <a:latin typeface="Söhne"/>
              </a:rPr>
              <a:t>Table of Contents</a:t>
            </a:r>
            <a:endParaRPr lang="en-GB" sz="2400" b="1" dirty="0"/>
          </a:p>
          <a:p>
            <a:r>
              <a:rPr lang="en-GB" sz="2400" b="1" dirty="0"/>
              <a:t>Slide 3 – </a:t>
            </a:r>
            <a:r>
              <a:rPr lang="en-GB" sz="2400" b="1" dirty="0">
                <a:latin typeface="Söhne"/>
              </a:rPr>
              <a:t>Introduction</a:t>
            </a:r>
          </a:p>
          <a:p>
            <a:r>
              <a:rPr lang="en-GB" sz="2400" b="1" dirty="0"/>
              <a:t>Slide 4 - Section 1 - </a:t>
            </a:r>
            <a:r>
              <a:rPr lang="en-GB" sz="2400" b="1" dirty="0">
                <a:latin typeface="Söhne"/>
              </a:rPr>
              <a:t>Overview of the Business Idea</a:t>
            </a:r>
            <a:endParaRPr lang="en-GB" sz="2400" b="1" dirty="0"/>
          </a:p>
          <a:p>
            <a:r>
              <a:rPr lang="en-GB" sz="2400" b="1" dirty="0"/>
              <a:t>Slide 5 - Section 2 - Legal Format and Management Structure</a:t>
            </a:r>
          </a:p>
          <a:p>
            <a:r>
              <a:rPr lang="en-GB" sz="2400" b="1" dirty="0"/>
              <a:t>Slide 6 – Organization Chart</a:t>
            </a:r>
          </a:p>
          <a:p>
            <a:r>
              <a:rPr lang="en-GB" sz="2400" b="1" dirty="0"/>
              <a:t>Slide 7 - Section 3 – PESTEL Analysis</a:t>
            </a:r>
          </a:p>
          <a:p>
            <a:r>
              <a:rPr lang="en-GB" sz="2400" b="1" dirty="0"/>
              <a:t>Slide 8 - Section 4 - Marketing Strategies</a:t>
            </a:r>
          </a:p>
          <a:p>
            <a:r>
              <a:rPr lang="en-GB" sz="2400" b="1" dirty="0"/>
              <a:t>Slide 9 -  Section 5 - </a:t>
            </a:r>
            <a:r>
              <a:rPr lang="en-GB" sz="2400" b="1" dirty="0">
                <a:solidFill>
                  <a:srgbClr val="374151"/>
                </a:solidFill>
                <a:latin typeface="Söhne"/>
              </a:rPr>
              <a:t>Funding Requirements and Allocation</a:t>
            </a:r>
          </a:p>
          <a:p>
            <a:r>
              <a:rPr lang="en-GB" sz="2400" b="1" dirty="0">
                <a:solidFill>
                  <a:srgbClr val="374151"/>
                </a:solidFill>
                <a:latin typeface="Söhne"/>
              </a:rPr>
              <a:t>Slide 10 and 11 – Additional charts</a:t>
            </a:r>
          </a:p>
          <a:p>
            <a:r>
              <a:rPr lang="en-GB" sz="2400" b="1" dirty="0">
                <a:solidFill>
                  <a:srgbClr val="374151"/>
                </a:solidFill>
                <a:latin typeface="Söhne"/>
              </a:rPr>
              <a:t>Slide 12 - Questions</a:t>
            </a:r>
            <a:endParaRPr lang="en-GB" sz="2400" b="1" dirty="0"/>
          </a:p>
          <a:p>
            <a:endParaRPr lang="en-GB" dirty="0"/>
          </a:p>
          <a:p>
            <a:endParaRPr lang="en-GB" b="1" dirty="0"/>
          </a:p>
          <a:p>
            <a:endParaRPr lang="en-GB" b="1" dirty="0"/>
          </a:p>
          <a:p>
            <a:endParaRPr lang="en-GB" dirty="0"/>
          </a:p>
          <a:p>
            <a:endParaRPr lang="en-GB" b="1" dirty="0"/>
          </a:p>
          <a:p>
            <a:endParaRPr lang="en-GB" b="1" dirty="0"/>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lstStyle/>
          <a:p>
            <a:r>
              <a:rPr lang="en-GB" dirty="0"/>
              <a:t>The purpose of this presentation is to briefly introduce and highlight the key aspects of my business plan for </a:t>
            </a:r>
            <a:r>
              <a:rPr lang="en-GB" i="1" dirty="0"/>
              <a:t>The Scent Vault</a:t>
            </a:r>
            <a:r>
              <a:rPr lang="en-GB" dirty="0"/>
              <a:t>.</a:t>
            </a:r>
          </a:p>
          <a:p>
            <a:r>
              <a:rPr lang="en-GB" dirty="0"/>
              <a:t>It will provide an overview of the business concept, market analysis, financial plan and more information to consider.</a:t>
            </a:r>
          </a:p>
          <a:p>
            <a:r>
              <a:rPr lang="en-GB" dirty="0"/>
              <a:t>I aim to demonstrate the viability and potential of the business idea.</a:t>
            </a:r>
          </a:p>
          <a:p>
            <a:r>
              <a:rPr lang="en-GB" dirty="0"/>
              <a:t>I am aiming to achieve a clear understanding of how the business will operate and succeed, while building interest and confidence in its future growth.</a:t>
            </a:r>
          </a:p>
          <a:p>
            <a:endParaRPr lang="en-GB"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lstStyle/>
          <a:p>
            <a:r>
              <a:rPr lang="en-GB" dirty="0"/>
              <a:t>The Scent Vault is an online perfume sampling service</a:t>
            </a:r>
          </a:p>
          <a:p>
            <a:r>
              <a:rPr lang="en-GB" dirty="0"/>
              <a:t>Focus on niche and ultra-niche fragrances</a:t>
            </a:r>
          </a:p>
          <a:p>
            <a:r>
              <a:rPr lang="en-GB" dirty="0"/>
              <a:t>Provides affordable samples of rare and luxury scents</a:t>
            </a:r>
          </a:p>
          <a:p>
            <a:r>
              <a:rPr lang="en-GB" dirty="0"/>
              <a:t>Eliminates risk of buying expensive full bottles blindly</a:t>
            </a:r>
          </a:p>
          <a:p>
            <a:r>
              <a:rPr lang="en-GB" dirty="0"/>
              <a:t>Targets fragrance enthusiasts and curious consumers</a:t>
            </a:r>
          </a:p>
          <a:p>
            <a:r>
              <a:rPr lang="en-GB" dirty="0"/>
              <a:t>Combines convenience, personalization and expert guidance</a:t>
            </a:r>
          </a:p>
          <a:p>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92500" lnSpcReduction="10000"/>
          </a:bodyPr>
          <a:lstStyle/>
          <a:p>
            <a:endParaRPr lang="en-GB" dirty="0"/>
          </a:p>
          <a:p>
            <a:r>
              <a:rPr lang="en-GB" b="1" dirty="0"/>
              <a:t>Legal Structure:</a:t>
            </a:r>
            <a:r>
              <a:rPr lang="en-GB" dirty="0"/>
              <a:t> UK Private Limited Company (Ltd)</a:t>
            </a:r>
          </a:p>
          <a:p>
            <a:r>
              <a:rPr lang="en-GB" b="1" dirty="0"/>
              <a:t>Why:</a:t>
            </a:r>
            <a:r>
              <a:rPr lang="en-GB" dirty="0"/>
              <a:t> Limited liability, greater credibility and tax efficiency</a:t>
            </a:r>
          </a:p>
          <a:p>
            <a:r>
              <a:rPr lang="en-GB" b="1" dirty="0"/>
              <a:t>Management Structure:</a:t>
            </a:r>
          </a:p>
          <a:p>
            <a:pPr lvl="1"/>
            <a:r>
              <a:rPr lang="en-GB" dirty="0"/>
              <a:t>Founder and CEO (Samir Besso): strategy and overall management</a:t>
            </a:r>
          </a:p>
          <a:p>
            <a:pPr lvl="1"/>
            <a:r>
              <a:rPr lang="en-GB" dirty="0"/>
              <a:t>Operations and Fulfilment: inventory, packing and shipping</a:t>
            </a:r>
          </a:p>
          <a:p>
            <a:pPr lvl="1"/>
            <a:r>
              <a:rPr lang="en-GB" dirty="0"/>
              <a:t>Marketing and Community: social media and brand growth</a:t>
            </a:r>
          </a:p>
          <a:p>
            <a:pPr lvl="1"/>
            <a:r>
              <a:rPr lang="en-GB" dirty="0"/>
              <a:t>Customer Experience: support and advisory service</a:t>
            </a:r>
            <a:endParaRPr lang="en-GB" b="1" dirty="0"/>
          </a:p>
          <a:p>
            <a:r>
              <a:rPr lang="en-GB" b="1" dirty="0"/>
              <a:t>Structure:</a:t>
            </a:r>
            <a:endParaRPr lang="en-GB" dirty="0"/>
          </a:p>
          <a:p>
            <a:pPr lvl="1"/>
            <a:r>
              <a:rPr lang="en-GB" dirty="0"/>
              <a:t>Initially single-founder managing all roles</a:t>
            </a:r>
          </a:p>
          <a:p>
            <a:pPr lvl="1"/>
            <a:r>
              <a:rPr lang="en-GB" dirty="0"/>
              <a:t>Simple hierarchy, with future expansion and hiring planned</a:t>
            </a: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endParaRPr lang="en-GB" sz="3600" dirty="0"/>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pic>
        <p:nvPicPr>
          <p:cNvPr id="11" name="Content Placeholder 10">
            <a:extLst>
              <a:ext uri="{FF2B5EF4-FFF2-40B4-BE49-F238E27FC236}">
                <a16:creationId xmlns:a16="http://schemas.microsoft.com/office/drawing/2014/main" id="{1D26B0D2-5399-556F-7EB7-D91F56BB43A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319088"/>
            <a:ext cx="11651426" cy="6173787"/>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5262979"/>
          </a:xfrm>
          <a:prstGeom prst="rect">
            <a:avLst/>
          </a:prstGeom>
          <a:noFill/>
        </p:spPr>
        <p:txBody>
          <a:bodyPr wrap="square" rtlCol="0">
            <a:spAutoFit/>
          </a:bodyPr>
          <a:lstStyle/>
          <a:p>
            <a:pPr marL="457200" indent="-457200">
              <a:buFont typeface="Arial" panose="020B0604020202020204" pitchFamily="34" charset="0"/>
              <a:buChar char="•"/>
            </a:pPr>
            <a:r>
              <a:rPr lang="en-GB" sz="2800" b="1" dirty="0"/>
              <a:t>Political:</a:t>
            </a:r>
            <a:r>
              <a:rPr lang="en-GB" sz="2800" dirty="0"/>
              <a:t> Stable UK environment; trade agreements support imports post-Brexit</a:t>
            </a:r>
          </a:p>
          <a:p>
            <a:pPr marL="457200" indent="-457200">
              <a:buFont typeface="Arial" panose="020B0604020202020204" pitchFamily="34" charset="0"/>
              <a:buChar char="•"/>
            </a:pPr>
            <a:r>
              <a:rPr lang="en-GB" sz="2800" b="1" dirty="0"/>
              <a:t>Economic:</a:t>
            </a:r>
            <a:r>
              <a:rPr lang="en-GB" sz="2800" dirty="0"/>
              <a:t> Growing UK fragrance market; sampling offers affordable luxury during cost-of-living pressures</a:t>
            </a:r>
          </a:p>
          <a:p>
            <a:pPr marL="457200" indent="-457200">
              <a:buFont typeface="Arial" panose="020B0604020202020204" pitchFamily="34" charset="0"/>
              <a:buChar char="•"/>
            </a:pPr>
            <a:r>
              <a:rPr lang="en-GB" sz="2800" b="1" dirty="0"/>
              <a:t>Social:</a:t>
            </a:r>
            <a:r>
              <a:rPr lang="en-GB" sz="2800" dirty="0"/>
              <a:t> Rising demand for niche, unique scents driven by social media trends</a:t>
            </a:r>
          </a:p>
          <a:p>
            <a:pPr marL="457200" indent="-457200">
              <a:buFont typeface="Arial" panose="020B0604020202020204" pitchFamily="34" charset="0"/>
              <a:buChar char="•"/>
            </a:pPr>
            <a:r>
              <a:rPr lang="en-GB" sz="2800" b="1" dirty="0"/>
              <a:t>Technological:</a:t>
            </a:r>
            <a:r>
              <a:rPr lang="en-GB" sz="2800" dirty="0"/>
              <a:t> E-commerce, mobile apps and social media enhance accessibility and customer experience</a:t>
            </a:r>
          </a:p>
          <a:p>
            <a:pPr marL="457200" indent="-457200">
              <a:buFont typeface="Arial" panose="020B0604020202020204" pitchFamily="34" charset="0"/>
              <a:buChar char="•"/>
            </a:pPr>
            <a:r>
              <a:rPr lang="en-GB" sz="2800" b="1" dirty="0"/>
              <a:t>Environmental:</a:t>
            </a:r>
            <a:r>
              <a:rPr lang="en-GB" sz="2800" dirty="0"/>
              <a:t> Increasing demand for sustainable, eco-friendly packaging</a:t>
            </a:r>
          </a:p>
          <a:p>
            <a:pPr marL="457200" indent="-457200">
              <a:buFont typeface="Arial" panose="020B0604020202020204" pitchFamily="34" charset="0"/>
              <a:buChar char="•"/>
            </a:pPr>
            <a:r>
              <a:rPr lang="en-GB" sz="2800" b="1" dirty="0"/>
              <a:t>Legal:</a:t>
            </a:r>
            <a:r>
              <a:rPr lang="en-GB" sz="2800" dirty="0"/>
              <a:t> Must comply with UK cosmetic regulations and updated allergen labelling requirements</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p:txBody>
          <a:bodyPr>
            <a:normAutofit fontScale="92500" lnSpcReduction="20000"/>
          </a:bodyPr>
          <a:lstStyle/>
          <a:p>
            <a:r>
              <a:rPr lang="en-GB" b="1" dirty="0"/>
              <a:t>Target Market:</a:t>
            </a:r>
            <a:r>
              <a:rPr lang="en-GB" dirty="0"/>
              <a:t> Fragrance enthusiasts (20–55), collectors and curious buyers</a:t>
            </a:r>
          </a:p>
          <a:p>
            <a:r>
              <a:rPr lang="en-GB" b="1" dirty="0"/>
              <a:t>Product:</a:t>
            </a:r>
            <a:r>
              <a:rPr lang="en-GB" dirty="0"/>
              <a:t> Niche perfume samples, discovery sets and personalised recommendations</a:t>
            </a:r>
          </a:p>
          <a:p>
            <a:r>
              <a:rPr lang="en-GB" b="1" dirty="0"/>
              <a:t>Price:</a:t>
            </a:r>
            <a:r>
              <a:rPr lang="en-GB" dirty="0"/>
              <a:t> Affordable samples (£6+), discovery sets (£25–£200), free shipping over £50</a:t>
            </a:r>
          </a:p>
          <a:p>
            <a:r>
              <a:rPr lang="en-GB" b="1" dirty="0"/>
              <a:t>Place:</a:t>
            </a:r>
            <a:r>
              <a:rPr lang="en-GB" dirty="0"/>
              <a:t> E-commerce website (Shopify) + social media platforms</a:t>
            </a:r>
          </a:p>
          <a:p>
            <a:r>
              <a:rPr lang="en-GB" b="1" dirty="0"/>
              <a:t>Promotion:</a:t>
            </a:r>
          </a:p>
          <a:p>
            <a:pPr lvl="1"/>
            <a:r>
              <a:rPr lang="en-GB" dirty="0"/>
              <a:t>Influencer collaborations (fragrance reviewers)</a:t>
            </a:r>
          </a:p>
          <a:p>
            <a:pPr lvl="1"/>
            <a:r>
              <a:rPr lang="en-GB" dirty="0"/>
              <a:t>Social media campaigns, email marketing and guides</a:t>
            </a:r>
          </a:p>
          <a:p>
            <a:pPr lvl="1"/>
            <a:r>
              <a:rPr lang="en-GB" dirty="0"/>
              <a:t>Paid ads</a:t>
            </a:r>
          </a:p>
          <a:p>
            <a:r>
              <a:rPr lang="en-GB" b="1" dirty="0"/>
              <a:t>Goal:</a:t>
            </a:r>
            <a:r>
              <a:rPr lang="en-GB" dirty="0"/>
              <a:t> Build brand awareness, engagement &amp; customer loyalty.</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fontScale="92500"/>
          </a:bodyPr>
          <a:lstStyle/>
          <a:p>
            <a:pPr>
              <a:buFont typeface="+mj-lt"/>
              <a:buAutoNum type="arabicPeriod"/>
            </a:pPr>
            <a:r>
              <a:rPr lang="en-GB" b="1" dirty="0"/>
              <a:t>Total Funding Required:</a:t>
            </a:r>
            <a:r>
              <a:rPr lang="en-GB" dirty="0"/>
              <a:t> £9,380 (Personal savings: £5,000; Loan: £4380)</a:t>
            </a:r>
          </a:p>
          <a:p>
            <a:pPr>
              <a:buFont typeface="+mj-lt"/>
              <a:buAutoNum type="arabicPeriod"/>
            </a:pPr>
            <a:r>
              <a:rPr lang="en-GB" b="1" dirty="0"/>
              <a:t>Startup Cost Allocation:</a:t>
            </a:r>
            <a:endParaRPr lang="en-GB" dirty="0"/>
          </a:p>
          <a:p>
            <a:pPr marL="742950" lvl="1" indent="-285750">
              <a:buFont typeface="+mj-lt"/>
              <a:buAutoNum type="arabicPeriod"/>
            </a:pPr>
            <a:r>
              <a:rPr lang="en-GB" b="1" dirty="0"/>
              <a:t>Startup Costs</a:t>
            </a:r>
            <a:r>
              <a:rPr lang="en-GB" dirty="0"/>
              <a:t>: £7,850 for initial stock, packaging, marketing and accessories needed to launch the business.</a:t>
            </a:r>
          </a:p>
          <a:p>
            <a:pPr marL="742950" lvl="1" indent="-285750">
              <a:buFont typeface="+mj-lt"/>
              <a:buAutoNum type="arabicPeriod"/>
            </a:pPr>
            <a:r>
              <a:rPr lang="en-GB" b="1" dirty="0"/>
              <a:t>Fixed Costs</a:t>
            </a:r>
            <a:r>
              <a:rPr lang="en-GB" dirty="0"/>
              <a:t>: £150–£160 per month for essential ongoing services such as e-commerce platform and accounting.</a:t>
            </a:r>
          </a:p>
          <a:p>
            <a:pPr marL="742950" lvl="1" indent="-285750">
              <a:buFont typeface="+mj-lt"/>
              <a:buAutoNum type="arabicPeriod"/>
            </a:pPr>
            <a:r>
              <a:rPr lang="en-GB" b="1" dirty="0"/>
              <a:t>Variable Costs</a:t>
            </a:r>
            <a:r>
              <a:rPr lang="en-GB" dirty="0"/>
              <a:t>: £6 per sample, increasing directly with the number of orders and sales volume.</a:t>
            </a:r>
          </a:p>
          <a:p>
            <a:pPr>
              <a:buFont typeface="+mj-lt"/>
              <a:buAutoNum type="arabicPeriod"/>
            </a:pPr>
            <a:r>
              <a:rPr lang="en-GB" b="1" dirty="0"/>
              <a:t>Monthly financial forecast</a:t>
            </a:r>
            <a:r>
              <a:rPr lang="en-GB" dirty="0"/>
              <a:t> for up to six months, detailing projected income and expenditure for each month (next slides).</a:t>
            </a:r>
          </a:p>
          <a:p>
            <a:pPr>
              <a:buFont typeface="+mj-lt"/>
              <a:buAutoNum type="arabicPeriod"/>
            </a:pPr>
            <a:r>
              <a:rPr lang="en-GB" b="1" dirty="0"/>
              <a:t>Breakeven analysis</a:t>
            </a:r>
            <a:r>
              <a:rPr lang="en-GB" dirty="0"/>
              <a:t>, indicating when the business is expected to cover all expenses and start generating profit (next slides).</a:t>
            </a:r>
          </a:p>
          <a:p>
            <a:pPr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
        <p:nvSpPr>
          <p:cNvPr id="2" name="TextBox 1">
            <a:extLst>
              <a:ext uri="{FF2B5EF4-FFF2-40B4-BE49-F238E27FC236}">
                <a16:creationId xmlns:a16="http://schemas.microsoft.com/office/drawing/2014/main" id="{8F1A7612-3640-8A46-6C53-23859B0F0D09}"/>
              </a:ext>
            </a:extLst>
          </p:cNvPr>
          <p:cNvSpPr txBox="1"/>
          <p:nvPr/>
        </p:nvSpPr>
        <p:spPr>
          <a:xfrm>
            <a:off x="636814" y="5858555"/>
            <a:ext cx="10716986" cy="369332"/>
          </a:xfrm>
          <a:prstGeom prst="rect">
            <a:avLst/>
          </a:prstGeom>
          <a:noFill/>
        </p:spPr>
        <p:txBody>
          <a:bodyPr wrap="square" rtlCol="0">
            <a:spAutoFit/>
          </a:bodyPr>
          <a:lstStyle/>
          <a:p>
            <a:r>
              <a:rPr lang="en-GB" dirty="0">
                <a:highlight>
                  <a:srgbClr val="FFFF00"/>
                </a:highlight>
              </a:rPr>
              <a:t>Refer to the examples provided in the next three slides, for further information.</a:t>
            </a: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6" name="Content Placeholder 5">
            <a:extLst>
              <a:ext uri="{FF2B5EF4-FFF2-40B4-BE49-F238E27FC236}">
                <a16:creationId xmlns:a16="http://schemas.microsoft.com/office/drawing/2014/main" id="{73FF50A1-2DD7-50AC-BCEA-83583908C30A}"/>
              </a:ext>
            </a:extLst>
          </p:cNvPr>
          <p:cNvGraphicFramePr>
            <a:graphicFrameLocks noGrp="1"/>
          </p:cNvGraphicFramePr>
          <p:nvPr>
            <p:ph idx="1"/>
            <p:extLst>
              <p:ext uri="{D42A27DB-BD31-4B8C-83A1-F6EECF244321}">
                <p14:modId xmlns:p14="http://schemas.microsoft.com/office/powerpoint/2010/main" val="484884197"/>
              </p:ext>
            </p:extLst>
          </p:nvPr>
        </p:nvGraphicFramePr>
        <p:xfrm>
          <a:off x="646113" y="642938"/>
          <a:ext cx="4052887" cy="5570532"/>
        </p:xfrm>
        <a:graphic>
          <a:graphicData uri="http://schemas.openxmlformats.org/drawingml/2006/table">
            <a:tbl>
              <a:tblPr firstRow="1" firstCol="1">
                <a:tableStyleId>{5C22544A-7EE6-4342-B048-85BDC9FD1C3A}</a:tableStyleId>
              </a:tblPr>
              <a:tblGrid>
                <a:gridCol w="2352016">
                  <a:extLst>
                    <a:ext uri="{9D8B030D-6E8A-4147-A177-3AD203B41FA5}">
                      <a16:colId xmlns:a16="http://schemas.microsoft.com/office/drawing/2014/main" val="2104512619"/>
                    </a:ext>
                  </a:extLst>
                </a:gridCol>
                <a:gridCol w="1700871">
                  <a:extLst>
                    <a:ext uri="{9D8B030D-6E8A-4147-A177-3AD203B41FA5}">
                      <a16:colId xmlns:a16="http://schemas.microsoft.com/office/drawing/2014/main" val="1361443834"/>
                    </a:ext>
                  </a:extLst>
                </a:gridCol>
              </a:tblGrid>
              <a:tr h="928422">
                <a:tc>
                  <a:txBody>
                    <a:bodyPr/>
                    <a:lstStyle/>
                    <a:p>
                      <a:pPr>
                        <a:lnSpc>
                          <a:spcPct val="107000"/>
                        </a:lnSpc>
                        <a:spcAft>
                          <a:spcPts val="800"/>
                        </a:spcAft>
                        <a:buNone/>
                      </a:pPr>
                      <a:r>
                        <a:rPr lang="en-GB" sz="3200" dirty="0">
                          <a:effectLst/>
                        </a:rPr>
                        <a:t>Startup cost</a:t>
                      </a:r>
                      <a:endParaRPr lang="en-GB" sz="32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3200">
                          <a:effectLst/>
                        </a:rPr>
                        <a:t> </a:t>
                      </a:r>
                      <a:endParaRPr lang="en-GB" sz="32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03661135"/>
                  </a:ext>
                </a:extLst>
              </a:tr>
              <a:tr h="928422">
                <a:tc>
                  <a:txBody>
                    <a:bodyPr/>
                    <a:lstStyle/>
                    <a:p>
                      <a:pPr>
                        <a:lnSpc>
                          <a:spcPct val="107000"/>
                        </a:lnSpc>
                        <a:spcAft>
                          <a:spcPts val="800"/>
                        </a:spcAft>
                        <a:buNone/>
                      </a:pPr>
                      <a:r>
                        <a:rPr lang="en-GB" sz="3200" dirty="0">
                          <a:effectLst/>
                        </a:rPr>
                        <a:t>Stock</a:t>
                      </a:r>
                      <a:endParaRPr lang="en-GB" sz="32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3200">
                          <a:effectLst/>
                        </a:rPr>
                        <a:t>5000£</a:t>
                      </a:r>
                      <a:endParaRPr lang="en-GB" sz="32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39762256"/>
                  </a:ext>
                </a:extLst>
              </a:tr>
              <a:tr h="928422">
                <a:tc>
                  <a:txBody>
                    <a:bodyPr/>
                    <a:lstStyle/>
                    <a:p>
                      <a:pPr>
                        <a:lnSpc>
                          <a:spcPct val="107000"/>
                        </a:lnSpc>
                        <a:spcAft>
                          <a:spcPts val="800"/>
                        </a:spcAft>
                        <a:buNone/>
                      </a:pPr>
                      <a:r>
                        <a:rPr lang="en-GB" sz="3200">
                          <a:effectLst/>
                        </a:rPr>
                        <a:t>Packaging</a:t>
                      </a:r>
                      <a:endParaRPr lang="en-GB" sz="32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3200" dirty="0">
                          <a:effectLst/>
                        </a:rPr>
                        <a:t>800£</a:t>
                      </a:r>
                      <a:endParaRPr lang="en-GB" sz="32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8639036"/>
                  </a:ext>
                </a:extLst>
              </a:tr>
              <a:tr h="928422">
                <a:tc>
                  <a:txBody>
                    <a:bodyPr/>
                    <a:lstStyle/>
                    <a:p>
                      <a:pPr>
                        <a:lnSpc>
                          <a:spcPct val="107000"/>
                        </a:lnSpc>
                        <a:spcAft>
                          <a:spcPts val="800"/>
                        </a:spcAft>
                        <a:buNone/>
                      </a:pPr>
                      <a:r>
                        <a:rPr lang="en-GB" sz="3200">
                          <a:effectLst/>
                        </a:rPr>
                        <a:t>Marketing</a:t>
                      </a:r>
                      <a:endParaRPr lang="en-GB" sz="32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3200" dirty="0">
                          <a:effectLst/>
                        </a:rPr>
                        <a:t>1200£</a:t>
                      </a:r>
                      <a:endParaRPr lang="en-GB" sz="32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27973628"/>
                  </a:ext>
                </a:extLst>
              </a:tr>
              <a:tr h="928422">
                <a:tc>
                  <a:txBody>
                    <a:bodyPr/>
                    <a:lstStyle/>
                    <a:p>
                      <a:pPr>
                        <a:lnSpc>
                          <a:spcPct val="107000"/>
                        </a:lnSpc>
                        <a:spcAft>
                          <a:spcPts val="800"/>
                        </a:spcAft>
                        <a:buNone/>
                      </a:pPr>
                      <a:r>
                        <a:rPr lang="en-GB" sz="3200">
                          <a:effectLst/>
                        </a:rPr>
                        <a:t>Accessories</a:t>
                      </a:r>
                      <a:endParaRPr lang="en-GB" sz="32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3200" dirty="0">
                          <a:effectLst/>
                        </a:rPr>
                        <a:t>850£</a:t>
                      </a:r>
                      <a:endParaRPr lang="en-GB" sz="32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40607774"/>
                  </a:ext>
                </a:extLst>
              </a:tr>
              <a:tr h="928422">
                <a:tc>
                  <a:txBody>
                    <a:bodyPr/>
                    <a:lstStyle/>
                    <a:p>
                      <a:pPr>
                        <a:lnSpc>
                          <a:spcPct val="107000"/>
                        </a:lnSpc>
                        <a:spcAft>
                          <a:spcPts val="800"/>
                        </a:spcAft>
                        <a:buNone/>
                      </a:pPr>
                      <a:r>
                        <a:rPr lang="en-GB" sz="3200">
                          <a:effectLst/>
                        </a:rPr>
                        <a:t>Total</a:t>
                      </a:r>
                      <a:endParaRPr lang="en-GB" sz="32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3200" dirty="0">
                          <a:effectLst/>
                        </a:rPr>
                        <a:t>7850£</a:t>
                      </a:r>
                      <a:endParaRPr lang="en-GB" sz="32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47882862"/>
                  </a:ext>
                </a:extLst>
              </a:tr>
            </a:tbl>
          </a:graphicData>
        </a:graphic>
      </p:graphicFrame>
      <p:graphicFrame>
        <p:nvGraphicFramePr>
          <p:cNvPr id="7" name="Table 6">
            <a:extLst>
              <a:ext uri="{FF2B5EF4-FFF2-40B4-BE49-F238E27FC236}">
                <a16:creationId xmlns:a16="http://schemas.microsoft.com/office/drawing/2014/main" id="{E0AE4DB7-DF9C-7FBF-4B8A-ED5A3E1D2BF2}"/>
              </a:ext>
            </a:extLst>
          </p:cNvPr>
          <p:cNvGraphicFramePr>
            <a:graphicFrameLocks noGrp="1"/>
          </p:cNvGraphicFramePr>
          <p:nvPr>
            <p:extLst>
              <p:ext uri="{D42A27DB-BD31-4B8C-83A1-F6EECF244321}">
                <p14:modId xmlns:p14="http://schemas.microsoft.com/office/powerpoint/2010/main" val="3307702210"/>
              </p:ext>
            </p:extLst>
          </p:nvPr>
        </p:nvGraphicFramePr>
        <p:xfrm>
          <a:off x="6513831" y="1457642"/>
          <a:ext cx="5032055" cy="4663759"/>
        </p:xfrm>
        <a:graphic>
          <a:graphicData uri="http://schemas.openxmlformats.org/drawingml/2006/table">
            <a:tbl>
              <a:tblPr firstRow="1" firstCol="1">
                <a:tableStyleId>{5C22544A-7EE6-4342-B048-85BDC9FD1C3A}</a:tableStyleId>
              </a:tblPr>
              <a:tblGrid>
                <a:gridCol w="2917417">
                  <a:extLst>
                    <a:ext uri="{9D8B030D-6E8A-4147-A177-3AD203B41FA5}">
                      <a16:colId xmlns:a16="http://schemas.microsoft.com/office/drawing/2014/main" val="1201447233"/>
                    </a:ext>
                  </a:extLst>
                </a:gridCol>
                <a:gridCol w="2114638">
                  <a:extLst>
                    <a:ext uri="{9D8B030D-6E8A-4147-A177-3AD203B41FA5}">
                      <a16:colId xmlns:a16="http://schemas.microsoft.com/office/drawing/2014/main" val="597468307"/>
                    </a:ext>
                  </a:extLst>
                </a:gridCol>
              </a:tblGrid>
              <a:tr h="705170">
                <a:tc>
                  <a:txBody>
                    <a:bodyPr/>
                    <a:lstStyle/>
                    <a:p>
                      <a:pPr>
                        <a:lnSpc>
                          <a:spcPct val="107000"/>
                        </a:lnSpc>
                        <a:spcAft>
                          <a:spcPts val="800"/>
                        </a:spcAft>
                        <a:buNone/>
                      </a:pPr>
                      <a:r>
                        <a:rPr lang="en-GB" sz="2800">
                          <a:effectLst/>
                        </a:rPr>
                        <a:t>Fixed cost</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800">
                          <a:effectLst/>
                        </a:rPr>
                        <a:t>Per month</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6438045"/>
                  </a:ext>
                </a:extLst>
              </a:tr>
              <a:tr h="1294691">
                <a:tc>
                  <a:txBody>
                    <a:bodyPr/>
                    <a:lstStyle/>
                    <a:p>
                      <a:pPr>
                        <a:lnSpc>
                          <a:spcPct val="107000"/>
                        </a:lnSpc>
                        <a:spcAft>
                          <a:spcPts val="800"/>
                        </a:spcAft>
                        <a:buNone/>
                      </a:pPr>
                      <a:r>
                        <a:rPr lang="en-GB" sz="2800">
                          <a:effectLst/>
                        </a:rPr>
                        <a:t>E-commerce platforms</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800">
                          <a:effectLst/>
                        </a:rPr>
                        <a:t>50£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19075024"/>
                  </a:ext>
                </a:extLst>
              </a:tr>
              <a:tr h="1958728">
                <a:tc>
                  <a:txBody>
                    <a:bodyPr/>
                    <a:lstStyle/>
                    <a:p>
                      <a:pPr>
                        <a:lnSpc>
                          <a:spcPct val="107000"/>
                        </a:lnSpc>
                        <a:spcAft>
                          <a:spcPts val="800"/>
                        </a:spcAft>
                        <a:buNone/>
                      </a:pPr>
                      <a:r>
                        <a:rPr lang="en-GB" sz="2800">
                          <a:effectLst/>
                        </a:rPr>
                        <a:t>Accountant</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800">
                          <a:effectLst/>
                        </a:rPr>
                        <a:t>110£ (first 4 months 100£)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834675578"/>
                  </a:ext>
                </a:extLst>
              </a:tr>
              <a:tr h="705170">
                <a:tc>
                  <a:txBody>
                    <a:bodyPr/>
                    <a:lstStyle/>
                    <a:p>
                      <a:pPr>
                        <a:lnSpc>
                          <a:spcPct val="107000"/>
                        </a:lnSpc>
                        <a:spcAft>
                          <a:spcPts val="800"/>
                        </a:spcAft>
                        <a:buNone/>
                      </a:pPr>
                      <a:r>
                        <a:rPr lang="en-GB" sz="2800">
                          <a:effectLst/>
                        </a:rPr>
                        <a:t>Total</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800" dirty="0">
                          <a:effectLst/>
                        </a:rPr>
                        <a:t>150-160£</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6437878"/>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48ED22E-60CB-C575-C560-F579BE600A27}"/>
              </a:ext>
            </a:extLst>
          </p:cNvPr>
          <p:cNvSpPr txBox="1"/>
          <p:nvPr/>
        </p:nvSpPr>
        <p:spPr>
          <a:xfrm>
            <a:off x="828034" y="4955976"/>
            <a:ext cx="10241280" cy="1015663"/>
          </a:xfrm>
          <a:prstGeom prst="rect">
            <a:avLst/>
          </a:prstGeom>
          <a:noFill/>
        </p:spPr>
        <p:txBody>
          <a:bodyPr wrap="square" rtlCol="0">
            <a:spAutoFit/>
          </a:bodyPr>
          <a:lstStyle/>
          <a:p>
            <a:r>
              <a:rPr lang="en-GB" sz="2400" b="1" i="0" u="none" strike="noStrike" dirty="0">
                <a:solidFill>
                  <a:srgbClr val="000000"/>
                </a:solidFill>
                <a:effectLst/>
                <a:latin typeface="Aptos Narrow" panose="020B0004020202020204" pitchFamily="34" charset="0"/>
              </a:rPr>
              <a:t>Investment capital needed = £8000</a:t>
            </a:r>
            <a:r>
              <a:rPr lang="en-GB" sz="2400" dirty="0"/>
              <a:t>    </a:t>
            </a:r>
          </a:p>
          <a:p>
            <a:endParaRPr lang="en-GB" dirty="0"/>
          </a:p>
          <a:p>
            <a:endParaRPr lang="en-GB" dirty="0"/>
          </a:p>
        </p:txBody>
      </p:sp>
      <p:sp>
        <p:nvSpPr>
          <p:cNvPr id="8" name="TextBox 7">
            <a:extLst>
              <a:ext uri="{FF2B5EF4-FFF2-40B4-BE49-F238E27FC236}">
                <a16:creationId xmlns:a16="http://schemas.microsoft.com/office/drawing/2014/main" id="{C895F13B-A6A0-47E2-82A6-F316CAD0016A}"/>
              </a:ext>
            </a:extLst>
          </p:cNvPr>
          <p:cNvSpPr txBox="1"/>
          <p:nvPr/>
        </p:nvSpPr>
        <p:spPr>
          <a:xfrm>
            <a:off x="711199" y="5450727"/>
            <a:ext cx="10241281" cy="1167243"/>
          </a:xfrm>
          <a:prstGeom prst="rect">
            <a:avLst/>
          </a:prstGeom>
          <a:noFill/>
        </p:spPr>
        <p:txBody>
          <a:bodyPr wrap="square" rtlCol="0">
            <a:spAutoFit/>
          </a:bodyPr>
          <a:lstStyle/>
          <a:p>
            <a:pPr>
              <a:lnSpc>
                <a:spcPct val="107000"/>
              </a:lnSpc>
              <a:spcAft>
                <a:spcPts val="800"/>
              </a:spcAft>
              <a:buNone/>
            </a:pPr>
            <a:r>
              <a:rPr lang="en-GB" sz="1800" dirty="0">
                <a:effectLst/>
                <a:highlight>
                  <a:srgbClr val="FF00FF"/>
                </a:highlight>
                <a:latin typeface="Arial" panose="020B0604020202020204" pitchFamily="34" charset="0"/>
                <a:ea typeface="DengXian" panose="02010600030101010101" pitchFamily="2" charset="-122"/>
                <a:cs typeface="Times New Roman" panose="02020603050405020304" pitchFamily="18" charset="0"/>
              </a:rPr>
              <a:t>Investment capital needed</a:t>
            </a:r>
            <a:r>
              <a:rPr lang="en-GB" sz="1800" dirty="0">
                <a:effectLst/>
                <a:latin typeface="Arial" panose="020B0604020202020204" pitchFamily="34" charset="0"/>
                <a:ea typeface="DengXian" panose="02010600030101010101" pitchFamily="2" charset="-122"/>
                <a:cs typeface="Times New Roman" panose="02020603050405020304" pitchFamily="18" charset="0"/>
              </a:rPr>
              <a:t> = </a:t>
            </a:r>
            <a:r>
              <a:rPr lang="en-GB" sz="1800" dirty="0">
                <a:effectLst/>
                <a:highlight>
                  <a:srgbClr val="00FF00"/>
                </a:highlight>
                <a:latin typeface="Arial" panose="020B0604020202020204" pitchFamily="34" charset="0"/>
                <a:ea typeface="DengXian" panose="02010600030101010101" pitchFamily="2" charset="-122"/>
                <a:cs typeface="Times New Roman" panose="02020603050405020304" pitchFamily="18" charset="0"/>
              </a:rPr>
              <a:t>Total startup costs</a:t>
            </a:r>
            <a:r>
              <a:rPr lang="en-GB" sz="1800" dirty="0">
                <a:effectLst/>
                <a:latin typeface="Arial" panose="020B0604020202020204" pitchFamily="34" charset="0"/>
                <a:ea typeface="DengXian" panose="02010600030101010101" pitchFamily="2" charset="-122"/>
                <a:cs typeface="Times New Roman" panose="02020603050405020304" pitchFamily="18" charset="0"/>
              </a:rPr>
              <a:t> + </a:t>
            </a:r>
            <a:r>
              <a:rPr lang="en-GB" sz="1800" dirty="0">
                <a:effectLst/>
                <a:highlight>
                  <a:srgbClr val="FFFF00"/>
                </a:highlight>
                <a:latin typeface="Arial" panose="020B0604020202020204" pitchFamily="34" charset="0"/>
                <a:ea typeface="DengXian" panose="02010600030101010101" pitchFamily="2" charset="-122"/>
                <a:cs typeface="Times New Roman" panose="02020603050405020304" pitchFamily="18" charset="0"/>
              </a:rPr>
              <a:t>Losses up to breakeven</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1800" dirty="0">
                <a:effectLst/>
                <a:highlight>
                  <a:srgbClr val="FF00FF"/>
                </a:highlight>
                <a:latin typeface="Arial" panose="020B0604020202020204" pitchFamily="34" charset="0"/>
                <a:ea typeface="DengXian" panose="02010600030101010101" pitchFamily="2" charset="-122"/>
                <a:cs typeface="Times New Roman" panose="02020603050405020304" pitchFamily="18" charset="0"/>
              </a:rPr>
              <a:t>8180£</a:t>
            </a:r>
            <a:r>
              <a:rPr lang="en-GB" sz="1800" dirty="0">
                <a:effectLst/>
                <a:latin typeface="Arial" panose="020B0604020202020204" pitchFamily="34" charset="0"/>
                <a:ea typeface="DengXian" panose="02010600030101010101" pitchFamily="2" charset="-122"/>
                <a:cs typeface="Times New Roman" panose="02020603050405020304" pitchFamily="18" charset="0"/>
              </a:rPr>
              <a:t> = </a:t>
            </a:r>
            <a:r>
              <a:rPr lang="en-GB" sz="1800" dirty="0">
                <a:effectLst/>
                <a:highlight>
                  <a:srgbClr val="00FF00"/>
                </a:highlight>
                <a:latin typeface="Arial" panose="020B0604020202020204" pitchFamily="34" charset="0"/>
                <a:ea typeface="DengXian" panose="02010600030101010101" pitchFamily="2" charset="-122"/>
                <a:cs typeface="Times New Roman" panose="02020603050405020304" pitchFamily="18" charset="0"/>
              </a:rPr>
              <a:t>8000£</a:t>
            </a:r>
            <a:r>
              <a:rPr lang="en-GB" sz="1800" dirty="0">
                <a:effectLst/>
                <a:latin typeface="Arial" panose="020B0604020202020204" pitchFamily="34" charset="0"/>
                <a:ea typeface="DengXian" panose="02010600030101010101" pitchFamily="2" charset="-122"/>
                <a:cs typeface="Times New Roman" panose="02020603050405020304" pitchFamily="18" charset="0"/>
              </a:rPr>
              <a:t> + </a:t>
            </a:r>
            <a:r>
              <a:rPr lang="en-GB" sz="1800" dirty="0">
                <a:effectLst/>
                <a:highlight>
                  <a:srgbClr val="FFFF00"/>
                </a:highlight>
                <a:latin typeface="Arial" panose="020B0604020202020204" pitchFamily="34" charset="0"/>
                <a:ea typeface="DengXian" panose="02010600030101010101" pitchFamily="2" charset="-122"/>
                <a:cs typeface="Times New Roman" panose="02020603050405020304" pitchFamily="18" charset="0"/>
              </a:rPr>
              <a:t>180£</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endParaRPr lang="en-GB" dirty="0"/>
          </a:p>
        </p:txBody>
      </p:sp>
      <p:graphicFrame>
        <p:nvGraphicFramePr>
          <p:cNvPr id="2" name="Table 1">
            <a:extLst>
              <a:ext uri="{FF2B5EF4-FFF2-40B4-BE49-F238E27FC236}">
                <a16:creationId xmlns:a16="http://schemas.microsoft.com/office/drawing/2014/main" id="{AB5A9BBD-C83D-A350-0095-4616425271F9}"/>
              </a:ext>
            </a:extLst>
          </p:cNvPr>
          <p:cNvGraphicFramePr>
            <a:graphicFrameLocks noGrp="1"/>
          </p:cNvGraphicFramePr>
          <p:nvPr>
            <p:extLst>
              <p:ext uri="{D42A27DB-BD31-4B8C-83A1-F6EECF244321}">
                <p14:modId xmlns:p14="http://schemas.microsoft.com/office/powerpoint/2010/main" val="2516078785"/>
              </p:ext>
            </p:extLst>
          </p:nvPr>
        </p:nvGraphicFramePr>
        <p:xfrm>
          <a:off x="711199" y="605420"/>
          <a:ext cx="10744198" cy="4324701"/>
        </p:xfrm>
        <a:graphic>
          <a:graphicData uri="http://schemas.openxmlformats.org/drawingml/2006/table">
            <a:tbl>
              <a:tblPr firstRow="1" firstCol="1" bandRow="1">
                <a:tableStyleId>{5C22544A-7EE6-4342-B048-85BDC9FD1C3A}</a:tableStyleId>
              </a:tblPr>
              <a:tblGrid>
                <a:gridCol w="1200023">
                  <a:extLst>
                    <a:ext uri="{9D8B030D-6E8A-4147-A177-3AD203B41FA5}">
                      <a16:colId xmlns:a16="http://schemas.microsoft.com/office/drawing/2014/main" val="2090762538"/>
                    </a:ext>
                  </a:extLst>
                </a:gridCol>
                <a:gridCol w="1390692">
                  <a:extLst>
                    <a:ext uri="{9D8B030D-6E8A-4147-A177-3AD203B41FA5}">
                      <a16:colId xmlns:a16="http://schemas.microsoft.com/office/drawing/2014/main" val="516836051"/>
                    </a:ext>
                  </a:extLst>
                </a:gridCol>
                <a:gridCol w="1390692">
                  <a:extLst>
                    <a:ext uri="{9D8B030D-6E8A-4147-A177-3AD203B41FA5}">
                      <a16:colId xmlns:a16="http://schemas.microsoft.com/office/drawing/2014/main" val="3257702480"/>
                    </a:ext>
                  </a:extLst>
                </a:gridCol>
                <a:gridCol w="1390692">
                  <a:extLst>
                    <a:ext uri="{9D8B030D-6E8A-4147-A177-3AD203B41FA5}">
                      <a16:colId xmlns:a16="http://schemas.microsoft.com/office/drawing/2014/main" val="4094370904"/>
                    </a:ext>
                  </a:extLst>
                </a:gridCol>
                <a:gridCol w="1390692">
                  <a:extLst>
                    <a:ext uri="{9D8B030D-6E8A-4147-A177-3AD203B41FA5}">
                      <a16:colId xmlns:a16="http://schemas.microsoft.com/office/drawing/2014/main" val="2108334593"/>
                    </a:ext>
                  </a:extLst>
                </a:gridCol>
                <a:gridCol w="1390692">
                  <a:extLst>
                    <a:ext uri="{9D8B030D-6E8A-4147-A177-3AD203B41FA5}">
                      <a16:colId xmlns:a16="http://schemas.microsoft.com/office/drawing/2014/main" val="3060009630"/>
                    </a:ext>
                  </a:extLst>
                </a:gridCol>
                <a:gridCol w="1390692">
                  <a:extLst>
                    <a:ext uri="{9D8B030D-6E8A-4147-A177-3AD203B41FA5}">
                      <a16:colId xmlns:a16="http://schemas.microsoft.com/office/drawing/2014/main" val="3763291724"/>
                    </a:ext>
                  </a:extLst>
                </a:gridCol>
                <a:gridCol w="1200023">
                  <a:extLst>
                    <a:ext uri="{9D8B030D-6E8A-4147-A177-3AD203B41FA5}">
                      <a16:colId xmlns:a16="http://schemas.microsoft.com/office/drawing/2014/main" val="2356073521"/>
                    </a:ext>
                  </a:extLst>
                </a:gridCol>
              </a:tblGrid>
              <a:tr h="298341">
                <a:tc>
                  <a:txBody>
                    <a:bodyPr/>
                    <a:lstStyle/>
                    <a:p>
                      <a:pPr>
                        <a:lnSpc>
                          <a:spcPct val="107000"/>
                        </a:lnSpc>
                        <a:spcAft>
                          <a:spcPts val="800"/>
                        </a:spcAft>
                        <a:buNone/>
                      </a:pPr>
                      <a:r>
                        <a:rPr lang="en-GB" sz="2000">
                          <a:effectLst/>
                        </a:rPr>
                        <a:t> </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1</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2</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3</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4</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Month 6</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50921500"/>
                  </a:ext>
                </a:extLst>
              </a:tr>
              <a:tr h="533045">
                <a:tc>
                  <a:txBody>
                    <a:bodyPr/>
                    <a:lstStyle/>
                    <a:p>
                      <a:pPr>
                        <a:lnSpc>
                          <a:spcPct val="107000"/>
                        </a:lnSpc>
                        <a:spcAft>
                          <a:spcPts val="800"/>
                        </a:spcAft>
                        <a:buNone/>
                      </a:pPr>
                      <a:r>
                        <a:rPr lang="en-GB" sz="2000">
                          <a:effectLst/>
                        </a:rPr>
                        <a:t>Revenue </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240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400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680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1020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1440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1800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41390472"/>
                  </a:ext>
                </a:extLst>
              </a:tr>
              <a:tr h="612526">
                <a:tc>
                  <a:txBody>
                    <a:bodyPr/>
                    <a:lstStyle/>
                    <a:p>
                      <a:pPr>
                        <a:lnSpc>
                          <a:spcPct val="107000"/>
                        </a:lnSpc>
                        <a:spcAft>
                          <a:spcPts val="800"/>
                        </a:spcAft>
                        <a:buNone/>
                      </a:pPr>
                      <a:r>
                        <a:rPr lang="en-GB" sz="2000">
                          <a:effectLst/>
                        </a:rPr>
                        <a:t>Start up cost</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-8000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18441378"/>
                  </a:ext>
                </a:extLst>
              </a:tr>
              <a:tr h="612526">
                <a:tc>
                  <a:txBody>
                    <a:bodyPr/>
                    <a:lstStyle/>
                    <a:p>
                      <a:pPr>
                        <a:lnSpc>
                          <a:spcPct val="107000"/>
                        </a:lnSpc>
                        <a:spcAft>
                          <a:spcPts val="800"/>
                        </a:spcAft>
                        <a:buNone/>
                      </a:pPr>
                      <a:r>
                        <a:rPr lang="en-GB" sz="2000">
                          <a:effectLst/>
                        </a:rPr>
                        <a:t>Fixed cost</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-150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-150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-150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-160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-160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-160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348326083"/>
                  </a:ext>
                </a:extLst>
              </a:tr>
              <a:tr h="612526">
                <a:tc>
                  <a:txBody>
                    <a:bodyPr/>
                    <a:lstStyle/>
                    <a:p>
                      <a:pPr>
                        <a:lnSpc>
                          <a:spcPct val="107000"/>
                        </a:lnSpc>
                        <a:spcAft>
                          <a:spcPts val="800"/>
                        </a:spcAft>
                        <a:buNone/>
                      </a:pPr>
                      <a:r>
                        <a:rPr lang="en-GB" sz="2000">
                          <a:effectLst/>
                        </a:rPr>
                        <a:t>Variable cost </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-195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-325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-510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-765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-1080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-1350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453571168"/>
                  </a:ext>
                </a:extLst>
              </a:tr>
              <a:tr h="612526">
                <a:tc>
                  <a:txBody>
                    <a:bodyPr/>
                    <a:lstStyle/>
                    <a:p>
                      <a:pPr>
                        <a:lnSpc>
                          <a:spcPct val="107000"/>
                        </a:lnSpc>
                        <a:spcAft>
                          <a:spcPts val="800"/>
                        </a:spcAft>
                        <a:buNone/>
                      </a:pPr>
                      <a:r>
                        <a:rPr lang="en-GB" sz="2000">
                          <a:effectLst/>
                        </a:rPr>
                        <a:t>Profit/loss</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-8000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-105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-75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20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95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200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290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39115302"/>
                  </a:ext>
                </a:extLst>
              </a:tr>
              <a:tr h="926710">
                <a:tc>
                  <a:txBody>
                    <a:bodyPr/>
                    <a:lstStyle/>
                    <a:p>
                      <a:pPr>
                        <a:lnSpc>
                          <a:spcPct val="107000"/>
                        </a:lnSpc>
                        <a:spcAft>
                          <a:spcPts val="800"/>
                        </a:spcAft>
                        <a:buNone/>
                      </a:pPr>
                      <a:r>
                        <a:rPr lang="en-GB" sz="2000">
                          <a:effectLst/>
                        </a:rPr>
                        <a:t>Cumulative cash flow </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-8000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-8105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-8180</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dirty="0">
                          <a:effectLst/>
                        </a:rPr>
                        <a:t>-8160</a:t>
                      </a:r>
                      <a:endParaRPr lang="en-GB"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dirty="0">
                          <a:effectLst/>
                        </a:rPr>
                        <a:t>-8065</a:t>
                      </a:r>
                      <a:endParaRPr lang="en-GB"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a:effectLst/>
                        </a:rPr>
                        <a:t>-7865</a:t>
                      </a:r>
                      <a:endParaRPr lang="en-GB"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2000" dirty="0">
                          <a:effectLst/>
                        </a:rPr>
                        <a:t>-7575</a:t>
                      </a:r>
                      <a:endParaRPr lang="en-GB"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29709018"/>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1583</Words>
  <Application>Microsoft Office PowerPoint</Application>
  <PresentationFormat>Widescreen</PresentationFormat>
  <Paragraphs>217</Paragraphs>
  <Slides>13</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Söhne</vt:lpstr>
      <vt:lpstr>Aptos</vt:lpstr>
      <vt:lpstr>Aptos Narrow</vt:lpstr>
      <vt:lpstr>Arial</vt:lpstr>
      <vt:lpstr>Calibri</vt:lpstr>
      <vt:lpstr>Calibri Light</vt:lpstr>
      <vt:lpstr>Office Theme</vt:lpstr>
      <vt:lpstr>Assessment Task 2</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Samir Besso Calvo (2439094)</cp:lastModifiedBy>
  <cp:revision>56</cp:revision>
  <dcterms:created xsi:type="dcterms:W3CDTF">2023-07-31T07:37:43Z</dcterms:created>
  <dcterms:modified xsi:type="dcterms:W3CDTF">2026-04-12T11:34:15Z</dcterms:modified>
</cp:coreProperties>
</file>