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6" d="100"/>
          <a:sy n="96" d="100"/>
        </p:scale>
        <p:origin x="5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8668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assets_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502920"/>
            <a:ext cx="2331720" cy="82296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22960" y="1463040"/>
            <a:ext cx="1051560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822960" y="214884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COMPUTING  ·  ACFA7004 RESEARCH PROPOSAL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822960" y="2542032"/>
            <a:ext cx="1042416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800"/>
              </a:lnSpc>
              <a:buNone/>
            </a:pPr>
            <a:r>
              <a:rPr lang="en-US" sz="32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Evaluating Large Language Models for Encrypted C2 Malware Traffic Detection and Adversarial Robustness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841248" y="4572000"/>
            <a:ext cx="1828800" cy="0"/>
          </a:xfrm>
          <a:prstGeom prst="line">
            <a:avLst/>
          </a:prstGeom>
          <a:noFill/>
          <a:ln w="28575">
            <a:solidFill>
              <a:srgbClr val="A9821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22960" y="4773168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Arafat Rahman   |   Student ID: 2437469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822960" y="512064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Tutor: Suresh Shanmugasundaram</a:t>
            </a:r>
            <a:endParaRPr lang="en-US" sz="1300" dirty="0"/>
          </a:p>
        </p:txBody>
      </p:sp>
      <p:pic>
        <p:nvPicPr>
          <p:cNvPr id="9" name="Image 1" descr="/home/claude/pptx_build/assets_crest.png"/>
          <p:cNvPicPr>
            <a:picLocks noChangeAspect="1"/>
          </p:cNvPicPr>
          <p:nvPr/>
        </p:nvPicPr>
        <p:blipFill>
          <a:blip r:embed="rId4">
            <a:alphaModFix amt="10000"/>
          </a:blip>
          <a:stretch>
            <a:fillRect/>
          </a:stretch>
        </p:blipFill>
        <p:spPr>
          <a:xfrm>
            <a:off x="9829800" y="4160520"/>
            <a:ext cx="1828800" cy="233172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1.1  INTRODUCTION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Context and Background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554480"/>
            <a:ext cx="3200400" cy="1737360"/>
          </a:xfrm>
          <a:prstGeom prst="roundRect">
            <a:avLst>
              <a:gd name="adj" fmla="val 263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31520" y="1691640"/>
            <a:ext cx="28346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71%</a:t>
            </a:r>
            <a:endParaRPr lang="en-US" sz="3200" dirty="0"/>
          </a:p>
        </p:txBody>
      </p:sp>
      <p:sp>
        <p:nvSpPr>
          <p:cNvPr id="8" name="Text 5"/>
          <p:cNvSpPr/>
          <p:nvPr/>
        </p:nvSpPr>
        <p:spPr>
          <a:xfrm>
            <a:off x="731520" y="2331720"/>
            <a:ext cx="28346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malware now arrives over</a:t>
            </a:r>
            <a:endParaRPr lang="en-US" sz="1100" dirty="0"/>
          </a:p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encrypted connections (WatchGuard, 2025) [1]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4023360" y="1554480"/>
            <a:ext cx="3200400" cy="1737360"/>
          </a:xfrm>
          <a:prstGeom prst="roundRect">
            <a:avLst>
              <a:gd name="adj" fmla="val 263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4206240" y="1691640"/>
            <a:ext cx="28346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~45%</a:t>
            </a:r>
            <a:endParaRPr lang="en-US" sz="3200" dirty="0"/>
          </a:p>
        </p:txBody>
      </p:sp>
      <p:sp>
        <p:nvSpPr>
          <p:cNvPr id="11" name="Text 8"/>
          <p:cNvSpPr/>
          <p:nvPr/>
        </p:nvSpPr>
        <p:spPr>
          <a:xfrm>
            <a:off x="4206240" y="2331720"/>
            <a:ext cx="28346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malicious traffic estimated</a:t>
            </a:r>
            <a:endParaRPr lang="en-US" sz="1100" dirty="0"/>
          </a:p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hide inside SSL/TLS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548640" y="356616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developments define the state of the art: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548640" y="3977640"/>
            <a:ext cx="384048" cy="384048"/>
          </a:xfrm>
          <a:prstGeom prst="ellipse">
            <a:avLst/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48640" y="397764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1097280" y="3931920"/>
            <a:ext cx="10424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Machine-learning traffic analysis using statistical side-channel features (size, timing, bursts).</a:t>
            </a:r>
            <a:endParaRPr lang="en-US" sz="1300" dirty="0"/>
          </a:p>
        </p:txBody>
      </p:sp>
      <p:sp>
        <p:nvSpPr>
          <p:cNvPr id="16" name="Shape 13"/>
          <p:cNvSpPr/>
          <p:nvPr/>
        </p:nvSpPr>
        <p:spPr>
          <a:xfrm>
            <a:off x="548640" y="4617720"/>
            <a:ext cx="384048" cy="384048"/>
          </a:xfrm>
          <a:prstGeom prst="ellipse">
            <a:avLst/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548640" y="461772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1097280" y="4572000"/>
            <a:ext cx="10424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Pretrained transformers (ET-BERT) learning byte-level datagram representations .</a:t>
            </a:r>
            <a:endParaRPr lang="en-US" sz="1300" dirty="0"/>
          </a:p>
        </p:txBody>
      </p:sp>
      <p:sp>
        <p:nvSpPr>
          <p:cNvPr id="19" name="Shape 16"/>
          <p:cNvSpPr/>
          <p:nvPr/>
        </p:nvSpPr>
        <p:spPr>
          <a:xfrm>
            <a:off x="548640" y="5257800"/>
            <a:ext cx="384048" cy="384048"/>
          </a:xfrm>
          <a:prstGeom prst="ellipse">
            <a:avLst/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548640" y="525780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600" dirty="0"/>
          </a:p>
        </p:txBody>
      </p:sp>
      <p:sp>
        <p:nvSpPr>
          <p:cNvPr id="21" name="Text 18"/>
          <p:cNvSpPr/>
          <p:nvPr/>
        </p:nvSpPr>
        <p:spPr>
          <a:xfrm>
            <a:off x="1097280" y="5212080"/>
            <a:ext cx="10424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LLMs (TrafficLLM, MET-LLM) repurposed for generalisable encrypted-traffic and C2 classification.</a:t>
            </a:r>
            <a:endParaRPr lang="en-US" sz="1300" dirty="0"/>
          </a:p>
        </p:txBody>
      </p:sp>
      <p:sp>
        <p:nvSpPr>
          <p:cNvPr id="22" name="Shape 19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0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5" name="Text 21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1.2  INTRODUCTION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Problem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508760"/>
            <a:ext cx="11064240" cy="1188720"/>
          </a:xfrm>
          <a:prstGeom prst="roundRect">
            <a:avLst>
              <a:gd name="adj" fmla="val 3846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68680" y="1627632"/>
            <a:ext cx="104241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500" i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LLM-based C2 detectors are evaluated almost exclusively on static, non-adversarial data — reported accuracy does not reflect performance against an adaptive attacker who manipulates timing, size, or burst characteristics.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548640" y="292608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of the gap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548640" y="3364992"/>
            <a:ext cx="100584" cy="100584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22960" y="3218688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Detectors degrade sharply under distribution shift, before any deliberate attack.</a:t>
            </a:r>
            <a:endParaRPr lang="en-US" sz="1250" dirty="0"/>
          </a:p>
        </p:txBody>
      </p:sp>
      <p:sp>
        <p:nvSpPr>
          <p:cNvPr id="11" name="Shape 8"/>
          <p:cNvSpPr/>
          <p:nvPr/>
        </p:nvSpPr>
        <p:spPr>
          <a:xfrm>
            <a:off x="548640" y="3913632"/>
            <a:ext cx="100584" cy="100584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22960" y="3767328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Deep-learning classifiers evadable via crafted flow perturbations — predates LLM classifiers.</a:t>
            </a:r>
            <a:endParaRPr lang="en-US" sz="1250" dirty="0"/>
          </a:p>
        </p:txBody>
      </p:sp>
      <p:sp>
        <p:nvSpPr>
          <p:cNvPr id="13" name="Shape 10"/>
          <p:cNvSpPr/>
          <p:nvPr/>
        </p:nvSpPr>
        <p:spPr>
          <a:xfrm>
            <a:off x="548640" y="4462272"/>
            <a:ext cx="100584" cy="100584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822960" y="4315968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LLM-adversarial framework (Li, 2026) tests general IDS benchmarks (1999–2022), not encrypted C2.</a:t>
            </a:r>
            <a:endParaRPr lang="en-US" sz="1250" dirty="0"/>
          </a:p>
        </p:txBody>
      </p:sp>
      <p:sp>
        <p:nvSpPr>
          <p:cNvPr id="15" name="Shape 12"/>
          <p:cNvSpPr/>
          <p:nvPr/>
        </p:nvSpPr>
        <p:spPr>
          <a:xfrm>
            <a:off x="548640" y="5010912"/>
            <a:ext cx="100584" cy="100584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22960" y="4864608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C2 frameworks (Cobalt Strike, Mythic, Brute Ratel) already engineer jitter and padding to evade detection</a:t>
            </a:r>
            <a:endParaRPr lang="en-US" sz="1250" dirty="0"/>
          </a:p>
        </p:txBody>
      </p:sp>
      <p:sp>
        <p:nvSpPr>
          <p:cNvPr id="17" name="Shape 14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5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0" name="Text 16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1.3  INTRODUCTION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 and Objectives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463040"/>
            <a:ext cx="11064240" cy="868680"/>
          </a:xfrm>
          <a:prstGeom prst="roundRect">
            <a:avLst>
              <a:gd name="adj" fmla="val 5263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22960" y="1554480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822960" y="1783080"/>
            <a:ext cx="10515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evaluate the detection effectiveness and adversarial robustness of LLM-based classifiers for encrypted C2 malware traffic, to determine their practical viability as an intrusion-detection mechanism.</a:t>
            </a:r>
            <a:endParaRPr lang="en-US" sz="1250" dirty="0"/>
          </a:p>
        </p:txBody>
      </p:sp>
      <p:sp>
        <p:nvSpPr>
          <p:cNvPr id="9" name="Shape 6"/>
          <p:cNvSpPr/>
          <p:nvPr/>
        </p:nvSpPr>
        <p:spPr>
          <a:xfrm>
            <a:off x="548640" y="2514600"/>
            <a:ext cx="5394960" cy="896112"/>
          </a:xfrm>
          <a:prstGeom prst="roundRect">
            <a:avLst>
              <a:gd name="adj" fmla="val 408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713232" y="2679192"/>
            <a:ext cx="548640" cy="548640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13232" y="26791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1408176" y="2587752"/>
            <a:ext cx="43891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literature review to confirm the research gap</a:t>
            </a:r>
            <a:endParaRPr lang="en-US" sz="1150" dirty="0"/>
          </a:p>
        </p:txBody>
      </p:sp>
      <p:sp>
        <p:nvSpPr>
          <p:cNvPr id="13" name="Shape 10"/>
          <p:cNvSpPr/>
          <p:nvPr/>
        </p:nvSpPr>
        <p:spPr>
          <a:xfrm>
            <a:off x="548640" y="3538728"/>
            <a:ext cx="5394960" cy="896112"/>
          </a:xfrm>
          <a:prstGeom prst="roundRect">
            <a:avLst>
              <a:gd name="adj" fmla="val 408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713232" y="3703320"/>
            <a:ext cx="548640" cy="548640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713232" y="370332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1400" dirty="0"/>
          </a:p>
        </p:txBody>
      </p:sp>
      <p:sp>
        <p:nvSpPr>
          <p:cNvPr id="16" name="Text 13"/>
          <p:cNvSpPr/>
          <p:nvPr/>
        </p:nvSpPr>
        <p:spPr>
          <a:xfrm>
            <a:off x="1408176" y="3611880"/>
            <a:ext cx="43891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 pipeline adapting ≥2 LLM-based architectures for benign vs C2 classification</a:t>
            </a:r>
            <a:endParaRPr lang="en-US" sz="1150" dirty="0"/>
          </a:p>
        </p:txBody>
      </p:sp>
      <p:sp>
        <p:nvSpPr>
          <p:cNvPr id="17" name="Shape 14"/>
          <p:cNvSpPr/>
          <p:nvPr/>
        </p:nvSpPr>
        <p:spPr>
          <a:xfrm>
            <a:off x="548640" y="4562856"/>
            <a:ext cx="5394960" cy="896112"/>
          </a:xfrm>
          <a:prstGeom prst="roundRect">
            <a:avLst>
              <a:gd name="adj" fmla="val 408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713232" y="4727448"/>
            <a:ext cx="548640" cy="548640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713232" y="4727448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1400" dirty="0"/>
          </a:p>
        </p:txBody>
      </p:sp>
      <p:sp>
        <p:nvSpPr>
          <p:cNvPr id="20" name="Text 17"/>
          <p:cNvSpPr/>
          <p:nvPr/>
        </p:nvSpPr>
        <p:spPr>
          <a:xfrm>
            <a:off x="1408176" y="4636008"/>
            <a:ext cx="43891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controllability-aware adversarial perturbations and measure accuracy/F1/false-negative impact</a:t>
            </a:r>
            <a:endParaRPr lang="en-US" sz="1150" dirty="0"/>
          </a:p>
        </p:txBody>
      </p:sp>
      <p:sp>
        <p:nvSpPr>
          <p:cNvPr id="21" name="Shape 18"/>
          <p:cNvSpPr/>
          <p:nvPr/>
        </p:nvSpPr>
        <p:spPr>
          <a:xfrm>
            <a:off x="6217920" y="2514600"/>
            <a:ext cx="5394960" cy="896112"/>
          </a:xfrm>
          <a:prstGeom prst="roundRect">
            <a:avLst>
              <a:gd name="adj" fmla="val 408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9"/>
          <p:cNvSpPr/>
          <p:nvPr/>
        </p:nvSpPr>
        <p:spPr>
          <a:xfrm>
            <a:off x="6382512" y="2679192"/>
            <a:ext cx="548640" cy="548640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6382512" y="26791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1400" dirty="0"/>
          </a:p>
        </p:txBody>
      </p:sp>
      <p:sp>
        <p:nvSpPr>
          <p:cNvPr id="24" name="Text 21"/>
          <p:cNvSpPr/>
          <p:nvPr/>
        </p:nvSpPr>
        <p:spPr>
          <a:xfrm>
            <a:off x="7077456" y="2587752"/>
            <a:ext cx="43891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LLM classifiers against a conventional ML baseline (Random Forest / XGBoost)</a:t>
            </a:r>
            <a:endParaRPr lang="en-US" sz="1150" dirty="0"/>
          </a:p>
        </p:txBody>
      </p:sp>
      <p:sp>
        <p:nvSpPr>
          <p:cNvPr id="25" name="Shape 22"/>
          <p:cNvSpPr/>
          <p:nvPr/>
        </p:nvSpPr>
        <p:spPr>
          <a:xfrm>
            <a:off x="6217920" y="3538728"/>
            <a:ext cx="5394960" cy="896112"/>
          </a:xfrm>
          <a:prstGeom prst="roundRect">
            <a:avLst>
              <a:gd name="adj" fmla="val 408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3"/>
          <p:cNvSpPr/>
          <p:nvPr/>
        </p:nvSpPr>
        <p:spPr>
          <a:xfrm>
            <a:off x="6382512" y="3703320"/>
            <a:ext cx="548640" cy="548640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6382512" y="370332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O5</a:t>
            </a:r>
            <a:endParaRPr lang="en-US" sz="1400" dirty="0"/>
          </a:p>
        </p:txBody>
      </p:sp>
      <p:sp>
        <p:nvSpPr>
          <p:cNvPr id="28" name="Text 25"/>
          <p:cNvSpPr/>
          <p:nvPr/>
        </p:nvSpPr>
        <p:spPr>
          <a:xfrm>
            <a:off x="7077456" y="3611880"/>
            <a:ext cx="43891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 evidence-based deployment recommendations and mitigations</a:t>
            </a:r>
            <a:endParaRPr lang="en-US" sz="1150" dirty="0"/>
          </a:p>
        </p:txBody>
      </p:sp>
      <p:sp>
        <p:nvSpPr>
          <p:cNvPr id="29" name="Shape 26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7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32" name="Text 28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1.4  INTRODUCTION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Significance of the Research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554480"/>
            <a:ext cx="3611880" cy="1920240"/>
          </a:xfrm>
          <a:prstGeom prst="roundRect">
            <a:avLst>
              <a:gd name="adj" fmla="val 2381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777240" y="1783080"/>
            <a:ext cx="365760" cy="54864"/>
          </a:xfrm>
          <a:prstGeom prst="rect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7240" y="196596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 Analysts &amp; Blue Teams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777240" y="2377440"/>
            <a:ext cx="32004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Evidence-based guidance on whether LLM detectors can be trusted against an adaptive adversary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4389120" y="1554480"/>
            <a:ext cx="3611880" cy="1920240"/>
          </a:xfrm>
          <a:prstGeom prst="roundRect">
            <a:avLst>
              <a:gd name="adj" fmla="val 2381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4617720" y="1783080"/>
            <a:ext cx="365760" cy="54864"/>
          </a:xfrm>
          <a:prstGeom prst="rect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4617720" y="196596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Vendors &amp; Researchers</a:t>
            </a:r>
            <a:endParaRPr lang="en-US" sz="1350" dirty="0"/>
          </a:p>
        </p:txBody>
      </p:sp>
      <p:sp>
        <p:nvSpPr>
          <p:cNvPr id="13" name="Text 10"/>
          <p:cNvSpPr/>
          <p:nvPr/>
        </p:nvSpPr>
        <p:spPr>
          <a:xfrm>
            <a:off x="4617720" y="2377440"/>
            <a:ext cx="32004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reusable adversarial-robustness evaluation methodology</a:t>
            </a:r>
            <a:endParaRPr lang="en-US" sz="1100" dirty="0"/>
          </a:p>
        </p:txBody>
      </p:sp>
      <p:sp>
        <p:nvSpPr>
          <p:cNvPr id="14" name="Shape 11"/>
          <p:cNvSpPr/>
          <p:nvPr/>
        </p:nvSpPr>
        <p:spPr>
          <a:xfrm>
            <a:off x="8229600" y="1554480"/>
            <a:ext cx="3611880" cy="1920240"/>
          </a:xfrm>
          <a:prstGeom prst="roundRect">
            <a:avLst>
              <a:gd name="adj" fmla="val 2381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8458200" y="1783080"/>
            <a:ext cx="365760" cy="54864"/>
          </a:xfrm>
          <a:prstGeom prst="rect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458200" y="196596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Researchers</a:t>
            </a:r>
            <a:endParaRPr lang="en-US" sz="1350" dirty="0"/>
          </a:p>
        </p:txBody>
      </p:sp>
      <p:sp>
        <p:nvSpPr>
          <p:cNvPr id="17" name="Text 14"/>
          <p:cNvSpPr/>
          <p:nvPr/>
        </p:nvSpPr>
        <p:spPr>
          <a:xfrm>
            <a:off x="8458200" y="2377440"/>
            <a:ext cx="32004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empirical evidence on how LLMs fail outside their native language domain</a:t>
            </a:r>
            <a:endParaRPr lang="en-US" sz="1100" dirty="0"/>
          </a:p>
        </p:txBody>
      </p:sp>
      <p:sp>
        <p:nvSpPr>
          <p:cNvPr id="18" name="Text 15"/>
          <p:cNvSpPr/>
          <p:nvPr/>
        </p:nvSpPr>
        <p:spPr>
          <a:xfrm>
            <a:off x="548640" y="374904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outputs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548640" y="4114800"/>
            <a:ext cx="109728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documented robustness-testing pipeline  •  a curated set of adversarially perturbed C2 samples for future benchmarking  •  guidance on which architectural choices resist evasion best</a:t>
            </a:r>
            <a:endParaRPr lang="en-US" sz="1250" dirty="0"/>
          </a:p>
        </p:txBody>
      </p:sp>
      <p:sp>
        <p:nvSpPr>
          <p:cNvPr id="20" name="Shape 17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8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3" name="Text 19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 — Thematic Map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1353312"/>
            <a:ext cx="11064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Search: IEEE Xplore, ACM DL, ScienceDirect, arXiv, Google Scholar + industry reports  (2021–2026)  ·  ~45 candidates screened, 25 retained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548640" y="1828800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749808" y="2011680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49808" y="2011680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731520" y="2487168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Encrypted traffic classification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decryption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4297680" y="1828800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4498848" y="2011680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498848" y="2011680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4480560" y="2487168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Pretrained transformer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representations (ET-BERT)</a:t>
            </a:r>
            <a:endParaRPr lang="en-US" sz="1150" dirty="0"/>
          </a:p>
        </p:txBody>
      </p:sp>
      <p:sp>
        <p:nvSpPr>
          <p:cNvPr id="15" name="Shape 12"/>
          <p:cNvSpPr/>
          <p:nvPr/>
        </p:nvSpPr>
        <p:spPr>
          <a:xfrm>
            <a:off x="8046720" y="1828800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8247888" y="2011680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8247888" y="2011680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500" dirty="0"/>
          </a:p>
        </p:txBody>
      </p:sp>
      <p:sp>
        <p:nvSpPr>
          <p:cNvPr id="18" name="Text 15"/>
          <p:cNvSpPr/>
          <p:nvPr/>
        </p:nvSpPr>
        <p:spPr>
          <a:xfrm>
            <a:off x="8229600" y="2487168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LLMs in cyber security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broadly</a:t>
            </a:r>
            <a:endParaRPr lang="en-US" sz="1150" dirty="0"/>
          </a:p>
        </p:txBody>
      </p:sp>
      <p:sp>
        <p:nvSpPr>
          <p:cNvPr id="19" name="Shape 16"/>
          <p:cNvSpPr/>
          <p:nvPr/>
        </p:nvSpPr>
        <p:spPr>
          <a:xfrm>
            <a:off x="548640" y="3364992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749808" y="3547872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749808" y="3547872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500" dirty="0"/>
          </a:p>
        </p:txBody>
      </p:sp>
      <p:sp>
        <p:nvSpPr>
          <p:cNvPr id="22" name="Text 19"/>
          <p:cNvSpPr/>
          <p:nvPr/>
        </p:nvSpPr>
        <p:spPr>
          <a:xfrm>
            <a:off x="731520" y="4023360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LLM-specific traffic &amp;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malware detection systems</a:t>
            </a:r>
            <a:endParaRPr lang="en-US" sz="1150" dirty="0"/>
          </a:p>
        </p:txBody>
      </p:sp>
      <p:sp>
        <p:nvSpPr>
          <p:cNvPr id="23" name="Shape 20"/>
          <p:cNvSpPr/>
          <p:nvPr/>
        </p:nvSpPr>
        <p:spPr>
          <a:xfrm>
            <a:off x="4297680" y="3364992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4498848" y="3547872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4498848" y="3547872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500" dirty="0"/>
          </a:p>
        </p:txBody>
      </p:sp>
      <p:sp>
        <p:nvSpPr>
          <p:cNvPr id="26" name="Text 23"/>
          <p:cNvSpPr/>
          <p:nvPr/>
        </p:nvSpPr>
        <p:spPr>
          <a:xfrm>
            <a:off x="4480560" y="4023360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 and beaconing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</a:t>
            </a:r>
            <a:endParaRPr lang="en-US" sz="1150" dirty="0"/>
          </a:p>
        </p:txBody>
      </p:sp>
      <p:sp>
        <p:nvSpPr>
          <p:cNvPr id="27" name="Shape 24"/>
          <p:cNvSpPr/>
          <p:nvPr/>
        </p:nvSpPr>
        <p:spPr>
          <a:xfrm>
            <a:off x="8046720" y="3364992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5"/>
          <p:cNvSpPr/>
          <p:nvPr/>
        </p:nvSpPr>
        <p:spPr>
          <a:xfrm>
            <a:off x="8247888" y="3547872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8247888" y="3547872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500" dirty="0"/>
          </a:p>
        </p:txBody>
      </p:sp>
      <p:sp>
        <p:nvSpPr>
          <p:cNvPr id="30" name="Text 27"/>
          <p:cNvSpPr/>
          <p:nvPr/>
        </p:nvSpPr>
        <p:spPr>
          <a:xfrm>
            <a:off x="8229600" y="4023360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 robustness of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traffic/IDS classifiers</a:t>
            </a:r>
            <a:endParaRPr lang="en-US" sz="1150" dirty="0"/>
          </a:p>
        </p:txBody>
      </p:sp>
      <p:sp>
        <p:nvSpPr>
          <p:cNvPr id="31" name="Text 28"/>
          <p:cNvSpPr/>
          <p:nvPr/>
        </p:nvSpPr>
        <p:spPr>
          <a:xfrm>
            <a:off x="548640" y="5349240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b="1" i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adversarial robustness is well studied for conventional deep-learning IDS, but not yet for LLM-based classifiers on encrypted C2 traffic under attacker-realistic constraints.</a:t>
            </a:r>
            <a:endParaRPr lang="en-US" sz="1250" dirty="0"/>
          </a:p>
        </p:txBody>
      </p:sp>
      <p:sp>
        <p:nvSpPr>
          <p:cNvPr id="32" name="Shape 29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0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35" name="Text 31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3.1  METHODOLOGY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Design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554480"/>
            <a:ext cx="3611880" cy="2377440"/>
          </a:xfrm>
          <a:prstGeom prst="roundRect">
            <a:avLst>
              <a:gd name="adj" fmla="val 1923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73736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ONTOLOGY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777240" y="2011680"/>
            <a:ext cx="3200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Objectivist / realist</a:t>
            </a:r>
            <a:endParaRPr lang="en-US" sz="1800" dirty="0"/>
          </a:p>
        </p:txBody>
      </p:sp>
      <p:sp>
        <p:nvSpPr>
          <p:cNvPr id="9" name="Text 6"/>
          <p:cNvSpPr/>
          <p:nvPr/>
        </p:nvSpPr>
        <p:spPr>
          <a:xfrm>
            <a:off x="777240" y="2560320"/>
            <a:ext cx="32004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 accuracy and attack-success rates are treated as measurable, observable system properties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4389120" y="1554480"/>
            <a:ext cx="3611880" cy="2377440"/>
          </a:xfrm>
          <a:prstGeom prst="roundRect">
            <a:avLst>
              <a:gd name="adj" fmla="val 1923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4617720" y="173736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EPISTEMOLOGY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4617720" y="2011680"/>
            <a:ext cx="3200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Positivist</a:t>
            </a:r>
            <a:endParaRPr lang="en-US" sz="1800" dirty="0"/>
          </a:p>
        </p:txBody>
      </p:sp>
      <p:sp>
        <p:nvSpPr>
          <p:cNvPr id="13" name="Text 10"/>
          <p:cNvSpPr/>
          <p:nvPr/>
        </p:nvSpPr>
        <p:spPr>
          <a:xfrm>
            <a:off x="4617720" y="2560320"/>
            <a:ext cx="32004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generated through controlled, repeatable experimentation and quantitative measurement</a:t>
            </a:r>
            <a:endParaRPr lang="en-US" sz="1150" dirty="0"/>
          </a:p>
        </p:txBody>
      </p:sp>
      <p:sp>
        <p:nvSpPr>
          <p:cNvPr id="14" name="Shape 11"/>
          <p:cNvSpPr/>
          <p:nvPr/>
        </p:nvSpPr>
        <p:spPr>
          <a:xfrm>
            <a:off x="8229600" y="1554480"/>
            <a:ext cx="3611880" cy="2377440"/>
          </a:xfrm>
          <a:prstGeom prst="roundRect">
            <a:avLst>
              <a:gd name="adj" fmla="val 1923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8458200" y="173736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</a:t>
            </a:r>
            <a:endParaRPr lang="en-US" sz="1100" dirty="0"/>
          </a:p>
        </p:txBody>
      </p:sp>
      <p:sp>
        <p:nvSpPr>
          <p:cNvPr id="16" name="Text 13"/>
          <p:cNvSpPr/>
          <p:nvPr/>
        </p:nvSpPr>
        <p:spPr>
          <a:xfrm>
            <a:off x="8458200" y="2011680"/>
            <a:ext cx="3200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DSR + Experimental</a:t>
            </a:r>
            <a:endParaRPr lang="en-US" sz="1800" dirty="0"/>
          </a:p>
        </p:txBody>
      </p:sp>
      <p:sp>
        <p:nvSpPr>
          <p:cNvPr id="17" name="Text 14"/>
          <p:cNvSpPr/>
          <p:nvPr/>
        </p:nvSpPr>
        <p:spPr>
          <a:xfrm>
            <a:off x="8458200" y="2560320"/>
            <a:ext cx="32004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builds the evaluation artefact; the experimental component measures performance under controlled variation</a:t>
            </a:r>
            <a:endParaRPr lang="en-US" sz="1150" dirty="0"/>
          </a:p>
        </p:txBody>
      </p:sp>
      <p:sp>
        <p:nvSpPr>
          <p:cNvPr id="18" name="Text 15"/>
          <p:cNvSpPr/>
          <p:nvPr/>
        </p:nvSpPr>
        <p:spPr>
          <a:xfrm>
            <a:off x="548640" y="416052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Positionality: computing/cyber-security background, no prior access to production C2/SOC data — study relies entirely on public, pre-labelled datasets; metrics and perturbation budgets pre-registered to mitigate confirmation bias.</a:t>
            </a:r>
            <a:endParaRPr lang="en-US" sz="1200" dirty="0"/>
          </a:p>
        </p:txBody>
      </p:sp>
      <p:sp>
        <p:nvSpPr>
          <p:cNvPr id="19" name="Shape 16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7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2" name="Text 18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3.2 – 3.3  METHODOLOGY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Methods and Materials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137160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PIPELINE (5 STAGES)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548640" y="1719072"/>
            <a:ext cx="2084832" cy="841248"/>
          </a:xfrm>
          <a:prstGeom prst="roundRect">
            <a:avLst>
              <a:gd name="adj" fmla="val 4348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21792" y="1719072"/>
            <a:ext cx="1938528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Preprocess</a:t>
            </a:r>
            <a:endParaRPr lang="en-US" sz="1050" dirty="0"/>
          </a:p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(CIC Flowmeter)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2633472" y="1719072"/>
            <a:ext cx="10972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2743200" y="1719072"/>
            <a:ext cx="2084832" cy="841248"/>
          </a:xfrm>
          <a:prstGeom prst="roundRect">
            <a:avLst>
              <a:gd name="adj" fmla="val 4348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2816352" y="1719072"/>
            <a:ext cx="1938528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Baseline ML</a:t>
            </a:r>
            <a:endParaRPr lang="en-US" sz="1050" dirty="0"/>
          </a:p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(RF / XGBoost)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4828032" y="1719072"/>
            <a:ext cx="10972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4937760" y="1719072"/>
            <a:ext cx="2084832" cy="841248"/>
          </a:xfrm>
          <a:prstGeom prst="roundRect">
            <a:avLst>
              <a:gd name="adj" fmla="val 4348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010912" y="1719072"/>
            <a:ext cx="1938528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 Classifiers</a:t>
            </a:r>
            <a:endParaRPr lang="en-US" sz="1050" dirty="0"/>
          </a:p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(≥2 architectures)</a:t>
            </a:r>
            <a:endParaRPr lang="en-US" sz="1050" dirty="0"/>
          </a:p>
        </p:txBody>
      </p:sp>
      <p:sp>
        <p:nvSpPr>
          <p:cNvPr id="15" name="Text 12"/>
          <p:cNvSpPr/>
          <p:nvPr/>
        </p:nvSpPr>
        <p:spPr>
          <a:xfrm>
            <a:off x="7022592" y="1719072"/>
            <a:ext cx="10972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</a:t>
            </a:r>
            <a:endParaRPr lang="en-US" sz="1600" dirty="0"/>
          </a:p>
        </p:txBody>
      </p:sp>
      <p:sp>
        <p:nvSpPr>
          <p:cNvPr id="16" name="Shape 13"/>
          <p:cNvSpPr/>
          <p:nvPr/>
        </p:nvSpPr>
        <p:spPr>
          <a:xfrm>
            <a:off x="7132320" y="1719072"/>
            <a:ext cx="2084832" cy="841248"/>
          </a:xfrm>
          <a:prstGeom prst="roundRect">
            <a:avLst>
              <a:gd name="adj" fmla="val 4348"/>
            </a:avLst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7205472" y="1719072"/>
            <a:ext cx="1938528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</a:t>
            </a:r>
            <a:endParaRPr lang="en-US" sz="1050" dirty="0"/>
          </a:p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Perturbation</a:t>
            </a:r>
            <a:endParaRPr lang="en-US" sz="1050" dirty="0"/>
          </a:p>
        </p:txBody>
      </p:sp>
      <p:sp>
        <p:nvSpPr>
          <p:cNvPr id="18" name="Text 15"/>
          <p:cNvSpPr/>
          <p:nvPr/>
        </p:nvSpPr>
        <p:spPr>
          <a:xfrm>
            <a:off x="9217152" y="1719072"/>
            <a:ext cx="10972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</a:t>
            </a:r>
            <a:endParaRPr lang="en-US" sz="1600" dirty="0"/>
          </a:p>
        </p:txBody>
      </p:sp>
      <p:sp>
        <p:nvSpPr>
          <p:cNvPr id="19" name="Shape 16"/>
          <p:cNvSpPr/>
          <p:nvPr/>
        </p:nvSpPr>
        <p:spPr>
          <a:xfrm>
            <a:off x="9326880" y="1719072"/>
            <a:ext cx="2084832" cy="841248"/>
          </a:xfrm>
          <a:prstGeom prst="roundRect">
            <a:avLst>
              <a:gd name="adj" fmla="val 4348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9400032" y="1719072"/>
            <a:ext cx="1938528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050" dirty="0"/>
          </a:p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(clean vs. attacked)</a:t>
            </a:r>
            <a:endParaRPr lang="en-US" sz="1050" dirty="0"/>
          </a:p>
        </p:txBody>
      </p:sp>
      <p:sp>
        <p:nvSpPr>
          <p:cNvPr id="21" name="Text 18"/>
          <p:cNvSpPr/>
          <p:nvPr/>
        </p:nvSpPr>
        <p:spPr>
          <a:xfrm>
            <a:off x="548640" y="28803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&amp; Ethics</a:t>
            </a:r>
            <a:endParaRPr lang="en-US" sz="1350" dirty="0"/>
          </a:p>
        </p:txBody>
      </p:sp>
      <p:sp>
        <p:nvSpPr>
          <p:cNvPr id="22" name="Text 19"/>
          <p:cNvSpPr/>
          <p:nvPr/>
        </p:nvSpPr>
        <p:spPr>
          <a:xfrm>
            <a:off x="548640" y="3246120"/>
            <a:ext cx="548640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1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Datasets: </a:t>
            </a: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CIC-IDS2017/2018, USTC-TFC2016, CTU-13 — public, pre-labelled, no PII
</a:t>
            </a:r>
            <a:r>
              <a:rPr lang="en-US" sz="11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Ethics: </a:t>
            </a: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live malware execution; offline analysis in an isolated VM; only aggregate robustness metrics published (no deployable evasion toolkit)</a:t>
            </a:r>
            <a:endParaRPr lang="en-US" sz="1150" dirty="0"/>
          </a:p>
        </p:txBody>
      </p:sp>
      <p:sp>
        <p:nvSpPr>
          <p:cNvPr id="23" name="Text 20"/>
          <p:cNvSpPr/>
          <p:nvPr/>
        </p:nvSpPr>
        <p:spPr>
          <a:xfrm>
            <a:off x="6309360" y="28803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&amp; Hardware</a:t>
            </a:r>
            <a:endParaRPr lang="en-US" sz="1350" dirty="0"/>
          </a:p>
        </p:txBody>
      </p:sp>
      <p:sp>
        <p:nvSpPr>
          <p:cNvPr id="24" name="Text 21"/>
          <p:cNvSpPr/>
          <p:nvPr/>
        </p:nvSpPr>
        <p:spPr>
          <a:xfrm>
            <a:off x="6309360" y="3246120"/>
            <a:ext cx="530352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1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Software: </a:t>
            </a: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3, PyTorch, Hugging Face Transformers, scikit-learn, XGBoost, Wireshark/tshark
</a:t>
            </a:r>
            <a:r>
              <a:rPr lang="en-US" sz="11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Hardware: </a:t>
            </a: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HPC/GPU, with cloud GPU (e.g. Colab Pro) as fallback; LoRA/API prompting if full fine-tuning is infeasible</a:t>
            </a:r>
            <a:endParaRPr lang="en-US" sz="1150" dirty="0"/>
          </a:p>
        </p:txBody>
      </p:sp>
      <p:sp>
        <p:nvSpPr>
          <p:cNvPr id="25" name="Shape 22"/>
          <p:cNvSpPr/>
          <p:nvPr/>
        </p:nvSpPr>
        <p:spPr>
          <a:xfrm>
            <a:off x="548640" y="5120640"/>
            <a:ext cx="1106424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548640" y="5230368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i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Metrics: accuracy · precision · recall · F1-score · false-negative rate · attack success rate (ASR) · McNemar's significance test</a:t>
            </a:r>
            <a:endParaRPr lang="en-US" sz="1150" dirty="0"/>
          </a:p>
        </p:txBody>
      </p:sp>
      <p:sp>
        <p:nvSpPr>
          <p:cNvPr id="27" name="Shape 24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5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30" name="Text 26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Expected Outcome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508760"/>
            <a:ext cx="11064240" cy="1234440"/>
          </a:xfrm>
          <a:prstGeom prst="roundRect">
            <a:avLst>
              <a:gd name="adj" fmla="val 3704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22960" y="1627632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“accuracy-robustness gap”</a:t>
            </a:r>
            <a:endParaRPr lang="en-US" sz="1700" dirty="0"/>
          </a:p>
        </p:txBody>
      </p:sp>
      <p:sp>
        <p:nvSpPr>
          <p:cNvPr id="8" name="Text 5"/>
          <p:cNvSpPr/>
          <p:nvPr/>
        </p:nvSpPr>
        <p:spPr>
          <a:xfrm>
            <a:off x="822960" y="1993392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LLMs expected to match/exceed baseline accuracy on clean data, but degrade meaningfully once controllability-aware adversarial perturbations are introduced. Traffic-specialised transformers (ET-BERT-style) may prove more robust than general-purpose prompted LLMs.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548640" y="2971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Implications</a:t>
            </a:r>
            <a:endParaRPr lang="en-US" sz="1350" dirty="0"/>
          </a:p>
        </p:txBody>
      </p:sp>
      <p:sp>
        <p:nvSpPr>
          <p:cNvPr id="10" name="Text 7"/>
          <p:cNvSpPr/>
          <p:nvPr/>
        </p:nvSpPr>
        <p:spPr>
          <a:xfrm>
            <a:off x="548640" y="3319272"/>
            <a:ext cx="539496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Extends adversarial-ML research into encrypted-C2 + LLM classification; gives SOC teams and vendors quantified evidence on whether LLM detectors should be trusted, monitored, or supplemented.</a:t>
            </a:r>
            <a:endParaRPr lang="en-US" sz="1150" dirty="0"/>
          </a:p>
        </p:txBody>
      </p:sp>
      <p:sp>
        <p:nvSpPr>
          <p:cNvPr id="11" name="Text 8"/>
          <p:cNvSpPr/>
          <p:nvPr/>
        </p:nvSpPr>
        <p:spPr>
          <a:xfrm>
            <a:off x="6263640" y="2971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&amp; Risks</a:t>
            </a:r>
            <a:endParaRPr lang="en-US" sz="1350" dirty="0"/>
          </a:p>
        </p:txBody>
      </p:sp>
      <p:sp>
        <p:nvSpPr>
          <p:cNvPr id="12" name="Shape 9"/>
          <p:cNvSpPr/>
          <p:nvPr/>
        </p:nvSpPr>
        <p:spPr>
          <a:xfrm>
            <a:off x="6263640" y="3392424"/>
            <a:ext cx="91440" cy="91440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492240" y="3264408"/>
            <a:ext cx="5120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Public-dataset bias vs. latest C2 toolkit behaviour</a:t>
            </a:r>
            <a:endParaRPr lang="en-US" sz="1150" dirty="0"/>
          </a:p>
        </p:txBody>
      </p:sp>
      <p:sp>
        <p:nvSpPr>
          <p:cNvPr id="14" name="Shape 11"/>
          <p:cNvSpPr/>
          <p:nvPr/>
        </p:nvSpPr>
        <p:spPr>
          <a:xfrm>
            <a:off x="6263640" y="3849624"/>
            <a:ext cx="91440" cy="91440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6492240" y="3721608"/>
            <a:ext cx="5120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Compute/API-access constraints may limit model count</a:t>
            </a:r>
            <a:endParaRPr lang="en-US" sz="1150" dirty="0"/>
          </a:p>
        </p:txBody>
      </p:sp>
      <p:sp>
        <p:nvSpPr>
          <p:cNvPr id="16" name="Shape 13"/>
          <p:cNvSpPr/>
          <p:nvPr/>
        </p:nvSpPr>
        <p:spPr>
          <a:xfrm>
            <a:off x="6263640" y="4306824"/>
            <a:ext cx="91440" cy="91440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6492240" y="4178808"/>
            <a:ext cx="5120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Single-researcher scale narrower than larger studies</a:t>
            </a:r>
            <a:endParaRPr lang="en-US" sz="1150" dirty="0"/>
          </a:p>
        </p:txBody>
      </p:sp>
      <p:sp>
        <p:nvSpPr>
          <p:cNvPr id="18" name="Shape 15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6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1" name="Text 17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 ·  18-WEEK PLAN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Timeline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160520" y="1325880"/>
            <a:ext cx="1828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→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457200" y="16459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P1  Ethics approval &amp; SLR</a:t>
            </a:r>
            <a:endParaRPr lang="en-US" sz="1050" dirty="0"/>
          </a:p>
        </p:txBody>
      </p:sp>
      <p:sp>
        <p:nvSpPr>
          <p:cNvPr id="8" name="Shape 5"/>
          <p:cNvSpPr/>
          <p:nvPr/>
        </p:nvSpPr>
        <p:spPr>
          <a:xfrm>
            <a:off x="4160520" y="16459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4160520" y="1645920"/>
            <a:ext cx="1234440" cy="347472"/>
          </a:xfrm>
          <a:prstGeom prst="roundRect">
            <a:avLst>
              <a:gd name="adj" fmla="val 5263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4160520" y="1645920"/>
            <a:ext cx="1234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W1–3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457200" y="21031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P2  Environment &amp; dataset prep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4160520" y="21031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5394960" y="2103120"/>
            <a:ext cx="822960" cy="347472"/>
          </a:xfrm>
          <a:prstGeom prst="roundRect">
            <a:avLst>
              <a:gd name="adj" fmla="val 5263"/>
            </a:avLst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394960" y="2103120"/>
            <a:ext cx="822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W4–5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457200" y="25603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P3  Baseline ML classifier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4160520" y="25603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6217920" y="2560320"/>
            <a:ext cx="822960" cy="347472"/>
          </a:xfrm>
          <a:prstGeom prst="roundRect">
            <a:avLst>
              <a:gd name="adj" fmla="val 5263"/>
            </a:avLst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6217920" y="2560320"/>
            <a:ext cx="822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W6–7</a:t>
            </a:r>
            <a:endParaRPr lang="en-US" sz="900" dirty="0"/>
          </a:p>
        </p:txBody>
      </p:sp>
      <p:sp>
        <p:nvSpPr>
          <p:cNvPr id="19" name="Text 16"/>
          <p:cNvSpPr/>
          <p:nvPr/>
        </p:nvSpPr>
        <p:spPr>
          <a:xfrm>
            <a:off x="457200" y="30175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P4  LLM-based classifiers</a:t>
            </a:r>
            <a:endParaRPr lang="en-US" sz="1050" dirty="0"/>
          </a:p>
        </p:txBody>
      </p:sp>
      <p:sp>
        <p:nvSpPr>
          <p:cNvPr id="20" name="Shape 17"/>
          <p:cNvSpPr/>
          <p:nvPr/>
        </p:nvSpPr>
        <p:spPr>
          <a:xfrm>
            <a:off x="4160520" y="30175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7040880" y="3017520"/>
            <a:ext cx="1645920" cy="347472"/>
          </a:xfrm>
          <a:prstGeom prst="roundRect">
            <a:avLst>
              <a:gd name="adj" fmla="val 5263"/>
            </a:avLst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7040880" y="3017520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W8–11</a:t>
            </a:r>
            <a:endParaRPr lang="en-US" sz="900" dirty="0"/>
          </a:p>
        </p:txBody>
      </p:sp>
      <p:sp>
        <p:nvSpPr>
          <p:cNvPr id="23" name="Text 20"/>
          <p:cNvSpPr/>
          <p:nvPr/>
        </p:nvSpPr>
        <p:spPr>
          <a:xfrm>
            <a:off x="457200" y="34747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P5  Adversarial pipeline &amp; experiments</a:t>
            </a:r>
            <a:endParaRPr lang="en-US" sz="1050" dirty="0"/>
          </a:p>
        </p:txBody>
      </p:sp>
      <p:sp>
        <p:nvSpPr>
          <p:cNvPr id="24" name="Shape 21"/>
          <p:cNvSpPr/>
          <p:nvPr/>
        </p:nvSpPr>
        <p:spPr>
          <a:xfrm>
            <a:off x="4160520" y="34747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2"/>
          <p:cNvSpPr/>
          <p:nvPr/>
        </p:nvSpPr>
        <p:spPr>
          <a:xfrm>
            <a:off x="8686800" y="3474720"/>
            <a:ext cx="1234440" cy="347472"/>
          </a:xfrm>
          <a:prstGeom prst="roundRect">
            <a:avLst>
              <a:gd name="adj" fmla="val 5263"/>
            </a:avLst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8686800" y="3474720"/>
            <a:ext cx="1234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W12–14</a:t>
            </a:r>
            <a:endParaRPr lang="en-US" sz="900" dirty="0"/>
          </a:p>
        </p:txBody>
      </p:sp>
      <p:sp>
        <p:nvSpPr>
          <p:cNvPr id="27" name="Text 24"/>
          <p:cNvSpPr/>
          <p:nvPr/>
        </p:nvSpPr>
        <p:spPr>
          <a:xfrm>
            <a:off x="457200" y="39319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P6  Analysis &amp; comparison</a:t>
            </a:r>
            <a:endParaRPr lang="en-US" sz="1050" dirty="0"/>
          </a:p>
        </p:txBody>
      </p:sp>
      <p:sp>
        <p:nvSpPr>
          <p:cNvPr id="28" name="Shape 25"/>
          <p:cNvSpPr/>
          <p:nvPr/>
        </p:nvSpPr>
        <p:spPr>
          <a:xfrm>
            <a:off x="4160520" y="39319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9921240" y="3931920"/>
            <a:ext cx="822960" cy="347472"/>
          </a:xfrm>
          <a:prstGeom prst="roundRect">
            <a:avLst>
              <a:gd name="adj" fmla="val 5263"/>
            </a:avLst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9921240" y="3931920"/>
            <a:ext cx="822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W15–16</a:t>
            </a:r>
            <a:endParaRPr lang="en-US" sz="900" dirty="0"/>
          </a:p>
        </p:txBody>
      </p:sp>
      <p:sp>
        <p:nvSpPr>
          <p:cNvPr id="31" name="Text 28"/>
          <p:cNvSpPr/>
          <p:nvPr/>
        </p:nvSpPr>
        <p:spPr>
          <a:xfrm>
            <a:off x="457200" y="43891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P7  Write-up &amp; submission</a:t>
            </a:r>
            <a:endParaRPr lang="en-US" sz="1050" dirty="0"/>
          </a:p>
        </p:txBody>
      </p:sp>
      <p:sp>
        <p:nvSpPr>
          <p:cNvPr id="32" name="Shape 29"/>
          <p:cNvSpPr/>
          <p:nvPr/>
        </p:nvSpPr>
        <p:spPr>
          <a:xfrm>
            <a:off x="4160520" y="43891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0"/>
          <p:cNvSpPr/>
          <p:nvPr/>
        </p:nvSpPr>
        <p:spPr>
          <a:xfrm>
            <a:off x="10744200" y="4389120"/>
            <a:ext cx="822960" cy="347472"/>
          </a:xfrm>
          <a:prstGeom prst="roundRect">
            <a:avLst>
              <a:gd name="adj" fmla="val 5263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10744200" y="4389120"/>
            <a:ext cx="822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W17–18</a:t>
            </a:r>
            <a:endParaRPr lang="en-US" sz="900" dirty="0"/>
          </a:p>
        </p:txBody>
      </p:sp>
      <p:sp>
        <p:nvSpPr>
          <p:cNvPr id="35" name="Shape 32"/>
          <p:cNvSpPr/>
          <p:nvPr/>
        </p:nvSpPr>
        <p:spPr>
          <a:xfrm>
            <a:off x="548640" y="4956048"/>
            <a:ext cx="1106424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3"/>
          <p:cNvSpPr/>
          <p:nvPr/>
        </p:nvSpPr>
        <p:spPr>
          <a:xfrm>
            <a:off x="548640" y="5047488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risks: GPU compute dependency (Phase 4) — fallback to LoRA/API prompting  ·  perturbation transfer to API-only LLMs (Phase 5) — prioritise open-weight models</a:t>
            </a:r>
            <a:endParaRPr lang="en-US" sz="1100" dirty="0"/>
          </a:p>
        </p:txBody>
      </p:sp>
      <p:sp>
        <p:nvSpPr>
          <p:cNvPr id="37" name="Shape 34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5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40" name="Text 36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2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101" name="RefText1"/>
          <p:cNvSpPr/>
          <p:nvPr/>
        </p:nvSpPr>
        <p:spPr>
          <a:xfrm>
            <a:off x="548640" y="147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WatchGuard Technologies, “Internet Security Report — Q1 2025,” WatchGuard Technologies, Seattle, WA, USA, Jul. 2025.</a:t>
            </a:r>
            <a:endParaRPr lang="en-US" sz="1200" dirty="0"/>
          </a:p>
        </p:txBody>
      </p:sp>
      <p:sp>
        <p:nvSpPr>
          <p:cNvPr id="102" name="RefText2"/>
          <p:cNvSpPr/>
          <p:nvPr/>
        </p:nvSpPr>
        <p:spPr>
          <a:xfrm>
            <a:off x="548640" y="242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X. Lin, G. Xiong, G. Gou, Z. Li, J. Shi, and J. Yu, “ET-BERT: A contextualized datagram representation with pre-training transformers for encrypted traffic classification,” in Proc. ACM Web Conf. (WWW), Lyon, France, 2022, pp. 633–642.</a:t>
            </a:r>
            <a:endParaRPr lang="en-US" sz="1200" dirty="0"/>
          </a:p>
        </p:txBody>
      </p:sp>
      <p:sp>
        <p:nvSpPr>
          <p:cNvPr id="103" name="RefText3"/>
          <p:cNvSpPr/>
          <p:nvPr/>
        </p:nvSpPr>
        <p:spPr>
          <a:xfrm>
            <a:off x="548640" y="337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T. Cui et al., “TrafficLLM: Enhancing large language models for network traffic analysis with generic traffic representation,” arXiv:2504.04222, 2025.</a:t>
            </a:r>
            <a:endParaRPr lang="en-US" sz="1200" dirty="0"/>
          </a:p>
        </p:txBody>
      </p:sp>
      <p:sp>
        <p:nvSpPr>
          <p:cNvPr id="104" name="RefText4"/>
          <p:cNvSpPr/>
          <p:nvPr/>
        </p:nvSpPr>
        <p:spPr>
          <a:xfrm>
            <a:off x="548640" y="432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Y. Huang, P. Du, R. Li, X. Li, and L. Li, “MET-LLM: Enhancing large language models for malicious encrypted traffic detection,” Expert Syst. Appl., 2025.</a:t>
            </a:r>
            <a:endParaRPr lang="en-US" sz="1200" dirty="0"/>
          </a:p>
        </p:txBody>
      </p:sp>
      <p:sp>
        <p:nvSpPr>
          <p:cNvPr id="105" name="RefText5"/>
          <p:cNvSpPr/>
          <p:nvPr/>
        </p:nvSpPr>
        <p:spPr>
          <a:xfrm>
            <a:off x="6254320" y="147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Y. Qing, “Training robust classifiers for classifying encrypted traffic under dynamic network conditions,” in Proc. ACM SIGSAC Conf. Comput. Commun. Secur. (CCS), 2025.</a:t>
            </a:r>
            <a:endParaRPr lang="en-US" sz="1200" dirty="0"/>
          </a:p>
        </p:txBody>
      </p:sp>
      <p:sp>
        <p:nvSpPr>
          <p:cNvPr id="106" name="RefText6"/>
          <p:cNvSpPr/>
          <p:nvPr/>
        </p:nvSpPr>
        <p:spPr>
          <a:xfrm>
            <a:off x="6254320" y="242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A. M. Sadeghzadeh, S. Shiravi, and R. Jalili, “Adversarial network traffic: Towards evaluating the robustness of deep learning-based network traffic classification,” IEEE Trans. Netw. Serv. Manage., vol. 18, no. 2, pp. 1962–1976, 2021.</a:t>
            </a:r>
            <a:endParaRPr lang="en-US" sz="1200" dirty="0"/>
          </a:p>
        </p:txBody>
      </p:sp>
      <p:sp>
        <p:nvSpPr>
          <p:cNvPr id="107" name="RefText7"/>
          <p:cNvSpPr/>
          <p:nvPr/>
        </p:nvSpPr>
        <p:spPr>
          <a:xfrm>
            <a:off x="6254320" y="337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Z. Li, “Controllability-aware adversarial examples against LLM-based network traffic classifiers,” arXiv:2607.07739, 2026.</a:t>
            </a:r>
            <a:endParaRPr lang="en-US" sz="1200" dirty="0"/>
          </a:p>
        </p:txBody>
      </p:sp>
      <p:sp>
        <p:nvSpPr>
          <p:cNvPr id="17" name="Shape 14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5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0" name="Text 16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assets_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457200"/>
            <a:ext cx="1874520" cy="658368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22960" y="1234440"/>
            <a:ext cx="1051560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822960" y="146304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822960" y="1783080"/>
            <a:ext cx="104241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000"/>
              </a:lnSpc>
              <a:buNone/>
            </a:pPr>
            <a:r>
              <a:rPr lang="en-US" sz="25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controllability-aware evaluation of LLM-based encrypted C2 detection</a:t>
            </a:r>
            <a:endParaRPr lang="en-US" sz="2500" dirty="0"/>
          </a:p>
        </p:txBody>
      </p:sp>
      <p:sp>
        <p:nvSpPr>
          <p:cNvPr id="6" name="Shape 3"/>
          <p:cNvSpPr/>
          <p:nvPr/>
        </p:nvSpPr>
        <p:spPr>
          <a:xfrm>
            <a:off x="822960" y="2880360"/>
            <a:ext cx="384048" cy="384048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22960" y="288036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1371600" y="2807208"/>
            <a:ext cx="9875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study to jointly test LLM-based classifiers on encrypted C2 traffic AND attacker-realistic adversarial evasion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822960" y="3630168"/>
            <a:ext cx="384048" cy="384048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22960" y="3630168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1371600" y="3557016"/>
            <a:ext cx="9875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Benchmarks ≥2 LLM architectures against a conventional ML baseline under identical conditions</a:t>
            </a:r>
            <a:endParaRPr lang="en-US" sz="1300" dirty="0"/>
          </a:p>
        </p:txBody>
      </p:sp>
      <p:sp>
        <p:nvSpPr>
          <p:cNvPr id="12" name="Shape 9"/>
          <p:cNvSpPr/>
          <p:nvPr/>
        </p:nvSpPr>
        <p:spPr>
          <a:xfrm>
            <a:off x="822960" y="4379976"/>
            <a:ext cx="384048" cy="384048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22960" y="4379976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1371600" y="4306824"/>
            <a:ext cx="9875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Delivers a reusable robustness-testing pipeline and evidence-based deployment guidance</a:t>
            </a:r>
            <a:endParaRPr lang="en-US" sz="1300" dirty="0"/>
          </a:p>
        </p:txBody>
      </p:sp>
      <p:sp>
        <p:nvSpPr>
          <p:cNvPr id="15" name="Shape 12"/>
          <p:cNvSpPr/>
          <p:nvPr/>
        </p:nvSpPr>
        <p:spPr>
          <a:xfrm>
            <a:off x="841248" y="5532120"/>
            <a:ext cx="1828800" cy="0"/>
          </a:xfrm>
          <a:prstGeom prst="line">
            <a:avLst/>
          </a:prstGeom>
          <a:noFill/>
          <a:ln w="28575">
            <a:solidFill>
              <a:srgbClr val="A9821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22960" y="5715000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2200" dirty="0"/>
          </a:p>
        </p:txBody>
      </p:sp>
      <p:sp>
        <p:nvSpPr>
          <p:cNvPr id="17" name="Text 14"/>
          <p:cNvSpPr/>
          <p:nvPr/>
        </p:nvSpPr>
        <p:spPr>
          <a:xfrm>
            <a:off x="822960" y="62636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Arafat Rahman  ·  ACFA7004  ·  Research Methods and Professional Development</a:t>
            </a:r>
            <a:endParaRPr lang="en-US" sz="1200" dirty="0"/>
          </a:p>
        </p:txBody>
      </p:sp>
      <p:pic>
        <p:nvPicPr>
          <p:cNvPr id="18" name="Image 1" descr="/home/claude/pptx_build/assets_crest.png"/>
          <p:cNvPicPr>
            <a:picLocks noChangeAspect="1"/>
          </p:cNvPicPr>
          <p:nvPr/>
        </p:nvPicPr>
        <p:blipFill>
          <a:blip r:embed="rId4">
            <a:alphaModFix amt="10000"/>
          </a:blip>
          <a:stretch>
            <a:fillRect/>
          </a:stretch>
        </p:blipFill>
        <p:spPr>
          <a:xfrm>
            <a:off x="9829800" y="4206240"/>
            <a:ext cx="1828800" cy="233172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1282</Words>
  <Application>Microsoft Office PowerPoint</Application>
  <PresentationFormat>Widescreen</PresentationFormat>
  <Paragraphs>175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Md Arafat Rahman (2437469)</cp:lastModifiedBy>
  <cp:revision>2</cp:revision>
  <dcterms:created xsi:type="dcterms:W3CDTF">2026-08-09T16:03:02Z</dcterms:created>
  <dcterms:modified xsi:type="dcterms:W3CDTF">2026-08-09T17:08:11Z</dcterms:modified>
</cp:coreProperties>
</file>