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3"/>
  </p:notesMasterIdLst>
  <p:handoutMasterIdLst>
    <p:handoutMasterId r:id="rId24"/>
  </p:handoutMasterIdLst>
  <p:sldIdLst>
    <p:sldId id="290" r:id="rId5"/>
    <p:sldId id="273" r:id="rId6"/>
    <p:sldId id="274" r:id="rId7"/>
    <p:sldId id="275" r:id="rId8"/>
    <p:sldId id="276" r:id="rId9"/>
    <p:sldId id="277" r:id="rId10"/>
    <p:sldId id="278" r:id="rId11"/>
    <p:sldId id="279" r:id="rId12"/>
    <p:sldId id="280" r:id="rId13"/>
    <p:sldId id="281" r:id="rId14"/>
    <p:sldId id="282" r:id="rId15"/>
    <p:sldId id="283" r:id="rId16"/>
    <p:sldId id="284" r:id="rId17"/>
    <p:sldId id="285" r:id="rId18"/>
    <p:sldId id="286" r:id="rId19"/>
    <p:sldId id="287" r:id="rId20"/>
    <p:sldId id="289" r:id="rId21"/>
    <p:sldId id="28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550BB6-63C1-40AC-987F-FBEE55EEC190}" v="7" dt="2024-11-29T21:23:55.8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4502" autoAdjust="0"/>
  </p:normalViewPr>
  <p:slideViewPr>
    <p:cSldViewPr snapToGrid="0">
      <p:cViewPr>
        <p:scale>
          <a:sx n="75" d="100"/>
          <a:sy n="75" d="100"/>
        </p:scale>
        <p:origin x="974" y="-67"/>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60" d="100"/>
          <a:sy n="60" d="100"/>
        </p:scale>
        <p:origin x="3187" y="3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1D8DBD-9E58-4FEB-B8F3-2A59428E23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A5637370-F1F4-4824-90FD-62BB6A2F4C78}">
      <dgm:prSet phldrT="[Text]"/>
      <dgm:spPr/>
      <dgm:t>
        <a:bodyPr/>
        <a:lstStyle/>
        <a:p>
          <a:r>
            <a:rPr lang="en-US" dirty="0"/>
            <a:t>Owner</a:t>
          </a:r>
        </a:p>
      </dgm:t>
    </dgm:pt>
    <dgm:pt modelId="{471BA1F3-DBD8-4B1C-9A29-CA7F68B8494C}" type="parTrans" cxnId="{20573ECC-5765-47D4-9E05-ED084BB55A49}">
      <dgm:prSet/>
      <dgm:spPr/>
      <dgm:t>
        <a:bodyPr/>
        <a:lstStyle/>
        <a:p>
          <a:endParaRPr lang="en-US"/>
        </a:p>
      </dgm:t>
    </dgm:pt>
    <dgm:pt modelId="{300E0AC9-843A-4A75-A01B-62D16CCB64D3}" type="sibTrans" cxnId="{20573ECC-5765-47D4-9E05-ED084BB55A49}">
      <dgm:prSet/>
      <dgm:spPr/>
      <dgm:t>
        <a:bodyPr/>
        <a:lstStyle/>
        <a:p>
          <a:endParaRPr lang="en-US"/>
        </a:p>
      </dgm:t>
    </dgm:pt>
    <dgm:pt modelId="{2E9AEAC3-11A6-4657-8AB7-82D64695920D}">
      <dgm:prSet phldrT="[Text]"/>
      <dgm:spPr/>
      <dgm:t>
        <a:bodyPr/>
        <a:lstStyle/>
        <a:p>
          <a:r>
            <a:rPr lang="en-US" dirty="0"/>
            <a:t>Accountant</a:t>
          </a:r>
        </a:p>
      </dgm:t>
    </dgm:pt>
    <dgm:pt modelId="{E2C377C7-B393-43F0-8AF1-D8E70179FB7B}" type="parTrans" cxnId="{BBDB01A5-BC8A-400E-9024-BF555A6C480C}">
      <dgm:prSet/>
      <dgm:spPr/>
      <dgm:t>
        <a:bodyPr/>
        <a:lstStyle/>
        <a:p>
          <a:endParaRPr lang="en-US"/>
        </a:p>
      </dgm:t>
    </dgm:pt>
    <dgm:pt modelId="{B4D6DB88-0BA7-483D-BF5B-95FD76E9DD74}" type="sibTrans" cxnId="{BBDB01A5-BC8A-400E-9024-BF555A6C480C}">
      <dgm:prSet/>
      <dgm:spPr/>
      <dgm:t>
        <a:bodyPr/>
        <a:lstStyle/>
        <a:p>
          <a:endParaRPr lang="en-US"/>
        </a:p>
      </dgm:t>
    </dgm:pt>
    <dgm:pt modelId="{CBCD5794-1F64-4D21-A79A-A271D297F8FC}" type="pres">
      <dgm:prSet presAssocID="{221D8DBD-9E58-4FEB-B8F3-2A59428E23BB}" presName="hierChild1" presStyleCnt="0">
        <dgm:presLayoutVars>
          <dgm:orgChart val="1"/>
          <dgm:chPref val="1"/>
          <dgm:dir/>
          <dgm:animOne val="branch"/>
          <dgm:animLvl val="lvl"/>
          <dgm:resizeHandles/>
        </dgm:presLayoutVars>
      </dgm:prSet>
      <dgm:spPr/>
    </dgm:pt>
    <dgm:pt modelId="{14E4D396-3428-4107-AF13-4349F7B15374}" type="pres">
      <dgm:prSet presAssocID="{A5637370-F1F4-4824-90FD-62BB6A2F4C78}" presName="hierRoot1" presStyleCnt="0">
        <dgm:presLayoutVars>
          <dgm:hierBranch val="init"/>
        </dgm:presLayoutVars>
      </dgm:prSet>
      <dgm:spPr/>
    </dgm:pt>
    <dgm:pt modelId="{C886F26A-06EB-4ACF-80AB-829900595553}" type="pres">
      <dgm:prSet presAssocID="{A5637370-F1F4-4824-90FD-62BB6A2F4C78}" presName="rootComposite1" presStyleCnt="0"/>
      <dgm:spPr/>
    </dgm:pt>
    <dgm:pt modelId="{FCBFBC64-8D88-4F79-8430-7E8E6D76BD2D}" type="pres">
      <dgm:prSet presAssocID="{A5637370-F1F4-4824-90FD-62BB6A2F4C78}" presName="rootText1" presStyleLbl="node0" presStyleIdx="0" presStyleCnt="1">
        <dgm:presLayoutVars>
          <dgm:chPref val="3"/>
        </dgm:presLayoutVars>
      </dgm:prSet>
      <dgm:spPr/>
    </dgm:pt>
    <dgm:pt modelId="{DF1BD66F-C187-4F84-9397-2E1457790C3D}" type="pres">
      <dgm:prSet presAssocID="{A5637370-F1F4-4824-90FD-62BB6A2F4C78}" presName="rootConnector1" presStyleLbl="node1" presStyleIdx="0" presStyleCnt="0"/>
      <dgm:spPr/>
    </dgm:pt>
    <dgm:pt modelId="{BAE808FD-23FF-4493-A846-F020CE599C0D}" type="pres">
      <dgm:prSet presAssocID="{A5637370-F1F4-4824-90FD-62BB6A2F4C78}" presName="hierChild2" presStyleCnt="0"/>
      <dgm:spPr/>
    </dgm:pt>
    <dgm:pt modelId="{FB861F9D-32E1-4D56-BE53-3400160DDDEA}" type="pres">
      <dgm:prSet presAssocID="{E2C377C7-B393-43F0-8AF1-D8E70179FB7B}" presName="Name37" presStyleLbl="parChTrans1D2" presStyleIdx="0" presStyleCnt="1"/>
      <dgm:spPr/>
    </dgm:pt>
    <dgm:pt modelId="{86F7F0B3-55DB-49FE-BA1B-7430BB705588}" type="pres">
      <dgm:prSet presAssocID="{2E9AEAC3-11A6-4657-8AB7-82D64695920D}" presName="hierRoot2" presStyleCnt="0">
        <dgm:presLayoutVars>
          <dgm:hierBranch val="init"/>
        </dgm:presLayoutVars>
      </dgm:prSet>
      <dgm:spPr/>
    </dgm:pt>
    <dgm:pt modelId="{119C2719-31C7-4100-AD26-6C463D769388}" type="pres">
      <dgm:prSet presAssocID="{2E9AEAC3-11A6-4657-8AB7-82D64695920D}" presName="rootComposite" presStyleCnt="0"/>
      <dgm:spPr/>
    </dgm:pt>
    <dgm:pt modelId="{83337573-1EA2-44E7-920F-4F2EEC5E40D2}" type="pres">
      <dgm:prSet presAssocID="{2E9AEAC3-11A6-4657-8AB7-82D64695920D}" presName="rootText" presStyleLbl="node2" presStyleIdx="0" presStyleCnt="1">
        <dgm:presLayoutVars>
          <dgm:chPref val="3"/>
        </dgm:presLayoutVars>
      </dgm:prSet>
      <dgm:spPr/>
    </dgm:pt>
    <dgm:pt modelId="{A1D684C8-F5A2-4EC2-AE06-7323B8D64CE4}" type="pres">
      <dgm:prSet presAssocID="{2E9AEAC3-11A6-4657-8AB7-82D64695920D}" presName="rootConnector" presStyleLbl="node2" presStyleIdx="0" presStyleCnt="1"/>
      <dgm:spPr/>
    </dgm:pt>
    <dgm:pt modelId="{F6C0BDB4-AFA6-4283-A439-2BD9E86142B1}" type="pres">
      <dgm:prSet presAssocID="{2E9AEAC3-11A6-4657-8AB7-82D64695920D}" presName="hierChild4" presStyleCnt="0"/>
      <dgm:spPr/>
    </dgm:pt>
    <dgm:pt modelId="{70EC8373-18B6-441F-A8B8-F1B4200DF553}" type="pres">
      <dgm:prSet presAssocID="{2E9AEAC3-11A6-4657-8AB7-82D64695920D}" presName="hierChild5" presStyleCnt="0"/>
      <dgm:spPr/>
    </dgm:pt>
    <dgm:pt modelId="{7007BD1B-5585-4158-80D9-EC5C888FE90B}" type="pres">
      <dgm:prSet presAssocID="{A5637370-F1F4-4824-90FD-62BB6A2F4C78}" presName="hierChild3" presStyleCnt="0"/>
      <dgm:spPr/>
    </dgm:pt>
  </dgm:ptLst>
  <dgm:cxnLst>
    <dgm:cxn modelId="{4F79A020-6AC2-4BCD-AC83-90C8626BC2B1}" type="presOf" srcId="{A5637370-F1F4-4824-90FD-62BB6A2F4C78}" destId="{FCBFBC64-8D88-4F79-8430-7E8E6D76BD2D}" srcOrd="0" destOrd="0" presId="urn:microsoft.com/office/officeart/2005/8/layout/orgChart1"/>
    <dgm:cxn modelId="{67476638-AE22-4AE6-AEB4-439F432B4342}" type="presOf" srcId="{E2C377C7-B393-43F0-8AF1-D8E70179FB7B}" destId="{FB861F9D-32E1-4D56-BE53-3400160DDDEA}" srcOrd="0" destOrd="0" presId="urn:microsoft.com/office/officeart/2005/8/layout/orgChart1"/>
    <dgm:cxn modelId="{3C495780-6BE7-4C69-B8C5-BE0F8D7FEFC9}" type="presOf" srcId="{A5637370-F1F4-4824-90FD-62BB6A2F4C78}" destId="{DF1BD66F-C187-4F84-9397-2E1457790C3D}" srcOrd="1" destOrd="0" presId="urn:microsoft.com/office/officeart/2005/8/layout/orgChart1"/>
    <dgm:cxn modelId="{B54F819E-81EC-472B-83B9-2791521B829A}" type="presOf" srcId="{2E9AEAC3-11A6-4657-8AB7-82D64695920D}" destId="{A1D684C8-F5A2-4EC2-AE06-7323B8D64CE4}" srcOrd="1" destOrd="0" presId="urn:microsoft.com/office/officeart/2005/8/layout/orgChart1"/>
    <dgm:cxn modelId="{BBDB01A5-BC8A-400E-9024-BF555A6C480C}" srcId="{A5637370-F1F4-4824-90FD-62BB6A2F4C78}" destId="{2E9AEAC3-11A6-4657-8AB7-82D64695920D}" srcOrd="0" destOrd="0" parTransId="{E2C377C7-B393-43F0-8AF1-D8E70179FB7B}" sibTransId="{B4D6DB88-0BA7-483D-BF5B-95FD76E9DD74}"/>
    <dgm:cxn modelId="{20573ECC-5765-47D4-9E05-ED084BB55A49}" srcId="{221D8DBD-9E58-4FEB-B8F3-2A59428E23BB}" destId="{A5637370-F1F4-4824-90FD-62BB6A2F4C78}" srcOrd="0" destOrd="0" parTransId="{471BA1F3-DBD8-4B1C-9A29-CA7F68B8494C}" sibTransId="{300E0AC9-843A-4A75-A01B-62D16CCB64D3}"/>
    <dgm:cxn modelId="{9D8187CC-B36E-413D-8882-DFE7BCDFE88B}" type="presOf" srcId="{2E9AEAC3-11A6-4657-8AB7-82D64695920D}" destId="{83337573-1EA2-44E7-920F-4F2EEC5E40D2}" srcOrd="0" destOrd="0" presId="urn:microsoft.com/office/officeart/2005/8/layout/orgChart1"/>
    <dgm:cxn modelId="{E96755DB-8DE9-4A43-8DA9-990D81EF2DCA}" type="presOf" srcId="{221D8DBD-9E58-4FEB-B8F3-2A59428E23BB}" destId="{CBCD5794-1F64-4D21-A79A-A271D297F8FC}" srcOrd="0" destOrd="0" presId="urn:microsoft.com/office/officeart/2005/8/layout/orgChart1"/>
    <dgm:cxn modelId="{55FAFE0B-37EC-4EA1-A0F8-004DF4A7B8A0}" type="presParOf" srcId="{CBCD5794-1F64-4D21-A79A-A271D297F8FC}" destId="{14E4D396-3428-4107-AF13-4349F7B15374}" srcOrd="0" destOrd="0" presId="urn:microsoft.com/office/officeart/2005/8/layout/orgChart1"/>
    <dgm:cxn modelId="{600D00A9-05AC-41A9-ACD2-B83561C37B23}" type="presParOf" srcId="{14E4D396-3428-4107-AF13-4349F7B15374}" destId="{C886F26A-06EB-4ACF-80AB-829900595553}" srcOrd="0" destOrd="0" presId="urn:microsoft.com/office/officeart/2005/8/layout/orgChart1"/>
    <dgm:cxn modelId="{00A033D8-6F0D-4584-BAC8-D32C777D9695}" type="presParOf" srcId="{C886F26A-06EB-4ACF-80AB-829900595553}" destId="{FCBFBC64-8D88-4F79-8430-7E8E6D76BD2D}" srcOrd="0" destOrd="0" presId="urn:microsoft.com/office/officeart/2005/8/layout/orgChart1"/>
    <dgm:cxn modelId="{39B7EFAE-0EE6-400E-A565-14726724B9C3}" type="presParOf" srcId="{C886F26A-06EB-4ACF-80AB-829900595553}" destId="{DF1BD66F-C187-4F84-9397-2E1457790C3D}" srcOrd="1" destOrd="0" presId="urn:microsoft.com/office/officeart/2005/8/layout/orgChart1"/>
    <dgm:cxn modelId="{827E911E-032D-4FF7-B257-DABE16BE6FB4}" type="presParOf" srcId="{14E4D396-3428-4107-AF13-4349F7B15374}" destId="{BAE808FD-23FF-4493-A846-F020CE599C0D}" srcOrd="1" destOrd="0" presId="urn:microsoft.com/office/officeart/2005/8/layout/orgChart1"/>
    <dgm:cxn modelId="{5409A554-E610-4CB7-8139-F4AA74EF198E}" type="presParOf" srcId="{BAE808FD-23FF-4493-A846-F020CE599C0D}" destId="{FB861F9D-32E1-4D56-BE53-3400160DDDEA}" srcOrd="0" destOrd="0" presId="urn:microsoft.com/office/officeart/2005/8/layout/orgChart1"/>
    <dgm:cxn modelId="{6230027B-5A68-4282-8639-0F6ECA22DCBE}" type="presParOf" srcId="{BAE808FD-23FF-4493-A846-F020CE599C0D}" destId="{86F7F0B3-55DB-49FE-BA1B-7430BB705588}" srcOrd="1" destOrd="0" presId="urn:microsoft.com/office/officeart/2005/8/layout/orgChart1"/>
    <dgm:cxn modelId="{FBA5D3E9-AC50-4C82-8F97-3B9369BDD7B5}" type="presParOf" srcId="{86F7F0B3-55DB-49FE-BA1B-7430BB705588}" destId="{119C2719-31C7-4100-AD26-6C463D769388}" srcOrd="0" destOrd="0" presId="urn:microsoft.com/office/officeart/2005/8/layout/orgChart1"/>
    <dgm:cxn modelId="{3C41030E-70AE-4BFF-8B23-3633AB971391}" type="presParOf" srcId="{119C2719-31C7-4100-AD26-6C463D769388}" destId="{83337573-1EA2-44E7-920F-4F2EEC5E40D2}" srcOrd="0" destOrd="0" presId="urn:microsoft.com/office/officeart/2005/8/layout/orgChart1"/>
    <dgm:cxn modelId="{208BB167-DC4A-446F-8DE0-EBAF111F7ED0}" type="presParOf" srcId="{119C2719-31C7-4100-AD26-6C463D769388}" destId="{A1D684C8-F5A2-4EC2-AE06-7323B8D64CE4}" srcOrd="1" destOrd="0" presId="urn:microsoft.com/office/officeart/2005/8/layout/orgChart1"/>
    <dgm:cxn modelId="{B13D19AA-0189-407B-B0A3-154A4753FEDE}" type="presParOf" srcId="{86F7F0B3-55DB-49FE-BA1B-7430BB705588}" destId="{F6C0BDB4-AFA6-4283-A439-2BD9E86142B1}" srcOrd="1" destOrd="0" presId="urn:microsoft.com/office/officeart/2005/8/layout/orgChart1"/>
    <dgm:cxn modelId="{6287877D-CCE2-4D81-A7A0-EDB54FF7AF69}" type="presParOf" srcId="{86F7F0B3-55DB-49FE-BA1B-7430BB705588}" destId="{70EC8373-18B6-441F-A8B8-F1B4200DF553}" srcOrd="2" destOrd="0" presId="urn:microsoft.com/office/officeart/2005/8/layout/orgChart1"/>
    <dgm:cxn modelId="{D6D0BB7D-CF0F-4994-B494-F4EABDC55CCC}" type="presParOf" srcId="{14E4D396-3428-4107-AF13-4349F7B15374}" destId="{7007BD1B-5585-4158-80D9-EC5C888FE90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61F9D-32E1-4D56-BE53-3400160DDDEA}">
      <dsp:nvSpPr>
        <dsp:cNvPr id="0" name=""/>
        <dsp:cNvSpPr/>
      </dsp:nvSpPr>
      <dsp:spPr>
        <a:xfrm>
          <a:off x="3293411" y="1070832"/>
          <a:ext cx="91440" cy="449388"/>
        </a:xfrm>
        <a:custGeom>
          <a:avLst/>
          <a:gdLst/>
          <a:ahLst/>
          <a:cxnLst/>
          <a:rect l="0" t="0" r="0" b="0"/>
          <a:pathLst>
            <a:path>
              <a:moveTo>
                <a:pt x="45720" y="0"/>
              </a:moveTo>
              <a:lnTo>
                <a:pt x="45720" y="44938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CBFBC64-8D88-4F79-8430-7E8E6D76BD2D}">
      <dsp:nvSpPr>
        <dsp:cNvPr id="0" name=""/>
        <dsp:cNvSpPr/>
      </dsp:nvSpPr>
      <dsp:spPr>
        <a:xfrm>
          <a:off x="2269158" y="858"/>
          <a:ext cx="2139946" cy="10699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kern="1200" dirty="0"/>
            <a:t>Owner</a:t>
          </a:r>
        </a:p>
      </dsp:txBody>
      <dsp:txXfrm>
        <a:off x="2269158" y="858"/>
        <a:ext cx="2139946" cy="1069973"/>
      </dsp:txXfrm>
    </dsp:sp>
    <dsp:sp modelId="{83337573-1EA2-44E7-920F-4F2EEC5E40D2}">
      <dsp:nvSpPr>
        <dsp:cNvPr id="0" name=""/>
        <dsp:cNvSpPr/>
      </dsp:nvSpPr>
      <dsp:spPr>
        <a:xfrm>
          <a:off x="2269158" y="1520220"/>
          <a:ext cx="2139946" cy="10699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kern="1200" dirty="0"/>
            <a:t>Accountant</a:t>
          </a:r>
        </a:p>
      </dsp:txBody>
      <dsp:txXfrm>
        <a:off x="2269158" y="1520220"/>
        <a:ext cx="2139946" cy="106997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8F990B-24E5-4499-8C79-4ED219295FD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85E1768-BE9B-4942-A8CB-EFAD2A74CC1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0B8B1D3-CA11-462C-8816-123A2688E88A}" type="datetimeFigureOut">
              <a:rPr lang="en-US" smtClean="0"/>
              <a:t>11/29/2024</a:t>
            </a:fld>
            <a:endParaRPr lang="en-US" dirty="0"/>
          </a:p>
        </p:txBody>
      </p:sp>
      <p:sp>
        <p:nvSpPr>
          <p:cNvPr id="4" name="Footer Placeholder 3">
            <a:extLst>
              <a:ext uri="{FF2B5EF4-FFF2-40B4-BE49-F238E27FC236}">
                <a16:creationId xmlns:a16="http://schemas.microsoft.com/office/drawing/2014/main" id="{5AAD7F43-CABD-4887-B9A6-4547FDC501D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ED62B5D-88F2-4AEE-AFD3-46FC212370B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4D33B2F-C487-4AD4-A204-7F6ECAAF7584}" type="slidenum">
              <a:rPr lang="en-US" smtClean="0"/>
              <a:t>‹#›</a:t>
            </a:fld>
            <a:endParaRPr lang="en-US" dirty="0"/>
          </a:p>
        </p:txBody>
      </p:sp>
    </p:spTree>
    <p:extLst>
      <p:ext uri="{BB962C8B-B14F-4D97-AF65-F5344CB8AC3E}">
        <p14:creationId xmlns:p14="http://schemas.microsoft.com/office/powerpoint/2010/main" val="21907760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DF1E18-A233-4803-B0B0-268AE51B02D8}" type="datetimeFigureOut">
              <a:rPr lang="en-US" smtClean="0"/>
              <a:t>11/29/2024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78AD7B-6C45-4427-8F54-14247E29ED01}" type="slidenum">
              <a:rPr lang="en-US" smtClean="0"/>
              <a:t>‹#›</a:t>
            </a:fld>
            <a:endParaRPr lang="en-US" dirty="0"/>
          </a:p>
        </p:txBody>
      </p:sp>
    </p:spTree>
    <p:extLst>
      <p:ext uri="{BB962C8B-B14F-4D97-AF65-F5344CB8AC3E}">
        <p14:creationId xmlns:p14="http://schemas.microsoft.com/office/powerpoint/2010/main" val="4150696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78AD7B-6C45-4427-8F54-14247E29ED01}" type="slidenum">
              <a:rPr lang="en-US" smtClean="0"/>
              <a:t>2</a:t>
            </a:fld>
            <a:endParaRPr lang="en-US" dirty="0"/>
          </a:p>
        </p:txBody>
      </p:sp>
    </p:spTree>
    <p:extLst>
      <p:ext uri="{BB962C8B-B14F-4D97-AF65-F5344CB8AC3E}">
        <p14:creationId xmlns:p14="http://schemas.microsoft.com/office/powerpoint/2010/main" val="3826996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From ordinary manicures, pedicures, gel nails, to custom made nail art, and many more – all services are provided by members of staff who are fully qualified and enthusiastic. With a commitment to the use of eco-friendly products and exceptional customer service, </a:t>
            </a:r>
            <a:r>
              <a:rPr lang="en-US" dirty="0" err="1"/>
              <a:t>Andreea</a:t>
            </a:r>
            <a:r>
              <a:rPr lang="en-US" dirty="0"/>
              <a:t> Nails Art aims to become the go-to destination for nail care in the community. The salon looks to create not just a service but an experience that promotes self-care and well-being among its clients</a:t>
            </a:r>
            <a:r>
              <a:rPr lang="en-US" baseline="0" dirty="0"/>
              <a:t> </a:t>
            </a:r>
            <a:r>
              <a:rPr lang="en-US" dirty="0"/>
              <a:t>(Hassan et al., 2021).</a:t>
            </a:r>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3</a:t>
            </a:fld>
            <a:endParaRPr lang="en-US" dirty="0"/>
          </a:p>
        </p:txBody>
      </p:sp>
    </p:spTree>
    <p:extLst>
      <p:ext uri="{BB962C8B-B14F-4D97-AF65-F5344CB8AC3E}">
        <p14:creationId xmlns:p14="http://schemas.microsoft.com/office/powerpoint/2010/main" val="30103528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this model, flexibility is implicit, and changes can happen quickly based on market conditions or customer feedback, which can be vital in the beauty industry because trends change at a fast pace (Kim et al., 2021). However, this also means that the owner will be liable for all personal debts that the business incurs, which is a huge risk. Yet, the ability to make decisions without needing a consensus from partners is a great advantage in line with the vision of the salon in providing personalized service</a:t>
            </a:r>
            <a:r>
              <a:rPr lang="en-US" baseline="0" dirty="0"/>
              <a:t> </a:t>
            </a:r>
            <a:r>
              <a:rPr lang="en-US" dirty="0"/>
              <a:t>(</a:t>
            </a:r>
            <a:r>
              <a:rPr lang="en-US" dirty="0" err="1"/>
              <a:t>Dessler</a:t>
            </a:r>
            <a:r>
              <a:rPr lang="en-US" dirty="0"/>
              <a:t>, 2020).</a:t>
            </a:r>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4</a:t>
            </a:fld>
            <a:endParaRPr lang="en-US" dirty="0"/>
          </a:p>
        </p:txBody>
      </p:sp>
    </p:spTree>
    <p:extLst>
      <p:ext uri="{BB962C8B-B14F-4D97-AF65-F5344CB8AC3E}">
        <p14:creationId xmlns:p14="http://schemas.microsoft.com/office/powerpoint/2010/main" val="6640339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b="1" dirty="0"/>
              <a:t>Objectives</a:t>
            </a:r>
            <a:r>
              <a:rPr lang="en-US" dirty="0"/>
              <a:t>:</a:t>
            </a:r>
          </a:p>
          <a:p>
            <a:pPr algn="just"/>
            <a:r>
              <a:rPr lang="en-US" dirty="0"/>
              <a:t>Offer high-quality manicures and pedicures in a clean, sanitized environment.</a:t>
            </a:r>
          </a:p>
          <a:p>
            <a:pPr algn="just"/>
            <a:r>
              <a:rPr lang="en-US" dirty="0"/>
              <a:t>Build a loyal customer base by offering exceptional customer service and introducing a loyalty program.</a:t>
            </a:r>
          </a:p>
          <a:p>
            <a:pPr algn="just"/>
            <a:r>
              <a:rPr lang="en-US" dirty="0"/>
              <a:t>Maintain high hygiene standards and use eco-friendly products.</a:t>
            </a:r>
          </a:p>
          <a:p>
            <a:pPr algn="just"/>
            <a:r>
              <a:rPr lang="en-US" dirty="0"/>
              <a:t>Expand the business by eventually relocating to a larger space and hiring additional staff</a:t>
            </a:r>
            <a:r>
              <a:rPr lang="en-US" baseline="0" dirty="0"/>
              <a:t> </a:t>
            </a:r>
            <a:r>
              <a:rPr lang="en-US" dirty="0"/>
              <a:t>(</a:t>
            </a:r>
            <a:r>
              <a:rPr lang="en-US" dirty="0" err="1"/>
              <a:t>Keiningham</a:t>
            </a:r>
            <a:r>
              <a:rPr lang="en-US" dirty="0"/>
              <a:t> et al., 2020).</a:t>
            </a:r>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5</a:t>
            </a:fld>
            <a:endParaRPr lang="en-US" dirty="0"/>
          </a:p>
        </p:txBody>
      </p:sp>
    </p:spTree>
    <p:extLst>
      <p:ext uri="{BB962C8B-B14F-4D97-AF65-F5344CB8AC3E}">
        <p14:creationId xmlns:p14="http://schemas.microsoft.com/office/powerpoint/2010/main" val="2358300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ensure clients comfort the space will be well arranged with sitting area, well-arranged equipment, proper lightening and good music and organic materials.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the future, Andreea Nails Artist intends to rent a bigger commercial space since it will be way bigger due to its growth and development and extend services that it offers – there should be massage chairs, and new and more developed nail care treatments (Nugroho and Wang, 2023). The low-risk home-based operation will mean that the firm can make changes to operations depending on the number of customers the firm gets</a:t>
            </a:r>
            <a:r>
              <a:rPr lang="en-US" baseline="0" dirty="0"/>
              <a:t> </a:t>
            </a:r>
            <a:r>
              <a:rPr lang="en-US" dirty="0"/>
              <a:t>(Najera Ruiz and </a:t>
            </a:r>
            <a:r>
              <a:rPr lang="en-US" dirty="0" err="1"/>
              <a:t>Collazzo</a:t>
            </a:r>
            <a:r>
              <a:rPr lang="en-US" dirty="0"/>
              <a:t>, 2021).</a:t>
            </a:r>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6</a:t>
            </a:fld>
            <a:endParaRPr lang="en-US" dirty="0"/>
          </a:p>
        </p:txBody>
      </p:sp>
    </p:spTree>
    <p:extLst>
      <p:ext uri="{BB962C8B-B14F-4D97-AF65-F5344CB8AC3E}">
        <p14:creationId xmlns:p14="http://schemas.microsoft.com/office/powerpoint/2010/main" val="1990880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Training and Development: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Training is a key component of the HR strategy. </a:t>
            </a:r>
            <a:r>
              <a:rPr lang="en-US" sz="1200" kern="1200" dirty="0" err="1">
                <a:solidFill>
                  <a:schemeClr val="tx1"/>
                </a:solidFill>
                <a:effectLst/>
                <a:latin typeface="+mn-lt"/>
                <a:ea typeface="+mn-ea"/>
                <a:cs typeface="+mn-cs"/>
              </a:rPr>
              <a:t>Andreea</a:t>
            </a:r>
            <a:r>
              <a:rPr lang="en-US" sz="1200" kern="1200" dirty="0">
                <a:solidFill>
                  <a:schemeClr val="tx1"/>
                </a:solidFill>
                <a:effectLst/>
                <a:latin typeface="+mn-lt"/>
                <a:ea typeface="+mn-ea"/>
                <a:cs typeface="+mn-cs"/>
              </a:rPr>
              <a:t> holds an accredited diploma obtained two years ago and plans to stay current with industry trends by attending regular professional development workshops. This will assist in the need to make the salon responsive and relevant with the new general trends in nail care and equipment </a:t>
            </a:r>
            <a:r>
              <a:rPr lang="en-US" dirty="0"/>
              <a:t>(Paley, 2021)</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With growth of the business the need to toll up more employees to address growing demand is likely to arise; this means that training will be directed to the setting, customer relations, cleanliness, and nail treatment</a:t>
            </a:r>
            <a:r>
              <a:rPr lang="en-US" sz="1200" kern="1200" baseline="0" dirty="0">
                <a:solidFill>
                  <a:schemeClr val="tx1"/>
                </a:solidFill>
                <a:effectLst/>
                <a:latin typeface="+mn-lt"/>
                <a:ea typeface="+mn-ea"/>
                <a:cs typeface="+mn-cs"/>
              </a:rPr>
              <a:t> </a:t>
            </a:r>
            <a:r>
              <a:rPr lang="en-US" dirty="0"/>
              <a:t>(Brown-</a:t>
            </a:r>
            <a:r>
              <a:rPr lang="en-US" dirty="0" err="1"/>
              <a:t>NewMan</a:t>
            </a:r>
            <a:r>
              <a:rPr lang="en-US" dirty="0"/>
              <a:t>, 2021).</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7</a:t>
            </a:fld>
            <a:endParaRPr lang="en-US" dirty="0"/>
          </a:p>
        </p:txBody>
      </p:sp>
    </p:spTree>
    <p:extLst>
      <p:ext uri="{BB962C8B-B14F-4D97-AF65-F5344CB8AC3E}">
        <p14:creationId xmlns:p14="http://schemas.microsoft.com/office/powerpoint/2010/main" val="14796486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Special packages combining several services will be available at discounted prices, thus encouraging the customers to explore more services. There will be loyalty programs, rewarding the repeat customers with discount or complimentary services after a number of visits.</a:t>
            </a:r>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8</a:t>
            </a:fld>
            <a:endParaRPr lang="en-US" dirty="0"/>
          </a:p>
        </p:txBody>
      </p:sp>
    </p:spTree>
    <p:extLst>
      <p:ext uri="{BB962C8B-B14F-4D97-AF65-F5344CB8AC3E}">
        <p14:creationId xmlns:p14="http://schemas.microsoft.com/office/powerpoint/2010/main" val="1715459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interior design will be cozy enough to make clients feel like they are relaxing while undergoing their treatments.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Flyer distribution in local businesses that the target customers frequent will be done with attractive flyers featuring special promotions. A referral program encouraging existing customers to bring in new clients will also increase word-of-mouth marketing</a:t>
            </a:r>
            <a:r>
              <a:rPr lang="en-US" baseline="0" dirty="0"/>
              <a:t> </a:t>
            </a:r>
            <a:r>
              <a:rPr lang="en-US" dirty="0"/>
              <a:t>(</a:t>
            </a:r>
            <a:r>
              <a:rPr lang="en-US" dirty="0" err="1"/>
              <a:t>Nugroho</a:t>
            </a:r>
            <a:r>
              <a:rPr lang="en-US" dirty="0"/>
              <a:t> and Wang, 2023).</a:t>
            </a:r>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9</a:t>
            </a:fld>
            <a:endParaRPr lang="en-US" dirty="0"/>
          </a:p>
        </p:txBody>
      </p:sp>
    </p:spTree>
    <p:extLst>
      <p:ext uri="{BB962C8B-B14F-4D97-AF65-F5344CB8AC3E}">
        <p14:creationId xmlns:p14="http://schemas.microsoft.com/office/powerpoint/2010/main" val="35387170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Andreea</a:t>
            </a:r>
            <a:r>
              <a:rPr lang="en-US" sz="1200" kern="1200" dirty="0">
                <a:solidFill>
                  <a:schemeClr val="tx1"/>
                </a:solidFill>
                <a:effectLst/>
                <a:latin typeface="+mn-lt"/>
                <a:ea typeface="+mn-ea"/>
                <a:cs typeface="+mn-cs"/>
              </a:rPr>
              <a:t> Nails Artist is set to start at £3,400, and £2200 of the amount will be driven by the proprietor’s savings. The initial cost breakdown entails some of the necessary tools, supplies and other requirements that will make the salon functional, and create an atmosphere that will represent a professional service</a:t>
            </a:r>
            <a:r>
              <a:rPr lang="en-US" sz="1200" kern="1200" baseline="0" dirty="0">
                <a:solidFill>
                  <a:schemeClr val="tx1"/>
                </a:solidFill>
                <a:effectLst/>
                <a:latin typeface="+mn-lt"/>
                <a:ea typeface="+mn-ea"/>
                <a:cs typeface="+mn-cs"/>
              </a:rPr>
              <a:t> </a:t>
            </a:r>
            <a:r>
              <a:rPr lang="en-US" dirty="0"/>
              <a:t>(Hassan et al., 2021).</a:t>
            </a:r>
            <a:r>
              <a:rPr lang="en-US" sz="1200" kern="1200" dirty="0">
                <a:solidFill>
                  <a:schemeClr val="tx1"/>
                </a:solidFill>
                <a:effectLst/>
                <a:latin typeface="+mn-lt"/>
                <a:ea typeface="+mn-ea"/>
                <a:cs typeface="+mn-cs"/>
              </a:rPr>
              <a:t> The type of financial structure suits the business because it commences the business as a sole trader; flexibility in spending and decision-making; low overhead costs in an early stage.</a:t>
            </a:r>
          </a:p>
          <a:p>
            <a:r>
              <a:rPr lang="en-US" sz="1200" b="1" kern="1200" dirty="0">
                <a:solidFill>
                  <a:schemeClr val="tx1"/>
                </a:solidFill>
                <a:effectLst/>
                <a:latin typeface="+mn-lt"/>
                <a:ea typeface="+mn-ea"/>
                <a:cs typeface="+mn-cs"/>
              </a:rPr>
              <a:t>Sources of Finance:</a:t>
            </a:r>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Personal Savings:</a:t>
            </a:r>
            <a:r>
              <a:rPr lang="en-US" sz="1200" kern="1200" dirty="0">
                <a:solidFill>
                  <a:schemeClr val="tx1"/>
                </a:solidFill>
                <a:effectLst/>
                <a:latin typeface="+mn-lt"/>
                <a:ea typeface="+mn-ea"/>
                <a:cs typeface="+mn-cs"/>
              </a:rPr>
              <a:t> £3,400 to cover initial startup costs.</a:t>
            </a:r>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10</a:t>
            </a:fld>
            <a:endParaRPr lang="en-US" dirty="0"/>
          </a:p>
        </p:txBody>
      </p:sp>
    </p:spTree>
    <p:extLst>
      <p:ext uri="{BB962C8B-B14F-4D97-AF65-F5344CB8AC3E}">
        <p14:creationId xmlns:p14="http://schemas.microsoft.com/office/powerpoint/2010/main" val="1906661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light of the revenues assumed above, the prospects of the business revenue imply that the business will report a desirable operating margin of between eighty-five percent to ninety percent in the year of operation due to low operational expenses accorded by operating from a home based establishment. As the business evolves, there would be a need for a big office space or the additional services themselves would help to both earn more money and spend more money but would let you serve more clients and offer a wide range of services</a:t>
            </a:r>
            <a:r>
              <a:rPr lang="en-US" sz="1200" kern="1200" baseline="0" dirty="0">
                <a:solidFill>
                  <a:schemeClr val="tx1"/>
                </a:solidFill>
                <a:effectLst/>
                <a:latin typeface="+mn-lt"/>
                <a:ea typeface="+mn-ea"/>
                <a:cs typeface="+mn-cs"/>
              </a:rPr>
              <a:t> </a:t>
            </a:r>
            <a:r>
              <a:rPr lang="en-US" dirty="0"/>
              <a:t>(</a:t>
            </a:r>
            <a:r>
              <a:rPr lang="en-US" dirty="0" err="1"/>
              <a:t>Anca</a:t>
            </a:r>
            <a:r>
              <a:rPr lang="en-US" dirty="0"/>
              <a:t> and </a:t>
            </a:r>
            <a:r>
              <a:rPr lang="en-US" dirty="0" err="1"/>
              <a:t>Andreea</a:t>
            </a:r>
            <a:r>
              <a:rPr lang="en-US" dirty="0"/>
              <a:t>, 2024).</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11</a:t>
            </a:fld>
            <a:endParaRPr lang="en-US" dirty="0"/>
          </a:p>
        </p:txBody>
      </p:sp>
    </p:spTree>
    <p:extLst>
      <p:ext uri="{BB962C8B-B14F-4D97-AF65-F5344CB8AC3E}">
        <p14:creationId xmlns:p14="http://schemas.microsoft.com/office/powerpoint/2010/main" val="6809898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Relaxing Environment: A calm, clean, and hygienic space with ambient music, creating the perfect atmosphere for clients to unwind.</a:t>
            </a:r>
          </a:p>
          <a:p>
            <a:r>
              <a:rPr lang="en-US" dirty="0"/>
              <a:t>Eco-Friendly Approach: Commitment to using eco-friendly products and materials wherever possible.</a:t>
            </a:r>
          </a:p>
          <a:p>
            <a:r>
              <a:rPr lang="en-US" dirty="0"/>
              <a:t>Exceptional Service: Personalized services with a focus on attention to detail and customer satisfaction.</a:t>
            </a:r>
          </a:p>
          <a:p>
            <a:r>
              <a:rPr lang="en-US" dirty="0"/>
              <a:t>Complimentary Drinks: Offer beverages such as water, tea, and coffee to enhance the customer experience</a:t>
            </a:r>
            <a:r>
              <a:rPr lang="en-US" baseline="0" dirty="0"/>
              <a:t> </a:t>
            </a:r>
            <a:r>
              <a:rPr lang="en-US" dirty="0"/>
              <a:t>(Kim et al., 2021).</a:t>
            </a:r>
          </a:p>
          <a:p>
            <a:endParaRPr lang="en-US" dirty="0"/>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12</a:t>
            </a:fld>
            <a:endParaRPr lang="en-US" dirty="0"/>
          </a:p>
        </p:txBody>
      </p:sp>
    </p:spTree>
    <p:extLst>
      <p:ext uri="{BB962C8B-B14F-4D97-AF65-F5344CB8AC3E}">
        <p14:creationId xmlns:p14="http://schemas.microsoft.com/office/powerpoint/2010/main" val="41573369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b="1" dirty="0"/>
              <a:t>Strengths</a:t>
            </a:r>
          </a:p>
          <a:p>
            <a:r>
              <a:rPr lang="en-US" dirty="0"/>
              <a:t>Customized service is very helpful in building long-term relationships with clients and results in repeat business.</a:t>
            </a:r>
          </a:p>
          <a:p>
            <a:pPr marL="0" indent="0">
              <a:buNone/>
            </a:pPr>
            <a:r>
              <a:rPr lang="en-US" b="1" dirty="0"/>
              <a:t>Weaknesses</a:t>
            </a:r>
          </a:p>
          <a:p>
            <a:r>
              <a:rPr lang="en-US" dirty="0"/>
              <a:t>Also, as a sole trader, there is a threat of personal liability for debts incurred</a:t>
            </a:r>
            <a:r>
              <a:rPr lang="en-US" baseline="0" dirty="0"/>
              <a:t> </a:t>
            </a:r>
            <a:r>
              <a:rPr lang="en-US" dirty="0"/>
              <a:t>(Paley, 2021).</a:t>
            </a:r>
          </a:p>
        </p:txBody>
      </p:sp>
      <p:sp>
        <p:nvSpPr>
          <p:cNvPr id="4" name="Slide Number Placeholder 3"/>
          <p:cNvSpPr>
            <a:spLocks noGrp="1"/>
          </p:cNvSpPr>
          <p:nvPr>
            <p:ph type="sldNum" sz="quarter" idx="10"/>
          </p:nvPr>
        </p:nvSpPr>
        <p:spPr/>
        <p:txBody>
          <a:bodyPr/>
          <a:lstStyle/>
          <a:p>
            <a:fld id="{4E78AD7B-6C45-4427-8F54-14247E29ED01}" type="slidenum">
              <a:rPr lang="en-US" smtClean="0"/>
              <a:t>13</a:t>
            </a:fld>
            <a:endParaRPr lang="en-US" dirty="0"/>
          </a:p>
        </p:txBody>
      </p:sp>
    </p:spTree>
    <p:extLst>
      <p:ext uri="{BB962C8B-B14F-4D97-AF65-F5344CB8AC3E}">
        <p14:creationId xmlns:p14="http://schemas.microsoft.com/office/powerpoint/2010/main" val="1389562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b="1" kern="1200" dirty="0">
                <a:solidFill>
                  <a:schemeClr val="tx1"/>
                </a:solidFill>
                <a:effectLst/>
                <a:latin typeface="+mn-lt"/>
                <a:ea typeface="+mn-ea"/>
                <a:cs typeface="+mn-cs"/>
              </a:rPr>
              <a:t>Business Cards</a:t>
            </a:r>
            <a:r>
              <a:rPr lang="en-US" sz="1200" kern="1200" dirty="0">
                <a:solidFill>
                  <a:schemeClr val="tx1"/>
                </a:solidFill>
                <a:effectLst/>
                <a:latin typeface="+mn-lt"/>
                <a:ea typeface="+mn-ea"/>
                <a:cs typeface="+mn-cs"/>
              </a:rPr>
              <a:t>: Professionally designed cards that have the salon's logo and contact information that could be distributed during networking events or given out after appointments.</a:t>
            </a:r>
          </a:p>
          <a:p>
            <a:pPr lvl="0"/>
            <a:r>
              <a:rPr lang="en-US" sz="1200" b="1" kern="1200" dirty="0">
                <a:solidFill>
                  <a:schemeClr val="tx1"/>
                </a:solidFill>
                <a:effectLst/>
                <a:latin typeface="+mn-lt"/>
                <a:ea typeface="+mn-ea"/>
                <a:cs typeface="+mn-cs"/>
              </a:rPr>
              <a:t>Flyers</a:t>
            </a:r>
            <a:r>
              <a:rPr lang="en-US" sz="1200" kern="1200" dirty="0">
                <a:solidFill>
                  <a:schemeClr val="tx1"/>
                </a:solidFill>
                <a:effectLst/>
                <a:latin typeface="+mn-lt"/>
                <a:ea typeface="+mn-ea"/>
                <a:cs typeface="+mn-cs"/>
              </a:rPr>
              <a:t>: Catchy flyers that give promotions that are placed in local businesses such as gyms or cafes that the targeted customer may visit.</a:t>
            </a:r>
          </a:p>
          <a:p>
            <a:pPr lvl="0"/>
            <a:r>
              <a:rPr lang="en-US" sz="1200" b="1" kern="1200" dirty="0">
                <a:solidFill>
                  <a:schemeClr val="tx1"/>
                </a:solidFill>
                <a:effectLst/>
                <a:latin typeface="+mn-lt"/>
                <a:ea typeface="+mn-ea"/>
                <a:cs typeface="+mn-cs"/>
              </a:rPr>
              <a:t>Social Media Posts</a:t>
            </a:r>
            <a:r>
              <a:rPr lang="en-US" sz="1200" kern="1200" dirty="0">
                <a:solidFill>
                  <a:schemeClr val="tx1"/>
                </a:solidFill>
                <a:effectLst/>
                <a:latin typeface="+mn-lt"/>
                <a:ea typeface="+mn-ea"/>
                <a:cs typeface="+mn-cs"/>
              </a:rPr>
              <a:t>: Engaging content showing nail designs created by technicians along with customer testimonials shared on social media platforms, such as Instagram and Facebook.</a:t>
            </a:r>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14</a:t>
            </a:fld>
            <a:endParaRPr lang="en-US" dirty="0"/>
          </a:p>
        </p:txBody>
      </p:sp>
    </p:spTree>
    <p:extLst>
      <p:ext uri="{BB962C8B-B14F-4D97-AF65-F5344CB8AC3E}">
        <p14:creationId xmlns:p14="http://schemas.microsoft.com/office/powerpoint/2010/main" val="206785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Media: On Instagram/Facebook, post, nail designs, reviews, and stories that show insights into the work process.</a:t>
            </a:r>
          </a:p>
          <a:p>
            <a:r>
              <a:rPr lang="en-US" dirty="0"/>
              <a:t>Loyalty Program: Introducing a loyalty program to make sure that the business gets consistent clients so as to develop long-standing business with the organization.</a:t>
            </a:r>
          </a:p>
          <a:p>
            <a:r>
              <a:rPr lang="en-US" dirty="0"/>
              <a:t>Collaborations: The small business should perform cooperation with other businesses in the same area for promotions with an aim of getting more customers.</a:t>
            </a:r>
          </a:p>
          <a:p>
            <a:r>
              <a:rPr lang="en-US" dirty="0"/>
              <a:t>Customer Reviews: Remind your clients to leave positive feedback on the Web, as this will help to create a positive reference group.</a:t>
            </a:r>
          </a:p>
          <a:p>
            <a:r>
              <a:rPr lang="en-US" dirty="0"/>
              <a:t>Special Offers: Design a regular and special selling strategy to new and existing consumers.</a:t>
            </a:r>
          </a:p>
          <a:p>
            <a:endParaRPr lang="en-US" dirty="0"/>
          </a:p>
          <a:p>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15</a:t>
            </a:fld>
            <a:endParaRPr lang="en-US" dirty="0"/>
          </a:p>
        </p:txBody>
      </p:sp>
    </p:spTree>
    <p:extLst>
      <p:ext uri="{BB962C8B-B14F-4D97-AF65-F5344CB8AC3E}">
        <p14:creationId xmlns:p14="http://schemas.microsoft.com/office/powerpoint/2010/main" val="999702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Extensive market research has been done on local residents in Newport to understand what preferences they have towards nail services. Findings were that there is huge demand for customized nail art services as well as green products. </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Important findings included that all respondents stated they were "very satisfied" with their gel manicures, rated the cleanliness of the salon as "excellent," and said they would certainly recommend the salon to others. Most preferred a price of £30-£40 for gel manicures, and most preferred email communications for marketing.</a:t>
            </a:r>
            <a:r>
              <a:rPr lang="en-US" sz="1200" kern="1200" baseline="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16</a:t>
            </a:fld>
            <a:endParaRPr lang="en-US" dirty="0"/>
          </a:p>
        </p:txBody>
      </p:sp>
    </p:spTree>
    <p:extLst>
      <p:ext uri="{BB962C8B-B14F-4D97-AF65-F5344CB8AC3E}">
        <p14:creationId xmlns:p14="http://schemas.microsoft.com/office/powerpoint/2010/main" val="13385126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UK nail care market is estimated to bring around £269 million in 2024, growing annually by 2.74% up to 2028. Such data helps </a:t>
            </a:r>
            <a:r>
              <a:rPr lang="en-US" sz="1200" kern="1200" dirty="0" err="1">
                <a:solidFill>
                  <a:schemeClr val="tx1"/>
                </a:solidFill>
                <a:effectLst/>
                <a:latin typeface="+mn-lt"/>
                <a:ea typeface="+mn-ea"/>
                <a:cs typeface="+mn-cs"/>
              </a:rPr>
              <a:t>Andreea</a:t>
            </a:r>
            <a:r>
              <a:rPr lang="en-US" sz="1200" kern="1200" dirty="0">
                <a:solidFill>
                  <a:schemeClr val="tx1"/>
                </a:solidFill>
                <a:effectLst/>
                <a:latin typeface="+mn-lt"/>
                <a:ea typeface="+mn-ea"/>
                <a:cs typeface="+mn-cs"/>
              </a:rPr>
              <a:t> Nails Art support its efforts to be environmentally friendly as it is also successful in the services offered to the customers</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(Global Market Insights Inc., </a:t>
            </a:r>
            <a:r>
              <a:rPr lang="en-US" sz="1200" kern="1200" dirty="0" err="1">
                <a:solidFill>
                  <a:schemeClr val="tx1"/>
                </a:solidFill>
                <a:effectLst/>
                <a:latin typeface="+mn-lt"/>
                <a:ea typeface="+mn-ea"/>
                <a:cs typeface="+mn-cs"/>
              </a:rPr>
              <a:t>n.d.</a:t>
            </a:r>
            <a:r>
              <a:rPr lang="en-US" sz="1200"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4E78AD7B-6C45-4427-8F54-14247E29ED01}" type="slidenum">
              <a:rPr lang="en-US" smtClean="0"/>
              <a:t>17</a:t>
            </a:fld>
            <a:endParaRPr lang="en-US" dirty="0"/>
          </a:p>
        </p:txBody>
      </p:sp>
    </p:spTree>
    <p:extLst>
      <p:ext uri="{BB962C8B-B14F-4D97-AF65-F5344CB8AC3E}">
        <p14:creationId xmlns:p14="http://schemas.microsoft.com/office/powerpoint/2010/main" val="6676150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78AD7B-6C45-4427-8F54-14247E29ED01}" type="slidenum">
              <a:rPr lang="en-US" smtClean="0"/>
              <a:t>18</a:t>
            </a:fld>
            <a:endParaRPr lang="en-US" dirty="0"/>
          </a:p>
        </p:txBody>
      </p:sp>
    </p:spTree>
    <p:extLst>
      <p:ext uri="{BB962C8B-B14F-4D97-AF65-F5344CB8AC3E}">
        <p14:creationId xmlns:p14="http://schemas.microsoft.com/office/powerpoint/2010/main" val="1160845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30DE9-1B5A-4A39-ADDF-7688D81CDE84}"/>
              </a:ext>
            </a:extLst>
          </p:cNvPr>
          <p:cNvSpPr>
            <a:spLocks noGrp="1"/>
          </p:cNvSpPr>
          <p:nvPr>
            <p:ph type="ctrTitle"/>
          </p:nvPr>
        </p:nvSpPr>
        <p:spPr>
          <a:xfrm>
            <a:off x="864000" y="1116000"/>
            <a:ext cx="5400000" cy="5256000"/>
          </a:xfrm>
          <a:solidFill>
            <a:schemeClr val="accent5">
              <a:lumMod val="50000"/>
            </a:schemeClr>
          </a:solidFill>
        </p:spPr>
        <p:txBody>
          <a:bodyPr tIns="252000" anchor="ctr">
            <a:normAutofit/>
          </a:bodyPr>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D9F4F5C-1F9D-4AAE-815B-747B521A524B}"/>
              </a:ext>
            </a:extLst>
          </p:cNvPr>
          <p:cNvSpPr>
            <a:spLocks noGrp="1"/>
          </p:cNvSpPr>
          <p:nvPr>
            <p:ph type="subTitle" idx="1"/>
          </p:nvPr>
        </p:nvSpPr>
        <p:spPr>
          <a:xfrm>
            <a:off x="1049244" y="5879308"/>
            <a:ext cx="5029512" cy="392245"/>
          </a:xfrm>
        </p:spPr>
        <p:txBody>
          <a:bodyPr>
            <a:normAutofit/>
          </a:bodyPr>
          <a:lstStyle>
            <a:lvl1pPr marL="0" indent="0" algn="ctr">
              <a:buNone/>
              <a:defRPr sz="18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Rectangle 10">
            <a:extLst>
              <a:ext uri="{FF2B5EF4-FFF2-40B4-BE49-F238E27FC236}">
                <a16:creationId xmlns:a16="http://schemas.microsoft.com/office/drawing/2014/main" id="{F791D6E6-C85E-4B8A-B36A-C2C790D8DF4D}"/>
              </a:ext>
            </a:extLst>
          </p:cNvPr>
          <p:cNvSpPr/>
          <p:nvPr userDrawn="1"/>
        </p:nvSpPr>
        <p:spPr>
          <a:xfrm>
            <a:off x="864000" y="6372000"/>
            <a:ext cx="5400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93268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5">
            <a:lumMod val="50000"/>
          </a:schemeClr>
        </a:solidFill>
        <a:effectLst/>
      </p:bgPr>
    </p:bg>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E9E615AB-0D5C-403A-BF73-26590545F74E}"/>
              </a:ext>
            </a:extLst>
          </p:cNvPr>
          <p:cNvSpPr>
            <a:spLocks noGrp="1"/>
          </p:cNvSpPr>
          <p:nvPr>
            <p:ph type="pic" sz="quarter" idx="10" hasCustomPrompt="1"/>
          </p:nvPr>
        </p:nvSpPr>
        <p:spPr>
          <a:xfrm>
            <a:off x="0" y="0"/>
            <a:ext cx="12192000" cy="6858000"/>
          </a:xfrm>
          <a:custGeom>
            <a:avLst/>
            <a:gdLst>
              <a:gd name="connsiteX0" fmla="*/ 1058639 w 12192000"/>
              <a:gd name="connsiteY0" fmla="*/ 344907 h 6858000"/>
              <a:gd name="connsiteX1" fmla="*/ 6069362 w 12192000"/>
              <a:gd name="connsiteY1" fmla="*/ 344907 h 6858000"/>
              <a:gd name="connsiteX2" fmla="*/ 6069362 w 12192000"/>
              <a:gd name="connsiteY2" fmla="*/ 1115999 h 6858000"/>
              <a:gd name="connsiteX3" fmla="*/ 1058639 w 12192000"/>
              <a:gd name="connsiteY3" fmla="*/ 1115999 h 6858000"/>
              <a:gd name="connsiteX4" fmla="*/ 1033586 w 12192000"/>
              <a:gd name="connsiteY4" fmla="*/ 318051 h 6858000"/>
              <a:gd name="connsiteX5" fmla="*/ 1033586 w 12192000"/>
              <a:gd name="connsiteY5" fmla="*/ 1115999 h 6858000"/>
              <a:gd name="connsiteX6" fmla="*/ 864000 w 12192000"/>
              <a:gd name="connsiteY6" fmla="*/ 1115999 h 6858000"/>
              <a:gd name="connsiteX7" fmla="*/ 864000 w 12192000"/>
              <a:gd name="connsiteY7" fmla="*/ 6371999 h 6858000"/>
              <a:gd name="connsiteX8" fmla="*/ 864000 w 12192000"/>
              <a:gd name="connsiteY8" fmla="*/ 6479999 h 6858000"/>
              <a:gd name="connsiteX9" fmla="*/ 6264000 w 12192000"/>
              <a:gd name="connsiteY9" fmla="*/ 6479999 h 6858000"/>
              <a:gd name="connsiteX10" fmla="*/ 6264000 w 12192000"/>
              <a:gd name="connsiteY10" fmla="*/ 6371999 h 6858000"/>
              <a:gd name="connsiteX11" fmla="*/ 6264000 w 12192000"/>
              <a:gd name="connsiteY11" fmla="*/ 1115999 h 6858000"/>
              <a:gd name="connsiteX12" fmla="*/ 6094416 w 12192000"/>
              <a:gd name="connsiteY12" fmla="*/ 1115999 h 6858000"/>
              <a:gd name="connsiteX13" fmla="*/ 6094416 w 12192000"/>
              <a:gd name="connsiteY13" fmla="*/ 318051 h 6858000"/>
              <a:gd name="connsiteX14" fmla="*/ 0 w 12192000"/>
              <a:gd name="connsiteY14" fmla="*/ 0 h 6858000"/>
              <a:gd name="connsiteX15" fmla="*/ 12192000 w 12192000"/>
              <a:gd name="connsiteY15" fmla="*/ 0 h 6858000"/>
              <a:gd name="connsiteX16" fmla="*/ 12192000 w 12192000"/>
              <a:gd name="connsiteY16" fmla="*/ 6858000 h 6858000"/>
              <a:gd name="connsiteX17" fmla="*/ 0 w 12192000"/>
              <a:gd name="connsiteY1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192000" h="6858000">
                <a:moveTo>
                  <a:pt x="1058639" y="344907"/>
                </a:moveTo>
                <a:lnTo>
                  <a:pt x="6069362" y="344907"/>
                </a:lnTo>
                <a:lnTo>
                  <a:pt x="6069362" y="1115999"/>
                </a:lnTo>
                <a:lnTo>
                  <a:pt x="1058639" y="1115999"/>
                </a:lnTo>
                <a:close/>
                <a:moveTo>
                  <a:pt x="1033586" y="318051"/>
                </a:moveTo>
                <a:lnTo>
                  <a:pt x="1033586" y="1115999"/>
                </a:lnTo>
                <a:lnTo>
                  <a:pt x="864000" y="1115999"/>
                </a:lnTo>
                <a:lnTo>
                  <a:pt x="864000" y="6371999"/>
                </a:lnTo>
                <a:lnTo>
                  <a:pt x="864000" y="6479999"/>
                </a:lnTo>
                <a:lnTo>
                  <a:pt x="6264000" y="6479999"/>
                </a:lnTo>
                <a:lnTo>
                  <a:pt x="6264000" y="6371999"/>
                </a:lnTo>
                <a:lnTo>
                  <a:pt x="6264000" y="1115999"/>
                </a:lnTo>
                <a:lnTo>
                  <a:pt x="6094416" y="1115999"/>
                </a:lnTo>
                <a:lnTo>
                  <a:pt x="6094416" y="318051"/>
                </a:lnTo>
                <a:close/>
                <a:moveTo>
                  <a:pt x="0" y="0"/>
                </a:moveTo>
                <a:lnTo>
                  <a:pt x="12192000" y="0"/>
                </a:lnTo>
                <a:lnTo>
                  <a:pt x="12192000" y="6858000"/>
                </a:lnTo>
                <a:lnTo>
                  <a:pt x="0" y="6858000"/>
                </a:lnTo>
                <a:close/>
              </a:path>
            </a:pathLst>
          </a:custGeom>
          <a:solidFill>
            <a:schemeClr val="tx1">
              <a:lumMod val="85000"/>
              <a:lumOff val="15000"/>
            </a:schemeClr>
          </a:solidFill>
        </p:spPr>
        <p:txBody>
          <a:bodyPr wrap="square" rIns="792000" anchor="ctr">
            <a:noAutofit/>
          </a:bodyPr>
          <a:lstStyle>
            <a:lvl1pPr marL="0" indent="0" algn="r">
              <a:buNone/>
              <a:defRPr i="1"/>
            </a:lvl1pPr>
          </a:lstStyle>
          <a:p>
            <a:r>
              <a:rPr lang="en-US" dirty="0"/>
              <a:t>Drag &amp; Drop or Insert Your Picture</a:t>
            </a:r>
          </a:p>
        </p:txBody>
      </p:sp>
      <p:sp>
        <p:nvSpPr>
          <p:cNvPr id="2" name="Title 1">
            <a:extLst>
              <a:ext uri="{FF2B5EF4-FFF2-40B4-BE49-F238E27FC236}">
                <a16:creationId xmlns:a16="http://schemas.microsoft.com/office/drawing/2014/main" id="{AF030DE9-1B5A-4A39-ADDF-7688D81CDE84}"/>
              </a:ext>
            </a:extLst>
          </p:cNvPr>
          <p:cNvSpPr>
            <a:spLocks noGrp="1"/>
          </p:cNvSpPr>
          <p:nvPr>
            <p:ph type="ctrTitle"/>
          </p:nvPr>
        </p:nvSpPr>
        <p:spPr>
          <a:xfrm>
            <a:off x="864000" y="1116000"/>
            <a:ext cx="5400000" cy="5256000"/>
          </a:xfrm>
          <a:noFill/>
        </p:spPr>
        <p:txBody>
          <a:bodyPr tIns="252000" anchor="ctr">
            <a:normAutofit/>
          </a:bodyPr>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D9F4F5C-1F9D-4AAE-815B-747B521A524B}"/>
              </a:ext>
            </a:extLst>
          </p:cNvPr>
          <p:cNvSpPr>
            <a:spLocks noGrp="1"/>
          </p:cNvSpPr>
          <p:nvPr>
            <p:ph type="subTitle" idx="1"/>
          </p:nvPr>
        </p:nvSpPr>
        <p:spPr>
          <a:xfrm>
            <a:off x="1049244" y="5879308"/>
            <a:ext cx="5029512" cy="392245"/>
          </a:xfrm>
        </p:spPr>
        <p:txBody>
          <a:bodyPr>
            <a:normAutofit/>
          </a:bodyPr>
          <a:lstStyle>
            <a:lvl1pPr marL="0" indent="0" algn="ctr">
              <a:buNone/>
              <a:defRPr sz="18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4" name="Rectangle 13">
            <a:extLst>
              <a:ext uri="{FF2B5EF4-FFF2-40B4-BE49-F238E27FC236}">
                <a16:creationId xmlns:a16="http://schemas.microsoft.com/office/drawing/2014/main" id="{B07BC130-4A17-4F0C-9A10-476CFDF603FD}"/>
              </a:ext>
              <a:ext uri="{C183D7F6-B498-43B3-948B-1728B52AA6E4}">
                <adec:decorative xmlns:adec="http://schemas.microsoft.com/office/drawing/2017/decorative" val="1"/>
              </a:ext>
            </a:extLst>
          </p:cNvPr>
          <p:cNvSpPr/>
          <p:nvPr userDrawn="1"/>
        </p:nvSpPr>
        <p:spPr>
          <a:xfrm>
            <a:off x="864000" y="6372000"/>
            <a:ext cx="5400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9E2F4497-ABB8-41B2-93D0-ECD1832AAADF}"/>
              </a:ext>
            </a:extLst>
          </p:cNvPr>
          <p:cNvSpPr>
            <a:spLocks noChangeAspect="1" noChangeArrowheads="1" noTextEdit="1"/>
          </p:cNvSpPr>
          <p:nvPr userDrawn="1"/>
        </p:nvSpPr>
        <p:spPr bwMode="auto">
          <a:xfrm>
            <a:off x="1033586" y="318052"/>
            <a:ext cx="5060830" cy="5424867"/>
          </a:xfrm>
          <a:custGeom>
            <a:avLst/>
            <a:gdLst>
              <a:gd name="connsiteX0" fmla="*/ 29714 w 6002337"/>
              <a:gd name="connsiteY0" fmla="*/ 31852 h 6434099"/>
              <a:gd name="connsiteX1" fmla="*/ 29714 w 6002337"/>
              <a:gd name="connsiteY1" fmla="*/ 6402247 h 6434099"/>
              <a:gd name="connsiteX2" fmla="*/ 5972622 w 6002337"/>
              <a:gd name="connsiteY2" fmla="*/ 6402247 h 6434099"/>
              <a:gd name="connsiteX3" fmla="*/ 5972622 w 6002337"/>
              <a:gd name="connsiteY3" fmla="*/ 31852 h 6434099"/>
              <a:gd name="connsiteX4" fmla="*/ 0 w 6002337"/>
              <a:gd name="connsiteY4" fmla="*/ 0 h 6434099"/>
              <a:gd name="connsiteX5" fmla="*/ 6002337 w 6002337"/>
              <a:gd name="connsiteY5" fmla="*/ 0 h 6434099"/>
              <a:gd name="connsiteX6" fmla="*/ 6002337 w 6002337"/>
              <a:gd name="connsiteY6" fmla="*/ 6434099 h 6434099"/>
              <a:gd name="connsiteX7" fmla="*/ 0 w 6002337"/>
              <a:gd name="connsiteY7" fmla="*/ 6434099 h 6434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02337" h="6434099">
                <a:moveTo>
                  <a:pt x="29714" y="31852"/>
                </a:moveTo>
                <a:lnTo>
                  <a:pt x="29714" y="6402247"/>
                </a:lnTo>
                <a:lnTo>
                  <a:pt x="5972622" y="6402247"/>
                </a:lnTo>
                <a:lnTo>
                  <a:pt x="5972622" y="31852"/>
                </a:lnTo>
                <a:close/>
                <a:moveTo>
                  <a:pt x="0" y="0"/>
                </a:moveTo>
                <a:lnTo>
                  <a:pt x="6002337" y="0"/>
                </a:lnTo>
                <a:lnTo>
                  <a:pt x="6002337" y="6434099"/>
                </a:lnTo>
                <a:lnTo>
                  <a:pt x="0" y="6434099"/>
                </a:lnTo>
                <a:close/>
              </a:path>
            </a:pathLst>
          </a:custGeom>
          <a:solidFill>
            <a:schemeClr val="accent3"/>
          </a:solidFill>
          <a:ln w="9525">
            <a:noFill/>
            <a:miter lim="800000"/>
            <a:headEnd/>
            <a:tailEnd/>
          </a:ln>
        </p:spPr>
        <p:txBody>
          <a:bodyPr vert="horz" wrap="square" lIns="91440" tIns="45720" rIns="91440" bIns="45720" numCol="1" anchor="t" anchorCtr="0" compatLnSpc="1">
            <a:prstTxWarp prst="textNoShape">
              <a:avLst/>
            </a:prstTxWarp>
            <a:noAutofit/>
          </a:bodyPr>
          <a:lstStyle/>
          <a:p>
            <a:endParaRPr lang="en-US" dirty="0"/>
          </a:p>
        </p:txBody>
      </p:sp>
      <p:grpSp>
        <p:nvGrpSpPr>
          <p:cNvPr id="17" name="Group 16">
            <a:extLst>
              <a:ext uri="{FF2B5EF4-FFF2-40B4-BE49-F238E27FC236}">
                <a16:creationId xmlns:a16="http://schemas.microsoft.com/office/drawing/2014/main" id="{DDB1BC04-99B8-4293-A596-337F37F17BFD}"/>
              </a:ext>
              <a:ext uri="{C183D7F6-B498-43B3-948B-1728B52AA6E4}">
                <adec:decorative xmlns:adec="http://schemas.microsoft.com/office/drawing/2017/decorative" val="1"/>
              </a:ext>
            </a:extLst>
          </p:cNvPr>
          <p:cNvGrpSpPr/>
          <p:nvPr userDrawn="1"/>
        </p:nvGrpSpPr>
        <p:grpSpPr>
          <a:xfrm>
            <a:off x="2977308" y="1571348"/>
            <a:ext cx="1143665" cy="881149"/>
            <a:chOff x="2977308" y="1366554"/>
            <a:chExt cx="1143665" cy="881149"/>
          </a:xfrm>
        </p:grpSpPr>
        <p:grpSp>
          <p:nvGrpSpPr>
            <p:cNvPr id="18" name="Group 17">
              <a:extLst>
                <a:ext uri="{FF2B5EF4-FFF2-40B4-BE49-F238E27FC236}">
                  <a16:creationId xmlns:a16="http://schemas.microsoft.com/office/drawing/2014/main" id="{398B0B3A-3298-4A20-B81B-EEB3B81B6FBC}"/>
                </a:ext>
              </a:extLst>
            </p:cNvPr>
            <p:cNvGrpSpPr/>
            <p:nvPr/>
          </p:nvGrpSpPr>
          <p:grpSpPr>
            <a:xfrm>
              <a:off x="2977308" y="1366554"/>
              <a:ext cx="1143665" cy="701149"/>
              <a:chOff x="3255455" y="1367454"/>
              <a:chExt cx="681160" cy="417600"/>
            </a:xfrm>
          </p:grpSpPr>
          <p:sp>
            <p:nvSpPr>
              <p:cNvPr id="22" name="Freeform: Shape 21">
                <a:extLst>
                  <a:ext uri="{FF2B5EF4-FFF2-40B4-BE49-F238E27FC236}">
                    <a16:creationId xmlns:a16="http://schemas.microsoft.com/office/drawing/2014/main" id="{B312435D-F0FE-415F-BE90-B91941F4FDC1}"/>
                  </a:ext>
                </a:extLst>
              </p:cNvPr>
              <p:cNvSpPr>
                <a:spLocks noChangeAspect="1"/>
              </p:cNvSpPr>
              <p:nvPr/>
            </p:nvSpPr>
            <p:spPr>
              <a:xfrm rot="5400000">
                <a:off x="3387235" y="1235674"/>
                <a:ext cx="417600" cy="681160"/>
              </a:xfrm>
              <a:custGeom>
                <a:avLst/>
                <a:gdLst>
                  <a:gd name="connsiteX0" fmla="*/ 226139 w 417600"/>
                  <a:gd name="connsiteY0" fmla="*/ 0 h 681160"/>
                  <a:gd name="connsiteX1" fmla="*/ 417600 w 417600"/>
                  <a:gd name="connsiteY1" fmla="*/ 191461 h 681160"/>
                  <a:gd name="connsiteX2" fmla="*/ 417600 w 417600"/>
                  <a:gd name="connsiteY2" fmla="*/ 489699 h 681160"/>
                  <a:gd name="connsiteX3" fmla="*/ 226139 w 417600"/>
                  <a:gd name="connsiteY3" fmla="*/ 681160 h 681160"/>
                  <a:gd name="connsiteX4" fmla="*/ 0 w 417600"/>
                  <a:gd name="connsiteY4" fmla="*/ 340580 h 681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00" h="681160">
                    <a:moveTo>
                      <a:pt x="226139" y="0"/>
                    </a:moveTo>
                    <a:lnTo>
                      <a:pt x="417600" y="191461"/>
                    </a:lnTo>
                    <a:lnTo>
                      <a:pt x="417600" y="489699"/>
                    </a:lnTo>
                    <a:lnTo>
                      <a:pt x="226139" y="681160"/>
                    </a:lnTo>
                    <a:lnTo>
                      <a:pt x="0" y="340580"/>
                    </a:lnTo>
                    <a:close/>
                  </a:path>
                </a:pathLst>
              </a:cu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Pentagon 22">
                <a:extLst>
                  <a:ext uri="{FF2B5EF4-FFF2-40B4-BE49-F238E27FC236}">
                    <a16:creationId xmlns:a16="http://schemas.microsoft.com/office/drawing/2014/main" id="{C4B24F98-5089-43E0-B83E-C75A400D8C23}"/>
                  </a:ext>
                </a:extLst>
              </p:cNvPr>
              <p:cNvSpPr/>
              <p:nvPr/>
            </p:nvSpPr>
            <p:spPr>
              <a:xfrm>
                <a:off x="3354871" y="1367454"/>
                <a:ext cx="482329" cy="417600"/>
              </a:xfrm>
              <a:prstGeom prst="pentagon">
                <a:avLst/>
              </a:pr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9C24F3AB-57F5-41DC-8E65-2EBF42D7B729}"/>
                </a:ext>
              </a:extLst>
            </p:cNvPr>
            <p:cNvGrpSpPr/>
            <p:nvPr/>
          </p:nvGrpSpPr>
          <p:grpSpPr>
            <a:xfrm rot="10800000">
              <a:off x="2977308" y="1546554"/>
              <a:ext cx="1143665" cy="701149"/>
              <a:chOff x="3255455" y="1367454"/>
              <a:chExt cx="681160" cy="417600"/>
            </a:xfrm>
          </p:grpSpPr>
          <p:sp>
            <p:nvSpPr>
              <p:cNvPr id="20" name="Freeform: Shape 19">
                <a:extLst>
                  <a:ext uri="{FF2B5EF4-FFF2-40B4-BE49-F238E27FC236}">
                    <a16:creationId xmlns:a16="http://schemas.microsoft.com/office/drawing/2014/main" id="{99DD331A-1BA6-4E0B-A15B-8474C9E779D2}"/>
                  </a:ext>
                </a:extLst>
              </p:cNvPr>
              <p:cNvSpPr>
                <a:spLocks noChangeAspect="1"/>
              </p:cNvSpPr>
              <p:nvPr/>
            </p:nvSpPr>
            <p:spPr>
              <a:xfrm rot="5400000">
                <a:off x="3387235" y="1235674"/>
                <a:ext cx="417600" cy="681160"/>
              </a:xfrm>
              <a:custGeom>
                <a:avLst/>
                <a:gdLst>
                  <a:gd name="connsiteX0" fmla="*/ 226139 w 417600"/>
                  <a:gd name="connsiteY0" fmla="*/ 0 h 681160"/>
                  <a:gd name="connsiteX1" fmla="*/ 417600 w 417600"/>
                  <a:gd name="connsiteY1" fmla="*/ 191461 h 681160"/>
                  <a:gd name="connsiteX2" fmla="*/ 417600 w 417600"/>
                  <a:gd name="connsiteY2" fmla="*/ 489699 h 681160"/>
                  <a:gd name="connsiteX3" fmla="*/ 226139 w 417600"/>
                  <a:gd name="connsiteY3" fmla="*/ 681160 h 681160"/>
                  <a:gd name="connsiteX4" fmla="*/ 0 w 417600"/>
                  <a:gd name="connsiteY4" fmla="*/ 340580 h 681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00" h="681160">
                    <a:moveTo>
                      <a:pt x="226139" y="0"/>
                    </a:moveTo>
                    <a:lnTo>
                      <a:pt x="417600" y="191461"/>
                    </a:lnTo>
                    <a:lnTo>
                      <a:pt x="417600" y="489699"/>
                    </a:lnTo>
                    <a:lnTo>
                      <a:pt x="226139" y="681160"/>
                    </a:lnTo>
                    <a:lnTo>
                      <a:pt x="0" y="340580"/>
                    </a:lnTo>
                    <a:close/>
                  </a:path>
                </a:pathLst>
              </a:cu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Pentagon 20">
                <a:extLst>
                  <a:ext uri="{FF2B5EF4-FFF2-40B4-BE49-F238E27FC236}">
                    <a16:creationId xmlns:a16="http://schemas.microsoft.com/office/drawing/2014/main" id="{50CA7A46-A1C2-4E14-964D-FAC5F14EFFE4}"/>
                  </a:ext>
                </a:extLst>
              </p:cNvPr>
              <p:cNvSpPr/>
              <p:nvPr/>
            </p:nvSpPr>
            <p:spPr>
              <a:xfrm>
                <a:off x="3354871" y="1367454"/>
                <a:ext cx="482329" cy="417600"/>
              </a:xfrm>
              <a:prstGeom prst="pentagon">
                <a:avLst/>
              </a:prstGeom>
              <a:noFill/>
              <a:ln w="31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Tree>
    <p:extLst>
      <p:ext uri="{BB962C8B-B14F-4D97-AF65-F5344CB8AC3E}">
        <p14:creationId xmlns:p14="http://schemas.microsoft.com/office/powerpoint/2010/main" val="1153279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0FE8E7E-A870-4B74-A94F-C1783C13E236}"/>
              </a:ext>
            </a:extLst>
          </p:cNvPr>
          <p:cNvSpPr>
            <a:spLocks noGrp="1"/>
          </p:cNvSpPr>
          <p:nvPr>
            <p:ph type="pic" idx="1" hasCustomPrompt="1"/>
          </p:nvPr>
        </p:nvSpPr>
        <p:spPr>
          <a:xfrm>
            <a:off x="-1" y="0"/>
            <a:ext cx="12182427" cy="6858000"/>
          </a:xfrm>
          <a:solidFill>
            <a:schemeClr val="tx1">
              <a:lumMod val="85000"/>
              <a:lumOff val="15000"/>
            </a:schemeClr>
          </a:solidFill>
        </p:spPr>
        <p:txBody>
          <a:bodyPr anchor="ctr">
            <a:normAutofit/>
          </a:bodyPr>
          <a:lstStyle>
            <a:lvl1pPr marL="0" indent="0" algn="ctr">
              <a:buNone/>
              <a:defRPr sz="18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Drag &amp; Drop or Insert Your Picture</a:t>
            </a:r>
          </a:p>
        </p:txBody>
      </p:sp>
      <p:sp>
        <p:nvSpPr>
          <p:cNvPr id="12" name="Title 11">
            <a:extLst>
              <a:ext uri="{FF2B5EF4-FFF2-40B4-BE49-F238E27FC236}">
                <a16:creationId xmlns:a16="http://schemas.microsoft.com/office/drawing/2014/main" id="{90F1DA79-07F8-4E44-BA4E-4006191F15E7}"/>
              </a:ext>
            </a:extLst>
          </p:cNvPr>
          <p:cNvSpPr>
            <a:spLocks noGrp="1"/>
          </p:cNvSpPr>
          <p:nvPr>
            <p:ph type="title" hasCustomPrompt="1"/>
          </p:nvPr>
        </p:nvSpPr>
        <p:spPr>
          <a:xfrm>
            <a:off x="1689652" y="4983093"/>
            <a:ext cx="9664148" cy="1325563"/>
          </a:xfrm>
          <a:solidFill>
            <a:schemeClr val="accent5">
              <a:lumMod val="50000"/>
            </a:schemeClr>
          </a:solidFill>
        </p:spPr>
        <p:txBody>
          <a:bodyPr lIns="360000" rIns="90000">
            <a:normAutofit/>
          </a:bodyPr>
          <a:lstStyle>
            <a:lvl1pPr>
              <a:defRPr sz="4000"/>
            </a:lvl1pPr>
          </a:lstStyle>
          <a:p>
            <a:r>
              <a:rPr lang="en-US" noProof="0"/>
              <a:t>YOUR </a:t>
            </a:r>
            <a:br>
              <a:rPr lang="en-US" noProof="0"/>
            </a:br>
            <a:r>
              <a:rPr lang="en-US" noProof="0"/>
              <a:t>TITLE</a:t>
            </a:r>
          </a:p>
        </p:txBody>
      </p:sp>
      <p:sp>
        <p:nvSpPr>
          <p:cNvPr id="4" name="Text Placeholder 3">
            <a:extLst>
              <a:ext uri="{FF2B5EF4-FFF2-40B4-BE49-F238E27FC236}">
                <a16:creationId xmlns:a16="http://schemas.microsoft.com/office/drawing/2014/main" id="{638F45F1-1F6E-4470-8663-FE748A026B39}"/>
              </a:ext>
            </a:extLst>
          </p:cNvPr>
          <p:cNvSpPr>
            <a:spLocks noGrp="1"/>
          </p:cNvSpPr>
          <p:nvPr>
            <p:ph type="body" sz="half" idx="2"/>
          </p:nvPr>
        </p:nvSpPr>
        <p:spPr>
          <a:xfrm>
            <a:off x="4302196" y="5135035"/>
            <a:ext cx="3932237" cy="1021679"/>
          </a:xfrm>
        </p:spPr>
        <p:txBody>
          <a:bodyPr anchor="ct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731303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Option 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0FE8E7E-A870-4B74-A94F-C1783C13E236}"/>
              </a:ext>
            </a:extLst>
          </p:cNvPr>
          <p:cNvSpPr>
            <a:spLocks noGrp="1"/>
          </p:cNvSpPr>
          <p:nvPr>
            <p:ph type="pic" idx="1" hasCustomPrompt="1"/>
          </p:nvPr>
        </p:nvSpPr>
        <p:spPr>
          <a:xfrm>
            <a:off x="-1" y="0"/>
            <a:ext cx="12182427" cy="6858000"/>
          </a:xfrm>
          <a:solidFill>
            <a:schemeClr val="tx1">
              <a:lumMod val="85000"/>
              <a:lumOff val="15000"/>
            </a:schemeClr>
          </a:solidFill>
        </p:spPr>
        <p:txBody>
          <a:bodyPr anchor="ctr">
            <a:normAutofit/>
          </a:bodyPr>
          <a:lstStyle>
            <a:lvl1pPr marL="0" indent="0" algn="ctr">
              <a:buNone/>
              <a:defRPr sz="18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Drag &amp; Drop or Insert Your Picture</a:t>
            </a:r>
          </a:p>
        </p:txBody>
      </p:sp>
      <p:sp>
        <p:nvSpPr>
          <p:cNvPr id="12" name="Title 11">
            <a:extLst>
              <a:ext uri="{FF2B5EF4-FFF2-40B4-BE49-F238E27FC236}">
                <a16:creationId xmlns:a16="http://schemas.microsoft.com/office/drawing/2014/main" id="{90F1DA79-07F8-4E44-BA4E-4006191F15E7}"/>
              </a:ext>
            </a:extLst>
          </p:cNvPr>
          <p:cNvSpPr>
            <a:spLocks noGrp="1"/>
          </p:cNvSpPr>
          <p:nvPr>
            <p:ph type="title" hasCustomPrompt="1"/>
          </p:nvPr>
        </p:nvSpPr>
        <p:spPr>
          <a:xfrm>
            <a:off x="1689652" y="4983093"/>
            <a:ext cx="9664148" cy="1325563"/>
          </a:xfrm>
          <a:solidFill>
            <a:schemeClr val="accent5">
              <a:lumMod val="50000"/>
            </a:schemeClr>
          </a:solidFill>
        </p:spPr>
        <p:txBody>
          <a:bodyPr lIns="5670000" rIns="360000">
            <a:normAutofit/>
          </a:bodyPr>
          <a:lstStyle>
            <a:lvl1pPr algn="ctr">
              <a:defRPr sz="4000"/>
            </a:lvl1pPr>
          </a:lstStyle>
          <a:p>
            <a:r>
              <a:rPr lang="en-US" noProof="0"/>
              <a:t>YOUR </a:t>
            </a:r>
            <a:br>
              <a:rPr lang="en-US" noProof="0"/>
            </a:br>
            <a:r>
              <a:rPr lang="en-US" noProof="0"/>
              <a:t>TITLE</a:t>
            </a:r>
          </a:p>
        </p:txBody>
      </p:sp>
      <p:sp>
        <p:nvSpPr>
          <p:cNvPr id="4" name="Text Placeholder 3">
            <a:extLst>
              <a:ext uri="{FF2B5EF4-FFF2-40B4-BE49-F238E27FC236}">
                <a16:creationId xmlns:a16="http://schemas.microsoft.com/office/drawing/2014/main" id="{638F45F1-1F6E-4470-8663-FE748A026B39}"/>
              </a:ext>
            </a:extLst>
          </p:cNvPr>
          <p:cNvSpPr>
            <a:spLocks noGrp="1"/>
          </p:cNvSpPr>
          <p:nvPr>
            <p:ph type="body" sz="half" idx="2"/>
          </p:nvPr>
        </p:nvSpPr>
        <p:spPr>
          <a:xfrm>
            <a:off x="1689652" y="5135035"/>
            <a:ext cx="5886805" cy="1021679"/>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Tree>
    <p:extLst>
      <p:ext uri="{BB962C8B-B14F-4D97-AF65-F5344CB8AC3E}">
        <p14:creationId xmlns:p14="http://schemas.microsoft.com/office/powerpoint/2010/main" val="2919887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645125BB-6786-4FBA-908D-90C8A8258207}"/>
              </a:ext>
            </a:extLst>
          </p:cNvPr>
          <p:cNvSpPr>
            <a:spLocks noGrp="1"/>
          </p:cNvSpPr>
          <p:nvPr>
            <p:ph type="pic" idx="1" hasCustomPrompt="1"/>
          </p:nvPr>
        </p:nvSpPr>
        <p:spPr>
          <a:xfrm>
            <a:off x="-1" y="0"/>
            <a:ext cx="12182427" cy="6858000"/>
          </a:xfrm>
          <a:custGeom>
            <a:avLst/>
            <a:gdLst>
              <a:gd name="connsiteX0" fmla="*/ 5575106 w 12182427"/>
              <a:gd name="connsiteY0" fmla="*/ 344908 h 6858000"/>
              <a:gd name="connsiteX1" fmla="*/ 8088376 w 12182427"/>
              <a:gd name="connsiteY1" fmla="*/ 344908 h 6858000"/>
              <a:gd name="connsiteX2" fmla="*/ 9107057 w 12182427"/>
              <a:gd name="connsiteY2" fmla="*/ 344908 h 6858000"/>
              <a:gd name="connsiteX3" fmla="*/ 11620328 w 12182427"/>
              <a:gd name="connsiteY3" fmla="*/ 344908 h 6858000"/>
              <a:gd name="connsiteX4" fmla="*/ 11620328 w 12182427"/>
              <a:gd name="connsiteY4" fmla="*/ 1116000 h 6858000"/>
              <a:gd name="connsiteX5" fmla="*/ 5575106 w 12182427"/>
              <a:gd name="connsiteY5" fmla="*/ 1116000 h 6858000"/>
              <a:gd name="connsiteX6" fmla="*/ 5550052 w 12182427"/>
              <a:gd name="connsiteY6" fmla="*/ 318052 h 6858000"/>
              <a:gd name="connsiteX7" fmla="*/ 5550052 w 12182427"/>
              <a:gd name="connsiteY7" fmla="*/ 1116000 h 6858000"/>
              <a:gd name="connsiteX8" fmla="*/ 5359401 w 12182427"/>
              <a:gd name="connsiteY8" fmla="*/ 1116000 h 6858000"/>
              <a:gd name="connsiteX9" fmla="*/ 5359401 w 12182427"/>
              <a:gd name="connsiteY9" fmla="*/ 6372000 h 6858000"/>
              <a:gd name="connsiteX10" fmla="*/ 5359401 w 12182427"/>
              <a:gd name="connsiteY10" fmla="*/ 6480000 h 6858000"/>
              <a:gd name="connsiteX11" fmla="*/ 11839401 w 12182427"/>
              <a:gd name="connsiteY11" fmla="*/ 6480000 h 6858000"/>
              <a:gd name="connsiteX12" fmla="*/ 11839401 w 12182427"/>
              <a:gd name="connsiteY12" fmla="*/ 6372000 h 6858000"/>
              <a:gd name="connsiteX13" fmla="*/ 11839301 w 12182427"/>
              <a:gd name="connsiteY13" fmla="*/ 6372000 h 6858000"/>
              <a:gd name="connsiteX14" fmla="*/ 11839301 w 12182427"/>
              <a:gd name="connsiteY14" fmla="*/ 1116000 h 6858000"/>
              <a:gd name="connsiteX15" fmla="*/ 11645381 w 12182427"/>
              <a:gd name="connsiteY15" fmla="*/ 1116000 h 6858000"/>
              <a:gd name="connsiteX16" fmla="*/ 11645381 w 12182427"/>
              <a:gd name="connsiteY16" fmla="*/ 318052 h 6858000"/>
              <a:gd name="connsiteX17" fmla="*/ 11620328 w 12182427"/>
              <a:gd name="connsiteY17" fmla="*/ 318052 h 6858000"/>
              <a:gd name="connsiteX18" fmla="*/ 9107057 w 12182427"/>
              <a:gd name="connsiteY18" fmla="*/ 318052 h 6858000"/>
              <a:gd name="connsiteX19" fmla="*/ 8088376 w 12182427"/>
              <a:gd name="connsiteY19" fmla="*/ 318052 h 6858000"/>
              <a:gd name="connsiteX20" fmla="*/ 5575106 w 12182427"/>
              <a:gd name="connsiteY20" fmla="*/ 318052 h 6858000"/>
              <a:gd name="connsiteX21" fmla="*/ 0 w 12182427"/>
              <a:gd name="connsiteY21" fmla="*/ 0 h 6858000"/>
              <a:gd name="connsiteX22" fmla="*/ 12182427 w 12182427"/>
              <a:gd name="connsiteY22" fmla="*/ 0 h 6858000"/>
              <a:gd name="connsiteX23" fmla="*/ 12182427 w 12182427"/>
              <a:gd name="connsiteY23" fmla="*/ 6858000 h 6858000"/>
              <a:gd name="connsiteX24" fmla="*/ 0 w 1218242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82427" h="6858000">
                <a:moveTo>
                  <a:pt x="5575106" y="344908"/>
                </a:moveTo>
                <a:lnTo>
                  <a:pt x="8088376" y="344908"/>
                </a:lnTo>
                <a:lnTo>
                  <a:pt x="9107057" y="344908"/>
                </a:lnTo>
                <a:lnTo>
                  <a:pt x="11620328" y="344908"/>
                </a:lnTo>
                <a:lnTo>
                  <a:pt x="11620328" y="1116000"/>
                </a:lnTo>
                <a:lnTo>
                  <a:pt x="5575106" y="1116000"/>
                </a:lnTo>
                <a:close/>
                <a:moveTo>
                  <a:pt x="5550052" y="318052"/>
                </a:moveTo>
                <a:lnTo>
                  <a:pt x="5550052" y="1116000"/>
                </a:lnTo>
                <a:lnTo>
                  <a:pt x="5359401" y="1116000"/>
                </a:lnTo>
                <a:lnTo>
                  <a:pt x="5359401" y="6372000"/>
                </a:lnTo>
                <a:lnTo>
                  <a:pt x="5359401" y="6480000"/>
                </a:lnTo>
                <a:lnTo>
                  <a:pt x="11839401" y="6480000"/>
                </a:lnTo>
                <a:lnTo>
                  <a:pt x="11839401" y="6372000"/>
                </a:lnTo>
                <a:lnTo>
                  <a:pt x="11839301" y="6372000"/>
                </a:lnTo>
                <a:lnTo>
                  <a:pt x="11839301" y="1116000"/>
                </a:lnTo>
                <a:lnTo>
                  <a:pt x="11645381" y="1116000"/>
                </a:lnTo>
                <a:lnTo>
                  <a:pt x="11645381" y="318052"/>
                </a:lnTo>
                <a:lnTo>
                  <a:pt x="11620328" y="318052"/>
                </a:lnTo>
                <a:lnTo>
                  <a:pt x="9107057" y="318052"/>
                </a:lnTo>
                <a:lnTo>
                  <a:pt x="8088376" y="318052"/>
                </a:lnTo>
                <a:lnTo>
                  <a:pt x="5575106" y="318052"/>
                </a:lnTo>
                <a:close/>
                <a:moveTo>
                  <a:pt x="0" y="0"/>
                </a:moveTo>
                <a:lnTo>
                  <a:pt x="12182427" y="0"/>
                </a:lnTo>
                <a:lnTo>
                  <a:pt x="12182427" y="6858000"/>
                </a:lnTo>
                <a:lnTo>
                  <a:pt x="0" y="6858000"/>
                </a:lnTo>
                <a:close/>
              </a:path>
            </a:pathLst>
          </a:custGeom>
          <a:solidFill>
            <a:schemeClr val="tx1">
              <a:lumMod val="85000"/>
              <a:lumOff val="15000"/>
            </a:schemeClr>
          </a:solidFill>
        </p:spPr>
        <p:txBody>
          <a:bodyPr wrap="square" lIns="1368000" anchor="ctr">
            <a:noAutofit/>
          </a:bodyPr>
          <a:lstStyle>
            <a:lvl1pPr marL="0" indent="0" algn="l">
              <a:buNone/>
              <a:defRPr sz="18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Drag &amp; Drop or Insert Your Picture</a:t>
            </a:r>
          </a:p>
        </p:txBody>
      </p:sp>
      <p:sp>
        <p:nvSpPr>
          <p:cNvPr id="6" name="Title 1">
            <a:extLst>
              <a:ext uri="{FF2B5EF4-FFF2-40B4-BE49-F238E27FC236}">
                <a16:creationId xmlns:a16="http://schemas.microsoft.com/office/drawing/2014/main" id="{4A89928A-6D79-464E-B588-1951C7BCCDAA}"/>
              </a:ext>
            </a:extLst>
          </p:cNvPr>
          <p:cNvSpPr>
            <a:spLocks noGrp="1"/>
          </p:cNvSpPr>
          <p:nvPr>
            <p:ph type="ctrTitle"/>
          </p:nvPr>
        </p:nvSpPr>
        <p:spPr>
          <a:xfrm>
            <a:off x="5359400" y="1116000"/>
            <a:ext cx="6479900" cy="5256000"/>
          </a:xfrm>
          <a:noFill/>
        </p:spPr>
        <p:txBody>
          <a:bodyPr tIns="252000" bIns="3888000" anchor="t">
            <a:normAutofit/>
          </a:bodyPr>
          <a:lstStyle>
            <a:lvl1pPr algn="ctr">
              <a:defRPr sz="4400"/>
            </a:lvl1pPr>
          </a:lstStyle>
          <a:p>
            <a:r>
              <a:rPr lang="en-US" noProof="0"/>
              <a:t>Click to edit Master title style</a:t>
            </a:r>
          </a:p>
        </p:txBody>
      </p:sp>
      <p:sp>
        <p:nvSpPr>
          <p:cNvPr id="8" name="Rectangle 7">
            <a:extLst>
              <a:ext uri="{FF2B5EF4-FFF2-40B4-BE49-F238E27FC236}">
                <a16:creationId xmlns:a16="http://schemas.microsoft.com/office/drawing/2014/main" id="{ED9F56D8-8E24-456A-8539-351E2054E8BB}"/>
              </a:ext>
            </a:extLst>
          </p:cNvPr>
          <p:cNvSpPr/>
          <p:nvPr userDrawn="1"/>
        </p:nvSpPr>
        <p:spPr>
          <a:xfrm>
            <a:off x="5359400" y="6372000"/>
            <a:ext cx="64799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Content Placeholder 13">
            <a:extLst>
              <a:ext uri="{FF2B5EF4-FFF2-40B4-BE49-F238E27FC236}">
                <a16:creationId xmlns:a16="http://schemas.microsoft.com/office/drawing/2014/main" id="{F8A4A981-D13E-4CBF-B1B9-9BD7D545B84E}"/>
              </a:ext>
            </a:extLst>
          </p:cNvPr>
          <p:cNvSpPr>
            <a:spLocks noGrp="1"/>
          </p:cNvSpPr>
          <p:nvPr>
            <p:ph sz="quarter" idx="10"/>
          </p:nvPr>
        </p:nvSpPr>
        <p:spPr>
          <a:xfrm>
            <a:off x="5597525" y="2794552"/>
            <a:ext cx="6072188" cy="307284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Rectangle 10">
            <a:extLst>
              <a:ext uri="{FF2B5EF4-FFF2-40B4-BE49-F238E27FC236}">
                <a16:creationId xmlns:a16="http://schemas.microsoft.com/office/drawing/2014/main" id="{46CD12B0-2D62-45AC-AE84-26428B62CFE0}"/>
              </a:ext>
              <a:ext uri="{C183D7F6-B498-43B3-948B-1728B52AA6E4}">
                <adec:decorative xmlns:adec="http://schemas.microsoft.com/office/drawing/2017/decorative" val="1"/>
              </a:ext>
            </a:extLst>
          </p:cNvPr>
          <p:cNvSpPr/>
          <p:nvPr userDrawn="1"/>
        </p:nvSpPr>
        <p:spPr>
          <a:xfrm>
            <a:off x="5359400" y="6372000"/>
            <a:ext cx="6480000" cy="10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a16="http://schemas.microsoft.com/office/drawing/2014/main" id="{3D2A3941-2D95-4A84-B382-159E988C09D4}"/>
              </a:ext>
            </a:extLst>
          </p:cNvPr>
          <p:cNvSpPr>
            <a:spLocks noChangeAspect="1" noChangeArrowheads="1" noTextEdit="1"/>
          </p:cNvSpPr>
          <p:nvPr userDrawn="1"/>
        </p:nvSpPr>
        <p:spPr bwMode="auto">
          <a:xfrm flipH="1" flipV="1">
            <a:off x="5550051" y="318052"/>
            <a:ext cx="6095329" cy="2149666"/>
          </a:xfrm>
          <a:custGeom>
            <a:avLst/>
            <a:gdLst>
              <a:gd name="connsiteX0" fmla="*/ 6070276 w 6095329"/>
              <a:gd name="connsiteY0" fmla="*/ 2122810 h 2149666"/>
              <a:gd name="connsiteX1" fmla="*/ 6070276 w 6095329"/>
              <a:gd name="connsiteY1" fmla="*/ 26856 h 2149666"/>
              <a:gd name="connsiteX2" fmla="*/ 3557005 w 6095329"/>
              <a:gd name="connsiteY2" fmla="*/ 26856 h 2149666"/>
              <a:gd name="connsiteX3" fmla="*/ 2538324 w 6095329"/>
              <a:gd name="connsiteY3" fmla="*/ 26856 h 2149666"/>
              <a:gd name="connsiteX4" fmla="*/ 25053 w 6095329"/>
              <a:gd name="connsiteY4" fmla="*/ 26856 h 2149666"/>
              <a:gd name="connsiteX5" fmla="*/ 25053 w 6095329"/>
              <a:gd name="connsiteY5" fmla="*/ 2122810 h 2149666"/>
              <a:gd name="connsiteX6" fmla="*/ 2538324 w 6095329"/>
              <a:gd name="connsiteY6" fmla="*/ 2122810 h 2149666"/>
              <a:gd name="connsiteX7" fmla="*/ 3557005 w 6095329"/>
              <a:gd name="connsiteY7" fmla="*/ 2122810 h 2149666"/>
              <a:gd name="connsiteX8" fmla="*/ 6095329 w 6095329"/>
              <a:gd name="connsiteY8" fmla="*/ 2149666 h 2149666"/>
              <a:gd name="connsiteX9" fmla="*/ 6070276 w 6095329"/>
              <a:gd name="connsiteY9" fmla="*/ 2149666 h 2149666"/>
              <a:gd name="connsiteX10" fmla="*/ 3557005 w 6095329"/>
              <a:gd name="connsiteY10" fmla="*/ 2149666 h 2149666"/>
              <a:gd name="connsiteX11" fmla="*/ 2538324 w 6095329"/>
              <a:gd name="connsiteY11" fmla="*/ 2149666 h 2149666"/>
              <a:gd name="connsiteX12" fmla="*/ 25053 w 6095329"/>
              <a:gd name="connsiteY12" fmla="*/ 2149666 h 2149666"/>
              <a:gd name="connsiteX13" fmla="*/ 0 w 6095329"/>
              <a:gd name="connsiteY13" fmla="*/ 2149666 h 2149666"/>
              <a:gd name="connsiteX14" fmla="*/ 0 w 6095329"/>
              <a:gd name="connsiteY14" fmla="*/ 0 h 2149666"/>
              <a:gd name="connsiteX15" fmla="*/ 25053 w 6095329"/>
              <a:gd name="connsiteY15" fmla="*/ 0 h 2149666"/>
              <a:gd name="connsiteX16" fmla="*/ 2538324 w 6095329"/>
              <a:gd name="connsiteY16" fmla="*/ 0 h 2149666"/>
              <a:gd name="connsiteX17" fmla="*/ 3557005 w 6095329"/>
              <a:gd name="connsiteY17" fmla="*/ 0 h 2149666"/>
              <a:gd name="connsiteX18" fmla="*/ 6070276 w 6095329"/>
              <a:gd name="connsiteY18" fmla="*/ 0 h 2149666"/>
              <a:gd name="connsiteX19" fmla="*/ 6095329 w 6095329"/>
              <a:gd name="connsiteY19" fmla="*/ 0 h 214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095329" h="2149666">
                <a:moveTo>
                  <a:pt x="6070276" y="2122810"/>
                </a:moveTo>
                <a:lnTo>
                  <a:pt x="6070276" y="26856"/>
                </a:lnTo>
                <a:lnTo>
                  <a:pt x="3557005" y="26856"/>
                </a:lnTo>
                <a:lnTo>
                  <a:pt x="2538324" y="26856"/>
                </a:lnTo>
                <a:lnTo>
                  <a:pt x="25053" y="26856"/>
                </a:lnTo>
                <a:lnTo>
                  <a:pt x="25053" y="2122810"/>
                </a:lnTo>
                <a:lnTo>
                  <a:pt x="2538324" y="2122810"/>
                </a:lnTo>
                <a:lnTo>
                  <a:pt x="3557005" y="2122810"/>
                </a:lnTo>
                <a:close/>
                <a:moveTo>
                  <a:pt x="6095329" y="2149666"/>
                </a:moveTo>
                <a:lnTo>
                  <a:pt x="6070276" y="2149666"/>
                </a:lnTo>
                <a:lnTo>
                  <a:pt x="3557005" y="2149666"/>
                </a:lnTo>
                <a:lnTo>
                  <a:pt x="2538324" y="2149666"/>
                </a:lnTo>
                <a:lnTo>
                  <a:pt x="25053" y="2149666"/>
                </a:lnTo>
                <a:lnTo>
                  <a:pt x="0" y="2149666"/>
                </a:lnTo>
                <a:lnTo>
                  <a:pt x="0" y="0"/>
                </a:lnTo>
                <a:lnTo>
                  <a:pt x="25053" y="0"/>
                </a:lnTo>
                <a:lnTo>
                  <a:pt x="2538324" y="0"/>
                </a:lnTo>
                <a:lnTo>
                  <a:pt x="3557005" y="0"/>
                </a:lnTo>
                <a:lnTo>
                  <a:pt x="6070276" y="0"/>
                </a:lnTo>
                <a:lnTo>
                  <a:pt x="6095329" y="0"/>
                </a:lnTo>
                <a:close/>
              </a:path>
            </a:pathLst>
          </a:custGeom>
          <a:solidFill>
            <a:schemeClr val="accent3"/>
          </a:solidFill>
          <a:ln w="9525">
            <a:noFill/>
            <a:miter lim="800000"/>
            <a:headEnd/>
            <a:tailEnd/>
          </a:ln>
        </p:spPr>
        <p:txBody>
          <a:bodyPr vert="horz" wrap="square" lIns="91440" tIns="45720" rIns="91440" bIns="45720" numCol="1" anchor="t" anchorCtr="0" compatLnSpc="1">
            <a:prstTxWarp prst="textNoShape">
              <a:avLst/>
            </a:prstTxWarp>
            <a:noAutofit/>
          </a:bodyPr>
          <a:lstStyle/>
          <a:p>
            <a:endParaRPr lang="en-US" noProof="0" dirty="0"/>
          </a:p>
        </p:txBody>
      </p:sp>
    </p:spTree>
    <p:extLst>
      <p:ext uri="{BB962C8B-B14F-4D97-AF65-F5344CB8AC3E}">
        <p14:creationId xmlns:p14="http://schemas.microsoft.com/office/powerpoint/2010/main" val="2373640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FC6FE-7AAD-451E-876C-91BCE0BDDF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1F9EB9-1CA8-44AC-8147-C1075E81E01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Footer Placeholder 6">
            <a:extLst>
              <a:ext uri="{FF2B5EF4-FFF2-40B4-BE49-F238E27FC236}">
                <a16:creationId xmlns:a16="http://schemas.microsoft.com/office/drawing/2014/main" id="{73E00AA2-5AF6-4091-A26A-93450CB80B5B}"/>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EBA4FB6A-5C22-4D6C-9099-DF1DDF84A9E4}"/>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2565049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AE9C-7360-4D33-8F4A-D25A8778B8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F790748-0FD1-4917-AE27-0368252DF1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Footer Placeholder 6">
            <a:extLst>
              <a:ext uri="{FF2B5EF4-FFF2-40B4-BE49-F238E27FC236}">
                <a16:creationId xmlns:a16="http://schemas.microsoft.com/office/drawing/2014/main" id="{5F93F6F6-2F09-4629-B138-2F81A442FECB}"/>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E6DD5FEE-1F25-4E8B-950B-6C194748D267}"/>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3047906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1D731-C950-4EDB-BAA4-9EB3B824532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DD37C3F-5244-4B69-A3C9-C112F98E09A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2A3275B-5BE7-4E06-AD1A-EEE0109B57B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B433B351-2A30-4ECC-AEF0-720AEFCF70B1}"/>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D6326404-2DA8-4D44-BE28-C9B22C79FF4A}"/>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4158609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82A4F-9702-4A98-8216-DB9DF71966E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5CCC87F-622A-4619-8F5D-B5673D2141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F41849D-A511-4EDA-8C7E-A0CB4C73E6B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D3DD0C3-5FC1-43B2-843B-4F54BD6210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E10B9CC-7B29-416E-BC4F-6E4E683067A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EE7B309A-1B51-434F-A302-CD45E763CA5E}"/>
              </a:ext>
            </a:extLst>
          </p:cNvPr>
          <p:cNvSpPr>
            <a:spLocks noGrp="1"/>
          </p:cNvSpPr>
          <p:nvPr>
            <p:ph type="ftr" sz="quarter" idx="10"/>
          </p:nvPr>
        </p:nvSpPr>
        <p:spPr/>
        <p:txBody>
          <a:bodyPr/>
          <a:lstStyle/>
          <a:p>
            <a:endParaRPr lang="en-US" dirty="0"/>
          </a:p>
        </p:txBody>
      </p:sp>
      <p:sp>
        <p:nvSpPr>
          <p:cNvPr id="11" name="Slide Number Placeholder 10">
            <a:extLst>
              <a:ext uri="{FF2B5EF4-FFF2-40B4-BE49-F238E27FC236}">
                <a16:creationId xmlns:a16="http://schemas.microsoft.com/office/drawing/2014/main" id="{9B7C6E69-F3DE-4456-8E4B-86DEDD8059FE}"/>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997710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p:txBody>
          <a:bodyPr/>
          <a:lstStyle/>
          <a:p>
            <a:r>
              <a:rPr lang="en-US"/>
              <a:t>Click to edit Master title style</a:t>
            </a:r>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2722502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 Middle Lef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a:xfrm>
            <a:off x="838200" y="2458622"/>
            <a:ext cx="4114800" cy="1940756"/>
          </a:xfrm>
        </p:spPr>
        <p:txBody>
          <a:bodyPr/>
          <a:lstStyle>
            <a:lvl1pPr algn="ctr">
              <a:defRPr i="0" cap="all" baseline="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14977740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Quot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a:xfrm>
            <a:off x="2451190" y="2772428"/>
            <a:ext cx="7289620" cy="2348315"/>
          </a:xfrm>
        </p:spPr>
        <p:txBody>
          <a:bodyPr anchor="t"/>
          <a:lstStyle>
            <a:lvl1pPr algn="ctr">
              <a:defRPr i="1" cap="none" baseline="0"/>
            </a:lvl1pPr>
          </a:lstStyle>
          <a:p>
            <a:r>
              <a:rPr lang="en-US"/>
              <a:t>Click to edit Master title style</a:t>
            </a:r>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p:txBody>
          <a:bodyPr/>
          <a:lstStyle/>
          <a:p>
            <a:fld id="{EF03C2C8-8B5F-45CA-B03C-86A7238BBCAC}" type="slidenum">
              <a:rPr lang="en-US" smtClean="0"/>
              <a:pPr/>
              <a:t>‹#›</a:t>
            </a:fld>
            <a:endParaRPr lang="en-US" dirty="0"/>
          </a:p>
        </p:txBody>
      </p:sp>
      <p:grpSp>
        <p:nvGrpSpPr>
          <p:cNvPr id="11" name="Group 10">
            <a:extLst>
              <a:ext uri="{FF2B5EF4-FFF2-40B4-BE49-F238E27FC236}">
                <a16:creationId xmlns:a16="http://schemas.microsoft.com/office/drawing/2014/main" id="{1F91CA36-8A6A-4E57-8DEA-8AB642C2C3E6}"/>
              </a:ext>
            </a:extLst>
          </p:cNvPr>
          <p:cNvGrpSpPr/>
          <p:nvPr userDrawn="1"/>
        </p:nvGrpSpPr>
        <p:grpSpPr>
          <a:xfrm>
            <a:off x="5562369" y="981299"/>
            <a:ext cx="1067263" cy="809829"/>
            <a:chOff x="5539813" y="981299"/>
            <a:chExt cx="1067263" cy="809829"/>
          </a:xfrm>
        </p:grpSpPr>
        <p:sp>
          <p:nvSpPr>
            <p:cNvPr id="8" name="Pentagon 7">
              <a:extLst>
                <a:ext uri="{FF2B5EF4-FFF2-40B4-BE49-F238E27FC236}">
                  <a16:creationId xmlns:a16="http://schemas.microsoft.com/office/drawing/2014/main" id="{88700BE6-09BC-484A-9BE2-AB6B8F5802BC}"/>
                </a:ext>
              </a:extLst>
            </p:cNvPr>
            <p:cNvSpPr/>
            <p:nvPr/>
          </p:nvSpPr>
          <p:spPr>
            <a:xfrm rot="5400000">
              <a:off x="5851587" y="1035639"/>
              <a:ext cx="809829" cy="701149"/>
            </a:xfrm>
            <a:prstGeom prst="pent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60C6E262-3E21-4999-B5BE-DE8EE956CD99}"/>
                </a:ext>
              </a:extLst>
            </p:cNvPr>
            <p:cNvSpPr>
              <a:spLocks noChangeAspect="1"/>
            </p:cNvSpPr>
            <p:nvPr/>
          </p:nvSpPr>
          <p:spPr>
            <a:xfrm rot="5400000">
              <a:off x="5802453" y="1125304"/>
              <a:ext cx="541983" cy="494781"/>
            </a:xfrm>
            <a:custGeom>
              <a:avLst/>
              <a:gdLst>
                <a:gd name="connsiteX0" fmla="*/ 226139 w 417600"/>
                <a:gd name="connsiteY0" fmla="*/ 0 h 681160"/>
                <a:gd name="connsiteX1" fmla="*/ 417600 w 417600"/>
                <a:gd name="connsiteY1" fmla="*/ 191461 h 681160"/>
                <a:gd name="connsiteX2" fmla="*/ 417600 w 417600"/>
                <a:gd name="connsiteY2" fmla="*/ 489699 h 681160"/>
                <a:gd name="connsiteX3" fmla="*/ 226139 w 417600"/>
                <a:gd name="connsiteY3" fmla="*/ 681160 h 681160"/>
                <a:gd name="connsiteX4" fmla="*/ 0 w 417600"/>
                <a:gd name="connsiteY4" fmla="*/ 340580 h 681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00" h="681160">
                  <a:moveTo>
                    <a:pt x="226139" y="0"/>
                  </a:moveTo>
                  <a:lnTo>
                    <a:pt x="417600" y="191461"/>
                  </a:lnTo>
                  <a:lnTo>
                    <a:pt x="417600" y="489699"/>
                  </a:lnTo>
                  <a:lnTo>
                    <a:pt x="226139" y="681160"/>
                  </a:lnTo>
                  <a:lnTo>
                    <a:pt x="0" y="340580"/>
                  </a:lnTo>
                  <a:close/>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Pentagon 9">
              <a:extLst>
                <a:ext uri="{FF2B5EF4-FFF2-40B4-BE49-F238E27FC236}">
                  <a16:creationId xmlns:a16="http://schemas.microsoft.com/office/drawing/2014/main" id="{DA1C7718-1C79-46F9-B6EA-CCE44857FE3E}"/>
                </a:ext>
              </a:extLst>
            </p:cNvPr>
            <p:cNvSpPr/>
            <p:nvPr/>
          </p:nvSpPr>
          <p:spPr>
            <a:xfrm rot="16200000">
              <a:off x="5485473" y="1035639"/>
              <a:ext cx="809829" cy="701149"/>
            </a:xfrm>
            <a:prstGeom prst="pentagon">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254230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 Middle Righ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34A67-43C8-4844-90CB-52E94C129795}"/>
              </a:ext>
            </a:extLst>
          </p:cNvPr>
          <p:cNvSpPr>
            <a:spLocks noGrp="1"/>
          </p:cNvSpPr>
          <p:nvPr>
            <p:ph type="title"/>
          </p:nvPr>
        </p:nvSpPr>
        <p:spPr>
          <a:xfrm>
            <a:off x="7239000" y="2766218"/>
            <a:ext cx="4114800" cy="1325563"/>
          </a:xfrm>
        </p:spPr>
        <p:txBody>
          <a:bodyPr/>
          <a:lstStyle>
            <a:lvl1pPr algn="ctr">
              <a:defRPr i="0" cap="all" baseline="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1AD29BED-AEBD-4EC8-9ED6-0E654740EF1A}"/>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FB8317FC-BA34-47D6-B727-40C7C83D7518}"/>
              </a:ext>
            </a:extLst>
          </p:cNvPr>
          <p:cNvSpPr>
            <a:spLocks noGrp="1"/>
          </p:cNvSpPr>
          <p:nvPr>
            <p:ph type="sldNum" sz="quarter" idx="11"/>
          </p:nvPr>
        </p:nvSpPr>
        <p:spPr>
          <a:xfrm>
            <a:off x="8610600" y="6356350"/>
            <a:ext cx="2743200" cy="365125"/>
          </a:xfrm>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1339122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EA799EBE-63AA-4624-816D-5196813699A5}"/>
              </a:ext>
            </a:extLst>
          </p:cNvPr>
          <p:cNvSpPr>
            <a:spLocks noGrp="1"/>
          </p:cNvSpPr>
          <p:nvPr>
            <p:ph type="ftr" sz="quarter" idx="10"/>
          </p:nvPr>
        </p:nvSpPr>
        <p:spPr/>
        <p:txBody>
          <a:bodyPr/>
          <a:lstStyle/>
          <a:p>
            <a:endParaRPr lang="en-US" dirty="0"/>
          </a:p>
        </p:txBody>
      </p:sp>
      <p:sp>
        <p:nvSpPr>
          <p:cNvPr id="6" name="Slide Number Placeholder 5">
            <a:extLst>
              <a:ext uri="{FF2B5EF4-FFF2-40B4-BE49-F238E27FC236}">
                <a16:creationId xmlns:a16="http://schemas.microsoft.com/office/drawing/2014/main" id="{8744C175-C936-42DD-97D7-B01713E9DE11}"/>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27557384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CAD1C-12E9-473E-A027-0E505EB5DA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83B966F-9FBA-4EFC-91B9-E2C18B7BB6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2D6D027-D803-40DE-B7CF-1F8B2BE641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Footer Placeholder 7">
            <a:extLst>
              <a:ext uri="{FF2B5EF4-FFF2-40B4-BE49-F238E27FC236}">
                <a16:creationId xmlns:a16="http://schemas.microsoft.com/office/drawing/2014/main" id="{F3B76F06-47D6-453A-A4A1-414C7BE62626}"/>
              </a:ext>
            </a:extLst>
          </p:cNvPr>
          <p:cNvSpPr>
            <a:spLocks noGrp="1"/>
          </p:cNvSpPr>
          <p:nvPr>
            <p:ph type="ftr" sz="quarter" idx="10"/>
          </p:nvPr>
        </p:nvSpPr>
        <p:spPr/>
        <p:txBody>
          <a:bodyPr/>
          <a:lstStyle/>
          <a:p>
            <a:endParaRPr lang="en-US" dirty="0"/>
          </a:p>
        </p:txBody>
      </p:sp>
      <p:sp>
        <p:nvSpPr>
          <p:cNvPr id="9" name="Slide Number Placeholder 8">
            <a:extLst>
              <a:ext uri="{FF2B5EF4-FFF2-40B4-BE49-F238E27FC236}">
                <a16:creationId xmlns:a16="http://schemas.microsoft.com/office/drawing/2014/main" id="{CD551AAD-7A7D-4A14-BAA2-86E8053D57F5}"/>
              </a:ext>
            </a:extLst>
          </p:cNvPr>
          <p:cNvSpPr>
            <a:spLocks noGrp="1"/>
          </p:cNvSpPr>
          <p:nvPr>
            <p:ph type="sldNum" sz="quarter" idx="11"/>
          </p:nvPr>
        </p:nvSpPr>
        <p:spPr/>
        <p:txBody>
          <a:body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917936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B56D30-36E1-4F7F-84F3-D9266E14F1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C81A3CA-80AB-4E95-9108-5775634707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FBC2E15E-0AD5-440E-9097-74B03C10BB82}"/>
              </a:ext>
            </a:extLst>
          </p:cNvPr>
          <p:cNvSpPr>
            <a:spLocks noGrp="1"/>
          </p:cNvSpPr>
          <p:nvPr>
            <p:ph type="ftr" sz="quarter" idx="3"/>
          </p:nvPr>
        </p:nvSpPr>
        <p:spPr>
          <a:xfrm>
            <a:off x="838200" y="6356350"/>
            <a:ext cx="4114800" cy="365125"/>
          </a:xfrm>
          <a:prstGeom prst="rect">
            <a:avLst/>
          </a:prstGeom>
        </p:spPr>
        <p:txBody>
          <a:bodyPr vert="horz" lIns="91440" tIns="45720" rIns="91440" bIns="45720" rtlCol="0" anchor="ctr"/>
          <a:lstStyle>
            <a:lvl1pPr algn="l">
              <a:defRPr sz="120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0B73A161-3FB7-4DAC-A14F-0315D8754E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1"/>
                </a:solidFill>
              </a:defRPr>
            </a:lvl1pPr>
          </a:lstStyle>
          <a:p>
            <a:fld id="{EF03C2C8-8B5F-45CA-B03C-86A7238BBCAC}" type="slidenum">
              <a:rPr lang="en-US" smtClean="0"/>
              <a:pPr/>
              <a:t>‹#›</a:t>
            </a:fld>
            <a:endParaRPr lang="en-US" dirty="0"/>
          </a:p>
        </p:txBody>
      </p:sp>
    </p:spTree>
    <p:extLst>
      <p:ext uri="{BB962C8B-B14F-4D97-AF65-F5344CB8AC3E}">
        <p14:creationId xmlns:p14="http://schemas.microsoft.com/office/powerpoint/2010/main" val="3474230398"/>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61" r:id="rId4"/>
    <p:sldLayoutId id="2147483662" r:id="rId5"/>
    <p:sldLayoutId id="2147483650" r:id="rId6"/>
    <p:sldLayoutId id="2147483651" r:id="rId7"/>
    <p:sldLayoutId id="2147483652" r:id="rId8"/>
    <p:sldLayoutId id="2147483653" r:id="rId9"/>
    <p:sldLayoutId id="2147483654" r:id="rId10"/>
    <p:sldLayoutId id="2147483659" r:id="rId11"/>
    <p:sldLayoutId id="2147483663" r:id="rId12"/>
    <p:sldLayoutId id="2147483660" r:id="rId13"/>
    <p:sldLayoutId id="2147483655" r:id="rId14"/>
    <p:sldLayoutId id="2147483656" r:id="rId15"/>
  </p:sldLayoutIdLst>
  <p:txStyles>
    <p:titleStyle>
      <a:lvl1pPr algn="l" defTabSz="914400" rtl="0" eaLnBrk="1" latinLnBrk="0" hangingPunct="1">
        <a:lnSpc>
          <a:spcPct val="90000"/>
        </a:lnSpc>
        <a:spcBef>
          <a:spcPct val="0"/>
        </a:spcBef>
        <a:buNone/>
        <a:defRPr sz="4400" i="0" kern="1200" cap="all" baseline="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Garamond" panose="02020404030301010803" pitchFamily="18" charset="0"/>
        <a:buChar char="♦"/>
        <a:defRPr sz="1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16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14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2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2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16.jp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gminsights.com/industry-analysis/nail-salon-market"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E51C2-AFD3-46EA-C4F5-13152F233703}"/>
              </a:ext>
            </a:extLst>
          </p:cNvPr>
          <p:cNvSpPr>
            <a:spLocks noGrp="1"/>
          </p:cNvSpPr>
          <p:nvPr>
            <p:ph type="title"/>
          </p:nvPr>
        </p:nvSpPr>
        <p:spPr>
          <a:xfrm>
            <a:off x="838200" y="365125"/>
            <a:ext cx="10515600" cy="3816582"/>
          </a:xfrm>
        </p:spPr>
        <p:txBody>
          <a:bodyPr anchor="ctr">
            <a:normAutofit/>
          </a:bodyPr>
          <a:lstStyle/>
          <a:p>
            <a:br>
              <a:rPr lang="en-US" sz="1100" cap="none" dirty="0"/>
            </a:br>
            <a:r>
              <a:rPr lang="en-US" sz="1800" cap="none" dirty="0">
                <a:latin typeface="+mn-lt"/>
              </a:rPr>
              <a:t>Module Name and </a:t>
            </a:r>
            <a:r>
              <a:rPr lang="en-US" sz="1800" cap="none" dirty="0" err="1">
                <a:latin typeface="+mn-lt"/>
              </a:rPr>
              <a:t>Code:Managing</a:t>
            </a:r>
            <a:r>
              <a:rPr lang="en-US" sz="1800" cap="none" dirty="0">
                <a:latin typeface="+mn-lt"/>
              </a:rPr>
              <a:t> Enterprise-BMSW4011</a:t>
            </a:r>
            <a:br>
              <a:rPr lang="en-US" sz="1800" cap="none" dirty="0">
                <a:latin typeface="+mn-lt"/>
              </a:rPr>
            </a:br>
            <a:r>
              <a:rPr lang="en-US" sz="1800" cap="none" dirty="0" err="1">
                <a:latin typeface="+mn-lt"/>
              </a:rPr>
              <a:t>Assigment</a:t>
            </a:r>
            <a:r>
              <a:rPr lang="en-US" sz="1800" cap="none" dirty="0">
                <a:latin typeface="+mn-lt"/>
              </a:rPr>
              <a:t> :Presentation</a:t>
            </a:r>
            <a:br>
              <a:rPr lang="en-US" sz="1800" cap="none" dirty="0">
                <a:latin typeface="+mn-lt"/>
              </a:rPr>
            </a:br>
            <a:r>
              <a:rPr lang="en-US" sz="1800" cap="none" dirty="0" err="1">
                <a:latin typeface="+mn-lt"/>
              </a:rPr>
              <a:t>Lecturer:Mel</a:t>
            </a:r>
            <a:r>
              <a:rPr lang="en-US" sz="1800" cap="none" dirty="0">
                <a:latin typeface="+mn-lt"/>
              </a:rPr>
              <a:t> Squire</a:t>
            </a:r>
            <a:br>
              <a:rPr lang="en-US" sz="1800" cap="none" dirty="0">
                <a:latin typeface="+mn-lt"/>
              </a:rPr>
            </a:br>
            <a:r>
              <a:rPr lang="en-US" sz="1800" cap="none" dirty="0">
                <a:latin typeface="+mn-lt"/>
              </a:rPr>
              <a:t>Student ID:2321488</a:t>
            </a:r>
            <a:br>
              <a:rPr lang="en-US" sz="1800" cap="none" dirty="0">
                <a:latin typeface="+mn-lt"/>
              </a:rPr>
            </a:br>
            <a:r>
              <a:rPr lang="en-US" sz="1800" cap="none" dirty="0">
                <a:latin typeface="+mn-lt"/>
              </a:rPr>
              <a:t>Student </a:t>
            </a:r>
            <a:r>
              <a:rPr lang="en-US" sz="1800" cap="none" dirty="0" err="1">
                <a:latin typeface="+mn-lt"/>
              </a:rPr>
              <a:t>Name:Andreea</a:t>
            </a:r>
            <a:r>
              <a:rPr lang="en-US" sz="1800" cap="none" dirty="0">
                <a:latin typeface="+mn-lt"/>
              </a:rPr>
              <a:t> Elena Tudorie</a:t>
            </a:r>
            <a:br>
              <a:rPr lang="en-US" sz="1800" cap="none" dirty="0">
                <a:latin typeface="+mn-lt"/>
              </a:rPr>
            </a:br>
            <a:r>
              <a:rPr lang="en-US" sz="1800" cap="none" dirty="0">
                <a:latin typeface="+mn-lt"/>
              </a:rPr>
              <a:t>Date of Submission:29/11/2024  </a:t>
            </a:r>
            <a:endParaRPr lang="en-GB" sz="1800" cap="none" dirty="0">
              <a:latin typeface="+mn-lt"/>
            </a:endParaRPr>
          </a:p>
        </p:txBody>
      </p:sp>
      <p:pic>
        <p:nvPicPr>
          <p:cNvPr id="4" name="Picture 3">
            <a:extLst>
              <a:ext uri="{FF2B5EF4-FFF2-40B4-BE49-F238E27FC236}">
                <a16:creationId xmlns:a16="http://schemas.microsoft.com/office/drawing/2014/main" id="{90673839-C031-C562-46A5-4C6C4A6BABB2}"/>
              </a:ext>
            </a:extLst>
          </p:cNvPr>
          <p:cNvPicPr>
            <a:picLocks noChangeAspect="1"/>
          </p:cNvPicPr>
          <p:nvPr/>
        </p:nvPicPr>
        <p:blipFill>
          <a:blip r:embed="rId2"/>
          <a:stretch>
            <a:fillRect/>
          </a:stretch>
        </p:blipFill>
        <p:spPr>
          <a:xfrm>
            <a:off x="6207760" y="523081"/>
            <a:ext cx="5590230" cy="5811838"/>
          </a:xfrm>
          <a:prstGeom prst="rect">
            <a:avLst/>
          </a:prstGeom>
          <a:noFill/>
        </p:spPr>
      </p:pic>
    </p:spTree>
    <p:extLst>
      <p:ext uri="{BB962C8B-B14F-4D97-AF65-F5344CB8AC3E}">
        <p14:creationId xmlns:p14="http://schemas.microsoft.com/office/powerpoint/2010/main" val="3351161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09D77CA-5613-448F-9689-5FED30129A36}"/>
              </a:ext>
            </a:extLst>
          </p:cNvPr>
          <p:cNvSpPr>
            <a:spLocks noGrp="1"/>
          </p:cNvSpPr>
          <p:nvPr>
            <p:ph type="ctrTitle"/>
          </p:nvPr>
        </p:nvSpPr>
        <p:spPr>
          <a:xfrm>
            <a:off x="864000" y="1116000"/>
            <a:ext cx="5400000" cy="5256000"/>
          </a:xfrm>
        </p:spPr>
        <p:txBody>
          <a:bodyPr/>
          <a:lstStyle/>
          <a:p>
            <a:r>
              <a:rPr lang="en-US" dirty="0"/>
              <a:t>Managing Enterprise in the 21st Century</a:t>
            </a:r>
          </a:p>
        </p:txBody>
      </p:sp>
      <p:sp>
        <p:nvSpPr>
          <p:cNvPr id="5" name="Subtitle 4">
            <a:extLst>
              <a:ext uri="{FF2B5EF4-FFF2-40B4-BE49-F238E27FC236}">
                <a16:creationId xmlns:a16="http://schemas.microsoft.com/office/drawing/2014/main" id="{B4C81634-C384-4B8E-8072-4602ED8DDEAF}"/>
              </a:ext>
            </a:extLst>
          </p:cNvPr>
          <p:cNvSpPr>
            <a:spLocks noGrp="1"/>
          </p:cNvSpPr>
          <p:nvPr>
            <p:ph type="subTitle" idx="1"/>
          </p:nvPr>
        </p:nvSpPr>
        <p:spPr>
          <a:xfrm>
            <a:off x="1049244" y="5879308"/>
            <a:ext cx="5029512" cy="392245"/>
          </a:xfrm>
        </p:spPr>
        <p:txBody>
          <a:bodyPr/>
          <a:lstStyle/>
          <a:p>
            <a:r>
              <a:rPr lang="en-US" dirty="0" err="1"/>
              <a:t>Andreea</a:t>
            </a:r>
            <a:r>
              <a:rPr lang="en-US" dirty="0"/>
              <a:t> Nails Art</a:t>
            </a:r>
          </a:p>
        </p:txBody>
      </p:sp>
      <p:pic>
        <p:nvPicPr>
          <p:cNvPr id="69" name="Picture Placeholder 68">
            <a:extLst>
              <a:ext uri="{FF2B5EF4-FFF2-40B4-BE49-F238E27FC236}">
                <a16:creationId xmlns:a16="http://schemas.microsoft.com/office/drawing/2014/main" id="{DC5F12CA-7566-4270-9522-174AF69A4AC0}"/>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17244" y="0"/>
            <a:ext cx="12192000" cy="6858000"/>
          </a:xfrm>
        </p:spPr>
      </p:pic>
      <p:sp>
        <p:nvSpPr>
          <p:cNvPr id="2" name="TextBox 1">
            <a:extLst>
              <a:ext uri="{FF2B5EF4-FFF2-40B4-BE49-F238E27FC236}">
                <a16:creationId xmlns:a16="http://schemas.microsoft.com/office/drawing/2014/main" id="{BB30F803-59EC-1B2B-2A37-754E5E2CE21C}"/>
              </a:ext>
            </a:extLst>
          </p:cNvPr>
          <p:cNvSpPr txBox="1"/>
          <p:nvPr/>
        </p:nvSpPr>
        <p:spPr>
          <a:xfrm>
            <a:off x="7270595" y="1583473"/>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237194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US" dirty="0"/>
              <a:t>Introduction</a:t>
            </a:r>
          </a:p>
        </p:txBody>
      </p:sp>
      <p:sp>
        <p:nvSpPr>
          <p:cNvPr id="7" name="Content Placeholder 6"/>
          <p:cNvSpPr>
            <a:spLocks noGrp="1"/>
          </p:cNvSpPr>
          <p:nvPr>
            <p:ph sz="quarter" idx="10"/>
          </p:nvPr>
        </p:nvSpPr>
        <p:spPr/>
        <p:txBody>
          <a:bodyPr>
            <a:normAutofit/>
          </a:bodyPr>
          <a:lstStyle/>
          <a:p>
            <a:pPr algn="just"/>
            <a:r>
              <a:rPr lang="en-US" sz="2000" b="1" dirty="0"/>
              <a:t>Company Name</a:t>
            </a:r>
            <a:r>
              <a:rPr lang="en-US" sz="2000" dirty="0"/>
              <a:t>: Andreea Nails Art</a:t>
            </a:r>
          </a:p>
          <a:p>
            <a:pPr algn="just"/>
            <a:r>
              <a:rPr lang="en-US" sz="2000" b="1" dirty="0"/>
              <a:t>Description</a:t>
            </a:r>
            <a:r>
              <a:rPr lang="en-US" sz="2000" dirty="0"/>
              <a:t>: Andreea Nails Artist is precisely a new concept nail bar that is located in Newport, Wales, delivering quality nail treatment services while observing cleanliness and comfortably. </a:t>
            </a:r>
          </a:p>
          <a:p>
            <a:pPr algn="just"/>
            <a:r>
              <a:rPr lang="en-US" sz="2000" dirty="0"/>
              <a:t>While coming to the salon, the client should forget about all the unresolved problems and have a good time. </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5444" y="598631"/>
            <a:ext cx="4330027" cy="5773369"/>
          </a:xfrm>
          <a:prstGeom prst="rect">
            <a:avLst/>
          </a:prstGeom>
        </p:spPr>
      </p:pic>
    </p:spTree>
    <p:extLst>
      <p:ext uri="{BB962C8B-B14F-4D97-AF65-F5344CB8AC3E}">
        <p14:creationId xmlns:p14="http://schemas.microsoft.com/office/powerpoint/2010/main" val="3857954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ormAutofit fontScale="90000"/>
          </a:bodyPr>
          <a:lstStyle/>
          <a:p>
            <a:r>
              <a:rPr lang="en-US" dirty="0"/>
              <a:t>Legal Status and Rationale</a:t>
            </a:r>
          </a:p>
        </p:txBody>
      </p:sp>
      <p:sp>
        <p:nvSpPr>
          <p:cNvPr id="4" name="Content Placeholder 3"/>
          <p:cNvSpPr>
            <a:spLocks noGrp="1"/>
          </p:cNvSpPr>
          <p:nvPr>
            <p:ph sz="quarter" idx="10"/>
          </p:nvPr>
        </p:nvSpPr>
        <p:spPr/>
        <p:txBody>
          <a:bodyPr>
            <a:normAutofit/>
          </a:bodyPr>
          <a:lstStyle/>
          <a:p>
            <a:pPr algn="just"/>
            <a:r>
              <a:rPr lang="en-US" sz="2400" b="1" dirty="0"/>
              <a:t>Legal Status</a:t>
            </a:r>
            <a:r>
              <a:rPr lang="en-US" sz="2400" dirty="0"/>
              <a:t>: Sole Trader</a:t>
            </a:r>
          </a:p>
          <a:p>
            <a:pPr algn="just"/>
            <a:r>
              <a:rPr lang="en-US" sz="2400" b="1" dirty="0"/>
              <a:t>Rationale</a:t>
            </a:r>
            <a:r>
              <a:rPr lang="en-US" sz="2400" dirty="0"/>
              <a:t>: The reason for operating as a sole trader is to have total control over business operations and decision-making processes. </a:t>
            </a:r>
          </a:p>
          <a:p>
            <a:pPr algn="just"/>
            <a:r>
              <a:rPr lang="en-US" sz="2400" dirty="0"/>
              <a:t>This structure will simplify management and tax reporting while making it possible for the owner to keep all the profit generated by the business. </a:t>
            </a:r>
          </a:p>
        </p:txBody>
      </p:sp>
      <p:pic>
        <p:nvPicPr>
          <p:cNvPr id="6" name="Picture 5"/>
          <p:cNvPicPr>
            <a:picLocks noChangeAspect="1"/>
          </p:cNvPicPr>
          <p:nvPr/>
        </p:nvPicPr>
        <p:blipFill>
          <a:blip r:embed="rId3"/>
          <a:stretch>
            <a:fillRect/>
          </a:stretch>
        </p:blipFill>
        <p:spPr>
          <a:xfrm>
            <a:off x="277246" y="785246"/>
            <a:ext cx="5082154" cy="5082154"/>
          </a:xfrm>
          <a:prstGeom prst="rect">
            <a:avLst/>
          </a:prstGeom>
        </p:spPr>
      </p:pic>
    </p:spTree>
    <p:extLst>
      <p:ext uri="{BB962C8B-B14F-4D97-AF65-F5344CB8AC3E}">
        <p14:creationId xmlns:p14="http://schemas.microsoft.com/office/powerpoint/2010/main" val="3395687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Mission Statement, Aim, and Objectives</a:t>
            </a:r>
          </a:p>
        </p:txBody>
      </p:sp>
      <p:sp>
        <p:nvSpPr>
          <p:cNvPr id="6" name="Content Placeholder 5"/>
          <p:cNvSpPr>
            <a:spLocks noGrp="1"/>
          </p:cNvSpPr>
          <p:nvPr>
            <p:ph idx="1"/>
          </p:nvPr>
        </p:nvSpPr>
        <p:spPr>
          <a:xfrm>
            <a:off x="838200" y="1825625"/>
            <a:ext cx="6136037" cy="4351338"/>
          </a:xfrm>
        </p:spPr>
        <p:txBody>
          <a:bodyPr>
            <a:noAutofit/>
          </a:bodyPr>
          <a:lstStyle/>
          <a:p>
            <a:pPr marL="0" indent="0" algn="just">
              <a:buNone/>
            </a:pPr>
            <a:r>
              <a:rPr lang="en-US" sz="2800" b="1" dirty="0"/>
              <a:t>Mission Statement</a:t>
            </a:r>
            <a:r>
              <a:rPr lang="en-US" sz="2800" dirty="0"/>
              <a:t>: At </a:t>
            </a:r>
            <a:r>
              <a:rPr lang="en-US" sz="2800" dirty="0" err="1"/>
              <a:t>Andreea</a:t>
            </a:r>
            <a:r>
              <a:rPr lang="en-US" sz="2800" dirty="0"/>
              <a:t> Nails Artist, every client is aimed at delivering professional nail services while the working environment is clean, comfortable, and free from infections. It is our goal for clients to feel relaxed, spoilt and rejuvenated when they leave our services.</a:t>
            </a:r>
          </a:p>
          <a:p>
            <a:pPr marL="0" indent="0" algn="just">
              <a:buNone/>
            </a:pPr>
            <a:r>
              <a:rPr lang="en-US" sz="2800" b="1" dirty="0"/>
              <a:t>Aim</a:t>
            </a:r>
            <a:r>
              <a:rPr lang="en-US" sz="2800" dirty="0"/>
              <a:t>: To provide the best possible nail services to the customers establishing a strong brand presence and building a loyal customer base.</a:t>
            </a:r>
          </a:p>
          <a:p>
            <a:pPr marL="0" indent="0" algn="just">
              <a:buNone/>
            </a:pPr>
            <a:endParaRPr lang="en-US" sz="2800" dirty="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9419" y="1239864"/>
            <a:ext cx="4354791" cy="2650211"/>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39419" y="4001294"/>
            <a:ext cx="4354791" cy="2724970"/>
          </a:xfrm>
          <a:prstGeom prst="rect">
            <a:avLst/>
          </a:prstGeom>
        </p:spPr>
      </p:pic>
    </p:spTree>
    <p:extLst>
      <p:ext uri="{BB962C8B-B14F-4D97-AF65-F5344CB8AC3E}">
        <p14:creationId xmlns:p14="http://schemas.microsoft.com/office/powerpoint/2010/main" val="4021765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Physical Location</a:t>
            </a:r>
          </a:p>
        </p:txBody>
      </p:sp>
      <p:sp>
        <p:nvSpPr>
          <p:cNvPr id="4" name="Content Placeholder 3"/>
          <p:cNvSpPr>
            <a:spLocks noGrp="1"/>
          </p:cNvSpPr>
          <p:nvPr>
            <p:ph sz="quarter" idx="4294967295"/>
          </p:nvPr>
        </p:nvSpPr>
        <p:spPr>
          <a:xfrm>
            <a:off x="920749" y="1430149"/>
            <a:ext cx="10718477" cy="3073400"/>
          </a:xfrm>
        </p:spPr>
        <p:txBody>
          <a:bodyPr>
            <a:normAutofit/>
          </a:bodyPr>
          <a:lstStyle/>
          <a:p>
            <a:r>
              <a:rPr lang="en-US" dirty="0" err="1"/>
              <a:t>Andreea</a:t>
            </a:r>
            <a:r>
              <a:rPr lang="en-US" dirty="0"/>
              <a:t> Nails Art will be strategically located on Commercial Street in Newport, an area known for its high foot traffic and vibrant shopping scene. </a:t>
            </a:r>
          </a:p>
          <a:p>
            <a:r>
              <a:rPr lang="en-US" dirty="0"/>
              <a:t>At the starting phase, the salon is to be run from home and therefore is the cheapest way to start a business. </a:t>
            </a:r>
          </a:p>
        </p:txBody>
      </p:sp>
      <p:pic>
        <p:nvPicPr>
          <p:cNvPr id="11" name="Picture 10"/>
          <p:cNvPicPr>
            <a:picLocks noChangeAspect="1"/>
          </p:cNvPicPr>
          <p:nvPr/>
        </p:nvPicPr>
        <p:blipFill>
          <a:blip r:embed="rId3"/>
          <a:stretch>
            <a:fillRect/>
          </a:stretch>
        </p:blipFill>
        <p:spPr>
          <a:xfrm>
            <a:off x="838200" y="2586540"/>
            <a:ext cx="10751856" cy="4000240"/>
          </a:xfrm>
          <a:prstGeom prst="rect">
            <a:avLst/>
          </a:prstGeom>
        </p:spPr>
      </p:pic>
    </p:spTree>
    <p:extLst>
      <p:ext uri="{BB962C8B-B14F-4D97-AF65-F5344CB8AC3E}">
        <p14:creationId xmlns:p14="http://schemas.microsoft.com/office/powerpoint/2010/main" val="3862450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HRM Strategy</a:t>
            </a:r>
          </a:p>
        </p:txBody>
      </p:sp>
      <p:sp>
        <p:nvSpPr>
          <p:cNvPr id="6" name="Content Placeholder 5"/>
          <p:cNvSpPr>
            <a:spLocks noGrp="1"/>
          </p:cNvSpPr>
          <p:nvPr>
            <p:ph idx="1"/>
          </p:nvPr>
        </p:nvSpPr>
        <p:spPr>
          <a:xfrm>
            <a:off x="1008681" y="1690688"/>
            <a:ext cx="10515600" cy="2327921"/>
          </a:xfrm>
        </p:spPr>
        <p:txBody>
          <a:bodyPr/>
          <a:lstStyle/>
          <a:p>
            <a:pPr marL="0" indent="0" algn="just">
              <a:buNone/>
            </a:pPr>
            <a:r>
              <a:rPr lang="en-US" b="1" dirty="0"/>
              <a:t>Employees Initially:</a:t>
            </a:r>
          </a:p>
          <a:p>
            <a:pPr algn="just"/>
            <a:r>
              <a:rPr lang="en-US" dirty="0"/>
              <a:t>Owner: Responsible for day-to-day operations and service delivery.</a:t>
            </a:r>
          </a:p>
          <a:p>
            <a:pPr algn="just"/>
            <a:r>
              <a:rPr lang="en-US" dirty="0"/>
              <a:t>Accountant: Will handle the financial aspects of the business (hiring through personal recommendations or online ads).</a:t>
            </a:r>
          </a:p>
          <a:p>
            <a:pPr marL="0" indent="0" algn="just">
              <a:buNone/>
            </a:pPr>
            <a:r>
              <a:rPr lang="en-US" dirty="0"/>
              <a:t>At the start, </a:t>
            </a:r>
            <a:r>
              <a:rPr lang="en-US" dirty="0" err="1"/>
              <a:t>Andreea</a:t>
            </a:r>
            <a:r>
              <a:rPr lang="en-US" dirty="0"/>
              <a:t> Nails Artist will operate with a small team: the business owner as the primary nail art provider, a nail artist if there are more than one and an accountant for the financial section. The recruitment for the position of an accountant will involve recommendation from friends or from the internet (</a:t>
            </a:r>
            <a:r>
              <a:rPr lang="en-US" dirty="0" err="1"/>
              <a:t>Anca</a:t>
            </a:r>
            <a:r>
              <a:rPr lang="en-US" dirty="0"/>
              <a:t> and </a:t>
            </a:r>
            <a:r>
              <a:rPr lang="en-US" dirty="0" err="1"/>
              <a:t>Andreea</a:t>
            </a:r>
            <a:r>
              <a:rPr lang="en-US" dirty="0"/>
              <a:t>, 2024).</a:t>
            </a:r>
          </a:p>
        </p:txBody>
      </p:sp>
      <p:graphicFrame>
        <p:nvGraphicFramePr>
          <p:cNvPr id="7" name="Diagram 6"/>
          <p:cNvGraphicFramePr/>
          <p:nvPr>
            <p:extLst>
              <p:ext uri="{D42A27DB-BD31-4B8C-83A1-F6EECF244321}">
                <p14:modId xmlns:p14="http://schemas.microsoft.com/office/powerpoint/2010/main" val="3424742571"/>
              </p:ext>
            </p:extLst>
          </p:nvPr>
        </p:nvGraphicFramePr>
        <p:xfrm>
          <a:off x="6096000" y="4048645"/>
          <a:ext cx="6678263" cy="25910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88935" y="3878163"/>
            <a:ext cx="6679769" cy="2932015"/>
          </a:xfrm>
          <a:prstGeom prst="rect">
            <a:avLst/>
          </a:prstGeom>
        </p:spPr>
      </p:pic>
    </p:spTree>
    <p:extLst>
      <p:ext uri="{BB962C8B-B14F-4D97-AF65-F5344CB8AC3E}">
        <p14:creationId xmlns:p14="http://schemas.microsoft.com/office/powerpoint/2010/main" val="32114025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Marketing Strategy - 4Ps</a:t>
            </a:r>
          </a:p>
        </p:txBody>
      </p:sp>
      <p:sp>
        <p:nvSpPr>
          <p:cNvPr id="6" name="Content Placeholder 5"/>
          <p:cNvSpPr>
            <a:spLocks noGrp="1"/>
          </p:cNvSpPr>
          <p:nvPr>
            <p:ph sz="half" idx="1"/>
          </p:nvPr>
        </p:nvSpPr>
        <p:spPr>
          <a:xfrm>
            <a:off x="838200" y="1825625"/>
            <a:ext cx="5181600" cy="1134547"/>
          </a:xfrm>
        </p:spPr>
        <p:txBody>
          <a:bodyPr/>
          <a:lstStyle/>
          <a:p>
            <a:pPr algn="just"/>
            <a:r>
              <a:rPr lang="en-US" b="1" dirty="0"/>
              <a:t>Product</a:t>
            </a:r>
            <a:r>
              <a:rPr lang="en-US" dirty="0"/>
              <a:t>: Full range of nail care services such as classic manicures, luxury pedicures, gel nails, acrylic enhancements, and custom-made nail art designs based on individual preference.</a:t>
            </a:r>
          </a:p>
        </p:txBody>
      </p:sp>
      <p:sp>
        <p:nvSpPr>
          <p:cNvPr id="7" name="Content Placeholder 6"/>
          <p:cNvSpPr>
            <a:spLocks noGrp="1"/>
          </p:cNvSpPr>
          <p:nvPr>
            <p:ph sz="half" idx="2"/>
          </p:nvPr>
        </p:nvSpPr>
        <p:spPr>
          <a:xfrm>
            <a:off x="6172200" y="1825625"/>
            <a:ext cx="5181600" cy="1134547"/>
          </a:xfrm>
        </p:spPr>
        <p:txBody>
          <a:bodyPr/>
          <a:lstStyle/>
          <a:p>
            <a:pPr algn="just"/>
            <a:r>
              <a:rPr lang="en-US" b="1" dirty="0"/>
              <a:t>Price</a:t>
            </a:r>
            <a:r>
              <a:rPr lang="en-US" dirty="0"/>
              <a:t>: Competitive pricing with services offered at £20 for basic manicures to £50 for luxurious treatments. </a:t>
            </a:r>
          </a:p>
        </p:txBody>
      </p:sp>
      <p:pic>
        <p:nvPicPr>
          <p:cNvPr id="18" name="Picture 17"/>
          <p:cNvPicPr>
            <a:picLocks noChangeAspect="1"/>
          </p:cNvPicPr>
          <p:nvPr/>
        </p:nvPicPr>
        <p:blipFill>
          <a:blip r:embed="rId3"/>
          <a:stretch>
            <a:fillRect/>
          </a:stretch>
        </p:blipFill>
        <p:spPr>
          <a:xfrm>
            <a:off x="685801" y="2960172"/>
            <a:ext cx="4986580" cy="3897828"/>
          </a:xfrm>
          <a:prstGeom prst="rect">
            <a:avLst/>
          </a:prstGeom>
        </p:spPr>
      </p:pic>
      <p:pic>
        <p:nvPicPr>
          <p:cNvPr id="19" name="Picture 18"/>
          <p:cNvPicPr>
            <a:picLocks noChangeAspect="1"/>
          </p:cNvPicPr>
          <p:nvPr/>
        </p:nvPicPr>
        <p:blipFill>
          <a:blip r:embed="rId4"/>
          <a:stretch>
            <a:fillRect/>
          </a:stretch>
        </p:blipFill>
        <p:spPr>
          <a:xfrm>
            <a:off x="6630427" y="2960172"/>
            <a:ext cx="3952508" cy="3897828"/>
          </a:xfrm>
          <a:prstGeom prst="rect">
            <a:avLst/>
          </a:prstGeom>
        </p:spPr>
      </p:pic>
    </p:spTree>
    <p:extLst>
      <p:ext uri="{BB962C8B-B14F-4D97-AF65-F5344CB8AC3E}">
        <p14:creationId xmlns:p14="http://schemas.microsoft.com/office/powerpoint/2010/main" val="726283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Marketing Strategy - 4Ps</a:t>
            </a:r>
          </a:p>
        </p:txBody>
      </p:sp>
      <p:sp>
        <p:nvSpPr>
          <p:cNvPr id="6" name="Content Placeholder 5"/>
          <p:cNvSpPr>
            <a:spLocks noGrp="1"/>
          </p:cNvSpPr>
          <p:nvPr>
            <p:ph sz="half" idx="1"/>
          </p:nvPr>
        </p:nvSpPr>
        <p:spPr>
          <a:xfrm>
            <a:off x="838200" y="1825625"/>
            <a:ext cx="5181600" cy="1196544"/>
          </a:xfrm>
        </p:spPr>
        <p:txBody>
          <a:bodyPr/>
          <a:lstStyle/>
          <a:p>
            <a:pPr algn="just"/>
            <a:r>
              <a:rPr lang="en-US" b="1" dirty="0"/>
              <a:t>Place</a:t>
            </a:r>
            <a:r>
              <a:rPr lang="en-US" dirty="0"/>
              <a:t>: The salon location on Newport's busy Commercial Street allows for high visibility and a lot of foot traffic. </a:t>
            </a:r>
          </a:p>
        </p:txBody>
      </p:sp>
      <p:sp>
        <p:nvSpPr>
          <p:cNvPr id="7" name="Content Placeholder 6"/>
          <p:cNvSpPr>
            <a:spLocks noGrp="1"/>
          </p:cNvSpPr>
          <p:nvPr>
            <p:ph sz="half" idx="2"/>
          </p:nvPr>
        </p:nvSpPr>
        <p:spPr>
          <a:xfrm>
            <a:off x="6172200" y="1825625"/>
            <a:ext cx="5181600" cy="1506511"/>
          </a:xfrm>
        </p:spPr>
        <p:txBody>
          <a:bodyPr/>
          <a:lstStyle/>
          <a:p>
            <a:pPr algn="just"/>
            <a:r>
              <a:rPr lang="en-US" b="1" dirty="0"/>
              <a:t>Promotion</a:t>
            </a:r>
            <a:r>
              <a:rPr lang="en-US" dirty="0"/>
              <a:t>: A multi-channel marketing approach that includes social media promotions on Instagram and Facebook using before-and-after photos of nail designs and customer testimonials will establish trust with potential clients. </a:t>
            </a:r>
          </a:p>
        </p:txBody>
      </p:sp>
      <p:pic>
        <p:nvPicPr>
          <p:cNvPr id="2" name="Picture 1"/>
          <p:cNvPicPr>
            <a:picLocks noChangeAspect="1"/>
          </p:cNvPicPr>
          <p:nvPr/>
        </p:nvPicPr>
        <p:blipFill>
          <a:blip r:embed="rId3"/>
          <a:stretch>
            <a:fillRect/>
          </a:stretch>
        </p:blipFill>
        <p:spPr>
          <a:xfrm>
            <a:off x="838200" y="2758698"/>
            <a:ext cx="5051156" cy="4037051"/>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96187" y="3467073"/>
            <a:ext cx="5513522" cy="3014292"/>
          </a:xfrm>
          <a:prstGeom prst="rect">
            <a:avLst/>
          </a:prstGeom>
        </p:spPr>
      </p:pic>
    </p:spTree>
    <p:extLst>
      <p:ext uri="{BB962C8B-B14F-4D97-AF65-F5344CB8AC3E}">
        <p14:creationId xmlns:p14="http://schemas.microsoft.com/office/powerpoint/2010/main" val="2298444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Financial Overview - Costs &amp; Sources of Finance</a:t>
            </a:r>
          </a:p>
        </p:txBody>
      </p:sp>
      <p:pic>
        <p:nvPicPr>
          <p:cNvPr id="14" name="Picture 13"/>
          <p:cNvPicPr>
            <a:picLocks noChangeAspect="1"/>
          </p:cNvPicPr>
          <p:nvPr/>
        </p:nvPicPr>
        <p:blipFill>
          <a:blip r:embed="rId3"/>
          <a:stretch>
            <a:fillRect/>
          </a:stretch>
        </p:blipFill>
        <p:spPr>
          <a:xfrm>
            <a:off x="509954" y="2044658"/>
            <a:ext cx="5281246" cy="4328014"/>
          </a:xfrm>
          <a:prstGeom prst="rect">
            <a:avLst/>
          </a:prstGeom>
        </p:spPr>
      </p:pic>
      <p:graphicFrame>
        <p:nvGraphicFramePr>
          <p:cNvPr id="15" name="Table 14"/>
          <p:cNvGraphicFramePr>
            <a:graphicFrameLocks noGrp="1"/>
          </p:cNvGraphicFramePr>
          <p:nvPr>
            <p:extLst>
              <p:ext uri="{D42A27DB-BD31-4B8C-83A1-F6EECF244321}">
                <p14:modId xmlns:p14="http://schemas.microsoft.com/office/powerpoint/2010/main" val="2251586288"/>
              </p:ext>
            </p:extLst>
          </p:nvPr>
        </p:nvGraphicFramePr>
        <p:xfrm>
          <a:off x="6096000" y="1765869"/>
          <a:ext cx="5539154" cy="5120640"/>
        </p:xfrm>
        <a:graphic>
          <a:graphicData uri="http://schemas.openxmlformats.org/drawingml/2006/table">
            <a:tbl>
              <a:tblPr firstRow="1" firstCol="1" bandRow="1">
                <a:tableStyleId>{5C22544A-7EE6-4342-B048-85BDC9FD1C3A}</a:tableStyleId>
              </a:tblPr>
              <a:tblGrid>
                <a:gridCol w="2769577">
                  <a:extLst>
                    <a:ext uri="{9D8B030D-6E8A-4147-A177-3AD203B41FA5}">
                      <a16:colId xmlns:a16="http://schemas.microsoft.com/office/drawing/2014/main" val="1081498584"/>
                    </a:ext>
                  </a:extLst>
                </a:gridCol>
                <a:gridCol w="2769577">
                  <a:extLst>
                    <a:ext uri="{9D8B030D-6E8A-4147-A177-3AD203B41FA5}">
                      <a16:colId xmlns:a16="http://schemas.microsoft.com/office/drawing/2014/main" val="2821893785"/>
                    </a:ext>
                  </a:extLst>
                </a:gridCol>
              </a:tblGrid>
              <a:tr h="352639">
                <a:tc>
                  <a:txBody>
                    <a:bodyPr/>
                    <a:lstStyle/>
                    <a:p>
                      <a:pPr marL="0" marR="0" algn="just">
                        <a:lnSpc>
                          <a:spcPct val="150000"/>
                        </a:lnSpc>
                        <a:spcBef>
                          <a:spcPts val="0"/>
                        </a:spcBef>
                        <a:spcAft>
                          <a:spcPts val="800"/>
                        </a:spcAft>
                      </a:pPr>
                      <a:r>
                        <a:rPr lang="en-US" sz="1600">
                          <a:effectLst/>
                        </a:rPr>
                        <a:t>Cost Item</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rPr>
                        <a:t>Amount (£)</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78180692"/>
                  </a:ext>
                </a:extLst>
              </a:tr>
              <a:tr h="352639">
                <a:tc>
                  <a:txBody>
                    <a:bodyPr/>
                    <a:lstStyle/>
                    <a:p>
                      <a:pPr marL="0" marR="0" algn="just">
                        <a:lnSpc>
                          <a:spcPct val="150000"/>
                        </a:lnSpc>
                        <a:spcBef>
                          <a:spcPts val="0"/>
                        </a:spcBef>
                        <a:spcAft>
                          <a:spcPts val="800"/>
                        </a:spcAft>
                      </a:pPr>
                      <a:r>
                        <a:rPr lang="en-US" sz="1600">
                          <a:effectLst/>
                        </a:rPr>
                        <a:t>Work Table</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rPr>
                        <a:t>£260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12267994"/>
                  </a:ext>
                </a:extLst>
              </a:tr>
              <a:tr h="352639">
                <a:tc>
                  <a:txBody>
                    <a:bodyPr/>
                    <a:lstStyle/>
                    <a:p>
                      <a:pPr marL="0" marR="0" algn="just">
                        <a:lnSpc>
                          <a:spcPct val="150000"/>
                        </a:lnSpc>
                        <a:spcBef>
                          <a:spcPts val="0"/>
                        </a:spcBef>
                        <a:spcAft>
                          <a:spcPts val="800"/>
                        </a:spcAft>
                      </a:pPr>
                      <a:r>
                        <a:rPr lang="en-US" sz="1600">
                          <a:effectLst/>
                        </a:rPr>
                        <a:t>Decorations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rPr>
                        <a:t>£100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35007336"/>
                  </a:ext>
                </a:extLst>
              </a:tr>
              <a:tr h="352639">
                <a:tc>
                  <a:txBody>
                    <a:bodyPr/>
                    <a:lstStyle/>
                    <a:p>
                      <a:pPr marL="0" marR="0" algn="just">
                        <a:lnSpc>
                          <a:spcPct val="150000"/>
                        </a:lnSpc>
                        <a:spcBef>
                          <a:spcPts val="0"/>
                        </a:spcBef>
                        <a:spcAft>
                          <a:spcPts val="800"/>
                        </a:spcAft>
                      </a:pPr>
                      <a:r>
                        <a:rPr lang="en-US" sz="1600">
                          <a:effectLst/>
                        </a:rPr>
                        <a:t>Chairs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rPr>
                        <a:t>£200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59275076"/>
                  </a:ext>
                </a:extLst>
              </a:tr>
              <a:tr h="352639">
                <a:tc>
                  <a:txBody>
                    <a:bodyPr/>
                    <a:lstStyle/>
                    <a:p>
                      <a:pPr marL="0" marR="0" algn="just">
                        <a:lnSpc>
                          <a:spcPct val="150000"/>
                        </a:lnSpc>
                        <a:spcBef>
                          <a:spcPts val="0"/>
                        </a:spcBef>
                        <a:spcAft>
                          <a:spcPts val="800"/>
                        </a:spcAft>
                      </a:pPr>
                      <a:r>
                        <a:rPr lang="en-US" sz="1600">
                          <a:effectLst/>
                        </a:rPr>
                        <a:t>Shelves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rPr>
                        <a:t>£150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23499267"/>
                  </a:ext>
                </a:extLst>
              </a:tr>
              <a:tr h="352639">
                <a:tc>
                  <a:txBody>
                    <a:bodyPr/>
                    <a:lstStyle/>
                    <a:p>
                      <a:pPr marL="0" marR="0" algn="just">
                        <a:lnSpc>
                          <a:spcPct val="150000"/>
                        </a:lnSpc>
                        <a:spcBef>
                          <a:spcPts val="0"/>
                        </a:spcBef>
                        <a:spcAft>
                          <a:spcPts val="800"/>
                        </a:spcAft>
                      </a:pPr>
                      <a:r>
                        <a:rPr lang="en-US" sz="1600">
                          <a:effectLst/>
                        </a:rPr>
                        <a:t>Professional Equipment</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rPr>
                        <a:t>£450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09393888"/>
                  </a:ext>
                </a:extLst>
              </a:tr>
              <a:tr h="352639">
                <a:tc>
                  <a:txBody>
                    <a:bodyPr/>
                    <a:lstStyle/>
                    <a:p>
                      <a:pPr marL="0" marR="0" algn="just">
                        <a:lnSpc>
                          <a:spcPct val="150000"/>
                        </a:lnSpc>
                        <a:spcBef>
                          <a:spcPts val="0"/>
                        </a:spcBef>
                        <a:spcAft>
                          <a:spcPts val="800"/>
                        </a:spcAft>
                      </a:pPr>
                      <a:r>
                        <a:rPr lang="en-US" sz="1600">
                          <a:effectLst/>
                        </a:rPr>
                        <a:t>Steriliser + Sterilisation Products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rPr>
                        <a:t>£108</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02620194"/>
                  </a:ext>
                </a:extLst>
              </a:tr>
              <a:tr h="352639">
                <a:tc>
                  <a:txBody>
                    <a:bodyPr/>
                    <a:lstStyle/>
                    <a:p>
                      <a:pPr marL="0" marR="0" algn="just">
                        <a:lnSpc>
                          <a:spcPct val="150000"/>
                        </a:lnSpc>
                        <a:spcBef>
                          <a:spcPts val="0"/>
                        </a:spcBef>
                        <a:spcAft>
                          <a:spcPts val="800"/>
                        </a:spcAft>
                      </a:pPr>
                      <a:r>
                        <a:rPr lang="en-US" sz="1600">
                          <a:effectLst/>
                        </a:rPr>
                        <a:t>Materials (files, colors, buffers, etc.)</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rPr>
                        <a:t>£1,500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9374259"/>
                  </a:ext>
                </a:extLst>
              </a:tr>
              <a:tr h="352639">
                <a:tc>
                  <a:txBody>
                    <a:bodyPr/>
                    <a:lstStyle/>
                    <a:p>
                      <a:pPr marL="0" marR="0" algn="just">
                        <a:lnSpc>
                          <a:spcPct val="150000"/>
                        </a:lnSpc>
                        <a:spcBef>
                          <a:spcPts val="0"/>
                        </a:spcBef>
                        <a:spcAft>
                          <a:spcPts val="800"/>
                        </a:spcAft>
                      </a:pPr>
                      <a:r>
                        <a:rPr lang="en-US" sz="1600">
                          <a:effectLst/>
                        </a:rPr>
                        <a:t>Cleaning Products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rPr>
                        <a:t>£100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34075206"/>
                  </a:ext>
                </a:extLst>
              </a:tr>
              <a:tr h="352639">
                <a:tc>
                  <a:txBody>
                    <a:bodyPr/>
                    <a:lstStyle/>
                    <a:p>
                      <a:pPr marL="0" marR="0" algn="just">
                        <a:lnSpc>
                          <a:spcPct val="150000"/>
                        </a:lnSpc>
                        <a:spcBef>
                          <a:spcPts val="0"/>
                        </a:spcBef>
                        <a:spcAft>
                          <a:spcPts val="800"/>
                        </a:spcAft>
                      </a:pPr>
                      <a:r>
                        <a:rPr lang="en-US" sz="1600">
                          <a:effectLst/>
                        </a:rPr>
                        <a:t>Professional Training</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rPr>
                        <a:t>£500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7737835"/>
                  </a:ext>
                </a:extLst>
              </a:tr>
              <a:tr h="352639">
                <a:tc>
                  <a:txBody>
                    <a:bodyPr/>
                    <a:lstStyle/>
                    <a:p>
                      <a:pPr marL="0" marR="0" algn="just">
                        <a:lnSpc>
                          <a:spcPct val="150000"/>
                        </a:lnSpc>
                        <a:spcBef>
                          <a:spcPts val="0"/>
                        </a:spcBef>
                        <a:spcAft>
                          <a:spcPts val="800"/>
                        </a:spcAft>
                      </a:pPr>
                      <a:r>
                        <a:rPr lang="en-US" sz="1600">
                          <a:effectLst/>
                        </a:rPr>
                        <a:t>Other Miscellaneous Costs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rPr>
                        <a:t>£100</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31761877"/>
                  </a:ext>
                </a:extLst>
              </a:tr>
              <a:tr h="352639">
                <a:tc>
                  <a:txBody>
                    <a:bodyPr/>
                    <a:lstStyle/>
                    <a:p>
                      <a:pPr marL="0" marR="0" algn="just">
                        <a:lnSpc>
                          <a:spcPct val="150000"/>
                        </a:lnSpc>
                        <a:spcBef>
                          <a:spcPts val="0"/>
                        </a:spcBef>
                        <a:spcAft>
                          <a:spcPts val="800"/>
                        </a:spcAft>
                      </a:pPr>
                      <a:r>
                        <a:rPr lang="en-US" sz="1600">
                          <a:effectLst/>
                        </a:rPr>
                        <a:t>Total Estimated Costs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dirty="0">
                          <a:effectLst/>
                        </a:rPr>
                        <a:t>£3,400</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12331711"/>
                  </a:ext>
                </a:extLst>
              </a:tr>
            </a:tbl>
          </a:graphicData>
        </a:graphic>
      </p:graphicFrame>
    </p:spTree>
    <p:extLst>
      <p:ext uri="{BB962C8B-B14F-4D97-AF65-F5344CB8AC3E}">
        <p14:creationId xmlns:p14="http://schemas.microsoft.com/office/powerpoint/2010/main" val="42415497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Annual Benefits and Percentage</a:t>
            </a:r>
          </a:p>
        </p:txBody>
      </p:sp>
      <p:pic>
        <p:nvPicPr>
          <p:cNvPr id="7" name="Picture 6"/>
          <p:cNvPicPr>
            <a:picLocks noChangeAspect="1"/>
          </p:cNvPicPr>
          <p:nvPr/>
        </p:nvPicPr>
        <p:blipFill>
          <a:blip r:embed="rId3"/>
          <a:stretch>
            <a:fillRect/>
          </a:stretch>
        </p:blipFill>
        <p:spPr>
          <a:xfrm>
            <a:off x="6570783" y="1578590"/>
            <a:ext cx="5322277" cy="4528343"/>
          </a:xfrm>
          <a:prstGeom prst="rect">
            <a:avLst/>
          </a:prstGeom>
        </p:spPr>
      </p:pic>
      <p:graphicFrame>
        <p:nvGraphicFramePr>
          <p:cNvPr id="8" name="Table 7"/>
          <p:cNvGraphicFramePr>
            <a:graphicFrameLocks noGrp="1"/>
          </p:cNvGraphicFramePr>
          <p:nvPr>
            <p:extLst>
              <p:ext uri="{D42A27DB-BD31-4B8C-83A1-F6EECF244321}">
                <p14:modId xmlns:p14="http://schemas.microsoft.com/office/powerpoint/2010/main" val="555603580"/>
              </p:ext>
            </p:extLst>
          </p:nvPr>
        </p:nvGraphicFramePr>
        <p:xfrm>
          <a:off x="298940" y="1313697"/>
          <a:ext cx="6054970" cy="5279408"/>
        </p:xfrm>
        <a:graphic>
          <a:graphicData uri="http://schemas.openxmlformats.org/drawingml/2006/table">
            <a:tbl>
              <a:tblPr firstRow="1" firstCol="1" bandRow="1">
                <a:tableStyleId>{5C22544A-7EE6-4342-B048-85BDC9FD1C3A}</a:tableStyleId>
              </a:tblPr>
              <a:tblGrid>
                <a:gridCol w="1210994">
                  <a:extLst>
                    <a:ext uri="{9D8B030D-6E8A-4147-A177-3AD203B41FA5}">
                      <a16:colId xmlns:a16="http://schemas.microsoft.com/office/drawing/2014/main" val="1627023298"/>
                    </a:ext>
                  </a:extLst>
                </a:gridCol>
                <a:gridCol w="1210994">
                  <a:extLst>
                    <a:ext uri="{9D8B030D-6E8A-4147-A177-3AD203B41FA5}">
                      <a16:colId xmlns:a16="http://schemas.microsoft.com/office/drawing/2014/main" val="3267969543"/>
                    </a:ext>
                  </a:extLst>
                </a:gridCol>
                <a:gridCol w="1210994">
                  <a:extLst>
                    <a:ext uri="{9D8B030D-6E8A-4147-A177-3AD203B41FA5}">
                      <a16:colId xmlns:a16="http://schemas.microsoft.com/office/drawing/2014/main" val="2633055964"/>
                    </a:ext>
                  </a:extLst>
                </a:gridCol>
                <a:gridCol w="1210994">
                  <a:extLst>
                    <a:ext uri="{9D8B030D-6E8A-4147-A177-3AD203B41FA5}">
                      <a16:colId xmlns:a16="http://schemas.microsoft.com/office/drawing/2014/main" val="239889212"/>
                    </a:ext>
                  </a:extLst>
                </a:gridCol>
                <a:gridCol w="1210994">
                  <a:extLst>
                    <a:ext uri="{9D8B030D-6E8A-4147-A177-3AD203B41FA5}">
                      <a16:colId xmlns:a16="http://schemas.microsoft.com/office/drawing/2014/main" val="3468829109"/>
                    </a:ext>
                  </a:extLst>
                </a:gridCol>
              </a:tblGrid>
              <a:tr h="989889">
                <a:tc>
                  <a:txBody>
                    <a:bodyPr/>
                    <a:lstStyle/>
                    <a:p>
                      <a:pPr marL="0" marR="0" algn="just">
                        <a:lnSpc>
                          <a:spcPct val="150000"/>
                        </a:lnSpc>
                        <a:spcBef>
                          <a:spcPts val="0"/>
                        </a:spcBef>
                        <a:spcAft>
                          <a:spcPts val="800"/>
                        </a:spcAft>
                      </a:pPr>
                      <a:r>
                        <a:rPr lang="en-US" sz="1400">
                          <a:effectLst/>
                        </a:rPr>
                        <a:t>Month</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Expected Revenue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Fixed Costs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Variable Costs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Profit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64870590"/>
                  </a:ext>
                </a:extLst>
              </a:tr>
              <a:tr h="329963">
                <a:tc>
                  <a:txBody>
                    <a:bodyPr/>
                    <a:lstStyle/>
                    <a:p>
                      <a:pPr marL="0" marR="0" algn="just">
                        <a:lnSpc>
                          <a:spcPct val="150000"/>
                        </a:lnSpc>
                        <a:spcBef>
                          <a:spcPts val="0"/>
                        </a:spcBef>
                        <a:spcAft>
                          <a:spcPts val="800"/>
                        </a:spcAft>
                      </a:pPr>
                      <a:r>
                        <a:rPr lang="en-US" sz="1400">
                          <a:effectLst/>
                        </a:rPr>
                        <a:t>Month 1</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600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61180548"/>
                  </a:ext>
                </a:extLst>
              </a:tr>
              <a:tr h="329963">
                <a:tc>
                  <a:txBody>
                    <a:bodyPr/>
                    <a:lstStyle/>
                    <a:p>
                      <a:pPr marL="0" marR="0" algn="just">
                        <a:lnSpc>
                          <a:spcPct val="150000"/>
                        </a:lnSpc>
                        <a:spcBef>
                          <a:spcPts val="0"/>
                        </a:spcBef>
                        <a:spcAft>
                          <a:spcPts val="800"/>
                        </a:spcAft>
                      </a:pPr>
                      <a:r>
                        <a:rPr lang="en-US" sz="1400">
                          <a:effectLst/>
                        </a:rPr>
                        <a:t>Month 2</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800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80057419"/>
                  </a:ext>
                </a:extLst>
              </a:tr>
              <a:tr h="329963">
                <a:tc>
                  <a:txBody>
                    <a:bodyPr/>
                    <a:lstStyle/>
                    <a:p>
                      <a:pPr marL="0" marR="0" algn="just">
                        <a:lnSpc>
                          <a:spcPct val="150000"/>
                        </a:lnSpc>
                        <a:spcBef>
                          <a:spcPts val="0"/>
                        </a:spcBef>
                        <a:spcAft>
                          <a:spcPts val="800"/>
                        </a:spcAft>
                      </a:pPr>
                      <a:r>
                        <a:rPr lang="en-US" sz="1400">
                          <a:effectLst/>
                        </a:rPr>
                        <a:t>Month 3</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200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450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47475680"/>
                  </a:ext>
                </a:extLst>
              </a:tr>
              <a:tr h="329963">
                <a:tc>
                  <a:txBody>
                    <a:bodyPr/>
                    <a:lstStyle/>
                    <a:p>
                      <a:pPr marL="0" marR="0" algn="just">
                        <a:lnSpc>
                          <a:spcPct val="150000"/>
                        </a:lnSpc>
                        <a:spcBef>
                          <a:spcPts val="0"/>
                        </a:spcBef>
                        <a:spcAft>
                          <a:spcPts val="800"/>
                        </a:spcAft>
                      </a:pPr>
                      <a:r>
                        <a:rPr lang="en-US" sz="1400">
                          <a:effectLst/>
                        </a:rPr>
                        <a:t>Month 4</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1,200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250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600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58709936"/>
                  </a:ext>
                </a:extLst>
              </a:tr>
              <a:tr h="329963">
                <a:tc>
                  <a:txBody>
                    <a:bodyPr/>
                    <a:lstStyle/>
                    <a:p>
                      <a:pPr marL="0" marR="0" algn="just">
                        <a:lnSpc>
                          <a:spcPct val="150000"/>
                        </a:lnSpc>
                        <a:spcBef>
                          <a:spcPts val="0"/>
                        </a:spcBef>
                        <a:spcAft>
                          <a:spcPts val="800"/>
                        </a:spcAft>
                      </a:pPr>
                      <a:r>
                        <a:rPr lang="en-US" sz="1400">
                          <a:effectLst/>
                        </a:rPr>
                        <a:t>Month 5</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1,400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250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800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8199479"/>
                  </a:ext>
                </a:extLst>
              </a:tr>
              <a:tr h="329963">
                <a:tc>
                  <a:txBody>
                    <a:bodyPr/>
                    <a:lstStyle/>
                    <a:p>
                      <a:pPr marL="0" marR="0" algn="just">
                        <a:lnSpc>
                          <a:spcPct val="150000"/>
                        </a:lnSpc>
                        <a:spcBef>
                          <a:spcPts val="0"/>
                        </a:spcBef>
                        <a:spcAft>
                          <a:spcPts val="800"/>
                        </a:spcAft>
                      </a:pPr>
                      <a:r>
                        <a:rPr lang="en-US" sz="1400">
                          <a:effectLst/>
                        </a:rPr>
                        <a:t>Month 6</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1,600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950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00936008"/>
                  </a:ext>
                </a:extLst>
              </a:tr>
              <a:tr h="329963">
                <a:tc>
                  <a:txBody>
                    <a:bodyPr/>
                    <a:lstStyle/>
                    <a:p>
                      <a:pPr marL="0" marR="0" algn="just">
                        <a:lnSpc>
                          <a:spcPct val="150000"/>
                        </a:lnSpc>
                        <a:spcBef>
                          <a:spcPts val="0"/>
                        </a:spcBef>
                        <a:spcAft>
                          <a:spcPts val="800"/>
                        </a:spcAft>
                      </a:pPr>
                      <a:r>
                        <a:rPr lang="en-US" sz="1400">
                          <a:effectLst/>
                        </a:rPr>
                        <a:t>Month 7</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1,800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1,150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60518450"/>
                  </a:ext>
                </a:extLst>
              </a:tr>
              <a:tr h="329963">
                <a:tc>
                  <a:txBody>
                    <a:bodyPr/>
                    <a:lstStyle/>
                    <a:p>
                      <a:pPr marL="0" marR="0" algn="just">
                        <a:lnSpc>
                          <a:spcPct val="150000"/>
                        </a:lnSpc>
                        <a:spcBef>
                          <a:spcPts val="0"/>
                        </a:spcBef>
                        <a:spcAft>
                          <a:spcPts val="800"/>
                        </a:spcAft>
                      </a:pPr>
                      <a:r>
                        <a:rPr lang="en-US" sz="1400">
                          <a:effectLst/>
                        </a:rPr>
                        <a:t>Month 8</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2,000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1,300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44149148"/>
                  </a:ext>
                </a:extLst>
              </a:tr>
              <a:tr h="329963">
                <a:tc>
                  <a:txBody>
                    <a:bodyPr/>
                    <a:lstStyle/>
                    <a:p>
                      <a:pPr marL="0" marR="0" algn="just">
                        <a:lnSpc>
                          <a:spcPct val="150000"/>
                        </a:lnSpc>
                        <a:spcBef>
                          <a:spcPts val="0"/>
                        </a:spcBef>
                        <a:spcAft>
                          <a:spcPts val="800"/>
                        </a:spcAft>
                      </a:pPr>
                      <a:r>
                        <a:rPr lang="en-US" sz="1400">
                          <a:effectLst/>
                        </a:rPr>
                        <a:t>Month 9</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2,200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1,500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1414243"/>
                  </a:ext>
                </a:extLst>
              </a:tr>
              <a:tr h="329963">
                <a:tc>
                  <a:txBody>
                    <a:bodyPr/>
                    <a:lstStyle/>
                    <a:p>
                      <a:pPr marL="0" marR="0" algn="just">
                        <a:lnSpc>
                          <a:spcPct val="150000"/>
                        </a:lnSpc>
                        <a:spcBef>
                          <a:spcPts val="0"/>
                        </a:spcBef>
                        <a:spcAft>
                          <a:spcPts val="800"/>
                        </a:spcAft>
                      </a:pPr>
                      <a:r>
                        <a:rPr lang="en-US" sz="1400">
                          <a:effectLst/>
                        </a:rPr>
                        <a:t>Month 10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2,400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dirty="0">
                          <a:effectLst/>
                        </a:rPr>
                        <a:t>350</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400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1,650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5053817"/>
                  </a:ext>
                </a:extLst>
              </a:tr>
              <a:tr h="329963">
                <a:tc>
                  <a:txBody>
                    <a:bodyPr/>
                    <a:lstStyle/>
                    <a:p>
                      <a:pPr marL="0" marR="0" algn="just">
                        <a:lnSpc>
                          <a:spcPct val="150000"/>
                        </a:lnSpc>
                        <a:spcBef>
                          <a:spcPts val="0"/>
                        </a:spcBef>
                        <a:spcAft>
                          <a:spcPts val="800"/>
                        </a:spcAft>
                      </a:pPr>
                      <a:r>
                        <a:rPr lang="en-US" sz="1400">
                          <a:effectLst/>
                        </a:rPr>
                        <a:t>Month 11</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2,600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400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1,850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60690336"/>
                  </a:ext>
                </a:extLst>
              </a:tr>
              <a:tr h="329963">
                <a:tc>
                  <a:txBody>
                    <a:bodyPr/>
                    <a:lstStyle/>
                    <a:p>
                      <a:pPr marL="0" marR="0" algn="just">
                        <a:lnSpc>
                          <a:spcPct val="150000"/>
                        </a:lnSpc>
                        <a:spcBef>
                          <a:spcPts val="0"/>
                        </a:spcBef>
                        <a:spcAft>
                          <a:spcPts val="800"/>
                        </a:spcAft>
                      </a:pPr>
                      <a:r>
                        <a:rPr lang="en-US" sz="1400">
                          <a:effectLst/>
                        </a:rPr>
                        <a:t>Month 12</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450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2,200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34661349"/>
                  </a:ext>
                </a:extLst>
              </a:tr>
              <a:tr h="329963">
                <a:tc>
                  <a:txBody>
                    <a:bodyPr/>
                    <a:lstStyle/>
                    <a:p>
                      <a:pPr marL="0" marR="0" algn="just">
                        <a:lnSpc>
                          <a:spcPct val="150000"/>
                        </a:lnSpc>
                        <a:spcBef>
                          <a:spcPts val="0"/>
                        </a:spcBef>
                        <a:spcAft>
                          <a:spcPts val="800"/>
                        </a:spcAft>
                      </a:pPr>
                      <a:r>
                        <a:rPr lang="en-US" sz="1400">
                          <a:effectLst/>
                        </a:rPr>
                        <a:t>Total</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21,600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4,200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a:effectLst/>
                        </a:rPr>
                        <a:t>3,450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400" dirty="0">
                          <a:effectLst/>
                        </a:rPr>
                        <a:t>14,950</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36867074"/>
                  </a:ext>
                </a:extLst>
              </a:tr>
            </a:tbl>
          </a:graphicData>
        </a:graphic>
      </p:graphicFrame>
    </p:spTree>
    <p:extLst>
      <p:ext uri="{BB962C8B-B14F-4D97-AF65-F5344CB8AC3E}">
        <p14:creationId xmlns:p14="http://schemas.microsoft.com/office/powerpoint/2010/main" val="372381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US" dirty="0"/>
              <a:t>Unique Selling Proposition (USP)</a:t>
            </a:r>
          </a:p>
        </p:txBody>
      </p:sp>
      <p:sp>
        <p:nvSpPr>
          <p:cNvPr id="6" name="Content Placeholder 5"/>
          <p:cNvSpPr>
            <a:spLocks noGrp="1"/>
          </p:cNvSpPr>
          <p:nvPr>
            <p:ph sz="quarter" idx="10"/>
          </p:nvPr>
        </p:nvSpPr>
        <p:spPr/>
        <p:txBody>
          <a:bodyPr>
            <a:normAutofit/>
          </a:bodyPr>
          <a:lstStyle/>
          <a:p>
            <a:r>
              <a:rPr lang="en-US" sz="3200" dirty="0"/>
              <a:t>Relaxing Environment:</a:t>
            </a:r>
          </a:p>
          <a:p>
            <a:r>
              <a:rPr lang="en-US" sz="3200" dirty="0"/>
              <a:t>Eco-Friendly Approach</a:t>
            </a:r>
          </a:p>
          <a:p>
            <a:r>
              <a:rPr lang="en-US" sz="3200" dirty="0"/>
              <a:t>Exceptional Service</a:t>
            </a:r>
          </a:p>
          <a:p>
            <a:r>
              <a:rPr lang="en-US" sz="3200" dirty="0"/>
              <a:t>Complimentary Drinks</a:t>
            </a:r>
          </a:p>
        </p:txBody>
      </p:sp>
      <p:pic>
        <p:nvPicPr>
          <p:cNvPr id="7" name="Picture 6"/>
          <p:cNvPicPr>
            <a:picLocks noChangeAspect="1"/>
          </p:cNvPicPr>
          <p:nvPr/>
        </p:nvPicPr>
        <p:blipFill>
          <a:blip r:embed="rId3"/>
          <a:stretch>
            <a:fillRect/>
          </a:stretch>
        </p:blipFill>
        <p:spPr>
          <a:xfrm>
            <a:off x="407596" y="495947"/>
            <a:ext cx="4782217" cy="6062034"/>
          </a:xfrm>
          <a:prstGeom prst="rect">
            <a:avLst/>
          </a:prstGeom>
        </p:spPr>
      </p:pic>
    </p:spTree>
    <p:extLst>
      <p:ext uri="{BB962C8B-B14F-4D97-AF65-F5344CB8AC3E}">
        <p14:creationId xmlns:p14="http://schemas.microsoft.com/office/powerpoint/2010/main" val="3389129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SWOT Analysis</a:t>
            </a:r>
          </a:p>
        </p:txBody>
      </p:sp>
      <p:sp>
        <p:nvSpPr>
          <p:cNvPr id="6" name="Content Placeholder 5"/>
          <p:cNvSpPr>
            <a:spLocks noGrp="1"/>
          </p:cNvSpPr>
          <p:nvPr>
            <p:ph sz="half" idx="1"/>
          </p:nvPr>
        </p:nvSpPr>
        <p:spPr>
          <a:xfrm>
            <a:off x="838200" y="1670641"/>
            <a:ext cx="5181600" cy="2513900"/>
          </a:xfrm>
        </p:spPr>
        <p:txBody>
          <a:bodyPr/>
          <a:lstStyle/>
          <a:p>
            <a:pPr marL="0" indent="0" algn="just">
              <a:buNone/>
            </a:pPr>
            <a:r>
              <a:rPr lang="en-US" b="1" dirty="0"/>
              <a:t>Strengths</a:t>
            </a:r>
          </a:p>
          <a:p>
            <a:pPr algn="just"/>
            <a:r>
              <a:rPr lang="en-US" dirty="0"/>
              <a:t>Customized service is very helpful in building long-term relationships with clients and results in repeat business.</a:t>
            </a:r>
          </a:p>
          <a:p>
            <a:pPr marL="0" indent="0" algn="just">
              <a:buNone/>
            </a:pPr>
            <a:r>
              <a:rPr lang="en-US" b="1" dirty="0"/>
              <a:t>Weaknesses</a:t>
            </a:r>
          </a:p>
          <a:p>
            <a:pPr algn="just"/>
            <a:r>
              <a:rPr lang="en-US" dirty="0"/>
              <a:t>Also, as a sole trader, there is a threat of personal liability for debts incurred.</a:t>
            </a:r>
          </a:p>
          <a:p>
            <a:pPr algn="just"/>
            <a:endParaRPr lang="en-US" dirty="0"/>
          </a:p>
        </p:txBody>
      </p:sp>
      <p:sp>
        <p:nvSpPr>
          <p:cNvPr id="7" name="Content Placeholder 6"/>
          <p:cNvSpPr>
            <a:spLocks noGrp="1"/>
          </p:cNvSpPr>
          <p:nvPr>
            <p:ph sz="half" idx="2"/>
          </p:nvPr>
        </p:nvSpPr>
        <p:spPr>
          <a:xfrm>
            <a:off x="6497664" y="1515658"/>
            <a:ext cx="5181600" cy="2823867"/>
          </a:xfrm>
        </p:spPr>
        <p:txBody>
          <a:bodyPr/>
          <a:lstStyle/>
          <a:p>
            <a:pPr algn="just"/>
            <a:r>
              <a:rPr lang="en-US" b="1" dirty="0"/>
              <a:t>Opportunities</a:t>
            </a:r>
          </a:p>
          <a:p>
            <a:pPr marL="0" indent="0" algn="just">
              <a:buNone/>
            </a:pPr>
            <a:r>
              <a:rPr lang="en-US" dirty="0"/>
              <a:t>Growing demand for personalized beauty services and eco-friendly products is a tremendous opportunity for differentiation and engaging customers through seasonal promotions (Brown-</a:t>
            </a:r>
            <a:r>
              <a:rPr lang="en-US" dirty="0" err="1"/>
              <a:t>NewMan</a:t>
            </a:r>
            <a:r>
              <a:rPr lang="en-US" dirty="0"/>
              <a:t>, 2021).</a:t>
            </a:r>
          </a:p>
          <a:p>
            <a:pPr algn="just"/>
            <a:r>
              <a:rPr lang="en-US" b="1" dirty="0"/>
              <a:t>Threats</a:t>
            </a:r>
          </a:p>
          <a:p>
            <a:pPr marL="0" indent="0" algn="just">
              <a:buNone/>
            </a:pPr>
            <a:r>
              <a:rPr lang="en-US" dirty="0"/>
              <a:t>The presence of established competitors with loyal customers and the threat of economic downturn reducing discretionary spending on beauty services.</a:t>
            </a:r>
          </a:p>
          <a:p>
            <a:pPr algn="just"/>
            <a:endParaRPr lang="en-US" dirty="0"/>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3968939"/>
            <a:ext cx="4722309" cy="2772824"/>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48774" y="4293829"/>
            <a:ext cx="4705026" cy="2447934"/>
          </a:xfrm>
          <a:prstGeom prst="rect">
            <a:avLst/>
          </a:prstGeom>
        </p:spPr>
      </p:pic>
    </p:spTree>
    <p:extLst>
      <p:ext uri="{BB962C8B-B14F-4D97-AF65-F5344CB8AC3E}">
        <p14:creationId xmlns:p14="http://schemas.microsoft.com/office/powerpoint/2010/main" val="4050627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Marketing Examples</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261" y="1367318"/>
            <a:ext cx="3662766" cy="5180716"/>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76126" y="1367318"/>
            <a:ext cx="4636308" cy="5180716"/>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12434" y="1572211"/>
            <a:ext cx="3373047" cy="4770930"/>
          </a:xfrm>
          <a:prstGeom prst="rect">
            <a:avLst/>
          </a:prstGeom>
        </p:spPr>
      </p:pic>
    </p:spTree>
    <p:extLst>
      <p:ext uri="{BB962C8B-B14F-4D97-AF65-F5344CB8AC3E}">
        <p14:creationId xmlns:p14="http://schemas.microsoft.com/office/powerpoint/2010/main" val="39186462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STRATEGY</a:t>
            </a:r>
          </a:p>
        </p:txBody>
      </p:sp>
      <p:sp>
        <p:nvSpPr>
          <p:cNvPr id="3" name="Content Placeholder 2"/>
          <p:cNvSpPr>
            <a:spLocks noGrp="1"/>
          </p:cNvSpPr>
          <p:nvPr>
            <p:ph idx="1"/>
          </p:nvPr>
        </p:nvSpPr>
        <p:spPr>
          <a:xfrm>
            <a:off x="838200" y="1825624"/>
            <a:ext cx="4617203" cy="4358199"/>
          </a:xfrm>
        </p:spPr>
        <p:txBody>
          <a:bodyPr>
            <a:noAutofit/>
          </a:bodyPr>
          <a:lstStyle/>
          <a:p>
            <a:r>
              <a:rPr lang="en-US" sz="2400" dirty="0"/>
              <a:t>Social Media</a:t>
            </a:r>
          </a:p>
          <a:p>
            <a:r>
              <a:rPr lang="en-US" sz="2400" dirty="0"/>
              <a:t>Loyalty Program</a:t>
            </a:r>
          </a:p>
          <a:p>
            <a:r>
              <a:rPr lang="en-US" sz="2400" dirty="0"/>
              <a:t>Collaborations</a:t>
            </a:r>
          </a:p>
          <a:p>
            <a:r>
              <a:rPr lang="en-US" sz="2400" dirty="0"/>
              <a:t>Customer Reviews</a:t>
            </a:r>
          </a:p>
          <a:p>
            <a:r>
              <a:rPr lang="en-US" sz="2400" dirty="0"/>
              <a:t>Special Offers</a:t>
            </a:r>
          </a:p>
        </p:txBody>
      </p:sp>
      <p:pic>
        <p:nvPicPr>
          <p:cNvPr id="4" name="Picture 3"/>
          <p:cNvPicPr>
            <a:picLocks noChangeAspect="1"/>
          </p:cNvPicPr>
          <p:nvPr/>
        </p:nvPicPr>
        <p:blipFill>
          <a:blip r:embed="rId3"/>
          <a:stretch>
            <a:fillRect/>
          </a:stretch>
        </p:blipFill>
        <p:spPr>
          <a:xfrm>
            <a:off x="3965669" y="1474615"/>
            <a:ext cx="4260661" cy="2868705"/>
          </a:xfrm>
          <a:prstGeom prst="rect">
            <a:avLst/>
          </a:prstGeom>
        </p:spPr>
      </p:pic>
      <p:pic>
        <p:nvPicPr>
          <p:cNvPr id="4098" name="Picture 2" descr="Special Offer Vector Art, Icons, and Graphics for Free Downloa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67870" y="1361995"/>
            <a:ext cx="2981325" cy="29813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a:stretch>
            <a:fillRect/>
          </a:stretch>
        </p:blipFill>
        <p:spPr>
          <a:xfrm>
            <a:off x="3965669" y="4393039"/>
            <a:ext cx="7388131" cy="2326447"/>
          </a:xfrm>
          <a:prstGeom prst="rect">
            <a:avLst/>
          </a:prstGeom>
        </p:spPr>
      </p:pic>
    </p:spTree>
    <p:extLst>
      <p:ext uri="{BB962C8B-B14F-4D97-AF65-F5344CB8AC3E}">
        <p14:creationId xmlns:p14="http://schemas.microsoft.com/office/powerpoint/2010/main" val="3832112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Research</a:t>
            </a:r>
          </a:p>
        </p:txBody>
      </p:sp>
      <p:pic>
        <p:nvPicPr>
          <p:cNvPr id="4" name="Picture 3"/>
          <p:cNvPicPr>
            <a:picLocks noChangeAspect="1"/>
          </p:cNvPicPr>
          <p:nvPr/>
        </p:nvPicPr>
        <p:blipFill>
          <a:blip r:embed="rId3"/>
          <a:stretch>
            <a:fillRect/>
          </a:stretch>
        </p:blipFill>
        <p:spPr>
          <a:xfrm>
            <a:off x="893349" y="1546020"/>
            <a:ext cx="3708927" cy="2259245"/>
          </a:xfrm>
          <a:prstGeom prst="rect">
            <a:avLst/>
          </a:prstGeom>
        </p:spPr>
      </p:pic>
      <p:pic>
        <p:nvPicPr>
          <p:cNvPr id="5" name="Picture 4"/>
          <p:cNvPicPr>
            <a:picLocks noChangeAspect="1"/>
          </p:cNvPicPr>
          <p:nvPr/>
        </p:nvPicPr>
        <p:blipFill>
          <a:blip r:embed="rId4"/>
          <a:stretch>
            <a:fillRect/>
          </a:stretch>
        </p:blipFill>
        <p:spPr>
          <a:xfrm>
            <a:off x="5965702" y="1546020"/>
            <a:ext cx="4571447" cy="2699552"/>
          </a:xfrm>
          <a:prstGeom prst="rect">
            <a:avLst/>
          </a:prstGeom>
        </p:spPr>
      </p:pic>
      <p:pic>
        <p:nvPicPr>
          <p:cNvPr id="6" name="Picture 5"/>
          <p:cNvPicPr>
            <a:picLocks noChangeAspect="1"/>
          </p:cNvPicPr>
          <p:nvPr/>
        </p:nvPicPr>
        <p:blipFill>
          <a:blip r:embed="rId5"/>
          <a:stretch>
            <a:fillRect/>
          </a:stretch>
        </p:blipFill>
        <p:spPr>
          <a:xfrm>
            <a:off x="838200" y="4245572"/>
            <a:ext cx="4037464" cy="2350579"/>
          </a:xfrm>
          <a:prstGeom prst="rect">
            <a:avLst/>
          </a:prstGeom>
        </p:spPr>
      </p:pic>
      <p:pic>
        <p:nvPicPr>
          <p:cNvPr id="7" name="Picture 6"/>
          <p:cNvPicPr>
            <a:picLocks noChangeAspect="1"/>
          </p:cNvPicPr>
          <p:nvPr/>
        </p:nvPicPr>
        <p:blipFill>
          <a:blip r:embed="rId6"/>
          <a:stretch>
            <a:fillRect/>
          </a:stretch>
        </p:blipFill>
        <p:spPr>
          <a:xfrm>
            <a:off x="6096000" y="4386337"/>
            <a:ext cx="4524952" cy="2209814"/>
          </a:xfrm>
          <a:prstGeom prst="rect">
            <a:avLst/>
          </a:prstGeom>
        </p:spPr>
      </p:pic>
    </p:spTree>
    <p:extLst>
      <p:ext uri="{BB962C8B-B14F-4D97-AF65-F5344CB8AC3E}">
        <p14:creationId xmlns:p14="http://schemas.microsoft.com/office/powerpoint/2010/main" val="2293437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research</a:t>
            </a:r>
          </a:p>
        </p:txBody>
      </p:sp>
      <p:pic>
        <p:nvPicPr>
          <p:cNvPr id="5" name="Picture 4"/>
          <p:cNvPicPr>
            <a:picLocks noChangeAspect="1"/>
          </p:cNvPicPr>
          <p:nvPr/>
        </p:nvPicPr>
        <p:blipFill>
          <a:blip r:embed="rId3"/>
          <a:stretch>
            <a:fillRect/>
          </a:stretch>
        </p:blipFill>
        <p:spPr>
          <a:xfrm>
            <a:off x="1230922" y="1426551"/>
            <a:ext cx="9226061" cy="5189659"/>
          </a:xfrm>
          <a:prstGeom prst="rect">
            <a:avLst/>
          </a:prstGeom>
        </p:spPr>
      </p:pic>
    </p:spTree>
    <p:extLst>
      <p:ext uri="{BB962C8B-B14F-4D97-AF65-F5344CB8AC3E}">
        <p14:creationId xmlns:p14="http://schemas.microsoft.com/office/powerpoint/2010/main" val="33138346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85000" lnSpcReduction="10000"/>
          </a:bodyPr>
          <a:lstStyle/>
          <a:p>
            <a:pPr marL="0" indent="0">
              <a:buNone/>
            </a:pPr>
            <a:endParaRPr lang="en-US" dirty="0"/>
          </a:p>
          <a:p>
            <a:r>
              <a:rPr lang="en-GB" dirty="0"/>
              <a:t>Anca, E., &amp; Andreea, S. (2024). </a:t>
            </a:r>
            <a:r>
              <a:rPr lang="en-GB" i="1" dirty="0"/>
              <a:t>Nail Salon Business Models and Market Trends</a:t>
            </a:r>
            <a:r>
              <a:rPr lang="en-GB" dirty="0"/>
              <a:t>. Beauty Insights Press.</a:t>
            </a:r>
          </a:p>
          <a:p>
            <a:r>
              <a:rPr lang="en-GB" dirty="0"/>
              <a:t>Brown-</a:t>
            </a:r>
            <a:r>
              <a:rPr lang="en-GB" dirty="0" err="1"/>
              <a:t>NewMan</a:t>
            </a:r>
            <a:r>
              <a:rPr lang="en-GB" dirty="0"/>
              <a:t>, L. (2021). </a:t>
            </a:r>
            <a:r>
              <a:rPr lang="en-GB" i="1" dirty="0"/>
              <a:t>Salon Industry: Challenges and Opportunities in Nail Care Services</a:t>
            </a:r>
            <a:r>
              <a:rPr lang="en-GB" dirty="0"/>
              <a:t>. Journal of Beauty and Health, 34(4), 115-127.</a:t>
            </a:r>
          </a:p>
          <a:p>
            <a:r>
              <a:rPr lang="en-GB" dirty="0"/>
              <a:t>Dessler, G. (2020). </a:t>
            </a:r>
            <a:r>
              <a:rPr lang="en-GB" i="1" dirty="0"/>
              <a:t>Human Resource Management</a:t>
            </a:r>
            <a:r>
              <a:rPr lang="en-GB" dirty="0"/>
              <a:t>. Pearson Education.</a:t>
            </a:r>
          </a:p>
          <a:p>
            <a:r>
              <a:rPr lang="en-GB" dirty="0"/>
              <a:t>Global Market Insights Inc. (n.d.). Nail Salon Market Share, Size &amp; Statistics Report, 2023-2032. [online] Available at: </a:t>
            </a:r>
            <a:r>
              <a:rPr lang="en-GB" dirty="0">
                <a:hlinkClick r:id="rId3"/>
              </a:rPr>
              <a:t>https://www.gminsights.com/industry-analysis/nail-salon-market</a:t>
            </a:r>
            <a:r>
              <a:rPr lang="en-GB" dirty="0"/>
              <a:t>. </a:t>
            </a:r>
          </a:p>
          <a:p>
            <a:r>
              <a:rPr lang="en-GB" dirty="0"/>
              <a:t>Hassan, M., Jafri, M., &amp; Yousaf, S. (2021). </a:t>
            </a:r>
            <a:r>
              <a:rPr lang="en-GB" i="1" dirty="0"/>
              <a:t>The Beauty Industry: A Study on Consumer Behavior and Trends</a:t>
            </a:r>
            <a:r>
              <a:rPr lang="en-GB" dirty="0"/>
              <a:t>. Marketing Research Journal, 22(3), 58-72.</a:t>
            </a:r>
          </a:p>
          <a:p>
            <a:r>
              <a:rPr lang="en-GB" dirty="0"/>
              <a:t>Kim, H., Choi, J., &amp; Lee, S. (2021). </a:t>
            </a:r>
            <a:r>
              <a:rPr lang="en-GB" i="1" dirty="0"/>
              <a:t>Eco-Friendly Practices in Nail Salons: A Case Study Approach</a:t>
            </a:r>
            <a:r>
              <a:rPr lang="en-GB" dirty="0"/>
              <a:t>. International Journal of Green Beauty, 15(2), 32-45.</a:t>
            </a:r>
          </a:p>
          <a:p>
            <a:r>
              <a:rPr lang="en-GB" dirty="0"/>
              <a:t>Keiningham, T. L., Cooil, B., &amp; Andreassen, T. W. (2020). </a:t>
            </a:r>
            <a:r>
              <a:rPr lang="en-GB" i="1" dirty="0"/>
              <a:t>Customer Loyalty in Beauty Services: An Exploration of Customer Retention Practices</a:t>
            </a:r>
            <a:r>
              <a:rPr lang="en-GB" dirty="0"/>
              <a:t>. Journal of Customer Behavior, 17(4), 209-225.</a:t>
            </a:r>
          </a:p>
          <a:p>
            <a:r>
              <a:rPr lang="en-GB" dirty="0"/>
              <a:t>Najera Ruiz, J., &amp; </a:t>
            </a:r>
            <a:r>
              <a:rPr lang="en-GB" dirty="0" err="1"/>
              <a:t>Collazzo</a:t>
            </a:r>
            <a:r>
              <a:rPr lang="en-GB" dirty="0"/>
              <a:t>, A. (2021). </a:t>
            </a:r>
            <a:r>
              <a:rPr lang="en-GB" i="1" dirty="0"/>
              <a:t>Economic Challenges in Starting a Beauty Salon</a:t>
            </a:r>
            <a:r>
              <a:rPr lang="en-GB" dirty="0"/>
              <a:t>. Journal of Small Business Economics, 29(1), 103-112.</a:t>
            </a:r>
          </a:p>
          <a:p>
            <a:r>
              <a:rPr lang="en-GB" dirty="0"/>
              <a:t>Nugroho, D., &amp; Wang, X. (2023). </a:t>
            </a:r>
            <a:r>
              <a:rPr lang="en-GB" i="1" dirty="0"/>
              <a:t>Effective Marketing Strategies for Beauty Salons</a:t>
            </a:r>
            <a:r>
              <a:rPr lang="en-GB" dirty="0"/>
              <a:t>. Beauty Economics Review, 18(1), 91-110.</a:t>
            </a:r>
          </a:p>
          <a:p>
            <a:r>
              <a:rPr lang="en-GB" dirty="0"/>
              <a:t>Paley, A. (2021). </a:t>
            </a:r>
            <a:r>
              <a:rPr lang="en-GB" i="1" dirty="0"/>
              <a:t>The Importance of Training in Beauty Salon Services</a:t>
            </a:r>
            <a:r>
              <a:rPr lang="en-GB" dirty="0"/>
              <a:t>. Journal of Professional Development, 11(5), 202-214.</a:t>
            </a:r>
          </a:p>
          <a:p>
            <a:pPr marL="0" indent="0">
              <a:buNone/>
            </a:pPr>
            <a:endParaRPr lang="en-US" dirty="0"/>
          </a:p>
        </p:txBody>
      </p:sp>
    </p:spTree>
    <p:extLst>
      <p:ext uri="{BB962C8B-B14F-4D97-AF65-F5344CB8AC3E}">
        <p14:creationId xmlns:p14="http://schemas.microsoft.com/office/powerpoint/2010/main" val="1506878115"/>
      </p:ext>
    </p:extLst>
  </p:cSld>
  <p:clrMapOvr>
    <a:masterClrMapping/>
  </p:clrMapOvr>
</p:sld>
</file>

<file path=ppt/theme/theme1.xml><?xml version="1.0" encoding="utf-8"?>
<a:theme xmlns:a="http://schemas.openxmlformats.org/drawingml/2006/main" name="Office Theme">
  <a:themeElements>
    <a:clrScheme name="MS-Theme-Flower">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MS-Theme-Flower">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ern Conference Presentation_Win32_SB v2" id="{B53486CA-0B12-407E-B210-0E27351771A7}" vid="{766347BD-4DDC-47ED-977F-A882BCAC92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70FC28-D756-41B3-A1D7-66FF5447EC40}">
  <ds:schemaRefs>
    <ds:schemaRef ds:uri="http://schemas.microsoft.com/sharepoint/v3/contenttype/forms"/>
  </ds:schemaRefs>
</ds:datastoreItem>
</file>

<file path=customXml/itemProps2.xml><?xml version="1.0" encoding="utf-8"?>
<ds:datastoreItem xmlns:ds="http://schemas.openxmlformats.org/officeDocument/2006/customXml" ds:itemID="{D84924D2-B457-4674-82F7-724FAB0167F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33CFF6F-B573-4540-8AB0-753D7106CA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conference presentation</Template>
  <TotalTime>0</TotalTime>
  <Words>2374</Words>
  <Application>Microsoft Office PowerPoint</Application>
  <PresentationFormat>Widescreen</PresentationFormat>
  <Paragraphs>215</Paragraphs>
  <Slides>18</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Garamond</vt:lpstr>
      <vt:lpstr>Times New Roman</vt:lpstr>
      <vt:lpstr>Wingdings</vt:lpstr>
      <vt:lpstr>Office Theme</vt:lpstr>
      <vt:lpstr> Module Name and Code:Managing Enterprise-BMSW4011 Assigment :Presentation Lecturer:Mel Squire Student ID:2321488 Student Name:Andreea Elena Tudorie Date of Submission:29/11/2024  </vt:lpstr>
      <vt:lpstr>Managing Enterprise in the 21st Century</vt:lpstr>
      <vt:lpstr>Introduction</vt:lpstr>
      <vt:lpstr>Legal Status and Rationale</vt:lpstr>
      <vt:lpstr>Mission Statement, Aim, and Objectives</vt:lpstr>
      <vt:lpstr>Physical Location</vt:lpstr>
      <vt:lpstr>HRM Strategy</vt:lpstr>
      <vt:lpstr>Marketing Strategy - 4Ps</vt:lpstr>
      <vt:lpstr>Marketing Strategy - 4Ps</vt:lpstr>
      <vt:lpstr>Financial Overview - Costs &amp; Sources of Finance</vt:lpstr>
      <vt:lpstr>Annual Benefits and Percentage</vt:lpstr>
      <vt:lpstr>Unique Selling Proposition (USP)</vt:lpstr>
      <vt:lpstr>SWOT Analysis</vt:lpstr>
      <vt:lpstr>Marketing Examples</vt:lpstr>
      <vt:lpstr>Marketing STRATEGY</vt:lpstr>
      <vt:lpstr>Market Research</vt:lpstr>
      <vt:lpstr>Market research</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2024-11-28T05:32:44Z</dcterms:created>
  <dcterms:modified xsi:type="dcterms:W3CDTF">2024-11-29T21:49:19Z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