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4"/>
  </p:sldMasterIdLst>
  <p:notesMasterIdLst>
    <p:notesMasterId r:id="rId21"/>
  </p:notesMasterIdLst>
  <p:handoutMasterIdLst>
    <p:handoutMasterId r:id="rId22"/>
  </p:handoutMasterIdLst>
  <p:sldIdLst>
    <p:sldId id="258" r:id="rId5"/>
    <p:sldId id="284" r:id="rId6"/>
    <p:sldId id="286" r:id="rId7"/>
    <p:sldId id="262" r:id="rId8"/>
    <p:sldId id="294" r:id="rId9"/>
    <p:sldId id="295" r:id="rId10"/>
    <p:sldId id="287" r:id="rId11"/>
    <p:sldId id="296" r:id="rId12"/>
    <p:sldId id="297" r:id="rId13"/>
    <p:sldId id="298" r:id="rId14"/>
    <p:sldId id="267" r:id="rId15"/>
    <p:sldId id="268" r:id="rId16"/>
    <p:sldId id="269" r:id="rId17"/>
    <p:sldId id="270" r:id="rId18"/>
    <p:sldId id="275" r:id="rId19"/>
    <p:sldId id="29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F3EE69-6D89-4EF0-ACA4-40743E6F87F5}" v="1" dt="2026-02-15T01:55:27.8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15" autoAdjust="0"/>
    <p:restoredTop sz="94161" autoAdjust="0"/>
  </p:normalViewPr>
  <p:slideViewPr>
    <p:cSldViewPr snapToGrid="0">
      <p:cViewPr>
        <p:scale>
          <a:sx n="96" d="100"/>
          <a:sy n="96" d="100"/>
        </p:scale>
        <p:origin x="36" y="186"/>
      </p:cViewPr>
      <p:guideLst/>
    </p:cSldViewPr>
  </p:slideViewPr>
  <p:notesTextViewPr>
    <p:cViewPr>
      <p:scale>
        <a:sx n="1" d="1"/>
        <a:sy n="1" d="1"/>
      </p:scale>
      <p:origin x="0" y="0"/>
    </p:cViewPr>
  </p:notesTextViewPr>
  <p:notesViewPr>
    <p:cSldViewPr snapToGrid="0">
      <p:cViewPr>
        <p:scale>
          <a:sx n="50" d="100"/>
          <a:sy n="50" d="100"/>
        </p:scale>
        <p:origin x="3403" y="3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reeda Zeb" userId="a31ae99a9d8e86c8" providerId="LiveId" clId="{731AB2E3-3215-43C3-B703-A5B5F2E1F659}"/>
    <pc:docChg chg="custSel modSld">
      <pc:chgData name="Freeda Zeb" userId="a31ae99a9d8e86c8" providerId="LiveId" clId="{731AB2E3-3215-43C3-B703-A5B5F2E1F659}" dt="2026-02-15T01:59:27.223" v="188" actId="20577"/>
      <pc:docMkLst>
        <pc:docMk/>
      </pc:docMkLst>
      <pc:sldChg chg="modSp mod">
        <pc:chgData name="Freeda Zeb" userId="a31ae99a9d8e86c8" providerId="LiveId" clId="{731AB2E3-3215-43C3-B703-A5B5F2E1F659}" dt="2026-02-15T01:54:22.355" v="28" actId="20577"/>
        <pc:sldMkLst>
          <pc:docMk/>
          <pc:sldMk cId="1807676731" sldId="262"/>
        </pc:sldMkLst>
        <pc:spChg chg="mod">
          <ac:chgData name="Freeda Zeb" userId="a31ae99a9d8e86c8" providerId="LiveId" clId="{731AB2E3-3215-43C3-B703-A5B5F2E1F659}" dt="2026-02-15T01:54:22.355" v="28" actId="20577"/>
          <ac:spMkLst>
            <pc:docMk/>
            <pc:sldMk cId="1807676731" sldId="262"/>
            <ac:spMk id="7" creationId="{F3D22D53-586E-4F80-B549-03B4A942D854}"/>
          </ac:spMkLst>
        </pc:spChg>
      </pc:sldChg>
      <pc:sldChg chg="modSp mod">
        <pc:chgData name="Freeda Zeb" userId="a31ae99a9d8e86c8" providerId="LiveId" clId="{731AB2E3-3215-43C3-B703-A5B5F2E1F659}" dt="2026-02-15T01:56:32.732" v="36" actId="20577"/>
        <pc:sldMkLst>
          <pc:docMk/>
          <pc:sldMk cId="1284200841" sldId="268"/>
        </pc:sldMkLst>
        <pc:graphicFrameChg chg="modGraphic">
          <ac:chgData name="Freeda Zeb" userId="a31ae99a9d8e86c8" providerId="LiveId" clId="{731AB2E3-3215-43C3-B703-A5B5F2E1F659}" dt="2026-02-15T01:56:32.732" v="36" actId="20577"/>
          <ac:graphicFrameMkLst>
            <pc:docMk/>
            <pc:sldMk cId="1284200841" sldId="268"/>
            <ac:graphicFrameMk id="4" creationId="{624D2F30-8BD7-81B0-F9AF-71B0FFFA622B}"/>
          </ac:graphicFrameMkLst>
        </pc:graphicFrameChg>
      </pc:sldChg>
      <pc:sldChg chg="modSp mod">
        <pc:chgData name="Freeda Zeb" userId="a31ae99a9d8e86c8" providerId="LiveId" clId="{731AB2E3-3215-43C3-B703-A5B5F2E1F659}" dt="2026-02-15T01:58:16.891" v="67" actId="20577"/>
        <pc:sldMkLst>
          <pc:docMk/>
          <pc:sldMk cId="174468796" sldId="269"/>
        </pc:sldMkLst>
        <pc:spChg chg="mod">
          <ac:chgData name="Freeda Zeb" userId="a31ae99a9d8e86c8" providerId="LiveId" clId="{731AB2E3-3215-43C3-B703-A5B5F2E1F659}" dt="2026-02-15T01:58:16.891" v="67" actId="20577"/>
          <ac:spMkLst>
            <pc:docMk/>
            <pc:sldMk cId="174468796" sldId="269"/>
            <ac:spMk id="3" creationId="{41774AF2-ECAC-3087-0A9D-037809A3CFE1}"/>
          </ac:spMkLst>
        </pc:spChg>
      </pc:sldChg>
      <pc:sldChg chg="modSp mod">
        <pc:chgData name="Freeda Zeb" userId="a31ae99a9d8e86c8" providerId="LiveId" clId="{731AB2E3-3215-43C3-B703-A5B5F2E1F659}" dt="2026-02-15T01:58:39.167" v="103" actId="20577"/>
        <pc:sldMkLst>
          <pc:docMk/>
          <pc:sldMk cId="796331228" sldId="286"/>
        </pc:sldMkLst>
        <pc:graphicFrameChg chg="modGraphic">
          <ac:chgData name="Freeda Zeb" userId="a31ae99a9d8e86c8" providerId="LiveId" clId="{731AB2E3-3215-43C3-B703-A5B5F2E1F659}" dt="2026-02-15T01:58:39.167" v="103" actId="20577"/>
          <ac:graphicFrameMkLst>
            <pc:docMk/>
            <pc:sldMk cId="796331228" sldId="286"/>
            <ac:graphicFrameMk id="4" creationId="{D704EB19-B128-90CC-A810-A5E63CE9515F}"/>
          </ac:graphicFrameMkLst>
        </pc:graphicFrameChg>
      </pc:sldChg>
      <pc:sldChg chg="modSp mod">
        <pc:chgData name="Freeda Zeb" userId="a31ae99a9d8e86c8" providerId="LiveId" clId="{731AB2E3-3215-43C3-B703-A5B5F2E1F659}" dt="2026-02-15T01:59:27.223" v="188" actId="20577"/>
        <pc:sldMkLst>
          <pc:docMk/>
          <pc:sldMk cId="2017673094" sldId="294"/>
        </pc:sldMkLst>
        <pc:spChg chg="mod">
          <ac:chgData name="Freeda Zeb" userId="a31ae99a9d8e86c8" providerId="LiveId" clId="{731AB2E3-3215-43C3-B703-A5B5F2E1F659}" dt="2026-02-15T01:52:02.179" v="18" actId="20577"/>
          <ac:spMkLst>
            <pc:docMk/>
            <pc:sldMk cId="2017673094" sldId="294"/>
            <ac:spMk id="18" creationId="{22A3DE66-0D6C-B29D-E6AF-B0E64D0ED08C}"/>
          </ac:spMkLst>
        </pc:spChg>
        <pc:spChg chg="mod">
          <ac:chgData name="Freeda Zeb" userId="a31ae99a9d8e86c8" providerId="LiveId" clId="{731AB2E3-3215-43C3-B703-A5B5F2E1F659}" dt="2026-02-15T01:59:27.223" v="188" actId="20577"/>
          <ac:spMkLst>
            <pc:docMk/>
            <pc:sldMk cId="2017673094" sldId="294"/>
            <ac:spMk id="19" creationId="{A8B716BC-CA10-98E7-7BD1-1234EC84BF5F}"/>
          </ac:spMkLst>
        </pc:spChg>
      </pc:sldChg>
      <pc:sldChg chg="modSp mod">
        <pc:chgData name="Freeda Zeb" userId="a31ae99a9d8e86c8" providerId="LiveId" clId="{731AB2E3-3215-43C3-B703-A5B5F2E1F659}" dt="2026-02-15T01:55:30.203" v="30" actId="20577"/>
        <pc:sldMkLst>
          <pc:docMk/>
          <pc:sldMk cId="2625047361" sldId="295"/>
        </pc:sldMkLst>
        <pc:graphicFrameChg chg="mod modGraphic">
          <ac:chgData name="Freeda Zeb" userId="a31ae99a9d8e86c8" providerId="LiveId" clId="{731AB2E3-3215-43C3-B703-A5B5F2E1F659}" dt="2026-02-15T01:55:30.203" v="30" actId="20577"/>
          <ac:graphicFrameMkLst>
            <pc:docMk/>
            <pc:sldMk cId="2625047361" sldId="295"/>
            <ac:graphicFrameMk id="13" creationId="{87EBC0AD-98CB-5F22-1205-C6F3E78FEFC5}"/>
          </ac:graphicFrameMkLst>
        </pc:graphicFrameChg>
      </pc:sldChg>
      <pc:sldChg chg="modSp mod">
        <pc:chgData name="Freeda Zeb" userId="a31ae99a9d8e86c8" providerId="LiveId" clId="{731AB2E3-3215-43C3-B703-A5B5F2E1F659}" dt="2026-02-15T01:58:24.175" v="76" actId="20577"/>
        <pc:sldMkLst>
          <pc:docMk/>
          <pc:sldMk cId="2297752304" sldId="296"/>
        </pc:sldMkLst>
        <pc:graphicFrameChg chg="modGraphic">
          <ac:chgData name="Freeda Zeb" userId="a31ae99a9d8e86c8" providerId="LiveId" clId="{731AB2E3-3215-43C3-B703-A5B5F2E1F659}" dt="2026-02-15T01:58:24.175" v="76" actId="20577"/>
          <ac:graphicFrameMkLst>
            <pc:docMk/>
            <pc:sldMk cId="2297752304" sldId="296"/>
            <ac:graphicFrameMk id="12" creationId="{DD0ACFFE-BC87-A553-7269-2A9B819CADE1}"/>
          </ac:graphicFrameMkLst>
        </pc:graphicFrameChg>
      </pc:sldChg>
      <pc:sldChg chg="modSp mod">
        <pc:chgData name="Freeda Zeb" userId="a31ae99a9d8e86c8" providerId="LiveId" clId="{731AB2E3-3215-43C3-B703-A5B5F2E1F659}" dt="2026-02-15T01:59:16.791" v="178" actId="20577"/>
        <pc:sldMkLst>
          <pc:docMk/>
          <pc:sldMk cId="2059186568" sldId="299"/>
        </pc:sldMkLst>
        <pc:spChg chg="mod">
          <ac:chgData name="Freeda Zeb" userId="a31ae99a9d8e86c8" providerId="LiveId" clId="{731AB2E3-3215-43C3-B703-A5B5F2E1F659}" dt="2026-02-15T01:59:16.791" v="178" actId="20577"/>
          <ac:spMkLst>
            <pc:docMk/>
            <pc:sldMk cId="2059186568" sldId="299"/>
            <ac:spMk id="3" creationId="{ABF442EA-E01A-B52B-A522-0DB5A023A45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CDDE52-00E1-40E8-BC38-84FC2AD744E5}" type="doc">
      <dgm:prSet loTypeId="urn:microsoft.com/office/officeart/2005/8/layout/vList2" loCatId="list" qsTypeId="urn:microsoft.com/office/officeart/2005/8/quickstyle/simple1" qsCatId="simple" csTypeId="urn:microsoft.com/office/officeart/2005/8/colors/accent1_1" csCatId="accent1" phldr="1"/>
      <dgm:spPr/>
      <dgm:t>
        <a:bodyPr/>
        <a:lstStyle/>
        <a:p>
          <a:endParaRPr lang="en-GB"/>
        </a:p>
      </dgm:t>
    </dgm:pt>
    <dgm:pt modelId="{B1DBDDEC-AF57-43EE-B7E7-ABFCCA007E2F}">
      <dgm:prSet custT="1"/>
      <dgm:spPr/>
      <dgm:t>
        <a:bodyPr/>
        <a:lstStyle/>
        <a:p>
          <a:r>
            <a:rPr lang="en-US" sz="1800" dirty="0">
              <a:latin typeface="Arial" panose="020B0604020202020204" pitchFamily="34" charset="0"/>
              <a:cs typeface="Arial" panose="020B0604020202020204" pitchFamily="34" charset="0"/>
            </a:rPr>
            <a:t>The concept of health, wellbeing and sustainable development are global priorities that affect the contemporary health and social care system.</a:t>
          </a:r>
          <a:endParaRPr lang="en-GB" sz="1800" dirty="0">
            <a:latin typeface="Arial" panose="020B0604020202020204" pitchFamily="34" charset="0"/>
            <a:cs typeface="Arial" panose="020B0604020202020204" pitchFamily="34" charset="0"/>
          </a:endParaRPr>
        </a:p>
      </dgm:t>
    </dgm:pt>
    <dgm:pt modelId="{05FEBCD9-1F52-4DE3-9FC0-C4CC0F9935E1}" type="parTrans" cxnId="{2333E672-5A27-49BD-BD70-D3BC39F2970C}">
      <dgm:prSet/>
      <dgm:spPr/>
      <dgm:t>
        <a:bodyPr/>
        <a:lstStyle/>
        <a:p>
          <a:endParaRPr lang="en-GB"/>
        </a:p>
      </dgm:t>
    </dgm:pt>
    <dgm:pt modelId="{B1FB79EC-6A84-45F5-A05B-A0BC73FFE8C0}" type="sibTrans" cxnId="{2333E672-5A27-49BD-BD70-D3BC39F2970C}">
      <dgm:prSet/>
      <dgm:spPr/>
      <dgm:t>
        <a:bodyPr/>
        <a:lstStyle/>
        <a:p>
          <a:endParaRPr lang="en-GB"/>
        </a:p>
      </dgm:t>
    </dgm:pt>
    <dgm:pt modelId="{9640F4AB-C8A9-46AF-80E6-C83BD9829B15}">
      <dgm:prSet custT="1"/>
      <dgm:spPr/>
      <dgm:t>
        <a:bodyPr/>
        <a:lstStyle/>
        <a:p>
          <a:r>
            <a:rPr lang="en-US" sz="1800" dirty="0">
              <a:latin typeface="Arial" panose="020B0604020202020204" pitchFamily="34" charset="0"/>
              <a:cs typeface="Arial" panose="020B0604020202020204" pitchFamily="34" charset="0"/>
            </a:rPr>
            <a:t>In 2015, the United Nations launched Sustainable Development Goals to ensure that poverty is eradicated, the planet is protected, and wellbeing is promoted by 2030 (United Nations, 2024).</a:t>
          </a:r>
          <a:endParaRPr lang="en-GB" sz="1800" dirty="0">
            <a:latin typeface="Arial" panose="020B0604020202020204" pitchFamily="34" charset="0"/>
            <a:cs typeface="Arial" panose="020B0604020202020204" pitchFamily="34" charset="0"/>
          </a:endParaRPr>
        </a:p>
      </dgm:t>
    </dgm:pt>
    <dgm:pt modelId="{A88C2157-AC7C-4E59-9FBD-59B3022F632C}" type="parTrans" cxnId="{5C032E27-A04C-406E-A289-0C697BEEE25E}">
      <dgm:prSet/>
      <dgm:spPr/>
      <dgm:t>
        <a:bodyPr/>
        <a:lstStyle/>
        <a:p>
          <a:endParaRPr lang="en-GB"/>
        </a:p>
      </dgm:t>
    </dgm:pt>
    <dgm:pt modelId="{B4A485F2-AACD-42D0-B382-3FF35ADBD3A9}" type="sibTrans" cxnId="{5C032E27-A04C-406E-A289-0C697BEEE25E}">
      <dgm:prSet/>
      <dgm:spPr/>
      <dgm:t>
        <a:bodyPr/>
        <a:lstStyle/>
        <a:p>
          <a:endParaRPr lang="en-GB"/>
        </a:p>
      </dgm:t>
    </dgm:pt>
    <dgm:pt modelId="{E9091EB9-EDE7-4E0C-BB76-8C1613366B29}">
      <dgm:prSet custT="1"/>
      <dgm:spPr/>
      <dgm:t>
        <a:bodyPr/>
        <a:lstStyle/>
        <a:p>
          <a:r>
            <a:rPr lang="en-US" sz="1800" dirty="0">
              <a:latin typeface="Arial" panose="020B0604020202020204" pitchFamily="34" charset="0"/>
              <a:cs typeface="Arial" panose="020B0604020202020204" pitchFamily="34" charset="0"/>
            </a:rPr>
            <a:t>Sustainable Development Goal 3 identifies health as a basic human right that should enjoy sufficient social and economic provisions (United Nations, 2026).</a:t>
          </a:r>
          <a:endParaRPr lang="en-GB" sz="1800" dirty="0">
            <a:latin typeface="Arial" panose="020B0604020202020204" pitchFamily="34" charset="0"/>
            <a:cs typeface="Arial" panose="020B0604020202020204" pitchFamily="34" charset="0"/>
          </a:endParaRPr>
        </a:p>
      </dgm:t>
    </dgm:pt>
    <dgm:pt modelId="{897227A5-892D-416F-9B26-775270DA2A69}" type="parTrans" cxnId="{35CF92E0-E06E-48CA-9CED-8C93DA041F7A}">
      <dgm:prSet/>
      <dgm:spPr/>
      <dgm:t>
        <a:bodyPr/>
        <a:lstStyle/>
        <a:p>
          <a:endParaRPr lang="en-GB"/>
        </a:p>
      </dgm:t>
    </dgm:pt>
    <dgm:pt modelId="{47096DF3-F4EF-46E8-9E12-87BB2E8133F4}" type="sibTrans" cxnId="{35CF92E0-E06E-48CA-9CED-8C93DA041F7A}">
      <dgm:prSet/>
      <dgm:spPr/>
      <dgm:t>
        <a:bodyPr/>
        <a:lstStyle/>
        <a:p>
          <a:endParaRPr lang="en-GB"/>
        </a:p>
      </dgm:t>
    </dgm:pt>
    <dgm:pt modelId="{068BF699-5673-4E0F-8B7A-E4CDC4694CA8}">
      <dgm:prSet custT="1"/>
      <dgm:spPr/>
      <dgm:t>
        <a:bodyPr/>
        <a:lstStyle/>
        <a:p>
          <a:r>
            <a:rPr lang="en-US" sz="1800" dirty="0">
              <a:latin typeface="Arial" panose="020B0604020202020204" pitchFamily="34" charset="0"/>
              <a:cs typeface="Arial" panose="020B0604020202020204" pitchFamily="34" charset="0"/>
            </a:rPr>
            <a:t>The UK is experiencing serious problems associated with the ageing populations, the increased needs of care, and the development of new medical technologies that put at risk the sustainability of the service delivery.</a:t>
          </a:r>
          <a:endParaRPr lang="en-GB" sz="1800" dirty="0">
            <a:latin typeface="Arial" panose="020B0604020202020204" pitchFamily="34" charset="0"/>
            <a:cs typeface="Arial" panose="020B0604020202020204" pitchFamily="34" charset="0"/>
          </a:endParaRPr>
        </a:p>
      </dgm:t>
    </dgm:pt>
    <dgm:pt modelId="{1A042E41-6EC1-4C1C-B680-67D2FD996979}" type="parTrans" cxnId="{3365EE30-27EA-4019-873B-AE2DC1FA303D}">
      <dgm:prSet/>
      <dgm:spPr/>
      <dgm:t>
        <a:bodyPr/>
        <a:lstStyle/>
        <a:p>
          <a:endParaRPr lang="en-GB"/>
        </a:p>
      </dgm:t>
    </dgm:pt>
    <dgm:pt modelId="{FECBCD29-910F-4410-9E21-433332D368A9}" type="sibTrans" cxnId="{3365EE30-27EA-4019-873B-AE2DC1FA303D}">
      <dgm:prSet/>
      <dgm:spPr/>
      <dgm:t>
        <a:bodyPr/>
        <a:lstStyle/>
        <a:p>
          <a:endParaRPr lang="en-GB"/>
        </a:p>
      </dgm:t>
    </dgm:pt>
    <dgm:pt modelId="{0E222FDD-F1F1-47A1-992E-E2370A12D49F}">
      <dgm:prSet custT="1"/>
      <dgm:spPr/>
      <dgm:t>
        <a:bodyPr/>
        <a:lstStyle/>
        <a:p>
          <a:r>
            <a:rPr lang="en-US" sz="1800" dirty="0">
              <a:latin typeface="Arial" panose="020B0604020202020204" pitchFamily="34" charset="0"/>
              <a:cs typeface="Arial" panose="020B0604020202020204" pitchFamily="34" charset="0"/>
            </a:rPr>
            <a:t>This presentation is a critical discussion on important concepts, theoretical models, policies, and guidelines of sustainable health and social care practice in the UK.</a:t>
          </a:r>
          <a:endParaRPr lang="en-GB" sz="1800" dirty="0">
            <a:latin typeface="Arial" panose="020B0604020202020204" pitchFamily="34" charset="0"/>
            <a:cs typeface="Arial" panose="020B0604020202020204" pitchFamily="34" charset="0"/>
          </a:endParaRPr>
        </a:p>
      </dgm:t>
    </dgm:pt>
    <dgm:pt modelId="{74DBD7E4-6A0A-426D-9CEC-3F26A6EE1221}" type="parTrans" cxnId="{C93F4DE3-CC9C-491B-8363-A65DBA9A9A43}">
      <dgm:prSet/>
      <dgm:spPr/>
      <dgm:t>
        <a:bodyPr/>
        <a:lstStyle/>
        <a:p>
          <a:endParaRPr lang="en-GB"/>
        </a:p>
      </dgm:t>
    </dgm:pt>
    <dgm:pt modelId="{95C45AC7-D24D-44A3-AC5F-CC6E6EC4E85D}" type="sibTrans" cxnId="{C93F4DE3-CC9C-491B-8363-A65DBA9A9A43}">
      <dgm:prSet/>
      <dgm:spPr/>
      <dgm:t>
        <a:bodyPr/>
        <a:lstStyle/>
        <a:p>
          <a:endParaRPr lang="en-GB"/>
        </a:p>
      </dgm:t>
    </dgm:pt>
    <dgm:pt modelId="{D788ECF8-93AB-45EC-AB2B-F382FC9B2770}" type="pres">
      <dgm:prSet presAssocID="{2FCDDE52-00E1-40E8-BC38-84FC2AD744E5}" presName="linear" presStyleCnt="0">
        <dgm:presLayoutVars>
          <dgm:animLvl val="lvl"/>
          <dgm:resizeHandles val="exact"/>
        </dgm:presLayoutVars>
      </dgm:prSet>
      <dgm:spPr/>
    </dgm:pt>
    <dgm:pt modelId="{0C85C6E4-0801-48FC-A321-75A8B1A3E8EF}" type="pres">
      <dgm:prSet presAssocID="{B1DBDDEC-AF57-43EE-B7E7-ABFCCA007E2F}" presName="parentText" presStyleLbl="node1" presStyleIdx="0" presStyleCnt="5">
        <dgm:presLayoutVars>
          <dgm:chMax val="0"/>
          <dgm:bulletEnabled val="1"/>
        </dgm:presLayoutVars>
      </dgm:prSet>
      <dgm:spPr/>
    </dgm:pt>
    <dgm:pt modelId="{9CEAA695-1036-44EF-A71A-D2E4BD4AB1C4}" type="pres">
      <dgm:prSet presAssocID="{B1FB79EC-6A84-45F5-A05B-A0BC73FFE8C0}" presName="spacer" presStyleCnt="0"/>
      <dgm:spPr/>
    </dgm:pt>
    <dgm:pt modelId="{D16BAB5A-520E-4353-A614-A55061B4D4FB}" type="pres">
      <dgm:prSet presAssocID="{9640F4AB-C8A9-46AF-80E6-C83BD9829B15}" presName="parentText" presStyleLbl="node1" presStyleIdx="1" presStyleCnt="5">
        <dgm:presLayoutVars>
          <dgm:chMax val="0"/>
          <dgm:bulletEnabled val="1"/>
        </dgm:presLayoutVars>
      </dgm:prSet>
      <dgm:spPr/>
    </dgm:pt>
    <dgm:pt modelId="{ABB54E01-1C47-4C7A-B43A-1E19DBD6BF61}" type="pres">
      <dgm:prSet presAssocID="{B4A485F2-AACD-42D0-B382-3FF35ADBD3A9}" presName="spacer" presStyleCnt="0"/>
      <dgm:spPr/>
    </dgm:pt>
    <dgm:pt modelId="{D8DFE0A3-2689-4461-82DC-C2F66CD5F7EB}" type="pres">
      <dgm:prSet presAssocID="{E9091EB9-EDE7-4E0C-BB76-8C1613366B29}" presName="parentText" presStyleLbl="node1" presStyleIdx="2" presStyleCnt="5">
        <dgm:presLayoutVars>
          <dgm:chMax val="0"/>
          <dgm:bulletEnabled val="1"/>
        </dgm:presLayoutVars>
      </dgm:prSet>
      <dgm:spPr/>
    </dgm:pt>
    <dgm:pt modelId="{B53FCB14-9E32-44DB-8452-19AA43A6DAB4}" type="pres">
      <dgm:prSet presAssocID="{47096DF3-F4EF-46E8-9E12-87BB2E8133F4}" presName="spacer" presStyleCnt="0"/>
      <dgm:spPr/>
    </dgm:pt>
    <dgm:pt modelId="{068CF892-252F-4109-BDEB-16D5D2AD2D14}" type="pres">
      <dgm:prSet presAssocID="{068BF699-5673-4E0F-8B7A-E4CDC4694CA8}" presName="parentText" presStyleLbl="node1" presStyleIdx="3" presStyleCnt="5">
        <dgm:presLayoutVars>
          <dgm:chMax val="0"/>
          <dgm:bulletEnabled val="1"/>
        </dgm:presLayoutVars>
      </dgm:prSet>
      <dgm:spPr/>
    </dgm:pt>
    <dgm:pt modelId="{8A30749F-CD99-4112-B4FA-E2F40A376440}" type="pres">
      <dgm:prSet presAssocID="{FECBCD29-910F-4410-9E21-433332D368A9}" presName="spacer" presStyleCnt="0"/>
      <dgm:spPr/>
    </dgm:pt>
    <dgm:pt modelId="{239C1B14-CA00-4E2E-AA4A-15274A5F2449}" type="pres">
      <dgm:prSet presAssocID="{0E222FDD-F1F1-47A1-992E-E2370A12D49F}" presName="parentText" presStyleLbl="node1" presStyleIdx="4" presStyleCnt="5">
        <dgm:presLayoutVars>
          <dgm:chMax val="0"/>
          <dgm:bulletEnabled val="1"/>
        </dgm:presLayoutVars>
      </dgm:prSet>
      <dgm:spPr/>
    </dgm:pt>
  </dgm:ptLst>
  <dgm:cxnLst>
    <dgm:cxn modelId="{5C032E27-A04C-406E-A289-0C697BEEE25E}" srcId="{2FCDDE52-00E1-40E8-BC38-84FC2AD744E5}" destId="{9640F4AB-C8A9-46AF-80E6-C83BD9829B15}" srcOrd="1" destOrd="0" parTransId="{A88C2157-AC7C-4E59-9FBD-59B3022F632C}" sibTransId="{B4A485F2-AACD-42D0-B382-3FF35ADBD3A9}"/>
    <dgm:cxn modelId="{2CFC002C-7DBF-4B6B-9D39-1B45A608B322}" type="presOf" srcId="{E9091EB9-EDE7-4E0C-BB76-8C1613366B29}" destId="{D8DFE0A3-2689-4461-82DC-C2F66CD5F7EB}" srcOrd="0" destOrd="0" presId="urn:microsoft.com/office/officeart/2005/8/layout/vList2"/>
    <dgm:cxn modelId="{4931362D-7A86-4AA0-AEE6-27307017A440}" type="presOf" srcId="{068BF699-5673-4E0F-8B7A-E4CDC4694CA8}" destId="{068CF892-252F-4109-BDEB-16D5D2AD2D14}" srcOrd="0" destOrd="0" presId="urn:microsoft.com/office/officeart/2005/8/layout/vList2"/>
    <dgm:cxn modelId="{3365EE30-27EA-4019-873B-AE2DC1FA303D}" srcId="{2FCDDE52-00E1-40E8-BC38-84FC2AD744E5}" destId="{068BF699-5673-4E0F-8B7A-E4CDC4694CA8}" srcOrd="3" destOrd="0" parTransId="{1A042E41-6EC1-4C1C-B680-67D2FD996979}" sibTransId="{FECBCD29-910F-4410-9E21-433332D368A9}"/>
    <dgm:cxn modelId="{765B164E-5EE2-4C10-A9BA-989E45A72A64}" type="presOf" srcId="{9640F4AB-C8A9-46AF-80E6-C83BD9829B15}" destId="{D16BAB5A-520E-4353-A614-A55061B4D4FB}" srcOrd="0" destOrd="0" presId="urn:microsoft.com/office/officeart/2005/8/layout/vList2"/>
    <dgm:cxn modelId="{2333E672-5A27-49BD-BD70-D3BC39F2970C}" srcId="{2FCDDE52-00E1-40E8-BC38-84FC2AD744E5}" destId="{B1DBDDEC-AF57-43EE-B7E7-ABFCCA007E2F}" srcOrd="0" destOrd="0" parTransId="{05FEBCD9-1F52-4DE3-9FC0-C4CC0F9935E1}" sibTransId="{B1FB79EC-6A84-45F5-A05B-A0BC73FFE8C0}"/>
    <dgm:cxn modelId="{1C6F6EAE-7D69-4CE0-A4AA-A31B8CBCB159}" type="presOf" srcId="{B1DBDDEC-AF57-43EE-B7E7-ABFCCA007E2F}" destId="{0C85C6E4-0801-48FC-A321-75A8B1A3E8EF}" srcOrd="0" destOrd="0" presId="urn:microsoft.com/office/officeart/2005/8/layout/vList2"/>
    <dgm:cxn modelId="{4779E5B7-51BB-4708-B16C-43B037CD7665}" type="presOf" srcId="{2FCDDE52-00E1-40E8-BC38-84FC2AD744E5}" destId="{D788ECF8-93AB-45EC-AB2B-F382FC9B2770}" srcOrd="0" destOrd="0" presId="urn:microsoft.com/office/officeart/2005/8/layout/vList2"/>
    <dgm:cxn modelId="{38836CD9-2404-41C3-B811-04C671CACF90}" type="presOf" srcId="{0E222FDD-F1F1-47A1-992E-E2370A12D49F}" destId="{239C1B14-CA00-4E2E-AA4A-15274A5F2449}" srcOrd="0" destOrd="0" presId="urn:microsoft.com/office/officeart/2005/8/layout/vList2"/>
    <dgm:cxn modelId="{35CF92E0-E06E-48CA-9CED-8C93DA041F7A}" srcId="{2FCDDE52-00E1-40E8-BC38-84FC2AD744E5}" destId="{E9091EB9-EDE7-4E0C-BB76-8C1613366B29}" srcOrd="2" destOrd="0" parTransId="{897227A5-892D-416F-9B26-775270DA2A69}" sibTransId="{47096DF3-F4EF-46E8-9E12-87BB2E8133F4}"/>
    <dgm:cxn modelId="{C93F4DE3-CC9C-491B-8363-A65DBA9A9A43}" srcId="{2FCDDE52-00E1-40E8-BC38-84FC2AD744E5}" destId="{0E222FDD-F1F1-47A1-992E-E2370A12D49F}" srcOrd="4" destOrd="0" parTransId="{74DBD7E4-6A0A-426D-9CEC-3F26A6EE1221}" sibTransId="{95C45AC7-D24D-44A3-AC5F-CC6E6EC4E85D}"/>
    <dgm:cxn modelId="{89ED115E-C57E-4B2D-AC47-F0944674F61E}" type="presParOf" srcId="{D788ECF8-93AB-45EC-AB2B-F382FC9B2770}" destId="{0C85C6E4-0801-48FC-A321-75A8B1A3E8EF}" srcOrd="0" destOrd="0" presId="urn:microsoft.com/office/officeart/2005/8/layout/vList2"/>
    <dgm:cxn modelId="{447FE30A-D20A-4880-B15A-7F53005D30EE}" type="presParOf" srcId="{D788ECF8-93AB-45EC-AB2B-F382FC9B2770}" destId="{9CEAA695-1036-44EF-A71A-D2E4BD4AB1C4}" srcOrd="1" destOrd="0" presId="urn:microsoft.com/office/officeart/2005/8/layout/vList2"/>
    <dgm:cxn modelId="{57E2AA4A-4E35-4DBB-9B30-D79B29650F81}" type="presParOf" srcId="{D788ECF8-93AB-45EC-AB2B-F382FC9B2770}" destId="{D16BAB5A-520E-4353-A614-A55061B4D4FB}" srcOrd="2" destOrd="0" presId="urn:microsoft.com/office/officeart/2005/8/layout/vList2"/>
    <dgm:cxn modelId="{B4B65E13-8CD7-40E7-9398-900E61636996}" type="presParOf" srcId="{D788ECF8-93AB-45EC-AB2B-F382FC9B2770}" destId="{ABB54E01-1C47-4C7A-B43A-1E19DBD6BF61}" srcOrd="3" destOrd="0" presId="urn:microsoft.com/office/officeart/2005/8/layout/vList2"/>
    <dgm:cxn modelId="{9949D8AA-F2A8-4B28-8B4A-53B98A0DCD8E}" type="presParOf" srcId="{D788ECF8-93AB-45EC-AB2B-F382FC9B2770}" destId="{D8DFE0A3-2689-4461-82DC-C2F66CD5F7EB}" srcOrd="4" destOrd="0" presId="urn:microsoft.com/office/officeart/2005/8/layout/vList2"/>
    <dgm:cxn modelId="{1F2D695F-08FF-432C-A162-1B6031CA0C1B}" type="presParOf" srcId="{D788ECF8-93AB-45EC-AB2B-F382FC9B2770}" destId="{B53FCB14-9E32-44DB-8452-19AA43A6DAB4}" srcOrd="5" destOrd="0" presId="urn:microsoft.com/office/officeart/2005/8/layout/vList2"/>
    <dgm:cxn modelId="{38FD6E20-3EB4-46E4-A643-B96AA9CAB59A}" type="presParOf" srcId="{D788ECF8-93AB-45EC-AB2B-F382FC9B2770}" destId="{068CF892-252F-4109-BDEB-16D5D2AD2D14}" srcOrd="6" destOrd="0" presId="urn:microsoft.com/office/officeart/2005/8/layout/vList2"/>
    <dgm:cxn modelId="{64B48ECE-4C38-4FE9-9919-2D37E6563DEB}" type="presParOf" srcId="{D788ECF8-93AB-45EC-AB2B-F382FC9B2770}" destId="{8A30749F-CD99-4112-B4FA-E2F40A376440}" srcOrd="7" destOrd="0" presId="urn:microsoft.com/office/officeart/2005/8/layout/vList2"/>
    <dgm:cxn modelId="{98F074BD-1276-415D-9AA1-63C894FB0FEC}" type="presParOf" srcId="{D788ECF8-93AB-45EC-AB2B-F382FC9B2770}" destId="{239C1B14-CA00-4E2E-AA4A-15274A5F2449}"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D7DA54-F86C-46F3-83F3-AF813F687101}"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52C4D01F-A320-48BD-AF52-502E9AC64D12}">
      <dgm:prSet custT="1"/>
      <dgm:spPr/>
      <dgm:t>
        <a:bodyPr/>
        <a:lstStyle/>
        <a:p>
          <a:r>
            <a:rPr lang="en-US" sz="1800" b="1" dirty="0">
              <a:latin typeface="Times New Roman" panose="02020603050405020304" pitchFamily="18" charset="0"/>
              <a:cs typeface="Times New Roman" panose="02020603050405020304" pitchFamily="18" charset="0"/>
            </a:rPr>
            <a:t>Health</a:t>
          </a:r>
          <a:endParaRPr lang="en-GB" sz="1800" b="1" dirty="0">
            <a:latin typeface="Times New Roman" panose="02020603050405020304" pitchFamily="18" charset="0"/>
            <a:cs typeface="Times New Roman" panose="02020603050405020304" pitchFamily="18" charset="0"/>
          </a:endParaRPr>
        </a:p>
      </dgm:t>
    </dgm:pt>
    <dgm:pt modelId="{3AD9C92B-F3F2-457F-ACDC-83D6F73CB075}" type="parTrans" cxnId="{3725A203-B43E-4F91-8E83-61B6E55FB162}">
      <dgm:prSet/>
      <dgm:spPr/>
      <dgm:t>
        <a:bodyPr/>
        <a:lstStyle/>
        <a:p>
          <a:endParaRPr lang="en-GB"/>
        </a:p>
      </dgm:t>
    </dgm:pt>
    <dgm:pt modelId="{EA2B06E7-A9D4-4DB1-ADEB-F56C14C4D23E}" type="sibTrans" cxnId="{3725A203-B43E-4F91-8E83-61B6E55FB162}">
      <dgm:prSet/>
      <dgm:spPr/>
      <dgm:t>
        <a:bodyPr/>
        <a:lstStyle/>
        <a:p>
          <a:endParaRPr lang="en-GB"/>
        </a:p>
      </dgm:t>
    </dgm:pt>
    <dgm:pt modelId="{2ADAB945-DDDE-429A-94D9-D4DC286808E0}">
      <dgm:prSet custT="1"/>
      <dgm:spPr/>
      <dgm:t>
        <a:bodyPr/>
        <a:lstStyle/>
        <a:p>
          <a:r>
            <a:rPr lang="en-US" sz="1800" b="1" dirty="0">
              <a:latin typeface="Times New Roman" panose="02020603050405020304" pitchFamily="18" charset="0"/>
              <a:cs typeface="Times New Roman" panose="02020603050405020304" pitchFamily="18" charset="0"/>
            </a:rPr>
            <a:t>Wellbeing</a:t>
          </a:r>
          <a:endParaRPr lang="en-GB" sz="1800" b="1" dirty="0">
            <a:latin typeface="Times New Roman" panose="02020603050405020304" pitchFamily="18" charset="0"/>
            <a:cs typeface="Times New Roman" panose="02020603050405020304" pitchFamily="18" charset="0"/>
          </a:endParaRPr>
        </a:p>
      </dgm:t>
    </dgm:pt>
    <dgm:pt modelId="{B4527DC1-459D-4AE4-8B32-670B45C56D21}" type="parTrans" cxnId="{F616CDD5-FA8A-4E47-B96A-93914091B9E4}">
      <dgm:prSet/>
      <dgm:spPr/>
      <dgm:t>
        <a:bodyPr/>
        <a:lstStyle/>
        <a:p>
          <a:endParaRPr lang="en-GB"/>
        </a:p>
      </dgm:t>
    </dgm:pt>
    <dgm:pt modelId="{3C58DBB5-9894-400E-AA88-4C8C0C6727A9}" type="sibTrans" cxnId="{F616CDD5-FA8A-4E47-B96A-93914091B9E4}">
      <dgm:prSet/>
      <dgm:spPr/>
      <dgm:t>
        <a:bodyPr/>
        <a:lstStyle/>
        <a:p>
          <a:endParaRPr lang="en-GB"/>
        </a:p>
      </dgm:t>
    </dgm:pt>
    <dgm:pt modelId="{69CFAE9F-AD1F-470D-92D9-7D0617953DB4}">
      <dgm:prSet custT="1"/>
      <dgm:spPr/>
      <dgm:t>
        <a:bodyPr/>
        <a:lstStyle/>
        <a:p>
          <a:r>
            <a:rPr lang="en-US" sz="1800" b="1" dirty="0">
              <a:latin typeface="Times New Roman" panose="02020603050405020304" pitchFamily="18" charset="0"/>
              <a:cs typeface="Times New Roman" panose="02020603050405020304" pitchFamily="18" charset="0"/>
            </a:rPr>
            <a:t>Sustainable Development Goals</a:t>
          </a:r>
          <a:endParaRPr lang="en-GB" sz="1800" b="1" dirty="0">
            <a:latin typeface="Times New Roman" panose="02020603050405020304" pitchFamily="18" charset="0"/>
            <a:cs typeface="Times New Roman" panose="02020603050405020304" pitchFamily="18" charset="0"/>
          </a:endParaRPr>
        </a:p>
      </dgm:t>
    </dgm:pt>
    <dgm:pt modelId="{FDC6F444-0980-479B-8469-B1CD2FE2FA81}" type="parTrans" cxnId="{E6233159-B1A5-4EE8-9F1B-A9FB0B8383CE}">
      <dgm:prSet/>
      <dgm:spPr/>
      <dgm:t>
        <a:bodyPr/>
        <a:lstStyle/>
        <a:p>
          <a:endParaRPr lang="en-GB"/>
        </a:p>
      </dgm:t>
    </dgm:pt>
    <dgm:pt modelId="{5E48AF2D-B01B-4E88-9406-DA21FCC77E37}" type="sibTrans" cxnId="{E6233159-B1A5-4EE8-9F1B-A9FB0B8383CE}">
      <dgm:prSet/>
      <dgm:spPr/>
      <dgm:t>
        <a:bodyPr/>
        <a:lstStyle/>
        <a:p>
          <a:endParaRPr lang="en-GB"/>
        </a:p>
      </dgm:t>
    </dgm:pt>
    <dgm:pt modelId="{4FE82024-8D64-407B-8EB0-403277B8C1D0}">
      <dgm:prSet custT="1"/>
      <dgm:spPr/>
      <dgm:t>
        <a:bodyPr/>
        <a:lstStyle/>
        <a:p>
          <a:r>
            <a:rPr lang="en-US" sz="1800" b="0" i="0" dirty="0">
              <a:latin typeface="Arial" panose="020B0604020202020204" pitchFamily="34" charset="0"/>
              <a:cs typeface="Arial" panose="020B0604020202020204" pitchFamily="34" charset="0"/>
            </a:rPr>
            <a:t>The United Nations Brundtland Commission in 1987 defined sustainability as “meeting the needs of the present without compromising the ability of future generations to meet their own needs </a:t>
          </a:r>
          <a:r>
            <a:rPr lang="en-GB" sz="1800" dirty="0">
              <a:latin typeface="Arial" panose="020B0604020202020204" pitchFamily="34" charset="0"/>
              <a:cs typeface="Arial" panose="020B0604020202020204" pitchFamily="34" charset="0"/>
            </a:rPr>
            <a:t>(United Nations, 2025).  </a:t>
          </a:r>
        </a:p>
      </dgm:t>
    </dgm:pt>
    <dgm:pt modelId="{9AC18C86-91B9-4458-911A-998FA8998BA2}" type="parTrans" cxnId="{7DD9717B-D296-4B28-B73D-5D78F038ABCA}">
      <dgm:prSet/>
      <dgm:spPr/>
      <dgm:t>
        <a:bodyPr/>
        <a:lstStyle/>
        <a:p>
          <a:endParaRPr lang="en-GB"/>
        </a:p>
      </dgm:t>
    </dgm:pt>
    <dgm:pt modelId="{E8372AC4-A645-4059-AED9-6FE3C78C4BD4}" type="sibTrans" cxnId="{7DD9717B-D296-4B28-B73D-5D78F038ABCA}">
      <dgm:prSet/>
      <dgm:spPr/>
      <dgm:t>
        <a:bodyPr/>
        <a:lstStyle/>
        <a:p>
          <a:endParaRPr lang="en-GB"/>
        </a:p>
      </dgm:t>
    </dgm:pt>
    <dgm:pt modelId="{047C6C00-76F2-45BA-A4B4-F5D1336071BF}">
      <dgm:prSet custT="1"/>
      <dgm:spPr/>
      <dgm:t>
        <a:bodyPr/>
        <a:lstStyle/>
        <a:p>
          <a:r>
            <a:rPr lang="en-US" sz="1800" b="1" i="0" dirty="0">
              <a:latin typeface="Arial" panose="020B0604020202020204" pitchFamily="34" charset="0"/>
              <a:cs typeface="Arial" panose="020B0604020202020204" pitchFamily="34" charset="0"/>
            </a:rPr>
            <a:t>Health is a state of complete physical, mental and social well-being</a:t>
          </a:r>
          <a:r>
            <a:rPr lang="en-US" sz="1800" b="0" i="0" dirty="0">
              <a:latin typeface="Arial" panose="020B0604020202020204" pitchFamily="34" charset="0"/>
              <a:cs typeface="Arial" panose="020B0604020202020204" pitchFamily="34" charset="0"/>
            </a:rPr>
            <a:t> and not merely the absence of disease or infirmity </a:t>
          </a:r>
          <a:r>
            <a:rPr lang="en-GB" sz="1800" dirty="0">
              <a:latin typeface="Arial" panose="020B0604020202020204" pitchFamily="34" charset="0"/>
              <a:cs typeface="Arial" panose="020B0604020202020204" pitchFamily="34" charset="0"/>
            </a:rPr>
            <a:t>(World Health Organisation, 1948).</a:t>
          </a:r>
        </a:p>
      </dgm:t>
    </dgm:pt>
    <dgm:pt modelId="{D833CFA0-1BB4-43CF-AF29-0A747696AB6F}" type="parTrans" cxnId="{F487E8EA-6A79-41A9-B887-7B5BB560A4EC}">
      <dgm:prSet/>
      <dgm:spPr/>
      <dgm:t>
        <a:bodyPr/>
        <a:lstStyle/>
        <a:p>
          <a:endParaRPr lang="en-GB"/>
        </a:p>
      </dgm:t>
    </dgm:pt>
    <dgm:pt modelId="{2945A866-3EA7-4088-AB17-058D1DD00885}" type="sibTrans" cxnId="{F487E8EA-6A79-41A9-B887-7B5BB560A4EC}">
      <dgm:prSet/>
      <dgm:spPr/>
      <dgm:t>
        <a:bodyPr/>
        <a:lstStyle/>
        <a:p>
          <a:endParaRPr lang="en-GB"/>
        </a:p>
      </dgm:t>
    </dgm:pt>
    <dgm:pt modelId="{13BC0759-F95D-4C9A-9955-5FACB235018D}">
      <dgm:prSet custT="1"/>
      <dgm:spPr/>
      <dgm:t>
        <a:bodyPr/>
        <a:lstStyle/>
        <a:p>
          <a:r>
            <a:rPr lang="en-US" sz="1800" b="1" dirty="0">
              <a:latin typeface="Arial" panose="020B0604020202020204" pitchFamily="34" charset="0"/>
              <a:cs typeface="Arial" panose="020B0604020202020204" pitchFamily="34" charset="0"/>
            </a:rPr>
            <a:t>Wellbeing</a:t>
          </a:r>
          <a:r>
            <a:rPr lang="en-US" sz="1800" dirty="0">
              <a:latin typeface="Arial" panose="020B0604020202020204" pitchFamily="34" charset="0"/>
              <a:cs typeface="Arial" panose="020B0604020202020204" pitchFamily="34" charset="0"/>
            </a:rPr>
            <a:t> is the quality of life to make meaningful contributions to the world by individuals and communities (WHO,</a:t>
          </a:r>
          <a:r>
            <a:rPr lang="en-GB" sz="1800" dirty="0">
              <a:latin typeface="Arial" panose="020B0604020202020204" pitchFamily="34" charset="0"/>
              <a:cs typeface="Arial" panose="020B0604020202020204" pitchFamily="34" charset="0"/>
            </a:rPr>
            <a:t>2021).</a:t>
          </a:r>
        </a:p>
      </dgm:t>
    </dgm:pt>
    <dgm:pt modelId="{9333B658-74B7-427F-AC9C-A24FAA40F298}" type="parTrans" cxnId="{CBEFAF3B-8162-4800-ADA8-C9940581C273}">
      <dgm:prSet/>
      <dgm:spPr/>
      <dgm:t>
        <a:bodyPr/>
        <a:lstStyle/>
        <a:p>
          <a:endParaRPr lang="en-GB"/>
        </a:p>
      </dgm:t>
    </dgm:pt>
    <dgm:pt modelId="{937064C6-34E0-4A40-8495-BA2B181E8D04}" type="sibTrans" cxnId="{CBEFAF3B-8162-4800-ADA8-C9940581C273}">
      <dgm:prSet/>
      <dgm:spPr/>
      <dgm:t>
        <a:bodyPr/>
        <a:lstStyle/>
        <a:p>
          <a:endParaRPr lang="en-GB"/>
        </a:p>
      </dgm:t>
    </dgm:pt>
    <dgm:pt modelId="{9E3C74C5-267D-4D05-8B21-F063E630B217}">
      <dgm:prSet custT="1"/>
      <dgm:spPr/>
      <dgm:t>
        <a:bodyPr/>
        <a:lstStyle/>
        <a:p>
          <a:r>
            <a:rPr lang="en-US" sz="1800" b="1" dirty="0">
              <a:latin typeface="Arial" panose="020B0604020202020204" pitchFamily="34" charset="0"/>
              <a:cs typeface="Arial" panose="020B0604020202020204" pitchFamily="34" charset="0"/>
            </a:rPr>
            <a:t>Objective</a:t>
          </a:r>
          <a:r>
            <a:rPr lang="en-US" sz="1800" b="0" dirty="0">
              <a:latin typeface="Arial" panose="020B0604020202020204" pitchFamily="34" charset="0"/>
              <a:cs typeface="Arial" panose="020B0604020202020204" pitchFamily="34" charset="0"/>
            </a:rPr>
            <a:t>: The </a:t>
          </a:r>
          <a:r>
            <a:rPr lang="en-GB" sz="1800" b="0" dirty="0">
              <a:latin typeface="Arial" panose="020B0604020202020204" pitchFamily="34" charset="0"/>
              <a:cs typeface="Arial" panose="020B0604020202020204" pitchFamily="34" charset="0"/>
            </a:rPr>
            <a:t>measurable, external conditions influencing a person's life and health (</a:t>
          </a:r>
          <a:r>
            <a:rPr lang="en-GB" sz="1800" b="0" dirty="0" err="1">
              <a:latin typeface="Arial" panose="020B0604020202020204" pitchFamily="34" charset="0"/>
              <a:cs typeface="Arial" panose="020B0604020202020204" pitchFamily="34" charset="0"/>
            </a:rPr>
            <a:t>Alatartseva</a:t>
          </a:r>
          <a:r>
            <a:rPr lang="en-GB" sz="1800" b="0" dirty="0">
              <a:latin typeface="Arial" panose="020B0604020202020204" pitchFamily="34" charset="0"/>
              <a:cs typeface="Arial" panose="020B0604020202020204" pitchFamily="34" charset="0"/>
            </a:rPr>
            <a:t>, &amp; </a:t>
          </a:r>
          <a:r>
            <a:rPr lang="en-GB" sz="1800" b="0" dirty="0" err="1">
              <a:latin typeface="Arial" panose="020B0604020202020204" pitchFamily="34" charset="0"/>
              <a:cs typeface="Arial" panose="020B0604020202020204" pitchFamily="34" charset="0"/>
            </a:rPr>
            <a:t>Barysheva</a:t>
          </a:r>
          <a:r>
            <a:rPr lang="en-GB" sz="1800" b="0" dirty="0">
              <a:latin typeface="Arial" panose="020B0604020202020204" pitchFamily="34" charset="0"/>
              <a:cs typeface="Arial" panose="020B0604020202020204" pitchFamily="34" charset="0"/>
            </a:rPr>
            <a:t>, 2015).</a:t>
          </a:r>
        </a:p>
      </dgm:t>
    </dgm:pt>
    <dgm:pt modelId="{D1A7530A-AD1F-4ECA-AF9A-C55ECE1ED423}" type="parTrans" cxnId="{C76196EA-DAB6-48C7-8BF8-43D958936DEF}">
      <dgm:prSet/>
      <dgm:spPr/>
      <dgm:t>
        <a:bodyPr/>
        <a:lstStyle/>
        <a:p>
          <a:endParaRPr lang="en-GB"/>
        </a:p>
      </dgm:t>
    </dgm:pt>
    <dgm:pt modelId="{F26539FA-CA1D-4A37-AA25-32537857B936}" type="sibTrans" cxnId="{C76196EA-DAB6-48C7-8BF8-43D958936DEF}">
      <dgm:prSet/>
      <dgm:spPr/>
      <dgm:t>
        <a:bodyPr/>
        <a:lstStyle/>
        <a:p>
          <a:endParaRPr lang="en-GB"/>
        </a:p>
      </dgm:t>
    </dgm:pt>
    <dgm:pt modelId="{A25B20F8-F6C5-4A4B-BA64-50598E5FD8D1}">
      <dgm:prSet custT="1"/>
      <dgm:spPr/>
      <dgm:t>
        <a:bodyPr/>
        <a:lstStyle/>
        <a:p>
          <a:r>
            <a:rPr lang="en-US" sz="1800" b="1" dirty="0">
              <a:latin typeface="Times New Roman" panose="02020603050405020304" pitchFamily="18" charset="0"/>
              <a:cs typeface="Times New Roman" panose="02020603050405020304" pitchFamily="18" charset="0"/>
            </a:rPr>
            <a:t>Integration</a:t>
          </a:r>
          <a:endParaRPr lang="en-GB" sz="1800" b="1" dirty="0">
            <a:latin typeface="Times New Roman" panose="02020603050405020304" pitchFamily="18" charset="0"/>
            <a:cs typeface="Times New Roman" panose="02020603050405020304" pitchFamily="18" charset="0"/>
          </a:endParaRPr>
        </a:p>
      </dgm:t>
    </dgm:pt>
    <dgm:pt modelId="{00718077-6D1F-42D8-B206-5EEB4C4DBE11}" type="parTrans" cxnId="{92EEFBAD-3DC6-4480-9658-00E9EE308A58}">
      <dgm:prSet/>
      <dgm:spPr/>
      <dgm:t>
        <a:bodyPr/>
        <a:lstStyle/>
        <a:p>
          <a:endParaRPr lang="en-GB"/>
        </a:p>
      </dgm:t>
    </dgm:pt>
    <dgm:pt modelId="{98A6585F-B95F-48E8-87D3-8B79E27B531E}" type="sibTrans" cxnId="{92EEFBAD-3DC6-4480-9658-00E9EE308A58}">
      <dgm:prSet/>
      <dgm:spPr/>
      <dgm:t>
        <a:bodyPr/>
        <a:lstStyle/>
        <a:p>
          <a:endParaRPr lang="en-GB"/>
        </a:p>
      </dgm:t>
    </dgm:pt>
    <dgm:pt modelId="{D26C749C-54A7-4EB9-8307-3D5499C775C0}">
      <dgm:prSet custT="1"/>
      <dgm:spPr/>
      <dgm:t>
        <a:bodyPr/>
        <a:lstStyle/>
        <a:p>
          <a:r>
            <a:rPr lang="en-US" sz="1800" b="1" dirty="0">
              <a:latin typeface="Arial" panose="020B0604020202020204" pitchFamily="34" charset="0"/>
              <a:cs typeface="Arial" panose="020B0604020202020204" pitchFamily="34" charset="0"/>
            </a:rPr>
            <a:t>Subjective</a:t>
          </a:r>
          <a:r>
            <a:rPr lang="en-US" sz="1800" b="0" dirty="0">
              <a:latin typeface="Arial" panose="020B0604020202020204" pitchFamily="34" charset="0"/>
              <a:cs typeface="Arial" panose="020B0604020202020204" pitchFamily="34" charset="0"/>
            </a:rPr>
            <a:t>: According to </a:t>
          </a:r>
          <a:r>
            <a:rPr lang="en-GB" sz="1800" b="0" dirty="0">
              <a:latin typeface="Arial" panose="020B0604020202020204" pitchFamily="34" charset="0"/>
              <a:cs typeface="Arial" panose="020B0604020202020204" pitchFamily="34" charset="0"/>
            </a:rPr>
            <a:t>OECD </a:t>
          </a:r>
          <a:r>
            <a:rPr lang="en-US" sz="1800" b="0" dirty="0">
              <a:latin typeface="Arial" panose="020B0604020202020204" pitchFamily="34" charset="0"/>
              <a:cs typeface="Arial" panose="020B0604020202020204" pitchFamily="34" charset="0"/>
            </a:rPr>
            <a:t>(2025), subjective well-being: life satisfaction, pleasant affect, and unpleasant affect</a:t>
          </a:r>
          <a:endParaRPr lang="en-GB" sz="1800" b="0" dirty="0">
            <a:latin typeface="Arial" panose="020B0604020202020204" pitchFamily="34" charset="0"/>
            <a:cs typeface="Arial" panose="020B0604020202020204" pitchFamily="34" charset="0"/>
          </a:endParaRPr>
        </a:p>
      </dgm:t>
    </dgm:pt>
    <dgm:pt modelId="{F9BD8FB1-EBED-4DA4-ABB1-F31B66B2F79A}" type="parTrans" cxnId="{936351A2-ECCF-420B-9E3C-634F9F8F63C8}">
      <dgm:prSet/>
      <dgm:spPr/>
      <dgm:t>
        <a:bodyPr/>
        <a:lstStyle/>
        <a:p>
          <a:endParaRPr lang="en-GB"/>
        </a:p>
      </dgm:t>
    </dgm:pt>
    <dgm:pt modelId="{9D120C50-9CB6-4FCE-99E7-601EA00CBB11}" type="sibTrans" cxnId="{936351A2-ECCF-420B-9E3C-634F9F8F63C8}">
      <dgm:prSet/>
      <dgm:spPr/>
      <dgm:t>
        <a:bodyPr/>
        <a:lstStyle/>
        <a:p>
          <a:endParaRPr lang="en-GB"/>
        </a:p>
      </dgm:t>
    </dgm:pt>
    <dgm:pt modelId="{3A0CC78E-F9C2-4291-ACF8-308E4654F13D}" type="pres">
      <dgm:prSet presAssocID="{9AD7DA54-F86C-46F3-83F3-AF813F687101}" presName="Name0" presStyleCnt="0">
        <dgm:presLayoutVars>
          <dgm:dir/>
          <dgm:animLvl val="lvl"/>
          <dgm:resizeHandles val="exact"/>
        </dgm:presLayoutVars>
      </dgm:prSet>
      <dgm:spPr/>
    </dgm:pt>
    <dgm:pt modelId="{4916F431-D2A2-4428-A175-0CF55E007E75}" type="pres">
      <dgm:prSet presAssocID="{52C4D01F-A320-48BD-AF52-502E9AC64D12}" presName="linNode" presStyleCnt="0"/>
      <dgm:spPr/>
    </dgm:pt>
    <dgm:pt modelId="{A41C8E9D-4DB9-49FD-A02D-50FAC799F49E}" type="pres">
      <dgm:prSet presAssocID="{52C4D01F-A320-48BD-AF52-502E9AC64D12}" presName="parTx" presStyleLbl="revTx" presStyleIdx="0" presStyleCnt="4">
        <dgm:presLayoutVars>
          <dgm:chMax val="1"/>
          <dgm:bulletEnabled val="1"/>
        </dgm:presLayoutVars>
      </dgm:prSet>
      <dgm:spPr/>
    </dgm:pt>
    <dgm:pt modelId="{0531F345-2416-44E7-ADC8-78262567B46B}" type="pres">
      <dgm:prSet presAssocID="{52C4D01F-A320-48BD-AF52-502E9AC64D12}" presName="bracket" presStyleLbl="parChTrans1D1" presStyleIdx="0" presStyleCnt="4"/>
      <dgm:spPr/>
    </dgm:pt>
    <dgm:pt modelId="{9A3C9F45-F52E-4D7B-BE0B-AAF7E1EB1045}" type="pres">
      <dgm:prSet presAssocID="{52C4D01F-A320-48BD-AF52-502E9AC64D12}" presName="spH" presStyleCnt="0"/>
      <dgm:spPr/>
    </dgm:pt>
    <dgm:pt modelId="{0D17F650-54E4-4E2D-BA1F-CE80A1E0CF20}" type="pres">
      <dgm:prSet presAssocID="{52C4D01F-A320-48BD-AF52-502E9AC64D12}" presName="desTx" presStyleLbl="node1" presStyleIdx="0" presStyleCnt="3">
        <dgm:presLayoutVars>
          <dgm:bulletEnabled val="1"/>
        </dgm:presLayoutVars>
      </dgm:prSet>
      <dgm:spPr/>
    </dgm:pt>
    <dgm:pt modelId="{028BDD81-152D-4D4C-A77E-B4E1EAA588B9}" type="pres">
      <dgm:prSet presAssocID="{EA2B06E7-A9D4-4DB1-ADEB-F56C14C4D23E}" presName="spV" presStyleCnt="0"/>
      <dgm:spPr/>
    </dgm:pt>
    <dgm:pt modelId="{11354738-856B-4591-B383-9ADC4D82EF4E}" type="pres">
      <dgm:prSet presAssocID="{2ADAB945-DDDE-429A-94D9-D4DC286808E0}" presName="linNode" presStyleCnt="0"/>
      <dgm:spPr/>
    </dgm:pt>
    <dgm:pt modelId="{2A945574-1613-4F36-A1B9-211660676579}" type="pres">
      <dgm:prSet presAssocID="{2ADAB945-DDDE-429A-94D9-D4DC286808E0}" presName="parTx" presStyleLbl="revTx" presStyleIdx="1" presStyleCnt="4">
        <dgm:presLayoutVars>
          <dgm:chMax val="1"/>
          <dgm:bulletEnabled val="1"/>
        </dgm:presLayoutVars>
      </dgm:prSet>
      <dgm:spPr/>
    </dgm:pt>
    <dgm:pt modelId="{2CEDBDC3-DA8B-42F1-9C63-D872A38BF80E}" type="pres">
      <dgm:prSet presAssocID="{2ADAB945-DDDE-429A-94D9-D4DC286808E0}" presName="bracket" presStyleLbl="parChTrans1D1" presStyleIdx="1" presStyleCnt="4"/>
      <dgm:spPr/>
    </dgm:pt>
    <dgm:pt modelId="{76F3D3D9-D0DE-4CEA-84A6-7BFBF4F6FF9B}" type="pres">
      <dgm:prSet presAssocID="{2ADAB945-DDDE-429A-94D9-D4DC286808E0}" presName="spH" presStyleCnt="0"/>
      <dgm:spPr/>
    </dgm:pt>
    <dgm:pt modelId="{04E4EC80-E56B-44B7-BFA4-5498715C5827}" type="pres">
      <dgm:prSet presAssocID="{2ADAB945-DDDE-429A-94D9-D4DC286808E0}" presName="desTx" presStyleLbl="node1" presStyleIdx="1" presStyleCnt="3">
        <dgm:presLayoutVars>
          <dgm:bulletEnabled val="1"/>
        </dgm:presLayoutVars>
      </dgm:prSet>
      <dgm:spPr/>
    </dgm:pt>
    <dgm:pt modelId="{F7661179-934A-441B-BBBF-E899B0E5A88B}" type="pres">
      <dgm:prSet presAssocID="{3C58DBB5-9894-400E-AA88-4C8C0C6727A9}" presName="spV" presStyleCnt="0"/>
      <dgm:spPr/>
    </dgm:pt>
    <dgm:pt modelId="{E13D18AD-1D02-4F20-BA7F-98AE52F872B1}" type="pres">
      <dgm:prSet presAssocID="{69CFAE9F-AD1F-470D-92D9-7D0617953DB4}" presName="linNode" presStyleCnt="0"/>
      <dgm:spPr/>
    </dgm:pt>
    <dgm:pt modelId="{755A59CB-63DE-4F65-AB13-B46716049AE2}" type="pres">
      <dgm:prSet presAssocID="{69CFAE9F-AD1F-470D-92D9-7D0617953DB4}" presName="parTx" presStyleLbl="revTx" presStyleIdx="2" presStyleCnt="4">
        <dgm:presLayoutVars>
          <dgm:chMax val="1"/>
          <dgm:bulletEnabled val="1"/>
        </dgm:presLayoutVars>
      </dgm:prSet>
      <dgm:spPr/>
    </dgm:pt>
    <dgm:pt modelId="{0E7CBC08-9D7B-4F88-BA3D-8186DBBECA7C}" type="pres">
      <dgm:prSet presAssocID="{69CFAE9F-AD1F-470D-92D9-7D0617953DB4}" presName="bracket" presStyleLbl="parChTrans1D1" presStyleIdx="2" presStyleCnt="4"/>
      <dgm:spPr/>
    </dgm:pt>
    <dgm:pt modelId="{CC93C99E-CDDC-402A-BE4F-90FA0D39AA21}" type="pres">
      <dgm:prSet presAssocID="{69CFAE9F-AD1F-470D-92D9-7D0617953DB4}" presName="spH" presStyleCnt="0"/>
      <dgm:spPr/>
    </dgm:pt>
    <dgm:pt modelId="{61A600EE-7D9F-4949-AFAB-4F3B595A7E53}" type="pres">
      <dgm:prSet presAssocID="{69CFAE9F-AD1F-470D-92D9-7D0617953DB4}" presName="desTx" presStyleLbl="node1" presStyleIdx="2" presStyleCnt="3">
        <dgm:presLayoutVars>
          <dgm:bulletEnabled val="1"/>
        </dgm:presLayoutVars>
      </dgm:prSet>
      <dgm:spPr/>
    </dgm:pt>
    <dgm:pt modelId="{7F923DA6-1286-4878-9A84-D39D7CE63C8C}" type="pres">
      <dgm:prSet presAssocID="{5E48AF2D-B01B-4E88-9406-DA21FCC77E37}" presName="spV" presStyleCnt="0"/>
      <dgm:spPr/>
    </dgm:pt>
    <dgm:pt modelId="{AA560C6E-5C01-47DD-833F-25502E8C4A78}" type="pres">
      <dgm:prSet presAssocID="{A25B20F8-F6C5-4A4B-BA64-50598E5FD8D1}" presName="linNode" presStyleCnt="0"/>
      <dgm:spPr/>
    </dgm:pt>
    <dgm:pt modelId="{9036DF64-1D51-49FB-9E4A-AE9DB8C9B487}" type="pres">
      <dgm:prSet presAssocID="{A25B20F8-F6C5-4A4B-BA64-50598E5FD8D1}" presName="parTx" presStyleLbl="revTx" presStyleIdx="3" presStyleCnt="4">
        <dgm:presLayoutVars>
          <dgm:chMax val="1"/>
          <dgm:bulletEnabled val="1"/>
        </dgm:presLayoutVars>
      </dgm:prSet>
      <dgm:spPr/>
    </dgm:pt>
    <dgm:pt modelId="{A0C66279-8D01-4E7B-A0A3-343CCA304AF0}" type="pres">
      <dgm:prSet presAssocID="{A25B20F8-F6C5-4A4B-BA64-50598E5FD8D1}" presName="bracket" presStyleLbl="parChTrans1D1" presStyleIdx="3" presStyleCnt="4"/>
      <dgm:spPr/>
    </dgm:pt>
    <dgm:pt modelId="{774DD362-6017-4C8F-8161-3C59DD964B70}" type="pres">
      <dgm:prSet presAssocID="{A25B20F8-F6C5-4A4B-BA64-50598E5FD8D1}" presName="spH" presStyleCnt="0"/>
      <dgm:spPr/>
    </dgm:pt>
  </dgm:ptLst>
  <dgm:cxnLst>
    <dgm:cxn modelId="{3725A203-B43E-4F91-8E83-61B6E55FB162}" srcId="{9AD7DA54-F86C-46F3-83F3-AF813F687101}" destId="{52C4D01F-A320-48BD-AF52-502E9AC64D12}" srcOrd="0" destOrd="0" parTransId="{3AD9C92B-F3F2-457F-ACDC-83D6F73CB075}" sibTransId="{EA2B06E7-A9D4-4DB1-ADEB-F56C14C4D23E}"/>
    <dgm:cxn modelId="{F62AFA03-355C-473F-8D35-35632A7CD9A3}" type="presOf" srcId="{69CFAE9F-AD1F-470D-92D9-7D0617953DB4}" destId="{755A59CB-63DE-4F65-AB13-B46716049AE2}" srcOrd="0" destOrd="0" presId="urn:diagrams.loki3.com/BracketList"/>
    <dgm:cxn modelId="{CB39C116-DF69-4515-9B6F-B69E38CB79C5}" type="presOf" srcId="{2ADAB945-DDDE-429A-94D9-D4DC286808E0}" destId="{2A945574-1613-4F36-A1B9-211660676579}" srcOrd="0" destOrd="0" presId="urn:diagrams.loki3.com/BracketList"/>
    <dgm:cxn modelId="{995C9B18-3004-41F8-BA01-D3F212EF0B16}" type="presOf" srcId="{13BC0759-F95D-4C9A-9955-5FACB235018D}" destId="{04E4EC80-E56B-44B7-BFA4-5498715C5827}" srcOrd="0" destOrd="0" presId="urn:diagrams.loki3.com/BracketList"/>
    <dgm:cxn modelId="{D049C032-560D-4364-B3D2-9005B807652B}" type="presOf" srcId="{047C6C00-76F2-45BA-A4B4-F5D1336071BF}" destId="{0D17F650-54E4-4E2D-BA1F-CE80A1E0CF20}" srcOrd="0" destOrd="0" presId="urn:diagrams.loki3.com/BracketList"/>
    <dgm:cxn modelId="{1390C937-644E-4923-8813-4498893BA2A6}" type="presOf" srcId="{D26C749C-54A7-4EB9-8307-3D5499C775C0}" destId="{04E4EC80-E56B-44B7-BFA4-5498715C5827}" srcOrd="0" destOrd="1" presId="urn:diagrams.loki3.com/BracketList"/>
    <dgm:cxn modelId="{CBEFAF3B-8162-4800-ADA8-C9940581C273}" srcId="{2ADAB945-DDDE-429A-94D9-D4DC286808E0}" destId="{13BC0759-F95D-4C9A-9955-5FACB235018D}" srcOrd="0" destOrd="0" parTransId="{9333B658-74B7-427F-AC9C-A24FAA40F298}" sibTransId="{937064C6-34E0-4A40-8495-BA2B181E8D04}"/>
    <dgm:cxn modelId="{FD4DD35B-EA23-446D-A9B9-46CAFCCB8E85}" type="presOf" srcId="{9E3C74C5-267D-4D05-8B21-F063E630B217}" destId="{04E4EC80-E56B-44B7-BFA4-5498715C5827}" srcOrd="0" destOrd="2" presId="urn:diagrams.loki3.com/BracketList"/>
    <dgm:cxn modelId="{CBACD648-9A6C-4DB3-992F-F6A14B0F7258}" type="presOf" srcId="{52C4D01F-A320-48BD-AF52-502E9AC64D12}" destId="{A41C8E9D-4DB9-49FD-A02D-50FAC799F49E}" srcOrd="0" destOrd="0" presId="urn:diagrams.loki3.com/BracketList"/>
    <dgm:cxn modelId="{E6233159-B1A5-4EE8-9F1B-A9FB0B8383CE}" srcId="{9AD7DA54-F86C-46F3-83F3-AF813F687101}" destId="{69CFAE9F-AD1F-470D-92D9-7D0617953DB4}" srcOrd="2" destOrd="0" parTransId="{FDC6F444-0980-479B-8469-B1CD2FE2FA81}" sibTransId="{5E48AF2D-B01B-4E88-9406-DA21FCC77E37}"/>
    <dgm:cxn modelId="{7DD9717B-D296-4B28-B73D-5D78F038ABCA}" srcId="{69CFAE9F-AD1F-470D-92D9-7D0617953DB4}" destId="{4FE82024-8D64-407B-8EB0-403277B8C1D0}" srcOrd="0" destOrd="0" parTransId="{9AC18C86-91B9-4458-911A-998FA8998BA2}" sibTransId="{E8372AC4-A645-4059-AED9-6FE3C78C4BD4}"/>
    <dgm:cxn modelId="{936351A2-ECCF-420B-9E3C-634F9F8F63C8}" srcId="{2ADAB945-DDDE-429A-94D9-D4DC286808E0}" destId="{D26C749C-54A7-4EB9-8307-3D5499C775C0}" srcOrd="1" destOrd="0" parTransId="{F9BD8FB1-EBED-4DA4-ABB1-F31B66B2F79A}" sibTransId="{9D120C50-9CB6-4FCE-99E7-601EA00CBB11}"/>
    <dgm:cxn modelId="{92EEFBAD-3DC6-4480-9658-00E9EE308A58}" srcId="{9AD7DA54-F86C-46F3-83F3-AF813F687101}" destId="{A25B20F8-F6C5-4A4B-BA64-50598E5FD8D1}" srcOrd="3" destOrd="0" parTransId="{00718077-6D1F-42D8-B206-5EEB4C4DBE11}" sibTransId="{98A6585F-B95F-48E8-87D3-8B79E27B531E}"/>
    <dgm:cxn modelId="{6AEF7ACD-4EA3-4B9B-90A7-F5BAE3952350}" type="presOf" srcId="{4FE82024-8D64-407B-8EB0-403277B8C1D0}" destId="{61A600EE-7D9F-4949-AFAB-4F3B595A7E53}" srcOrd="0" destOrd="0" presId="urn:diagrams.loki3.com/BracketList"/>
    <dgm:cxn modelId="{F616CDD5-FA8A-4E47-B96A-93914091B9E4}" srcId="{9AD7DA54-F86C-46F3-83F3-AF813F687101}" destId="{2ADAB945-DDDE-429A-94D9-D4DC286808E0}" srcOrd="1" destOrd="0" parTransId="{B4527DC1-459D-4AE4-8B32-670B45C56D21}" sibTransId="{3C58DBB5-9894-400E-AA88-4C8C0C6727A9}"/>
    <dgm:cxn modelId="{99B589DB-3BB1-440C-ADEC-6648E9EB5DD6}" type="presOf" srcId="{A25B20F8-F6C5-4A4B-BA64-50598E5FD8D1}" destId="{9036DF64-1D51-49FB-9E4A-AE9DB8C9B487}" srcOrd="0" destOrd="0" presId="urn:diagrams.loki3.com/BracketList"/>
    <dgm:cxn modelId="{D1675BE1-B0B4-423E-919C-866A66A43CB0}" type="presOf" srcId="{9AD7DA54-F86C-46F3-83F3-AF813F687101}" destId="{3A0CC78E-F9C2-4291-ACF8-308E4654F13D}" srcOrd="0" destOrd="0" presId="urn:diagrams.loki3.com/BracketList"/>
    <dgm:cxn modelId="{C76196EA-DAB6-48C7-8BF8-43D958936DEF}" srcId="{2ADAB945-DDDE-429A-94D9-D4DC286808E0}" destId="{9E3C74C5-267D-4D05-8B21-F063E630B217}" srcOrd="2" destOrd="0" parTransId="{D1A7530A-AD1F-4ECA-AF9A-C55ECE1ED423}" sibTransId="{F26539FA-CA1D-4A37-AA25-32537857B936}"/>
    <dgm:cxn modelId="{F487E8EA-6A79-41A9-B887-7B5BB560A4EC}" srcId="{52C4D01F-A320-48BD-AF52-502E9AC64D12}" destId="{047C6C00-76F2-45BA-A4B4-F5D1336071BF}" srcOrd="0" destOrd="0" parTransId="{D833CFA0-1BB4-43CF-AF29-0A747696AB6F}" sibTransId="{2945A866-3EA7-4088-AB17-058D1DD00885}"/>
    <dgm:cxn modelId="{F881BEB6-C9D3-41D8-8F7E-AF9FC46A12BE}" type="presParOf" srcId="{3A0CC78E-F9C2-4291-ACF8-308E4654F13D}" destId="{4916F431-D2A2-4428-A175-0CF55E007E75}" srcOrd="0" destOrd="0" presId="urn:diagrams.loki3.com/BracketList"/>
    <dgm:cxn modelId="{014C6869-1126-4D3F-ABFE-3C6F23BB207D}" type="presParOf" srcId="{4916F431-D2A2-4428-A175-0CF55E007E75}" destId="{A41C8E9D-4DB9-49FD-A02D-50FAC799F49E}" srcOrd="0" destOrd="0" presId="urn:diagrams.loki3.com/BracketList"/>
    <dgm:cxn modelId="{031E3577-5A25-456C-8D24-59D3AC6D2982}" type="presParOf" srcId="{4916F431-D2A2-4428-A175-0CF55E007E75}" destId="{0531F345-2416-44E7-ADC8-78262567B46B}" srcOrd="1" destOrd="0" presId="urn:diagrams.loki3.com/BracketList"/>
    <dgm:cxn modelId="{4FDB399B-F256-4398-BE52-D9AF3849E881}" type="presParOf" srcId="{4916F431-D2A2-4428-A175-0CF55E007E75}" destId="{9A3C9F45-F52E-4D7B-BE0B-AAF7E1EB1045}" srcOrd="2" destOrd="0" presId="urn:diagrams.loki3.com/BracketList"/>
    <dgm:cxn modelId="{D9F64D86-F2B3-47D8-8A3B-D3C7060E190F}" type="presParOf" srcId="{4916F431-D2A2-4428-A175-0CF55E007E75}" destId="{0D17F650-54E4-4E2D-BA1F-CE80A1E0CF20}" srcOrd="3" destOrd="0" presId="urn:diagrams.loki3.com/BracketList"/>
    <dgm:cxn modelId="{E941259C-1EF2-4329-AF54-62538DB6AA64}" type="presParOf" srcId="{3A0CC78E-F9C2-4291-ACF8-308E4654F13D}" destId="{028BDD81-152D-4D4C-A77E-B4E1EAA588B9}" srcOrd="1" destOrd="0" presId="urn:diagrams.loki3.com/BracketList"/>
    <dgm:cxn modelId="{5502E0DE-353D-4887-A919-85241DAD83A3}" type="presParOf" srcId="{3A0CC78E-F9C2-4291-ACF8-308E4654F13D}" destId="{11354738-856B-4591-B383-9ADC4D82EF4E}" srcOrd="2" destOrd="0" presId="urn:diagrams.loki3.com/BracketList"/>
    <dgm:cxn modelId="{FF54AB3F-B644-4F8F-9509-D20172757A68}" type="presParOf" srcId="{11354738-856B-4591-B383-9ADC4D82EF4E}" destId="{2A945574-1613-4F36-A1B9-211660676579}" srcOrd="0" destOrd="0" presId="urn:diagrams.loki3.com/BracketList"/>
    <dgm:cxn modelId="{F1ED06AB-C485-4157-9DD3-2811C53A4580}" type="presParOf" srcId="{11354738-856B-4591-B383-9ADC4D82EF4E}" destId="{2CEDBDC3-DA8B-42F1-9C63-D872A38BF80E}" srcOrd="1" destOrd="0" presId="urn:diagrams.loki3.com/BracketList"/>
    <dgm:cxn modelId="{9AD061BC-2BAB-4F2A-B24B-9E839FF51FF3}" type="presParOf" srcId="{11354738-856B-4591-B383-9ADC4D82EF4E}" destId="{76F3D3D9-D0DE-4CEA-84A6-7BFBF4F6FF9B}" srcOrd="2" destOrd="0" presId="urn:diagrams.loki3.com/BracketList"/>
    <dgm:cxn modelId="{0A046C05-718B-45D2-BE81-6610466355AD}" type="presParOf" srcId="{11354738-856B-4591-B383-9ADC4D82EF4E}" destId="{04E4EC80-E56B-44B7-BFA4-5498715C5827}" srcOrd="3" destOrd="0" presId="urn:diagrams.loki3.com/BracketList"/>
    <dgm:cxn modelId="{C467205F-33AF-46E6-AA1A-91E19D2D321D}" type="presParOf" srcId="{3A0CC78E-F9C2-4291-ACF8-308E4654F13D}" destId="{F7661179-934A-441B-BBBF-E899B0E5A88B}" srcOrd="3" destOrd="0" presId="urn:diagrams.loki3.com/BracketList"/>
    <dgm:cxn modelId="{4984DCFE-52ED-42D9-9B71-459911DB30D6}" type="presParOf" srcId="{3A0CC78E-F9C2-4291-ACF8-308E4654F13D}" destId="{E13D18AD-1D02-4F20-BA7F-98AE52F872B1}" srcOrd="4" destOrd="0" presId="urn:diagrams.loki3.com/BracketList"/>
    <dgm:cxn modelId="{3BB43B99-E68C-4F63-8DBF-DF43D6805B68}" type="presParOf" srcId="{E13D18AD-1D02-4F20-BA7F-98AE52F872B1}" destId="{755A59CB-63DE-4F65-AB13-B46716049AE2}" srcOrd="0" destOrd="0" presId="urn:diagrams.loki3.com/BracketList"/>
    <dgm:cxn modelId="{8F1F4A59-F6D2-4924-B514-6F3D67C49273}" type="presParOf" srcId="{E13D18AD-1D02-4F20-BA7F-98AE52F872B1}" destId="{0E7CBC08-9D7B-4F88-BA3D-8186DBBECA7C}" srcOrd="1" destOrd="0" presId="urn:diagrams.loki3.com/BracketList"/>
    <dgm:cxn modelId="{D2CB7E92-6D96-44D1-9E6B-EB5A3C066F11}" type="presParOf" srcId="{E13D18AD-1D02-4F20-BA7F-98AE52F872B1}" destId="{CC93C99E-CDDC-402A-BE4F-90FA0D39AA21}" srcOrd="2" destOrd="0" presId="urn:diagrams.loki3.com/BracketList"/>
    <dgm:cxn modelId="{22E089EF-0E18-4B4D-991B-8D06B24E8B54}" type="presParOf" srcId="{E13D18AD-1D02-4F20-BA7F-98AE52F872B1}" destId="{61A600EE-7D9F-4949-AFAB-4F3B595A7E53}" srcOrd="3" destOrd="0" presId="urn:diagrams.loki3.com/BracketList"/>
    <dgm:cxn modelId="{F6205F47-9C31-4B49-BACB-984D556B0E19}" type="presParOf" srcId="{3A0CC78E-F9C2-4291-ACF8-308E4654F13D}" destId="{7F923DA6-1286-4878-9A84-D39D7CE63C8C}" srcOrd="5" destOrd="0" presId="urn:diagrams.loki3.com/BracketList"/>
    <dgm:cxn modelId="{6F114A45-23B0-4371-A4B4-AD6E7F194F7A}" type="presParOf" srcId="{3A0CC78E-F9C2-4291-ACF8-308E4654F13D}" destId="{AA560C6E-5C01-47DD-833F-25502E8C4A78}" srcOrd="6" destOrd="0" presId="urn:diagrams.loki3.com/BracketList"/>
    <dgm:cxn modelId="{121BD6D1-2CC0-495F-8612-A4E25CE85494}" type="presParOf" srcId="{AA560C6E-5C01-47DD-833F-25502E8C4A78}" destId="{9036DF64-1D51-49FB-9E4A-AE9DB8C9B487}" srcOrd="0" destOrd="0" presId="urn:diagrams.loki3.com/BracketList"/>
    <dgm:cxn modelId="{60FDDB38-942B-43EF-9D44-C173B9E832C7}" type="presParOf" srcId="{AA560C6E-5C01-47DD-833F-25502E8C4A78}" destId="{A0C66279-8D01-4E7B-A0A3-343CCA304AF0}" srcOrd="1" destOrd="0" presId="urn:diagrams.loki3.com/BracketList"/>
    <dgm:cxn modelId="{D0F5C6F0-2428-4223-BF92-5DCA56EBDC88}" type="presParOf" srcId="{AA560C6E-5C01-47DD-833F-25502E8C4A78}" destId="{774DD362-6017-4C8F-8161-3C59DD964B70}" srcOrd="2"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63B875-5DD9-4014-A7F2-79FEF66FF25E}" type="doc">
      <dgm:prSet loTypeId="urn:microsoft.com/office/officeart/2005/8/layout/vList2" loCatId="list" qsTypeId="urn:microsoft.com/office/officeart/2005/8/quickstyle/simple1" qsCatId="simple" csTypeId="urn:microsoft.com/office/officeart/2005/8/colors/accent1_1" csCatId="accent1" phldr="1"/>
      <dgm:spPr/>
      <dgm:t>
        <a:bodyPr/>
        <a:lstStyle/>
        <a:p>
          <a:endParaRPr lang="en-GB"/>
        </a:p>
      </dgm:t>
    </dgm:pt>
    <dgm:pt modelId="{19FBC08D-FA50-4362-BB31-FBB86C6C205F}">
      <dgm:prSet custT="1"/>
      <dgm:spPr/>
      <dgm:t>
        <a:bodyPr/>
        <a:lstStyle/>
        <a:p>
          <a:r>
            <a:rPr lang="en-US" sz="1800" dirty="0">
              <a:latin typeface="Arial" panose="020B0604020202020204" pitchFamily="34" charset="0"/>
              <a:cs typeface="Arial" panose="020B0604020202020204" pitchFamily="34" charset="0"/>
            </a:rPr>
            <a:t>According to Ecological Model of Health, health depends on mutual relations between people and their physical, social and physical environment (National Cancer Institute, 2005).</a:t>
          </a:r>
          <a:endParaRPr lang="en-GB" sz="1800" dirty="0">
            <a:latin typeface="Arial" panose="020B0604020202020204" pitchFamily="34" charset="0"/>
            <a:cs typeface="Arial" panose="020B0604020202020204" pitchFamily="34" charset="0"/>
          </a:endParaRPr>
        </a:p>
      </dgm:t>
    </dgm:pt>
    <dgm:pt modelId="{5A769C67-72BF-4F3D-B4AA-8DBE5E3FB18F}" type="parTrans" cxnId="{D28BE8F5-CB0C-459B-B040-E313F9C972B1}">
      <dgm:prSet/>
      <dgm:spPr/>
      <dgm:t>
        <a:bodyPr/>
        <a:lstStyle/>
        <a:p>
          <a:endParaRPr lang="en-GB"/>
        </a:p>
      </dgm:t>
    </dgm:pt>
    <dgm:pt modelId="{0907A230-DDFB-41C7-8D4B-9A5A2F0626D7}" type="sibTrans" cxnId="{D28BE8F5-CB0C-459B-B040-E313F9C972B1}">
      <dgm:prSet/>
      <dgm:spPr/>
      <dgm:t>
        <a:bodyPr/>
        <a:lstStyle/>
        <a:p>
          <a:endParaRPr lang="en-GB"/>
        </a:p>
      </dgm:t>
    </dgm:pt>
    <dgm:pt modelId="{3AFB5529-D59E-470F-8172-FF3DC6767F2B}">
      <dgm:prSet custT="1"/>
      <dgm:spPr/>
      <dgm:t>
        <a:bodyPr/>
        <a:lstStyle/>
        <a:p>
          <a:r>
            <a:rPr lang="en-US" sz="1800" dirty="0">
              <a:latin typeface="Arial" panose="020B0604020202020204" pitchFamily="34" charset="0"/>
              <a:cs typeface="Arial" panose="020B0604020202020204" pitchFamily="34" charset="0"/>
            </a:rPr>
            <a:t>It considers such determinants of health outcomes as housing, pollution, community safety, education, and access to healthcare.</a:t>
          </a:r>
          <a:endParaRPr lang="en-GB" sz="1800" dirty="0">
            <a:latin typeface="Arial" panose="020B0604020202020204" pitchFamily="34" charset="0"/>
            <a:cs typeface="Arial" panose="020B0604020202020204" pitchFamily="34" charset="0"/>
          </a:endParaRPr>
        </a:p>
      </dgm:t>
    </dgm:pt>
    <dgm:pt modelId="{EACE1957-9E0D-4830-8593-2E00A1DB36C4}" type="parTrans" cxnId="{F242CFA4-8B0B-41CD-B0BC-01E5DB685335}">
      <dgm:prSet/>
      <dgm:spPr/>
      <dgm:t>
        <a:bodyPr/>
        <a:lstStyle/>
        <a:p>
          <a:endParaRPr lang="en-GB"/>
        </a:p>
      </dgm:t>
    </dgm:pt>
    <dgm:pt modelId="{033D530B-D63E-4A8A-8557-5E11425E0ACB}" type="sibTrans" cxnId="{F242CFA4-8B0B-41CD-B0BC-01E5DB685335}">
      <dgm:prSet/>
      <dgm:spPr/>
      <dgm:t>
        <a:bodyPr/>
        <a:lstStyle/>
        <a:p>
          <a:endParaRPr lang="en-GB"/>
        </a:p>
      </dgm:t>
    </dgm:pt>
    <dgm:pt modelId="{DDA1010F-D860-48CA-ABF6-152552776A92}">
      <dgm:prSet custT="1"/>
      <dgm:spPr/>
      <dgm:t>
        <a:bodyPr/>
        <a:lstStyle/>
        <a:p>
          <a:r>
            <a:rPr lang="en-US" sz="1800" dirty="0">
              <a:latin typeface="Arial" panose="020B0604020202020204" pitchFamily="34" charset="0"/>
              <a:cs typeface="Arial" panose="020B0604020202020204" pitchFamily="34" charset="0"/>
            </a:rPr>
            <a:t>The model focuses on prevention in increasing social and environmental conditions (Dubos, 1965).</a:t>
          </a:r>
          <a:endParaRPr lang="en-GB" sz="1800" dirty="0">
            <a:latin typeface="Arial" panose="020B0604020202020204" pitchFamily="34" charset="0"/>
            <a:cs typeface="Arial" panose="020B0604020202020204" pitchFamily="34" charset="0"/>
          </a:endParaRPr>
        </a:p>
      </dgm:t>
    </dgm:pt>
    <dgm:pt modelId="{400BE93C-F48B-49B9-A47E-F8F946FF6464}" type="parTrans" cxnId="{002961F9-17E8-4BCD-ABF4-6808288CCF80}">
      <dgm:prSet/>
      <dgm:spPr/>
      <dgm:t>
        <a:bodyPr/>
        <a:lstStyle/>
        <a:p>
          <a:endParaRPr lang="en-GB"/>
        </a:p>
      </dgm:t>
    </dgm:pt>
    <dgm:pt modelId="{5A5E42AD-E6BB-4132-8255-4BF1634367A2}" type="sibTrans" cxnId="{002961F9-17E8-4BCD-ABF4-6808288CCF80}">
      <dgm:prSet/>
      <dgm:spPr/>
      <dgm:t>
        <a:bodyPr/>
        <a:lstStyle/>
        <a:p>
          <a:endParaRPr lang="en-GB"/>
        </a:p>
      </dgm:t>
    </dgm:pt>
    <dgm:pt modelId="{42FD1E81-DB4E-404D-848F-B57919FDECB8}" type="pres">
      <dgm:prSet presAssocID="{7263B875-5DD9-4014-A7F2-79FEF66FF25E}" presName="linear" presStyleCnt="0">
        <dgm:presLayoutVars>
          <dgm:animLvl val="lvl"/>
          <dgm:resizeHandles val="exact"/>
        </dgm:presLayoutVars>
      </dgm:prSet>
      <dgm:spPr/>
    </dgm:pt>
    <dgm:pt modelId="{8890C402-4F2A-458A-BB03-53236D1DB751}" type="pres">
      <dgm:prSet presAssocID="{19FBC08D-FA50-4362-BB31-FBB86C6C205F}" presName="parentText" presStyleLbl="node1" presStyleIdx="0" presStyleCnt="3">
        <dgm:presLayoutVars>
          <dgm:chMax val="0"/>
          <dgm:bulletEnabled val="1"/>
        </dgm:presLayoutVars>
      </dgm:prSet>
      <dgm:spPr/>
    </dgm:pt>
    <dgm:pt modelId="{2B2B3D3F-BD92-45B4-AFEE-BEC72C7F4749}" type="pres">
      <dgm:prSet presAssocID="{0907A230-DDFB-41C7-8D4B-9A5A2F0626D7}" presName="spacer" presStyleCnt="0"/>
      <dgm:spPr/>
    </dgm:pt>
    <dgm:pt modelId="{7CF89B90-6974-4F1A-A8D3-CD04CC88846B}" type="pres">
      <dgm:prSet presAssocID="{3AFB5529-D59E-470F-8172-FF3DC6767F2B}" presName="parentText" presStyleLbl="node1" presStyleIdx="1" presStyleCnt="3">
        <dgm:presLayoutVars>
          <dgm:chMax val="0"/>
          <dgm:bulletEnabled val="1"/>
        </dgm:presLayoutVars>
      </dgm:prSet>
      <dgm:spPr/>
    </dgm:pt>
    <dgm:pt modelId="{A6CCF223-54E4-4DC3-B690-AF3C17A81757}" type="pres">
      <dgm:prSet presAssocID="{033D530B-D63E-4A8A-8557-5E11425E0ACB}" presName="spacer" presStyleCnt="0"/>
      <dgm:spPr/>
    </dgm:pt>
    <dgm:pt modelId="{3B1AB63F-6B7E-46A7-8AE3-22E58B6A34C1}" type="pres">
      <dgm:prSet presAssocID="{DDA1010F-D860-48CA-ABF6-152552776A92}" presName="parentText" presStyleLbl="node1" presStyleIdx="2" presStyleCnt="3">
        <dgm:presLayoutVars>
          <dgm:chMax val="0"/>
          <dgm:bulletEnabled val="1"/>
        </dgm:presLayoutVars>
      </dgm:prSet>
      <dgm:spPr/>
    </dgm:pt>
  </dgm:ptLst>
  <dgm:cxnLst>
    <dgm:cxn modelId="{1F807029-713C-4F90-8C94-B2A080FD799D}" type="presOf" srcId="{3AFB5529-D59E-470F-8172-FF3DC6767F2B}" destId="{7CF89B90-6974-4F1A-A8D3-CD04CC88846B}" srcOrd="0" destOrd="0" presId="urn:microsoft.com/office/officeart/2005/8/layout/vList2"/>
    <dgm:cxn modelId="{15FD084D-F252-4CAD-970B-C27084F69C37}" type="presOf" srcId="{7263B875-5DD9-4014-A7F2-79FEF66FF25E}" destId="{42FD1E81-DB4E-404D-848F-B57919FDECB8}" srcOrd="0" destOrd="0" presId="urn:microsoft.com/office/officeart/2005/8/layout/vList2"/>
    <dgm:cxn modelId="{1625DE70-BEB1-4DD1-B64A-67AD980E3827}" type="presOf" srcId="{19FBC08D-FA50-4362-BB31-FBB86C6C205F}" destId="{8890C402-4F2A-458A-BB03-53236D1DB751}" srcOrd="0" destOrd="0" presId="urn:microsoft.com/office/officeart/2005/8/layout/vList2"/>
    <dgm:cxn modelId="{F242CFA4-8B0B-41CD-B0BC-01E5DB685335}" srcId="{7263B875-5DD9-4014-A7F2-79FEF66FF25E}" destId="{3AFB5529-D59E-470F-8172-FF3DC6767F2B}" srcOrd="1" destOrd="0" parTransId="{EACE1957-9E0D-4830-8593-2E00A1DB36C4}" sibTransId="{033D530B-D63E-4A8A-8557-5E11425E0ACB}"/>
    <dgm:cxn modelId="{D2321FD3-175C-4752-B8A2-44773F789BFA}" type="presOf" srcId="{DDA1010F-D860-48CA-ABF6-152552776A92}" destId="{3B1AB63F-6B7E-46A7-8AE3-22E58B6A34C1}" srcOrd="0" destOrd="0" presId="urn:microsoft.com/office/officeart/2005/8/layout/vList2"/>
    <dgm:cxn modelId="{D28BE8F5-CB0C-459B-B040-E313F9C972B1}" srcId="{7263B875-5DD9-4014-A7F2-79FEF66FF25E}" destId="{19FBC08D-FA50-4362-BB31-FBB86C6C205F}" srcOrd="0" destOrd="0" parTransId="{5A769C67-72BF-4F3D-B4AA-8DBE5E3FB18F}" sibTransId="{0907A230-DDFB-41C7-8D4B-9A5A2F0626D7}"/>
    <dgm:cxn modelId="{002961F9-17E8-4BCD-ABF4-6808288CCF80}" srcId="{7263B875-5DD9-4014-A7F2-79FEF66FF25E}" destId="{DDA1010F-D860-48CA-ABF6-152552776A92}" srcOrd="2" destOrd="0" parTransId="{400BE93C-F48B-49B9-A47E-F8F946FF6464}" sibTransId="{5A5E42AD-E6BB-4132-8255-4BF1634367A2}"/>
    <dgm:cxn modelId="{8F600809-47A9-45CB-A556-DFA0B019374A}" type="presParOf" srcId="{42FD1E81-DB4E-404D-848F-B57919FDECB8}" destId="{8890C402-4F2A-458A-BB03-53236D1DB751}" srcOrd="0" destOrd="0" presId="urn:microsoft.com/office/officeart/2005/8/layout/vList2"/>
    <dgm:cxn modelId="{81873607-C248-4015-8AEB-79B6D632C05D}" type="presParOf" srcId="{42FD1E81-DB4E-404D-848F-B57919FDECB8}" destId="{2B2B3D3F-BD92-45B4-AFEE-BEC72C7F4749}" srcOrd="1" destOrd="0" presId="urn:microsoft.com/office/officeart/2005/8/layout/vList2"/>
    <dgm:cxn modelId="{03B70825-242D-493E-A506-AC1B8E2FE4E9}" type="presParOf" srcId="{42FD1E81-DB4E-404D-848F-B57919FDECB8}" destId="{7CF89B90-6974-4F1A-A8D3-CD04CC88846B}" srcOrd="2" destOrd="0" presId="urn:microsoft.com/office/officeart/2005/8/layout/vList2"/>
    <dgm:cxn modelId="{7869E3CA-CA12-4D3D-8101-5E9166F9B594}" type="presParOf" srcId="{42FD1E81-DB4E-404D-848F-B57919FDECB8}" destId="{A6CCF223-54E4-4DC3-B690-AF3C17A81757}" srcOrd="3" destOrd="0" presId="urn:microsoft.com/office/officeart/2005/8/layout/vList2"/>
    <dgm:cxn modelId="{1ED35249-ADD6-4A3E-8258-077C4B0DE509}" type="presParOf" srcId="{42FD1E81-DB4E-404D-848F-B57919FDECB8}" destId="{3B1AB63F-6B7E-46A7-8AE3-22E58B6A34C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67BA2E-40E5-4B01-BEAE-7E99505B9E8B}" type="doc">
      <dgm:prSet loTypeId="urn:microsoft.com/office/officeart/2005/8/layout/vList2" loCatId="list" qsTypeId="urn:microsoft.com/office/officeart/2005/8/quickstyle/simple1" qsCatId="simple" csTypeId="urn:microsoft.com/office/officeart/2005/8/colors/accent1_1" csCatId="accent1" phldr="1"/>
      <dgm:spPr/>
      <dgm:t>
        <a:bodyPr/>
        <a:lstStyle/>
        <a:p>
          <a:endParaRPr lang="en-GB"/>
        </a:p>
      </dgm:t>
    </dgm:pt>
    <dgm:pt modelId="{0B8E1B1A-DCCA-45D0-9E29-90A1EA290FCD}">
      <dgm:prSet custT="1"/>
      <dgm:spPr/>
      <dgm:t>
        <a:bodyPr/>
        <a:lstStyle/>
        <a:p>
          <a:r>
            <a:rPr lang="en-US" sz="1800" b="1" dirty="0">
              <a:latin typeface="Arial" panose="020B0604020202020204" pitchFamily="34" charset="0"/>
              <a:cs typeface="Arial" panose="020B0604020202020204" pitchFamily="34" charset="0"/>
            </a:rPr>
            <a:t>Critique: </a:t>
          </a:r>
          <a:r>
            <a:rPr lang="en-US" sz="1800" dirty="0">
              <a:latin typeface="Arial" panose="020B0604020202020204" pitchFamily="34" charset="0"/>
              <a:cs typeface="Arial" panose="020B0604020202020204" pitchFamily="34" charset="0"/>
            </a:rPr>
            <a:t>One of the drawbacks of the ecological model is that it is sometimes hard to specify the factors of the environment or society that make the most significant contribution to health outcomes (Reifsnider et al., 2005).</a:t>
          </a:r>
          <a:endParaRPr lang="en-GB"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It also involves policy level intervention and cross sectoral cooperation, which is not only time and resource consuming.</a:t>
          </a:r>
          <a:endParaRPr lang="en-GB" sz="1800" dirty="0">
            <a:latin typeface="Arial" panose="020B0604020202020204" pitchFamily="34" charset="0"/>
            <a:cs typeface="Arial" panose="020B0604020202020204" pitchFamily="34" charset="0"/>
          </a:endParaRPr>
        </a:p>
      </dgm:t>
    </dgm:pt>
    <dgm:pt modelId="{0DFD87C7-A9F0-4779-829E-50C8ECB4E435}" type="parTrans" cxnId="{E4C3D3D4-EAB7-483A-B7FA-74B6C2AB61CA}">
      <dgm:prSet/>
      <dgm:spPr/>
      <dgm:t>
        <a:bodyPr/>
        <a:lstStyle/>
        <a:p>
          <a:endParaRPr lang="en-GB"/>
        </a:p>
      </dgm:t>
    </dgm:pt>
    <dgm:pt modelId="{2546AACA-18F0-4B9C-81D6-98A2EC570A92}" type="sibTrans" cxnId="{E4C3D3D4-EAB7-483A-B7FA-74B6C2AB61CA}">
      <dgm:prSet/>
      <dgm:spPr/>
      <dgm:t>
        <a:bodyPr/>
        <a:lstStyle/>
        <a:p>
          <a:endParaRPr lang="en-GB"/>
        </a:p>
      </dgm:t>
    </dgm:pt>
    <dgm:pt modelId="{A37AE0C5-F5CA-4BBF-B33B-84636C0E33E3}" type="pres">
      <dgm:prSet presAssocID="{FE67BA2E-40E5-4B01-BEAE-7E99505B9E8B}" presName="linear" presStyleCnt="0">
        <dgm:presLayoutVars>
          <dgm:animLvl val="lvl"/>
          <dgm:resizeHandles val="exact"/>
        </dgm:presLayoutVars>
      </dgm:prSet>
      <dgm:spPr/>
    </dgm:pt>
    <dgm:pt modelId="{E940385A-D3E2-4981-8378-D8CAFB0762FD}" type="pres">
      <dgm:prSet presAssocID="{0B8E1B1A-DCCA-45D0-9E29-90A1EA290FCD}" presName="parentText" presStyleLbl="node1" presStyleIdx="0" presStyleCnt="1" custLinFactNeighborY="25170">
        <dgm:presLayoutVars>
          <dgm:chMax val="0"/>
          <dgm:bulletEnabled val="1"/>
        </dgm:presLayoutVars>
      </dgm:prSet>
      <dgm:spPr/>
    </dgm:pt>
  </dgm:ptLst>
  <dgm:cxnLst>
    <dgm:cxn modelId="{0C595B21-44F0-4375-961A-FDB73E22E070}" type="presOf" srcId="{FE67BA2E-40E5-4B01-BEAE-7E99505B9E8B}" destId="{A37AE0C5-F5CA-4BBF-B33B-84636C0E33E3}" srcOrd="0" destOrd="0" presId="urn:microsoft.com/office/officeart/2005/8/layout/vList2"/>
    <dgm:cxn modelId="{F1122656-9C9D-4E85-92A6-20126EBC3CFB}" type="presOf" srcId="{0B8E1B1A-DCCA-45D0-9E29-90A1EA290FCD}" destId="{E940385A-D3E2-4981-8378-D8CAFB0762FD}" srcOrd="0" destOrd="0" presId="urn:microsoft.com/office/officeart/2005/8/layout/vList2"/>
    <dgm:cxn modelId="{E4C3D3D4-EAB7-483A-B7FA-74B6C2AB61CA}" srcId="{FE67BA2E-40E5-4B01-BEAE-7E99505B9E8B}" destId="{0B8E1B1A-DCCA-45D0-9E29-90A1EA290FCD}" srcOrd="0" destOrd="0" parTransId="{0DFD87C7-A9F0-4779-829E-50C8ECB4E435}" sibTransId="{2546AACA-18F0-4B9C-81D6-98A2EC570A92}"/>
    <dgm:cxn modelId="{50FC44D2-C207-44E8-BAB8-E3CA9F0C4BA2}" type="presParOf" srcId="{A37AE0C5-F5CA-4BBF-B33B-84636C0E33E3}" destId="{E940385A-D3E2-4981-8378-D8CAFB0762FD}"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D2283C8-1524-48F8-AACF-8BB50DD9AE6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0F153C78-4475-4B57-9708-AE4B6E337620}">
      <dgm:prSet/>
      <dgm:spPr/>
      <dgm:t>
        <a:bodyPr/>
        <a:lstStyle/>
        <a:p>
          <a:r>
            <a:rPr lang="en-US" dirty="0">
              <a:latin typeface="Arial" panose="020B0604020202020204" pitchFamily="34" charset="0"/>
              <a:cs typeface="Arial" panose="020B0604020202020204" pitchFamily="34" charset="0"/>
            </a:rPr>
            <a:t>Relevance to Health and Social Care:</a:t>
          </a:r>
          <a:endParaRPr lang="en-GB" dirty="0">
            <a:latin typeface="Arial" panose="020B0604020202020204" pitchFamily="34" charset="0"/>
            <a:cs typeface="Arial" panose="020B0604020202020204" pitchFamily="34" charset="0"/>
          </a:endParaRPr>
        </a:p>
      </dgm:t>
    </dgm:pt>
    <dgm:pt modelId="{9571B4E3-F850-47EB-9B92-FD60BD14653C}" type="parTrans" cxnId="{390A328B-8284-47B1-823F-6F01B4347036}">
      <dgm:prSet/>
      <dgm:spPr/>
      <dgm:t>
        <a:bodyPr/>
        <a:lstStyle/>
        <a:p>
          <a:endParaRPr lang="en-GB"/>
        </a:p>
      </dgm:t>
    </dgm:pt>
    <dgm:pt modelId="{4BD7E6D4-735F-403E-8100-C0A9601A9283}" type="sibTrans" cxnId="{390A328B-8284-47B1-823F-6F01B4347036}">
      <dgm:prSet/>
      <dgm:spPr/>
      <dgm:t>
        <a:bodyPr/>
        <a:lstStyle/>
        <a:p>
          <a:endParaRPr lang="en-GB"/>
        </a:p>
      </dgm:t>
    </dgm:pt>
    <dgm:pt modelId="{549FFC06-C1DF-483A-B44B-12C452E253FD}">
      <dgm:prSet/>
      <dgm:spPr/>
      <dgm:t>
        <a:bodyPr/>
        <a:lstStyle/>
        <a:p>
          <a:r>
            <a:rPr lang="en-US" dirty="0">
              <a:latin typeface="Arial" panose="020B0604020202020204" pitchFamily="34" charset="0"/>
              <a:cs typeface="Arial" panose="020B0604020202020204" pitchFamily="34" charset="0"/>
            </a:rPr>
            <a:t>The model is very pertinent towards curbing social determinants of health and lessening health disparities in the UK.</a:t>
          </a:r>
          <a:endParaRPr lang="en-GB" dirty="0">
            <a:latin typeface="Arial" panose="020B0604020202020204" pitchFamily="34" charset="0"/>
            <a:cs typeface="Arial" panose="020B0604020202020204" pitchFamily="34" charset="0"/>
          </a:endParaRPr>
        </a:p>
      </dgm:t>
    </dgm:pt>
    <dgm:pt modelId="{1E432428-CD76-4DC3-82D5-59DBABEB3DBC}" type="parTrans" cxnId="{0843B4A7-DC2F-4219-A576-8EEB5CC9C1F6}">
      <dgm:prSet/>
      <dgm:spPr/>
      <dgm:t>
        <a:bodyPr/>
        <a:lstStyle/>
        <a:p>
          <a:endParaRPr lang="en-GB"/>
        </a:p>
      </dgm:t>
    </dgm:pt>
    <dgm:pt modelId="{EA00C316-0DB8-4839-A457-C07F775050F5}" type="sibTrans" cxnId="{0843B4A7-DC2F-4219-A576-8EEB5CC9C1F6}">
      <dgm:prSet/>
      <dgm:spPr/>
      <dgm:t>
        <a:bodyPr/>
        <a:lstStyle/>
        <a:p>
          <a:endParaRPr lang="en-GB"/>
        </a:p>
      </dgm:t>
    </dgm:pt>
    <dgm:pt modelId="{16ED02A9-0DCA-4C0C-8BE6-BB20E76287FB}">
      <dgm:prSet/>
      <dgm:spPr/>
      <dgm:t>
        <a:bodyPr/>
        <a:lstStyle/>
        <a:p>
          <a:r>
            <a:rPr lang="en-US" dirty="0">
              <a:latin typeface="Arial" panose="020B0604020202020204" pitchFamily="34" charset="0"/>
              <a:cs typeface="Arial" panose="020B0604020202020204" pitchFamily="34" charset="0"/>
            </a:rPr>
            <a:t>It guides the policies of the public health, urban planning and community health programs that can be used to enhance sustainable development and SDG 3.</a:t>
          </a:r>
          <a:endParaRPr lang="en-GB" dirty="0">
            <a:latin typeface="Arial" panose="020B0604020202020204" pitchFamily="34" charset="0"/>
            <a:cs typeface="Arial" panose="020B0604020202020204" pitchFamily="34" charset="0"/>
          </a:endParaRPr>
        </a:p>
      </dgm:t>
    </dgm:pt>
    <dgm:pt modelId="{698C4BA9-289F-4309-B801-F7E7D9C430F9}" type="parTrans" cxnId="{73F19674-2B3A-4AD3-BF4C-EF351ED08A41}">
      <dgm:prSet/>
      <dgm:spPr/>
      <dgm:t>
        <a:bodyPr/>
        <a:lstStyle/>
        <a:p>
          <a:endParaRPr lang="en-GB"/>
        </a:p>
      </dgm:t>
    </dgm:pt>
    <dgm:pt modelId="{512F7E8F-5FA8-4098-BC68-E7693C1FE6D6}" type="sibTrans" cxnId="{73F19674-2B3A-4AD3-BF4C-EF351ED08A41}">
      <dgm:prSet/>
      <dgm:spPr/>
      <dgm:t>
        <a:bodyPr/>
        <a:lstStyle/>
        <a:p>
          <a:endParaRPr lang="en-GB"/>
        </a:p>
      </dgm:t>
    </dgm:pt>
    <dgm:pt modelId="{D9338E48-8F1E-4709-AC21-385E9D7F5356}">
      <dgm:prSet/>
      <dgm:spPr/>
      <dgm:t>
        <a:bodyPr/>
        <a:lstStyle/>
        <a:p>
          <a:r>
            <a:rPr lang="en-US" dirty="0">
              <a:latin typeface="Arial" panose="020B0604020202020204" pitchFamily="34" charset="0"/>
              <a:cs typeface="Arial" panose="020B0604020202020204" pitchFamily="34" charset="0"/>
            </a:rPr>
            <a:t>The model encourages preventive measures, such as </a:t>
          </a:r>
          <a:r>
            <a:rPr lang="en-GB" dirty="0">
              <a:latin typeface="Arial" panose="020B0604020202020204" pitchFamily="34" charset="0"/>
              <a:cs typeface="Arial" panose="020B0604020202020204" pitchFamily="34" charset="0"/>
            </a:rPr>
            <a:t>enhancing housing, reducing pollution, and improving wellbeing services among </a:t>
          </a:r>
          <a:r>
            <a:rPr lang="en-US" dirty="0">
              <a:latin typeface="Arial" panose="020B0604020202020204" pitchFamily="34" charset="0"/>
              <a:cs typeface="Arial" panose="020B0604020202020204" pitchFamily="34" charset="0"/>
            </a:rPr>
            <a:t>communities.</a:t>
          </a:r>
          <a:endParaRPr lang="en-GB" dirty="0">
            <a:latin typeface="Arial" panose="020B0604020202020204" pitchFamily="34" charset="0"/>
            <a:cs typeface="Arial" panose="020B0604020202020204" pitchFamily="34" charset="0"/>
          </a:endParaRPr>
        </a:p>
      </dgm:t>
    </dgm:pt>
    <dgm:pt modelId="{8B4B64E5-96C9-46CA-8FA6-85602AEB3D60}" type="parTrans" cxnId="{62921181-0C74-4EB7-825A-A884B8B8EA2E}">
      <dgm:prSet/>
      <dgm:spPr/>
      <dgm:t>
        <a:bodyPr/>
        <a:lstStyle/>
        <a:p>
          <a:endParaRPr lang="en-GB"/>
        </a:p>
      </dgm:t>
    </dgm:pt>
    <dgm:pt modelId="{C9215B1A-E00F-4B82-8D96-9A2FF2C8C763}" type="sibTrans" cxnId="{62921181-0C74-4EB7-825A-A884B8B8EA2E}">
      <dgm:prSet/>
      <dgm:spPr/>
      <dgm:t>
        <a:bodyPr/>
        <a:lstStyle/>
        <a:p>
          <a:endParaRPr lang="en-GB"/>
        </a:p>
      </dgm:t>
    </dgm:pt>
    <dgm:pt modelId="{7C4A7A06-CB83-4697-B087-17B26BC3D4DF}" type="pres">
      <dgm:prSet presAssocID="{ED2283C8-1524-48F8-AACF-8BB50DD9AE6E}" presName="vert0" presStyleCnt="0">
        <dgm:presLayoutVars>
          <dgm:dir/>
          <dgm:animOne val="branch"/>
          <dgm:animLvl val="lvl"/>
        </dgm:presLayoutVars>
      </dgm:prSet>
      <dgm:spPr/>
    </dgm:pt>
    <dgm:pt modelId="{7AE5A85A-8C48-40D2-A687-8C750D2A2AE7}" type="pres">
      <dgm:prSet presAssocID="{0F153C78-4475-4B57-9708-AE4B6E337620}" presName="thickLine" presStyleLbl="alignNode1" presStyleIdx="0" presStyleCnt="1"/>
      <dgm:spPr/>
    </dgm:pt>
    <dgm:pt modelId="{FDF66A42-12D1-4D75-AEA5-B53E23529454}" type="pres">
      <dgm:prSet presAssocID="{0F153C78-4475-4B57-9708-AE4B6E337620}" presName="horz1" presStyleCnt="0"/>
      <dgm:spPr/>
    </dgm:pt>
    <dgm:pt modelId="{D01F58A7-D841-4013-87D4-176A2C531D59}" type="pres">
      <dgm:prSet presAssocID="{0F153C78-4475-4B57-9708-AE4B6E337620}" presName="tx1" presStyleLbl="revTx" presStyleIdx="0" presStyleCnt="4"/>
      <dgm:spPr/>
    </dgm:pt>
    <dgm:pt modelId="{B2AAD385-E96F-41CA-B1E3-6E1CE33B5C94}" type="pres">
      <dgm:prSet presAssocID="{0F153C78-4475-4B57-9708-AE4B6E337620}" presName="vert1" presStyleCnt="0"/>
      <dgm:spPr/>
    </dgm:pt>
    <dgm:pt modelId="{19D29BDE-2E33-456D-931C-E962F3E53D02}" type="pres">
      <dgm:prSet presAssocID="{549FFC06-C1DF-483A-B44B-12C452E253FD}" presName="vertSpace2a" presStyleCnt="0"/>
      <dgm:spPr/>
    </dgm:pt>
    <dgm:pt modelId="{2DF41054-FC37-4A6E-87BB-208B854D375C}" type="pres">
      <dgm:prSet presAssocID="{549FFC06-C1DF-483A-B44B-12C452E253FD}" presName="horz2" presStyleCnt="0"/>
      <dgm:spPr/>
    </dgm:pt>
    <dgm:pt modelId="{0A736CF0-E61F-4EB9-9693-3E0610D707F9}" type="pres">
      <dgm:prSet presAssocID="{549FFC06-C1DF-483A-B44B-12C452E253FD}" presName="horzSpace2" presStyleCnt="0"/>
      <dgm:spPr/>
    </dgm:pt>
    <dgm:pt modelId="{37227A2B-B448-4236-84E3-53019984F6E6}" type="pres">
      <dgm:prSet presAssocID="{549FFC06-C1DF-483A-B44B-12C452E253FD}" presName="tx2" presStyleLbl="revTx" presStyleIdx="1" presStyleCnt="4"/>
      <dgm:spPr/>
    </dgm:pt>
    <dgm:pt modelId="{363F58FF-885F-47EE-85C9-A7E4AB0D8B4C}" type="pres">
      <dgm:prSet presAssocID="{549FFC06-C1DF-483A-B44B-12C452E253FD}" presName="vert2" presStyleCnt="0"/>
      <dgm:spPr/>
    </dgm:pt>
    <dgm:pt modelId="{061EBB78-B193-4F97-B1FC-CC1045116F5A}" type="pres">
      <dgm:prSet presAssocID="{549FFC06-C1DF-483A-B44B-12C452E253FD}" presName="thinLine2b" presStyleLbl="callout" presStyleIdx="0" presStyleCnt="3"/>
      <dgm:spPr/>
    </dgm:pt>
    <dgm:pt modelId="{F3A6CB8F-A7EE-4C8F-8566-2152DA5087AE}" type="pres">
      <dgm:prSet presAssocID="{549FFC06-C1DF-483A-B44B-12C452E253FD}" presName="vertSpace2b" presStyleCnt="0"/>
      <dgm:spPr/>
    </dgm:pt>
    <dgm:pt modelId="{2C53D251-7498-4F20-982F-29D6EAF8ECE3}" type="pres">
      <dgm:prSet presAssocID="{16ED02A9-0DCA-4C0C-8BE6-BB20E76287FB}" presName="horz2" presStyleCnt="0"/>
      <dgm:spPr/>
    </dgm:pt>
    <dgm:pt modelId="{C088E5C5-CA72-4B11-8415-E0EBAD0C871D}" type="pres">
      <dgm:prSet presAssocID="{16ED02A9-0DCA-4C0C-8BE6-BB20E76287FB}" presName="horzSpace2" presStyleCnt="0"/>
      <dgm:spPr/>
    </dgm:pt>
    <dgm:pt modelId="{127B8587-E61E-4240-B03A-1AC8F90D8A1F}" type="pres">
      <dgm:prSet presAssocID="{16ED02A9-0DCA-4C0C-8BE6-BB20E76287FB}" presName="tx2" presStyleLbl="revTx" presStyleIdx="2" presStyleCnt="4"/>
      <dgm:spPr/>
    </dgm:pt>
    <dgm:pt modelId="{99A59DC3-B683-45D2-B2B2-D5AAD8CBBF7F}" type="pres">
      <dgm:prSet presAssocID="{16ED02A9-0DCA-4C0C-8BE6-BB20E76287FB}" presName="vert2" presStyleCnt="0"/>
      <dgm:spPr/>
    </dgm:pt>
    <dgm:pt modelId="{5B60D192-E730-4410-9B2E-5DD53F1D21DF}" type="pres">
      <dgm:prSet presAssocID="{16ED02A9-0DCA-4C0C-8BE6-BB20E76287FB}" presName="thinLine2b" presStyleLbl="callout" presStyleIdx="1" presStyleCnt="3"/>
      <dgm:spPr/>
    </dgm:pt>
    <dgm:pt modelId="{EBCA9CCA-AD9B-4D43-878D-88BC10A32056}" type="pres">
      <dgm:prSet presAssocID="{16ED02A9-0DCA-4C0C-8BE6-BB20E76287FB}" presName="vertSpace2b" presStyleCnt="0"/>
      <dgm:spPr/>
    </dgm:pt>
    <dgm:pt modelId="{154F5808-0D21-4768-A150-B885CB474FA1}" type="pres">
      <dgm:prSet presAssocID="{D9338E48-8F1E-4709-AC21-385E9D7F5356}" presName="horz2" presStyleCnt="0"/>
      <dgm:spPr/>
    </dgm:pt>
    <dgm:pt modelId="{01E9A54B-F009-4D73-B804-D3BDAEF8B3BC}" type="pres">
      <dgm:prSet presAssocID="{D9338E48-8F1E-4709-AC21-385E9D7F5356}" presName="horzSpace2" presStyleCnt="0"/>
      <dgm:spPr/>
    </dgm:pt>
    <dgm:pt modelId="{DD31E4E2-3A00-4AE4-875A-4F89AC4F84E0}" type="pres">
      <dgm:prSet presAssocID="{D9338E48-8F1E-4709-AC21-385E9D7F5356}" presName="tx2" presStyleLbl="revTx" presStyleIdx="3" presStyleCnt="4"/>
      <dgm:spPr/>
    </dgm:pt>
    <dgm:pt modelId="{837CDAFB-FE14-42F1-86F3-A39746DE3463}" type="pres">
      <dgm:prSet presAssocID="{D9338E48-8F1E-4709-AC21-385E9D7F5356}" presName="vert2" presStyleCnt="0"/>
      <dgm:spPr/>
    </dgm:pt>
    <dgm:pt modelId="{18676534-7894-4C39-8156-49FC99E28C62}" type="pres">
      <dgm:prSet presAssocID="{D9338E48-8F1E-4709-AC21-385E9D7F5356}" presName="thinLine2b" presStyleLbl="callout" presStyleIdx="2" presStyleCnt="3"/>
      <dgm:spPr/>
    </dgm:pt>
    <dgm:pt modelId="{88CF19BD-1399-4CD2-B673-986D47FFF1D6}" type="pres">
      <dgm:prSet presAssocID="{D9338E48-8F1E-4709-AC21-385E9D7F5356}" presName="vertSpace2b" presStyleCnt="0"/>
      <dgm:spPr/>
    </dgm:pt>
  </dgm:ptLst>
  <dgm:cxnLst>
    <dgm:cxn modelId="{4FF2F128-ACEE-4D5A-A72B-B943D18BB57F}" type="presOf" srcId="{0F153C78-4475-4B57-9708-AE4B6E337620}" destId="{D01F58A7-D841-4013-87D4-176A2C531D59}" srcOrd="0" destOrd="0" presId="urn:microsoft.com/office/officeart/2008/layout/LinedList"/>
    <dgm:cxn modelId="{F5845032-E765-464A-AA70-701C7297EC59}" type="presOf" srcId="{ED2283C8-1524-48F8-AACF-8BB50DD9AE6E}" destId="{7C4A7A06-CB83-4697-B087-17B26BC3D4DF}" srcOrd="0" destOrd="0" presId="urn:microsoft.com/office/officeart/2008/layout/LinedList"/>
    <dgm:cxn modelId="{E5EDA436-E86C-4FD7-BF59-4DD017186355}" type="presOf" srcId="{D9338E48-8F1E-4709-AC21-385E9D7F5356}" destId="{DD31E4E2-3A00-4AE4-875A-4F89AC4F84E0}" srcOrd="0" destOrd="0" presId="urn:microsoft.com/office/officeart/2008/layout/LinedList"/>
    <dgm:cxn modelId="{D364D069-E65D-482A-88CC-4A6ECBCD6942}" type="presOf" srcId="{549FFC06-C1DF-483A-B44B-12C452E253FD}" destId="{37227A2B-B448-4236-84E3-53019984F6E6}" srcOrd="0" destOrd="0" presId="urn:microsoft.com/office/officeart/2008/layout/LinedList"/>
    <dgm:cxn modelId="{73F19674-2B3A-4AD3-BF4C-EF351ED08A41}" srcId="{0F153C78-4475-4B57-9708-AE4B6E337620}" destId="{16ED02A9-0DCA-4C0C-8BE6-BB20E76287FB}" srcOrd="1" destOrd="0" parTransId="{698C4BA9-289F-4309-B801-F7E7D9C430F9}" sibTransId="{512F7E8F-5FA8-4098-BC68-E7693C1FE6D6}"/>
    <dgm:cxn modelId="{62921181-0C74-4EB7-825A-A884B8B8EA2E}" srcId="{0F153C78-4475-4B57-9708-AE4B6E337620}" destId="{D9338E48-8F1E-4709-AC21-385E9D7F5356}" srcOrd="2" destOrd="0" parTransId="{8B4B64E5-96C9-46CA-8FA6-85602AEB3D60}" sibTransId="{C9215B1A-E00F-4B82-8D96-9A2FF2C8C763}"/>
    <dgm:cxn modelId="{390A328B-8284-47B1-823F-6F01B4347036}" srcId="{ED2283C8-1524-48F8-AACF-8BB50DD9AE6E}" destId="{0F153C78-4475-4B57-9708-AE4B6E337620}" srcOrd="0" destOrd="0" parTransId="{9571B4E3-F850-47EB-9B92-FD60BD14653C}" sibTransId="{4BD7E6D4-735F-403E-8100-C0A9601A9283}"/>
    <dgm:cxn modelId="{0843B4A7-DC2F-4219-A576-8EEB5CC9C1F6}" srcId="{0F153C78-4475-4B57-9708-AE4B6E337620}" destId="{549FFC06-C1DF-483A-B44B-12C452E253FD}" srcOrd="0" destOrd="0" parTransId="{1E432428-CD76-4DC3-82D5-59DBABEB3DBC}" sibTransId="{EA00C316-0DB8-4839-A457-C07F775050F5}"/>
    <dgm:cxn modelId="{D450B7EB-B88D-42F3-8062-BB004F52EABE}" type="presOf" srcId="{16ED02A9-0DCA-4C0C-8BE6-BB20E76287FB}" destId="{127B8587-E61E-4240-B03A-1AC8F90D8A1F}" srcOrd="0" destOrd="0" presId="urn:microsoft.com/office/officeart/2008/layout/LinedList"/>
    <dgm:cxn modelId="{6A0FB2DA-53DF-46CD-B624-FA6B98BC6563}" type="presParOf" srcId="{7C4A7A06-CB83-4697-B087-17B26BC3D4DF}" destId="{7AE5A85A-8C48-40D2-A687-8C750D2A2AE7}" srcOrd="0" destOrd="0" presId="urn:microsoft.com/office/officeart/2008/layout/LinedList"/>
    <dgm:cxn modelId="{B8049E23-0755-4217-8BC0-16F2047F9BCD}" type="presParOf" srcId="{7C4A7A06-CB83-4697-B087-17B26BC3D4DF}" destId="{FDF66A42-12D1-4D75-AEA5-B53E23529454}" srcOrd="1" destOrd="0" presId="urn:microsoft.com/office/officeart/2008/layout/LinedList"/>
    <dgm:cxn modelId="{45F6A210-5DEF-419E-A9B7-E81F0DD3F4E7}" type="presParOf" srcId="{FDF66A42-12D1-4D75-AEA5-B53E23529454}" destId="{D01F58A7-D841-4013-87D4-176A2C531D59}" srcOrd="0" destOrd="0" presId="urn:microsoft.com/office/officeart/2008/layout/LinedList"/>
    <dgm:cxn modelId="{3DF1F486-53F1-424E-9A4E-4459635F2BE8}" type="presParOf" srcId="{FDF66A42-12D1-4D75-AEA5-B53E23529454}" destId="{B2AAD385-E96F-41CA-B1E3-6E1CE33B5C94}" srcOrd="1" destOrd="0" presId="urn:microsoft.com/office/officeart/2008/layout/LinedList"/>
    <dgm:cxn modelId="{D4ED6757-ECB7-4903-BE22-52E231D26442}" type="presParOf" srcId="{B2AAD385-E96F-41CA-B1E3-6E1CE33B5C94}" destId="{19D29BDE-2E33-456D-931C-E962F3E53D02}" srcOrd="0" destOrd="0" presId="urn:microsoft.com/office/officeart/2008/layout/LinedList"/>
    <dgm:cxn modelId="{53EA7D4F-AF18-4B25-B69C-E3C28780B8B6}" type="presParOf" srcId="{B2AAD385-E96F-41CA-B1E3-6E1CE33B5C94}" destId="{2DF41054-FC37-4A6E-87BB-208B854D375C}" srcOrd="1" destOrd="0" presId="urn:microsoft.com/office/officeart/2008/layout/LinedList"/>
    <dgm:cxn modelId="{A1B22E87-4443-421B-BAD9-F51F6B044326}" type="presParOf" srcId="{2DF41054-FC37-4A6E-87BB-208B854D375C}" destId="{0A736CF0-E61F-4EB9-9693-3E0610D707F9}" srcOrd="0" destOrd="0" presId="urn:microsoft.com/office/officeart/2008/layout/LinedList"/>
    <dgm:cxn modelId="{3BACEECD-263B-40E1-9240-14A29C37CC2E}" type="presParOf" srcId="{2DF41054-FC37-4A6E-87BB-208B854D375C}" destId="{37227A2B-B448-4236-84E3-53019984F6E6}" srcOrd="1" destOrd="0" presId="urn:microsoft.com/office/officeart/2008/layout/LinedList"/>
    <dgm:cxn modelId="{24BACBBB-CFF8-4E1D-8326-9CCE3F953FC6}" type="presParOf" srcId="{2DF41054-FC37-4A6E-87BB-208B854D375C}" destId="{363F58FF-885F-47EE-85C9-A7E4AB0D8B4C}" srcOrd="2" destOrd="0" presId="urn:microsoft.com/office/officeart/2008/layout/LinedList"/>
    <dgm:cxn modelId="{25AD5E40-17C3-4277-9612-EE85A659DBBD}" type="presParOf" srcId="{B2AAD385-E96F-41CA-B1E3-6E1CE33B5C94}" destId="{061EBB78-B193-4F97-B1FC-CC1045116F5A}" srcOrd="2" destOrd="0" presId="urn:microsoft.com/office/officeart/2008/layout/LinedList"/>
    <dgm:cxn modelId="{E060F446-A6C4-4D5A-B8EA-3CD3715778B3}" type="presParOf" srcId="{B2AAD385-E96F-41CA-B1E3-6E1CE33B5C94}" destId="{F3A6CB8F-A7EE-4C8F-8566-2152DA5087AE}" srcOrd="3" destOrd="0" presId="urn:microsoft.com/office/officeart/2008/layout/LinedList"/>
    <dgm:cxn modelId="{D99017F4-B36D-49A4-B4D3-E5436E07680B}" type="presParOf" srcId="{B2AAD385-E96F-41CA-B1E3-6E1CE33B5C94}" destId="{2C53D251-7498-4F20-982F-29D6EAF8ECE3}" srcOrd="4" destOrd="0" presId="urn:microsoft.com/office/officeart/2008/layout/LinedList"/>
    <dgm:cxn modelId="{158B5CC2-82BE-43EE-95D0-C6601AD5CDE7}" type="presParOf" srcId="{2C53D251-7498-4F20-982F-29D6EAF8ECE3}" destId="{C088E5C5-CA72-4B11-8415-E0EBAD0C871D}" srcOrd="0" destOrd="0" presId="urn:microsoft.com/office/officeart/2008/layout/LinedList"/>
    <dgm:cxn modelId="{8E43146F-DCDC-4774-8AEB-E43EB9B9AFC1}" type="presParOf" srcId="{2C53D251-7498-4F20-982F-29D6EAF8ECE3}" destId="{127B8587-E61E-4240-B03A-1AC8F90D8A1F}" srcOrd="1" destOrd="0" presId="urn:microsoft.com/office/officeart/2008/layout/LinedList"/>
    <dgm:cxn modelId="{49FE5C41-81CD-4D1D-8126-5C25F4C138CE}" type="presParOf" srcId="{2C53D251-7498-4F20-982F-29D6EAF8ECE3}" destId="{99A59DC3-B683-45D2-B2B2-D5AAD8CBBF7F}" srcOrd="2" destOrd="0" presId="urn:microsoft.com/office/officeart/2008/layout/LinedList"/>
    <dgm:cxn modelId="{E30A71CB-E303-4055-8CC2-4213B7640061}" type="presParOf" srcId="{B2AAD385-E96F-41CA-B1E3-6E1CE33B5C94}" destId="{5B60D192-E730-4410-9B2E-5DD53F1D21DF}" srcOrd="5" destOrd="0" presId="urn:microsoft.com/office/officeart/2008/layout/LinedList"/>
    <dgm:cxn modelId="{221215D3-E180-4F38-BC2C-7D619205E7BB}" type="presParOf" srcId="{B2AAD385-E96F-41CA-B1E3-6E1CE33B5C94}" destId="{EBCA9CCA-AD9B-4D43-878D-88BC10A32056}" srcOrd="6" destOrd="0" presId="urn:microsoft.com/office/officeart/2008/layout/LinedList"/>
    <dgm:cxn modelId="{9AA2AC01-F369-4DF1-9E7D-FA2A27A5B67E}" type="presParOf" srcId="{B2AAD385-E96F-41CA-B1E3-6E1CE33B5C94}" destId="{154F5808-0D21-4768-A150-B885CB474FA1}" srcOrd="7" destOrd="0" presId="urn:microsoft.com/office/officeart/2008/layout/LinedList"/>
    <dgm:cxn modelId="{5D870775-D286-46CA-B209-151CB7FF3FF7}" type="presParOf" srcId="{154F5808-0D21-4768-A150-B885CB474FA1}" destId="{01E9A54B-F009-4D73-B804-D3BDAEF8B3BC}" srcOrd="0" destOrd="0" presId="urn:microsoft.com/office/officeart/2008/layout/LinedList"/>
    <dgm:cxn modelId="{C1FCAA37-0C92-4986-B8C5-31209705A9AE}" type="presParOf" srcId="{154F5808-0D21-4768-A150-B885CB474FA1}" destId="{DD31E4E2-3A00-4AE4-875A-4F89AC4F84E0}" srcOrd="1" destOrd="0" presId="urn:microsoft.com/office/officeart/2008/layout/LinedList"/>
    <dgm:cxn modelId="{D5E03B56-EBEA-4342-AC66-491F3E145FB0}" type="presParOf" srcId="{154F5808-0D21-4768-A150-B885CB474FA1}" destId="{837CDAFB-FE14-42F1-86F3-A39746DE3463}" srcOrd="2" destOrd="0" presId="urn:microsoft.com/office/officeart/2008/layout/LinedList"/>
    <dgm:cxn modelId="{D24541F0-0CCC-4651-8890-6888BAED7B40}" type="presParOf" srcId="{B2AAD385-E96F-41CA-B1E3-6E1CE33B5C94}" destId="{18676534-7894-4C39-8156-49FC99E28C62}" srcOrd="8" destOrd="0" presId="urn:microsoft.com/office/officeart/2008/layout/LinedList"/>
    <dgm:cxn modelId="{4679509E-9B3A-43D4-A961-8AD581D7497B}" type="presParOf" srcId="{B2AAD385-E96F-41CA-B1E3-6E1CE33B5C94}" destId="{88CF19BD-1399-4CD2-B673-986D47FFF1D6}" srcOrd="9" destOrd="0" presId="urn:microsoft.com/office/officeart/2008/layout/LinedList"/>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C19D93B-88E1-4EA9-851A-A9D6A226F6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556456BA-A4DA-4230-BF4D-80230D5E4A44}">
      <dgm:prSet custT="1"/>
      <dgm:spPr/>
      <dgm:t>
        <a:bodyPr/>
        <a:lstStyle/>
        <a:p>
          <a:pPr>
            <a:lnSpc>
              <a:spcPct val="100000"/>
            </a:lnSpc>
          </a:pPr>
          <a:r>
            <a:rPr lang="en-US" sz="1800" b="0" dirty="0">
              <a:latin typeface="Arial" panose="020B0604020202020204" pitchFamily="34" charset="0"/>
              <a:cs typeface="Arial" panose="020B0604020202020204" pitchFamily="34" charset="0"/>
            </a:rPr>
            <a:t>Global initiatives such as Health in All Policies (HiAP) highlight the fact that policies beyond the health system determine health outcomes (</a:t>
          </a:r>
          <a:r>
            <a:rPr lang="en-US" sz="1800" b="0" dirty="0" err="1">
              <a:latin typeface="Arial" panose="020B0604020202020204" pitchFamily="34" charset="0"/>
              <a:cs typeface="Arial" panose="020B0604020202020204" pitchFamily="34" charset="0"/>
            </a:rPr>
            <a:t>hia</a:t>
          </a:r>
          <a:r>
            <a:rPr lang="en-US" sz="1800" b="0" dirty="0">
              <a:latin typeface="Arial" panose="020B0604020202020204" pitchFamily="34" charset="0"/>
              <a:cs typeface="Arial" panose="020B0604020202020204" pitchFamily="34" charset="0"/>
            </a:rPr>
            <a:t>, 2019).</a:t>
          </a:r>
          <a:endParaRPr lang="en-GB" sz="1800" b="0" dirty="0">
            <a:latin typeface="Arial" panose="020B0604020202020204" pitchFamily="34" charset="0"/>
            <a:cs typeface="Arial" panose="020B0604020202020204" pitchFamily="34" charset="0"/>
          </a:endParaRPr>
        </a:p>
      </dgm:t>
    </dgm:pt>
    <dgm:pt modelId="{615AE9BD-9ED1-487B-82D1-42DDB5C8A60F}" type="parTrans" cxnId="{E9545F30-886B-4E5E-91CF-96B2741370F9}">
      <dgm:prSet/>
      <dgm:spPr/>
      <dgm:t>
        <a:bodyPr/>
        <a:lstStyle/>
        <a:p>
          <a:endParaRPr lang="en-GB"/>
        </a:p>
      </dgm:t>
    </dgm:pt>
    <dgm:pt modelId="{B27E8E54-1B59-4FD4-9883-9D34A51ED6EA}" type="sibTrans" cxnId="{E9545F30-886B-4E5E-91CF-96B2741370F9}">
      <dgm:prSet/>
      <dgm:spPr/>
      <dgm:t>
        <a:bodyPr/>
        <a:lstStyle/>
        <a:p>
          <a:endParaRPr lang="en-GB"/>
        </a:p>
      </dgm:t>
    </dgm:pt>
    <dgm:pt modelId="{4A9C4A1A-1C26-4442-B58D-CD011E12AD0A}">
      <dgm:prSet custT="1"/>
      <dgm:spPr/>
      <dgm:t>
        <a:bodyPr/>
        <a:lstStyle/>
        <a:p>
          <a:pPr>
            <a:lnSpc>
              <a:spcPct val="100000"/>
            </a:lnSpc>
          </a:pPr>
          <a:r>
            <a:rPr lang="en-US" sz="1800" b="0" dirty="0">
              <a:latin typeface="Arial" panose="020B0604020202020204" pitchFamily="34" charset="0"/>
              <a:cs typeface="Arial" panose="020B0604020202020204" pitchFamily="34" charset="0"/>
            </a:rPr>
            <a:t>NHS long-term plans (such as the NHS Long Term Plan 2019) are concerned with the integrated care, preventive measures, digital health, and mental health (NHS, 2019).</a:t>
          </a:r>
          <a:endParaRPr lang="en-GB" sz="1800" b="0" dirty="0">
            <a:latin typeface="Arial" panose="020B0604020202020204" pitchFamily="34" charset="0"/>
            <a:cs typeface="Arial" panose="020B0604020202020204" pitchFamily="34" charset="0"/>
          </a:endParaRPr>
        </a:p>
      </dgm:t>
    </dgm:pt>
    <dgm:pt modelId="{0A81FB78-C3D4-4764-BBFA-40455FD76F0F}" type="parTrans" cxnId="{41944623-ACA4-498C-A0AF-CEBFA6ABB1F9}">
      <dgm:prSet/>
      <dgm:spPr/>
      <dgm:t>
        <a:bodyPr/>
        <a:lstStyle/>
        <a:p>
          <a:endParaRPr lang="en-GB"/>
        </a:p>
      </dgm:t>
    </dgm:pt>
    <dgm:pt modelId="{9A619CA4-7F27-4D16-AEDD-13CA2C11830B}" type="sibTrans" cxnId="{41944623-ACA4-498C-A0AF-CEBFA6ABB1F9}">
      <dgm:prSet/>
      <dgm:spPr/>
      <dgm:t>
        <a:bodyPr/>
        <a:lstStyle/>
        <a:p>
          <a:endParaRPr lang="en-GB"/>
        </a:p>
      </dgm:t>
    </dgm:pt>
    <dgm:pt modelId="{3627B668-B194-40FA-BC47-F7C5ED376540}">
      <dgm:prSet custT="1"/>
      <dgm:spPr/>
      <dgm:t>
        <a:bodyPr/>
        <a:lstStyle/>
        <a:p>
          <a:pPr>
            <a:lnSpc>
              <a:spcPct val="100000"/>
            </a:lnSpc>
          </a:pPr>
          <a:r>
            <a:rPr lang="en-US" sz="1800" b="0" dirty="0">
              <a:latin typeface="Arial" panose="020B0604020202020204" pitchFamily="34" charset="0"/>
              <a:cs typeface="Arial" panose="020B0604020202020204" pitchFamily="34" charset="0"/>
            </a:rPr>
            <a:t>The equality Act 2010 and the Health and Care Act 2022 are the Acts that promote equitable access and collaboration during care delivery (Health and Care Act, 2022;  GOV.UK, 2013).</a:t>
          </a:r>
          <a:endParaRPr lang="en-GB" sz="1800" b="0" dirty="0">
            <a:latin typeface="Arial" panose="020B0604020202020204" pitchFamily="34" charset="0"/>
            <a:cs typeface="Arial" panose="020B0604020202020204" pitchFamily="34" charset="0"/>
          </a:endParaRPr>
        </a:p>
      </dgm:t>
    </dgm:pt>
    <dgm:pt modelId="{E77A9706-4633-4FF8-ABA3-8E7528B96446}" type="parTrans" cxnId="{83606AEA-B8DA-4BB5-9A42-DAC5551C4340}">
      <dgm:prSet/>
      <dgm:spPr/>
      <dgm:t>
        <a:bodyPr/>
        <a:lstStyle/>
        <a:p>
          <a:endParaRPr lang="en-GB"/>
        </a:p>
      </dgm:t>
    </dgm:pt>
    <dgm:pt modelId="{ED9C60FD-4B8F-484E-8751-AA0F0FB4F411}" type="sibTrans" cxnId="{83606AEA-B8DA-4BB5-9A42-DAC5551C4340}">
      <dgm:prSet/>
      <dgm:spPr/>
      <dgm:t>
        <a:bodyPr/>
        <a:lstStyle/>
        <a:p>
          <a:endParaRPr lang="en-GB"/>
        </a:p>
      </dgm:t>
    </dgm:pt>
    <dgm:pt modelId="{33915672-4827-442E-B299-41D9D2BCDC1E}">
      <dgm:prSet custT="1"/>
      <dgm:spPr/>
      <dgm:t>
        <a:bodyPr/>
        <a:lstStyle/>
        <a:p>
          <a:pPr>
            <a:lnSpc>
              <a:spcPct val="100000"/>
            </a:lnSpc>
          </a:pPr>
          <a:r>
            <a:rPr lang="en-US" sz="1800" b="0" dirty="0">
              <a:latin typeface="Arial" panose="020B0604020202020204" pitchFamily="34" charset="0"/>
              <a:cs typeface="Arial" panose="020B0604020202020204" pitchFamily="34" charset="0"/>
            </a:rPr>
            <a:t>Promotion of lifestyle and mental health by campaigns like Stoptober and Time to Change effectively tackle the issue of health disparity and stigma.</a:t>
          </a:r>
          <a:endParaRPr lang="en-GB" sz="1800" b="0" dirty="0">
            <a:latin typeface="Arial" panose="020B0604020202020204" pitchFamily="34" charset="0"/>
            <a:cs typeface="Arial" panose="020B0604020202020204" pitchFamily="34" charset="0"/>
          </a:endParaRPr>
        </a:p>
      </dgm:t>
    </dgm:pt>
    <dgm:pt modelId="{BF7CD7C0-D871-4EE6-AD1B-7ED2F6345F78}" type="parTrans" cxnId="{07A28FD1-4784-4D8A-AA3A-0337E04F495D}">
      <dgm:prSet/>
      <dgm:spPr/>
      <dgm:t>
        <a:bodyPr/>
        <a:lstStyle/>
        <a:p>
          <a:endParaRPr lang="en-GB"/>
        </a:p>
      </dgm:t>
    </dgm:pt>
    <dgm:pt modelId="{89BD2AEA-8A83-4313-91C3-6D17770AE6AF}" type="sibTrans" cxnId="{07A28FD1-4784-4D8A-AA3A-0337E04F495D}">
      <dgm:prSet/>
      <dgm:spPr/>
      <dgm:t>
        <a:bodyPr/>
        <a:lstStyle/>
        <a:p>
          <a:endParaRPr lang="en-GB"/>
        </a:p>
      </dgm:t>
    </dgm:pt>
    <dgm:pt modelId="{977C0309-F680-450C-8989-5E3B9549C8DF}">
      <dgm:prSet custT="1"/>
      <dgm:spPr/>
      <dgm:t>
        <a:bodyPr/>
        <a:lstStyle/>
        <a:p>
          <a:pPr>
            <a:lnSpc>
              <a:spcPct val="100000"/>
            </a:lnSpc>
          </a:pPr>
          <a:r>
            <a:rPr lang="en-US" sz="1800" b="0" dirty="0">
              <a:latin typeface="Arial" panose="020B0604020202020204" pitchFamily="34" charset="0"/>
              <a:cs typeface="Arial" panose="020B0604020202020204" pitchFamily="34" charset="0"/>
            </a:rPr>
            <a:t>The success and equity of the health and social care services are determined by social determinants, economical policies, and existing ideologies.</a:t>
          </a:r>
          <a:endParaRPr lang="en-GB" sz="1800" b="0" dirty="0">
            <a:latin typeface="Arial" panose="020B0604020202020204" pitchFamily="34" charset="0"/>
            <a:cs typeface="Arial" panose="020B0604020202020204" pitchFamily="34" charset="0"/>
          </a:endParaRPr>
        </a:p>
      </dgm:t>
    </dgm:pt>
    <dgm:pt modelId="{6DC65CD9-1AF0-4E72-BD63-0AA4E1B321DB}" type="parTrans" cxnId="{F821E886-4805-4049-8459-FDA41F98DB2E}">
      <dgm:prSet/>
      <dgm:spPr/>
      <dgm:t>
        <a:bodyPr/>
        <a:lstStyle/>
        <a:p>
          <a:endParaRPr lang="en-GB"/>
        </a:p>
      </dgm:t>
    </dgm:pt>
    <dgm:pt modelId="{CE9A005B-01D7-4B50-A7C9-29C12C7E14BC}" type="sibTrans" cxnId="{F821E886-4805-4049-8459-FDA41F98DB2E}">
      <dgm:prSet/>
      <dgm:spPr/>
      <dgm:t>
        <a:bodyPr/>
        <a:lstStyle/>
        <a:p>
          <a:endParaRPr lang="en-GB"/>
        </a:p>
      </dgm:t>
    </dgm:pt>
    <dgm:pt modelId="{BA9EA9A8-DB2C-4B93-BDC4-BFA643653865}">
      <dgm:prSet custT="1"/>
      <dgm:spPr/>
      <dgm:t>
        <a:bodyPr/>
        <a:lstStyle/>
        <a:p>
          <a:r>
            <a:rPr lang="en-US" sz="1800" b="0" dirty="0">
              <a:latin typeface="Arial" panose="020B0604020202020204" pitchFamily="34" charset="0"/>
              <a:cs typeface="Arial" panose="020B0604020202020204" pitchFamily="34" charset="0"/>
            </a:rPr>
            <a:t>NHS conforms to Target 3.8: Achieve universal health coverage. </a:t>
          </a:r>
          <a:endParaRPr lang="en-GB" sz="1800" b="0" dirty="0">
            <a:latin typeface="Arial" panose="020B0604020202020204" pitchFamily="34" charset="0"/>
            <a:cs typeface="Arial" panose="020B0604020202020204" pitchFamily="34" charset="0"/>
          </a:endParaRPr>
        </a:p>
        <a:p>
          <a:r>
            <a:rPr lang="en-GB" sz="1800" b="0" dirty="0">
              <a:latin typeface="Arial" panose="020B0604020202020204" pitchFamily="34" charset="0"/>
              <a:cs typeface="Arial" panose="020B0604020202020204" pitchFamily="34" charset="0"/>
            </a:rPr>
            <a:t>and </a:t>
          </a:r>
        </a:p>
        <a:p>
          <a:r>
            <a:rPr lang="en-US" sz="1800" b="0" dirty="0">
              <a:latin typeface="Arial" panose="020B0604020202020204" pitchFamily="34" charset="0"/>
              <a:cs typeface="Arial" panose="020B0604020202020204" pitchFamily="34" charset="0"/>
            </a:rPr>
            <a:t>Target 3.4: Lessen the early deaths and enhance mental wellbeing.</a:t>
          </a:r>
          <a:endParaRPr lang="en-GB" sz="1800" b="0" dirty="0">
            <a:latin typeface="Arial" panose="020B0604020202020204" pitchFamily="34" charset="0"/>
            <a:cs typeface="Arial" panose="020B0604020202020204" pitchFamily="34" charset="0"/>
          </a:endParaRPr>
        </a:p>
      </dgm:t>
    </dgm:pt>
    <dgm:pt modelId="{A264D7CA-0A19-4A1C-9ADD-9B5BB49EE810}" type="parTrans" cxnId="{AEB82F11-0600-49CB-A326-15715E087DD7}">
      <dgm:prSet/>
      <dgm:spPr/>
      <dgm:t>
        <a:bodyPr/>
        <a:lstStyle/>
        <a:p>
          <a:endParaRPr lang="en-GB"/>
        </a:p>
      </dgm:t>
    </dgm:pt>
    <dgm:pt modelId="{339F5D25-3691-4337-BE25-BEC829125B3B}" type="sibTrans" cxnId="{AEB82F11-0600-49CB-A326-15715E087DD7}">
      <dgm:prSet/>
      <dgm:spPr/>
      <dgm:t>
        <a:bodyPr/>
        <a:lstStyle/>
        <a:p>
          <a:endParaRPr lang="en-GB"/>
        </a:p>
      </dgm:t>
    </dgm:pt>
    <dgm:pt modelId="{21496792-96FE-4E0F-BD62-BB859708A109}" type="pres">
      <dgm:prSet presAssocID="{5C19D93B-88E1-4EA9-851A-A9D6A226F6BD}" presName="diagram" presStyleCnt="0">
        <dgm:presLayoutVars>
          <dgm:dir/>
          <dgm:resizeHandles val="exact"/>
        </dgm:presLayoutVars>
      </dgm:prSet>
      <dgm:spPr/>
    </dgm:pt>
    <dgm:pt modelId="{5F910752-18BC-43EB-8452-4E2F6667BF3A}" type="pres">
      <dgm:prSet presAssocID="{556456BA-A4DA-4230-BF4D-80230D5E4A44}" presName="node" presStyleLbl="node1" presStyleIdx="0" presStyleCnt="6">
        <dgm:presLayoutVars>
          <dgm:bulletEnabled val="1"/>
        </dgm:presLayoutVars>
      </dgm:prSet>
      <dgm:spPr/>
    </dgm:pt>
    <dgm:pt modelId="{E59CE478-871E-4A35-A69C-EBED17631025}" type="pres">
      <dgm:prSet presAssocID="{B27E8E54-1B59-4FD4-9883-9D34A51ED6EA}" presName="sibTrans" presStyleCnt="0"/>
      <dgm:spPr/>
    </dgm:pt>
    <dgm:pt modelId="{4FDB9F47-5FD0-43C8-B663-B6DE8BEDA7FE}" type="pres">
      <dgm:prSet presAssocID="{4A9C4A1A-1C26-4442-B58D-CD011E12AD0A}" presName="node" presStyleLbl="node1" presStyleIdx="1" presStyleCnt="6" custLinFactNeighborX="-1770">
        <dgm:presLayoutVars>
          <dgm:bulletEnabled val="1"/>
        </dgm:presLayoutVars>
      </dgm:prSet>
      <dgm:spPr/>
    </dgm:pt>
    <dgm:pt modelId="{E6F347EC-58D0-4C1A-8FA8-01AEBD33B65B}" type="pres">
      <dgm:prSet presAssocID="{9A619CA4-7F27-4D16-AEDD-13CA2C11830B}" presName="sibTrans" presStyleCnt="0"/>
      <dgm:spPr/>
    </dgm:pt>
    <dgm:pt modelId="{2BC62554-A787-4CF5-B57A-7F966BD6D1FD}" type="pres">
      <dgm:prSet presAssocID="{BA9EA9A8-DB2C-4B93-BDC4-BFA643653865}" presName="node" presStyleLbl="node1" presStyleIdx="2" presStyleCnt="6">
        <dgm:presLayoutVars>
          <dgm:bulletEnabled val="1"/>
        </dgm:presLayoutVars>
      </dgm:prSet>
      <dgm:spPr/>
    </dgm:pt>
    <dgm:pt modelId="{46A7E711-C30D-4241-AFFB-676477971731}" type="pres">
      <dgm:prSet presAssocID="{339F5D25-3691-4337-BE25-BEC829125B3B}" presName="sibTrans" presStyleCnt="0"/>
      <dgm:spPr/>
    </dgm:pt>
    <dgm:pt modelId="{C455FFAB-B8AB-4757-8C7E-6BC5E273CE13}" type="pres">
      <dgm:prSet presAssocID="{3627B668-B194-40FA-BC47-F7C5ED376540}" presName="node" presStyleLbl="node1" presStyleIdx="3" presStyleCnt="6">
        <dgm:presLayoutVars>
          <dgm:bulletEnabled val="1"/>
        </dgm:presLayoutVars>
      </dgm:prSet>
      <dgm:spPr/>
    </dgm:pt>
    <dgm:pt modelId="{4817BE0F-4BA8-4346-BFD1-2BFD77BBE251}" type="pres">
      <dgm:prSet presAssocID="{ED9C60FD-4B8F-484E-8751-AA0F0FB4F411}" presName="sibTrans" presStyleCnt="0"/>
      <dgm:spPr/>
    </dgm:pt>
    <dgm:pt modelId="{FF6A74B9-8896-47ED-98CB-F17856800804}" type="pres">
      <dgm:prSet presAssocID="{33915672-4827-442E-B299-41D9D2BCDC1E}" presName="node" presStyleLbl="node1" presStyleIdx="4" presStyleCnt="6">
        <dgm:presLayoutVars>
          <dgm:bulletEnabled val="1"/>
        </dgm:presLayoutVars>
      </dgm:prSet>
      <dgm:spPr/>
    </dgm:pt>
    <dgm:pt modelId="{9C16EEF7-7ED8-42BA-A67D-820DA028620B}" type="pres">
      <dgm:prSet presAssocID="{89BD2AEA-8A83-4313-91C3-6D17770AE6AF}" presName="sibTrans" presStyleCnt="0"/>
      <dgm:spPr/>
    </dgm:pt>
    <dgm:pt modelId="{30D3439B-D18D-4B92-9920-3B377EFBED18}" type="pres">
      <dgm:prSet presAssocID="{977C0309-F680-450C-8989-5E3B9549C8DF}" presName="node" presStyleLbl="node1" presStyleIdx="5" presStyleCnt="6">
        <dgm:presLayoutVars>
          <dgm:bulletEnabled val="1"/>
        </dgm:presLayoutVars>
      </dgm:prSet>
      <dgm:spPr/>
    </dgm:pt>
  </dgm:ptLst>
  <dgm:cxnLst>
    <dgm:cxn modelId="{039C8705-1135-400A-9C13-6A71D407C717}" type="presOf" srcId="{977C0309-F680-450C-8989-5E3B9549C8DF}" destId="{30D3439B-D18D-4B92-9920-3B377EFBED18}" srcOrd="0" destOrd="0" presId="urn:microsoft.com/office/officeart/2005/8/layout/default"/>
    <dgm:cxn modelId="{8CCE670E-7326-4590-9ACF-5925BD802208}" type="presOf" srcId="{BA9EA9A8-DB2C-4B93-BDC4-BFA643653865}" destId="{2BC62554-A787-4CF5-B57A-7F966BD6D1FD}" srcOrd="0" destOrd="0" presId="urn:microsoft.com/office/officeart/2005/8/layout/default"/>
    <dgm:cxn modelId="{AEB82F11-0600-49CB-A326-15715E087DD7}" srcId="{5C19D93B-88E1-4EA9-851A-A9D6A226F6BD}" destId="{BA9EA9A8-DB2C-4B93-BDC4-BFA643653865}" srcOrd="2" destOrd="0" parTransId="{A264D7CA-0A19-4A1C-9ADD-9B5BB49EE810}" sibTransId="{339F5D25-3691-4337-BE25-BEC829125B3B}"/>
    <dgm:cxn modelId="{1B6F8613-AF6E-4E41-B166-45911B30068D}" type="presOf" srcId="{556456BA-A4DA-4230-BF4D-80230D5E4A44}" destId="{5F910752-18BC-43EB-8452-4E2F6667BF3A}" srcOrd="0" destOrd="0" presId="urn:microsoft.com/office/officeart/2005/8/layout/default"/>
    <dgm:cxn modelId="{41944623-ACA4-498C-A0AF-CEBFA6ABB1F9}" srcId="{5C19D93B-88E1-4EA9-851A-A9D6A226F6BD}" destId="{4A9C4A1A-1C26-4442-B58D-CD011E12AD0A}" srcOrd="1" destOrd="0" parTransId="{0A81FB78-C3D4-4764-BBFA-40455FD76F0F}" sibTransId="{9A619CA4-7F27-4D16-AEDD-13CA2C11830B}"/>
    <dgm:cxn modelId="{E9545F30-886B-4E5E-91CF-96B2741370F9}" srcId="{5C19D93B-88E1-4EA9-851A-A9D6A226F6BD}" destId="{556456BA-A4DA-4230-BF4D-80230D5E4A44}" srcOrd="0" destOrd="0" parTransId="{615AE9BD-9ED1-487B-82D1-42DDB5C8A60F}" sibTransId="{B27E8E54-1B59-4FD4-9883-9D34A51ED6EA}"/>
    <dgm:cxn modelId="{34709C31-B092-4714-9F6D-D9D0A7BEA523}" type="presOf" srcId="{33915672-4827-442E-B299-41D9D2BCDC1E}" destId="{FF6A74B9-8896-47ED-98CB-F17856800804}" srcOrd="0" destOrd="0" presId="urn:microsoft.com/office/officeart/2005/8/layout/default"/>
    <dgm:cxn modelId="{4C63283A-4EF7-4A9E-BD7D-557F546C4C14}" type="presOf" srcId="{3627B668-B194-40FA-BC47-F7C5ED376540}" destId="{C455FFAB-B8AB-4757-8C7E-6BC5E273CE13}" srcOrd="0" destOrd="0" presId="urn:microsoft.com/office/officeart/2005/8/layout/default"/>
    <dgm:cxn modelId="{F821E886-4805-4049-8459-FDA41F98DB2E}" srcId="{5C19D93B-88E1-4EA9-851A-A9D6A226F6BD}" destId="{977C0309-F680-450C-8989-5E3B9549C8DF}" srcOrd="5" destOrd="0" parTransId="{6DC65CD9-1AF0-4E72-BD63-0AA4E1B321DB}" sibTransId="{CE9A005B-01D7-4B50-A7C9-29C12C7E14BC}"/>
    <dgm:cxn modelId="{BA59A6A1-54E7-47D4-BCA9-F152B4A95306}" type="presOf" srcId="{4A9C4A1A-1C26-4442-B58D-CD011E12AD0A}" destId="{4FDB9F47-5FD0-43C8-B663-B6DE8BEDA7FE}" srcOrd="0" destOrd="0" presId="urn:microsoft.com/office/officeart/2005/8/layout/default"/>
    <dgm:cxn modelId="{07A28FD1-4784-4D8A-AA3A-0337E04F495D}" srcId="{5C19D93B-88E1-4EA9-851A-A9D6A226F6BD}" destId="{33915672-4827-442E-B299-41D9D2BCDC1E}" srcOrd="4" destOrd="0" parTransId="{BF7CD7C0-D871-4EE6-AD1B-7ED2F6345F78}" sibTransId="{89BD2AEA-8A83-4313-91C3-6D17770AE6AF}"/>
    <dgm:cxn modelId="{D799D6E5-232C-47BB-8457-EEE336CC81F9}" type="presOf" srcId="{5C19D93B-88E1-4EA9-851A-A9D6A226F6BD}" destId="{21496792-96FE-4E0F-BD62-BB859708A109}" srcOrd="0" destOrd="0" presId="urn:microsoft.com/office/officeart/2005/8/layout/default"/>
    <dgm:cxn modelId="{83606AEA-B8DA-4BB5-9A42-DAC5551C4340}" srcId="{5C19D93B-88E1-4EA9-851A-A9D6A226F6BD}" destId="{3627B668-B194-40FA-BC47-F7C5ED376540}" srcOrd="3" destOrd="0" parTransId="{E77A9706-4633-4FF8-ABA3-8E7528B96446}" sibTransId="{ED9C60FD-4B8F-484E-8751-AA0F0FB4F411}"/>
    <dgm:cxn modelId="{44FD7E49-43FA-4381-A782-658E1F8384F9}" type="presParOf" srcId="{21496792-96FE-4E0F-BD62-BB859708A109}" destId="{5F910752-18BC-43EB-8452-4E2F6667BF3A}" srcOrd="0" destOrd="0" presId="urn:microsoft.com/office/officeart/2005/8/layout/default"/>
    <dgm:cxn modelId="{7242BF19-88BF-4ED4-B643-A19D42A33C0F}" type="presParOf" srcId="{21496792-96FE-4E0F-BD62-BB859708A109}" destId="{E59CE478-871E-4A35-A69C-EBED17631025}" srcOrd="1" destOrd="0" presId="urn:microsoft.com/office/officeart/2005/8/layout/default"/>
    <dgm:cxn modelId="{03A5D9F4-56EA-4D3E-AF0E-DE2862398F12}" type="presParOf" srcId="{21496792-96FE-4E0F-BD62-BB859708A109}" destId="{4FDB9F47-5FD0-43C8-B663-B6DE8BEDA7FE}" srcOrd="2" destOrd="0" presId="urn:microsoft.com/office/officeart/2005/8/layout/default"/>
    <dgm:cxn modelId="{9202EAD9-FB13-4B7D-8CFE-B740013729D6}" type="presParOf" srcId="{21496792-96FE-4E0F-BD62-BB859708A109}" destId="{E6F347EC-58D0-4C1A-8FA8-01AEBD33B65B}" srcOrd="3" destOrd="0" presId="urn:microsoft.com/office/officeart/2005/8/layout/default"/>
    <dgm:cxn modelId="{90E35094-301F-42F7-8EF2-B43AA9D19CC2}" type="presParOf" srcId="{21496792-96FE-4E0F-BD62-BB859708A109}" destId="{2BC62554-A787-4CF5-B57A-7F966BD6D1FD}" srcOrd="4" destOrd="0" presId="urn:microsoft.com/office/officeart/2005/8/layout/default"/>
    <dgm:cxn modelId="{17F30E92-9563-4C89-8F02-608DB7A7D858}" type="presParOf" srcId="{21496792-96FE-4E0F-BD62-BB859708A109}" destId="{46A7E711-C30D-4241-AFFB-676477971731}" srcOrd="5" destOrd="0" presId="urn:microsoft.com/office/officeart/2005/8/layout/default"/>
    <dgm:cxn modelId="{BAA30EC4-28C7-4DA1-9640-75D965F9D60F}" type="presParOf" srcId="{21496792-96FE-4E0F-BD62-BB859708A109}" destId="{C455FFAB-B8AB-4757-8C7E-6BC5E273CE13}" srcOrd="6" destOrd="0" presId="urn:microsoft.com/office/officeart/2005/8/layout/default"/>
    <dgm:cxn modelId="{587C0ADE-E832-444C-8BBB-F7F0B12F6E57}" type="presParOf" srcId="{21496792-96FE-4E0F-BD62-BB859708A109}" destId="{4817BE0F-4BA8-4346-BFD1-2BFD77BBE251}" srcOrd="7" destOrd="0" presId="urn:microsoft.com/office/officeart/2005/8/layout/default"/>
    <dgm:cxn modelId="{BB418AE2-66A3-4576-AA3E-FA0C6CC20317}" type="presParOf" srcId="{21496792-96FE-4E0F-BD62-BB859708A109}" destId="{FF6A74B9-8896-47ED-98CB-F17856800804}" srcOrd="8" destOrd="0" presId="urn:microsoft.com/office/officeart/2005/8/layout/default"/>
    <dgm:cxn modelId="{C8B45014-A029-4276-A63A-65FC96F49797}" type="presParOf" srcId="{21496792-96FE-4E0F-BD62-BB859708A109}" destId="{9C16EEF7-7ED8-42BA-A67D-820DA028620B}" srcOrd="9" destOrd="0" presId="urn:microsoft.com/office/officeart/2005/8/layout/default"/>
    <dgm:cxn modelId="{8B84E703-C1A8-4A99-AC67-AC8515574E12}" type="presParOf" srcId="{21496792-96FE-4E0F-BD62-BB859708A109}" destId="{30D3439B-D18D-4B92-9920-3B377EFBED1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34056F0-D501-4427-9E57-F7EE6693AFFE}" type="doc">
      <dgm:prSet loTypeId="urn:microsoft.com/office/officeart/2005/8/layout/process4" loCatId="list" qsTypeId="urn:microsoft.com/office/officeart/2005/8/quickstyle/simple1" qsCatId="simple" csTypeId="urn:microsoft.com/office/officeart/2005/8/colors/accent1_1" csCatId="accent1" phldr="1"/>
      <dgm:spPr/>
      <dgm:t>
        <a:bodyPr/>
        <a:lstStyle/>
        <a:p>
          <a:endParaRPr lang="en-GB"/>
        </a:p>
      </dgm:t>
    </dgm:pt>
    <dgm:pt modelId="{4AF722AD-0107-45C2-9936-C54B2D1A0F3F}">
      <dgm:prSet custT="1"/>
      <dgm:spPr/>
      <dgm:t>
        <a:bodyPr/>
        <a:lstStyle/>
        <a:p>
          <a:r>
            <a:rPr lang="en-US" sz="1400" dirty="0">
              <a:latin typeface="Arial" panose="020B0604020202020204" pitchFamily="34" charset="0"/>
              <a:cs typeface="Arial" panose="020B0604020202020204" pitchFamily="34" charset="0"/>
            </a:rPr>
            <a:t>Stoptober is a smoking cessation campaign that is </a:t>
          </a:r>
          <a:r>
            <a:rPr lang="en-US" sz="1400" dirty="0" err="1">
              <a:latin typeface="Arial" panose="020B0604020202020204" pitchFamily="34" charset="0"/>
              <a:cs typeface="Arial" panose="020B0604020202020204" pitchFamily="34" charset="0"/>
            </a:rPr>
            <a:t>organised</a:t>
          </a:r>
          <a:r>
            <a:rPr lang="en-US" sz="1400" dirty="0">
              <a:latin typeface="Arial" panose="020B0604020202020204" pitchFamily="34" charset="0"/>
              <a:cs typeface="Arial" panose="020B0604020202020204" pitchFamily="34" charset="0"/>
            </a:rPr>
            <a:t> nationally by Public Health England and aims to support smokers to quit by quitting smoking during the entire month of October (The University of Edinburgh, 2022). </a:t>
          </a:r>
          <a:endParaRPr lang="en-GB" sz="1400" dirty="0">
            <a:latin typeface="Arial" panose="020B0604020202020204" pitchFamily="34" charset="0"/>
            <a:cs typeface="Arial" panose="020B0604020202020204" pitchFamily="34" charset="0"/>
          </a:endParaRPr>
        </a:p>
      </dgm:t>
    </dgm:pt>
    <dgm:pt modelId="{303DE28C-0BB3-43C6-904D-BBBE4980F284}" type="parTrans" cxnId="{5AD73BDD-0759-4924-BB7E-FE0960CB44F8}">
      <dgm:prSet/>
      <dgm:spPr/>
      <dgm:t>
        <a:bodyPr/>
        <a:lstStyle/>
        <a:p>
          <a:endParaRPr lang="en-GB"/>
        </a:p>
      </dgm:t>
    </dgm:pt>
    <dgm:pt modelId="{E673B49A-5EBE-4680-8595-F2BB72510A95}" type="sibTrans" cxnId="{5AD73BDD-0759-4924-BB7E-FE0960CB44F8}">
      <dgm:prSet/>
      <dgm:spPr/>
      <dgm:t>
        <a:bodyPr/>
        <a:lstStyle/>
        <a:p>
          <a:endParaRPr lang="en-GB"/>
        </a:p>
      </dgm:t>
    </dgm:pt>
    <dgm:pt modelId="{1147C4C3-DEFD-4D40-AFFE-F728F2122404}">
      <dgm:prSet custT="1"/>
      <dgm:spPr/>
      <dgm:t>
        <a:bodyPr/>
        <a:lstStyle/>
        <a:p>
          <a:r>
            <a:rPr lang="en-US" sz="1400" dirty="0">
              <a:latin typeface="Arial" panose="020B0604020202020204" pitchFamily="34" charset="0"/>
              <a:cs typeface="Arial" panose="020B0604020202020204" pitchFamily="34" charset="0"/>
            </a:rPr>
            <a:t>Stoptober alters SDG 3 Target 3.a by empowering the control of tobacco and lowering premature morbid mortality due to non-communicable diseases.</a:t>
          </a:r>
          <a:endParaRPr lang="en-GB" sz="1400" dirty="0">
            <a:latin typeface="Arial" panose="020B0604020202020204" pitchFamily="34" charset="0"/>
            <a:cs typeface="Arial" panose="020B0604020202020204" pitchFamily="34" charset="0"/>
          </a:endParaRPr>
        </a:p>
      </dgm:t>
    </dgm:pt>
    <dgm:pt modelId="{52BE5C36-BAE1-4319-A272-4B31EB95FEE7}" type="parTrans" cxnId="{A896FBD2-6841-44C4-AD7B-3128743C602D}">
      <dgm:prSet/>
      <dgm:spPr/>
      <dgm:t>
        <a:bodyPr/>
        <a:lstStyle/>
        <a:p>
          <a:endParaRPr lang="en-GB"/>
        </a:p>
      </dgm:t>
    </dgm:pt>
    <dgm:pt modelId="{5710BFA9-268F-4E99-891D-8A245888645B}" type="sibTrans" cxnId="{A896FBD2-6841-44C4-AD7B-3128743C602D}">
      <dgm:prSet/>
      <dgm:spPr/>
      <dgm:t>
        <a:bodyPr/>
        <a:lstStyle/>
        <a:p>
          <a:endParaRPr lang="en-GB"/>
        </a:p>
      </dgm:t>
    </dgm:pt>
    <dgm:pt modelId="{2A75BC33-9A05-4F27-821B-768E806DE3CC}" type="pres">
      <dgm:prSet presAssocID="{234056F0-D501-4427-9E57-F7EE6693AFFE}" presName="Name0" presStyleCnt="0">
        <dgm:presLayoutVars>
          <dgm:dir/>
          <dgm:animLvl val="lvl"/>
          <dgm:resizeHandles val="exact"/>
        </dgm:presLayoutVars>
      </dgm:prSet>
      <dgm:spPr/>
    </dgm:pt>
    <dgm:pt modelId="{647005A4-7C5C-4E56-94F1-1D32E7936AEB}" type="pres">
      <dgm:prSet presAssocID="{1147C4C3-DEFD-4D40-AFFE-F728F2122404}" presName="boxAndChildren" presStyleCnt="0"/>
      <dgm:spPr/>
    </dgm:pt>
    <dgm:pt modelId="{10A0E5BC-19E3-4ABC-9381-5D2A02C28CD5}" type="pres">
      <dgm:prSet presAssocID="{1147C4C3-DEFD-4D40-AFFE-F728F2122404}" presName="parentTextBox" presStyleLbl="node1" presStyleIdx="0" presStyleCnt="2"/>
      <dgm:spPr/>
    </dgm:pt>
    <dgm:pt modelId="{63374777-9724-4062-B3EE-14D4F4D5F605}" type="pres">
      <dgm:prSet presAssocID="{E673B49A-5EBE-4680-8595-F2BB72510A95}" presName="sp" presStyleCnt="0"/>
      <dgm:spPr/>
    </dgm:pt>
    <dgm:pt modelId="{204C6136-EDB4-488A-B1FF-25F144223323}" type="pres">
      <dgm:prSet presAssocID="{4AF722AD-0107-45C2-9936-C54B2D1A0F3F}" presName="arrowAndChildren" presStyleCnt="0"/>
      <dgm:spPr/>
    </dgm:pt>
    <dgm:pt modelId="{0C760959-891B-4F8A-A808-579C20D9A9C1}" type="pres">
      <dgm:prSet presAssocID="{4AF722AD-0107-45C2-9936-C54B2D1A0F3F}" presName="parentTextArrow" presStyleLbl="node1" presStyleIdx="1" presStyleCnt="2"/>
      <dgm:spPr/>
    </dgm:pt>
  </dgm:ptLst>
  <dgm:cxnLst>
    <dgm:cxn modelId="{3A43CE49-5D92-4300-8BB2-AC0240062666}" type="presOf" srcId="{1147C4C3-DEFD-4D40-AFFE-F728F2122404}" destId="{10A0E5BC-19E3-4ABC-9381-5D2A02C28CD5}" srcOrd="0" destOrd="0" presId="urn:microsoft.com/office/officeart/2005/8/layout/process4"/>
    <dgm:cxn modelId="{F4AD5C71-2F96-4285-8CF8-05778C573208}" type="presOf" srcId="{234056F0-D501-4427-9E57-F7EE6693AFFE}" destId="{2A75BC33-9A05-4F27-821B-768E806DE3CC}" srcOrd="0" destOrd="0" presId="urn:microsoft.com/office/officeart/2005/8/layout/process4"/>
    <dgm:cxn modelId="{A896FBD2-6841-44C4-AD7B-3128743C602D}" srcId="{234056F0-D501-4427-9E57-F7EE6693AFFE}" destId="{1147C4C3-DEFD-4D40-AFFE-F728F2122404}" srcOrd="1" destOrd="0" parTransId="{52BE5C36-BAE1-4319-A272-4B31EB95FEE7}" sibTransId="{5710BFA9-268F-4E99-891D-8A245888645B}"/>
    <dgm:cxn modelId="{5AD73BDD-0759-4924-BB7E-FE0960CB44F8}" srcId="{234056F0-D501-4427-9E57-F7EE6693AFFE}" destId="{4AF722AD-0107-45C2-9936-C54B2D1A0F3F}" srcOrd="0" destOrd="0" parTransId="{303DE28C-0BB3-43C6-904D-BBBE4980F284}" sibTransId="{E673B49A-5EBE-4680-8595-F2BB72510A95}"/>
    <dgm:cxn modelId="{4A71C9FF-4DD3-467A-B78C-D51C11947E18}" type="presOf" srcId="{4AF722AD-0107-45C2-9936-C54B2D1A0F3F}" destId="{0C760959-891B-4F8A-A808-579C20D9A9C1}" srcOrd="0" destOrd="0" presId="urn:microsoft.com/office/officeart/2005/8/layout/process4"/>
    <dgm:cxn modelId="{47D1EB1E-07C3-4765-AAEE-EA610DE3D70D}" type="presParOf" srcId="{2A75BC33-9A05-4F27-821B-768E806DE3CC}" destId="{647005A4-7C5C-4E56-94F1-1D32E7936AEB}" srcOrd="0" destOrd="0" presId="urn:microsoft.com/office/officeart/2005/8/layout/process4"/>
    <dgm:cxn modelId="{B1702EB9-9DD7-4BA9-B529-34AD070C0CB2}" type="presParOf" srcId="{647005A4-7C5C-4E56-94F1-1D32E7936AEB}" destId="{10A0E5BC-19E3-4ABC-9381-5D2A02C28CD5}" srcOrd="0" destOrd="0" presId="urn:microsoft.com/office/officeart/2005/8/layout/process4"/>
    <dgm:cxn modelId="{57765E2F-6CCE-43F8-A630-7E758466C05B}" type="presParOf" srcId="{2A75BC33-9A05-4F27-821B-768E806DE3CC}" destId="{63374777-9724-4062-B3EE-14D4F4D5F605}" srcOrd="1" destOrd="0" presId="urn:microsoft.com/office/officeart/2005/8/layout/process4"/>
    <dgm:cxn modelId="{A0EA0F70-0D57-47C0-B826-5382F7191B3F}" type="presParOf" srcId="{2A75BC33-9A05-4F27-821B-768E806DE3CC}" destId="{204C6136-EDB4-488A-B1FF-25F144223323}" srcOrd="2" destOrd="0" presId="urn:microsoft.com/office/officeart/2005/8/layout/process4"/>
    <dgm:cxn modelId="{73FFF92F-4921-41F1-822C-9D88B185E0C0}" type="presParOf" srcId="{204C6136-EDB4-488A-B1FF-25F144223323}" destId="{0C760959-891B-4F8A-A808-579C20D9A9C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D8D3275-9CF2-44A0-A6DB-8ACD259B3E8E}" type="doc">
      <dgm:prSet loTypeId="urn:microsoft.com/office/officeart/2005/8/layout/process4" loCatId="list" qsTypeId="urn:microsoft.com/office/officeart/2005/8/quickstyle/simple1" qsCatId="simple" csTypeId="urn:microsoft.com/office/officeart/2005/8/colors/accent1_1" csCatId="accent1" phldr="1"/>
      <dgm:spPr/>
      <dgm:t>
        <a:bodyPr/>
        <a:lstStyle/>
        <a:p>
          <a:endParaRPr lang="en-GB"/>
        </a:p>
      </dgm:t>
    </dgm:pt>
    <dgm:pt modelId="{FE667C4B-C540-49D2-BD90-4DEF0C007C70}">
      <dgm:prSet custT="1"/>
      <dgm:spPr/>
      <dgm:t>
        <a:bodyPr/>
        <a:lstStyle/>
        <a:p>
          <a:r>
            <a:rPr lang="en-US" sz="1400" dirty="0">
              <a:latin typeface="Arial" panose="020B0604020202020204" pitchFamily="34" charset="0"/>
              <a:cs typeface="Arial" panose="020B0604020202020204" pitchFamily="34" charset="0"/>
            </a:rPr>
            <a:t>Time to Change was a motion to stop the stigma and discrimination against mentally ill individuals (Time To Change, 2024). </a:t>
          </a:r>
          <a:endParaRPr lang="en-GB" sz="1400" dirty="0">
            <a:latin typeface="Arial" panose="020B0604020202020204" pitchFamily="34" charset="0"/>
            <a:cs typeface="Arial" panose="020B0604020202020204" pitchFamily="34" charset="0"/>
          </a:endParaRPr>
        </a:p>
      </dgm:t>
    </dgm:pt>
    <dgm:pt modelId="{E8F1A9F0-A32A-4566-B15E-6A95DEFD1AFB}" type="parTrans" cxnId="{D2D6FE37-09DF-4FE1-99B9-2EA1BE9D51A9}">
      <dgm:prSet/>
      <dgm:spPr/>
      <dgm:t>
        <a:bodyPr/>
        <a:lstStyle/>
        <a:p>
          <a:endParaRPr lang="en-GB"/>
        </a:p>
      </dgm:t>
    </dgm:pt>
    <dgm:pt modelId="{E658348E-0627-4049-8396-FD7DCEF41959}" type="sibTrans" cxnId="{D2D6FE37-09DF-4FE1-99B9-2EA1BE9D51A9}">
      <dgm:prSet/>
      <dgm:spPr/>
      <dgm:t>
        <a:bodyPr/>
        <a:lstStyle/>
        <a:p>
          <a:endParaRPr lang="en-GB"/>
        </a:p>
      </dgm:t>
    </dgm:pt>
    <dgm:pt modelId="{4354C61A-5257-4BCB-B316-616978E7A441}">
      <dgm:prSet custT="1"/>
      <dgm:spPr/>
      <dgm:t>
        <a:bodyPr/>
        <a:lstStyle/>
        <a:p>
          <a:r>
            <a:rPr lang="en-US" sz="1400" dirty="0">
              <a:latin typeface="Arial" panose="020B0604020202020204" pitchFamily="34" charset="0"/>
              <a:cs typeface="Arial" panose="020B0604020202020204" pitchFamily="34" charset="0"/>
            </a:rPr>
            <a:t>Mental health campaigns such as Time to Change are in line with SDG 3 Target 3.4 since they promote mental health, eliminate stigma and enhance accessibility to mental health support services.</a:t>
          </a:r>
          <a:endParaRPr lang="en-GB" sz="1400" dirty="0">
            <a:latin typeface="Arial" panose="020B0604020202020204" pitchFamily="34" charset="0"/>
            <a:cs typeface="Arial" panose="020B0604020202020204" pitchFamily="34" charset="0"/>
          </a:endParaRPr>
        </a:p>
      </dgm:t>
    </dgm:pt>
    <dgm:pt modelId="{C5F1393F-7E91-48E3-A6CA-C88B34F13158}" type="parTrans" cxnId="{6B718244-FC8F-4233-9432-967356C0B502}">
      <dgm:prSet/>
      <dgm:spPr/>
      <dgm:t>
        <a:bodyPr/>
        <a:lstStyle/>
        <a:p>
          <a:endParaRPr lang="en-GB"/>
        </a:p>
      </dgm:t>
    </dgm:pt>
    <dgm:pt modelId="{908435A5-7478-43CA-BDDD-471585542E25}" type="sibTrans" cxnId="{6B718244-FC8F-4233-9432-967356C0B502}">
      <dgm:prSet/>
      <dgm:spPr/>
      <dgm:t>
        <a:bodyPr/>
        <a:lstStyle/>
        <a:p>
          <a:endParaRPr lang="en-GB"/>
        </a:p>
      </dgm:t>
    </dgm:pt>
    <dgm:pt modelId="{FA8264BA-074B-4504-83CE-5A80081707C4}" type="pres">
      <dgm:prSet presAssocID="{5D8D3275-9CF2-44A0-A6DB-8ACD259B3E8E}" presName="Name0" presStyleCnt="0">
        <dgm:presLayoutVars>
          <dgm:dir/>
          <dgm:animLvl val="lvl"/>
          <dgm:resizeHandles val="exact"/>
        </dgm:presLayoutVars>
      </dgm:prSet>
      <dgm:spPr/>
    </dgm:pt>
    <dgm:pt modelId="{B969FB83-F98B-4C38-ACBD-3CAE0E611DE4}" type="pres">
      <dgm:prSet presAssocID="{4354C61A-5257-4BCB-B316-616978E7A441}" presName="boxAndChildren" presStyleCnt="0"/>
      <dgm:spPr/>
    </dgm:pt>
    <dgm:pt modelId="{87D5029A-328E-463D-BD98-376CC8266FBB}" type="pres">
      <dgm:prSet presAssocID="{4354C61A-5257-4BCB-B316-616978E7A441}" presName="parentTextBox" presStyleLbl="node1" presStyleIdx="0" presStyleCnt="2"/>
      <dgm:spPr/>
    </dgm:pt>
    <dgm:pt modelId="{766D7B4E-8DB8-4C56-80CC-3C76801D6D9A}" type="pres">
      <dgm:prSet presAssocID="{E658348E-0627-4049-8396-FD7DCEF41959}" presName="sp" presStyleCnt="0"/>
      <dgm:spPr/>
    </dgm:pt>
    <dgm:pt modelId="{7DBFC484-D3CD-42CB-BA23-A3796307CF40}" type="pres">
      <dgm:prSet presAssocID="{FE667C4B-C540-49D2-BD90-4DEF0C007C70}" presName="arrowAndChildren" presStyleCnt="0"/>
      <dgm:spPr/>
    </dgm:pt>
    <dgm:pt modelId="{66EE4C55-E5B1-48F7-809B-8CAC20BDC334}" type="pres">
      <dgm:prSet presAssocID="{FE667C4B-C540-49D2-BD90-4DEF0C007C70}" presName="parentTextArrow" presStyleLbl="node1" presStyleIdx="1" presStyleCnt="2"/>
      <dgm:spPr/>
    </dgm:pt>
  </dgm:ptLst>
  <dgm:cxnLst>
    <dgm:cxn modelId="{D2D6FE37-09DF-4FE1-99B9-2EA1BE9D51A9}" srcId="{5D8D3275-9CF2-44A0-A6DB-8ACD259B3E8E}" destId="{FE667C4B-C540-49D2-BD90-4DEF0C007C70}" srcOrd="0" destOrd="0" parTransId="{E8F1A9F0-A32A-4566-B15E-6A95DEFD1AFB}" sibTransId="{E658348E-0627-4049-8396-FD7DCEF41959}"/>
    <dgm:cxn modelId="{146BE63F-3024-4A59-89F0-C0A009960002}" type="presOf" srcId="{5D8D3275-9CF2-44A0-A6DB-8ACD259B3E8E}" destId="{FA8264BA-074B-4504-83CE-5A80081707C4}" srcOrd="0" destOrd="0" presId="urn:microsoft.com/office/officeart/2005/8/layout/process4"/>
    <dgm:cxn modelId="{6B718244-FC8F-4233-9432-967356C0B502}" srcId="{5D8D3275-9CF2-44A0-A6DB-8ACD259B3E8E}" destId="{4354C61A-5257-4BCB-B316-616978E7A441}" srcOrd="1" destOrd="0" parTransId="{C5F1393F-7E91-48E3-A6CA-C88B34F13158}" sibTransId="{908435A5-7478-43CA-BDDD-471585542E25}"/>
    <dgm:cxn modelId="{D74EFF9B-8554-4277-9068-F056AAFCF613}" type="presOf" srcId="{4354C61A-5257-4BCB-B316-616978E7A441}" destId="{87D5029A-328E-463D-BD98-376CC8266FBB}" srcOrd="0" destOrd="0" presId="urn:microsoft.com/office/officeart/2005/8/layout/process4"/>
    <dgm:cxn modelId="{F98C83EC-61F8-4C50-8F9B-5FF3BE807F15}" type="presOf" srcId="{FE667C4B-C540-49D2-BD90-4DEF0C007C70}" destId="{66EE4C55-E5B1-48F7-809B-8CAC20BDC334}" srcOrd="0" destOrd="0" presId="urn:microsoft.com/office/officeart/2005/8/layout/process4"/>
    <dgm:cxn modelId="{6D428F54-724B-4A19-B04A-D17514963B87}" type="presParOf" srcId="{FA8264BA-074B-4504-83CE-5A80081707C4}" destId="{B969FB83-F98B-4C38-ACBD-3CAE0E611DE4}" srcOrd="0" destOrd="0" presId="urn:microsoft.com/office/officeart/2005/8/layout/process4"/>
    <dgm:cxn modelId="{51A15D0A-6039-4DE5-9AE3-0742091C7150}" type="presParOf" srcId="{B969FB83-F98B-4C38-ACBD-3CAE0E611DE4}" destId="{87D5029A-328E-463D-BD98-376CC8266FBB}" srcOrd="0" destOrd="0" presId="urn:microsoft.com/office/officeart/2005/8/layout/process4"/>
    <dgm:cxn modelId="{D6F61726-3CBA-42D4-9B3F-10B09F32F2D8}" type="presParOf" srcId="{FA8264BA-074B-4504-83CE-5A80081707C4}" destId="{766D7B4E-8DB8-4C56-80CC-3C76801D6D9A}" srcOrd="1" destOrd="0" presId="urn:microsoft.com/office/officeart/2005/8/layout/process4"/>
    <dgm:cxn modelId="{C2B07F37-CE42-4CBE-9E0E-760BD5348468}" type="presParOf" srcId="{FA8264BA-074B-4504-83CE-5A80081707C4}" destId="{7DBFC484-D3CD-42CB-BA23-A3796307CF40}" srcOrd="2" destOrd="0" presId="urn:microsoft.com/office/officeart/2005/8/layout/process4"/>
    <dgm:cxn modelId="{4A46C364-382C-4F7F-80AC-8A128CEE1444}" type="presParOf" srcId="{7DBFC484-D3CD-42CB-BA23-A3796307CF40}" destId="{66EE4C55-E5B1-48F7-809B-8CAC20BDC334}" srcOrd="0" destOrd="0" presId="urn:microsoft.com/office/officeart/2005/8/layout/process4"/>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C03AF12-EF6E-40FC-88AF-EEAA02C2B621}"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8F5635F2-A7E7-4062-BE71-2E6A4A1B3E72}">
      <dgm:prSet custT="1"/>
      <dgm:spPr/>
      <dgm:t>
        <a:bodyPr/>
        <a:lstStyle/>
        <a:p>
          <a:r>
            <a:rPr lang="en-US" sz="2400" dirty="0">
              <a:latin typeface="Times New Roman" panose="02020603050405020304" pitchFamily="18" charset="0"/>
              <a:cs typeface="Times New Roman" panose="02020603050405020304" pitchFamily="18" charset="0"/>
            </a:rPr>
            <a:t>Challenges</a:t>
          </a:r>
          <a:endParaRPr lang="en-GB" sz="2400" dirty="0">
            <a:latin typeface="Times New Roman" panose="02020603050405020304" pitchFamily="18" charset="0"/>
            <a:cs typeface="Times New Roman" panose="02020603050405020304" pitchFamily="18" charset="0"/>
          </a:endParaRPr>
        </a:p>
      </dgm:t>
    </dgm:pt>
    <dgm:pt modelId="{292CF26D-457C-4A1A-BA28-DEC167B2F14D}" type="parTrans" cxnId="{3E17E481-84E7-4BF7-A595-52E4CA164066}">
      <dgm:prSet/>
      <dgm:spPr/>
      <dgm:t>
        <a:bodyPr/>
        <a:lstStyle/>
        <a:p>
          <a:endParaRPr lang="en-GB"/>
        </a:p>
      </dgm:t>
    </dgm:pt>
    <dgm:pt modelId="{82BF5677-4E5E-437B-9AAD-BD84F70048ED}" type="sibTrans" cxnId="{3E17E481-84E7-4BF7-A595-52E4CA164066}">
      <dgm:prSet/>
      <dgm:spPr/>
      <dgm:t>
        <a:bodyPr/>
        <a:lstStyle/>
        <a:p>
          <a:endParaRPr lang="en-GB"/>
        </a:p>
      </dgm:t>
    </dgm:pt>
    <dgm:pt modelId="{2A786ED8-90A4-4029-AD88-925DC098CD5D}">
      <dgm:prSet/>
      <dgm:spPr/>
      <dgm:t>
        <a:bodyPr/>
        <a:lstStyle/>
        <a:p>
          <a:r>
            <a:rPr lang="en-US" dirty="0">
              <a:latin typeface="Arial" panose="020B0604020202020204" pitchFamily="34" charset="0"/>
              <a:cs typeface="Arial" panose="020B0604020202020204" pitchFamily="34" charset="0"/>
            </a:rPr>
            <a:t>The problem of funding in the NHS means that the long-term investment in the preventive and community-based services is not possible, even though the evidence indicates that it is cost-effective.</a:t>
          </a:r>
          <a:endParaRPr lang="en-GB" dirty="0">
            <a:latin typeface="Arial" panose="020B0604020202020204" pitchFamily="34" charset="0"/>
            <a:cs typeface="Arial" panose="020B0604020202020204" pitchFamily="34" charset="0"/>
          </a:endParaRPr>
        </a:p>
      </dgm:t>
    </dgm:pt>
    <dgm:pt modelId="{96ED04C7-DDBC-43BD-8034-F07F46823BA2}" type="parTrans" cxnId="{BE2B1EF1-B653-4AC0-B1FC-3A8319266343}">
      <dgm:prSet/>
      <dgm:spPr/>
      <dgm:t>
        <a:bodyPr/>
        <a:lstStyle/>
        <a:p>
          <a:endParaRPr lang="en-GB"/>
        </a:p>
      </dgm:t>
    </dgm:pt>
    <dgm:pt modelId="{7A50BE7C-3FC7-4917-830A-63D3F2A229D7}" type="sibTrans" cxnId="{BE2B1EF1-B653-4AC0-B1FC-3A8319266343}">
      <dgm:prSet/>
      <dgm:spPr/>
      <dgm:t>
        <a:bodyPr/>
        <a:lstStyle/>
        <a:p>
          <a:endParaRPr lang="en-GB"/>
        </a:p>
      </dgm:t>
    </dgm:pt>
    <dgm:pt modelId="{EAFD8C22-4F32-4C86-B322-F68B31CA0ADC}">
      <dgm:prSet/>
      <dgm:spPr/>
      <dgm:t>
        <a:bodyPr/>
        <a:lstStyle/>
        <a:p>
          <a:r>
            <a:rPr lang="en-US" dirty="0">
              <a:latin typeface="Arial" panose="020B0604020202020204" pitchFamily="34" charset="0"/>
              <a:cs typeface="Arial" panose="020B0604020202020204" pitchFamily="34" charset="0"/>
            </a:rPr>
            <a:t>The division of health and social care services poses a barrier to a coordinated delivery of care especially to individuals with long-term or complex conditions (World Health Organisation, 2018). </a:t>
          </a:r>
          <a:endParaRPr lang="en-GB" dirty="0">
            <a:latin typeface="Arial" panose="020B0604020202020204" pitchFamily="34" charset="0"/>
            <a:cs typeface="Arial" panose="020B0604020202020204" pitchFamily="34" charset="0"/>
          </a:endParaRPr>
        </a:p>
      </dgm:t>
    </dgm:pt>
    <dgm:pt modelId="{0B55BDFE-D584-42E5-941D-61736A84C63E}" type="parTrans" cxnId="{DCFBC430-0A74-43E5-A40F-85F8ED0DA032}">
      <dgm:prSet/>
      <dgm:spPr/>
      <dgm:t>
        <a:bodyPr/>
        <a:lstStyle/>
        <a:p>
          <a:endParaRPr lang="en-GB"/>
        </a:p>
      </dgm:t>
    </dgm:pt>
    <dgm:pt modelId="{CE586496-B783-43F6-9D22-EEFE0653C478}" type="sibTrans" cxnId="{DCFBC430-0A74-43E5-A40F-85F8ED0DA032}">
      <dgm:prSet/>
      <dgm:spPr/>
      <dgm:t>
        <a:bodyPr/>
        <a:lstStyle/>
        <a:p>
          <a:endParaRPr lang="en-GB"/>
        </a:p>
      </dgm:t>
    </dgm:pt>
    <dgm:pt modelId="{935B8F9E-8CAA-4AD3-845B-53236DB4A0C6}">
      <dgm:prSet/>
      <dgm:spPr/>
      <dgm:t>
        <a:bodyPr/>
        <a:lstStyle/>
        <a:p>
          <a:r>
            <a:rPr lang="en-US" dirty="0">
              <a:latin typeface="Arial" panose="020B0604020202020204" pitchFamily="34" charset="0"/>
              <a:cs typeface="Arial" panose="020B0604020202020204" pitchFamily="34" charset="0"/>
            </a:rPr>
            <a:t>The shortage of workforce and high turnover also impact the sustainability of the model of integrated services and influence the quality of care. </a:t>
          </a:r>
          <a:endParaRPr lang="en-GB" dirty="0">
            <a:latin typeface="Arial" panose="020B0604020202020204" pitchFamily="34" charset="0"/>
            <a:cs typeface="Arial" panose="020B0604020202020204" pitchFamily="34" charset="0"/>
          </a:endParaRPr>
        </a:p>
      </dgm:t>
    </dgm:pt>
    <dgm:pt modelId="{A2078167-5DBA-4378-A22B-D344C1DD5C6B}" type="parTrans" cxnId="{8C2E6C4D-C9F1-4A26-84A5-9B517246B1C0}">
      <dgm:prSet/>
      <dgm:spPr/>
      <dgm:t>
        <a:bodyPr/>
        <a:lstStyle/>
        <a:p>
          <a:endParaRPr lang="en-GB"/>
        </a:p>
      </dgm:t>
    </dgm:pt>
    <dgm:pt modelId="{365D76B3-F214-45B9-A66E-75FCC6D27C48}" type="sibTrans" cxnId="{8C2E6C4D-C9F1-4A26-84A5-9B517246B1C0}">
      <dgm:prSet/>
      <dgm:spPr/>
      <dgm:t>
        <a:bodyPr/>
        <a:lstStyle/>
        <a:p>
          <a:endParaRPr lang="en-GB"/>
        </a:p>
      </dgm:t>
    </dgm:pt>
    <dgm:pt modelId="{9B8C6CDC-A179-40EE-A365-6CB05301CD29}" type="pres">
      <dgm:prSet presAssocID="{3C03AF12-EF6E-40FC-88AF-EEAA02C2B621}" presName="linearFlow" presStyleCnt="0">
        <dgm:presLayoutVars>
          <dgm:dir/>
          <dgm:animLvl val="lvl"/>
          <dgm:resizeHandles val="exact"/>
        </dgm:presLayoutVars>
      </dgm:prSet>
      <dgm:spPr/>
    </dgm:pt>
    <dgm:pt modelId="{8155629D-6C8A-49B5-B873-6F2B538E6CFA}" type="pres">
      <dgm:prSet presAssocID="{8F5635F2-A7E7-4062-BE71-2E6A4A1B3E72}" presName="composite" presStyleCnt="0"/>
      <dgm:spPr/>
    </dgm:pt>
    <dgm:pt modelId="{AC738E4C-EA46-4FC1-9EEB-EF63F2FC43C3}" type="pres">
      <dgm:prSet presAssocID="{8F5635F2-A7E7-4062-BE71-2E6A4A1B3E72}" presName="parentText" presStyleLbl="alignNode1" presStyleIdx="0" presStyleCnt="1">
        <dgm:presLayoutVars>
          <dgm:chMax val="1"/>
          <dgm:bulletEnabled val="1"/>
        </dgm:presLayoutVars>
      </dgm:prSet>
      <dgm:spPr/>
    </dgm:pt>
    <dgm:pt modelId="{83CFFE0C-2DF5-49FB-8C0A-A104A53D1196}" type="pres">
      <dgm:prSet presAssocID="{8F5635F2-A7E7-4062-BE71-2E6A4A1B3E72}" presName="descendantText" presStyleLbl="alignAcc1" presStyleIdx="0" presStyleCnt="1">
        <dgm:presLayoutVars>
          <dgm:bulletEnabled val="1"/>
        </dgm:presLayoutVars>
      </dgm:prSet>
      <dgm:spPr/>
    </dgm:pt>
  </dgm:ptLst>
  <dgm:cxnLst>
    <dgm:cxn modelId="{B54EDB19-D5ED-49CB-B03F-4AD4F1168ABF}" type="presOf" srcId="{8F5635F2-A7E7-4062-BE71-2E6A4A1B3E72}" destId="{AC738E4C-EA46-4FC1-9EEB-EF63F2FC43C3}" srcOrd="0" destOrd="0" presId="urn:microsoft.com/office/officeart/2005/8/layout/chevron2"/>
    <dgm:cxn modelId="{DCFBC430-0A74-43E5-A40F-85F8ED0DA032}" srcId="{8F5635F2-A7E7-4062-BE71-2E6A4A1B3E72}" destId="{EAFD8C22-4F32-4C86-B322-F68B31CA0ADC}" srcOrd="1" destOrd="0" parTransId="{0B55BDFE-D584-42E5-941D-61736A84C63E}" sibTransId="{CE586496-B783-43F6-9D22-EEFE0653C478}"/>
    <dgm:cxn modelId="{C48DD362-CF7E-4A21-B70F-53CBE4D04DD8}" type="presOf" srcId="{EAFD8C22-4F32-4C86-B322-F68B31CA0ADC}" destId="{83CFFE0C-2DF5-49FB-8C0A-A104A53D1196}" srcOrd="0" destOrd="1" presId="urn:microsoft.com/office/officeart/2005/8/layout/chevron2"/>
    <dgm:cxn modelId="{8C2E6C4D-C9F1-4A26-84A5-9B517246B1C0}" srcId="{8F5635F2-A7E7-4062-BE71-2E6A4A1B3E72}" destId="{935B8F9E-8CAA-4AD3-845B-53236DB4A0C6}" srcOrd="2" destOrd="0" parTransId="{A2078167-5DBA-4378-A22B-D344C1DD5C6B}" sibTransId="{365D76B3-F214-45B9-A66E-75FCC6D27C48}"/>
    <dgm:cxn modelId="{70CE7F7C-46A4-4966-8119-2494F46CEB0D}" type="presOf" srcId="{3C03AF12-EF6E-40FC-88AF-EEAA02C2B621}" destId="{9B8C6CDC-A179-40EE-A365-6CB05301CD29}" srcOrd="0" destOrd="0" presId="urn:microsoft.com/office/officeart/2005/8/layout/chevron2"/>
    <dgm:cxn modelId="{3E17E481-84E7-4BF7-A595-52E4CA164066}" srcId="{3C03AF12-EF6E-40FC-88AF-EEAA02C2B621}" destId="{8F5635F2-A7E7-4062-BE71-2E6A4A1B3E72}" srcOrd="0" destOrd="0" parTransId="{292CF26D-457C-4A1A-BA28-DEC167B2F14D}" sibTransId="{82BF5677-4E5E-437B-9AAD-BD84F70048ED}"/>
    <dgm:cxn modelId="{BE2B1EF1-B653-4AC0-B1FC-3A8319266343}" srcId="{8F5635F2-A7E7-4062-BE71-2E6A4A1B3E72}" destId="{2A786ED8-90A4-4029-AD88-925DC098CD5D}" srcOrd="0" destOrd="0" parTransId="{96ED04C7-DDBC-43BD-8034-F07F46823BA2}" sibTransId="{7A50BE7C-3FC7-4917-830A-63D3F2A229D7}"/>
    <dgm:cxn modelId="{5513BAF5-225E-44BD-86C2-D331E9DB2CF5}" type="presOf" srcId="{2A786ED8-90A4-4029-AD88-925DC098CD5D}" destId="{83CFFE0C-2DF5-49FB-8C0A-A104A53D1196}" srcOrd="0" destOrd="0" presId="urn:microsoft.com/office/officeart/2005/8/layout/chevron2"/>
    <dgm:cxn modelId="{D8338EFF-CC72-4AB8-BFD7-9212062137E0}" type="presOf" srcId="{935B8F9E-8CAA-4AD3-845B-53236DB4A0C6}" destId="{83CFFE0C-2DF5-49FB-8C0A-A104A53D1196}" srcOrd="0" destOrd="2" presId="urn:microsoft.com/office/officeart/2005/8/layout/chevron2"/>
    <dgm:cxn modelId="{45B2EF54-8F6B-4A26-973E-073BB7B6CAFB}" type="presParOf" srcId="{9B8C6CDC-A179-40EE-A365-6CB05301CD29}" destId="{8155629D-6C8A-49B5-B873-6F2B538E6CFA}" srcOrd="0" destOrd="0" presId="urn:microsoft.com/office/officeart/2005/8/layout/chevron2"/>
    <dgm:cxn modelId="{09DF72F6-33D6-4400-B5DD-65E1E7B69FEA}" type="presParOf" srcId="{8155629D-6C8A-49B5-B873-6F2B538E6CFA}" destId="{AC738E4C-EA46-4FC1-9EEB-EF63F2FC43C3}" srcOrd="0" destOrd="0" presId="urn:microsoft.com/office/officeart/2005/8/layout/chevron2"/>
    <dgm:cxn modelId="{BB7265C6-E489-48BC-8D04-97949DD4F003}" type="presParOf" srcId="{8155629D-6C8A-49B5-B873-6F2B538E6CFA}" destId="{83CFFE0C-2DF5-49FB-8C0A-A104A53D1196}"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FEC3D9B-9314-4DDF-83E8-72A586F0C30F}"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4C11FB3-8B44-4F02-9B0F-9B3A78A90F89}">
      <dgm:prSet custT="1"/>
      <dgm:spPr/>
      <dgm:t>
        <a:bodyPr/>
        <a:lstStyle/>
        <a:p>
          <a:r>
            <a:rPr lang="en-US" sz="2400" dirty="0">
              <a:latin typeface="Times New Roman" panose="02020603050405020304" pitchFamily="18" charset="0"/>
              <a:cs typeface="Times New Roman" panose="02020603050405020304" pitchFamily="18" charset="0"/>
            </a:rPr>
            <a:t>Recommendations</a:t>
          </a:r>
          <a:endParaRPr lang="en-GB" sz="2400" dirty="0">
            <a:latin typeface="Times New Roman" panose="02020603050405020304" pitchFamily="18" charset="0"/>
            <a:cs typeface="Times New Roman" panose="02020603050405020304" pitchFamily="18" charset="0"/>
          </a:endParaRPr>
        </a:p>
      </dgm:t>
    </dgm:pt>
    <dgm:pt modelId="{BB9BCAA4-B751-40B0-9146-F16662B87474}" type="parTrans" cxnId="{A9944825-FD40-42E3-92A1-34F30009C833}">
      <dgm:prSet/>
      <dgm:spPr/>
      <dgm:t>
        <a:bodyPr/>
        <a:lstStyle/>
        <a:p>
          <a:endParaRPr lang="en-GB"/>
        </a:p>
      </dgm:t>
    </dgm:pt>
    <dgm:pt modelId="{B1FD9003-8612-4761-8A02-67413BECFD19}" type="sibTrans" cxnId="{A9944825-FD40-42E3-92A1-34F30009C833}">
      <dgm:prSet/>
      <dgm:spPr/>
      <dgm:t>
        <a:bodyPr/>
        <a:lstStyle/>
        <a:p>
          <a:endParaRPr lang="en-GB"/>
        </a:p>
      </dgm:t>
    </dgm:pt>
    <dgm:pt modelId="{ADE61326-FC6B-4C39-9DA8-5331D7790729}">
      <dgm:prSet/>
      <dgm:spPr/>
      <dgm:t>
        <a:bodyPr/>
        <a:lstStyle/>
        <a:p>
          <a:r>
            <a:rPr lang="en-US" dirty="0">
              <a:latin typeface="Arial" panose="020B0604020202020204" pitchFamily="34" charset="0"/>
              <a:cs typeface="Arial" panose="020B0604020202020204" pitchFamily="34" charset="0"/>
            </a:rPr>
            <a:t>Enhancing the integrated care systems with better governance structures and shared accountability would facilitate both health and social care sectors collaboration and the voluntary sector.</a:t>
          </a:r>
          <a:endParaRPr lang="en-GB" dirty="0">
            <a:latin typeface="Arial" panose="020B0604020202020204" pitchFamily="34" charset="0"/>
            <a:cs typeface="Arial" panose="020B0604020202020204" pitchFamily="34" charset="0"/>
          </a:endParaRPr>
        </a:p>
      </dgm:t>
    </dgm:pt>
    <dgm:pt modelId="{F12FE451-4E51-44CC-B20C-1466CFAC88B9}" type="parTrans" cxnId="{89C84164-AC81-4226-AF1B-E02251E8386D}">
      <dgm:prSet/>
      <dgm:spPr/>
      <dgm:t>
        <a:bodyPr/>
        <a:lstStyle/>
        <a:p>
          <a:endParaRPr lang="en-GB"/>
        </a:p>
      </dgm:t>
    </dgm:pt>
    <dgm:pt modelId="{A10F9D49-42C2-456A-B0CD-CAA6E468B134}" type="sibTrans" cxnId="{89C84164-AC81-4226-AF1B-E02251E8386D}">
      <dgm:prSet/>
      <dgm:spPr/>
      <dgm:t>
        <a:bodyPr/>
        <a:lstStyle/>
        <a:p>
          <a:endParaRPr lang="en-GB"/>
        </a:p>
      </dgm:t>
    </dgm:pt>
    <dgm:pt modelId="{0614FCB6-E65D-41A5-8806-A942CF20E026}">
      <dgm:prSet/>
      <dgm:spPr/>
      <dgm:t>
        <a:bodyPr/>
        <a:lstStyle/>
        <a:p>
          <a:r>
            <a:rPr lang="en-US" dirty="0">
              <a:latin typeface="Arial" panose="020B0604020202020204" pitchFamily="34" charset="0"/>
              <a:cs typeface="Arial" panose="020B0604020202020204" pitchFamily="34" charset="0"/>
            </a:rPr>
            <a:t>The recruitment, retention, and wellbeing initiatives of the workforce must be invested in to have a strong and intelligent workforce that can provide care that is sustainable, of high quality (</a:t>
          </a:r>
          <a:r>
            <a:rPr lang="en-US" dirty="0" err="1">
              <a:latin typeface="Arial" panose="020B0604020202020204" pitchFamily="34" charset="0"/>
              <a:cs typeface="Arial" panose="020B0604020202020204" pitchFamily="34" charset="0"/>
            </a:rPr>
            <a:t>Stolarchuk</a:t>
          </a:r>
          <a:r>
            <a:rPr lang="en-US" dirty="0">
              <a:latin typeface="Arial" panose="020B0604020202020204" pitchFamily="34" charset="0"/>
              <a:cs typeface="Arial" panose="020B0604020202020204" pitchFamily="34" charset="0"/>
            </a:rPr>
            <a:t> et al., 2025).</a:t>
          </a:r>
          <a:endParaRPr lang="en-GB" dirty="0">
            <a:latin typeface="Arial" panose="020B0604020202020204" pitchFamily="34" charset="0"/>
            <a:cs typeface="Arial" panose="020B0604020202020204" pitchFamily="34" charset="0"/>
          </a:endParaRPr>
        </a:p>
      </dgm:t>
    </dgm:pt>
    <dgm:pt modelId="{65C098E5-D662-48B3-9C9A-490B6B481115}" type="parTrans" cxnId="{FB8BDF29-CDAD-4974-BB2C-FF271C420A3E}">
      <dgm:prSet/>
      <dgm:spPr/>
      <dgm:t>
        <a:bodyPr/>
        <a:lstStyle/>
        <a:p>
          <a:endParaRPr lang="en-GB"/>
        </a:p>
      </dgm:t>
    </dgm:pt>
    <dgm:pt modelId="{BA961901-623F-4308-8298-DC415A190107}" type="sibTrans" cxnId="{FB8BDF29-CDAD-4974-BB2C-FF271C420A3E}">
      <dgm:prSet/>
      <dgm:spPr/>
      <dgm:t>
        <a:bodyPr/>
        <a:lstStyle/>
        <a:p>
          <a:endParaRPr lang="en-GB"/>
        </a:p>
      </dgm:t>
    </dgm:pt>
    <dgm:pt modelId="{C2B5341D-32AC-48C8-A89C-6AEA3FFEF4C2}">
      <dgm:prSet/>
      <dgm:spPr/>
      <dgm:t>
        <a:bodyPr/>
        <a:lstStyle/>
        <a:p>
          <a:r>
            <a:rPr lang="en-US" dirty="0">
              <a:latin typeface="Arial" panose="020B0604020202020204" pitchFamily="34" charset="0"/>
              <a:cs typeface="Arial" panose="020B0604020202020204" pitchFamily="34" charset="0"/>
            </a:rPr>
            <a:t>Better representing the communities and service users in service planning would enhance responsiveness, equity, and sustainability of health and social care provision in the long run.</a:t>
          </a:r>
          <a:endParaRPr lang="en-GB" dirty="0">
            <a:latin typeface="Arial" panose="020B0604020202020204" pitchFamily="34" charset="0"/>
            <a:cs typeface="Arial" panose="020B0604020202020204" pitchFamily="34" charset="0"/>
          </a:endParaRPr>
        </a:p>
      </dgm:t>
    </dgm:pt>
    <dgm:pt modelId="{1ABAE59F-A852-4A48-9849-06504CE820B5}" type="parTrans" cxnId="{353DBADA-A82D-43B5-AC35-AF5D6990CDFB}">
      <dgm:prSet/>
      <dgm:spPr/>
      <dgm:t>
        <a:bodyPr/>
        <a:lstStyle/>
        <a:p>
          <a:endParaRPr lang="en-GB"/>
        </a:p>
      </dgm:t>
    </dgm:pt>
    <dgm:pt modelId="{9B97CCBB-E011-4494-98E1-7BEA76F87CAB}" type="sibTrans" cxnId="{353DBADA-A82D-43B5-AC35-AF5D6990CDFB}">
      <dgm:prSet/>
      <dgm:spPr/>
      <dgm:t>
        <a:bodyPr/>
        <a:lstStyle/>
        <a:p>
          <a:endParaRPr lang="en-GB"/>
        </a:p>
      </dgm:t>
    </dgm:pt>
    <dgm:pt modelId="{32283EFF-98E2-4F61-946D-F50F6B15EE23}" type="pres">
      <dgm:prSet presAssocID="{8FEC3D9B-9314-4DDF-83E8-72A586F0C30F}" presName="linearFlow" presStyleCnt="0">
        <dgm:presLayoutVars>
          <dgm:dir/>
          <dgm:animLvl val="lvl"/>
          <dgm:resizeHandles val="exact"/>
        </dgm:presLayoutVars>
      </dgm:prSet>
      <dgm:spPr/>
    </dgm:pt>
    <dgm:pt modelId="{BE2A39AC-F579-41DA-B683-6F614F1C17C2}" type="pres">
      <dgm:prSet presAssocID="{B4C11FB3-8B44-4F02-9B0F-9B3A78A90F89}" presName="composite" presStyleCnt="0"/>
      <dgm:spPr/>
    </dgm:pt>
    <dgm:pt modelId="{D2B1D751-FB48-40F6-AA1B-150903F4048C}" type="pres">
      <dgm:prSet presAssocID="{B4C11FB3-8B44-4F02-9B0F-9B3A78A90F89}" presName="parentText" presStyleLbl="alignNode1" presStyleIdx="0" presStyleCnt="1">
        <dgm:presLayoutVars>
          <dgm:chMax val="1"/>
          <dgm:bulletEnabled val="1"/>
        </dgm:presLayoutVars>
      </dgm:prSet>
      <dgm:spPr/>
    </dgm:pt>
    <dgm:pt modelId="{9F97D31A-5CAB-4E20-9FBE-E013EA469CA2}" type="pres">
      <dgm:prSet presAssocID="{B4C11FB3-8B44-4F02-9B0F-9B3A78A90F89}" presName="descendantText" presStyleLbl="alignAcc1" presStyleIdx="0" presStyleCnt="1">
        <dgm:presLayoutVars>
          <dgm:bulletEnabled val="1"/>
        </dgm:presLayoutVars>
      </dgm:prSet>
      <dgm:spPr/>
    </dgm:pt>
  </dgm:ptLst>
  <dgm:cxnLst>
    <dgm:cxn modelId="{2F15F808-EAD9-45E6-B4B7-E6BB48925DDD}" type="presOf" srcId="{B4C11FB3-8B44-4F02-9B0F-9B3A78A90F89}" destId="{D2B1D751-FB48-40F6-AA1B-150903F4048C}" srcOrd="0" destOrd="0" presId="urn:microsoft.com/office/officeart/2005/8/layout/chevron2"/>
    <dgm:cxn modelId="{A9944825-FD40-42E3-92A1-34F30009C833}" srcId="{8FEC3D9B-9314-4DDF-83E8-72A586F0C30F}" destId="{B4C11FB3-8B44-4F02-9B0F-9B3A78A90F89}" srcOrd="0" destOrd="0" parTransId="{BB9BCAA4-B751-40B0-9146-F16662B87474}" sibTransId="{B1FD9003-8612-4761-8A02-67413BECFD19}"/>
    <dgm:cxn modelId="{FB8BDF29-CDAD-4974-BB2C-FF271C420A3E}" srcId="{B4C11FB3-8B44-4F02-9B0F-9B3A78A90F89}" destId="{0614FCB6-E65D-41A5-8806-A942CF20E026}" srcOrd="1" destOrd="0" parTransId="{65C098E5-D662-48B3-9C9A-490B6B481115}" sibTransId="{BA961901-623F-4308-8298-DC415A190107}"/>
    <dgm:cxn modelId="{89C84164-AC81-4226-AF1B-E02251E8386D}" srcId="{B4C11FB3-8B44-4F02-9B0F-9B3A78A90F89}" destId="{ADE61326-FC6B-4C39-9DA8-5331D7790729}" srcOrd="0" destOrd="0" parTransId="{F12FE451-4E51-44CC-B20C-1466CFAC88B9}" sibTransId="{A10F9D49-42C2-456A-B0CD-CAA6E468B134}"/>
    <dgm:cxn modelId="{17909C6A-EDF9-4BC0-8170-A7EBC7DE0F09}" type="presOf" srcId="{8FEC3D9B-9314-4DDF-83E8-72A586F0C30F}" destId="{32283EFF-98E2-4F61-946D-F50F6B15EE23}" srcOrd="0" destOrd="0" presId="urn:microsoft.com/office/officeart/2005/8/layout/chevron2"/>
    <dgm:cxn modelId="{6C5C1BB4-F2A9-48CC-9F7D-B19ACFB31073}" type="presOf" srcId="{0614FCB6-E65D-41A5-8806-A942CF20E026}" destId="{9F97D31A-5CAB-4E20-9FBE-E013EA469CA2}" srcOrd="0" destOrd="1" presId="urn:microsoft.com/office/officeart/2005/8/layout/chevron2"/>
    <dgm:cxn modelId="{353DBADA-A82D-43B5-AC35-AF5D6990CDFB}" srcId="{B4C11FB3-8B44-4F02-9B0F-9B3A78A90F89}" destId="{C2B5341D-32AC-48C8-A89C-6AEA3FFEF4C2}" srcOrd="2" destOrd="0" parTransId="{1ABAE59F-A852-4A48-9849-06504CE820B5}" sibTransId="{9B97CCBB-E011-4494-98E1-7BEA76F87CAB}"/>
    <dgm:cxn modelId="{B24CE0E5-F88B-426B-93C0-CD2F17229EEA}" type="presOf" srcId="{ADE61326-FC6B-4C39-9DA8-5331D7790729}" destId="{9F97D31A-5CAB-4E20-9FBE-E013EA469CA2}" srcOrd="0" destOrd="0" presId="urn:microsoft.com/office/officeart/2005/8/layout/chevron2"/>
    <dgm:cxn modelId="{B3BC77FA-EE92-4A41-99D1-319DA283B098}" type="presOf" srcId="{C2B5341D-32AC-48C8-A89C-6AEA3FFEF4C2}" destId="{9F97D31A-5CAB-4E20-9FBE-E013EA469CA2}" srcOrd="0" destOrd="2" presId="urn:microsoft.com/office/officeart/2005/8/layout/chevron2"/>
    <dgm:cxn modelId="{7F5D3ED1-7930-4C0E-88B7-CE0AD1FCC6C8}" type="presParOf" srcId="{32283EFF-98E2-4F61-946D-F50F6B15EE23}" destId="{BE2A39AC-F579-41DA-B683-6F614F1C17C2}" srcOrd="0" destOrd="0" presId="urn:microsoft.com/office/officeart/2005/8/layout/chevron2"/>
    <dgm:cxn modelId="{29EEBFF7-68AD-48EE-8C3D-C349C6D676D3}" type="presParOf" srcId="{BE2A39AC-F579-41DA-B683-6F614F1C17C2}" destId="{D2B1D751-FB48-40F6-AA1B-150903F4048C}" srcOrd="0" destOrd="0" presId="urn:microsoft.com/office/officeart/2005/8/layout/chevron2"/>
    <dgm:cxn modelId="{71AFCD78-1485-40B8-9733-C940AA5D0950}" type="presParOf" srcId="{BE2A39AC-F579-41DA-B683-6F614F1C17C2}" destId="{9F97D31A-5CAB-4E20-9FBE-E013EA469CA2}"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FCEA295-A172-4606-BB8B-E4B7D2227F38}" type="doc">
      <dgm:prSet loTypeId="urn:microsoft.com/office/officeart/2008/layout/VerticalCurvedList" loCatId="list" qsTypeId="urn:microsoft.com/office/officeart/2005/8/quickstyle/simple2" qsCatId="simple" csTypeId="urn:microsoft.com/office/officeart/2005/8/colors/accent1_5" csCatId="accent1" phldr="1"/>
      <dgm:spPr/>
      <dgm:t>
        <a:bodyPr/>
        <a:lstStyle/>
        <a:p>
          <a:endParaRPr lang="en-GB"/>
        </a:p>
      </dgm:t>
    </dgm:pt>
    <dgm:pt modelId="{B3E052DD-E528-449A-8B05-4D4BA2282A6D}">
      <dgm:prSet custT="1"/>
      <dgm:spPr/>
      <dgm:t>
        <a:bodyPr/>
        <a:lstStyle/>
        <a:p>
          <a:r>
            <a:rPr lang="en-US" sz="1800" dirty="0">
              <a:solidFill>
                <a:schemeClr val="tx1"/>
              </a:solidFill>
              <a:latin typeface="Arial" panose="020B0604020202020204" pitchFamily="34" charset="0"/>
              <a:cs typeface="Arial" panose="020B0604020202020204" pitchFamily="34" charset="0"/>
            </a:rPr>
            <a:t>Change4Life is a national UK public health initiative aimed at enhancing dieting, physical exercise, and obesity-related issues by promoting small, sustainable lifestyle modifications in households (NSMC, 2022).</a:t>
          </a:r>
          <a:endParaRPr lang="en-GB" sz="1800" dirty="0">
            <a:solidFill>
              <a:schemeClr val="tx1"/>
            </a:solidFill>
            <a:latin typeface="Arial" panose="020B0604020202020204" pitchFamily="34" charset="0"/>
            <a:cs typeface="Arial" panose="020B0604020202020204" pitchFamily="34" charset="0"/>
          </a:endParaRPr>
        </a:p>
      </dgm:t>
    </dgm:pt>
    <dgm:pt modelId="{A9130FEE-F714-48F2-B9EA-158C8B08A6BE}" type="parTrans" cxnId="{4B9E4408-E8B5-4022-AECD-19071F4E34F2}">
      <dgm:prSet/>
      <dgm:spPr/>
      <dgm:t>
        <a:bodyPr/>
        <a:lstStyle/>
        <a:p>
          <a:endParaRPr lang="en-GB"/>
        </a:p>
      </dgm:t>
    </dgm:pt>
    <dgm:pt modelId="{8A2EEDA8-871E-46B6-B228-4ACDECA61050}" type="sibTrans" cxnId="{4B9E4408-E8B5-4022-AECD-19071F4E34F2}">
      <dgm:prSet/>
      <dgm:spPr/>
      <dgm:t>
        <a:bodyPr/>
        <a:lstStyle/>
        <a:p>
          <a:endParaRPr lang="en-GB"/>
        </a:p>
      </dgm:t>
    </dgm:pt>
    <dgm:pt modelId="{5E98EF03-B9BB-4A15-8DD2-E4A390DE31B9}">
      <dgm:prSet custT="1"/>
      <dgm:spPr/>
      <dgm:t>
        <a:bodyPr/>
        <a:lstStyle/>
        <a:p>
          <a:r>
            <a:rPr lang="en-US" sz="1800" dirty="0">
              <a:solidFill>
                <a:schemeClr val="tx1"/>
              </a:solidFill>
              <a:latin typeface="Arial" panose="020B0604020202020204" pitchFamily="34" charset="0"/>
              <a:cs typeface="Arial" panose="020B0604020202020204" pitchFamily="34" charset="0"/>
            </a:rPr>
            <a:t>The campaign can assist Sustainable Development Goal 3 as it aims at preventing and intervening early as well as maintaining the long-term wellbeing that assists in lowering the future demand on health and social care services (</a:t>
          </a:r>
          <a:r>
            <a:rPr lang="en-US" sz="1800" dirty="0" err="1">
              <a:solidFill>
                <a:schemeClr val="tx1"/>
              </a:solidFill>
              <a:latin typeface="Arial" panose="020B0604020202020204" pitchFamily="34" charset="0"/>
              <a:cs typeface="Arial" panose="020B0604020202020204" pitchFamily="34" charset="0"/>
            </a:rPr>
            <a:t>Culliford</a:t>
          </a:r>
          <a:r>
            <a:rPr lang="en-US" sz="1800" dirty="0">
              <a:solidFill>
                <a:schemeClr val="tx1"/>
              </a:solidFill>
              <a:latin typeface="Arial" panose="020B0604020202020204" pitchFamily="34" charset="0"/>
              <a:cs typeface="Arial" panose="020B0604020202020204" pitchFamily="34" charset="0"/>
            </a:rPr>
            <a:t>  et al., 2023) .</a:t>
          </a:r>
          <a:endParaRPr lang="en-GB" sz="1800" dirty="0">
            <a:solidFill>
              <a:schemeClr val="tx1"/>
            </a:solidFill>
            <a:latin typeface="Arial" panose="020B0604020202020204" pitchFamily="34" charset="0"/>
            <a:cs typeface="Arial" panose="020B0604020202020204" pitchFamily="34" charset="0"/>
          </a:endParaRPr>
        </a:p>
      </dgm:t>
    </dgm:pt>
    <dgm:pt modelId="{9DDF73C5-5E92-4AE8-AEF0-D7FFF08C42B0}" type="parTrans" cxnId="{F97004E6-9AE9-4448-8B86-18210C41CA1B}">
      <dgm:prSet/>
      <dgm:spPr/>
      <dgm:t>
        <a:bodyPr/>
        <a:lstStyle/>
        <a:p>
          <a:endParaRPr lang="en-GB"/>
        </a:p>
      </dgm:t>
    </dgm:pt>
    <dgm:pt modelId="{6B36FF3D-7BDF-4339-9D2F-6482A9D27AFA}" type="sibTrans" cxnId="{F97004E6-9AE9-4448-8B86-18210C41CA1B}">
      <dgm:prSet/>
      <dgm:spPr/>
      <dgm:t>
        <a:bodyPr/>
        <a:lstStyle/>
        <a:p>
          <a:endParaRPr lang="en-GB"/>
        </a:p>
      </dgm:t>
    </dgm:pt>
    <dgm:pt modelId="{45D9F87B-ACC3-4C45-95E1-E763059028BE}">
      <dgm:prSet custT="1"/>
      <dgm:spPr/>
      <dgm:t>
        <a:bodyPr/>
        <a:lstStyle/>
        <a:p>
          <a:r>
            <a:rPr lang="en-US" sz="1800" dirty="0">
              <a:solidFill>
                <a:schemeClr val="tx1"/>
              </a:solidFill>
              <a:latin typeface="Arial" panose="020B0604020202020204" pitchFamily="34" charset="0"/>
              <a:cs typeface="Arial" panose="020B0604020202020204" pitchFamily="34" charset="0"/>
            </a:rPr>
            <a:t>The Health Belief Model is used to design Change4Life by incorporating the perceived risk of developing diet-related diseases and the severity of such ailments as obesity and Type 2 diabetes.</a:t>
          </a:r>
          <a:endParaRPr lang="en-GB" sz="1800" dirty="0">
            <a:solidFill>
              <a:schemeClr val="tx1"/>
            </a:solidFill>
            <a:latin typeface="Arial" panose="020B0604020202020204" pitchFamily="34" charset="0"/>
            <a:cs typeface="Arial" panose="020B0604020202020204" pitchFamily="34" charset="0"/>
          </a:endParaRPr>
        </a:p>
      </dgm:t>
    </dgm:pt>
    <dgm:pt modelId="{1F1D2256-0427-4C65-9AFC-531536F589D9}" type="parTrans" cxnId="{D12D409A-C9A7-41C7-A344-BDFF801D81E3}">
      <dgm:prSet/>
      <dgm:spPr/>
      <dgm:t>
        <a:bodyPr/>
        <a:lstStyle/>
        <a:p>
          <a:endParaRPr lang="en-GB"/>
        </a:p>
      </dgm:t>
    </dgm:pt>
    <dgm:pt modelId="{019C2061-3ED5-433A-B368-E6DC69090465}" type="sibTrans" cxnId="{D12D409A-C9A7-41C7-A344-BDFF801D81E3}">
      <dgm:prSet/>
      <dgm:spPr/>
      <dgm:t>
        <a:bodyPr/>
        <a:lstStyle/>
        <a:p>
          <a:endParaRPr lang="en-GB"/>
        </a:p>
      </dgm:t>
    </dgm:pt>
    <dgm:pt modelId="{343A9F51-2A90-4647-BFF4-5514E987BA38}">
      <dgm:prSet custT="1"/>
      <dgm:spPr/>
      <dgm:t>
        <a:bodyPr/>
        <a:lstStyle/>
        <a:p>
          <a:r>
            <a:rPr lang="en-US" sz="1800" dirty="0">
              <a:solidFill>
                <a:schemeClr val="tx1"/>
              </a:solidFill>
              <a:latin typeface="Arial" panose="020B0604020202020204" pitchFamily="34" charset="0"/>
              <a:cs typeface="Arial" panose="020B0604020202020204" pitchFamily="34" charset="0"/>
            </a:rPr>
            <a:t>The perceived advantages of healthier eating and more physical activity are highlighted with the help of very small, doable steps, whereas the reasons like the absence of awareness or motivation are </a:t>
          </a:r>
          <a:r>
            <a:rPr lang="en-US" sz="1800" dirty="0" err="1">
              <a:solidFill>
                <a:schemeClr val="tx1"/>
              </a:solidFill>
              <a:latin typeface="Arial" panose="020B0604020202020204" pitchFamily="34" charset="0"/>
              <a:cs typeface="Arial" panose="020B0604020202020204" pitchFamily="34" charset="0"/>
            </a:rPr>
            <a:t>minimised</a:t>
          </a:r>
          <a:r>
            <a:rPr lang="en-US" sz="1800" dirty="0">
              <a:solidFill>
                <a:schemeClr val="tx1"/>
              </a:solidFill>
              <a:latin typeface="Arial" panose="020B0604020202020204" pitchFamily="34" charset="0"/>
              <a:cs typeface="Arial" panose="020B0604020202020204" pitchFamily="34" charset="0"/>
            </a:rPr>
            <a:t> with the help of practical tools and instructions.</a:t>
          </a:r>
          <a:endParaRPr lang="en-GB" sz="1800" dirty="0">
            <a:solidFill>
              <a:schemeClr val="tx1"/>
            </a:solidFill>
            <a:latin typeface="Arial" panose="020B0604020202020204" pitchFamily="34" charset="0"/>
            <a:cs typeface="Arial" panose="020B0604020202020204" pitchFamily="34" charset="0"/>
          </a:endParaRPr>
        </a:p>
      </dgm:t>
    </dgm:pt>
    <dgm:pt modelId="{E7FE0587-E26B-42DE-ABB2-56AA28DF5D8B}" type="parTrans" cxnId="{2BEB11CD-42BC-4FDC-806D-1D47B8FDA68A}">
      <dgm:prSet/>
      <dgm:spPr/>
      <dgm:t>
        <a:bodyPr/>
        <a:lstStyle/>
        <a:p>
          <a:endParaRPr lang="en-GB"/>
        </a:p>
      </dgm:t>
    </dgm:pt>
    <dgm:pt modelId="{BE6BDBDD-B040-43C4-ADDD-E4B82CB30AAC}" type="sibTrans" cxnId="{2BEB11CD-42BC-4FDC-806D-1D47B8FDA68A}">
      <dgm:prSet/>
      <dgm:spPr/>
      <dgm:t>
        <a:bodyPr/>
        <a:lstStyle/>
        <a:p>
          <a:endParaRPr lang="en-GB"/>
        </a:p>
      </dgm:t>
    </dgm:pt>
    <dgm:pt modelId="{E0C5DBAC-5A9D-43D1-9959-768AEBFCE251}" type="pres">
      <dgm:prSet presAssocID="{CFCEA295-A172-4606-BB8B-E4B7D2227F38}" presName="Name0" presStyleCnt="0">
        <dgm:presLayoutVars>
          <dgm:chMax val="7"/>
          <dgm:chPref val="7"/>
          <dgm:dir/>
        </dgm:presLayoutVars>
      </dgm:prSet>
      <dgm:spPr/>
    </dgm:pt>
    <dgm:pt modelId="{5831FE05-0CA5-4554-8918-BE77BC204B10}" type="pres">
      <dgm:prSet presAssocID="{CFCEA295-A172-4606-BB8B-E4B7D2227F38}" presName="Name1" presStyleCnt="0"/>
      <dgm:spPr/>
    </dgm:pt>
    <dgm:pt modelId="{7CD0BA4B-317B-4135-A0D2-D9E174B25C0C}" type="pres">
      <dgm:prSet presAssocID="{CFCEA295-A172-4606-BB8B-E4B7D2227F38}" presName="cycle" presStyleCnt="0"/>
      <dgm:spPr/>
    </dgm:pt>
    <dgm:pt modelId="{A54970B4-1BF1-493A-AAE8-4394CBDB02F8}" type="pres">
      <dgm:prSet presAssocID="{CFCEA295-A172-4606-BB8B-E4B7D2227F38}" presName="srcNode" presStyleLbl="node1" presStyleIdx="0" presStyleCnt="4"/>
      <dgm:spPr/>
    </dgm:pt>
    <dgm:pt modelId="{161A7F82-80F9-4B3C-9AB3-529874BEC19C}" type="pres">
      <dgm:prSet presAssocID="{CFCEA295-A172-4606-BB8B-E4B7D2227F38}" presName="conn" presStyleLbl="parChTrans1D2" presStyleIdx="0" presStyleCnt="1"/>
      <dgm:spPr/>
    </dgm:pt>
    <dgm:pt modelId="{45614F2A-3B12-4258-B0DA-51F646C9E5CC}" type="pres">
      <dgm:prSet presAssocID="{CFCEA295-A172-4606-BB8B-E4B7D2227F38}" presName="extraNode" presStyleLbl="node1" presStyleIdx="0" presStyleCnt="4"/>
      <dgm:spPr/>
    </dgm:pt>
    <dgm:pt modelId="{838D6D34-83DA-4D82-945B-CC196F01CAE5}" type="pres">
      <dgm:prSet presAssocID="{CFCEA295-A172-4606-BB8B-E4B7D2227F38}" presName="dstNode" presStyleLbl="node1" presStyleIdx="0" presStyleCnt="4"/>
      <dgm:spPr/>
    </dgm:pt>
    <dgm:pt modelId="{9B15E801-FC67-4A9C-A350-2CDBCB004503}" type="pres">
      <dgm:prSet presAssocID="{B3E052DD-E528-449A-8B05-4D4BA2282A6D}" presName="text_1" presStyleLbl="node1" presStyleIdx="0" presStyleCnt="4">
        <dgm:presLayoutVars>
          <dgm:bulletEnabled val="1"/>
        </dgm:presLayoutVars>
      </dgm:prSet>
      <dgm:spPr/>
    </dgm:pt>
    <dgm:pt modelId="{D570E755-814C-4635-879D-4F05E0AA8FFD}" type="pres">
      <dgm:prSet presAssocID="{B3E052DD-E528-449A-8B05-4D4BA2282A6D}" presName="accent_1" presStyleCnt="0"/>
      <dgm:spPr/>
    </dgm:pt>
    <dgm:pt modelId="{676D8C9E-6045-44F6-95B2-1288D802B7CE}" type="pres">
      <dgm:prSet presAssocID="{B3E052DD-E528-449A-8B05-4D4BA2282A6D}" presName="accentRepeatNode" presStyleLbl="solidFgAcc1" presStyleIdx="0" presStyleCnt="4"/>
      <dgm:spPr/>
    </dgm:pt>
    <dgm:pt modelId="{A8E6969E-79F9-41B6-A08A-07956A88AD62}" type="pres">
      <dgm:prSet presAssocID="{5E98EF03-B9BB-4A15-8DD2-E4A390DE31B9}" presName="text_2" presStyleLbl="node1" presStyleIdx="1" presStyleCnt="4">
        <dgm:presLayoutVars>
          <dgm:bulletEnabled val="1"/>
        </dgm:presLayoutVars>
      </dgm:prSet>
      <dgm:spPr/>
    </dgm:pt>
    <dgm:pt modelId="{46FB0ED1-5DBC-4289-97AE-80010A2D4016}" type="pres">
      <dgm:prSet presAssocID="{5E98EF03-B9BB-4A15-8DD2-E4A390DE31B9}" presName="accent_2" presStyleCnt="0"/>
      <dgm:spPr/>
    </dgm:pt>
    <dgm:pt modelId="{8675B988-CF9A-4DAD-B8EF-EA2E5175313C}" type="pres">
      <dgm:prSet presAssocID="{5E98EF03-B9BB-4A15-8DD2-E4A390DE31B9}" presName="accentRepeatNode" presStyleLbl="solidFgAcc1" presStyleIdx="1" presStyleCnt="4"/>
      <dgm:spPr/>
    </dgm:pt>
    <dgm:pt modelId="{03036404-DFA0-4073-B6B8-613017D12056}" type="pres">
      <dgm:prSet presAssocID="{45D9F87B-ACC3-4C45-95E1-E763059028BE}" presName="text_3" presStyleLbl="node1" presStyleIdx="2" presStyleCnt="4">
        <dgm:presLayoutVars>
          <dgm:bulletEnabled val="1"/>
        </dgm:presLayoutVars>
      </dgm:prSet>
      <dgm:spPr/>
    </dgm:pt>
    <dgm:pt modelId="{C14833A5-F3AD-46FE-83C9-F27E44456696}" type="pres">
      <dgm:prSet presAssocID="{45D9F87B-ACC3-4C45-95E1-E763059028BE}" presName="accent_3" presStyleCnt="0"/>
      <dgm:spPr/>
    </dgm:pt>
    <dgm:pt modelId="{15306C03-471C-406B-802F-6C315A8C6ECB}" type="pres">
      <dgm:prSet presAssocID="{45D9F87B-ACC3-4C45-95E1-E763059028BE}" presName="accentRepeatNode" presStyleLbl="solidFgAcc1" presStyleIdx="2" presStyleCnt="4"/>
      <dgm:spPr/>
    </dgm:pt>
    <dgm:pt modelId="{A7B54DDF-1950-431E-BC30-E27B1114217A}" type="pres">
      <dgm:prSet presAssocID="{343A9F51-2A90-4647-BFF4-5514E987BA38}" presName="text_4" presStyleLbl="node1" presStyleIdx="3" presStyleCnt="4">
        <dgm:presLayoutVars>
          <dgm:bulletEnabled val="1"/>
        </dgm:presLayoutVars>
      </dgm:prSet>
      <dgm:spPr/>
    </dgm:pt>
    <dgm:pt modelId="{FCFBB185-52C4-43AB-BDEE-9BF2428F30AA}" type="pres">
      <dgm:prSet presAssocID="{343A9F51-2A90-4647-BFF4-5514E987BA38}" presName="accent_4" presStyleCnt="0"/>
      <dgm:spPr/>
    </dgm:pt>
    <dgm:pt modelId="{BBF460E9-6907-4C5C-93D9-6852AAC2AC00}" type="pres">
      <dgm:prSet presAssocID="{343A9F51-2A90-4647-BFF4-5514E987BA38}" presName="accentRepeatNode" presStyleLbl="solidFgAcc1" presStyleIdx="3" presStyleCnt="4"/>
      <dgm:spPr/>
    </dgm:pt>
  </dgm:ptLst>
  <dgm:cxnLst>
    <dgm:cxn modelId="{4B9E4408-E8B5-4022-AECD-19071F4E34F2}" srcId="{CFCEA295-A172-4606-BB8B-E4B7D2227F38}" destId="{B3E052DD-E528-449A-8B05-4D4BA2282A6D}" srcOrd="0" destOrd="0" parTransId="{A9130FEE-F714-48F2-B9EA-158C8B08A6BE}" sibTransId="{8A2EEDA8-871E-46B6-B228-4ACDECA61050}"/>
    <dgm:cxn modelId="{8046D714-7ED5-482D-A260-08537793EEE8}" type="presOf" srcId="{5E98EF03-B9BB-4A15-8DD2-E4A390DE31B9}" destId="{A8E6969E-79F9-41B6-A08A-07956A88AD62}" srcOrd="0" destOrd="0" presId="urn:microsoft.com/office/officeart/2008/layout/VerticalCurvedList"/>
    <dgm:cxn modelId="{3A27ED18-32E3-4F0E-BF87-DA52E175B52D}" type="presOf" srcId="{343A9F51-2A90-4647-BFF4-5514E987BA38}" destId="{A7B54DDF-1950-431E-BC30-E27B1114217A}" srcOrd="0" destOrd="0" presId="urn:microsoft.com/office/officeart/2008/layout/VerticalCurvedList"/>
    <dgm:cxn modelId="{A9675224-4B43-4AF2-8C9F-E8BF831246C3}" type="presOf" srcId="{45D9F87B-ACC3-4C45-95E1-E763059028BE}" destId="{03036404-DFA0-4073-B6B8-613017D12056}" srcOrd="0" destOrd="0" presId="urn:microsoft.com/office/officeart/2008/layout/VerticalCurvedList"/>
    <dgm:cxn modelId="{0F607689-CA99-491D-B938-2CAFECF335DA}" type="presOf" srcId="{B3E052DD-E528-449A-8B05-4D4BA2282A6D}" destId="{9B15E801-FC67-4A9C-A350-2CDBCB004503}" srcOrd="0" destOrd="0" presId="urn:microsoft.com/office/officeart/2008/layout/VerticalCurvedList"/>
    <dgm:cxn modelId="{D12D409A-C9A7-41C7-A344-BDFF801D81E3}" srcId="{CFCEA295-A172-4606-BB8B-E4B7D2227F38}" destId="{45D9F87B-ACC3-4C45-95E1-E763059028BE}" srcOrd="2" destOrd="0" parTransId="{1F1D2256-0427-4C65-9AFC-531536F589D9}" sibTransId="{019C2061-3ED5-433A-B368-E6DC69090465}"/>
    <dgm:cxn modelId="{9C98AAB6-9A5E-4B93-AAB2-CD8055B478AC}" type="presOf" srcId="{CFCEA295-A172-4606-BB8B-E4B7D2227F38}" destId="{E0C5DBAC-5A9D-43D1-9959-768AEBFCE251}" srcOrd="0" destOrd="0" presId="urn:microsoft.com/office/officeart/2008/layout/VerticalCurvedList"/>
    <dgm:cxn modelId="{2BEB11CD-42BC-4FDC-806D-1D47B8FDA68A}" srcId="{CFCEA295-A172-4606-BB8B-E4B7D2227F38}" destId="{343A9F51-2A90-4647-BFF4-5514E987BA38}" srcOrd="3" destOrd="0" parTransId="{E7FE0587-E26B-42DE-ABB2-56AA28DF5D8B}" sibTransId="{BE6BDBDD-B040-43C4-ADDD-E4B82CB30AAC}"/>
    <dgm:cxn modelId="{F97004E6-9AE9-4448-8B86-18210C41CA1B}" srcId="{CFCEA295-A172-4606-BB8B-E4B7D2227F38}" destId="{5E98EF03-B9BB-4A15-8DD2-E4A390DE31B9}" srcOrd="1" destOrd="0" parTransId="{9DDF73C5-5E92-4AE8-AEF0-D7FFF08C42B0}" sibTransId="{6B36FF3D-7BDF-4339-9D2F-6482A9D27AFA}"/>
    <dgm:cxn modelId="{E43E83FF-0E4C-4C97-A8EA-43CE204DB94F}" type="presOf" srcId="{8A2EEDA8-871E-46B6-B228-4ACDECA61050}" destId="{161A7F82-80F9-4B3C-9AB3-529874BEC19C}" srcOrd="0" destOrd="0" presId="urn:microsoft.com/office/officeart/2008/layout/VerticalCurvedList"/>
    <dgm:cxn modelId="{79A8588D-D03A-42C8-80A0-20EEE4DF3AAA}" type="presParOf" srcId="{E0C5DBAC-5A9D-43D1-9959-768AEBFCE251}" destId="{5831FE05-0CA5-4554-8918-BE77BC204B10}" srcOrd="0" destOrd="0" presId="urn:microsoft.com/office/officeart/2008/layout/VerticalCurvedList"/>
    <dgm:cxn modelId="{F558C4FE-5A7A-4A4B-BC80-2BE8125456C2}" type="presParOf" srcId="{5831FE05-0CA5-4554-8918-BE77BC204B10}" destId="{7CD0BA4B-317B-4135-A0D2-D9E174B25C0C}" srcOrd="0" destOrd="0" presId="urn:microsoft.com/office/officeart/2008/layout/VerticalCurvedList"/>
    <dgm:cxn modelId="{5E5F774B-558C-4151-8EA8-93211AAA3EC2}" type="presParOf" srcId="{7CD0BA4B-317B-4135-A0D2-D9E174B25C0C}" destId="{A54970B4-1BF1-493A-AAE8-4394CBDB02F8}" srcOrd="0" destOrd="0" presId="urn:microsoft.com/office/officeart/2008/layout/VerticalCurvedList"/>
    <dgm:cxn modelId="{DB5442E8-9200-4DB7-98A0-957405DA2FE7}" type="presParOf" srcId="{7CD0BA4B-317B-4135-A0D2-D9E174B25C0C}" destId="{161A7F82-80F9-4B3C-9AB3-529874BEC19C}" srcOrd="1" destOrd="0" presId="urn:microsoft.com/office/officeart/2008/layout/VerticalCurvedList"/>
    <dgm:cxn modelId="{D1036DED-3650-43B3-A3CA-CCB725266D8B}" type="presParOf" srcId="{7CD0BA4B-317B-4135-A0D2-D9E174B25C0C}" destId="{45614F2A-3B12-4258-B0DA-51F646C9E5CC}" srcOrd="2" destOrd="0" presId="urn:microsoft.com/office/officeart/2008/layout/VerticalCurvedList"/>
    <dgm:cxn modelId="{D93154A8-6D7B-4D5E-A00D-AA12658A8E37}" type="presParOf" srcId="{7CD0BA4B-317B-4135-A0D2-D9E174B25C0C}" destId="{838D6D34-83DA-4D82-945B-CC196F01CAE5}" srcOrd="3" destOrd="0" presId="urn:microsoft.com/office/officeart/2008/layout/VerticalCurvedList"/>
    <dgm:cxn modelId="{CDBA60BE-1869-4DEA-8BF1-AB77C67CDF8D}" type="presParOf" srcId="{5831FE05-0CA5-4554-8918-BE77BC204B10}" destId="{9B15E801-FC67-4A9C-A350-2CDBCB004503}" srcOrd="1" destOrd="0" presId="urn:microsoft.com/office/officeart/2008/layout/VerticalCurvedList"/>
    <dgm:cxn modelId="{2ECDC4EC-90C0-4937-93BC-C882A03CD6D1}" type="presParOf" srcId="{5831FE05-0CA5-4554-8918-BE77BC204B10}" destId="{D570E755-814C-4635-879D-4F05E0AA8FFD}" srcOrd="2" destOrd="0" presId="urn:microsoft.com/office/officeart/2008/layout/VerticalCurvedList"/>
    <dgm:cxn modelId="{3AB7A1CA-09DF-46AC-8327-4DD6B2124E23}" type="presParOf" srcId="{D570E755-814C-4635-879D-4F05E0AA8FFD}" destId="{676D8C9E-6045-44F6-95B2-1288D802B7CE}" srcOrd="0" destOrd="0" presId="urn:microsoft.com/office/officeart/2008/layout/VerticalCurvedList"/>
    <dgm:cxn modelId="{801F4855-0F0B-413D-8CED-520ADA54A258}" type="presParOf" srcId="{5831FE05-0CA5-4554-8918-BE77BC204B10}" destId="{A8E6969E-79F9-41B6-A08A-07956A88AD62}" srcOrd="3" destOrd="0" presId="urn:microsoft.com/office/officeart/2008/layout/VerticalCurvedList"/>
    <dgm:cxn modelId="{74817653-E3A7-40D2-8544-7E5397990256}" type="presParOf" srcId="{5831FE05-0CA5-4554-8918-BE77BC204B10}" destId="{46FB0ED1-5DBC-4289-97AE-80010A2D4016}" srcOrd="4" destOrd="0" presId="urn:microsoft.com/office/officeart/2008/layout/VerticalCurvedList"/>
    <dgm:cxn modelId="{E99C2FA0-A151-4EE5-AD59-983C3E2C5C03}" type="presParOf" srcId="{46FB0ED1-5DBC-4289-97AE-80010A2D4016}" destId="{8675B988-CF9A-4DAD-B8EF-EA2E5175313C}" srcOrd="0" destOrd="0" presId="urn:microsoft.com/office/officeart/2008/layout/VerticalCurvedList"/>
    <dgm:cxn modelId="{6C3D11E6-AFCD-4F9D-A483-18A3EF672D1F}" type="presParOf" srcId="{5831FE05-0CA5-4554-8918-BE77BC204B10}" destId="{03036404-DFA0-4073-B6B8-613017D12056}" srcOrd="5" destOrd="0" presId="urn:microsoft.com/office/officeart/2008/layout/VerticalCurvedList"/>
    <dgm:cxn modelId="{DEACE309-8E43-4330-B3CA-0FEDDC550750}" type="presParOf" srcId="{5831FE05-0CA5-4554-8918-BE77BC204B10}" destId="{C14833A5-F3AD-46FE-83C9-F27E44456696}" srcOrd="6" destOrd="0" presId="urn:microsoft.com/office/officeart/2008/layout/VerticalCurvedList"/>
    <dgm:cxn modelId="{DEE6CD52-2CC3-4F68-9E89-A2E93DAEBBCD}" type="presParOf" srcId="{C14833A5-F3AD-46FE-83C9-F27E44456696}" destId="{15306C03-471C-406B-802F-6C315A8C6ECB}" srcOrd="0" destOrd="0" presId="urn:microsoft.com/office/officeart/2008/layout/VerticalCurvedList"/>
    <dgm:cxn modelId="{F2398A5A-1251-47D5-8354-33692E0229B7}" type="presParOf" srcId="{5831FE05-0CA5-4554-8918-BE77BC204B10}" destId="{A7B54DDF-1950-431E-BC30-E27B1114217A}" srcOrd="7" destOrd="0" presId="urn:microsoft.com/office/officeart/2008/layout/VerticalCurvedList"/>
    <dgm:cxn modelId="{C73DC998-16A7-46AF-9E17-7B13F5A60CCC}" type="presParOf" srcId="{5831FE05-0CA5-4554-8918-BE77BC204B10}" destId="{FCFBB185-52C4-43AB-BDEE-9BF2428F30AA}" srcOrd="8" destOrd="0" presId="urn:microsoft.com/office/officeart/2008/layout/VerticalCurvedList"/>
    <dgm:cxn modelId="{18BBABBE-B4C4-4FF7-B3BF-D214662ECFA4}" type="presParOf" srcId="{FCFBB185-52C4-43AB-BDEE-9BF2428F30AA}" destId="{BBF460E9-6907-4C5C-93D9-6852AAC2AC0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130744B-44D9-41E2-AF7C-741486337CD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C4F16F19-0265-4D9B-A5FE-126B36E34E35}">
      <dgm:prSet/>
      <dgm:spPr/>
      <dgm:t>
        <a:bodyPr/>
        <a:lstStyle/>
        <a:p>
          <a:r>
            <a:rPr lang="en-US" dirty="0">
              <a:latin typeface="Arial" panose="020B0604020202020204" pitchFamily="34" charset="0"/>
              <a:cs typeface="Arial" panose="020B0604020202020204" pitchFamily="34" charset="0"/>
            </a:rPr>
            <a:t>Change4Life has exceeded all its first-year targets, which include:</a:t>
          </a:r>
          <a:endParaRPr lang="en-GB" dirty="0">
            <a:latin typeface="Arial" panose="020B0604020202020204" pitchFamily="34" charset="0"/>
            <a:cs typeface="Arial" panose="020B0604020202020204" pitchFamily="34" charset="0"/>
          </a:endParaRPr>
        </a:p>
      </dgm:t>
    </dgm:pt>
    <dgm:pt modelId="{DD898304-50A9-46D7-B5AA-553939018C20}" type="parTrans" cxnId="{2C0B1A67-9FDA-43FC-9155-D04F0F64DED0}">
      <dgm:prSet/>
      <dgm:spPr/>
      <dgm:t>
        <a:bodyPr/>
        <a:lstStyle/>
        <a:p>
          <a:endParaRPr lang="en-GB"/>
        </a:p>
      </dgm:t>
    </dgm:pt>
    <dgm:pt modelId="{2EFED609-CA0D-4FF4-AF97-C1C399E4C610}" type="sibTrans" cxnId="{2C0B1A67-9FDA-43FC-9155-D04F0F64DED0}">
      <dgm:prSet/>
      <dgm:spPr/>
      <dgm:t>
        <a:bodyPr/>
        <a:lstStyle/>
        <a:p>
          <a:endParaRPr lang="en-GB"/>
        </a:p>
      </dgm:t>
    </dgm:pt>
    <dgm:pt modelId="{395415EC-46EF-47D7-B91B-BC851F6E5E27}">
      <dgm:prSet/>
      <dgm:spPr/>
      <dgm:t>
        <a:bodyPr/>
        <a:lstStyle/>
        <a:p>
          <a:r>
            <a:rPr lang="en-US" dirty="0">
              <a:latin typeface="Arial" panose="020B0604020202020204" pitchFamily="34" charset="0"/>
              <a:cs typeface="Arial" panose="020B0604020202020204" pitchFamily="34" charset="0"/>
            </a:rPr>
            <a:t>The campaign covered 99% of the targeted families.</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dgm:t>
    </dgm:pt>
    <dgm:pt modelId="{255D179F-0C6A-4DA9-B07C-288EEB468257}" type="parTrans" cxnId="{97F20C16-8AC8-4478-AA08-1BC66A997336}">
      <dgm:prSet/>
      <dgm:spPr/>
      <dgm:t>
        <a:bodyPr/>
        <a:lstStyle/>
        <a:p>
          <a:endParaRPr lang="en-GB"/>
        </a:p>
      </dgm:t>
    </dgm:pt>
    <dgm:pt modelId="{D4EC62A0-87C4-490A-ABE4-54C334BAA9BA}" type="sibTrans" cxnId="{97F20C16-8AC8-4478-AA08-1BC66A997336}">
      <dgm:prSet/>
      <dgm:spPr/>
      <dgm:t>
        <a:bodyPr/>
        <a:lstStyle/>
        <a:p>
          <a:endParaRPr lang="en-GB"/>
        </a:p>
      </dgm:t>
    </dgm:pt>
    <dgm:pt modelId="{0BE411BB-EA05-4F8F-9295-63AA81508251}">
      <dgm:prSet/>
      <dgm:spPr/>
      <dgm:t>
        <a:bodyPr/>
        <a:lstStyle/>
        <a:p>
          <a:r>
            <a:rPr lang="en-US" dirty="0">
              <a:latin typeface="Arial" panose="020B0604020202020204" pitchFamily="34" charset="0"/>
              <a:cs typeface="Arial" panose="020B0604020202020204" pitchFamily="34" charset="0"/>
            </a:rPr>
            <a:t>The number of families enrolled in Change4Life during the initial year was 413,466 (NSMC, 2022).</a:t>
          </a:r>
          <a:endParaRPr lang="en-GB" dirty="0">
            <a:latin typeface="Arial" panose="020B0604020202020204" pitchFamily="34" charset="0"/>
            <a:cs typeface="Arial" panose="020B0604020202020204" pitchFamily="34" charset="0"/>
          </a:endParaRPr>
        </a:p>
      </dgm:t>
    </dgm:pt>
    <dgm:pt modelId="{1B3216DE-7246-49C0-B0FF-EEE02AEAEF04}" type="parTrans" cxnId="{A6F4B203-A9C3-4AF0-AB18-F2884900033F}">
      <dgm:prSet/>
      <dgm:spPr/>
      <dgm:t>
        <a:bodyPr/>
        <a:lstStyle/>
        <a:p>
          <a:endParaRPr lang="en-GB"/>
        </a:p>
      </dgm:t>
    </dgm:pt>
    <dgm:pt modelId="{BD42A089-9145-4AB8-BCE1-C7BE817FC8AE}" type="sibTrans" cxnId="{A6F4B203-A9C3-4AF0-AB18-F2884900033F}">
      <dgm:prSet/>
      <dgm:spPr/>
      <dgm:t>
        <a:bodyPr/>
        <a:lstStyle/>
        <a:p>
          <a:endParaRPr lang="en-GB"/>
        </a:p>
      </dgm:t>
    </dgm:pt>
    <dgm:pt modelId="{957454AE-25C7-4360-A47D-0EAC67894714}">
      <dgm:prSet/>
      <dgm:spPr/>
      <dgm:t>
        <a:bodyPr/>
        <a:lstStyle/>
        <a:p>
          <a:r>
            <a:rPr lang="en-US" dirty="0">
              <a:latin typeface="Arial" panose="020B0604020202020204" pitchFamily="34" charset="0"/>
              <a:cs typeface="Arial" panose="020B0604020202020204" pitchFamily="34" charset="0"/>
            </a:rPr>
            <a:t>Change4Life had estimated that more than 44,833 families remained engaged after 6 months (NSMC, 2022).</a:t>
          </a:r>
          <a:endParaRPr lang="en-GB" dirty="0">
            <a:latin typeface="Arial" panose="020B0604020202020204" pitchFamily="34" charset="0"/>
            <a:cs typeface="Arial" panose="020B0604020202020204" pitchFamily="34" charset="0"/>
          </a:endParaRPr>
        </a:p>
      </dgm:t>
    </dgm:pt>
    <dgm:pt modelId="{F6EA321B-BD38-48ED-AA0A-3FFC34F255C7}" type="parTrans" cxnId="{92C3799E-75CD-4216-8C86-5A26EAE61840}">
      <dgm:prSet/>
      <dgm:spPr/>
      <dgm:t>
        <a:bodyPr/>
        <a:lstStyle/>
        <a:p>
          <a:endParaRPr lang="en-GB"/>
        </a:p>
      </dgm:t>
    </dgm:pt>
    <dgm:pt modelId="{D1F69509-3087-4C7C-92E6-05C9CDED7B18}" type="sibTrans" cxnId="{92C3799E-75CD-4216-8C86-5A26EAE61840}">
      <dgm:prSet/>
      <dgm:spPr/>
      <dgm:t>
        <a:bodyPr/>
        <a:lstStyle/>
        <a:p>
          <a:endParaRPr lang="en-GB"/>
        </a:p>
      </dgm:t>
    </dgm:pt>
    <dgm:pt modelId="{26353933-C342-4CC7-8080-FD19591E9CC4}">
      <dgm:prSet/>
      <dgm:spPr/>
      <dgm:t>
        <a:bodyPr/>
        <a:lstStyle/>
        <a:p>
          <a:r>
            <a:rPr lang="en-US" dirty="0">
              <a:latin typeface="Arial" panose="020B0604020202020204" pitchFamily="34" charset="0"/>
              <a:cs typeface="Arial" panose="020B0604020202020204" pitchFamily="34" charset="0"/>
            </a:rPr>
            <a:t>During the first year, more than 1.9 million responses (postal, online, face-to-face, telephone) were obtained.</a:t>
          </a:r>
          <a:endParaRPr lang="en-GB" dirty="0">
            <a:latin typeface="Arial" panose="020B0604020202020204" pitchFamily="34" charset="0"/>
            <a:cs typeface="Arial" panose="020B0604020202020204" pitchFamily="34" charset="0"/>
          </a:endParaRPr>
        </a:p>
      </dgm:t>
    </dgm:pt>
    <dgm:pt modelId="{B8DC7DBD-5321-480A-A429-89BECB858572}" type="parTrans" cxnId="{D24C1B49-268B-42B0-A72D-954B08A35A94}">
      <dgm:prSet/>
      <dgm:spPr/>
      <dgm:t>
        <a:bodyPr/>
        <a:lstStyle/>
        <a:p>
          <a:endParaRPr lang="en-GB"/>
        </a:p>
      </dgm:t>
    </dgm:pt>
    <dgm:pt modelId="{4AFE123A-D049-4F7D-9A19-6C5E74790F52}" type="sibTrans" cxnId="{D24C1B49-268B-42B0-A72D-954B08A35A94}">
      <dgm:prSet/>
      <dgm:spPr/>
      <dgm:t>
        <a:bodyPr/>
        <a:lstStyle/>
        <a:p>
          <a:endParaRPr lang="en-GB"/>
        </a:p>
      </dgm:t>
    </dgm:pt>
    <dgm:pt modelId="{A8DAF9FA-B5F2-4FA3-898A-A190348F7D1D}" type="pres">
      <dgm:prSet presAssocID="{C130744B-44D9-41E2-AF7C-741486337CD5}" presName="vert0" presStyleCnt="0">
        <dgm:presLayoutVars>
          <dgm:dir/>
          <dgm:animOne val="branch"/>
          <dgm:animLvl val="lvl"/>
        </dgm:presLayoutVars>
      </dgm:prSet>
      <dgm:spPr/>
    </dgm:pt>
    <dgm:pt modelId="{63CC43C4-42E4-4E82-BD06-3CF998EDFD4E}" type="pres">
      <dgm:prSet presAssocID="{C4F16F19-0265-4D9B-A5FE-126B36E34E35}" presName="thickLine" presStyleLbl="alignNode1" presStyleIdx="0" presStyleCnt="5"/>
      <dgm:spPr/>
    </dgm:pt>
    <dgm:pt modelId="{F5AD95B3-88B0-42E1-B714-682F97DB5D39}" type="pres">
      <dgm:prSet presAssocID="{C4F16F19-0265-4D9B-A5FE-126B36E34E35}" presName="horz1" presStyleCnt="0"/>
      <dgm:spPr/>
    </dgm:pt>
    <dgm:pt modelId="{23BE837B-228D-4A05-B2CA-F8D049682410}" type="pres">
      <dgm:prSet presAssocID="{C4F16F19-0265-4D9B-A5FE-126B36E34E35}" presName="tx1" presStyleLbl="revTx" presStyleIdx="0" presStyleCnt="5"/>
      <dgm:spPr/>
    </dgm:pt>
    <dgm:pt modelId="{F3C943CB-944D-4E7B-8AEF-EA00A89E5F4C}" type="pres">
      <dgm:prSet presAssocID="{C4F16F19-0265-4D9B-A5FE-126B36E34E35}" presName="vert1" presStyleCnt="0"/>
      <dgm:spPr/>
    </dgm:pt>
    <dgm:pt modelId="{A433E58C-EB1B-4755-8EDB-1ADFE67C4C7C}" type="pres">
      <dgm:prSet presAssocID="{395415EC-46EF-47D7-B91B-BC851F6E5E27}" presName="thickLine" presStyleLbl="alignNode1" presStyleIdx="1" presStyleCnt="5"/>
      <dgm:spPr/>
    </dgm:pt>
    <dgm:pt modelId="{0C49BE9E-0CF7-4A18-9355-1BA4EB72E9C2}" type="pres">
      <dgm:prSet presAssocID="{395415EC-46EF-47D7-B91B-BC851F6E5E27}" presName="horz1" presStyleCnt="0"/>
      <dgm:spPr/>
    </dgm:pt>
    <dgm:pt modelId="{144E1D45-5166-4AD1-B4E1-1D165B153541}" type="pres">
      <dgm:prSet presAssocID="{395415EC-46EF-47D7-B91B-BC851F6E5E27}" presName="tx1" presStyleLbl="revTx" presStyleIdx="1" presStyleCnt="5"/>
      <dgm:spPr/>
    </dgm:pt>
    <dgm:pt modelId="{10425D83-6B2A-4CFD-A94B-3B8545873512}" type="pres">
      <dgm:prSet presAssocID="{395415EC-46EF-47D7-B91B-BC851F6E5E27}" presName="vert1" presStyleCnt="0"/>
      <dgm:spPr/>
    </dgm:pt>
    <dgm:pt modelId="{76597BC3-BC9A-418A-9146-BA0ED1EBDF72}" type="pres">
      <dgm:prSet presAssocID="{0BE411BB-EA05-4F8F-9295-63AA81508251}" presName="thickLine" presStyleLbl="alignNode1" presStyleIdx="2" presStyleCnt="5"/>
      <dgm:spPr/>
    </dgm:pt>
    <dgm:pt modelId="{8ADBDE61-C388-4638-8C8B-6854F7E23DC0}" type="pres">
      <dgm:prSet presAssocID="{0BE411BB-EA05-4F8F-9295-63AA81508251}" presName="horz1" presStyleCnt="0"/>
      <dgm:spPr/>
    </dgm:pt>
    <dgm:pt modelId="{876FFB32-4AE3-43C0-8F4D-0280CAFC4633}" type="pres">
      <dgm:prSet presAssocID="{0BE411BB-EA05-4F8F-9295-63AA81508251}" presName="tx1" presStyleLbl="revTx" presStyleIdx="2" presStyleCnt="5"/>
      <dgm:spPr/>
    </dgm:pt>
    <dgm:pt modelId="{84127C58-3109-4C52-979E-14B8B110567C}" type="pres">
      <dgm:prSet presAssocID="{0BE411BB-EA05-4F8F-9295-63AA81508251}" presName="vert1" presStyleCnt="0"/>
      <dgm:spPr/>
    </dgm:pt>
    <dgm:pt modelId="{F64A1103-E0BD-410F-8637-E796F880795F}" type="pres">
      <dgm:prSet presAssocID="{957454AE-25C7-4360-A47D-0EAC67894714}" presName="thickLine" presStyleLbl="alignNode1" presStyleIdx="3" presStyleCnt="5"/>
      <dgm:spPr/>
    </dgm:pt>
    <dgm:pt modelId="{040176C8-DB49-49D2-AE94-70686B475445}" type="pres">
      <dgm:prSet presAssocID="{957454AE-25C7-4360-A47D-0EAC67894714}" presName="horz1" presStyleCnt="0"/>
      <dgm:spPr/>
    </dgm:pt>
    <dgm:pt modelId="{18C99FA8-691B-408D-8E80-4C2F3C8DE4AC}" type="pres">
      <dgm:prSet presAssocID="{957454AE-25C7-4360-A47D-0EAC67894714}" presName="tx1" presStyleLbl="revTx" presStyleIdx="3" presStyleCnt="5"/>
      <dgm:spPr/>
    </dgm:pt>
    <dgm:pt modelId="{D4A82D3A-2312-40C6-A157-1C61766C8562}" type="pres">
      <dgm:prSet presAssocID="{957454AE-25C7-4360-A47D-0EAC67894714}" presName="vert1" presStyleCnt="0"/>
      <dgm:spPr/>
    </dgm:pt>
    <dgm:pt modelId="{98118145-BB67-4FF5-96D8-E769A84C066C}" type="pres">
      <dgm:prSet presAssocID="{26353933-C342-4CC7-8080-FD19591E9CC4}" presName="thickLine" presStyleLbl="alignNode1" presStyleIdx="4" presStyleCnt="5"/>
      <dgm:spPr/>
    </dgm:pt>
    <dgm:pt modelId="{CFF430A3-A55C-411D-A40C-AF02C8B4B0F7}" type="pres">
      <dgm:prSet presAssocID="{26353933-C342-4CC7-8080-FD19591E9CC4}" presName="horz1" presStyleCnt="0"/>
      <dgm:spPr/>
    </dgm:pt>
    <dgm:pt modelId="{29ED432D-D656-4C1E-A59F-DC660D76E3AC}" type="pres">
      <dgm:prSet presAssocID="{26353933-C342-4CC7-8080-FD19591E9CC4}" presName="tx1" presStyleLbl="revTx" presStyleIdx="4" presStyleCnt="5"/>
      <dgm:spPr/>
    </dgm:pt>
    <dgm:pt modelId="{D093443B-1C7A-40A3-B81D-54CBAE394A3D}" type="pres">
      <dgm:prSet presAssocID="{26353933-C342-4CC7-8080-FD19591E9CC4}" presName="vert1" presStyleCnt="0"/>
      <dgm:spPr/>
    </dgm:pt>
  </dgm:ptLst>
  <dgm:cxnLst>
    <dgm:cxn modelId="{A6F4B203-A9C3-4AF0-AB18-F2884900033F}" srcId="{C130744B-44D9-41E2-AF7C-741486337CD5}" destId="{0BE411BB-EA05-4F8F-9295-63AA81508251}" srcOrd="2" destOrd="0" parTransId="{1B3216DE-7246-49C0-B0FF-EEE02AEAEF04}" sibTransId="{BD42A089-9145-4AB8-BCE1-C7BE817FC8AE}"/>
    <dgm:cxn modelId="{97F20C16-8AC8-4478-AA08-1BC66A997336}" srcId="{C130744B-44D9-41E2-AF7C-741486337CD5}" destId="{395415EC-46EF-47D7-B91B-BC851F6E5E27}" srcOrd="1" destOrd="0" parTransId="{255D179F-0C6A-4DA9-B07C-288EEB468257}" sibTransId="{D4EC62A0-87C4-490A-ABE4-54C334BAA9BA}"/>
    <dgm:cxn modelId="{8BE70930-CDA7-40C8-A704-4E572DCD2A8D}" type="presOf" srcId="{C130744B-44D9-41E2-AF7C-741486337CD5}" destId="{A8DAF9FA-B5F2-4FA3-898A-A190348F7D1D}" srcOrd="0" destOrd="0" presId="urn:microsoft.com/office/officeart/2008/layout/LinedList"/>
    <dgm:cxn modelId="{8993D260-2217-43FD-ACDB-A80B64EE02AE}" type="presOf" srcId="{26353933-C342-4CC7-8080-FD19591E9CC4}" destId="{29ED432D-D656-4C1E-A59F-DC660D76E3AC}" srcOrd="0" destOrd="0" presId="urn:microsoft.com/office/officeart/2008/layout/LinedList"/>
    <dgm:cxn modelId="{2C0B1A67-9FDA-43FC-9155-D04F0F64DED0}" srcId="{C130744B-44D9-41E2-AF7C-741486337CD5}" destId="{C4F16F19-0265-4D9B-A5FE-126B36E34E35}" srcOrd="0" destOrd="0" parTransId="{DD898304-50A9-46D7-B5AA-553939018C20}" sibTransId="{2EFED609-CA0D-4FF4-AF97-C1C399E4C610}"/>
    <dgm:cxn modelId="{4222C268-7F2F-4598-8B3C-6E26D496FFB2}" type="presOf" srcId="{0BE411BB-EA05-4F8F-9295-63AA81508251}" destId="{876FFB32-4AE3-43C0-8F4D-0280CAFC4633}" srcOrd="0" destOrd="0" presId="urn:microsoft.com/office/officeart/2008/layout/LinedList"/>
    <dgm:cxn modelId="{D24C1B49-268B-42B0-A72D-954B08A35A94}" srcId="{C130744B-44D9-41E2-AF7C-741486337CD5}" destId="{26353933-C342-4CC7-8080-FD19591E9CC4}" srcOrd="4" destOrd="0" parTransId="{B8DC7DBD-5321-480A-A429-89BECB858572}" sibTransId="{4AFE123A-D049-4F7D-9A19-6C5E74790F52}"/>
    <dgm:cxn modelId="{92C3799E-75CD-4216-8C86-5A26EAE61840}" srcId="{C130744B-44D9-41E2-AF7C-741486337CD5}" destId="{957454AE-25C7-4360-A47D-0EAC67894714}" srcOrd="3" destOrd="0" parTransId="{F6EA321B-BD38-48ED-AA0A-3FFC34F255C7}" sibTransId="{D1F69509-3087-4C7C-92E6-05C9CDED7B18}"/>
    <dgm:cxn modelId="{D37BA3AE-48A9-4338-846D-5576BE4C0A3B}" type="presOf" srcId="{C4F16F19-0265-4D9B-A5FE-126B36E34E35}" destId="{23BE837B-228D-4A05-B2CA-F8D049682410}" srcOrd="0" destOrd="0" presId="urn:microsoft.com/office/officeart/2008/layout/LinedList"/>
    <dgm:cxn modelId="{69CE4CBB-5340-4490-9411-5FF1F96A0DC9}" type="presOf" srcId="{395415EC-46EF-47D7-B91B-BC851F6E5E27}" destId="{144E1D45-5166-4AD1-B4E1-1D165B153541}" srcOrd="0" destOrd="0" presId="urn:microsoft.com/office/officeart/2008/layout/LinedList"/>
    <dgm:cxn modelId="{5D3CFDD0-7F04-4DED-8F2C-80B6C915CCAC}" type="presOf" srcId="{957454AE-25C7-4360-A47D-0EAC67894714}" destId="{18C99FA8-691B-408D-8E80-4C2F3C8DE4AC}" srcOrd="0" destOrd="0" presId="urn:microsoft.com/office/officeart/2008/layout/LinedList"/>
    <dgm:cxn modelId="{D55270FF-48C8-4C4D-B64F-C7ACCFC017EE}" type="presParOf" srcId="{A8DAF9FA-B5F2-4FA3-898A-A190348F7D1D}" destId="{63CC43C4-42E4-4E82-BD06-3CF998EDFD4E}" srcOrd="0" destOrd="0" presId="urn:microsoft.com/office/officeart/2008/layout/LinedList"/>
    <dgm:cxn modelId="{73D1DC61-112C-4D2B-A6D6-E2451B0EC092}" type="presParOf" srcId="{A8DAF9FA-B5F2-4FA3-898A-A190348F7D1D}" destId="{F5AD95B3-88B0-42E1-B714-682F97DB5D39}" srcOrd="1" destOrd="0" presId="urn:microsoft.com/office/officeart/2008/layout/LinedList"/>
    <dgm:cxn modelId="{E1A33E8D-A6D7-4F46-94AF-79587D018C7C}" type="presParOf" srcId="{F5AD95B3-88B0-42E1-B714-682F97DB5D39}" destId="{23BE837B-228D-4A05-B2CA-F8D049682410}" srcOrd="0" destOrd="0" presId="urn:microsoft.com/office/officeart/2008/layout/LinedList"/>
    <dgm:cxn modelId="{474C4414-71F6-4B70-B2E6-A5CAC0CBD6E4}" type="presParOf" srcId="{F5AD95B3-88B0-42E1-B714-682F97DB5D39}" destId="{F3C943CB-944D-4E7B-8AEF-EA00A89E5F4C}" srcOrd="1" destOrd="0" presId="urn:microsoft.com/office/officeart/2008/layout/LinedList"/>
    <dgm:cxn modelId="{1E1DCB74-53B2-42CD-9D54-5590812AB9E3}" type="presParOf" srcId="{A8DAF9FA-B5F2-4FA3-898A-A190348F7D1D}" destId="{A433E58C-EB1B-4755-8EDB-1ADFE67C4C7C}" srcOrd="2" destOrd="0" presId="urn:microsoft.com/office/officeart/2008/layout/LinedList"/>
    <dgm:cxn modelId="{E7011257-3D32-4CCB-A21E-E63E3A88D49C}" type="presParOf" srcId="{A8DAF9FA-B5F2-4FA3-898A-A190348F7D1D}" destId="{0C49BE9E-0CF7-4A18-9355-1BA4EB72E9C2}" srcOrd="3" destOrd="0" presId="urn:microsoft.com/office/officeart/2008/layout/LinedList"/>
    <dgm:cxn modelId="{61E4EA2C-DA0D-4C59-A6A0-34D726E25068}" type="presParOf" srcId="{0C49BE9E-0CF7-4A18-9355-1BA4EB72E9C2}" destId="{144E1D45-5166-4AD1-B4E1-1D165B153541}" srcOrd="0" destOrd="0" presId="urn:microsoft.com/office/officeart/2008/layout/LinedList"/>
    <dgm:cxn modelId="{699A48A7-64B2-4A7C-87E0-52BB730815EA}" type="presParOf" srcId="{0C49BE9E-0CF7-4A18-9355-1BA4EB72E9C2}" destId="{10425D83-6B2A-4CFD-A94B-3B8545873512}" srcOrd="1" destOrd="0" presId="urn:microsoft.com/office/officeart/2008/layout/LinedList"/>
    <dgm:cxn modelId="{2151D2FD-4DA1-4B21-85F1-FD5BC1827469}" type="presParOf" srcId="{A8DAF9FA-B5F2-4FA3-898A-A190348F7D1D}" destId="{76597BC3-BC9A-418A-9146-BA0ED1EBDF72}" srcOrd="4" destOrd="0" presId="urn:microsoft.com/office/officeart/2008/layout/LinedList"/>
    <dgm:cxn modelId="{AE578EBD-0A73-4485-865C-F73BE4710CD4}" type="presParOf" srcId="{A8DAF9FA-B5F2-4FA3-898A-A190348F7D1D}" destId="{8ADBDE61-C388-4638-8C8B-6854F7E23DC0}" srcOrd="5" destOrd="0" presId="urn:microsoft.com/office/officeart/2008/layout/LinedList"/>
    <dgm:cxn modelId="{AAF70984-DE3E-4979-9AE0-611E7A75381B}" type="presParOf" srcId="{8ADBDE61-C388-4638-8C8B-6854F7E23DC0}" destId="{876FFB32-4AE3-43C0-8F4D-0280CAFC4633}" srcOrd="0" destOrd="0" presId="urn:microsoft.com/office/officeart/2008/layout/LinedList"/>
    <dgm:cxn modelId="{67B41E8D-E1E0-40B9-9D7D-9E03841EC9C4}" type="presParOf" srcId="{8ADBDE61-C388-4638-8C8B-6854F7E23DC0}" destId="{84127C58-3109-4C52-979E-14B8B110567C}" srcOrd="1" destOrd="0" presId="urn:microsoft.com/office/officeart/2008/layout/LinedList"/>
    <dgm:cxn modelId="{F39DFFCE-1797-41C3-8668-B05211421EDA}" type="presParOf" srcId="{A8DAF9FA-B5F2-4FA3-898A-A190348F7D1D}" destId="{F64A1103-E0BD-410F-8637-E796F880795F}" srcOrd="6" destOrd="0" presId="urn:microsoft.com/office/officeart/2008/layout/LinedList"/>
    <dgm:cxn modelId="{492E60EF-DC61-430E-BD57-5EF8B19BB2EF}" type="presParOf" srcId="{A8DAF9FA-B5F2-4FA3-898A-A190348F7D1D}" destId="{040176C8-DB49-49D2-AE94-70686B475445}" srcOrd="7" destOrd="0" presId="urn:microsoft.com/office/officeart/2008/layout/LinedList"/>
    <dgm:cxn modelId="{0AA37A98-53F5-49A4-9165-0A8226AE028D}" type="presParOf" srcId="{040176C8-DB49-49D2-AE94-70686B475445}" destId="{18C99FA8-691B-408D-8E80-4C2F3C8DE4AC}" srcOrd="0" destOrd="0" presId="urn:microsoft.com/office/officeart/2008/layout/LinedList"/>
    <dgm:cxn modelId="{A445A3C0-A44A-4184-8763-48A624EAAFCF}" type="presParOf" srcId="{040176C8-DB49-49D2-AE94-70686B475445}" destId="{D4A82D3A-2312-40C6-A157-1C61766C8562}" srcOrd="1" destOrd="0" presId="urn:microsoft.com/office/officeart/2008/layout/LinedList"/>
    <dgm:cxn modelId="{F5644A50-D25F-4EF0-9DBE-88DDAD3B46EB}" type="presParOf" srcId="{A8DAF9FA-B5F2-4FA3-898A-A190348F7D1D}" destId="{98118145-BB67-4FF5-96D8-E769A84C066C}" srcOrd="8" destOrd="0" presId="urn:microsoft.com/office/officeart/2008/layout/LinedList"/>
    <dgm:cxn modelId="{AA0CA453-A47A-45DD-82E9-2EC3B0E2AFC7}" type="presParOf" srcId="{A8DAF9FA-B5F2-4FA3-898A-A190348F7D1D}" destId="{CFF430A3-A55C-411D-A40C-AF02C8B4B0F7}" srcOrd="9" destOrd="0" presId="urn:microsoft.com/office/officeart/2008/layout/LinedList"/>
    <dgm:cxn modelId="{0B7722BF-ADFC-4F8E-ABAD-8F64A13B2EA5}" type="presParOf" srcId="{CFF430A3-A55C-411D-A40C-AF02C8B4B0F7}" destId="{29ED432D-D656-4C1E-A59F-DC660D76E3AC}" srcOrd="0" destOrd="0" presId="urn:microsoft.com/office/officeart/2008/layout/LinedList"/>
    <dgm:cxn modelId="{910EE6A8-F89E-460C-877D-93DEB50E7DC3}" type="presParOf" srcId="{CFF430A3-A55C-411D-A40C-AF02C8B4B0F7}" destId="{D093443B-1C7A-40A3-B81D-54CBAE394A3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F8FE41B-83F1-4A03-B458-9C23DE70784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81DA4207-B77A-4C31-8ECA-822584EE704E}">
      <dgm:prSet custT="1"/>
      <dgm:spPr/>
      <dgm:t>
        <a:bodyPr/>
        <a:lstStyle/>
        <a:p>
          <a:r>
            <a:rPr lang="en-US" sz="1800" dirty="0">
              <a:latin typeface="Arial" panose="020B0604020202020204" pitchFamily="34" charset="0"/>
              <a:cs typeface="Arial" panose="020B0604020202020204" pitchFamily="34" charset="0"/>
            </a:rPr>
            <a:t>Health inequalities are the preventable and unfair disparities in health results and access to medical care, which are highly associated with social, economic, and environmental deprivation (Marmot et al., 2020).</a:t>
          </a:r>
          <a:endParaRPr lang="en-GB" sz="1800" dirty="0">
            <a:latin typeface="Arial" panose="020B0604020202020204" pitchFamily="34" charset="0"/>
            <a:cs typeface="Arial" panose="020B0604020202020204" pitchFamily="34" charset="0"/>
          </a:endParaRPr>
        </a:p>
      </dgm:t>
    </dgm:pt>
    <dgm:pt modelId="{E5D2C16A-5B82-4F5F-8AC3-47963FACAEAB}" type="parTrans" cxnId="{2E35A3E5-CFFB-474B-A547-FBAF1FBD401B}">
      <dgm:prSet/>
      <dgm:spPr/>
      <dgm:t>
        <a:bodyPr/>
        <a:lstStyle/>
        <a:p>
          <a:endParaRPr lang="en-GB"/>
        </a:p>
      </dgm:t>
    </dgm:pt>
    <dgm:pt modelId="{95596F9D-8EF1-48D4-B407-266D962A6D05}" type="sibTrans" cxnId="{2E35A3E5-CFFB-474B-A547-FBAF1FBD401B}">
      <dgm:prSet/>
      <dgm:spPr/>
      <dgm:t>
        <a:bodyPr/>
        <a:lstStyle/>
        <a:p>
          <a:endParaRPr lang="en-GB"/>
        </a:p>
      </dgm:t>
    </dgm:pt>
    <dgm:pt modelId="{B894A70C-58AC-4950-B652-5EB8746A8F34}">
      <dgm:prSet custT="1"/>
      <dgm:spPr/>
      <dgm:t>
        <a:bodyPr/>
        <a:lstStyle/>
        <a:p>
          <a:r>
            <a:rPr lang="en-US" sz="1800" dirty="0">
              <a:latin typeface="Arial" panose="020B0604020202020204" pitchFamily="34" charset="0"/>
              <a:cs typeface="Arial" panose="020B0604020202020204" pitchFamily="34" charset="0"/>
            </a:rPr>
            <a:t>The poor health outcomes, increased chronic illness rates, and poor access to preventive and early intervention services are more prevalent in the UK among people with a lower socioeconomic background (UK Health Security Agency, 2024).</a:t>
          </a: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dgm:t>
    </dgm:pt>
    <dgm:pt modelId="{5998E23C-D661-49D7-9163-CE05AA2F7B81}" type="parTrans" cxnId="{19A1E48D-64AC-4887-AC86-CBA3543D324B}">
      <dgm:prSet/>
      <dgm:spPr/>
      <dgm:t>
        <a:bodyPr/>
        <a:lstStyle/>
        <a:p>
          <a:endParaRPr lang="en-GB"/>
        </a:p>
      </dgm:t>
    </dgm:pt>
    <dgm:pt modelId="{1C353127-F161-4629-BF75-510461D84BAB}" type="sibTrans" cxnId="{19A1E48D-64AC-4887-AC86-CBA3543D324B}">
      <dgm:prSet/>
      <dgm:spPr/>
      <dgm:t>
        <a:bodyPr/>
        <a:lstStyle/>
        <a:p>
          <a:endParaRPr lang="en-GB"/>
        </a:p>
      </dgm:t>
    </dgm:pt>
    <dgm:pt modelId="{3925FC2F-8C84-4263-B36C-8915919F2B86}">
      <dgm:prSet custT="1"/>
      <dgm:spPr/>
      <dgm:t>
        <a:bodyPr/>
        <a:lstStyle/>
        <a:p>
          <a:r>
            <a:rPr lang="en-US" sz="1800" dirty="0">
              <a:latin typeface="Arial" panose="020B0604020202020204" pitchFamily="34" charset="0"/>
              <a:cs typeface="Arial" panose="020B0604020202020204" pitchFamily="34" charset="0"/>
            </a:rPr>
            <a:t>The barriers, such as language problems, cultural insensitivity, discrimination, and diminished trust in health systems, affect ethnic minorities in a disproportionate way, which adversely influences service and quality of care.</a:t>
          </a: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dgm:t>
    </dgm:pt>
    <dgm:pt modelId="{6A49A504-7738-4B7C-A7F8-B64F9DCB441C}" type="parTrans" cxnId="{36D46974-A8BD-4224-87F3-A37078E7964B}">
      <dgm:prSet/>
      <dgm:spPr/>
      <dgm:t>
        <a:bodyPr/>
        <a:lstStyle/>
        <a:p>
          <a:endParaRPr lang="en-GB"/>
        </a:p>
      </dgm:t>
    </dgm:pt>
    <dgm:pt modelId="{4FA06435-3D55-4EFB-9EF9-F89AEED3CE08}" type="sibTrans" cxnId="{36D46974-A8BD-4224-87F3-A37078E7964B}">
      <dgm:prSet/>
      <dgm:spPr/>
      <dgm:t>
        <a:bodyPr/>
        <a:lstStyle/>
        <a:p>
          <a:endParaRPr lang="en-GB"/>
        </a:p>
      </dgm:t>
    </dgm:pt>
    <dgm:pt modelId="{8CE00DF5-926F-4FFF-877C-B0081F4A4076}">
      <dgm:prSet custT="1"/>
      <dgm:spPr/>
      <dgm:t>
        <a:bodyPr/>
        <a:lstStyle/>
        <a:p>
          <a:r>
            <a:rPr lang="en-US" sz="1800" dirty="0">
              <a:latin typeface="Arial" panose="020B0604020202020204" pitchFamily="34" charset="0"/>
              <a:cs typeface="Arial" panose="020B0604020202020204" pitchFamily="34" charset="0"/>
            </a:rPr>
            <a:t>The state of deprivation is closely linked with a higher risk of vulnerable situations, such as inadequate housing, joblessness, unhealthy surroundings, and lack of access to health-enhancing assets (Saunders et al., 2017).</a:t>
          </a: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dgm:t>
    </dgm:pt>
    <dgm:pt modelId="{A0F5B34C-7882-47EA-B5A5-3498A987A43E}" type="parTrans" cxnId="{631ED9F3-3D04-4DF4-9C3E-2525AD6761BA}">
      <dgm:prSet/>
      <dgm:spPr/>
      <dgm:t>
        <a:bodyPr/>
        <a:lstStyle/>
        <a:p>
          <a:endParaRPr lang="en-GB"/>
        </a:p>
      </dgm:t>
    </dgm:pt>
    <dgm:pt modelId="{DC0F8601-9479-490B-AAC0-504E97E49B1D}" type="sibTrans" cxnId="{631ED9F3-3D04-4DF4-9C3E-2525AD6761BA}">
      <dgm:prSet/>
      <dgm:spPr/>
      <dgm:t>
        <a:bodyPr/>
        <a:lstStyle/>
        <a:p>
          <a:endParaRPr lang="en-GB"/>
        </a:p>
      </dgm:t>
    </dgm:pt>
    <dgm:pt modelId="{C63C51AE-66CB-4680-9C8D-3FA84E7220E9}">
      <dgm:prSet custT="1"/>
      <dgm:spPr/>
      <dgm:t>
        <a:bodyPr/>
        <a:lstStyle/>
        <a:p>
          <a:r>
            <a:rPr lang="en-US" sz="1800" dirty="0">
              <a:latin typeface="Arial" panose="020B0604020202020204" pitchFamily="34" charset="0"/>
              <a:cs typeface="Arial" panose="020B0604020202020204" pitchFamily="34" charset="0"/>
            </a:rPr>
            <a:t>The reduction of health inequalities is a central issue in England.</a:t>
          </a:r>
          <a:endParaRPr lang="en-GB"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dgm:t>
    </dgm:pt>
    <dgm:pt modelId="{0AF97382-BD76-4CBF-927F-343E57E5ACF6}" type="parTrans" cxnId="{7EC89869-F611-4127-9A58-A85A85BECC3C}">
      <dgm:prSet/>
      <dgm:spPr/>
      <dgm:t>
        <a:bodyPr/>
        <a:lstStyle/>
        <a:p>
          <a:endParaRPr lang="en-GB"/>
        </a:p>
      </dgm:t>
    </dgm:pt>
    <dgm:pt modelId="{0716DA72-1CF6-4037-BA5B-4E7092240F22}" type="sibTrans" cxnId="{7EC89869-F611-4127-9A58-A85A85BECC3C}">
      <dgm:prSet/>
      <dgm:spPr/>
      <dgm:t>
        <a:bodyPr/>
        <a:lstStyle/>
        <a:p>
          <a:endParaRPr lang="en-GB"/>
        </a:p>
      </dgm:t>
    </dgm:pt>
    <dgm:pt modelId="{C5E8B3D5-B1B4-43BF-BC82-3A9350C63D9B}" type="pres">
      <dgm:prSet presAssocID="{CF8FE41B-83F1-4A03-B458-9C23DE707847}" presName="vert0" presStyleCnt="0">
        <dgm:presLayoutVars>
          <dgm:dir/>
          <dgm:animOne val="branch"/>
          <dgm:animLvl val="lvl"/>
        </dgm:presLayoutVars>
      </dgm:prSet>
      <dgm:spPr/>
    </dgm:pt>
    <dgm:pt modelId="{623BC547-4950-4515-8B1E-D2DA31432512}" type="pres">
      <dgm:prSet presAssocID="{81DA4207-B77A-4C31-8ECA-822584EE704E}" presName="thickLine" presStyleLbl="alignNode1" presStyleIdx="0" presStyleCnt="5"/>
      <dgm:spPr/>
    </dgm:pt>
    <dgm:pt modelId="{9719AC78-4819-491A-BB25-36161E24D469}" type="pres">
      <dgm:prSet presAssocID="{81DA4207-B77A-4C31-8ECA-822584EE704E}" presName="horz1" presStyleCnt="0"/>
      <dgm:spPr/>
    </dgm:pt>
    <dgm:pt modelId="{45A9CBCF-F930-4BAA-81D3-4E248885DDDF}" type="pres">
      <dgm:prSet presAssocID="{81DA4207-B77A-4C31-8ECA-822584EE704E}" presName="tx1" presStyleLbl="revTx" presStyleIdx="0" presStyleCnt="5"/>
      <dgm:spPr/>
    </dgm:pt>
    <dgm:pt modelId="{9423C06C-C194-4AA0-898E-C5E67B97CD6C}" type="pres">
      <dgm:prSet presAssocID="{81DA4207-B77A-4C31-8ECA-822584EE704E}" presName="vert1" presStyleCnt="0"/>
      <dgm:spPr/>
    </dgm:pt>
    <dgm:pt modelId="{4879D1F8-458B-40CD-ADE4-E786435B6B73}" type="pres">
      <dgm:prSet presAssocID="{B894A70C-58AC-4950-B652-5EB8746A8F34}" presName="thickLine" presStyleLbl="alignNode1" presStyleIdx="1" presStyleCnt="5"/>
      <dgm:spPr/>
    </dgm:pt>
    <dgm:pt modelId="{39D52C3C-A338-4FE2-ABC1-A4758992AF8C}" type="pres">
      <dgm:prSet presAssocID="{B894A70C-58AC-4950-B652-5EB8746A8F34}" presName="horz1" presStyleCnt="0"/>
      <dgm:spPr/>
    </dgm:pt>
    <dgm:pt modelId="{B2918A5A-2154-4489-A999-74FF6154C600}" type="pres">
      <dgm:prSet presAssocID="{B894A70C-58AC-4950-B652-5EB8746A8F34}" presName="tx1" presStyleLbl="revTx" presStyleIdx="1" presStyleCnt="5"/>
      <dgm:spPr/>
    </dgm:pt>
    <dgm:pt modelId="{66E4F14A-BC7A-4394-9822-45A7611D55E5}" type="pres">
      <dgm:prSet presAssocID="{B894A70C-58AC-4950-B652-5EB8746A8F34}" presName="vert1" presStyleCnt="0"/>
      <dgm:spPr/>
    </dgm:pt>
    <dgm:pt modelId="{A5BD4368-98F2-4EE2-8AD5-377B8B11B9A3}" type="pres">
      <dgm:prSet presAssocID="{3925FC2F-8C84-4263-B36C-8915919F2B86}" presName="thickLine" presStyleLbl="alignNode1" presStyleIdx="2" presStyleCnt="5"/>
      <dgm:spPr/>
    </dgm:pt>
    <dgm:pt modelId="{D21E468C-4225-4DF0-9C7F-E5BF81BC3106}" type="pres">
      <dgm:prSet presAssocID="{3925FC2F-8C84-4263-B36C-8915919F2B86}" presName="horz1" presStyleCnt="0"/>
      <dgm:spPr/>
    </dgm:pt>
    <dgm:pt modelId="{4B0ACB34-550A-4CF3-83D0-E8510B744AD1}" type="pres">
      <dgm:prSet presAssocID="{3925FC2F-8C84-4263-B36C-8915919F2B86}" presName="tx1" presStyleLbl="revTx" presStyleIdx="2" presStyleCnt="5"/>
      <dgm:spPr/>
    </dgm:pt>
    <dgm:pt modelId="{C2A06FFD-EC18-4D85-A5D0-192425FBD93D}" type="pres">
      <dgm:prSet presAssocID="{3925FC2F-8C84-4263-B36C-8915919F2B86}" presName="vert1" presStyleCnt="0"/>
      <dgm:spPr/>
    </dgm:pt>
    <dgm:pt modelId="{5C6C0387-3FC4-4554-BD90-E764690A055A}" type="pres">
      <dgm:prSet presAssocID="{8CE00DF5-926F-4FFF-877C-B0081F4A4076}" presName="thickLine" presStyleLbl="alignNode1" presStyleIdx="3" presStyleCnt="5"/>
      <dgm:spPr/>
    </dgm:pt>
    <dgm:pt modelId="{3F933F35-B97E-41C2-AF2D-9EB12DAD0A6F}" type="pres">
      <dgm:prSet presAssocID="{8CE00DF5-926F-4FFF-877C-B0081F4A4076}" presName="horz1" presStyleCnt="0"/>
      <dgm:spPr/>
    </dgm:pt>
    <dgm:pt modelId="{AAABE92B-F352-42A5-A943-0E63E3936798}" type="pres">
      <dgm:prSet presAssocID="{8CE00DF5-926F-4FFF-877C-B0081F4A4076}" presName="tx1" presStyleLbl="revTx" presStyleIdx="3" presStyleCnt="5"/>
      <dgm:spPr/>
    </dgm:pt>
    <dgm:pt modelId="{B466EFB7-7D3F-48E9-9866-F6D2769854B8}" type="pres">
      <dgm:prSet presAssocID="{8CE00DF5-926F-4FFF-877C-B0081F4A4076}" presName="vert1" presStyleCnt="0"/>
      <dgm:spPr/>
    </dgm:pt>
    <dgm:pt modelId="{E1D1230E-F418-422A-AD68-97045765E9EA}" type="pres">
      <dgm:prSet presAssocID="{C63C51AE-66CB-4680-9C8D-3FA84E7220E9}" presName="thickLine" presStyleLbl="alignNode1" presStyleIdx="4" presStyleCnt="5"/>
      <dgm:spPr/>
    </dgm:pt>
    <dgm:pt modelId="{19A8F043-E206-40D6-8D90-4C273EB3E750}" type="pres">
      <dgm:prSet presAssocID="{C63C51AE-66CB-4680-9C8D-3FA84E7220E9}" presName="horz1" presStyleCnt="0"/>
      <dgm:spPr/>
    </dgm:pt>
    <dgm:pt modelId="{5E915396-7A43-4C5C-9CE7-9DC28811FCCA}" type="pres">
      <dgm:prSet presAssocID="{C63C51AE-66CB-4680-9C8D-3FA84E7220E9}" presName="tx1" presStyleLbl="revTx" presStyleIdx="4" presStyleCnt="5"/>
      <dgm:spPr/>
    </dgm:pt>
    <dgm:pt modelId="{CAC3C0A6-6CCB-4A96-92DE-B146FB636D28}" type="pres">
      <dgm:prSet presAssocID="{C63C51AE-66CB-4680-9C8D-3FA84E7220E9}" presName="vert1" presStyleCnt="0"/>
      <dgm:spPr/>
    </dgm:pt>
  </dgm:ptLst>
  <dgm:cxnLst>
    <dgm:cxn modelId="{CC813E1F-DF74-47D1-A45C-FDC3A150563C}" type="presOf" srcId="{8CE00DF5-926F-4FFF-877C-B0081F4A4076}" destId="{AAABE92B-F352-42A5-A943-0E63E3936798}" srcOrd="0" destOrd="0" presId="urn:microsoft.com/office/officeart/2008/layout/LinedList"/>
    <dgm:cxn modelId="{7EC89869-F611-4127-9A58-A85A85BECC3C}" srcId="{CF8FE41B-83F1-4A03-B458-9C23DE707847}" destId="{C63C51AE-66CB-4680-9C8D-3FA84E7220E9}" srcOrd="4" destOrd="0" parTransId="{0AF97382-BD76-4CBF-927F-343E57E5ACF6}" sibTransId="{0716DA72-1CF6-4037-BA5B-4E7092240F22}"/>
    <dgm:cxn modelId="{4123A34D-5AC4-4141-991F-C3B6C262508C}" type="presOf" srcId="{81DA4207-B77A-4C31-8ECA-822584EE704E}" destId="{45A9CBCF-F930-4BAA-81D3-4E248885DDDF}" srcOrd="0" destOrd="0" presId="urn:microsoft.com/office/officeart/2008/layout/LinedList"/>
    <dgm:cxn modelId="{36D46974-A8BD-4224-87F3-A37078E7964B}" srcId="{CF8FE41B-83F1-4A03-B458-9C23DE707847}" destId="{3925FC2F-8C84-4263-B36C-8915919F2B86}" srcOrd="2" destOrd="0" parTransId="{6A49A504-7738-4B7C-A7F8-B64F9DCB441C}" sibTransId="{4FA06435-3D55-4EFB-9EF9-F89AEED3CE08}"/>
    <dgm:cxn modelId="{EC73B558-36C8-4E9C-9733-ED56F7CC7FB2}" type="presOf" srcId="{3925FC2F-8C84-4263-B36C-8915919F2B86}" destId="{4B0ACB34-550A-4CF3-83D0-E8510B744AD1}" srcOrd="0" destOrd="0" presId="urn:microsoft.com/office/officeart/2008/layout/LinedList"/>
    <dgm:cxn modelId="{EB51C18B-7331-4730-85B7-E7EE66001880}" type="presOf" srcId="{CF8FE41B-83F1-4A03-B458-9C23DE707847}" destId="{C5E8B3D5-B1B4-43BF-BC82-3A9350C63D9B}" srcOrd="0" destOrd="0" presId="urn:microsoft.com/office/officeart/2008/layout/LinedList"/>
    <dgm:cxn modelId="{19A1E48D-64AC-4887-AC86-CBA3543D324B}" srcId="{CF8FE41B-83F1-4A03-B458-9C23DE707847}" destId="{B894A70C-58AC-4950-B652-5EB8746A8F34}" srcOrd="1" destOrd="0" parTransId="{5998E23C-D661-49D7-9163-CE05AA2F7B81}" sibTransId="{1C353127-F161-4629-BF75-510461D84BAB}"/>
    <dgm:cxn modelId="{8A7724BA-5C25-430D-9B20-10F9261B2ABD}" type="presOf" srcId="{B894A70C-58AC-4950-B652-5EB8746A8F34}" destId="{B2918A5A-2154-4489-A999-74FF6154C600}" srcOrd="0" destOrd="0" presId="urn:microsoft.com/office/officeart/2008/layout/LinedList"/>
    <dgm:cxn modelId="{B98430D5-C4AF-4542-A0B2-320B2FAA80CF}" type="presOf" srcId="{C63C51AE-66CB-4680-9C8D-3FA84E7220E9}" destId="{5E915396-7A43-4C5C-9CE7-9DC28811FCCA}" srcOrd="0" destOrd="0" presId="urn:microsoft.com/office/officeart/2008/layout/LinedList"/>
    <dgm:cxn modelId="{2E35A3E5-CFFB-474B-A547-FBAF1FBD401B}" srcId="{CF8FE41B-83F1-4A03-B458-9C23DE707847}" destId="{81DA4207-B77A-4C31-8ECA-822584EE704E}" srcOrd="0" destOrd="0" parTransId="{E5D2C16A-5B82-4F5F-8AC3-47963FACAEAB}" sibTransId="{95596F9D-8EF1-48D4-B407-266D962A6D05}"/>
    <dgm:cxn modelId="{631ED9F3-3D04-4DF4-9C3E-2525AD6761BA}" srcId="{CF8FE41B-83F1-4A03-B458-9C23DE707847}" destId="{8CE00DF5-926F-4FFF-877C-B0081F4A4076}" srcOrd="3" destOrd="0" parTransId="{A0F5B34C-7882-47EA-B5A5-3498A987A43E}" sibTransId="{DC0F8601-9479-490B-AAC0-504E97E49B1D}"/>
    <dgm:cxn modelId="{4C195FB9-77CA-4B01-9E69-AF8F8E4145DC}" type="presParOf" srcId="{C5E8B3D5-B1B4-43BF-BC82-3A9350C63D9B}" destId="{623BC547-4950-4515-8B1E-D2DA31432512}" srcOrd="0" destOrd="0" presId="urn:microsoft.com/office/officeart/2008/layout/LinedList"/>
    <dgm:cxn modelId="{6A27DA0B-68DF-4528-9289-C6986E904149}" type="presParOf" srcId="{C5E8B3D5-B1B4-43BF-BC82-3A9350C63D9B}" destId="{9719AC78-4819-491A-BB25-36161E24D469}" srcOrd="1" destOrd="0" presId="urn:microsoft.com/office/officeart/2008/layout/LinedList"/>
    <dgm:cxn modelId="{A6D681E5-ACF6-4D3C-9648-328BA907DE86}" type="presParOf" srcId="{9719AC78-4819-491A-BB25-36161E24D469}" destId="{45A9CBCF-F930-4BAA-81D3-4E248885DDDF}" srcOrd="0" destOrd="0" presId="urn:microsoft.com/office/officeart/2008/layout/LinedList"/>
    <dgm:cxn modelId="{4588D709-E25E-48E2-8899-25AA759591C3}" type="presParOf" srcId="{9719AC78-4819-491A-BB25-36161E24D469}" destId="{9423C06C-C194-4AA0-898E-C5E67B97CD6C}" srcOrd="1" destOrd="0" presId="urn:microsoft.com/office/officeart/2008/layout/LinedList"/>
    <dgm:cxn modelId="{41677B97-0B2D-4962-96F4-FF2C76547361}" type="presParOf" srcId="{C5E8B3D5-B1B4-43BF-BC82-3A9350C63D9B}" destId="{4879D1F8-458B-40CD-ADE4-E786435B6B73}" srcOrd="2" destOrd="0" presId="urn:microsoft.com/office/officeart/2008/layout/LinedList"/>
    <dgm:cxn modelId="{4E0065F3-CA71-403D-AD7E-36DF0341511A}" type="presParOf" srcId="{C5E8B3D5-B1B4-43BF-BC82-3A9350C63D9B}" destId="{39D52C3C-A338-4FE2-ABC1-A4758992AF8C}" srcOrd="3" destOrd="0" presId="urn:microsoft.com/office/officeart/2008/layout/LinedList"/>
    <dgm:cxn modelId="{BA998E3A-48EB-45B9-AEFC-5110E400F97F}" type="presParOf" srcId="{39D52C3C-A338-4FE2-ABC1-A4758992AF8C}" destId="{B2918A5A-2154-4489-A999-74FF6154C600}" srcOrd="0" destOrd="0" presId="urn:microsoft.com/office/officeart/2008/layout/LinedList"/>
    <dgm:cxn modelId="{C28A2C29-0E16-415F-BDAD-CC246783F8BB}" type="presParOf" srcId="{39D52C3C-A338-4FE2-ABC1-A4758992AF8C}" destId="{66E4F14A-BC7A-4394-9822-45A7611D55E5}" srcOrd="1" destOrd="0" presId="urn:microsoft.com/office/officeart/2008/layout/LinedList"/>
    <dgm:cxn modelId="{FE6A4E11-E866-4867-A3F5-CC74618C5EF8}" type="presParOf" srcId="{C5E8B3D5-B1B4-43BF-BC82-3A9350C63D9B}" destId="{A5BD4368-98F2-4EE2-8AD5-377B8B11B9A3}" srcOrd="4" destOrd="0" presId="urn:microsoft.com/office/officeart/2008/layout/LinedList"/>
    <dgm:cxn modelId="{70CB8326-8CAD-4E58-8A06-C29F4495D939}" type="presParOf" srcId="{C5E8B3D5-B1B4-43BF-BC82-3A9350C63D9B}" destId="{D21E468C-4225-4DF0-9C7F-E5BF81BC3106}" srcOrd="5" destOrd="0" presId="urn:microsoft.com/office/officeart/2008/layout/LinedList"/>
    <dgm:cxn modelId="{80FB096A-5E6B-4F20-9183-6C1025DFF42B}" type="presParOf" srcId="{D21E468C-4225-4DF0-9C7F-E5BF81BC3106}" destId="{4B0ACB34-550A-4CF3-83D0-E8510B744AD1}" srcOrd="0" destOrd="0" presId="urn:microsoft.com/office/officeart/2008/layout/LinedList"/>
    <dgm:cxn modelId="{BBB21CE0-8F7D-4052-AB03-2A684780C6D6}" type="presParOf" srcId="{D21E468C-4225-4DF0-9C7F-E5BF81BC3106}" destId="{C2A06FFD-EC18-4D85-A5D0-192425FBD93D}" srcOrd="1" destOrd="0" presId="urn:microsoft.com/office/officeart/2008/layout/LinedList"/>
    <dgm:cxn modelId="{76361D3D-B4F8-408C-9E2D-B04019AB6AB5}" type="presParOf" srcId="{C5E8B3D5-B1B4-43BF-BC82-3A9350C63D9B}" destId="{5C6C0387-3FC4-4554-BD90-E764690A055A}" srcOrd="6" destOrd="0" presId="urn:microsoft.com/office/officeart/2008/layout/LinedList"/>
    <dgm:cxn modelId="{E809D571-C3D4-41F1-94AF-7527358EF278}" type="presParOf" srcId="{C5E8B3D5-B1B4-43BF-BC82-3A9350C63D9B}" destId="{3F933F35-B97E-41C2-AF2D-9EB12DAD0A6F}" srcOrd="7" destOrd="0" presId="urn:microsoft.com/office/officeart/2008/layout/LinedList"/>
    <dgm:cxn modelId="{CA758703-770E-453C-A069-9D0F5BC12B44}" type="presParOf" srcId="{3F933F35-B97E-41C2-AF2D-9EB12DAD0A6F}" destId="{AAABE92B-F352-42A5-A943-0E63E3936798}" srcOrd="0" destOrd="0" presId="urn:microsoft.com/office/officeart/2008/layout/LinedList"/>
    <dgm:cxn modelId="{E9DFC8D4-0B36-4F08-AC17-FC8B9AC5B1CD}" type="presParOf" srcId="{3F933F35-B97E-41C2-AF2D-9EB12DAD0A6F}" destId="{B466EFB7-7D3F-48E9-9866-F6D2769854B8}" srcOrd="1" destOrd="0" presId="urn:microsoft.com/office/officeart/2008/layout/LinedList"/>
    <dgm:cxn modelId="{C6B5BF65-043D-4F35-855E-20310C130490}" type="presParOf" srcId="{C5E8B3D5-B1B4-43BF-BC82-3A9350C63D9B}" destId="{E1D1230E-F418-422A-AD68-97045765E9EA}" srcOrd="8" destOrd="0" presId="urn:microsoft.com/office/officeart/2008/layout/LinedList"/>
    <dgm:cxn modelId="{6E66A0AB-3B97-4B00-AEC6-AD831AE62632}" type="presParOf" srcId="{C5E8B3D5-B1B4-43BF-BC82-3A9350C63D9B}" destId="{19A8F043-E206-40D6-8D90-4C273EB3E750}" srcOrd="9" destOrd="0" presId="urn:microsoft.com/office/officeart/2008/layout/LinedList"/>
    <dgm:cxn modelId="{2749E0F8-3FA9-44A3-9652-16D720BF6A2C}" type="presParOf" srcId="{19A8F043-E206-40D6-8D90-4C273EB3E750}" destId="{5E915396-7A43-4C5C-9CE7-9DC28811FCCA}" srcOrd="0" destOrd="0" presId="urn:microsoft.com/office/officeart/2008/layout/LinedList"/>
    <dgm:cxn modelId="{91AE27C3-A220-491A-9EFB-D31C3FAF90E5}" type="presParOf" srcId="{19A8F043-E206-40D6-8D90-4C273EB3E750}" destId="{CAC3C0A6-6CCB-4A96-92DE-B146FB636D2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89E1ABC-E365-4493-8FA6-23050E2636D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420CF044-CCCD-45F7-9CFC-1FA69211AF4B}">
      <dgm:prSet/>
      <dgm:spPr/>
      <dgm:t>
        <a:bodyPr/>
        <a:lstStyle/>
        <a:p>
          <a:r>
            <a:rPr lang="en-US" dirty="0">
              <a:latin typeface="Arial" panose="020B0604020202020204" pitchFamily="34" charset="0"/>
              <a:cs typeface="Arial" panose="020B0604020202020204" pitchFamily="34" charset="0"/>
            </a:rPr>
            <a:t>This presentation has revealed that health, wellbeing and sustainable development are intimately related and the key to proper health and social care delivery in the UK.</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dgm:t>
    </dgm:pt>
    <dgm:pt modelId="{DC8A50CC-8BD7-43B8-875D-0FBAD475FEC1}" type="parTrans" cxnId="{CEBE3B06-C2E6-4F80-8DF8-4DFE21D55637}">
      <dgm:prSet/>
      <dgm:spPr/>
      <dgm:t>
        <a:bodyPr/>
        <a:lstStyle/>
        <a:p>
          <a:endParaRPr lang="en-GB"/>
        </a:p>
      </dgm:t>
    </dgm:pt>
    <dgm:pt modelId="{3156406D-0F11-4CA5-BA9A-F9BD4381BDF2}" type="sibTrans" cxnId="{CEBE3B06-C2E6-4F80-8DF8-4DFE21D55637}">
      <dgm:prSet/>
      <dgm:spPr/>
      <dgm:t>
        <a:bodyPr/>
        <a:lstStyle/>
        <a:p>
          <a:endParaRPr lang="en-GB"/>
        </a:p>
      </dgm:t>
    </dgm:pt>
    <dgm:pt modelId="{DC77B363-55B3-4F1F-972B-31600DC13C42}">
      <dgm:prSet/>
      <dgm:spPr/>
      <dgm:t>
        <a:bodyPr/>
        <a:lstStyle/>
        <a:p>
          <a:r>
            <a:rPr lang="en-US" dirty="0">
              <a:latin typeface="Arial" panose="020B0604020202020204" pitchFamily="34" charset="0"/>
              <a:cs typeface="Arial" panose="020B0604020202020204" pitchFamily="34" charset="0"/>
            </a:rPr>
            <a:t>Sustainable Development Goals, especially SDG 3 are a crucial framework that can be used to prevent, reduce health disparities, and enhance the long-term wellbeing of populations.</a:t>
          </a:r>
          <a:endParaRPr lang="en-GB" dirty="0">
            <a:latin typeface="Arial" panose="020B0604020202020204" pitchFamily="34" charset="0"/>
            <a:cs typeface="Arial" panose="020B0604020202020204" pitchFamily="34" charset="0"/>
          </a:endParaRPr>
        </a:p>
      </dgm:t>
    </dgm:pt>
    <dgm:pt modelId="{C079CE70-1DFA-4399-ADEE-EE48A2DF9322}" type="parTrans" cxnId="{58C7FF65-64CF-45D0-A1E2-549050E6159F}">
      <dgm:prSet/>
      <dgm:spPr/>
      <dgm:t>
        <a:bodyPr/>
        <a:lstStyle/>
        <a:p>
          <a:endParaRPr lang="en-GB"/>
        </a:p>
      </dgm:t>
    </dgm:pt>
    <dgm:pt modelId="{C304A023-2EBC-4923-A34E-175C337D97DD}" type="sibTrans" cxnId="{58C7FF65-64CF-45D0-A1E2-549050E6159F}">
      <dgm:prSet/>
      <dgm:spPr/>
      <dgm:t>
        <a:bodyPr/>
        <a:lstStyle/>
        <a:p>
          <a:endParaRPr lang="en-GB"/>
        </a:p>
      </dgm:t>
    </dgm:pt>
    <dgm:pt modelId="{941EE6D2-2ED1-443F-A380-62854333D1AA}">
      <dgm:prSet/>
      <dgm:spPr/>
      <dgm:t>
        <a:bodyPr/>
        <a:lstStyle/>
        <a:p>
          <a:r>
            <a:rPr lang="en-US" dirty="0">
              <a:latin typeface="Arial" panose="020B0604020202020204" pitchFamily="34" charset="0"/>
              <a:cs typeface="Arial" panose="020B0604020202020204" pitchFamily="34" charset="0"/>
            </a:rPr>
            <a:t>The use of theoretical models such as the Biopsychosocial and Ecological Models makes it clear that social, psychological, and environmental determinants of health should be considered.</a:t>
          </a:r>
          <a:endParaRPr lang="en-GB" dirty="0">
            <a:latin typeface="Arial" panose="020B0604020202020204" pitchFamily="34" charset="0"/>
            <a:cs typeface="Arial" panose="020B0604020202020204" pitchFamily="34" charset="0"/>
          </a:endParaRPr>
        </a:p>
      </dgm:t>
    </dgm:pt>
    <dgm:pt modelId="{B381A74A-2A2F-4E51-B540-FC6F709C4C4E}" type="parTrans" cxnId="{5B8BA1CE-C91E-4E85-B602-6AE50D92B338}">
      <dgm:prSet/>
      <dgm:spPr/>
      <dgm:t>
        <a:bodyPr/>
        <a:lstStyle/>
        <a:p>
          <a:endParaRPr lang="en-GB"/>
        </a:p>
      </dgm:t>
    </dgm:pt>
    <dgm:pt modelId="{E385675A-38C2-4E00-A9BC-A325612F84A0}" type="sibTrans" cxnId="{5B8BA1CE-C91E-4E85-B602-6AE50D92B338}">
      <dgm:prSet/>
      <dgm:spPr/>
      <dgm:t>
        <a:bodyPr/>
        <a:lstStyle/>
        <a:p>
          <a:endParaRPr lang="en-GB"/>
        </a:p>
      </dgm:t>
    </dgm:pt>
    <dgm:pt modelId="{BCB0720F-2C61-4ABC-9093-9DF029C6CBC7}">
      <dgm:prSet/>
      <dgm:spPr/>
      <dgm:t>
        <a:bodyPr/>
        <a:lstStyle/>
        <a:p>
          <a:r>
            <a:rPr lang="en-US" dirty="0">
              <a:latin typeface="Arial" panose="020B0604020202020204" pitchFamily="34" charset="0"/>
              <a:cs typeface="Arial" panose="020B0604020202020204" pitchFamily="34" charset="0"/>
            </a:rPr>
            <a:t>UK policies, preventative campaigns and case studies, including the Change4Life, show how examples of integrated and preventative strategies can be used to achieve better health outcomes and help the sustainability of the system.</a:t>
          </a:r>
          <a:endParaRPr lang="en-GB" dirty="0">
            <a:latin typeface="Arial" panose="020B0604020202020204" pitchFamily="34" charset="0"/>
            <a:cs typeface="Arial" panose="020B0604020202020204" pitchFamily="34" charset="0"/>
          </a:endParaRPr>
        </a:p>
      </dgm:t>
    </dgm:pt>
    <dgm:pt modelId="{D1B7BECF-53B6-4DD2-8E37-3D668259E7A6}" type="parTrans" cxnId="{18E53EB3-822E-4451-9FBA-F87A2F6528FD}">
      <dgm:prSet/>
      <dgm:spPr/>
      <dgm:t>
        <a:bodyPr/>
        <a:lstStyle/>
        <a:p>
          <a:endParaRPr lang="en-GB"/>
        </a:p>
      </dgm:t>
    </dgm:pt>
    <dgm:pt modelId="{DBC9B0BC-F125-45CB-A52D-A89AE7B058B3}" type="sibTrans" cxnId="{18E53EB3-822E-4451-9FBA-F87A2F6528FD}">
      <dgm:prSet/>
      <dgm:spPr/>
      <dgm:t>
        <a:bodyPr/>
        <a:lstStyle/>
        <a:p>
          <a:endParaRPr lang="en-GB"/>
        </a:p>
      </dgm:t>
    </dgm:pt>
    <dgm:pt modelId="{FC953C5E-BEE0-4280-A60C-B866C06FF5EA}">
      <dgm:prSet/>
      <dgm:spPr/>
      <dgm:t>
        <a:bodyPr/>
        <a:lstStyle/>
        <a:p>
          <a:r>
            <a:rPr lang="en-US" dirty="0">
              <a:latin typeface="Arial" panose="020B0604020202020204" pitchFamily="34" charset="0"/>
              <a:cs typeface="Arial" panose="020B0604020202020204" pitchFamily="34" charset="0"/>
            </a:rPr>
            <a:t>It is important to consider a range of existing issues regarding equity, access, and digital exclusion in order to provide equitable, inclusive, and sustainable health and social care services to all.</a:t>
          </a:r>
          <a:endParaRPr lang="en-GB" dirty="0">
            <a:latin typeface="Arial" panose="020B0604020202020204" pitchFamily="34" charset="0"/>
            <a:cs typeface="Arial" panose="020B0604020202020204" pitchFamily="34" charset="0"/>
          </a:endParaRPr>
        </a:p>
      </dgm:t>
    </dgm:pt>
    <dgm:pt modelId="{A754DE2E-6BDA-4B4D-99D5-93FB1CDEACF0}" type="parTrans" cxnId="{C94D0191-6EE3-4B10-8408-47DF15446615}">
      <dgm:prSet/>
      <dgm:spPr/>
      <dgm:t>
        <a:bodyPr/>
        <a:lstStyle/>
        <a:p>
          <a:endParaRPr lang="en-GB"/>
        </a:p>
      </dgm:t>
    </dgm:pt>
    <dgm:pt modelId="{C19375D5-8EA1-4382-ACCF-D41BF346E6BC}" type="sibTrans" cxnId="{C94D0191-6EE3-4B10-8408-47DF15446615}">
      <dgm:prSet/>
      <dgm:spPr/>
      <dgm:t>
        <a:bodyPr/>
        <a:lstStyle/>
        <a:p>
          <a:endParaRPr lang="en-GB"/>
        </a:p>
      </dgm:t>
    </dgm:pt>
    <dgm:pt modelId="{B0EE5B3C-F23F-4307-A8E9-7C254A726BF7}" type="pres">
      <dgm:prSet presAssocID="{689E1ABC-E365-4493-8FA6-23050E2636D6}" presName="vert0" presStyleCnt="0">
        <dgm:presLayoutVars>
          <dgm:dir/>
          <dgm:animOne val="branch"/>
          <dgm:animLvl val="lvl"/>
        </dgm:presLayoutVars>
      </dgm:prSet>
      <dgm:spPr/>
    </dgm:pt>
    <dgm:pt modelId="{128D3B5A-C830-4912-938D-42D7F6688AB8}" type="pres">
      <dgm:prSet presAssocID="{420CF044-CCCD-45F7-9CFC-1FA69211AF4B}" presName="thickLine" presStyleLbl="alignNode1" presStyleIdx="0" presStyleCnt="5"/>
      <dgm:spPr/>
    </dgm:pt>
    <dgm:pt modelId="{BC10AF70-D071-4F57-9D9E-A9FF357805AD}" type="pres">
      <dgm:prSet presAssocID="{420CF044-CCCD-45F7-9CFC-1FA69211AF4B}" presName="horz1" presStyleCnt="0"/>
      <dgm:spPr/>
    </dgm:pt>
    <dgm:pt modelId="{ED6CD51D-F98D-427E-AE09-C903E0F00855}" type="pres">
      <dgm:prSet presAssocID="{420CF044-CCCD-45F7-9CFC-1FA69211AF4B}" presName="tx1" presStyleLbl="revTx" presStyleIdx="0" presStyleCnt="5"/>
      <dgm:spPr/>
    </dgm:pt>
    <dgm:pt modelId="{BA9DF0C2-A334-4C17-BBEA-893D4F65C224}" type="pres">
      <dgm:prSet presAssocID="{420CF044-CCCD-45F7-9CFC-1FA69211AF4B}" presName="vert1" presStyleCnt="0"/>
      <dgm:spPr/>
    </dgm:pt>
    <dgm:pt modelId="{F7639A3E-583F-4C86-9FA4-9D354D72E47B}" type="pres">
      <dgm:prSet presAssocID="{DC77B363-55B3-4F1F-972B-31600DC13C42}" presName="thickLine" presStyleLbl="alignNode1" presStyleIdx="1" presStyleCnt="5"/>
      <dgm:spPr/>
    </dgm:pt>
    <dgm:pt modelId="{6EE59B10-7F77-4B73-9F55-AF043501345D}" type="pres">
      <dgm:prSet presAssocID="{DC77B363-55B3-4F1F-972B-31600DC13C42}" presName="horz1" presStyleCnt="0"/>
      <dgm:spPr/>
    </dgm:pt>
    <dgm:pt modelId="{1F7BFDE1-628F-4F14-A4BC-A6D91293C464}" type="pres">
      <dgm:prSet presAssocID="{DC77B363-55B3-4F1F-972B-31600DC13C42}" presName="tx1" presStyleLbl="revTx" presStyleIdx="1" presStyleCnt="5"/>
      <dgm:spPr/>
    </dgm:pt>
    <dgm:pt modelId="{D2850655-63F1-4456-A2AD-281E198A8F0A}" type="pres">
      <dgm:prSet presAssocID="{DC77B363-55B3-4F1F-972B-31600DC13C42}" presName="vert1" presStyleCnt="0"/>
      <dgm:spPr/>
    </dgm:pt>
    <dgm:pt modelId="{D668507F-6503-4E8D-B3E0-AE0AAE1C0371}" type="pres">
      <dgm:prSet presAssocID="{941EE6D2-2ED1-443F-A380-62854333D1AA}" presName="thickLine" presStyleLbl="alignNode1" presStyleIdx="2" presStyleCnt="5"/>
      <dgm:spPr/>
    </dgm:pt>
    <dgm:pt modelId="{E5C2AFD8-0D63-4E6B-899B-D7D7F1E5E632}" type="pres">
      <dgm:prSet presAssocID="{941EE6D2-2ED1-443F-A380-62854333D1AA}" presName="horz1" presStyleCnt="0"/>
      <dgm:spPr/>
    </dgm:pt>
    <dgm:pt modelId="{74092B63-D74A-4EFE-8000-E8756EA82B0C}" type="pres">
      <dgm:prSet presAssocID="{941EE6D2-2ED1-443F-A380-62854333D1AA}" presName="tx1" presStyleLbl="revTx" presStyleIdx="2" presStyleCnt="5"/>
      <dgm:spPr/>
    </dgm:pt>
    <dgm:pt modelId="{86D0127F-A115-424E-BFEF-B7F8CD541486}" type="pres">
      <dgm:prSet presAssocID="{941EE6D2-2ED1-443F-A380-62854333D1AA}" presName="vert1" presStyleCnt="0"/>
      <dgm:spPr/>
    </dgm:pt>
    <dgm:pt modelId="{EA2F2F31-AC62-4EAB-9D46-A62EFF1AE5E1}" type="pres">
      <dgm:prSet presAssocID="{BCB0720F-2C61-4ABC-9093-9DF029C6CBC7}" presName="thickLine" presStyleLbl="alignNode1" presStyleIdx="3" presStyleCnt="5"/>
      <dgm:spPr/>
    </dgm:pt>
    <dgm:pt modelId="{22AE0C21-A1F5-40AF-8F7D-C1BC46B846D8}" type="pres">
      <dgm:prSet presAssocID="{BCB0720F-2C61-4ABC-9093-9DF029C6CBC7}" presName="horz1" presStyleCnt="0"/>
      <dgm:spPr/>
    </dgm:pt>
    <dgm:pt modelId="{1DBE91F7-23F5-4090-B3FB-0FC05976FD60}" type="pres">
      <dgm:prSet presAssocID="{BCB0720F-2C61-4ABC-9093-9DF029C6CBC7}" presName="tx1" presStyleLbl="revTx" presStyleIdx="3" presStyleCnt="5"/>
      <dgm:spPr/>
    </dgm:pt>
    <dgm:pt modelId="{8F9D5CFD-5EDC-4A8D-B767-73900E109369}" type="pres">
      <dgm:prSet presAssocID="{BCB0720F-2C61-4ABC-9093-9DF029C6CBC7}" presName="vert1" presStyleCnt="0"/>
      <dgm:spPr/>
    </dgm:pt>
    <dgm:pt modelId="{B24BC026-7670-41BD-B28A-FF8F4712B387}" type="pres">
      <dgm:prSet presAssocID="{FC953C5E-BEE0-4280-A60C-B866C06FF5EA}" presName="thickLine" presStyleLbl="alignNode1" presStyleIdx="4" presStyleCnt="5"/>
      <dgm:spPr/>
    </dgm:pt>
    <dgm:pt modelId="{1D279786-71FB-4374-8282-FCA0BC445C6B}" type="pres">
      <dgm:prSet presAssocID="{FC953C5E-BEE0-4280-A60C-B866C06FF5EA}" presName="horz1" presStyleCnt="0"/>
      <dgm:spPr/>
    </dgm:pt>
    <dgm:pt modelId="{D92CC5E2-E9F5-4660-8BFD-7707AE577626}" type="pres">
      <dgm:prSet presAssocID="{FC953C5E-BEE0-4280-A60C-B866C06FF5EA}" presName="tx1" presStyleLbl="revTx" presStyleIdx="4" presStyleCnt="5"/>
      <dgm:spPr/>
    </dgm:pt>
    <dgm:pt modelId="{D1D2A5D0-0A7A-48F4-B15E-AF31BB335EAA}" type="pres">
      <dgm:prSet presAssocID="{FC953C5E-BEE0-4280-A60C-B866C06FF5EA}" presName="vert1" presStyleCnt="0"/>
      <dgm:spPr/>
    </dgm:pt>
  </dgm:ptLst>
  <dgm:cxnLst>
    <dgm:cxn modelId="{CEBE3B06-C2E6-4F80-8DF8-4DFE21D55637}" srcId="{689E1ABC-E365-4493-8FA6-23050E2636D6}" destId="{420CF044-CCCD-45F7-9CFC-1FA69211AF4B}" srcOrd="0" destOrd="0" parTransId="{DC8A50CC-8BD7-43B8-875D-0FBAD475FEC1}" sibTransId="{3156406D-0F11-4CA5-BA9A-F9BD4381BDF2}"/>
    <dgm:cxn modelId="{B515F52B-B456-4713-BA02-F83070F81CD6}" type="presOf" srcId="{DC77B363-55B3-4F1F-972B-31600DC13C42}" destId="{1F7BFDE1-628F-4F14-A4BC-A6D91293C464}" srcOrd="0" destOrd="0" presId="urn:microsoft.com/office/officeart/2008/layout/LinedList"/>
    <dgm:cxn modelId="{0303173B-A283-46C7-A8D8-17C83A7751D2}" type="presOf" srcId="{BCB0720F-2C61-4ABC-9093-9DF029C6CBC7}" destId="{1DBE91F7-23F5-4090-B3FB-0FC05976FD60}" srcOrd="0" destOrd="0" presId="urn:microsoft.com/office/officeart/2008/layout/LinedList"/>
    <dgm:cxn modelId="{58C7FF65-64CF-45D0-A1E2-549050E6159F}" srcId="{689E1ABC-E365-4493-8FA6-23050E2636D6}" destId="{DC77B363-55B3-4F1F-972B-31600DC13C42}" srcOrd="1" destOrd="0" parTransId="{C079CE70-1DFA-4399-ADEE-EE48A2DF9322}" sibTransId="{C304A023-2EBC-4923-A34E-175C337D97DD}"/>
    <dgm:cxn modelId="{5CBA5049-7E4A-47AD-96D1-EACD39DD7A96}" type="presOf" srcId="{689E1ABC-E365-4493-8FA6-23050E2636D6}" destId="{B0EE5B3C-F23F-4307-A8E9-7C254A726BF7}" srcOrd="0" destOrd="0" presId="urn:microsoft.com/office/officeart/2008/layout/LinedList"/>
    <dgm:cxn modelId="{9D2AFB75-AD7D-4CBC-9FCE-DDCBBCDA116E}" type="presOf" srcId="{420CF044-CCCD-45F7-9CFC-1FA69211AF4B}" destId="{ED6CD51D-F98D-427E-AE09-C903E0F00855}" srcOrd="0" destOrd="0" presId="urn:microsoft.com/office/officeart/2008/layout/LinedList"/>
    <dgm:cxn modelId="{C94D0191-6EE3-4B10-8408-47DF15446615}" srcId="{689E1ABC-E365-4493-8FA6-23050E2636D6}" destId="{FC953C5E-BEE0-4280-A60C-B866C06FF5EA}" srcOrd="4" destOrd="0" parTransId="{A754DE2E-6BDA-4B4D-99D5-93FB1CDEACF0}" sibTransId="{C19375D5-8EA1-4382-ACCF-D41BF346E6BC}"/>
    <dgm:cxn modelId="{93D6069F-185F-4271-AEB2-13CB19AA31B8}" type="presOf" srcId="{FC953C5E-BEE0-4280-A60C-B866C06FF5EA}" destId="{D92CC5E2-E9F5-4660-8BFD-7707AE577626}" srcOrd="0" destOrd="0" presId="urn:microsoft.com/office/officeart/2008/layout/LinedList"/>
    <dgm:cxn modelId="{18E53EB3-822E-4451-9FBA-F87A2F6528FD}" srcId="{689E1ABC-E365-4493-8FA6-23050E2636D6}" destId="{BCB0720F-2C61-4ABC-9093-9DF029C6CBC7}" srcOrd="3" destOrd="0" parTransId="{D1B7BECF-53B6-4DD2-8E37-3D668259E7A6}" sibTransId="{DBC9B0BC-F125-45CB-A52D-A89AE7B058B3}"/>
    <dgm:cxn modelId="{D4CE28CD-719D-415F-84A9-3FAE5096DC2F}" type="presOf" srcId="{941EE6D2-2ED1-443F-A380-62854333D1AA}" destId="{74092B63-D74A-4EFE-8000-E8756EA82B0C}" srcOrd="0" destOrd="0" presId="urn:microsoft.com/office/officeart/2008/layout/LinedList"/>
    <dgm:cxn modelId="{5B8BA1CE-C91E-4E85-B602-6AE50D92B338}" srcId="{689E1ABC-E365-4493-8FA6-23050E2636D6}" destId="{941EE6D2-2ED1-443F-A380-62854333D1AA}" srcOrd="2" destOrd="0" parTransId="{B381A74A-2A2F-4E51-B540-FC6F709C4C4E}" sibTransId="{E385675A-38C2-4E00-A9BC-A325612F84A0}"/>
    <dgm:cxn modelId="{90DFA5F1-3B47-4B3A-8592-DD3E70FA45F8}" type="presParOf" srcId="{B0EE5B3C-F23F-4307-A8E9-7C254A726BF7}" destId="{128D3B5A-C830-4912-938D-42D7F6688AB8}" srcOrd="0" destOrd="0" presId="urn:microsoft.com/office/officeart/2008/layout/LinedList"/>
    <dgm:cxn modelId="{51B18D67-1CA9-40E6-A018-577129946DD6}" type="presParOf" srcId="{B0EE5B3C-F23F-4307-A8E9-7C254A726BF7}" destId="{BC10AF70-D071-4F57-9D9E-A9FF357805AD}" srcOrd="1" destOrd="0" presId="urn:microsoft.com/office/officeart/2008/layout/LinedList"/>
    <dgm:cxn modelId="{06CF84AA-9CC1-476C-BDB2-AE4420468245}" type="presParOf" srcId="{BC10AF70-D071-4F57-9D9E-A9FF357805AD}" destId="{ED6CD51D-F98D-427E-AE09-C903E0F00855}" srcOrd="0" destOrd="0" presId="urn:microsoft.com/office/officeart/2008/layout/LinedList"/>
    <dgm:cxn modelId="{B1ADCBE8-35DE-4C2E-AAAD-FE4AC658F6B9}" type="presParOf" srcId="{BC10AF70-D071-4F57-9D9E-A9FF357805AD}" destId="{BA9DF0C2-A334-4C17-BBEA-893D4F65C224}" srcOrd="1" destOrd="0" presId="urn:microsoft.com/office/officeart/2008/layout/LinedList"/>
    <dgm:cxn modelId="{3BC14697-13E4-42C6-84F3-9D5D7A8E0E35}" type="presParOf" srcId="{B0EE5B3C-F23F-4307-A8E9-7C254A726BF7}" destId="{F7639A3E-583F-4C86-9FA4-9D354D72E47B}" srcOrd="2" destOrd="0" presId="urn:microsoft.com/office/officeart/2008/layout/LinedList"/>
    <dgm:cxn modelId="{CB1329CA-802E-4439-8B45-E8F7FEE45EDA}" type="presParOf" srcId="{B0EE5B3C-F23F-4307-A8E9-7C254A726BF7}" destId="{6EE59B10-7F77-4B73-9F55-AF043501345D}" srcOrd="3" destOrd="0" presId="urn:microsoft.com/office/officeart/2008/layout/LinedList"/>
    <dgm:cxn modelId="{7EF2A4F4-1B26-43FC-A15B-50EAAE2EE0C6}" type="presParOf" srcId="{6EE59B10-7F77-4B73-9F55-AF043501345D}" destId="{1F7BFDE1-628F-4F14-A4BC-A6D91293C464}" srcOrd="0" destOrd="0" presId="urn:microsoft.com/office/officeart/2008/layout/LinedList"/>
    <dgm:cxn modelId="{26097181-C6FF-4A0F-AA8A-EAA125951EAC}" type="presParOf" srcId="{6EE59B10-7F77-4B73-9F55-AF043501345D}" destId="{D2850655-63F1-4456-A2AD-281E198A8F0A}" srcOrd="1" destOrd="0" presId="urn:microsoft.com/office/officeart/2008/layout/LinedList"/>
    <dgm:cxn modelId="{F8F36482-924C-4ACF-8FBB-851B0EDBE4BC}" type="presParOf" srcId="{B0EE5B3C-F23F-4307-A8E9-7C254A726BF7}" destId="{D668507F-6503-4E8D-B3E0-AE0AAE1C0371}" srcOrd="4" destOrd="0" presId="urn:microsoft.com/office/officeart/2008/layout/LinedList"/>
    <dgm:cxn modelId="{3541BCA7-431C-42CB-BCA3-8E0E672B93CB}" type="presParOf" srcId="{B0EE5B3C-F23F-4307-A8E9-7C254A726BF7}" destId="{E5C2AFD8-0D63-4E6B-899B-D7D7F1E5E632}" srcOrd="5" destOrd="0" presId="urn:microsoft.com/office/officeart/2008/layout/LinedList"/>
    <dgm:cxn modelId="{D702AF99-74A2-4EAD-B532-0867DDEC95C5}" type="presParOf" srcId="{E5C2AFD8-0D63-4E6B-899B-D7D7F1E5E632}" destId="{74092B63-D74A-4EFE-8000-E8756EA82B0C}" srcOrd="0" destOrd="0" presId="urn:microsoft.com/office/officeart/2008/layout/LinedList"/>
    <dgm:cxn modelId="{6EFB672B-8536-4FCF-BB0D-F44C9761F53C}" type="presParOf" srcId="{E5C2AFD8-0D63-4E6B-899B-D7D7F1E5E632}" destId="{86D0127F-A115-424E-BFEF-B7F8CD541486}" srcOrd="1" destOrd="0" presId="urn:microsoft.com/office/officeart/2008/layout/LinedList"/>
    <dgm:cxn modelId="{32D7F480-CD52-4AC0-83DB-89C7FABC2714}" type="presParOf" srcId="{B0EE5B3C-F23F-4307-A8E9-7C254A726BF7}" destId="{EA2F2F31-AC62-4EAB-9D46-A62EFF1AE5E1}" srcOrd="6" destOrd="0" presId="urn:microsoft.com/office/officeart/2008/layout/LinedList"/>
    <dgm:cxn modelId="{F063A333-32CE-4AF5-9E19-BE07F2C1A4F0}" type="presParOf" srcId="{B0EE5B3C-F23F-4307-A8E9-7C254A726BF7}" destId="{22AE0C21-A1F5-40AF-8F7D-C1BC46B846D8}" srcOrd="7" destOrd="0" presId="urn:microsoft.com/office/officeart/2008/layout/LinedList"/>
    <dgm:cxn modelId="{DC1A5C90-8F41-4C72-836E-6E10CAB3A786}" type="presParOf" srcId="{22AE0C21-A1F5-40AF-8F7D-C1BC46B846D8}" destId="{1DBE91F7-23F5-4090-B3FB-0FC05976FD60}" srcOrd="0" destOrd="0" presId="urn:microsoft.com/office/officeart/2008/layout/LinedList"/>
    <dgm:cxn modelId="{FBC27A2A-892E-45D2-934A-8C2DBFD0FF08}" type="presParOf" srcId="{22AE0C21-A1F5-40AF-8F7D-C1BC46B846D8}" destId="{8F9D5CFD-5EDC-4A8D-B767-73900E109369}" srcOrd="1" destOrd="0" presId="urn:microsoft.com/office/officeart/2008/layout/LinedList"/>
    <dgm:cxn modelId="{A7647905-DBCD-4A17-87FC-5CB9C2A0D66D}" type="presParOf" srcId="{B0EE5B3C-F23F-4307-A8E9-7C254A726BF7}" destId="{B24BC026-7670-41BD-B28A-FF8F4712B387}" srcOrd="8" destOrd="0" presId="urn:microsoft.com/office/officeart/2008/layout/LinedList"/>
    <dgm:cxn modelId="{CB1DF024-74AB-4B7B-9691-599CCA56DB78}" type="presParOf" srcId="{B0EE5B3C-F23F-4307-A8E9-7C254A726BF7}" destId="{1D279786-71FB-4374-8282-FCA0BC445C6B}" srcOrd="9" destOrd="0" presId="urn:microsoft.com/office/officeart/2008/layout/LinedList"/>
    <dgm:cxn modelId="{ECDB40B6-D2AE-4856-B07F-5D7BD79C3CD8}" type="presParOf" srcId="{1D279786-71FB-4374-8282-FCA0BC445C6B}" destId="{D92CC5E2-E9F5-4660-8BFD-7707AE577626}" srcOrd="0" destOrd="0" presId="urn:microsoft.com/office/officeart/2008/layout/LinedList"/>
    <dgm:cxn modelId="{DAFBD914-CD3D-450F-B942-FF1A18D98413}" type="presParOf" srcId="{1D279786-71FB-4374-8282-FCA0BC445C6B}" destId="{D1D2A5D0-0A7A-48F4-B15E-AF31BB335EA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85C6E4-0801-48FC-A321-75A8B1A3E8EF}">
      <dsp:nvSpPr>
        <dsp:cNvPr id="0" name=""/>
        <dsp:cNvSpPr/>
      </dsp:nvSpPr>
      <dsp:spPr>
        <a:xfrm>
          <a:off x="0" y="1926"/>
          <a:ext cx="6660107" cy="1129596"/>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concept of health, wellbeing and sustainable development are global priorities that affect the contemporary health and social care system.</a:t>
          </a:r>
          <a:endParaRPr lang="en-GB" sz="1800" kern="1200" dirty="0">
            <a:latin typeface="Arial" panose="020B0604020202020204" pitchFamily="34" charset="0"/>
            <a:cs typeface="Arial" panose="020B0604020202020204" pitchFamily="34" charset="0"/>
          </a:endParaRPr>
        </a:p>
      </dsp:txBody>
      <dsp:txXfrm>
        <a:off x="55142" y="57068"/>
        <a:ext cx="6549823" cy="1019312"/>
      </dsp:txXfrm>
    </dsp:sp>
    <dsp:sp modelId="{D16BAB5A-520E-4353-A614-A55061B4D4FB}">
      <dsp:nvSpPr>
        <dsp:cNvPr id="0" name=""/>
        <dsp:cNvSpPr/>
      </dsp:nvSpPr>
      <dsp:spPr>
        <a:xfrm>
          <a:off x="0" y="1144755"/>
          <a:ext cx="6660107" cy="1129596"/>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In 2015, the United Nations launched Sustainable Development Goals to ensure that poverty is eradicated, the planet is protected, and wellbeing is promoted by 2030 (United Nations, 2024).</a:t>
          </a:r>
          <a:endParaRPr lang="en-GB" sz="1800" kern="1200" dirty="0">
            <a:latin typeface="Arial" panose="020B0604020202020204" pitchFamily="34" charset="0"/>
            <a:cs typeface="Arial" panose="020B0604020202020204" pitchFamily="34" charset="0"/>
          </a:endParaRPr>
        </a:p>
      </dsp:txBody>
      <dsp:txXfrm>
        <a:off x="55142" y="1199897"/>
        <a:ext cx="6549823" cy="1019312"/>
      </dsp:txXfrm>
    </dsp:sp>
    <dsp:sp modelId="{D8DFE0A3-2689-4461-82DC-C2F66CD5F7EB}">
      <dsp:nvSpPr>
        <dsp:cNvPr id="0" name=""/>
        <dsp:cNvSpPr/>
      </dsp:nvSpPr>
      <dsp:spPr>
        <a:xfrm>
          <a:off x="0" y="2287584"/>
          <a:ext cx="6660107" cy="1129596"/>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Sustainable Development Goal 3 identifies health as a basic human right that should enjoy sufficient social and economic provisions (United Nations, 2026).</a:t>
          </a:r>
          <a:endParaRPr lang="en-GB" sz="1800" kern="1200" dirty="0">
            <a:latin typeface="Arial" panose="020B0604020202020204" pitchFamily="34" charset="0"/>
            <a:cs typeface="Arial" panose="020B0604020202020204" pitchFamily="34" charset="0"/>
          </a:endParaRPr>
        </a:p>
      </dsp:txBody>
      <dsp:txXfrm>
        <a:off x="55142" y="2342726"/>
        <a:ext cx="6549823" cy="1019312"/>
      </dsp:txXfrm>
    </dsp:sp>
    <dsp:sp modelId="{068CF892-252F-4109-BDEB-16D5D2AD2D14}">
      <dsp:nvSpPr>
        <dsp:cNvPr id="0" name=""/>
        <dsp:cNvSpPr/>
      </dsp:nvSpPr>
      <dsp:spPr>
        <a:xfrm>
          <a:off x="0" y="3430413"/>
          <a:ext cx="6660107" cy="1129596"/>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UK is experiencing serious problems associated with the ageing populations, the increased needs of care, and the development of new medical technologies that put at risk the sustainability of the service delivery.</a:t>
          </a:r>
          <a:endParaRPr lang="en-GB" sz="1800" kern="1200" dirty="0">
            <a:latin typeface="Arial" panose="020B0604020202020204" pitchFamily="34" charset="0"/>
            <a:cs typeface="Arial" panose="020B0604020202020204" pitchFamily="34" charset="0"/>
          </a:endParaRPr>
        </a:p>
      </dsp:txBody>
      <dsp:txXfrm>
        <a:off x="55142" y="3485555"/>
        <a:ext cx="6549823" cy="1019312"/>
      </dsp:txXfrm>
    </dsp:sp>
    <dsp:sp modelId="{239C1B14-CA00-4E2E-AA4A-15274A5F2449}">
      <dsp:nvSpPr>
        <dsp:cNvPr id="0" name=""/>
        <dsp:cNvSpPr/>
      </dsp:nvSpPr>
      <dsp:spPr>
        <a:xfrm>
          <a:off x="0" y="4573242"/>
          <a:ext cx="6660107" cy="1129596"/>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This presentation is a critical discussion on important concepts, theoretical models, policies, and guidelines of sustainable health and social care practice in the UK.</a:t>
          </a:r>
          <a:endParaRPr lang="en-GB" sz="1800" kern="1200" dirty="0">
            <a:latin typeface="Arial" panose="020B0604020202020204" pitchFamily="34" charset="0"/>
            <a:cs typeface="Arial" panose="020B0604020202020204" pitchFamily="34" charset="0"/>
          </a:endParaRPr>
        </a:p>
      </dsp:txBody>
      <dsp:txXfrm>
        <a:off x="55142" y="4628384"/>
        <a:ext cx="6549823" cy="10193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1C8E9D-4DB9-49FD-A02D-50FAC799F49E}">
      <dsp:nvSpPr>
        <dsp:cNvPr id="0" name=""/>
        <dsp:cNvSpPr/>
      </dsp:nvSpPr>
      <dsp:spPr>
        <a:xfrm>
          <a:off x="0" y="25055"/>
          <a:ext cx="2985448"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US" sz="1800" b="1" kern="1200" dirty="0">
              <a:latin typeface="Times New Roman" panose="02020603050405020304" pitchFamily="18" charset="0"/>
              <a:cs typeface="Times New Roman" panose="02020603050405020304" pitchFamily="18" charset="0"/>
            </a:rPr>
            <a:t>Health</a:t>
          </a:r>
          <a:endParaRPr lang="en-GB" sz="1800" b="1" kern="1200" dirty="0">
            <a:latin typeface="Times New Roman" panose="02020603050405020304" pitchFamily="18" charset="0"/>
            <a:cs typeface="Times New Roman" panose="02020603050405020304" pitchFamily="18" charset="0"/>
          </a:endParaRPr>
        </a:p>
      </dsp:txBody>
      <dsp:txXfrm>
        <a:off x="0" y="25055"/>
        <a:ext cx="2985448" cy="990000"/>
      </dsp:txXfrm>
    </dsp:sp>
    <dsp:sp modelId="{0531F345-2416-44E7-ADC8-78262567B46B}">
      <dsp:nvSpPr>
        <dsp:cNvPr id="0" name=""/>
        <dsp:cNvSpPr/>
      </dsp:nvSpPr>
      <dsp:spPr>
        <a:xfrm>
          <a:off x="2985447" y="25055"/>
          <a:ext cx="597089" cy="990000"/>
        </a:xfrm>
        <a:prstGeom prst="leftBrace">
          <a:avLst>
            <a:gd name="adj1" fmla="val 35000"/>
            <a:gd name="adj2" fmla="val 5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D17F650-54E4-4E2D-BA1F-CE80A1E0CF20}">
      <dsp:nvSpPr>
        <dsp:cNvPr id="0" name=""/>
        <dsp:cNvSpPr/>
      </dsp:nvSpPr>
      <dsp:spPr>
        <a:xfrm>
          <a:off x="3821373" y="25055"/>
          <a:ext cx="8120418" cy="9900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US" sz="1800" b="1" i="0" kern="1200" dirty="0">
              <a:latin typeface="Arial" panose="020B0604020202020204" pitchFamily="34" charset="0"/>
              <a:cs typeface="Arial" panose="020B0604020202020204" pitchFamily="34" charset="0"/>
            </a:rPr>
            <a:t>Health is a state of complete physical, mental and social well-being</a:t>
          </a:r>
          <a:r>
            <a:rPr lang="en-US" sz="1800" b="0" i="0" kern="1200" dirty="0">
              <a:latin typeface="Arial" panose="020B0604020202020204" pitchFamily="34" charset="0"/>
              <a:cs typeface="Arial" panose="020B0604020202020204" pitchFamily="34" charset="0"/>
            </a:rPr>
            <a:t> and not merely the absence of disease or infirmity </a:t>
          </a:r>
          <a:r>
            <a:rPr lang="en-GB" sz="1800" kern="1200" dirty="0">
              <a:latin typeface="Arial" panose="020B0604020202020204" pitchFamily="34" charset="0"/>
              <a:cs typeface="Arial" panose="020B0604020202020204" pitchFamily="34" charset="0"/>
            </a:rPr>
            <a:t>(World Health Organisation, 1948).</a:t>
          </a:r>
        </a:p>
      </dsp:txBody>
      <dsp:txXfrm>
        <a:off x="3821373" y="25055"/>
        <a:ext cx="8120418" cy="990000"/>
      </dsp:txXfrm>
    </dsp:sp>
    <dsp:sp modelId="{2A945574-1613-4F36-A1B9-211660676579}">
      <dsp:nvSpPr>
        <dsp:cNvPr id="0" name=""/>
        <dsp:cNvSpPr/>
      </dsp:nvSpPr>
      <dsp:spPr>
        <a:xfrm>
          <a:off x="0" y="1519898"/>
          <a:ext cx="2985448"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US" sz="1800" b="1" kern="1200" dirty="0">
              <a:latin typeface="Times New Roman" panose="02020603050405020304" pitchFamily="18" charset="0"/>
              <a:cs typeface="Times New Roman" panose="02020603050405020304" pitchFamily="18" charset="0"/>
            </a:rPr>
            <a:t>Wellbeing</a:t>
          </a:r>
          <a:endParaRPr lang="en-GB" sz="1800" b="1" kern="1200" dirty="0">
            <a:latin typeface="Times New Roman" panose="02020603050405020304" pitchFamily="18" charset="0"/>
            <a:cs typeface="Times New Roman" panose="02020603050405020304" pitchFamily="18" charset="0"/>
          </a:endParaRPr>
        </a:p>
      </dsp:txBody>
      <dsp:txXfrm>
        <a:off x="0" y="1519898"/>
        <a:ext cx="2985448" cy="990000"/>
      </dsp:txXfrm>
    </dsp:sp>
    <dsp:sp modelId="{2CEDBDC3-DA8B-42F1-9C63-D872A38BF80E}">
      <dsp:nvSpPr>
        <dsp:cNvPr id="0" name=""/>
        <dsp:cNvSpPr/>
      </dsp:nvSpPr>
      <dsp:spPr>
        <a:xfrm>
          <a:off x="2985447" y="1195055"/>
          <a:ext cx="597089" cy="1639687"/>
        </a:xfrm>
        <a:prstGeom prst="leftBrace">
          <a:avLst>
            <a:gd name="adj1" fmla="val 35000"/>
            <a:gd name="adj2" fmla="val 5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4E4EC80-E56B-44B7-BFA4-5498715C5827}">
      <dsp:nvSpPr>
        <dsp:cNvPr id="0" name=""/>
        <dsp:cNvSpPr/>
      </dsp:nvSpPr>
      <dsp:spPr>
        <a:xfrm>
          <a:off x="3821373" y="1195055"/>
          <a:ext cx="8120418" cy="163968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US" sz="1800" b="1" kern="1200" dirty="0">
              <a:latin typeface="Arial" panose="020B0604020202020204" pitchFamily="34" charset="0"/>
              <a:cs typeface="Arial" panose="020B0604020202020204" pitchFamily="34" charset="0"/>
            </a:rPr>
            <a:t>Wellbeing</a:t>
          </a:r>
          <a:r>
            <a:rPr lang="en-US" sz="1800" kern="1200" dirty="0">
              <a:latin typeface="Arial" panose="020B0604020202020204" pitchFamily="34" charset="0"/>
              <a:cs typeface="Arial" panose="020B0604020202020204" pitchFamily="34" charset="0"/>
            </a:rPr>
            <a:t> is the quality of life to make meaningful contributions to the world by individuals and communities (WHO,</a:t>
          </a:r>
          <a:r>
            <a:rPr lang="en-GB" sz="1800" kern="1200" dirty="0">
              <a:latin typeface="Arial" panose="020B0604020202020204" pitchFamily="34" charset="0"/>
              <a:cs typeface="Arial" panose="020B0604020202020204" pitchFamily="34" charset="0"/>
            </a:rPr>
            <a:t>2021).</a:t>
          </a:r>
        </a:p>
        <a:p>
          <a:pPr marL="171450" lvl="1" indent="-171450" algn="l" defTabSz="800100">
            <a:lnSpc>
              <a:spcPct val="90000"/>
            </a:lnSpc>
            <a:spcBef>
              <a:spcPct val="0"/>
            </a:spcBef>
            <a:spcAft>
              <a:spcPct val="15000"/>
            </a:spcAft>
            <a:buChar char="•"/>
          </a:pPr>
          <a:r>
            <a:rPr lang="en-US" sz="1800" b="1" kern="1200" dirty="0">
              <a:latin typeface="Arial" panose="020B0604020202020204" pitchFamily="34" charset="0"/>
              <a:cs typeface="Arial" panose="020B0604020202020204" pitchFamily="34" charset="0"/>
            </a:rPr>
            <a:t>Subjective</a:t>
          </a:r>
          <a:r>
            <a:rPr lang="en-US" sz="1800" b="0" kern="1200" dirty="0">
              <a:latin typeface="Arial" panose="020B0604020202020204" pitchFamily="34" charset="0"/>
              <a:cs typeface="Arial" panose="020B0604020202020204" pitchFamily="34" charset="0"/>
            </a:rPr>
            <a:t>: According to </a:t>
          </a:r>
          <a:r>
            <a:rPr lang="en-GB" sz="1800" b="0" kern="1200" dirty="0">
              <a:latin typeface="Arial" panose="020B0604020202020204" pitchFamily="34" charset="0"/>
              <a:cs typeface="Arial" panose="020B0604020202020204" pitchFamily="34" charset="0"/>
            </a:rPr>
            <a:t>OECD </a:t>
          </a:r>
          <a:r>
            <a:rPr lang="en-US" sz="1800" b="0" kern="1200" dirty="0">
              <a:latin typeface="Arial" panose="020B0604020202020204" pitchFamily="34" charset="0"/>
              <a:cs typeface="Arial" panose="020B0604020202020204" pitchFamily="34" charset="0"/>
            </a:rPr>
            <a:t>(2025), subjective well-being: life satisfaction, pleasant affect, and unpleasant affect</a:t>
          </a:r>
          <a:endParaRPr lang="en-GB" sz="1800" b="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b="1" kern="1200" dirty="0">
              <a:latin typeface="Arial" panose="020B0604020202020204" pitchFamily="34" charset="0"/>
              <a:cs typeface="Arial" panose="020B0604020202020204" pitchFamily="34" charset="0"/>
            </a:rPr>
            <a:t>Objective</a:t>
          </a:r>
          <a:r>
            <a:rPr lang="en-US" sz="1800" b="0" kern="1200" dirty="0">
              <a:latin typeface="Arial" panose="020B0604020202020204" pitchFamily="34" charset="0"/>
              <a:cs typeface="Arial" panose="020B0604020202020204" pitchFamily="34" charset="0"/>
            </a:rPr>
            <a:t>: The </a:t>
          </a:r>
          <a:r>
            <a:rPr lang="en-GB" sz="1800" b="0" kern="1200" dirty="0">
              <a:latin typeface="Arial" panose="020B0604020202020204" pitchFamily="34" charset="0"/>
              <a:cs typeface="Arial" panose="020B0604020202020204" pitchFamily="34" charset="0"/>
            </a:rPr>
            <a:t>measurable, external conditions influencing a person's life and health (</a:t>
          </a:r>
          <a:r>
            <a:rPr lang="en-GB" sz="1800" b="0" kern="1200" dirty="0" err="1">
              <a:latin typeface="Arial" panose="020B0604020202020204" pitchFamily="34" charset="0"/>
              <a:cs typeface="Arial" panose="020B0604020202020204" pitchFamily="34" charset="0"/>
            </a:rPr>
            <a:t>Alatartseva</a:t>
          </a:r>
          <a:r>
            <a:rPr lang="en-GB" sz="1800" b="0" kern="1200" dirty="0">
              <a:latin typeface="Arial" panose="020B0604020202020204" pitchFamily="34" charset="0"/>
              <a:cs typeface="Arial" panose="020B0604020202020204" pitchFamily="34" charset="0"/>
            </a:rPr>
            <a:t>, &amp; </a:t>
          </a:r>
          <a:r>
            <a:rPr lang="en-GB" sz="1800" b="0" kern="1200" dirty="0" err="1">
              <a:latin typeface="Arial" panose="020B0604020202020204" pitchFamily="34" charset="0"/>
              <a:cs typeface="Arial" panose="020B0604020202020204" pitchFamily="34" charset="0"/>
            </a:rPr>
            <a:t>Barysheva</a:t>
          </a:r>
          <a:r>
            <a:rPr lang="en-GB" sz="1800" b="0" kern="1200" dirty="0">
              <a:latin typeface="Arial" panose="020B0604020202020204" pitchFamily="34" charset="0"/>
              <a:cs typeface="Arial" panose="020B0604020202020204" pitchFamily="34" charset="0"/>
            </a:rPr>
            <a:t>, 2015).</a:t>
          </a:r>
        </a:p>
      </dsp:txBody>
      <dsp:txXfrm>
        <a:off x="3821373" y="1195055"/>
        <a:ext cx="8120418" cy="1639687"/>
      </dsp:txXfrm>
    </dsp:sp>
    <dsp:sp modelId="{755A59CB-63DE-4F65-AB13-B46716049AE2}">
      <dsp:nvSpPr>
        <dsp:cNvPr id="0" name=""/>
        <dsp:cNvSpPr/>
      </dsp:nvSpPr>
      <dsp:spPr>
        <a:xfrm>
          <a:off x="0" y="3014742"/>
          <a:ext cx="2985448"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US" sz="1800" b="1" kern="1200" dirty="0">
              <a:latin typeface="Times New Roman" panose="02020603050405020304" pitchFamily="18" charset="0"/>
              <a:cs typeface="Times New Roman" panose="02020603050405020304" pitchFamily="18" charset="0"/>
            </a:rPr>
            <a:t>Sustainable Development Goals</a:t>
          </a:r>
          <a:endParaRPr lang="en-GB" sz="1800" b="1" kern="1200" dirty="0">
            <a:latin typeface="Times New Roman" panose="02020603050405020304" pitchFamily="18" charset="0"/>
            <a:cs typeface="Times New Roman" panose="02020603050405020304" pitchFamily="18" charset="0"/>
          </a:endParaRPr>
        </a:p>
      </dsp:txBody>
      <dsp:txXfrm>
        <a:off x="0" y="3014742"/>
        <a:ext cx="2985448" cy="990000"/>
      </dsp:txXfrm>
    </dsp:sp>
    <dsp:sp modelId="{0E7CBC08-9D7B-4F88-BA3D-8186DBBECA7C}">
      <dsp:nvSpPr>
        <dsp:cNvPr id="0" name=""/>
        <dsp:cNvSpPr/>
      </dsp:nvSpPr>
      <dsp:spPr>
        <a:xfrm>
          <a:off x="2985447" y="3014742"/>
          <a:ext cx="597089" cy="990000"/>
        </a:xfrm>
        <a:prstGeom prst="leftBrace">
          <a:avLst>
            <a:gd name="adj1" fmla="val 35000"/>
            <a:gd name="adj2" fmla="val 5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1A600EE-7D9F-4949-AFAB-4F3B595A7E53}">
      <dsp:nvSpPr>
        <dsp:cNvPr id="0" name=""/>
        <dsp:cNvSpPr/>
      </dsp:nvSpPr>
      <dsp:spPr>
        <a:xfrm>
          <a:off x="3821373" y="3014742"/>
          <a:ext cx="8120418" cy="9900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US" sz="1800" b="0" i="0" kern="1200" dirty="0">
              <a:latin typeface="Arial" panose="020B0604020202020204" pitchFamily="34" charset="0"/>
              <a:cs typeface="Arial" panose="020B0604020202020204" pitchFamily="34" charset="0"/>
            </a:rPr>
            <a:t>The United Nations Brundtland Commission in 1987 defined sustainability as “meeting the needs of the present without compromising the ability of future generations to meet their own needs </a:t>
          </a:r>
          <a:r>
            <a:rPr lang="en-GB" sz="1800" kern="1200" dirty="0">
              <a:latin typeface="Arial" panose="020B0604020202020204" pitchFamily="34" charset="0"/>
              <a:cs typeface="Arial" panose="020B0604020202020204" pitchFamily="34" charset="0"/>
            </a:rPr>
            <a:t>(United Nations, 2025).  </a:t>
          </a:r>
        </a:p>
      </dsp:txBody>
      <dsp:txXfrm>
        <a:off x="3821373" y="3014742"/>
        <a:ext cx="8120418" cy="990000"/>
      </dsp:txXfrm>
    </dsp:sp>
    <dsp:sp modelId="{9036DF64-1D51-49FB-9E4A-AE9DB8C9B487}">
      <dsp:nvSpPr>
        <dsp:cNvPr id="0" name=""/>
        <dsp:cNvSpPr/>
      </dsp:nvSpPr>
      <dsp:spPr>
        <a:xfrm>
          <a:off x="0" y="4184742"/>
          <a:ext cx="2985448"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US" sz="1800" b="1" kern="1200" dirty="0">
              <a:latin typeface="Times New Roman" panose="02020603050405020304" pitchFamily="18" charset="0"/>
              <a:cs typeface="Times New Roman" panose="02020603050405020304" pitchFamily="18" charset="0"/>
            </a:rPr>
            <a:t>Integration</a:t>
          </a:r>
          <a:endParaRPr lang="en-GB" sz="1800" b="1" kern="1200" dirty="0">
            <a:latin typeface="Times New Roman" panose="02020603050405020304" pitchFamily="18" charset="0"/>
            <a:cs typeface="Times New Roman" panose="02020603050405020304" pitchFamily="18" charset="0"/>
          </a:endParaRPr>
        </a:p>
      </dsp:txBody>
      <dsp:txXfrm>
        <a:off x="0" y="4184742"/>
        <a:ext cx="2985448" cy="990000"/>
      </dsp:txXfrm>
    </dsp:sp>
    <dsp:sp modelId="{A0C66279-8D01-4E7B-A0A3-343CCA304AF0}">
      <dsp:nvSpPr>
        <dsp:cNvPr id="0" name=""/>
        <dsp:cNvSpPr/>
      </dsp:nvSpPr>
      <dsp:spPr>
        <a:xfrm>
          <a:off x="2985447" y="4184742"/>
          <a:ext cx="597089" cy="990000"/>
        </a:xfrm>
        <a:prstGeom prst="leftBrace">
          <a:avLst>
            <a:gd name="adj1" fmla="val 35000"/>
            <a:gd name="adj2" fmla="val 5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0C402-4F2A-458A-BB03-53236D1DB751}">
      <dsp:nvSpPr>
        <dsp:cNvPr id="0" name=""/>
        <dsp:cNvSpPr/>
      </dsp:nvSpPr>
      <dsp:spPr>
        <a:xfrm>
          <a:off x="0" y="116"/>
          <a:ext cx="6093724" cy="983896"/>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According to Ecological Model of Health, health depends on mutual relations between people and their physical, social and physical environment (National Cancer Institute, 2005).</a:t>
          </a:r>
          <a:endParaRPr lang="en-GB" sz="1800" kern="1200" dirty="0">
            <a:latin typeface="Arial" panose="020B0604020202020204" pitchFamily="34" charset="0"/>
            <a:cs typeface="Arial" panose="020B0604020202020204" pitchFamily="34" charset="0"/>
          </a:endParaRPr>
        </a:p>
      </dsp:txBody>
      <dsp:txXfrm>
        <a:off x="48030" y="48146"/>
        <a:ext cx="5997664" cy="887836"/>
      </dsp:txXfrm>
    </dsp:sp>
    <dsp:sp modelId="{7CF89B90-6974-4F1A-A8D3-CD04CC88846B}">
      <dsp:nvSpPr>
        <dsp:cNvPr id="0" name=""/>
        <dsp:cNvSpPr/>
      </dsp:nvSpPr>
      <dsp:spPr>
        <a:xfrm>
          <a:off x="0" y="995657"/>
          <a:ext cx="6093724" cy="983896"/>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It considers such determinants of health outcomes as housing, pollution, community safety, education, and access to healthcare.</a:t>
          </a:r>
          <a:endParaRPr lang="en-GB" sz="1800" kern="1200" dirty="0">
            <a:latin typeface="Arial" panose="020B0604020202020204" pitchFamily="34" charset="0"/>
            <a:cs typeface="Arial" panose="020B0604020202020204" pitchFamily="34" charset="0"/>
          </a:endParaRPr>
        </a:p>
      </dsp:txBody>
      <dsp:txXfrm>
        <a:off x="48030" y="1043687"/>
        <a:ext cx="5997664" cy="887836"/>
      </dsp:txXfrm>
    </dsp:sp>
    <dsp:sp modelId="{3B1AB63F-6B7E-46A7-8AE3-22E58B6A34C1}">
      <dsp:nvSpPr>
        <dsp:cNvPr id="0" name=""/>
        <dsp:cNvSpPr/>
      </dsp:nvSpPr>
      <dsp:spPr>
        <a:xfrm>
          <a:off x="0" y="1991197"/>
          <a:ext cx="6093724" cy="983896"/>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model focuses on prevention in increasing social and environmental conditions (Dubos, 1965).</a:t>
          </a:r>
          <a:endParaRPr lang="en-GB" sz="1800" kern="1200" dirty="0">
            <a:latin typeface="Arial" panose="020B0604020202020204" pitchFamily="34" charset="0"/>
            <a:cs typeface="Arial" panose="020B0604020202020204" pitchFamily="34" charset="0"/>
          </a:endParaRPr>
        </a:p>
      </dsp:txBody>
      <dsp:txXfrm>
        <a:off x="48030" y="2039227"/>
        <a:ext cx="5997664" cy="8878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0385A-D3E2-4981-8378-D8CAFB0762FD}">
      <dsp:nvSpPr>
        <dsp:cNvPr id="0" name=""/>
        <dsp:cNvSpPr/>
      </dsp:nvSpPr>
      <dsp:spPr>
        <a:xfrm>
          <a:off x="0" y="11"/>
          <a:ext cx="6093724" cy="1754314"/>
        </a:xfrm>
        <a:prstGeom prst="round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latin typeface="Arial" panose="020B0604020202020204" pitchFamily="34" charset="0"/>
              <a:cs typeface="Arial" panose="020B0604020202020204" pitchFamily="34" charset="0"/>
            </a:rPr>
            <a:t>Critique: </a:t>
          </a:r>
          <a:r>
            <a:rPr lang="en-US" sz="1800" kern="1200" dirty="0">
              <a:latin typeface="Arial" panose="020B0604020202020204" pitchFamily="34" charset="0"/>
              <a:cs typeface="Arial" panose="020B0604020202020204" pitchFamily="34" charset="0"/>
            </a:rPr>
            <a:t>One of the drawbacks of the ecological model is that it is sometimes hard to specify the factors of the environment or society that make the most significant contribution to health outcomes (Reifsnider et al., 2005).</a:t>
          </a:r>
          <a:endParaRPr lang="en-GB" sz="1800" kern="1200" dirty="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It also involves policy level intervention and cross sectoral cooperation, which is not only time and resource consuming.</a:t>
          </a:r>
          <a:endParaRPr lang="en-GB" sz="1800" kern="1200" dirty="0">
            <a:latin typeface="Arial" panose="020B0604020202020204" pitchFamily="34" charset="0"/>
            <a:cs typeface="Arial" panose="020B0604020202020204" pitchFamily="34" charset="0"/>
          </a:endParaRPr>
        </a:p>
      </dsp:txBody>
      <dsp:txXfrm>
        <a:off x="85639" y="85650"/>
        <a:ext cx="5922446" cy="15830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E5A85A-8C48-40D2-A687-8C750D2A2AE7}">
      <dsp:nvSpPr>
        <dsp:cNvPr id="0" name=""/>
        <dsp:cNvSpPr/>
      </dsp:nvSpPr>
      <dsp:spPr>
        <a:xfrm>
          <a:off x="0" y="0"/>
          <a:ext cx="555236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1F58A7-D841-4013-87D4-176A2C531D59}">
      <dsp:nvSpPr>
        <dsp:cNvPr id="0" name=""/>
        <dsp:cNvSpPr/>
      </dsp:nvSpPr>
      <dsp:spPr>
        <a:xfrm>
          <a:off x="0" y="0"/>
          <a:ext cx="1110472" cy="2975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Relevance to Health and Social Care:</a:t>
          </a:r>
          <a:endParaRPr lang="en-GB" sz="1600" kern="1200" dirty="0">
            <a:latin typeface="Arial" panose="020B0604020202020204" pitchFamily="34" charset="0"/>
            <a:cs typeface="Arial" panose="020B0604020202020204" pitchFamily="34" charset="0"/>
          </a:endParaRPr>
        </a:p>
      </dsp:txBody>
      <dsp:txXfrm>
        <a:off x="0" y="0"/>
        <a:ext cx="1110472" cy="2975209"/>
      </dsp:txXfrm>
    </dsp:sp>
    <dsp:sp modelId="{37227A2B-B448-4236-84E3-53019984F6E6}">
      <dsp:nvSpPr>
        <dsp:cNvPr id="0" name=""/>
        <dsp:cNvSpPr/>
      </dsp:nvSpPr>
      <dsp:spPr>
        <a:xfrm>
          <a:off x="1193758" y="46487"/>
          <a:ext cx="4358605" cy="929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The model is very pertinent towards curbing social determinants of health and lessening health disparities in the UK.</a:t>
          </a:r>
          <a:endParaRPr lang="en-GB" sz="1500" kern="1200" dirty="0">
            <a:latin typeface="Arial" panose="020B0604020202020204" pitchFamily="34" charset="0"/>
            <a:cs typeface="Arial" panose="020B0604020202020204" pitchFamily="34" charset="0"/>
          </a:endParaRPr>
        </a:p>
      </dsp:txBody>
      <dsp:txXfrm>
        <a:off x="1193758" y="46487"/>
        <a:ext cx="4358605" cy="929752"/>
      </dsp:txXfrm>
    </dsp:sp>
    <dsp:sp modelId="{061EBB78-B193-4F97-B1FC-CC1045116F5A}">
      <dsp:nvSpPr>
        <dsp:cNvPr id="0" name=""/>
        <dsp:cNvSpPr/>
      </dsp:nvSpPr>
      <dsp:spPr>
        <a:xfrm>
          <a:off x="1110472" y="976240"/>
          <a:ext cx="4441891"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7B8587-E61E-4240-B03A-1AC8F90D8A1F}">
      <dsp:nvSpPr>
        <dsp:cNvPr id="0" name=""/>
        <dsp:cNvSpPr/>
      </dsp:nvSpPr>
      <dsp:spPr>
        <a:xfrm>
          <a:off x="1193758" y="1022728"/>
          <a:ext cx="4358605" cy="929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It guides the policies of the public health, urban planning and community health programs that can be used to enhance sustainable development and SDG 3.</a:t>
          </a:r>
          <a:endParaRPr lang="en-GB" sz="1500" kern="1200" dirty="0">
            <a:latin typeface="Arial" panose="020B0604020202020204" pitchFamily="34" charset="0"/>
            <a:cs typeface="Arial" panose="020B0604020202020204" pitchFamily="34" charset="0"/>
          </a:endParaRPr>
        </a:p>
      </dsp:txBody>
      <dsp:txXfrm>
        <a:off x="1193758" y="1022728"/>
        <a:ext cx="4358605" cy="929752"/>
      </dsp:txXfrm>
    </dsp:sp>
    <dsp:sp modelId="{5B60D192-E730-4410-9B2E-5DD53F1D21DF}">
      <dsp:nvSpPr>
        <dsp:cNvPr id="0" name=""/>
        <dsp:cNvSpPr/>
      </dsp:nvSpPr>
      <dsp:spPr>
        <a:xfrm>
          <a:off x="1110472" y="1952480"/>
          <a:ext cx="4441891"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D31E4E2-3A00-4AE4-875A-4F89AC4F84E0}">
      <dsp:nvSpPr>
        <dsp:cNvPr id="0" name=""/>
        <dsp:cNvSpPr/>
      </dsp:nvSpPr>
      <dsp:spPr>
        <a:xfrm>
          <a:off x="1193758" y="1998968"/>
          <a:ext cx="4358605" cy="929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The model encourages preventive measures, such as </a:t>
          </a:r>
          <a:r>
            <a:rPr lang="en-GB" sz="1500" kern="1200" dirty="0">
              <a:latin typeface="Arial" panose="020B0604020202020204" pitchFamily="34" charset="0"/>
              <a:cs typeface="Arial" panose="020B0604020202020204" pitchFamily="34" charset="0"/>
            </a:rPr>
            <a:t>enhancing housing, reducing pollution, and improving wellbeing services among </a:t>
          </a:r>
          <a:r>
            <a:rPr lang="en-US" sz="1500" kern="1200" dirty="0">
              <a:latin typeface="Arial" panose="020B0604020202020204" pitchFamily="34" charset="0"/>
              <a:cs typeface="Arial" panose="020B0604020202020204" pitchFamily="34" charset="0"/>
            </a:rPr>
            <a:t>communities.</a:t>
          </a:r>
          <a:endParaRPr lang="en-GB" sz="1500" kern="1200" dirty="0">
            <a:latin typeface="Arial" panose="020B0604020202020204" pitchFamily="34" charset="0"/>
            <a:cs typeface="Arial" panose="020B0604020202020204" pitchFamily="34" charset="0"/>
          </a:endParaRPr>
        </a:p>
      </dsp:txBody>
      <dsp:txXfrm>
        <a:off x="1193758" y="1998968"/>
        <a:ext cx="4358605" cy="929752"/>
      </dsp:txXfrm>
    </dsp:sp>
    <dsp:sp modelId="{18676534-7894-4C39-8156-49FC99E28C62}">
      <dsp:nvSpPr>
        <dsp:cNvPr id="0" name=""/>
        <dsp:cNvSpPr/>
      </dsp:nvSpPr>
      <dsp:spPr>
        <a:xfrm>
          <a:off x="1110472" y="2928721"/>
          <a:ext cx="4441891"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10752-18BC-43EB-8452-4E2F6667BF3A}">
      <dsp:nvSpPr>
        <dsp:cNvPr id="0" name=""/>
        <dsp:cNvSpPr/>
      </dsp:nvSpPr>
      <dsp:spPr>
        <a:xfrm>
          <a:off x="0" y="127734"/>
          <a:ext cx="3603861" cy="216231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US" sz="1800" b="0" kern="1200" dirty="0">
              <a:latin typeface="Arial" panose="020B0604020202020204" pitchFamily="34" charset="0"/>
              <a:cs typeface="Arial" panose="020B0604020202020204" pitchFamily="34" charset="0"/>
            </a:rPr>
            <a:t>Global initiatives such as Health in All Policies (HiAP) highlight the fact that policies beyond the health system determine health outcomes (</a:t>
          </a:r>
          <a:r>
            <a:rPr lang="en-US" sz="1800" b="0" kern="1200" dirty="0" err="1">
              <a:latin typeface="Arial" panose="020B0604020202020204" pitchFamily="34" charset="0"/>
              <a:cs typeface="Arial" panose="020B0604020202020204" pitchFamily="34" charset="0"/>
            </a:rPr>
            <a:t>hia</a:t>
          </a:r>
          <a:r>
            <a:rPr lang="en-US" sz="1800" b="0" kern="1200" dirty="0">
              <a:latin typeface="Arial" panose="020B0604020202020204" pitchFamily="34" charset="0"/>
              <a:cs typeface="Arial" panose="020B0604020202020204" pitchFamily="34" charset="0"/>
            </a:rPr>
            <a:t>, 2019).</a:t>
          </a:r>
          <a:endParaRPr lang="en-GB" sz="1800" b="0" kern="1200" dirty="0">
            <a:latin typeface="Arial" panose="020B0604020202020204" pitchFamily="34" charset="0"/>
            <a:cs typeface="Arial" panose="020B0604020202020204" pitchFamily="34" charset="0"/>
          </a:endParaRPr>
        </a:p>
      </dsp:txBody>
      <dsp:txXfrm>
        <a:off x="0" y="127734"/>
        <a:ext cx="3603861" cy="2162317"/>
      </dsp:txXfrm>
    </dsp:sp>
    <dsp:sp modelId="{4FDB9F47-5FD0-43C8-B663-B6DE8BEDA7FE}">
      <dsp:nvSpPr>
        <dsp:cNvPr id="0" name=""/>
        <dsp:cNvSpPr/>
      </dsp:nvSpPr>
      <dsp:spPr>
        <a:xfrm>
          <a:off x="3900459" y="127734"/>
          <a:ext cx="3603861" cy="2162317"/>
        </a:xfrm>
        <a:prstGeom prst="rect">
          <a:avLst/>
        </a:prstGeom>
        <a:solidFill>
          <a:schemeClr val="accent2">
            <a:hueOff val="-266365"/>
            <a:satOff val="-117"/>
            <a:lumOff val="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US" sz="1800" b="0" kern="1200" dirty="0">
              <a:latin typeface="Arial" panose="020B0604020202020204" pitchFamily="34" charset="0"/>
              <a:cs typeface="Arial" panose="020B0604020202020204" pitchFamily="34" charset="0"/>
            </a:rPr>
            <a:t>NHS long-term plans (such as the NHS Long Term Plan 2019) are concerned with the integrated care, preventive measures, digital health, and mental health (NHS, 2019).</a:t>
          </a:r>
          <a:endParaRPr lang="en-GB" sz="1800" b="0" kern="1200" dirty="0">
            <a:latin typeface="Arial" panose="020B0604020202020204" pitchFamily="34" charset="0"/>
            <a:cs typeface="Arial" panose="020B0604020202020204" pitchFamily="34" charset="0"/>
          </a:endParaRPr>
        </a:p>
      </dsp:txBody>
      <dsp:txXfrm>
        <a:off x="3900459" y="127734"/>
        <a:ext cx="3603861" cy="2162317"/>
      </dsp:txXfrm>
    </dsp:sp>
    <dsp:sp modelId="{2BC62554-A787-4CF5-B57A-7F966BD6D1FD}">
      <dsp:nvSpPr>
        <dsp:cNvPr id="0" name=""/>
        <dsp:cNvSpPr/>
      </dsp:nvSpPr>
      <dsp:spPr>
        <a:xfrm>
          <a:off x="7928496" y="127734"/>
          <a:ext cx="3603861" cy="2162317"/>
        </a:xfrm>
        <a:prstGeom prst="rect">
          <a:avLst/>
        </a:prstGeom>
        <a:solidFill>
          <a:schemeClr val="accent2">
            <a:hueOff val="-532730"/>
            <a:satOff val="-234"/>
            <a:lumOff val="62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kern="1200" dirty="0">
              <a:latin typeface="Arial" panose="020B0604020202020204" pitchFamily="34" charset="0"/>
              <a:cs typeface="Arial" panose="020B0604020202020204" pitchFamily="34" charset="0"/>
            </a:rPr>
            <a:t>NHS conforms to Target 3.8: Achieve universal health coverage. </a:t>
          </a:r>
          <a:endParaRPr lang="en-GB" sz="1800" b="0" kern="1200" dirty="0">
            <a:latin typeface="Arial" panose="020B0604020202020204" pitchFamily="34" charset="0"/>
            <a:cs typeface="Arial" panose="020B0604020202020204" pitchFamily="34" charset="0"/>
          </a:endParaRPr>
        </a:p>
        <a:p>
          <a:pPr marL="0" lvl="0" indent="0" algn="ctr" defTabSz="800100">
            <a:lnSpc>
              <a:spcPct val="90000"/>
            </a:lnSpc>
            <a:spcBef>
              <a:spcPct val="0"/>
            </a:spcBef>
            <a:spcAft>
              <a:spcPct val="35000"/>
            </a:spcAft>
            <a:buNone/>
          </a:pPr>
          <a:r>
            <a:rPr lang="en-GB" sz="1800" b="0" kern="1200" dirty="0">
              <a:latin typeface="Arial" panose="020B0604020202020204" pitchFamily="34" charset="0"/>
              <a:cs typeface="Arial" panose="020B0604020202020204" pitchFamily="34" charset="0"/>
            </a:rPr>
            <a:t>and </a:t>
          </a:r>
        </a:p>
        <a:p>
          <a:pPr marL="0" lvl="0" indent="0" algn="ctr" defTabSz="800100">
            <a:lnSpc>
              <a:spcPct val="90000"/>
            </a:lnSpc>
            <a:spcBef>
              <a:spcPct val="0"/>
            </a:spcBef>
            <a:spcAft>
              <a:spcPct val="35000"/>
            </a:spcAft>
            <a:buNone/>
          </a:pPr>
          <a:r>
            <a:rPr lang="en-US" sz="1800" b="0" kern="1200" dirty="0">
              <a:latin typeface="Arial" panose="020B0604020202020204" pitchFamily="34" charset="0"/>
              <a:cs typeface="Arial" panose="020B0604020202020204" pitchFamily="34" charset="0"/>
            </a:rPr>
            <a:t>Target 3.4: Lessen the early deaths and enhance mental wellbeing.</a:t>
          </a:r>
          <a:endParaRPr lang="en-GB" sz="1800" b="0" kern="1200" dirty="0">
            <a:latin typeface="Arial" panose="020B0604020202020204" pitchFamily="34" charset="0"/>
            <a:cs typeface="Arial" panose="020B0604020202020204" pitchFamily="34" charset="0"/>
          </a:endParaRPr>
        </a:p>
      </dsp:txBody>
      <dsp:txXfrm>
        <a:off x="7928496" y="127734"/>
        <a:ext cx="3603861" cy="2162317"/>
      </dsp:txXfrm>
    </dsp:sp>
    <dsp:sp modelId="{C455FFAB-B8AB-4757-8C7E-6BC5E273CE13}">
      <dsp:nvSpPr>
        <dsp:cNvPr id="0" name=""/>
        <dsp:cNvSpPr/>
      </dsp:nvSpPr>
      <dsp:spPr>
        <a:xfrm>
          <a:off x="0" y="2650437"/>
          <a:ext cx="3603861" cy="2162317"/>
        </a:xfrm>
        <a:prstGeom prst="rect">
          <a:avLst/>
        </a:prstGeom>
        <a:solidFill>
          <a:schemeClr val="accent2">
            <a:hueOff val="-799094"/>
            <a:satOff val="-352"/>
            <a:lumOff val="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US" sz="1800" b="0" kern="1200" dirty="0">
              <a:latin typeface="Arial" panose="020B0604020202020204" pitchFamily="34" charset="0"/>
              <a:cs typeface="Arial" panose="020B0604020202020204" pitchFamily="34" charset="0"/>
            </a:rPr>
            <a:t>The equality Act 2010 and the Health and Care Act 2022 are the Acts that promote equitable access and collaboration during care delivery (Health and Care Act, 2022;  GOV.UK, 2013).</a:t>
          </a:r>
          <a:endParaRPr lang="en-GB" sz="1800" b="0" kern="1200" dirty="0">
            <a:latin typeface="Arial" panose="020B0604020202020204" pitchFamily="34" charset="0"/>
            <a:cs typeface="Arial" panose="020B0604020202020204" pitchFamily="34" charset="0"/>
          </a:endParaRPr>
        </a:p>
      </dsp:txBody>
      <dsp:txXfrm>
        <a:off x="0" y="2650437"/>
        <a:ext cx="3603861" cy="2162317"/>
      </dsp:txXfrm>
    </dsp:sp>
    <dsp:sp modelId="{FF6A74B9-8896-47ED-98CB-F17856800804}">
      <dsp:nvSpPr>
        <dsp:cNvPr id="0" name=""/>
        <dsp:cNvSpPr/>
      </dsp:nvSpPr>
      <dsp:spPr>
        <a:xfrm>
          <a:off x="3964248" y="2650437"/>
          <a:ext cx="3603861" cy="2162317"/>
        </a:xfrm>
        <a:prstGeom prst="rect">
          <a:avLst/>
        </a:prstGeom>
        <a:solidFill>
          <a:schemeClr val="accent2">
            <a:hueOff val="-1065459"/>
            <a:satOff val="-469"/>
            <a:lumOff val="125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US" sz="1800" b="0" kern="1200" dirty="0">
              <a:latin typeface="Arial" panose="020B0604020202020204" pitchFamily="34" charset="0"/>
              <a:cs typeface="Arial" panose="020B0604020202020204" pitchFamily="34" charset="0"/>
            </a:rPr>
            <a:t>Promotion of lifestyle and mental health by campaigns like Stoptober and Time to Change effectively tackle the issue of health disparity and stigma.</a:t>
          </a:r>
          <a:endParaRPr lang="en-GB" sz="1800" b="0" kern="1200" dirty="0">
            <a:latin typeface="Arial" panose="020B0604020202020204" pitchFamily="34" charset="0"/>
            <a:cs typeface="Arial" panose="020B0604020202020204" pitchFamily="34" charset="0"/>
          </a:endParaRPr>
        </a:p>
      </dsp:txBody>
      <dsp:txXfrm>
        <a:off x="3964248" y="2650437"/>
        <a:ext cx="3603861" cy="2162317"/>
      </dsp:txXfrm>
    </dsp:sp>
    <dsp:sp modelId="{30D3439B-D18D-4B92-9920-3B377EFBED18}">
      <dsp:nvSpPr>
        <dsp:cNvPr id="0" name=""/>
        <dsp:cNvSpPr/>
      </dsp:nvSpPr>
      <dsp:spPr>
        <a:xfrm>
          <a:off x="7928496" y="2650437"/>
          <a:ext cx="3603861" cy="2162317"/>
        </a:xfrm>
        <a:prstGeom prst="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US" sz="1800" b="0" kern="1200" dirty="0">
              <a:latin typeface="Arial" panose="020B0604020202020204" pitchFamily="34" charset="0"/>
              <a:cs typeface="Arial" panose="020B0604020202020204" pitchFamily="34" charset="0"/>
            </a:rPr>
            <a:t>The success and equity of the health and social care services are determined by social determinants, economical policies, and existing ideologies.</a:t>
          </a:r>
          <a:endParaRPr lang="en-GB" sz="1800" b="0" kern="1200" dirty="0">
            <a:latin typeface="Arial" panose="020B0604020202020204" pitchFamily="34" charset="0"/>
            <a:cs typeface="Arial" panose="020B0604020202020204" pitchFamily="34" charset="0"/>
          </a:endParaRPr>
        </a:p>
      </dsp:txBody>
      <dsp:txXfrm>
        <a:off x="7928496" y="2650437"/>
        <a:ext cx="3603861" cy="216231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A0E5BC-19E3-4ABC-9381-5D2A02C28CD5}">
      <dsp:nvSpPr>
        <dsp:cNvPr id="0" name=""/>
        <dsp:cNvSpPr/>
      </dsp:nvSpPr>
      <dsp:spPr>
        <a:xfrm>
          <a:off x="0" y="1182030"/>
          <a:ext cx="5521654" cy="775540"/>
        </a:xfrm>
        <a:prstGeom prst="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Stoptober alters SDG 3 Target 3.a by empowering the control of tobacco and lowering premature morbid mortality due to non-communicable diseases.</a:t>
          </a:r>
          <a:endParaRPr lang="en-GB" sz="1400" kern="1200" dirty="0">
            <a:latin typeface="Arial" panose="020B0604020202020204" pitchFamily="34" charset="0"/>
            <a:cs typeface="Arial" panose="020B0604020202020204" pitchFamily="34" charset="0"/>
          </a:endParaRPr>
        </a:p>
      </dsp:txBody>
      <dsp:txXfrm>
        <a:off x="0" y="1182030"/>
        <a:ext cx="5521654" cy="775540"/>
      </dsp:txXfrm>
    </dsp:sp>
    <dsp:sp modelId="{0C760959-891B-4F8A-A808-579C20D9A9C1}">
      <dsp:nvSpPr>
        <dsp:cNvPr id="0" name=""/>
        <dsp:cNvSpPr/>
      </dsp:nvSpPr>
      <dsp:spPr>
        <a:xfrm rot="10800000">
          <a:off x="0" y="883"/>
          <a:ext cx="5521654" cy="1192780"/>
        </a:xfrm>
        <a:prstGeom prst="upArrowCallou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Stoptober is a smoking cessation campaign that is </a:t>
          </a:r>
          <a:r>
            <a:rPr lang="en-US" sz="1400" kern="1200" dirty="0" err="1">
              <a:latin typeface="Arial" panose="020B0604020202020204" pitchFamily="34" charset="0"/>
              <a:cs typeface="Arial" panose="020B0604020202020204" pitchFamily="34" charset="0"/>
            </a:rPr>
            <a:t>organised</a:t>
          </a:r>
          <a:r>
            <a:rPr lang="en-US" sz="1400" kern="1200" dirty="0">
              <a:latin typeface="Arial" panose="020B0604020202020204" pitchFamily="34" charset="0"/>
              <a:cs typeface="Arial" panose="020B0604020202020204" pitchFamily="34" charset="0"/>
            </a:rPr>
            <a:t> nationally by Public Health England and aims to support smokers to quit by quitting smoking during the entire month of October (The University of Edinburgh, 2022). </a:t>
          </a:r>
          <a:endParaRPr lang="en-GB" sz="1400" kern="1200" dirty="0">
            <a:latin typeface="Arial" panose="020B0604020202020204" pitchFamily="34" charset="0"/>
            <a:cs typeface="Arial" panose="020B0604020202020204" pitchFamily="34" charset="0"/>
          </a:endParaRPr>
        </a:p>
      </dsp:txBody>
      <dsp:txXfrm rot="10800000">
        <a:off x="0" y="883"/>
        <a:ext cx="5521654" cy="77503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5029A-328E-463D-BD98-376CC8266FBB}">
      <dsp:nvSpPr>
        <dsp:cNvPr id="0" name=""/>
        <dsp:cNvSpPr/>
      </dsp:nvSpPr>
      <dsp:spPr>
        <a:xfrm>
          <a:off x="0" y="1182030"/>
          <a:ext cx="5667229" cy="775540"/>
        </a:xfrm>
        <a:prstGeom prst="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Mental health campaigns such as Time to Change are in line with SDG 3 Target 3.4 since they promote mental health, eliminate stigma and enhance accessibility to mental health support services.</a:t>
          </a:r>
          <a:endParaRPr lang="en-GB" sz="1400" kern="1200" dirty="0">
            <a:latin typeface="Arial" panose="020B0604020202020204" pitchFamily="34" charset="0"/>
            <a:cs typeface="Arial" panose="020B0604020202020204" pitchFamily="34" charset="0"/>
          </a:endParaRPr>
        </a:p>
      </dsp:txBody>
      <dsp:txXfrm>
        <a:off x="0" y="1182030"/>
        <a:ext cx="5667229" cy="775540"/>
      </dsp:txXfrm>
    </dsp:sp>
    <dsp:sp modelId="{66EE4C55-E5B1-48F7-809B-8CAC20BDC334}">
      <dsp:nvSpPr>
        <dsp:cNvPr id="0" name=""/>
        <dsp:cNvSpPr/>
      </dsp:nvSpPr>
      <dsp:spPr>
        <a:xfrm rot="10800000">
          <a:off x="0" y="883"/>
          <a:ext cx="5667229" cy="1192780"/>
        </a:xfrm>
        <a:prstGeom prst="upArrowCallou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Time to Change was a motion to stop the stigma and discrimination against mentally ill individuals (Time To Change, 2024). </a:t>
          </a:r>
          <a:endParaRPr lang="en-GB" sz="1400" kern="1200" dirty="0">
            <a:latin typeface="Arial" panose="020B0604020202020204" pitchFamily="34" charset="0"/>
            <a:cs typeface="Arial" panose="020B0604020202020204" pitchFamily="34" charset="0"/>
          </a:endParaRPr>
        </a:p>
      </dsp:txBody>
      <dsp:txXfrm rot="10800000">
        <a:off x="0" y="883"/>
        <a:ext cx="5667229" cy="77503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738E4C-EA46-4FC1-9EEB-EF63F2FC43C3}">
      <dsp:nvSpPr>
        <dsp:cNvPr id="0" name=""/>
        <dsp:cNvSpPr/>
      </dsp:nvSpPr>
      <dsp:spPr>
        <a:xfrm rot="5400000">
          <a:off x="-364266" y="364266"/>
          <a:ext cx="2428444" cy="1699910"/>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Challenges</a:t>
          </a:r>
          <a:endParaRPr lang="en-GB" sz="2400" kern="1200" dirty="0">
            <a:latin typeface="Times New Roman" panose="02020603050405020304" pitchFamily="18" charset="0"/>
            <a:cs typeface="Times New Roman" panose="02020603050405020304" pitchFamily="18" charset="0"/>
          </a:endParaRPr>
        </a:p>
      </dsp:txBody>
      <dsp:txXfrm rot="-5400000">
        <a:off x="1" y="849954"/>
        <a:ext cx="1699910" cy="728534"/>
      </dsp:txXfrm>
    </dsp:sp>
    <dsp:sp modelId="{83CFFE0C-2DF5-49FB-8C0A-A104A53D1196}">
      <dsp:nvSpPr>
        <dsp:cNvPr id="0" name=""/>
        <dsp:cNvSpPr/>
      </dsp:nvSpPr>
      <dsp:spPr>
        <a:xfrm rot="5400000">
          <a:off x="5533464" y="-3833553"/>
          <a:ext cx="1578488" cy="9245595"/>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US" sz="1500" kern="1200" dirty="0">
              <a:latin typeface="Arial" panose="020B0604020202020204" pitchFamily="34" charset="0"/>
              <a:cs typeface="Arial" panose="020B0604020202020204" pitchFamily="34" charset="0"/>
            </a:rPr>
            <a:t>The problem of funding in the NHS means that the long-term investment in the preventive and community-based services is not possible, even though the evidence indicates that it is cost-effective.</a:t>
          </a:r>
          <a:endParaRPr lang="en-GB" sz="1500" kern="1200" dirty="0">
            <a:latin typeface="Arial" panose="020B0604020202020204" pitchFamily="34" charset="0"/>
            <a:cs typeface="Arial" panose="020B0604020202020204" pitchFamily="34" charset="0"/>
          </a:endParaRPr>
        </a:p>
        <a:p>
          <a:pPr marL="114300" lvl="1" indent="-114300" algn="l" defTabSz="666750">
            <a:lnSpc>
              <a:spcPct val="90000"/>
            </a:lnSpc>
            <a:spcBef>
              <a:spcPct val="0"/>
            </a:spcBef>
            <a:spcAft>
              <a:spcPct val="15000"/>
            </a:spcAft>
            <a:buChar char="•"/>
          </a:pPr>
          <a:r>
            <a:rPr lang="en-US" sz="1500" kern="1200" dirty="0">
              <a:latin typeface="Arial" panose="020B0604020202020204" pitchFamily="34" charset="0"/>
              <a:cs typeface="Arial" panose="020B0604020202020204" pitchFamily="34" charset="0"/>
            </a:rPr>
            <a:t>The division of health and social care services poses a barrier to a coordinated delivery of care especially to individuals with long-term or complex conditions (World Health Organisation, 2018). </a:t>
          </a:r>
          <a:endParaRPr lang="en-GB" sz="1500" kern="1200" dirty="0">
            <a:latin typeface="Arial" panose="020B0604020202020204" pitchFamily="34" charset="0"/>
            <a:cs typeface="Arial" panose="020B0604020202020204" pitchFamily="34" charset="0"/>
          </a:endParaRPr>
        </a:p>
        <a:p>
          <a:pPr marL="114300" lvl="1" indent="-114300" algn="l" defTabSz="666750">
            <a:lnSpc>
              <a:spcPct val="90000"/>
            </a:lnSpc>
            <a:spcBef>
              <a:spcPct val="0"/>
            </a:spcBef>
            <a:spcAft>
              <a:spcPct val="15000"/>
            </a:spcAft>
            <a:buChar char="•"/>
          </a:pPr>
          <a:r>
            <a:rPr lang="en-US" sz="1500" kern="1200" dirty="0">
              <a:latin typeface="Arial" panose="020B0604020202020204" pitchFamily="34" charset="0"/>
              <a:cs typeface="Arial" panose="020B0604020202020204" pitchFamily="34" charset="0"/>
            </a:rPr>
            <a:t>The shortage of workforce and high turnover also impact the sustainability of the model of integrated services and influence the quality of care. </a:t>
          </a:r>
          <a:endParaRPr lang="en-GB" sz="1500" kern="1200" dirty="0">
            <a:latin typeface="Arial" panose="020B0604020202020204" pitchFamily="34" charset="0"/>
            <a:cs typeface="Arial" panose="020B0604020202020204" pitchFamily="34" charset="0"/>
          </a:endParaRPr>
        </a:p>
      </dsp:txBody>
      <dsp:txXfrm rot="-5400000">
        <a:off x="1699911" y="77055"/>
        <a:ext cx="9168540" cy="14243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B1D751-FB48-40F6-AA1B-150903F4048C}">
      <dsp:nvSpPr>
        <dsp:cNvPr id="0" name=""/>
        <dsp:cNvSpPr/>
      </dsp:nvSpPr>
      <dsp:spPr>
        <a:xfrm rot="5400000">
          <a:off x="-363555" y="365925"/>
          <a:ext cx="2423702" cy="1696591"/>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Recommendations</a:t>
          </a:r>
          <a:endParaRPr lang="en-GB" sz="2400" kern="1200" dirty="0">
            <a:latin typeface="Times New Roman" panose="02020603050405020304" pitchFamily="18" charset="0"/>
            <a:cs typeface="Times New Roman" panose="02020603050405020304" pitchFamily="18" charset="0"/>
          </a:endParaRPr>
        </a:p>
      </dsp:txBody>
      <dsp:txXfrm rot="-5400000">
        <a:off x="1" y="850666"/>
        <a:ext cx="1696591" cy="727111"/>
      </dsp:txXfrm>
    </dsp:sp>
    <dsp:sp modelId="{9F97D31A-5CAB-4E20-9FBE-E013EA469CA2}">
      <dsp:nvSpPr>
        <dsp:cNvPr id="0" name=""/>
        <dsp:cNvSpPr/>
      </dsp:nvSpPr>
      <dsp:spPr>
        <a:xfrm rot="5400000">
          <a:off x="5592031" y="-3893069"/>
          <a:ext cx="1575406" cy="9366285"/>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US" sz="1500" kern="1200" dirty="0">
              <a:latin typeface="Arial" panose="020B0604020202020204" pitchFamily="34" charset="0"/>
              <a:cs typeface="Arial" panose="020B0604020202020204" pitchFamily="34" charset="0"/>
            </a:rPr>
            <a:t>Enhancing the integrated care systems with better governance structures and shared accountability would facilitate both health and social care sectors collaboration and the voluntary sector.</a:t>
          </a:r>
          <a:endParaRPr lang="en-GB" sz="1500" kern="1200" dirty="0">
            <a:latin typeface="Arial" panose="020B0604020202020204" pitchFamily="34" charset="0"/>
            <a:cs typeface="Arial" panose="020B0604020202020204" pitchFamily="34" charset="0"/>
          </a:endParaRPr>
        </a:p>
        <a:p>
          <a:pPr marL="114300" lvl="1" indent="-114300" algn="l" defTabSz="666750">
            <a:lnSpc>
              <a:spcPct val="90000"/>
            </a:lnSpc>
            <a:spcBef>
              <a:spcPct val="0"/>
            </a:spcBef>
            <a:spcAft>
              <a:spcPct val="15000"/>
            </a:spcAft>
            <a:buChar char="•"/>
          </a:pPr>
          <a:r>
            <a:rPr lang="en-US" sz="1500" kern="1200" dirty="0">
              <a:latin typeface="Arial" panose="020B0604020202020204" pitchFamily="34" charset="0"/>
              <a:cs typeface="Arial" panose="020B0604020202020204" pitchFamily="34" charset="0"/>
            </a:rPr>
            <a:t>The recruitment, retention, and wellbeing initiatives of the workforce must be invested in to have a strong and intelligent workforce that can provide care that is sustainable, of high quality (</a:t>
          </a:r>
          <a:r>
            <a:rPr lang="en-US" sz="1500" kern="1200" dirty="0" err="1">
              <a:latin typeface="Arial" panose="020B0604020202020204" pitchFamily="34" charset="0"/>
              <a:cs typeface="Arial" panose="020B0604020202020204" pitchFamily="34" charset="0"/>
            </a:rPr>
            <a:t>Stolarchuk</a:t>
          </a:r>
          <a:r>
            <a:rPr lang="en-US" sz="1500" kern="1200" dirty="0">
              <a:latin typeface="Arial" panose="020B0604020202020204" pitchFamily="34" charset="0"/>
              <a:cs typeface="Arial" panose="020B0604020202020204" pitchFamily="34" charset="0"/>
            </a:rPr>
            <a:t> et al., 2025).</a:t>
          </a:r>
          <a:endParaRPr lang="en-GB" sz="1500" kern="1200" dirty="0">
            <a:latin typeface="Arial" panose="020B0604020202020204" pitchFamily="34" charset="0"/>
            <a:cs typeface="Arial" panose="020B0604020202020204" pitchFamily="34" charset="0"/>
          </a:endParaRPr>
        </a:p>
        <a:p>
          <a:pPr marL="114300" lvl="1" indent="-114300" algn="l" defTabSz="666750">
            <a:lnSpc>
              <a:spcPct val="90000"/>
            </a:lnSpc>
            <a:spcBef>
              <a:spcPct val="0"/>
            </a:spcBef>
            <a:spcAft>
              <a:spcPct val="15000"/>
            </a:spcAft>
            <a:buChar char="•"/>
          </a:pPr>
          <a:r>
            <a:rPr lang="en-US" sz="1500" kern="1200" dirty="0">
              <a:latin typeface="Arial" panose="020B0604020202020204" pitchFamily="34" charset="0"/>
              <a:cs typeface="Arial" panose="020B0604020202020204" pitchFamily="34" charset="0"/>
            </a:rPr>
            <a:t>Better representing the communities and service users in service planning would enhance responsiveness, equity, and sustainability of health and social care provision in the long run.</a:t>
          </a:r>
          <a:endParaRPr lang="en-GB" sz="1500" kern="1200" dirty="0">
            <a:latin typeface="Arial" panose="020B0604020202020204" pitchFamily="34" charset="0"/>
            <a:cs typeface="Arial" panose="020B0604020202020204" pitchFamily="34" charset="0"/>
          </a:endParaRPr>
        </a:p>
      </dsp:txBody>
      <dsp:txXfrm rot="-5400000">
        <a:off x="1696592" y="79275"/>
        <a:ext cx="9289380" cy="142159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A7F82-80F9-4B3C-9AB3-529874BEC19C}">
      <dsp:nvSpPr>
        <dsp:cNvPr id="0" name=""/>
        <dsp:cNvSpPr/>
      </dsp:nvSpPr>
      <dsp:spPr>
        <a:xfrm>
          <a:off x="-5616862" y="-859859"/>
          <a:ext cx="6687504" cy="6687504"/>
        </a:xfrm>
        <a:prstGeom prst="blockArc">
          <a:avLst>
            <a:gd name="adj1" fmla="val 18900000"/>
            <a:gd name="adj2" fmla="val 2700000"/>
            <a:gd name="adj3" fmla="val 323"/>
          </a:avLst>
        </a:prstGeom>
        <a:noFill/>
        <a:ln w="15875" cap="flat" cmpd="sng" algn="ctr">
          <a:solidFill>
            <a:schemeClr val="accent1">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B15E801-FC67-4A9C-A350-2CDBCB004503}">
      <dsp:nvSpPr>
        <dsp:cNvPr id="0" name=""/>
        <dsp:cNvSpPr/>
      </dsp:nvSpPr>
      <dsp:spPr>
        <a:xfrm>
          <a:off x="560454" y="381923"/>
          <a:ext cx="10561248" cy="764244"/>
        </a:xfrm>
        <a:prstGeom prst="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6619"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Change4Life is a national UK public health initiative aimed at enhancing dieting, physical exercise, and obesity-related issues by promoting small, sustainable lifestyle modifications in households (NSMC, 2022).</a:t>
          </a:r>
          <a:endParaRPr lang="en-GB" sz="1800" kern="1200" dirty="0">
            <a:solidFill>
              <a:schemeClr val="tx1"/>
            </a:solidFill>
            <a:latin typeface="Arial" panose="020B0604020202020204" pitchFamily="34" charset="0"/>
            <a:cs typeface="Arial" panose="020B0604020202020204" pitchFamily="34" charset="0"/>
          </a:endParaRPr>
        </a:p>
      </dsp:txBody>
      <dsp:txXfrm>
        <a:off x="560454" y="381923"/>
        <a:ext cx="10561248" cy="764244"/>
      </dsp:txXfrm>
    </dsp:sp>
    <dsp:sp modelId="{676D8C9E-6045-44F6-95B2-1288D802B7CE}">
      <dsp:nvSpPr>
        <dsp:cNvPr id="0" name=""/>
        <dsp:cNvSpPr/>
      </dsp:nvSpPr>
      <dsp:spPr>
        <a:xfrm>
          <a:off x="82801" y="286392"/>
          <a:ext cx="955305" cy="955305"/>
        </a:xfrm>
        <a:prstGeom prst="ellipse">
          <a:avLst/>
        </a:prstGeom>
        <a:solidFill>
          <a:schemeClr val="lt1">
            <a:hueOff val="0"/>
            <a:satOff val="0"/>
            <a:lumOff val="0"/>
            <a:alphaOff val="0"/>
          </a:schemeClr>
        </a:solidFill>
        <a:ln w="15875" cap="flat"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8E6969E-79F9-41B6-A08A-07956A88AD62}">
      <dsp:nvSpPr>
        <dsp:cNvPr id="0" name=""/>
        <dsp:cNvSpPr/>
      </dsp:nvSpPr>
      <dsp:spPr>
        <a:xfrm>
          <a:off x="998613" y="1528488"/>
          <a:ext cx="10123090" cy="764244"/>
        </a:xfrm>
        <a:prstGeom prst="rect">
          <a:avLst/>
        </a:prstGeom>
        <a:solidFill>
          <a:schemeClr val="accent1">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6619"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The campaign can assist Sustainable Development Goal 3 as it aims at preventing and intervening early as well as maintaining the long-term wellbeing that assists in lowering the future demand on health and social care services (</a:t>
          </a:r>
          <a:r>
            <a:rPr lang="en-US" sz="1800" kern="1200" dirty="0" err="1">
              <a:solidFill>
                <a:schemeClr val="tx1"/>
              </a:solidFill>
              <a:latin typeface="Arial" panose="020B0604020202020204" pitchFamily="34" charset="0"/>
              <a:cs typeface="Arial" panose="020B0604020202020204" pitchFamily="34" charset="0"/>
            </a:rPr>
            <a:t>Culliford</a:t>
          </a:r>
          <a:r>
            <a:rPr lang="en-US" sz="1800" kern="1200" dirty="0">
              <a:solidFill>
                <a:schemeClr val="tx1"/>
              </a:solidFill>
              <a:latin typeface="Arial" panose="020B0604020202020204" pitchFamily="34" charset="0"/>
              <a:cs typeface="Arial" panose="020B0604020202020204" pitchFamily="34" charset="0"/>
            </a:rPr>
            <a:t>  et al., 2023) .</a:t>
          </a:r>
          <a:endParaRPr lang="en-GB" sz="1800" kern="1200" dirty="0">
            <a:solidFill>
              <a:schemeClr val="tx1"/>
            </a:solidFill>
            <a:latin typeface="Arial" panose="020B0604020202020204" pitchFamily="34" charset="0"/>
            <a:cs typeface="Arial" panose="020B0604020202020204" pitchFamily="34" charset="0"/>
          </a:endParaRPr>
        </a:p>
      </dsp:txBody>
      <dsp:txXfrm>
        <a:off x="998613" y="1528488"/>
        <a:ext cx="10123090" cy="764244"/>
      </dsp:txXfrm>
    </dsp:sp>
    <dsp:sp modelId="{8675B988-CF9A-4DAD-B8EF-EA2E5175313C}">
      <dsp:nvSpPr>
        <dsp:cNvPr id="0" name=""/>
        <dsp:cNvSpPr/>
      </dsp:nvSpPr>
      <dsp:spPr>
        <a:xfrm>
          <a:off x="520960" y="1432957"/>
          <a:ext cx="955305" cy="955305"/>
        </a:xfrm>
        <a:prstGeom prst="ellipse">
          <a:avLst/>
        </a:prstGeom>
        <a:solidFill>
          <a:schemeClr val="lt1">
            <a:hueOff val="0"/>
            <a:satOff val="0"/>
            <a:lumOff val="0"/>
            <a:alphaOff val="0"/>
          </a:schemeClr>
        </a:solidFill>
        <a:ln w="15875" cap="flat" cmpd="sng" algn="ctr">
          <a:solidFill>
            <a:schemeClr val="accent1">
              <a:alpha val="90000"/>
              <a:hueOff val="0"/>
              <a:satOff val="0"/>
              <a:lumOff val="0"/>
              <a:alphaOff val="-13333"/>
            </a:schemeClr>
          </a:solidFill>
          <a:prstDash val="solid"/>
        </a:ln>
        <a:effectLst/>
      </dsp:spPr>
      <dsp:style>
        <a:lnRef idx="2">
          <a:scrgbClr r="0" g="0" b="0"/>
        </a:lnRef>
        <a:fillRef idx="1">
          <a:scrgbClr r="0" g="0" b="0"/>
        </a:fillRef>
        <a:effectRef idx="0">
          <a:scrgbClr r="0" g="0" b="0"/>
        </a:effectRef>
        <a:fontRef idx="minor"/>
      </dsp:style>
    </dsp:sp>
    <dsp:sp modelId="{03036404-DFA0-4073-B6B8-613017D12056}">
      <dsp:nvSpPr>
        <dsp:cNvPr id="0" name=""/>
        <dsp:cNvSpPr/>
      </dsp:nvSpPr>
      <dsp:spPr>
        <a:xfrm>
          <a:off x="998613" y="2675053"/>
          <a:ext cx="10123090" cy="764244"/>
        </a:xfrm>
        <a:prstGeom prst="rect">
          <a:avLst/>
        </a:prstGeom>
        <a:solidFill>
          <a:schemeClr val="accent1">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6619"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The Health Belief Model is used to design Change4Life by incorporating the perceived risk of developing diet-related diseases and the severity of such ailments as obesity and Type 2 diabetes.</a:t>
          </a:r>
          <a:endParaRPr lang="en-GB" sz="1800" kern="1200" dirty="0">
            <a:solidFill>
              <a:schemeClr val="tx1"/>
            </a:solidFill>
            <a:latin typeface="Arial" panose="020B0604020202020204" pitchFamily="34" charset="0"/>
            <a:cs typeface="Arial" panose="020B0604020202020204" pitchFamily="34" charset="0"/>
          </a:endParaRPr>
        </a:p>
      </dsp:txBody>
      <dsp:txXfrm>
        <a:off x="998613" y="2675053"/>
        <a:ext cx="10123090" cy="764244"/>
      </dsp:txXfrm>
    </dsp:sp>
    <dsp:sp modelId="{15306C03-471C-406B-802F-6C315A8C6ECB}">
      <dsp:nvSpPr>
        <dsp:cNvPr id="0" name=""/>
        <dsp:cNvSpPr/>
      </dsp:nvSpPr>
      <dsp:spPr>
        <a:xfrm>
          <a:off x="520960" y="2579522"/>
          <a:ext cx="955305" cy="955305"/>
        </a:xfrm>
        <a:prstGeom prst="ellipse">
          <a:avLst/>
        </a:prstGeom>
        <a:solidFill>
          <a:schemeClr val="lt1">
            <a:hueOff val="0"/>
            <a:satOff val="0"/>
            <a:lumOff val="0"/>
            <a:alphaOff val="0"/>
          </a:schemeClr>
        </a:solidFill>
        <a:ln w="15875" cap="flat" cmpd="sng" algn="ctr">
          <a:solidFill>
            <a:schemeClr val="accent1">
              <a:alpha val="90000"/>
              <a:hueOff val="0"/>
              <a:satOff val="0"/>
              <a:lumOff val="0"/>
              <a:alphaOff val="-26667"/>
            </a:schemeClr>
          </a:solidFill>
          <a:prstDash val="solid"/>
        </a:ln>
        <a:effectLst/>
      </dsp:spPr>
      <dsp:style>
        <a:lnRef idx="2">
          <a:scrgbClr r="0" g="0" b="0"/>
        </a:lnRef>
        <a:fillRef idx="1">
          <a:scrgbClr r="0" g="0" b="0"/>
        </a:fillRef>
        <a:effectRef idx="0">
          <a:scrgbClr r="0" g="0" b="0"/>
        </a:effectRef>
        <a:fontRef idx="minor"/>
      </dsp:style>
    </dsp:sp>
    <dsp:sp modelId="{A7B54DDF-1950-431E-BC30-E27B1114217A}">
      <dsp:nvSpPr>
        <dsp:cNvPr id="0" name=""/>
        <dsp:cNvSpPr/>
      </dsp:nvSpPr>
      <dsp:spPr>
        <a:xfrm>
          <a:off x="560454" y="3821618"/>
          <a:ext cx="10561248" cy="764244"/>
        </a:xfrm>
        <a:prstGeom prst="rec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6619"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The perceived advantages of healthier eating and more physical activity are highlighted with the help of very small, doable steps, whereas the reasons like the absence of awareness or motivation are </a:t>
          </a:r>
          <a:r>
            <a:rPr lang="en-US" sz="1800" kern="1200" dirty="0" err="1">
              <a:solidFill>
                <a:schemeClr val="tx1"/>
              </a:solidFill>
              <a:latin typeface="Arial" panose="020B0604020202020204" pitchFamily="34" charset="0"/>
              <a:cs typeface="Arial" panose="020B0604020202020204" pitchFamily="34" charset="0"/>
            </a:rPr>
            <a:t>minimised</a:t>
          </a:r>
          <a:r>
            <a:rPr lang="en-US" sz="1800" kern="1200" dirty="0">
              <a:solidFill>
                <a:schemeClr val="tx1"/>
              </a:solidFill>
              <a:latin typeface="Arial" panose="020B0604020202020204" pitchFamily="34" charset="0"/>
              <a:cs typeface="Arial" panose="020B0604020202020204" pitchFamily="34" charset="0"/>
            </a:rPr>
            <a:t> with the help of practical tools and instructions.</a:t>
          </a:r>
          <a:endParaRPr lang="en-GB" sz="1800" kern="1200" dirty="0">
            <a:solidFill>
              <a:schemeClr val="tx1"/>
            </a:solidFill>
            <a:latin typeface="Arial" panose="020B0604020202020204" pitchFamily="34" charset="0"/>
            <a:cs typeface="Arial" panose="020B0604020202020204" pitchFamily="34" charset="0"/>
          </a:endParaRPr>
        </a:p>
      </dsp:txBody>
      <dsp:txXfrm>
        <a:off x="560454" y="3821618"/>
        <a:ext cx="10561248" cy="764244"/>
      </dsp:txXfrm>
    </dsp:sp>
    <dsp:sp modelId="{BBF460E9-6907-4C5C-93D9-6852AAC2AC00}">
      <dsp:nvSpPr>
        <dsp:cNvPr id="0" name=""/>
        <dsp:cNvSpPr/>
      </dsp:nvSpPr>
      <dsp:spPr>
        <a:xfrm>
          <a:off x="82801" y="3726087"/>
          <a:ext cx="955305" cy="955305"/>
        </a:xfrm>
        <a:prstGeom prst="ellipse">
          <a:avLst/>
        </a:prstGeom>
        <a:solidFill>
          <a:schemeClr val="lt1">
            <a:hueOff val="0"/>
            <a:satOff val="0"/>
            <a:lumOff val="0"/>
            <a:alphaOff val="0"/>
          </a:schemeClr>
        </a:solidFill>
        <a:ln w="15875" cap="flat" cmpd="sng" algn="ctr">
          <a:solidFill>
            <a:schemeClr val="accent1">
              <a:alpha val="90000"/>
              <a:hueOff val="0"/>
              <a:satOff val="0"/>
              <a:lumOff val="0"/>
              <a:alphaOff val="-4000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C43C4-42E4-4E82-BD06-3CF998EDFD4E}">
      <dsp:nvSpPr>
        <dsp:cNvPr id="0" name=""/>
        <dsp:cNvSpPr/>
      </dsp:nvSpPr>
      <dsp:spPr>
        <a:xfrm>
          <a:off x="0" y="459"/>
          <a:ext cx="522519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BE837B-228D-4A05-B2CA-F8D049682410}">
      <dsp:nvSpPr>
        <dsp:cNvPr id="0" name=""/>
        <dsp:cNvSpPr/>
      </dsp:nvSpPr>
      <dsp:spPr>
        <a:xfrm>
          <a:off x="0" y="459"/>
          <a:ext cx="5225195" cy="751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Change4Life has exceeded all its first-year targets, which include:</a:t>
          </a:r>
          <a:endParaRPr lang="en-GB" sz="1500" kern="1200" dirty="0">
            <a:latin typeface="Arial" panose="020B0604020202020204" pitchFamily="34" charset="0"/>
            <a:cs typeface="Arial" panose="020B0604020202020204" pitchFamily="34" charset="0"/>
          </a:endParaRPr>
        </a:p>
      </dsp:txBody>
      <dsp:txXfrm>
        <a:off x="0" y="459"/>
        <a:ext cx="5225195" cy="751994"/>
      </dsp:txXfrm>
    </dsp:sp>
    <dsp:sp modelId="{A433E58C-EB1B-4755-8EDB-1ADFE67C4C7C}">
      <dsp:nvSpPr>
        <dsp:cNvPr id="0" name=""/>
        <dsp:cNvSpPr/>
      </dsp:nvSpPr>
      <dsp:spPr>
        <a:xfrm>
          <a:off x="0" y="752453"/>
          <a:ext cx="522519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4E1D45-5166-4AD1-B4E1-1D165B153541}">
      <dsp:nvSpPr>
        <dsp:cNvPr id="0" name=""/>
        <dsp:cNvSpPr/>
      </dsp:nvSpPr>
      <dsp:spPr>
        <a:xfrm>
          <a:off x="0" y="752453"/>
          <a:ext cx="5225195" cy="751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The campaign covered 99% of the targeted families.</a:t>
          </a:r>
          <a:endParaRPr lang="en-GB" sz="1500" kern="1200" dirty="0">
            <a:latin typeface="Arial" panose="020B0604020202020204" pitchFamily="34" charset="0"/>
            <a:cs typeface="Arial" panose="020B0604020202020204" pitchFamily="34" charset="0"/>
          </a:endParaRPr>
        </a:p>
        <a:p>
          <a:pPr marL="0" lvl="0" indent="0" algn="l" defTabSz="666750">
            <a:lnSpc>
              <a:spcPct val="90000"/>
            </a:lnSpc>
            <a:spcBef>
              <a:spcPct val="0"/>
            </a:spcBef>
            <a:spcAft>
              <a:spcPct val="35000"/>
            </a:spcAft>
            <a:buNone/>
          </a:pPr>
          <a:endParaRPr lang="en-GB" sz="1500" kern="1200" dirty="0">
            <a:latin typeface="Arial" panose="020B0604020202020204" pitchFamily="34" charset="0"/>
            <a:cs typeface="Arial" panose="020B0604020202020204" pitchFamily="34" charset="0"/>
          </a:endParaRPr>
        </a:p>
      </dsp:txBody>
      <dsp:txXfrm>
        <a:off x="0" y="752453"/>
        <a:ext cx="5225195" cy="751994"/>
      </dsp:txXfrm>
    </dsp:sp>
    <dsp:sp modelId="{76597BC3-BC9A-418A-9146-BA0ED1EBDF72}">
      <dsp:nvSpPr>
        <dsp:cNvPr id="0" name=""/>
        <dsp:cNvSpPr/>
      </dsp:nvSpPr>
      <dsp:spPr>
        <a:xfrm>
          <a:off x="0" y="1504448"/>
          <a:ext cx="522519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6FFB32-4AE3-43C0-8F4D-0280CAFC4633}">
      <dsp:nvSpPr>
        <dsp:cNvPr id="0" name=""/>
        <dsp:cNvSpPr/>
      </dsp:nvSpPr>
      <dsp:spPr>
        <a:xfrm>
          <a:off x="0" y="1504448"/>
          <a:ext cx="5225195" cy="751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The number of families enrolled in Change4Life during the initial year was 413,466 (NSMC, 2022).</a:t>
          </a:r>
          <a:endParaRPr lang="en-GB" sz="1500" kern="1200" dirty="0">
            <a:latin typeface="Arial" panose="020B0604020202020204" pitchFamily="34" charset="0"/>
            <a:cs typeface="Arial" panose="020B0604020202020204" pitchFamily="34" charset="0"/>
          </a:endParaRPr>
        </a:p>
      </dsp:txBody>
      <dsp:txXfrm>
        <a:off x="0" y="1504448"/>
        <a:ext cx="5225195" cy="751994"/>
      </dsp:txXfrm>
    </dsp:sp>
    <dsp:sp modelId="{F64A1103-E0BD-410F-8637-E796F880795F}">
      <dsp:nvSpPr>
        <dsp:cNvPr id="0" name=""/>
        <dsp:cNvSpPr/>
      </dsp:nvSpPr>
      <dsp:spPr>
        <a:xfrm>
          <a:off x="0" y="2256442"/>
          <a:ext cx="522519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C99FA8-691B-408D-8E80-4C2F3C8DE4AC}">
      <dsp:nvSpPr>
        <dsp:cNvPr id="0" name=""/>
        <dsp:cNvSpPr/>
      </dsp:nvSpPr>
      <dsp:spPr>
        <a:xfrm>
          <a:off x="0" y="2256442"/>
          <a:ext cx="5225195" cy="751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Change4Life had estimated that more than 44,833 families remained engaged after 6 months (NSMC, 2022).</a:t>
          </a:r>
          <a:endParaRPr lang="en-GB" sz="1500" kern="1200" dirty="0">
            <a:latin typeface="Arial" panose="020B0604020202020204" pitchFamily="34" charset="0"/>
            <a:cs typeface="Arial" panose="020B0604020202020204" pitchFamily="34" charset="0"/>
          </a:endParaRPr>
        </a:p>
      </dsp:txBody>
      <dsp:txXfrm>
        <a:off x="0" y="2256442"/>
        <a:ext cx="5225195" cy="751994"/>
      </dsp:txXfrm>
    </dsp:sp>
    <dsp:sp modelId="{98118145-BB67-4FF5-96D8-E769A84C066C}">
      <dsp:nvSpPr>
        <dsp:cNvPr id="0" name=""/>
        <dsp:cNvSpPr/>
      </dsp:nvSpPr>
      <dsp:spPr>
        <a:xfrm>
          <a:off x="0" y="3008437"/>
          <a:ext cx="522519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ED432D-D656-4C1E-A59F-DC660D76E3AC}">
      <dsp:nvSpPr>
        <dsp:cNvPr id="0" name=""/>
        <dsp:cNvSpPr/>
      </dsp:nvSpPr>
      <dsp:spPr>
        <a:xfrm>
          <a:off x="0" y="3008437"/>
          <a:ext cx="5225195" cy="751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During the first year, more than 1.9 million responses (postal, online, face-to-face, telephone) were obtained.</a:t>
          </a:r>
          <a:endParaRPr lang="en-GB" sz="1500" kern="1200" dirty="0">
            <a:latin typeface="Arial" panose="020B0604020202020204" pitchFamily="34" charset="0"/>
            <a:cs typeface="Arial" panose="020B0604020202020204" pitchFamily="34" charset="0"/>
          </a:endParaRPr>
        </a:p>
      </dsp:txBody>
      <dsp:txXfrm>
        <a:off x="0" y="3008437"/>
        <a:ext cx="5225195" cy="75199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3BC547-4950-4515-8B1E-D2DA31432512}">
      <dsp:nvSpPr>
        <dsp:cNvPr id="0" name=""/>
        <dsp:cNvSpPr/>
      </dsp:nvSpPr>
      <dsp:spPr>
        <a:xfrm>
          <a:off x="0" y="684"/>
          <a:ext cx="689212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A9CBCF-F930-4BAA-81D3-4E248885DDDF}">
      <dsp:nvSpPr>
        <dsp:cNvPr id="0" name=""/>
        <dsp:cNvSpPr/>
      </dsp:nvSpPr>
      <dsp:spPr>
        <a:xfrm>
          <a:off x="0" y="684"/>
          <a:ext cx="6892121" cy="1121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Health inequalities are the preventable and unfair disparities in health results and access to medical care, which are highly associated with social, economic, and environmental deprivation (Marmot et al., 2020).</a:t>
          </a:r>
          <a:endParaRPr lang="en-GB" sz="1800" kern="1200" dirty="0">
            <a:latin typeface="Arial" panose="020B0604020202020204" pitchFamily="34" charset="0"/>
            <a:cs typeface="Arial" panose="020B0604020202020204" pitchFamily="34" charset="0"/>
          </a:endParaRPr>
        </a:p>
      </dsp:txBody>
      <dsp:txXfrm>
        <a:off x="0" y="684"/>
        <a:ext cx="6892121" cy="1121571"/>
      </dsp:txXfrm>
    </dsp:sp>
    <dsp:sp modelId="{4879D1F8-458B-40CD-ADE4-E786435B6B73}">
      <dsp:nvSpPr>
        <dsp:cNvPr id="0" name=""/>
        <dsp:cNvSpPr/>
      </dsp:nvSpPr>
      <dsp:spPr>
        <a:xfrm>
          <a:off x="0" y="1122256"/>
          <a:ext cx="689212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918A5A-2154-4489-A999-74FF6154C600}">
      <dsp:nvSpPr>
        <dsp:cNvPr id="0" name=""/>
        <dsp:cNvSpPr/>
      </dsp:nvSpPr>
      <dsp:spPr>
        <a:xfrm>
          <a:off x="0" y="1122256"/>
          <a:ext cx="6892121" cy="1121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poor health outcomes, increased chronic illness rates, and poor access to preventive and early intervention services are more prevalent in the UK among people with a lower socioeconomic background (UK Health Security Agency, 2024).</a:t>
          </a:r>
          <a:endParaRPr lang="en-GB" sz="1800" kern="1200" dirty="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endParaRPr lang="en-GB" sz="1800" kern="1200" dirty="0">
            <a:latin typeface="Arial" panose="020B0604020202020204" pitchFamily="34" charset="0"/>
            <a:cs typeface="Arial" panose="020B0604020202020204" pitchFamily="34" charset="0"/>
          </a:endParaRPr>
        </a:p>
      </dsp:txBody>
      <dsp:txXfrm>
        <a:off x="0" y="1122256"/>
        <a:ext cx="6892121" cy="1121571"/>
      </dsp:txXfrm>
    </dsp:sp>
    <dsp:sp modelId="{A5BD4368-98F2-4EE2-8AD5-377B8B11B9A3}">
      <dsp:nvSpPr>
        <dsp:cNvPr id="0" name=""/>
        <dsp:cNvSpPr/>
      </dsp:nvSpPr>
      <dsp:spPr>
        <a:xfrm>
          <a:off x="0" y="2243828"/>
          <a:ext cx="689212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0ACB34-550A-4CF3-83D0-E8510B744AD1}">
      <dsp:nvSpPr>
        <dsp:cNvPr id="0" name=""/>
        <dsp:cNvSpPr/>
      </dsp:nvSpPr>
      <dsp:spPr>
        <a:xfrm>
          <a:off x="0" y="2243828"/>
          <a:ext cx="6892121" cy="1121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barriers, such as language problems, cultural insensitivity, discrimination, and diminished trust in health systems, affect ethnic minorities in a disproportionate way, which adversely influences service and quality of care.</a:t>
          </a:r>
          <a:endParaRPr lang="en-GB" sz="1800" kern="1200" dirty="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endParaRPr lang="en-GB" sz="1800" kern="1200" dirty="0">
            <a:latin typeface="Arial" panose="020B0604020202020204" pitchFamily="34" charset="0"/>
            <a:cs typeface="Arial" panose="020B0604020202020204" pitchFamily="34" charset="0"/>
          </a:endParaRPr>
        </a:p>
      </dsp:txBody>
      <dsp:txXfrm>
        <a:off x="0" y="2243828"/>
        <a:ext cx="6892121" cy="1121571"/>
      </dsp:txXfrm>
    </dsp:sp>
    <dsp:sp modelId="{5C6C0387-3FC4-4554-BD90-E764690A055A}">
      <dsp:nvSpPr>
        <dsp:cNvPr id="0" name=""/>
        <dsp:cNvSpPr/>
      </dsp:nvSpPr>
      <dsp:spPr>
        <a:xfrm>
          <a:off x="0" y="3365400"/>
          <a:ext cx="689212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ABE92B-F352-42A5-A943-0E63E3936798}">
      <dsp:nvSpPr>
        <dsp:cNvPr id="0" name=""/>
        <dsp:cNvSpPr/>
      </dsp:nvSpPr>
      <dsp:spPr>
        <a:xfrm>
          <a:off x="0" y="3365400"/>
          <a:ext cx="6892121" cy="1121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state of deprivation is closely linked with a higher risk of vulnerable situations, such as inadequate housing, joblessness, unhealthy surroundings, and lack of access to health-enhancing assets (Saunders et al., 2017).</a:t>
          </a:r>
          <a:endParaRPr lang="en-GB" sz="1800" kern="1200" dirty="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endParaRPr lang="en-GB" sz="1800" kern="1200" dirty="0">
            <a:latin typeface="Arial" panose="020B0604020202020204" pitchFamily="34" charset="0"/>
            <a:cs typeface="Arial" panose="020B0604020202020204" pitchFamily="34" charset="0"/>
          </a:endParaRPr>
        </a:p>
      </dsp:txBody>
      <dsp:txXfrm>
        <a:off x="0" y="3365400"/>
        <a:ext cx="6892121" cy="1121571"/>
      </dsp:txXfrm>
    </dsp:sp>
    <dsp:sp modelId="{E1D1230E-F418-422A-AD68-97045765E9EA}">
      <dsp:nvSpPr>
        <dsp:cNvPr id="0" name=""/>
        <dsp:cNvSpPr/>
      </dsp:nvSpPr>
      <dsp:spPr>
        <a:xfrm>
          <a:off x="0" y="4486972"/>
          <a:ext cx="689212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915396-7A43-4C5C-9CE7-9DC28811FCCA}">
      <dsp:nvSpPr>
        <dsp:cNvPr id="0" name=""/>
        <dsp:cNvSpPr/>
      </dsp:nvSpPr>
      <dsp:spPr>
        <a:xfrm>
          <a:off x="0" y="4486972"/>
          <a:ext cx="6892121" cy="1121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reduction of health inequalities is a central issue in England.</a:t>
          </a:r>
          <a:endParaRPr lang="en-GB" sz="1800" kern="1200" dirty="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endParaRPr lang="en-US" sz="1800" kern="1200" dirty="0">
            <a:latin typeface="Arial" panose="020B0604020202020204" pitchFamily="34" charset="0"/>
            <a:cs typeface="Arial" panose="020B0604020202020204" pitchFamily="34" charset="0"/>
          </a:endParaRPr>
        </a:p>
      </dsp:txBody>
      <dsp:txXfrm>
        <a:off x="0" y="4486972"/>
        <a:ext cx="6892121" cy="112157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8D3B5A-C830-4912-938D-42D7F6688AB8}">
      <dsp:nvSpPr>
        <dsp:cNvPr id="0" name=""/>
        <dsp:cNvSpPr/>
      </dsp:nvSpPr>
      <dsp:spPr>
        <a:xfrm>
          <a:off x="0" y="645"/>
          <a:ext cx="650464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6CD51D-F98D-427E-AE09-C903E0F00855}">
      <dsp:nvSpPr>
        <dsp:cNvPr id="0" name=""/>
        <dsp:cNvSpPr/>
      </dsp:nvSpPr>
      <dsp:spPr>
        <a:xfrm>
          <a:off x="0" y="645"/>
          <a:ext cx="6504648" cy="1057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This presentation has revealed that health, wellbeing and sustainable development are intimately related and the key to proper health and social care delivery in the UK.</a:t>
          </a:r>
          <a:endParaRPr lang="en-GB" sz="1600" kern="1200" dirty="0">
            <a:latin typeface="Arial" panose="020B0604020202020204" pitchFamily="34" charset="0"/>
            <a:cs typeface="Arial" panose="020B0604020202020204" pitchFamily="34" charset="0"/>
          </a:endParaRPr>
        </a:p>
        <a:p>
          <a:pPr marL="0" lvl="0" indent="0" algn="l" defTabSz="71120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dsp:txBody>
      <dsp:txXfrm>
        <a:off x="0" y="645"/>
        <a:ext cx="6504648" cy="1057571"/>
      </dsp:txXfrm>
    </dsp:sp>
    <dsp:sp modelId="{F7639A3E-583F-4C86-9FA4-9D354D72E47B}">
      <dsp:nvSpPr>
        <dsp:cNvPr id="0" name=""/>
        <dsp:cNvSpPr/>
      </dsp:nvSpPr>
      <dsp:spPr>
        <a:xfrm>
          <a:off x="0" y="1058216"/>
          <a:ext cx="650464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7BFDE1-628F-4F14-A4BC-A6D91293C464}">
      <dsp:nvSpPr>
        <dsp:cNvPr id="0" name=""/>
        <dsp:cNvSpPr/>
      </dsp:nvSpPr>
      <dsp:spPr>
        <a:xfrm>
          <a:off x="0" y="1058216"/>
          <a:ext cx="6504648" cy="1057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Sustainable Development Goals, especially SDG 3 are a crucial framework that can be used to prevent, reduce health disparities, and enhance the long-term wellbeing of populations.</a:t>
          </a:r>
          <a:endParaRPr lang="en-GB" sz="1600" kern="1200" dirty="0">
            <a:latin typeface="Arial" panose="020B0604020202020204" pitchFamily="34" charset="0"/>
            <a:cs typeface="Arial" panose="020B0604020202020204" pitchFamily="34" charset="0"/>
          </a:endParaRPr>
        </a:p>
      </dsp:txBody>
      <dsp:txXfrm>
        <a:off x="0" y="1058216"/>
        <a:ext cx="6504648" cy="1057571"/>
      </dsp:txXfrm>
    </dsp:sp>
    <dsp:sp modelId="{D668507F-6503-4E8D-B3E0-AE0AAE1C0371}">
      <dsp:nvSpPr>
        <dsp:cNvPr id="0" name=""/>
        <dsp:cNvSpPr/>
      </dsp:nvSpPr>
      <dsp:spPr>
        <a:xfrm>
          <a:off x="0" y="2115787"/>
          <a:ext cx="650464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092B63-D74A-4EFE-8000-E8756EA82B0C}">
      <dsp:nvSpPr>
        <dsp:cNvPr id="0" name=""/>
        <dsp:cNvSpPr/>
      </dsp:nvSpPr>
      <dsp:spPr>
        <a:xfrm>
          <a:off x="0" y="2115787"/>
          <a:ext cx="6504648" cy="1057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The use of theoretical models such as the Biopsychosocial and Ecological Models makes it clear that social, psychological, and environmental determinants of health should be considered.</a:t>
          </a:r>
          <a:endParaRPr lang="en-GB" sz="1600" kern="1200" dirty="0">
            <a:latin typeface="Arial" panose="020B0604020202020204" pitchFamily="34" charset="0"/>
            <a:cs typeface="Arial" panose="020B0604020202020204" pitchFamily="34" charset="0"/>
          </a:endParaRPr>
        </a:p>
      </dsp:txBody>
      <dsp:txXfrm>
        <a:off x="0" y="2115787"/>
        <a:ext cx="6504648" cy="1057571"/>
      </dsp:txXfrm>
    </dsp:sp>
    <dsp:sp modelId="{EA2F2F31-AC62-4EAB-9D46-A62EFF1AE5E1}">
      <dsp:nvSpPr>
        <dsp:cNvPr id="0" name=""/>
        <dsp:cNvSpPr/>
      </dsp:nvSpPr>
      <dsp:spPr>
        <a:xfrm>
          <a:off x="0" y="3173359"/>
          <a:ext cx="650464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BE91F7-23F5-4090-B3FB-0FC05976FD60}">
      <dsp:nvSpPr>
        <dsp:cNvPr id="0" name=""/>
        <dsp:cNvSpPr/>
      </dsp:nvSpPr>
      <dsp:spPr>
        <a:xfrm>
          <a:off x="0" y="3173359"/>
          <a:ext cx="6504648" cy="1057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UK policies, preventative campaigns and case studies, including the Change4Life, show how examples of integrated and preventative strategies can be used to achieve better health outcomes and help the sustainability of the system.</a:t>
          </a:r>
          <a:endParaRPr lang="en-GB" sz="1600" kern="1200" dirty="0">
            <a:latin typeface="Arial" panose="020B0604020202020204" pitchFamily="34" charset="0"/>
            <a:cs typeface="Arial" panose="020B0604020202020204" pitchFamily="34" charset="0"/>
          </a:endParaRPr>
        </a:p>
      </dsp:txBody>
      <dsp:txXfrm>
        <a:off x="0" y="3173359"/>
        <a:ext cx="6504648" cy="1057571"/>
      </dsp:txXfrm>
    </dsp:sp>
    <dsp:sp modelId="{B24BC026-7670-41BD-B28A-FF8F4712B387}">
      <dsp:nvSpPr>
        <dsp:cNvPr id="0" name=""/>
        <dsp:cNvSpPr/>
      </dsp:nvSpPr>
      <dsp:spPr>
        <a:xfrm>
          <a:off x="0" y="4230930"/>
          <a:ext cx="650464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2CC5E2-E9F5-4660-8BFD-7707AE577626}">
      <dsp:nvSpPr>
        <dsp:cNvPr id="0" name=""/>
        <dsp:cNvSpPr/>
      </dsp:nvSpPr>
      <dsp:spPr>
        <a:xfrm>
          <a:off x="0" y="4230930"/>
          <a:ext cx="6504648" cy="1057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It is important to consider a range of existing issues regarding equity, access, and digital exclusion in order to provide equitable, inclusive, and sustainable health and social care services to all.</a:t>
          </a:r>
          <a:endParaRPr lang="en-GB" sz="1600" kern="1200" dirty="0">
            <a:latin typeface="Arial" panose="020B0604020202020204" pitchFamily="34" charset="0"/>
            <a:cs typeface="Arial" panose="020B0604020202020204" pitchFamily="34" charset="0"/>
          </a:endParaRPr>
        </a:p>
      </dsp:txBody>
      <dsp:txXfrm>
        <a:off x="0" y="4230930"/>
        <a:ext cx="6504648" cy="10575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3AA0E9-8CD0-4A6E-A65E-A06028B83FE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5E2408B-C9AB-4665-AC99-B057BD0A43D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748E1AF-6343-46AA-8AEF-4C12F4118850}" type="datetimeFigureOut">
              <a:rPr lang="en-US" smtClean="0"/>
              <a:t>2/15/2026</a:t>
            </a:fld>
            <a:endParaRPr lang="en-US" dirty="0"/>
          </a:p>
        </p:txBody>
      </p:sp>
      <p:sp>
        <p:nvSpPr>
          <p:cNvPr id="4" name="Footer Placeholder 3">
            <a:extLst>
              <a:ext uri="{FF2B5EF4-FFF2-40B4-BE49-F238E27FC236}">
                <a16:creationId xmlns:a16="http://schemas.microsoft.com/office/drawing/2014/main" id="{8CD1B215-531B-4869-BD98-BD3B1390B1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B53F21-4D67-455D-8074-E9E6EC26FAC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2858E0-3D38-47B7-97D4-4FE08D90D359}" type="slidenum">
              <a:rPr lang="en-US" smtClean="0"/>
              <a:t>‹#›</a:t>
            </a:fld>
            <a:endParaRPr lang="en-US" dirty="0"/>
          </a:p>
        </p:txBody>
      </p:sp>
    </p:spTree>
    <p:extLst>
      <p:ext uri="{BB962C8B-B14F-4D97-AF65-F5344CB8AC3E}">
        <p14:creationId xmlns:p14="http://schemas.microsoft.com/office/powerpoint/2010/main" val="28214433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9D2517-63AA-420A-887D-BE60360A8F4D}" type="datetimeFigureOut">
              <a:rPr lang="en-US" noProof="0" smtClean="0"/>
              <a:t>2/15/2026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4ECAD9-32EE-4091-BDA5-6BD15ACC5E58}" type="slidenum">
              <a:rPr lang="en-US" noProof="0" smtClean="0"/>
              <a:t>‹#›</a:t>
            </a:fld>
            <a:endParaRPr lang="en-US" noProof="0" dirty="0"/>
          </a:p>
        </p:txBody>
      </p:sp>
    </p:spTree>
    <p:extLst>
      <p:ext uri="{BB962C8B-B14F-4D97-AF65-F5344CB8AC3E}">
        <p14:creationId xmlns:p14="http://schemas.microsoft.com/office/powerpoint/2010/main" val="1106618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a:t>
            </a:fld>
            <a:endParaRPr lang="en-US" noProof="0" dirty="0"/>
          </a:p>
        </p:txBody>
      </p:sp>
    </p:spTree>
    <p:extLst>
      <p:ext uri="{BB962C8B-B14F-4D97-AF65-F5344CB8AC3E}">
        <p14:creationId xmlns:p14="http://schemas.microsoft.com/office/powerpoint/2010/main" val="2215981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a:t>
            </a:fld>
            <a:endParaRPr lang="en-US" noProof="0" dirty="0"/>
          </a:p>
        </p:txBody>
      </p:sp>
    </p:spTree>
    <p:extLst>
      <p:ext uri="{BB962C8B-B14F-4D97-AF65-F5344CB8AC3E}">
        <p14:creationId xmlns:p14="http://schemas.microsoft.com/office/powerpoint/2010/main" val="3337281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3</a:t>
            </a:fld>
            <a:endParaRPr lang="en-US" noProof="0" dirty="0"/>
          </a:p>
        </p:txBody>
      </p:sp>
    </p:spTree>
    <p:extLst>
      <p:ext uri="{BB962C8B-B14F-4D97-AF65-F5344CB8AC3E}">
        <p14:creationId xmlns:p14="http://schemas.microsoft.com/office/powerpoint/2010/main" val="594127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4</a:t>
            </a:fld>
            <a:endParaRPr lang="en-US" noProof="0" dirty="0"/>
          </a:p>
        </p:txBody>
      </p:sp>
    </p:spTree>
    <p:extLst>
      <p:ext uri="{BB962C8B-B14F-4D97-AF65-F5344CB8AC3E}">
        <p14:creationId xmlns:p14="http://schemas.microsoft.com/office/powerpoint/2010/main" val="592779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5</a:t>
            </a:fld>
            <a:endParaRPr lang="en-US" noProof="0" dirty="0"/>
          </a:p>
        </p:txBody>
      </p:sp>
    </p:spTree>
    <p:extLst>
      <p:ext uri="{BB962C8B-B14F-4D97-AF65-F5344CB8AC3E}">
        <p14:creationId xmlns:p14="http://schemas.microsoft.com/office/powerpoint/2010/main" val="2962082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6</a:t>
            </a:fld>
            <a:endParaRPr lang="en-US" noProof="0" dirty="0"/>
          </a:p>
        </p:txBody>
      </p:sp>
    </p:spTree>
    <p:extLst>
      <p:ext uri="{BB962C8B-B14F-4D97-AF65-F5344CB8AC3E}">
        <p14:creationId xmlns:p14="http://schemas.microsoft.com/office/powerpoint/2010/main" val="25565440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7</a:t>
            </a:fld>
            <a:endParaRPr lang="en-US" noProof="0" dirty="0"/>
          </a:p>
        </p:txBody>
      </p:sp>
    </p:spTree>
    <p:extLst>
      <p:ext uri="{BB962C8B-B14F-4D97-AF65-F5344CB8AC3E}">
        <p14:creationId xmlns:p14="http://schemas.microsoft.com/office/powerpoint/2010/main" val="40021418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8</a:t>
            </a:fld>
            <a:endParaRPr lang="en-US" noProof="0" dirty="0"/>
          </a:p>
        </p:txBody>
      </p:sp>
    </p:spTree>
    <p:extLst>
      <p:ext uri="{BB962C8B-B14F-4D97-AF65-F5344CB8AC3E}">
        <p14:creationId xmlns:p14="http://schemas.microsoft.com/office/powerpoint/2010/main" val="29979310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9</a:t>
            </a:fld>
            <a:endParaRPr lang="en-US" noProof="0" dirty="0"/>
          </a:p>
        </p:txBody>
      </p:sp>
    </p:spTree>
    <p:extLst>
      <p:ext uri="{BB962C8B-B14F-4D97-AF65-F5344CB8AC3E}">
        <p14:creationId xmlns:p14="http://schemas.microsoft.com/office/powerpoint/2010/main" val="38773297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10</a:t>
            </a:fld>
            <a:endParaRPr lang="en-US" noProof="0" dirty="0"/>
          </a:p>
        </p:txBody>
      </p:sp>
    </p:spTree>
    <p:extLst>
      <p:ext uri="{BB962C8B-B14F-4D97-AF65-F5344CB8AC3E}">
        <p14:creationId xmlns:p14="http://schemas.microsoft.com/office/powerpoint/2010/main" val="28122238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11</a:t>
            </a:fld>
            <a:endParaRPr lang="en-US" noProof="0" dirty="0"/>
          </a:p>
        </p:txBody>
      </p:sp>
    </p:spTree>
    <p:extLst>
      <p:ext uri="{BB962C8B-B14F-4D97-AF65-F5344CB8AC3E}">
        <p14:creationId xmlns:p14="http://schemas.microsoft.com/office/powerpoint/2010/main" val="40836012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12</a:t>
            </a:fld>
            <a:endParaRPr lang="en-US" noProof="0" dirty="0"/>
          </a:p>
        </p:txBody>
      </p:sp>
    </p:spTree>
    <p:extLst>
      <p:ext uri="{BB962C8B-B14F-4D97-AF65-F5344CB8AC3E}">
        <p14:creationId xmlns:p14="http://schemas.microsoft.com/office/powerpoint/2010/main" val="27375020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13</a:t>
            </a:fld>
            <a:endParaRPr lang="en-US" noProof="0" dirty="0"/>
          </a:p>
        </p:txBody>
      </p:sp>
    </p:spTree>
    <p:extLst>
      <p:ext uri="{BB962C8B-B14F-4D97-AF65-F5344CB8AC3E}">
        <p14:creationId xmlns:p14="http://schemas.microsoft.com/office/powerpoint/2010/main" val="25936879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14</a:t>
            </a:fld>
            <a:endParaRPr lang="en-US" noProof="0" dirty="0"/>
          </a:p>
        </p:txBody>
      </p:sp>
    </p:spTree>
    <p:extLst>
      <p:ext uri="{BB962C8B-B14F-4D97-AF65-F5344CB8AC3E}">
        <p14:creationId xmlns:p14="http://schemas.microsoft.com/office/powerpoint/2010/main" val="38004044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15</a:t>
            </a:fld>
            <a:endParaRPr lang="en-US" noProof="0" dirty="0"/>
          </a:p>
        </p:txBody>
      </p:sp>
    </p:spTree>
    <p:extLst>
      <p:ext uri="{BB962C8B-B14F-4D97-AF65-F5344CB8AC3E}">
        <p14:creationId xmlns:p14="http://schemas.microsoft.com/office/powerpoint/2010/main" val="36874593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3953CA-AE14-4D2E-5B09-AFC8027487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77BE06-6A2D-4E2C-E12E-1C9F5F2134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EED62A-3710-50AF-A6B2-5911A425489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758332B-98DA-D9A5-183A-4409C5609DE4}"/>
              </a:ext>
            </a:extLst>
          </p:cNvPr>
          <p:cNvSpPr>
            <a:spLocks noGrp="1"/>
          </p:cNvSpPr>
          <p:nvPr>
            <p:ph type="sldNum" sz="quarter" idx="5"/>
          </p:nvPr>
        </p:nvSpPr>
        <p:spPr/>
        <p:txBody>
          <a:bodyPr/>
          <a:lstStyle/>
          <a:p>
            <a:fld id="{284ECAD9-32EE-4091-BDA5-6BD15ACC5E58}" type="slidenum">
              <a:rPr lang="en-US" noProof="0" smtClean="0"/>
              <a:t>16</a:t>
            </a:fld>
            <a:endParaRPr lang="en-US" noProof="0" dirty="0"/>
          </a:p>
        </p:txBody>
      </p:sp>
    </p:spTree>
    <p:extLst>
      <p:ext uri="{BB962C8B-B14F-4D97-AF65-F5344CB8AC3E}">
        <p14:creationId xmlns:p14="http://schemas.microsoft.com/office/powerpoint/2010/main" val="28297539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D1D313A2-A4D4-40DF-A0C2-C29F64168525}"/>
              </a:ext>
            </a:extLst>
          </p:cNvPr>
          <p:cNvSpPr>
            <a:spLocks noGrp="1"/>
          </p:cNvSpPr>
          <p:nvPr>
            <p:ph type="pic" sz="quarter" idx="13"/>
          </p:nvPr>
        </p:nvSpPr>
        <p:spPr>
          <a:xfrm>
            <a:off x="0" y="0"/>
            <a:ext cx="12192000" cy="6858000"/>
          </a:xfrm>
        </p:spPr>
        <p:txBody>
          <a:bodyPr/>
          <a:lstStyle/>
          <a:p>
            <a:r>
              <a:rPr lang="en-US" noProof="0"/>
              <a:t>Click icon to add picture</a:t>
            </a: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F5CEFB0D-6DB6-450D-981E-DB5B064ABC8F}" type="datetime1">
              <a:rPr lang="en-US" noProof="0" smtClean="0"/>
              <a:t>2/15/2026</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3" name="Subtitle 2"/>
          <p:cNvSpPr>
            <a:spLocks noGrp="1"/>
          </p:cNvSpPr>
          <p:nvPr>
            <p:ph type="subTitle" idx="1"/>
          </p:nvPr>
        </p:nvSpPr>
        <p:spPr>
          <a:xfrm>
            <a:off x="1212850" y="4508500"/>
            <a:ext cx="5118100" cy="1279652"/>
          </a:xfrm>
        </p:spPr>
        <p:txBody>
          <a:bodyPr lIns="91440" rIns="91440">
            <a:normAutofit/>
          </a:bodyPr>
          <a:lstStyle>
            <a:lvl1pPr marL="0" indent="0" algn="l">
              <a:buNone/>
              <a:defRPr sz="2400" cap="all" spc="200" baseline="0">
                <a:solidFill>
                  <a:schemeClr val="bg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2" name="Title 1"/>
          <p:cNvSpPr>
            <a:spLocks noGrp="1"/>
          </p:cNvSpPr>
          <p:nvPr>
            <p:ph type="ctrTitle"/>
          </p:nvPr>
        </p:nvSpPr>
        <p:spPr>
          <a:xfrm>
            <a:off x="1212850" y="2057400"/>
            <a:ext cx="5118100" cy="1929066"/>
          </a:xfrm>
        </p:spPr>
        <p:txBody>
          <a:bodyPr anchor="b">
            <a:noAutofit/>
          </a:bodyPr>
          <a:lstStyle>
            <a:lvl1pPr algn="l">
              <a:lnSpc>
                <a:spcPct val="90000"/>
              </a:lnSpc>
              <a:defRPr sz="5400" b="1" spc="-50" baseline="0">
                <a:solidFill>
                  <a:schemeClr val="bg1"/>
                </a:solidFill>
                <a:latin typeface="+mn-lt"/>
              </a:defRPr>
            </a:lvl1pPr>
          </a:lstStyle>
          <a:p>
            <a:r>
              <a:rPr lang="en-US" noProof="0"/>
              <a:t>Click to edit Master title style</a:t>
            </a:r>
          </a:p>
        </p:txBody>
      </p:sp>
    </p:spTree>
    <p:extLst>
      <p:ext uri="{BB962C8B-B14F-4D97-AF65-F5344CB8AC3E}">
        <p14:creationId xmlns:p14="http://schemas.microsoft.com/office/powerpoint/2010/main" val="672700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13" name="Parallélogramme 14">
            <a:extLst>
              <a:ext uri="{FF2B5EF4-FFF2-40B4-BE49-F238E27FC236}">
                <a16:creationId xmlns:a16="http://schemas.microsoft.com/office/drawing/2014/main" id="{F5AA8A10-E19C-430B-9D5D-8D12F92BFEC5}"/>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Rectangle 11">
            <a:extLst>
              <a:ext uri="{FF2B5EF4-FFF2-40B4-BE49-F238E27FC236}">
                <a16:creationId xmlns:a16="http://schemas.microsoft.com/office/drawing/2014/main" id="{A7C93D4F-3003-4D58-9AFB-356A0F800F42}"/>
              </a:ext>
            </a:extLst>
          </p:cNvPr>
          <p:cNvSpPr/>
          <p:nvPr userDrawn="1"/>
        </p:nvSpPr>
        <p:spPr>
          <a:xfrm>
            <a:off x="6394450" y="0"/>
            <a:ext cx="15392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666C8650-8C82-4FB0-9266-0148B376A8CE}" type="datetime1">
              <a:rPr lang="en-US" noProof="0" smtClean="0"/>
              <a:t>2/15/2026</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0" name="Picture Placeholder 9">
            <a:extLst>
              <a:ext uri="{FF2B5EF4-FFF2-40B4-BE49-F238E27FC236}">
                <a16:creationId xmlns:a16="http://schemas.microsoft.com/office/drawing/2014/main" id="{86028FDE-6655-4B55-B3B4-5B366034E8A8}"/>
              </a:ext>
            </a:extLst>
          </p:cNvPr>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2" name="Title 1"/>
          <p:cNvSpPr>
            <a:spLocks noGrp="1"/>
          </p:cNvSpPr>
          <p:nvPr>
            <p:ph type="ctrTitle"/>
          </p:nvPr>
        </p:nvSpPr>
        <p:spPr>
          <a:xfrm>
            <a:off x="6629400" y="758952"/>
            <a:ext cx="4526280" cy="3227514"/>
          </a:xfrm>
        </p:spPr>
        <p:txBody>
          <a:bodyPr anchor="b">
            <a:normAutofit/>
          </a:bodyPr>
          <a:lstStyle>
            <a:lvl1pPr algn="l">
              <a:lnSpc>
                <a:spcPct val="90000"/>
              </a:lnSpc>
              <a:defRPr sz="6000" b="1" spc="-50" baseline="0">
                <a:solidFill>
                  <a:schemeClr val="accent1"/>
                </a:solidFill>
                <a:latin typeface="+mn-lt"/>
              </a:defRPr>
            </a:lvl1pPr>
          </a:lstStyle>
          <a:p>
            <a:r>
              <a:rPr lang="en-US" noProof="0"/>
              <a:t>Click to edit Master title style</a:t>
            </a:r>
          </a:p>
        </p:txBody>
      </p:sp>
      <p:sp>
        <p:nvSpPr>
          <p:cNvPr id="3" name="Subtitle 2"/>
          <p:cNvSpPr>
            <a:spLocks noGrp="1"/>
          </p:cNvSpPr>
          <p:nvPr>
            <p:ph type="subTitle" idx="1"/>
          </p:nvPr>
        </p:nvSpPr>
        <p:spPr>
          <a:xfrm>
            <a:off x="6632171" y="4508500"/>
            <a:ext cx="4526280" cy="1279652"/>
          </a:xfrm>
        </p:spPr>
        <p:txBody>
          <a:bodyPr lIns="91440" rIns="9144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11" name="Rectangle 10">
            <a:extLst>
              <a:ext uri="{FF2B5EF4-FFF2-40B4-BE49-F238E27FC236}">
                <a16:creationId xmlns:a16="http://schemas.microsoft.com/office/drawing/2014/main" id="{6D3E1BBA-670B-4CAE-B839-50ADB23DDBC6}"/>
              </a:ext>
            </a:extLst>
          </p:cNvPr>
          <p:cNvSpPr/>
          <p:nvPr userDrawn="1"/>
        </p:nvSpPr>
        <p:spPr>
          <a:xfrm>
            <a:off x="6311900" y="0"/>
            <a:ext cx="15392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66393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1529DE01-3159-42E8-9946-B3F7564EBC72}" type="datetime1">
              <a:rPr lang="en-US" smtClean="0"/>
              <a:t>2/15/2026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8278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bg1"/>
        </a:solidFill>
        <a:effectLst/>
      </p:bgPr>
    </p:bg>
    <p:spTree>
      <p:nvGrpSpPr>
        <p:cNvPr id="1" name=""/>
        <p:cNvGrpSpPr/>
        <p:nvPr/>
      </p:nvGrpSpPr>
      <p:grpSpPr>
        <a:xfrm>
          <a:off x="0" y="0"/>
          <a:ext cx="0" cy="0"/>
          <a:chOff x="0" y="0"/>
          <a:chExt cx="0" cy="0"/>
        </a:xfrm>
      </p:grpSpPr>
      <p:sp>
        <p:nvSpPr>
          <p:cNvPr id="15" name="Parallélogramme 14">
            <a:extLst>
              <a:ext uri="{FF2B5EF4-FFF2-40B4-BE49-F238E27FC236}">
                <a16:creationId xmlns:a16="http://schemas.microsoft.com/office/drawing/2014/main" id="{98B82A56-7790-48EC-983D-AB8F703699B2}"/>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1A1FC6A6-F894-471F-8AA4-AE4112290279}" type="datetime1">
              <a:rPr lang="en-US" noProof="0" smtClean="0"/>
              <a:t>2/15/2026</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2451099"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2641599" y="3746500"/>
            <a:ext cx="8331202" cy="1308100"/>
          </a:xfrm>
        </p:spPr>
        <p:txBody>
          <a:bodyPr anchor="b" anchorCtr="0">
            <a:noAutofit/>
          </a:bodyPr>
          <a:lstStyle>
            <a:lvl1pP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2641600" y="5219700"/>
            <a:ext cx="8331201" cy="586740"/>
          </a:xfrm>
        </p:spPr>
        <p:txBody>
          <a:bodyPr lIns="91440" rIns="91440" anchor="t" anchorCtr="0">
            <a:normAutofit/>
          </a:bodyPr>
          <a:lstStyle>
            <a:lvl1pPr marL="0" indent="0">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7528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596984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1_Section Header">
    <p:bg>
      <p:bgPr>
        <a:solidFill>
          <a:schemeClr val="bg1"/>
        </a:solidFill>
        <a:effectLst/>
      </p:bgPr>
    </p:bg>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503D98FD-B63D-46E0-B974-EC5BBAC02E27}" type="datetime1">
              <a:rPr lang="en-US" noProof="0" smtClean="0"/>
              <a:t>2/15/2026</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12192000" cy="6858000"/>
          </a:xfrm>
        </p:spPr>
        <p:txBody>
          <a:bodyPr/>
          <a:lstStyle/>
          <a:p>
            <a:r>
              <a:rPr lang="en-US"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1735138"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1930399" y="3746500"/>
            <a:ext cx="8331202" cy="1308100"/>
          </a:xfrm>
        </p:spPr>
        <p:txBody>
          <a:bodyPr anchor="b" anchorCtr="0">
            <a:noAutofit/>
          </a:bodyPr>
          <a:lstStyle>
            <a:lvl1pPr algn="ct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1930400" y="5219700"/>
            <a:ext cx="8331201" cy="586740"/>
          </a:xfrm>
        </p:spPr>
        <p:txBody>
          <a:bodyPr lIns="91440" rIns="91440" anchor="t" anchorCtr="0">
            <a:normAutofit/>
          </a:bodyPr>
          <a:lstStyle>
            <a:lvl1pPr marL="0" indent="0" algn="ctr">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5369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66489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7E74ECCD-A9BB-4C40-8999-9FDE0B2AF02D}" type="datetime1">
              <a:rPr lang="en-US" smtClean="0"/>
              <a:t>2/15/2026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r>
              <a:rPr lang="en-US" dirty="0"/>
              <a:t>Footer</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7972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Autofit/>
          </a:bodyPr>
          <a:lstStyle>
            <a:lvl1pPr marL="0" indent="0" algn="l">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6731"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Autofit/>
          </a:bodyPr>
          <a:lstStyle>
            <a:lvl1pPr marL="0" indent="0">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395"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B9A11315-80A2-4A6F-99BC-2337EDBA509A}" type="datetime1">
              <a:rPr lang="en-US" smtClean="0"/>
              <a:t>2/15/2026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dirty="0"/>
              <a:t>Footer</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9594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5323FCEE-D38D-4315-8661-B8B16CE6B114}" type="datetime1">
              <a:rPr lang="en-US" smtClean="0"/>
              <a:t>2/15/2026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r>
              <a:rPr lang="en-US" dirty="0"/>
              <a:t>Footer</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0013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Parallélogramme 14">
            <a:extLst>
              <a:ext uri="{FF2B5EF4-FFF2-40B4-BE49-F238E27FC236}">
                <a16:creationId xmlns:a16="http://schemas.microsoft.com/office/drawing/2014/main" id="{AF082EE3-41AA-4817-A1CC-C33DDB8F675F}"/>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lvl1pPr>
              <a:defRPr>
                <a:solidFill>
                  <a:schemeClr val="tx1">
                    <a:lumMod val="75000"/>
                    <a:lumOff val="25000"/>
                  </a:schemeClr>
                </a:solidFill>
              </a:defRPr>
            </a:lvl1pPr>
          </a:lstStyle>
          <a:p>
            <a:fld id="{27909053-E1DD-4959-BC7A-C98D3D2614DC}" type="datetime1">
              <a:rPr lang="en-US" noProof="0" smtClean="0"/>
              <a:t>2/15/2026</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Tree>
    <p:extLst>
      <p:ext uri="{BB962C8B-B14F-4D97-AF65-F5344CB8AC3E}">
        <p14:creationId xmlns:p14="http://schemas.microsoft.com/office/powerpoint/2010/main" val="301050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2200" y="786383"/>
            <a:ext cx="3068833" cy="2093975"/>
          </a:xfrm>
        </p:spPr>
        <p:txBody>
          <a:bodyPr anchor="b">
            <a:normAutofit/>
          </a:bodyPr>
          <a:lstStyle>
            <a:lvl1pPr>
              <a:lnSpc>
                <a:spcPct val="90000"/>
              </a:lnSpc>
              <a:defRPr sz="3600" b="0">
                <a:solidFill>
                  <a:srgbClr val="FFFFFF"/>
                </a:solidFill>
              </a:defRPr>
            </a:lvl1pPr>
          </a:lstStyle>
          <a:p>
            <a:r>
              <a:rPr lang="en-US" noProof="0"/>
              <a:t>Click to edit Master title style</a:t>
            </a:r>
          </a:p>
        </p:txBody>
      </p:sp>
      <p:sp>
        <p:nvSpPr>
          <p:cNvPr id="3" name="Content Placeholder 2"/>
          <p:cNvSpPr>
            <a:spLocks noGrp="1"/>
          </p:cNvSpPr>
          <p:nvPr>
            <p:ph idx="1"/>
          </p:nvPr>
        </p:nvSpPr>
        <p:spPr>
          <a:xfrm>
            <a:off x="5458984" y="812800"/>
            <a:ext cx="5713841" cy="486860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1092200" y="3043050"/>
            <a:ext cx="3068832" cy="2638359"/>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139700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624142"/>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3AB9C849-F1D8-4230-9F2F-9250D675BB2A}" type="datetime1">
              <a:rPr lang="en-US" noProof="0" smtClean="0"/>
              <a:t>2/15/2026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cxnSp>
        <p:nvCxnSpPr>
          <p:cNvPr id="15" name="Connecteur droit 19">
            <a:extLst>
              <a:ext uri="{FF2B5EF4-FFF2-40B4-BE49-F238E27FC236}">
                <a16:creationId xmlns:a16="http://schemas.microsoft.com/office/drawing/2014/main" id="{D84C14C5-D99C-45CD-8001-AC745F4FB49B}"/>
              </a:ext>
            </a:extLst>
          </p:cNvPr>
          <p:cNvCxnSpPr>
            <a:cxnSpLocks/>
          </p:cNvCxnSpPr>
          <p:nvPr userDrawn="1"/>
        </p:nvCxnSpPr>
        <p:spPr>
          <a:xfrm flipH="1">
            <a:off x="1092200" y="6446838"/>
            <a:ext cx="1643438"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Connecteur droit 19">
            <a:extLst>
              <a:ext uri="{FF2B5EF4-FFF2-40B4-BE49-F238E27FC236}">
                <a16:creationId xmlns:a16="http://schemas.microsoft.com/office/drawing/2014/main" id="{019842DD-D0AB-4E35-9AB2-7DBB6E266120}"/>
              </a:ext>
            </a:extLst>
          </p:cNvPr>
          <p:cNvCxnSpPr>
            <a:cxnSpLocks/>
          </p:cNvCxnSpPr>
          <p:nvPr userDrawn="1"/>
        </p:nvCxnSpPr>
        <p:spPr>
          <a:xfrm flipH="1">
            <a:off x="8420100" y="6429376"/>
            <a:ext cx="1000462" cy="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Connecteur droit 19">
            <a:extLst>
              <a:ext uri="{FF2B5EF4-FFF2-40B4-BE49-F238E27FC236}">
                <a16:creationId xmlns:a16="http://schemas.microsoft.com/office/drawing/2014/main" id="{832851A7-B301-4616-9843-9A0D06646DFD}"/>
              </a:ext>
            </a:extLst>
          </p:cNvPr>
          <p:cNvCxnSpPr>
            <a:cxnSpLocks/>
          </p:cNvCxnSpPr>
          <p:nvPr userDrawn="1"/>
        </p:nvCxnSpPr>
        <p:spPr>
          <a:xfrm flipH="1" flipV="1">
            <a:off x="10765675" y="6446838"/>
            <a:ext cx="407258" cy="635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9208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F2DB7022-84E8-42F0-8AEA-ADED76AFD446}" type="datetime1">
              <a:rPr lang="en-US" smtClean="0"/>
              <a:t>2/15/2026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508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5458984" y="497808"/>
            <a:ext cx="5713841" cy="4868609"/>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2003424"/>
            <a:ext cx="1036320" cy="185737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377398"/>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8D4C0741-442A-4788-81DA-4F081D559C5A}" type="datetime1">
              <a:rPr lang="en-US" noProof="0" smtClean="0"/>
              <a:t>2/15/2026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5" name="Rectangle 4">
            <a:extLst>
              <a:ext uri="{FF2B5EF4-FFF2-40B4-BE49-F238E27FC236}">
                <a16:creationId xmlns:a16="http://schemas.microsoft.com/office/drawing/2014/main" id="{6BC7DA98-7B92-4F45-80F8-1AEF72A601CF}"/>
              </a:ext>
            </a:extLst>
          </p:cNvPr>
          <p:cNvSpPr/>
          <p:nvPr userDrawn="1"/>
        </p:nvSpPr>
        <p:spPr>
          <a:xfrm>
            <a:off x="1078230" y="2003423"/>
            <a:ext cx="3576082" cy="1857378"/>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1092200" y="1885125"/>
            <a:ext cx="3314700" cy="2093975"/>
          </a:xfrm>
        </p:spPr>
        <p:txBody>
          <a:bodyPr anchor="ctr">
            <a:normAutofit/>
          </a:bodyPr>
          <a:lstStyle>
            <a:lvl1pPr>
              <a:lnSpc>
                <a:spcPct val="90000"/>
              </a:lnSpc>
              <a:defRPr sz="4400" b="1">
                <a:solidFill>
                  <a:srgbClr val="FFFFFF"/>
                </a:solidFill>
                <a:latin typeface="+mn-lt"/>
              </a:defRPr>
            </a:lvl1pPr>
          </a:lstStyle>
          <a:p>
            <a:r>
              <a:rPr lang="en-US" noProof="0"/>
              <a:t>Click to edit Master title style</a:t>
            </a:r>
          </a:p>
        </p:txBody>
      </p:sp>
      <p:sp>
        <p:nvSpPr>
          <p:cNvPr id="18" name="Rectangle 17">
            <a:extLst>
              <a:ext uri="{FF2B5EF4-FFF2-40B4-BE49-F238E27FC236}">
                <a16:creationId xmlns:a16="http://schemas.microsoft.com/office/drawing/2014/main" id="{DF96815B-4256-4CE0-9FCF-3A2967CF5792}"/>
              </a:ext>
            </a:extLst>
          </p:cNvPr>
          <p:cNvSpPr/>
          <p:nvPr userDrawn="1"/>
        </p:nvSpPr>
        <p:spPr>
          <a:xfrm>
            <a:off x="1092200" y="993775"/>
            <a:ext cx="1036320" cy="936626"/>
          </a:xfrm>
          <a:prstGeom prst="rect">
            <a:avLst/>
          </a:prstGeom>
          <a:solidFill>
            <a:schemeClr val="tx2">
              <a:lumMod val="20000"/>
              <a:lumOff val="80000"/>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81282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2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bg1"/>
                </a:solidFill>
              </a:defRPr>
            </a:lvl1pPr>
          </a:lstStyle>
          <a:p>
            <a:r>
              <a:rPr lang="en-US"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 name="Content Placeholder 2"/>
          <p:cNvSpPr>
            <a:spLocks noGrp="1"/>
          </p:cNvSpPr>
          <p:nvPr>
            <p:ph idx="1"/>
          </p:nvPr>
        </p:nvSpPr>
        <p:spPr>
          <a:xfrm>
            <a:off x="5458984" y="497808"/>
            <a:ext cx="5713841" cy="4868609"/>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470BDB9F-6784-464D-8ED7-29E60E2B21A9}" type="datetime1">
              <a:rPr lang="en-US" noProof="0" smtClean="0"/>
              <a:t>2/15/2026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endParaRPr lang="en-US" noProof="0" dirty="0"/>
          </a:p>
        </p:txBody>
      </p:sp>
    </p:spTree>
    <p:extLst>
      <p:ext uri="{BB962C8B-B14F-4D97-AF65-F5344CB8AC3E}">
        <p14:creationId xmlns:p14="http://schemas.microsoft.com/office/powerpoint/2010/main" val="3954305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6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4984722" y="548355"/>
            <a:ext cx="6054846" cy="634336"/>
          </a:xfrm>
        </p:spPr>
        <p:txBody>
          <a:bodyPr anchor="ctr">
            <a:noAutofit/>
          </a:bodyPr>
          <a:lstStyle>
            <a:lvl1pPr>
              <a:lnSpc>
                <a:spcPct val="90000"/>
              </a:lnSpc>
              <a:defRPr sz="36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5100833" y="1611313"/>
            <a:ext cx="6072099" cy="3755104"/>
          </a:xfrm>
        </p:spPr>
        <p:txBody>
          <a:bodyPr anchor="t">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6DA3ABBD-A00D-4624-9D57-736F5DDBFABC}" type="datetime1">
              <a:rPr lang="en-US" noProof="0" smtClean="0"/>
              <a:t>2/15/2026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tx1">
                    <a:lumMod val="75000"/>
                    <a:lumOff val="25000"/>
                  </a:schemeClr>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7510465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7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12192000" cy="3541486"/>
          </a:xfrm>
        </p:spPr>
        <p:txBody>
          <a:bodyPr/>
          <a:lstStyle>
            <a:lvl1pPr>
              <a:defRPr>
                <a:solidFill>
                  <a:schemeClr val="tx1">
                    <a:lumMod val="75000"/>
                    <a:lumOff val="25000"/>
                  </a:schemeClr>
                </a:solidFill>
              </a:defRPr>
            </a:lvl1pPr>
          </a:lstStyle>
          <a:p>
            <a:r>
              <a:rPr lang="en-US"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3068577" y="880375"/>
            <a:ext cx="6054846" cy="634336"/>
          </a:xfrm>
        </p:spPr>
        <p:txBody>
          <a:bodyPr anchor="ctr">
            <a:noAutofit/>
          </a:bodyPr>
          <a:lstStyle>
            <a:lvl1pPr algn="ctr">
              <a:lnSpc>
                <a:spcPct val="90000"/>
              </a:lnSpc>
              <a:defRPr sz="3600" b="1" i="0">
                <a:solidFill>
                  <a:schemeClr val="tx1">
                    <a:lumMod val="75000"/>
                    <a:lumOff val="25000"/>
                  </a:schemeClr>
                </a:solidFill>
                <a:latin typeface="+mn-lt"/>
              </a:defRPr>
            </a:lvl1pPr>
          </a:lstStyle>
          <a:p>
            <a:r>
              <a:rPr lang="en-US" noProof="0"/>
              <a:t>Click to edit Master title style</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E6BF20AA-C418-460A-B9CF-8F3DD94C436D}" type="datetime1">
              <a:rPr lang="en-US" noProof="0" smtClean="0"/>
              <a:t>2/15/2026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9" name="Rectangle 18">
            <a:extLst>
              <a:ext uri="{FF2B5EF4-FFF2-40B4-BE49-F238E27FC236}">
                <a16:creationId xmlns:a16="http://schemas.microsoft.com/office/drawing/2014/main" id="{AF446475-024F-4C71-99D3-501468ACAD11}"/>
              </a:ext>
            </a:extLst>
          </p:cNvPr>
          <p:cNvSpPr/>
          <p:nvPr userDrawn="1"/>
        </p:nvSpPr>
        <p:spPr>
          <a:xfrm>
            <a:off x="5577840" y="0"/>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67602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3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473373" y="943430"/>
            <a:ext cx="4699452"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063F5CE0-F8B8-4EAA-822E-6451047E7D5F}" type="datetime1">
              <a:rPr lang="en-US" noProof="0" smtClean="0"/>
              <a:t>2/15/2026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0" name="Rectangle 19">
            <a:extLst>
              <a:ext uri="{FF2B5EF4-FFF2-40B4-BE49-F238E27FC236}">
                <a16:creationId xmlns:a16="http://schemas.microsoft.com/office/drawing/2014/main" id="{EF73BF96-A07C-4AAA-A37F-65151BD22A70}"/>
              </a:ext>
            </a:extLst>
          </p:cNvPr>
          <p:cNvSpPr/>
          <p:nvPr userDrawn="1"/>
        </p:nvSpPr>
        <p:spPr>
          <a:xfrm>
            <a:off x="4370251" y="2322780"/>
            <a:ext cx="1348378" cy="121866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012771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4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userDrawn="1"/>
        </p:nvSpPr>
        <p:spPr>
          <a:xfrm>
            <a:off x="16" y="0"/>
            <a:ext cx="4654296" cy="58642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518529" y="943430"/>
            <a:ext cx="4654296"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21F8AE65-7CE3-49A8-B2CC-A5A64E5730FA}" type="datetime1">
              <a:rPr lang="en-US" noProof="0" smtClean="0"/>
              <a:t>2/15/2026</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Rectangle 17">
            <a:extLst>
              <a:ext uri="{FF2B5EF4-FFF2-40B4-BE49-F238E27FC236}">
                <a16:creationId xmlns:a16="http://schemas.microsoft.com/office/drawing/2014/main" id="{6127F28F-6C7B-471B-9839-EF88426C1976}"/>
              </a:ext>
            </a:extLst>
          </p:cNvPr>
          <p:cNvSpPr/>
          <p:nvPr userDrawn="1"/>
        </p:nvSpPr>
        <p:spPr>
          <a:xfrm>
            <a:off x="4370251" y="2322780"/>
            <a:ext cx="1348378" cy="12186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986162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Picture Placeholder 2"/>
          <p:cNvSpPr>
            <a:spLocks noGrp="1" noChangeAspect="1"/>
          </p:cNvSpPr>
          <p:nvPr>
            <p:ph type="pic" idx="1"/>
          </p:nvPr>
        </p:nvSpPr>
        <p:spPr>
          <a:xfrm>
            <a:off x="15" y="0"/>
            <a:ext cx="12191985" cy="4578350"/>
          </a:xfrm>
          <a:solidFill>
            <a:schemeClr val="bg1"/>
          </a:solidFill>
        </p:spPr>
        <p:txBody>
          <a:bodyPr lIns="457200" tIns="457200" anchor="t">
            <a:normAutofit/>
          </a:bodyPr>
          <a:lstStyle>
            <a:lvl1pPr marL="0" indent="0">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p:cNvSpPr>
            <a:spLocks noGrp="1"/>
          </p:cNvSpPr>
          <p:nvPr>
            <p:ph type="title"/>
          </p:nvPr>
        </p:nvSpPr>
        <p:spPr>
          <a:xfrm>
            <a:off x="1097279" y="4799362"/>
            <a:ext cx="10113645" cy="743682"/>
          </a:xfrm>
        </p:spPr>
        <p:txBody>
          <a:bodyPr tIns="0" bIns="0" anchor="b">
            <a:noAutofit/>
          </a:bodyPr>
          <a:lstStyle>
            <a:lvl1pPr algn="ctr">
              <a:defRPr sz="4400" b="1">
                <a:solidFill>
                  <a:srgbClr val="FFFFFF"/>
                </a:solidFill>
              </a:defRPr>
            </a:lvl1pPr>
          </a:lstStyle>
          <a:p>
            <a:r>
              <a:rPr lang="en-US" noProof="0"/>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B5046700-360D-4474-9946-7580E8968658}" type="datetime1">
              <a:rPr lang="en-US" noProof="0" smtClean="0"/>
              <a:t>2/15/2026</a:t>
            </a:fld>
            <a:endParaRPr lang="en-US" noProof="0" dirty="0"/>
          </a:p>
        </p:txBody>
      </p:sp>
      <p:sp>
        <p:nvSpPr>
          <p:cNvPr id="6" name="Footer Placeholder 5"/>
          <p:cNvSpPr>
            <a:spLocks noGrp="1"/>
          </p:cNvSpPr>
          <p:nvPr>
            <p:ph type="ftr" sz="quarter" idx="11"/>
          </p:nvPr>
        </p:nvSpPr>
        <p:spPr>
          <a:xfrm>
            <a:off x="1097279" y="6446838"/>
            <a:ext cx="6818262" cy="365125"/>
          </a:xfrm>
        </p:spPr>
        <p:txBody>
          <a:bodyPr/>
          <a:lstStyle>
            <a:lvl1pPr>
              <a:defRPr>
                <a:solidFill>
                  <a:schemeClr val="bg1"/>
                </a:solidFill>
              </a:defRPr>
            </a:lvl1pPr>
          </a:lstStyle>
          <a:p>
            <a:r>
              <a:rPr lang="en-US" noProof="0" dirty="0"/>
              <a:t>Footer</a:t>
            </a:r>
          </a:p>
        </p:txBody>
      </p:sp>
      <p:sp>
        <p:nvSpPr>
          <p:cNvPr id="7" name="Slide Number Placeholder 6"/>
          <p:cNvSpPr>
            <a:spLocks noGrp="1"/>
          </p:cNvSpPr>
          <p:nvPr>
            <p:ph type="sldNum" sz="quarter" idx="12"/>
          </p:nvPr>
        </p:nvSpPr>
        <p:spPr/>
        <p:txBody>
          <a:bodyPr/>
          <a:lstStyle>
            <a:lvl1pPr>
              <a:defRPr>
                <a:solidFill>
                  <a:schemeClr val="bg1"/>
                </a:solidFill>
              </a:defRPr>
            </a:lvl1pPr>
          </a:lstStyle>
          <a:p>
            <a:fld id="{3A98EE3D-8CD1-4C3F-BD1C-C98C9596463C}" type="slidenum">
              <a:rPr lang="en-US" noProof="0" smtClean="0"/>
              <a:pPr/>
              <a:t>‹#›</a:t>
            </a:fld>
            <a:endParaRPr lang="en-US" noProof="0" dirty="0"/>
          </a:p>
        </p:txBody>
      </p:sp>
      <p:sp>
        <p:nvSpPr>
          <p:cNvPr id="9" name="Rectangle 8">
            <a:extLst>
              <a:ext uri="{FF2B5EF4-FFF2-40B4-BE49-F238E27FC236}">
                <a16:creationId xmlns:a16="http://schemas.microsoft.com/office/drawing/2014/main" id="{B4A4DE4A-F8EF-47D5-8C37-A9021C2BB6A3}"/>
              </a:ext>
            </a:extLst>
          </p:cNvPr>
          <p:cNvSpPr/>
          <p:nvPr userDrawn="1"/>
        </p:nvSpPr>
        <p:spPr>
          <a:xfrm>
            <a:off x="3536950" y="4535901"/>
            <a:ext cx="5118100" cy="1256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5986956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42F667F3-A942-43B7-9681-6435F4941075}" type="datetime1">
              <a:rPr lang="en-US" smtClean="0"/>
              <a:t>2/15/2026</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560409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346200"/>
            <a:ext cx="2448033" cy="4530725"/>
          </a:xfrm>
        </p:spPr>
        <p:txBody>
          <a:bodyPr vert="eaVert"/>
          <a:lstStyle/>
          <a:p>
            <a:r>
              <a:rPr lang="en-US" noProof="0"/>
              <a:t>Click to edit Master title style</a:t>
            </a:r>
          </a:p>
        </p:txBody>
      </p:sp>
      <p:sp>
        <p:nvSpPr>
          <p:cNvPr id="3" name="Vertical Text Placeholder 2"/>
          <p:cNvSpPr>
            <a:spLocks noGrp="1"/>
          </p:cNvSpPr>
          <p:nvPr>
            <p:ph type="body" orient="vert" idx="1"/>
          </p:nvPr>
        </p:nvSpPr>
        <p:spPr>
          <a:xfrm>
            <a:off x="1092200" y="1346200"/>
            <a:ext cx="7480300" cy="4530723"/>
          </a:xfrm>
        </p:spPr>
        <p:txBody>
          <a:bodyPr vert="eaVert" lIns="45720" tIns="0" rIns="45720" bIns="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5D576BB9-001A-4B59-8C51-603E71AE3226}" type="datetime1">
              <a:rPr lang="en-US" noProof="0" smtClean="0"/>
              <a:t>2/15/2026</a:t>
            </a:fld>
            <a:endParaRPr lang="en-US" noProof="0"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r>
              <a:rPr lang="en-US" noProof="0" dirty="0"/>
              <a:t>Footer</a:t>
            </a:r>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4" name="Rectangle 13">
            <a:extLst>
              <a:ext uri="{FF2B5EF4-FFF2-40B4-BE49-F238E27FC236}">
                <a16:creationId xmlns:a16="http://schemas.microsoft.com/office/drawing/2014/main" id="{6B443CC6-CDCA-4595-ADAE-DCB961FF1A8E}"/>
              </a:ext>
            </a:extLst>
          </p:cNvPr>
          <p:cNvSpPr/>
          <p:nvPr userDrawn="1"/>
        </p:nvSpPr>
        <p:spPr>
          <a:xfrm rot="16200000">
            <a:off x="8871481" y="-14658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40687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Parallélogramme 14">
            <a:extLst>
              <a:ext uri="{FF2B5EF4-FFF2-40B4-BE49-F238E27FC236}">
                <a16:creationId xmlns:a16="http://schemas.microsoft.com/office/drawing/2014/main" id="{D20796F3-5674-4AF5-9623-575731F82E52}"/>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noProof="0"/>
              <a:t>Click to edit Master title style</a:t>
            </a:r>
          </a:p>
        </p:txBody>
      </p:sp>
      <p:sp>
        <p:nvSpPr>
          <p:cNvPr id="3" name="Text Placeholder 2"/>
          <p:cNvSpPr>
            <a:spLocks noGrp="1"/>
          </p:cNvSpPr>
          <p:nvPr>
            <p:ph type="body" idx="1"/>
          </p:nvPr>
        </p:nvSpPr>
        <p:spPr>
          <a:xfrm>
            <a:off x="1216548" y="2108201"/>
            <a:ext cx="10058400" cy="3760891"/>
          </a:xfrm>
          <a:prstGeom prst="rect">
            <a:avLst/>
          </a:prstGeom>
        </p:spPr>
        <p:txBody>
          <a:bodyPr vert="horz" lIns="0" tIns="45720" rIns="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6834126" y="6446838"/>
            <a:ext cx="258485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010F8E8D-DF54-49BE-BDBC-401B280C4E3C}" type="datetime1">
              <a:rPr lang="en-US" noProof="0" smtClean="0"/>
              <a:t>2/15/2026</a:t>
            </a:fld>
            <a:endParaRPr lang="en-US" noProof="0" dirty="0"/>
          </a:p>
        </p:txBody>
      </p:sp>
      <p:sp>
        <p:nvSpPr>
          <p:cNvPr id="5" name="Footer Placeholder 4"/>
          <p:cNvSpPr>
            <a:spLocks noGrp="1"/>
          </p:cNvSpPr>
          <p:nvPr>
            <p:ph type="ftr" sz="quarter" idx="3"/>
          </p:nvPr>
        </p:nvSpPr>
        <p:spPr>
          <a:xfrm>
            <a:off x="1097279" y="6446838"/>
            <a:ext cx="4846321" cy="365125"/>
          </a:xfrm>
          <a:prstGeom prst="rect">
            <a:avLst/>
          </a:prstGeom>
        </p:spPr>
        <p:txBody>
          <a:bodyPr vert="horz" lIns="91440" tIns="45720" rIns="91440" bIns="45720" rtlCol="0" anchor="ctr"/>
          <a:lstStyle>
            <a:lvl1pPr algn="l">
              <a:defRPr sz="900" cap="all" baseline="0">
                <a:solidFill>
                  <a:schemeClr val="tx1">
                    <a:lumMod val="75000"/>
                    <a:lumOff val="25000"/>
                  </a:schemeClr>
                </a:solidFill>
              </a:defRPr>
            </a:lvl1pPr>
          </a:lstStyle>
          <a:p>
            <a:r>
              <a:rPr lang="en-US" noProof="0" dirty="0"/>
              <a:t>Footer</a:t>
            </a:r>
          </a:p>
        </p:txBody>
      </p:sp>
      <p:sp>
        <p:nvSpPr>
          <p:cNvPr id="6" name="Slide Number Placeholder 5"/>
          <p:cNvSpPr>
            <a:spLocks noGrp="1"/>
          </p:cNvSpPr>
          <p:nvPr>
            <p:ph type="sldNum" sz="quarter" idx="4"/>
          </p:nvPr>
        </p:nvSpPr>
        <p:spPr>
          <a:xfrm>
            <a:off x="10375670" y="6446838"/>
            <a:ext cx="780010" cy="365125"/>
          </a:xfrm>
          <a:prstGeom prst="rect">
            <a:avLst/>
          </a:prstGeom>
        </p:spPr>
        <p:txBody>
          <a:bodyPr vert="horz" lIns="91440" tIns="45720" rIns="91440" bIns="45720" rtlCol="0" anchor="ctr"/>
          <a:lstStyle>
            <a:lvl1pPr algn="r">
              <a:defRPr sz="1050">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8" name="Rectangle 7">
            <a:extLst>
              <a:ext uri="{FF2B5EF4-FFF2-40B4-BE49-F238E27FC236}">
                <a16:creationId xmlns:a16="http://schemas.microsoft.com/office/drawing/2014/main" id="{0F25E55C-1C16-46C6-B789-A4B2BCEF8F86}"/>
              </a:ext>
            </a:extLst>
          </p:cNvPr>
          <p:cNvSpPr/>
          <p:nvPr userDrawn="1"/>
        </p:nvSpPr>
        <p:spPr>
          <a:xfrm>
            <a:off x="0" y="1011981"/>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690285712"/>
      </p:ext>
    </p:extLst>
  </p:cSld>
  <p:clrMap bg1="lt1" tx1="dk1" bg2="lt2" tx2="dk2" accent1="accent1" accent2="accent2" accent3="accent3" accent4="accent4" accent5="accent5" accent6="accent6" hlink="hlink" folHlink="folHlink"/>
  <p:sldLayoutIdLst>
    <p:sldLayoutId id="2147483706" r:id="rId1"/>
    <p:sldLayoutId id="2147483718" r:id="rId2"/>
    <p:sldLayoutId id="2147483707" r:id="rId3"/>
    <p:sldLayoutId id="2147483708" r:id="rId4"/>
    <p:sldLayoutId id="2147483719" r:id="rId5"/>
    <p:sldLayoutId id="2147483709" r:id="rId6"/>
    <p:sldLayoutId id="2147483716" r:id="rId7"/>
    <p:sldLayoutId id="2147483710" r:id="rId8"/>
    <p:sldLayoutId id="2147483711" r:id="rId9"/>
    <p:sldLayoutId id="2147483712" r:id="rId10"/>
    <p:sldLayoutId id="2147483727" r:id="rId11"/>
    <p:sldLayoutId id="2147483720" r:id="rId12"/>
    <p:sldLayoutId id="2147483721" r:id="rId13"/>
    <p:sldLayoutId id="2147483725" r:id="rId14"/>
    <p:sldLayoutId id="2147483726" r:id="rId15"/>
    <p:sldLayoutId id="2147483722" r:id="rId16"/>
    <p:sldLayoutId id="2147483723" r:id="rId17"/>
    <p:sldLayoutId id="2147483715" r:id="rId18"/>
    <p:sldLayoutId id="2147483713" r:id="rId19"/>
    <p:sldLayoutId id="2147483714" r:id="rId20"/>
  </p:sldLayoutIdLst>
  <p:hf sldNum="0" hdr="0" ftr="0" dt="0"/>
  <p:txStyles>
    <p:titleStyle>
      <a:lvl1pPr algn="l" defTabSz="914400" rtl="0" eaLnBrk="1" latinLnBrk="0" hangingPunct="1">
        <a:lnSpc>
          <a:spcPct val="90000"/>
        </a:lnSpc>
        <a:spcBef>
          <a:spcPct val="0"/>
        </a:spcBef>
        <a:buNone/>
        <a:defRPr sz="4800" b="1" kern="1200" spc="-50" baseline="0">
          <a:solidFill>
            <a:schemeClr val="tx1">
              <a:lumMod val="75000"/>
              <a:lumOff val="25000"/>
            </a:schemeClr>
          </a:solidFill>
          <a:latin typeface="+mn-lt"/>
          <a:ea typeface="+mj-ea"/>
          <a:cs typeface="+mj-cs"/>
        </a:defRPr>
      </a:lvl1pPr>
    </p:titleStyle>
    <p:bodyStyle>
      <a:lvl1pPr marL="266700" indent="-266700" algn="l" defTabSz="914400" rtl="0" eaLnBrk="1" latinLnBrk="0" hangingPunct="1">
        <a:lnSpc>
          <a:spcPct val="100000"/>
        </a:lnSpc>
        <a:spcBef>
          <a:spcPts val="1200"/>
        </a:spcBef>
        <a:spcAft>
          <a:spcPts val="200"/>
        </a:spcAft>
        <a:buClr>
          <a:schemeClr val="accent1"/>
        </a:buClr>
        <a:buSzPct val="100000"/>
        <a:buFont typeface="Wingdings" panose="05000000000000000000" pitchFamily="2" charset="2"/>
        <a:buChar char="§"/>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87" userDrawn="1">
          <p15:clr>
            <a:srgbClr val="F26B43"/>
          </p15:clr>
        </p15:guide>
        <p15:guide id="2" pos="688" userDrawn="1">
          <p15:clr>
            <a:srgbClr val="F26B43"/>
          </p15:clr>
        </p15:guide>
        <p15:guide id="3" pos="7038" userDrawn="1">
          <p15:clr>
            <a:srgbClr val="F26B43"/>
          </p15:clr>
        </p15:guide>
        <p15:guide id="4" orient="horz" pos="3702" userDrawn="1">
          <p15:clr>
            <a:srgbClr val="F26B43"/>
          </p15:clr>
        </p15:guide>
        <p15:guide id="5" orient="horz" pos="4065"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diagramData" Target="../diagrams/data5.xml"/><Relationship Id="rId1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17" Type="http://schemas.microsoft.com/office/2007/relationships/diagramDrawing" Target="../diagrams/drawing5.xml"/><Relationship Id="rId2" Type="http://schemas.openxmlformats.org/officeDocument/2006/relationships/notesSlide" Target="../notesSlides/notesSlide6.xml"/><Relationship Id="rId16" Type="http://schemas.openxmlformats.org/officeDocument/2006/relationships/diagramColors" Target="../diagrams/colors5.xml"/><Relationship Id="rId1" Type="http://schemas.openxmlformats.org/officeDocument/2006/relationships/slideLayout" Target="../slideLayouts/slideLayout9.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diagramQuickStyle" Target="../diagrams/quickStyle5.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diagramColors" Target="../diagrams/colors8.xml"/><Relationship Id="rId3" Type="http://schemas.openxmlformats.org/officeDocument/2006/relationships/diagramData" Target="../diagrams/data7.xml"/><Relationship Id="rId7" Type="http://schemas.microsoft.com/office/2007/relationships/diagramDrawing" Target="../diagrams/drawing7.xml"/><Relationship Id="rId12" Type="http://schemas.openxmlformats.org/officeDocument/2006/relationships/diagramQuickStyle" Target="../diagrams/quickStyle8.xml"/><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diagramColors" Target="../diagrams/colors7.xml"/><Relationship Id="rId11" Type="http://schemas.openxmlformats.org/officeDocument/2006/relationships/diagramLayout" Target="../diagrams/layout8.xml"/><Relationship Id="rId5" Type="http://schemas.openxmlformats.org/officeDocument/2006/relationships/diagramQuickStyle" Target="../diagrams/quickStyle7.xml"/><Relationship Id="rId10" Type="http://schemas.openxmlformats.org/officeDocument/2006/relationships/diagramData" Target="../diagrams/data8.xml"/><Relationship Id="rId4" Type="http://schemas.openxmlformats.org/officeDocument/2006/relationships/diagramLayout" Target="../diagrams/layout7.xml"/><Relationship Id="rId9" Type="http://schemas.openxmlformats.org/officeDocument/2006/relationships/image" Target="../media/image7.png"/><Relationship Id="rId14" Type="http://schemas.microsoft.com/office/2007/relationships/diagramDrawing" Target="../diagrams/drawing8.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9.xml"/><Relationship Id="rId1" Type="http://schemas.openxmlformats.org/officeDocument/2006/relationships/slideLayout" Target="../slideLayouts/slideLayout11.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 Id="rId9" Type="http://schemas.openxmlformats.org/officeDocument/2006/relationships/image" Target="../media/image9.png"/></Relationships>
</file>

<file path=ppt/slides/_rels/slide1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3.xml"/><Relationship Id="rId5" Type="http://schemas.openxmlformats.org/officeDocument/2006/relationships/image" Target="../media/image13.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4.xml"/><Relationship Id="rId1" Type="http://schemas.openxmlformats.org/officeDocument/2006/relationships/slideLayout" Target="../slideLayouts/slideLayout10.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5.xml.rels><?xml version="1.0" encoding="UTF-8" standalone="yes"?>
<Relationships xmlns="http://schemas.openxmlformats.org/package/2006/relationships"><Relationship Id="rId8" Type="http://schemas.openxmlformats.org/officeDocument/2006/relationships/hyperlink" Target="https://www.longtermplan.nhs.uk/online-version/overview-and-summary/" TargetMode="External"/><Relationship Id="rId13" Type="http://schemas.openxmlformats.org/officeDocument/2006/relationships/hyperlink" Target="https://www.pslhub.org/learn/improving-patient-safety/health-inequalities/infographic-ethnic-health-inequalities-in-the-uk-nhs-race-health-observatory-october-2021-r7240/" TargetMode="External"/><Relationship Id="rId3" Type="http://schemas.openxmlformats.org/officeDocument/2006/relationships/hyperlink" Target="https://www.gov.uk/guidance/equality-act-2010-guidance" TargetMode="External"/><Relationship Id="rId7" Type="http://schemas.openxmlformats.org/officeDocument/2006/relationships/hyperlink" Target="http://www.sbccimplementationkits.org/demandrmnch/wp-content/uploads/2014/02/Theory-at-a-Glance-A-Guide-For-Health-Promotion-Practice.pdf" TargetMode="External"/><Relationship Id="rId12" Type="http://schemas.openxmlformats.org/officeDocument/2006/relationships/hyperlink" Target="https://www.ofcom.org.uk/siteassets/resources/documents/research-and-data/media-literacy-research/adults/adults-media-use-and-attitudes-2022/digital-exclusion-review-2022.pdf?v=327651"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hyperlink" Target="https://www.health.org.uk/publications/reports/the-marmot-review-10-years-on" TargetMode="External"/><Relationship Id="rId11" Type="http://schemas.openxmlformats.org/officeDocument/2006/relationships/hyperlink" Target="https://www.oecd.org/en/publications/oecd-guidelines-on-measuring-subjective-well-being-2025-update_9203632a-en/full-report/measuring-subjective-well-being_b4b53f27.html" TargetMode="External"/><Relationship Id="rId5" Type="http://schemas.openxmlformats.org/officeDocument/2006/relationships/hyperlink" Target="https://hia.communitycommons.org/learn/health-in-all-policies/" TargetMode="External"/><Relationship Id="rId10" Type="http://schemas.openxmlformats.org/officeDocument/2006/relationships/hyperlink" Target="https://www.thensmc.com/resources/showcase/change4life" TargetMode="External"/><Relationship Id="rId4" Type="http://schemas.openxmlformats.org/officeDocument/2006/relationships/hyperlink" Target="https://www.legislation.gov.uk/ukpga/2022/31/contents" TargetMode="External"/><Relationship Id="rId9" Type="http://schemas.openxmlformats.org/officeDocument/2006/relationships/hyperlink" Target="https://www.england.nhs.uk/diabetes/diabetes-prevention/"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un.org/en/academic-impact/sustainability" TargetMode="External"/><Relationship Id="rId3" Type="http://schemas.openxmlformats.org/officeDocument/2006/relationships/hyperlink" Target="https://spectrum.ed.ac.uk/news-insights-and-events/insights/ten-years-stoptober" TargetMode="External"/><Relationship Id="rId7" Type="http://schemas.openxmlformats.org/officeDocument/2006/relationships/hyperlink" Target="https://sdgs.un.org/goals" TargetMode="External"/><Relationship Id="rId12" Type="http://schemas.openxmlformats.org/officeDocument/2006/relationships/hyperlink" Target="https://www.who.int/about/governance/constitution" TargetMode="External"/><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hyperlink" Target="https://arttherapytrainingandstudiogroups.wordpress.com/2020/04/14/biopsychosocial-model-2/" TargetMode="External"/><Relationship Id="rId11" Type="http://schemas.openxmlformats.org/officeDocument/2006/relationships/hyperlink" Target="https://www.who.int/europe/about-us/our-work/sustainable-development-goals/targets-of-sustainable-development-goal-3" TargetMode="External"/><Relationship Id="rId5" Type="http://schemas.openxmlformats.org/officeDocument/2006/relationships/hyperlink" Target="https://www.gov.uk/government/publications/health-inequalities-in-health-protection-report/health-inequalities-in-health-protection-report-2025" TargetMode="External"/><Relationship Id="rId10" Type="http://schemas.openxmlformats.org/officeDocument/2006/relationships/hyperlink" Target="https://www.who.int/activities/promoting-well-being" TargetMode="External"/><Relationship Id="rId4" Type="http://schemas.openxmlformats.org/officeDocument/2006/relationships/hyperlink" Target="https://www.time-to-change.org.uk/" TargetMode="External"/><Relationship Id="rId9" Type="http://schemas.openxmlformats.org/officeDocument/2006/relationships/hyperlink" Target="https://sdgs.un.org/goals/goal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017FF9C-6A7E-4A79-81BB-438E8EA9676A}"/>
              </a:ext>
              <a:ext uri="{C183D7F6-B498-43B3-948B-1728B52AA6E4}">
                <adec:decorative xmlns:adec="http://schemas.microsoft.com/office/drawing/2017/decorative" val="0"/>
              </a:ext>
            </a:extLst>
          </p:cNvPr>
          <p:cNvSpPr>
            <a:spLocks noGrp="1"/>
          </p:cNvSpPr>
          <p:nvPr>
            <p:ph type="title"/>
          </p:nvPr>
        </p:nvSpPr>
        <p:spPr>
          <a:xfrm>
            <a:off x="1019175" y="562096"/>
            <a:ext cx="3479800" cy="2093975"/>
          </a:xfrm>
        </p:spPr>
        <p:txBody>
          <a:bodyPr anchor="b">
            <a:normAutofit/>
          </a:bodyPr>
          <a:lstStyle/>
          <a:p>
            <a:r>
              <a:rPr lang="en-US" sz="2500" dirty="0">
                <a:latin typeface="Arial" panose="020B0604020202020204" pitchFamily="34" charset="0"/>
                <a:cs typeface="Arial" panose="020B0604020202020204" pitchFamily="34" charset="0"/>
              </a:rPr>
              <a:t>Integration of Health, Wellbeing, and Sustainable Development in UK Health and Social Care</a:t>
            </a:r>
          </a:p>
        </p:txBody>
      </p:sp>
      <p:pic>
        <p:nvPicPr>
          <p:cNvPr id="7" name="Picture Placeholder 6">
            <a:extLst>
              <a:ext uri="{FF2B5EF4-FFF2-40B4-BE49-F238E27FC236}">
                <a16:creationId xmlns:a16="http://schemas.microsoft.com/office/drawing/2014/main" id="{A60329CF-82C9-85DB-EE40-DD2441351EE6}"/>
              </a:ext>
            </a:extLst>
          </p:cNvPr>
          <p:cNvPicPr>
            <a:picLocks noGrp="1" noChangeAspect="1"/>
          </p:cNvPicPr>
          <p:nvPr>
            <p:ph idx="1"/>
          </p:nvPr>
        </p:nvPicPr>
        <p:blipFill>
          <a:blip r:embed="rId3"/>
          <a:srcRect l="16992" r="16991" b="-1"/>
          <a:stretch>
            <a:fillRect/>
          </a:stretch>
        </p:blipFill>
        <p:spPr>
          <a:xfrm>
            <a:off x="5458984" y="812800"/>
            <a:ext cx="5713841" cy="4868609"/>
          </a:xfrm>
          <a:prstGeom prst="rect">
            <a:avLst/>
          </a:prstGeom>
          <a:noFill/>
        </p:spPr>
      </p:pic>
      <p:sp>
        <p:nvSpPr>
          <p:cNvPr id="4" name="Subtitle 3">
            <a:extLst>
              <a:ext uri="{FF2B5EF4-FFF2-40B4-BE49-F238E27FC236}">
                <a16:creationId xmlns:a16="http://schemas.microsoft.com/office/drawing/2014/main" id="{FFFB5E3C-FE17-44EA-B59B-183125D08F7C}"/>
              </a:ext>
            </a:extLst>
          </p:cNvPr>
          <p:cNvSpPr>
            <a:spLocks noGrp="1"/>
          </p:cNvSpPr>
          <p:nvPr>
            <p:ph type="body" sz="half" idx="2"/>
          </p:nvPr>
        </p:nvSpPr>
        <p:spPr>
          <a:xfrm>
            <a:off x="383458" y="3043050"/>
            <a:ext cx="3777574" cy="2638359"/>
          </a:xfrm>
        </p:spPr>
        <p:txBody>
          <a:bodyPr>
            <a:normAutofit/>
          </a:bodyPr>
          <a:lstStyle/>
          <a:p>
            <a:r>
              <a:rPr lang="en-US" b="1" dirty="0">
                <a:latin typeface="Times New Roman" panose="02020603050405020304" pitchFamily="18" charset="0"/>
                <a:cs typeface="Times New Roman" panose="02020603050405020304" pitchFamily="18" charset="0"/>
              </a:rPr>
              <a:t>Student Name: </a:t>
            </a:r>
            <a:r>
              <a:rPr lang="en-US" b="1" dirty="0">
                <a:latin typeface="Times New Roman" panose="02020603050405020304" pitchFamily="18" charset="0"/>
                <a:cs typeface="Times New Roman" panose="02020603050405020304" pitchFamily="18" charset="0"/>
                <a:sym typeface="Arial Bold"/>
              </a:rPr>
              <a:t>Freeda Zeb</a:t>
            </a:r>
          </a:p>
          <a:p>
            <a:r>
              <a:rPr lang="en-US" b="1" dirty="0">
                <a:latin typeface="Times New Roman" panose="02020603050405020304" pitchFamily="18" charset="0"/>
                <a:cs typeface="Times New Roman" panose="02020603050405020304" pitchFamily="18" charset="0"/>
              </a:rPr>
              <a:t>Student ID: </a:t>
            </a:r>
            <a:r>
              <a:rPr lang="en-US" b="1" dirty="0">
                <a:latin typeface="Times New Roman" panose="02020603050405020304" pitchFamily="18" charset="0"/>
                <a:cs typeface="Times New Roman" panose="02020603050405020304" pitchFamily="18" charset="0"/>
                <a:sym typeface="Arial Bold"/>
              </a:rPr>
              <a:t>2126497</a:t>
            </a:r>
          </a:p>
          <a:p>
            <a:r>
              <a:rPr lang="en-US" b="1" dirty="0">
                <a:latin typeface="Times New Roman" panose="02020603050405020304" pitchFamily="18" charset="0"/>
                <a:cs typeface="Times New Roman" panose="02020603050405020304" pitchFamily="18" charset="0"/>
              </a:rPr>
              <a:t>Module: </a:t>
            </a:r>
            <a:r>
              <a:rPr lang="en-GB" b="1" dirty="0"/>
              <a:t>BMHP6030 - Health, Wellbeing and Sustainable Development</a:t>
            </a:r>
            <a:endParaRPr lang="en-US" b="1" dirty="0">
              <a:latin typeface="Times New Roman" panose="02020603050405020304" pitchFamily="18" charset="0"/>
              <a:cs typeface="Times New Roman" panose="02020603050405020304" pitchFamily="18" charset="0"/>
            </a:endParaRPr>
          </a:p>
        </p:txBody>
      </p:sp>
      <p:sp>
        <p:nvSpPr>
          <p:cNvPr id="2" name="AutoShape 2">
            <a:extLst>
              <a:ext uri="{FF2B5EF4-FFF2-40B4-BE49-F238E27FC236}">
                <a16:creationId xmlns:a16="http://schemas.microsoft.com/office/drawing/2014/main" id="{0BDDC8B2-E1E9-67DD-2993-C69C3B266BA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172296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0A5C30F-185D-413F-9005-B41DD0FA0924}"/>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Introduction</a:t>
            </a:r>
          </a:p>
        </p:txBody>
      </p:sp>
      <p:graphicFrame>
        <p:nvGraphicFramePr>
          <p:cNvPr id="13" name="Diagram 12">
            <a:extLst>
              <a:ext uri="{FF2B5EF4-FFF2-40B4-BE49-F238E27FC236}">
                <a16:creationId xmlns:a16="http://schemas.microsoft.com/office/drawing/2014/main" id="{3C2C1060-8308-3488-B7E2-48B4C226D278}"/>
              </a:ext>
            </a:extLst>
          </p:cNvPr>
          <p:cNvGraphicFramePr/>
          <p:nvPr>
            <p:extLst>
              <p:ext uri="{D42A27DB-BD31-4B8C-83A1-F6EECF244321}">
                <p14:modId xmlns:p14="http://schemas.microsoft.com/office/powerpoint/2010/main" val="860662205"/>
              </p:ext>
            </p:extLst>
          </p:nvPr>
        </p:nvGraphicFramePr>
        <p:xfrm>
          <a:off x="5281683" y="655092"/>
          <a:ext cx="6660107" cy="57047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7318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286603"/>
            <a:ext cx="10058400" cy="736979"/>
          </a:xfrm>
        </p:spPr>
        <p:txBody>
          <a:bodyPr>
            <a:normAutofit/>
          </a:bodyPr>
          <a:lstStyle/>
          <a:p>
            <a:pPr algn="ctr"/>
            <a:r>
              <a:rPr lang="en-GB" sz="4400" dirty="0">
                <a:solidFill>
                  <a:schemeClr val="tx1"/>
                </a:solidFill>
                <a:latin typeface="Arial" panose="020B0604020202020204" pitchFamily="34" charset="0"/>
                <a:cs typeface="Arial" panose="020B0604020202020204" pitchFamily="34" charset="0"/>
              </a:rPr>
              <a:t>Definitions and Key Concepts</a:t>
            </a:r>
            <a:endParaRPr lang="en-IN" sz="4400" dirty="0">
              <a:solidFill>
                <a:schemeClr val="tx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D704EB19-B128-90CC-A810-A5E63CE9515F}"/>
              </a:ext>
            </a:extLst>
          </p:cNvPr>
          <p:cNvGraphicFramePr>
            <a:graphicFrameLocks noGrp="1"/>
          </p:cNvGraphicFramePr>
          <p:nvPr>
            <p:ph idx="1"/>
            <p:extLst>
              <p:ext uri="{D42A27DB-BD31-4B8C-83A1-F6EECF244321}">
                <p14:modId xmlns:p14="http://schemas.microsoft.com/office/powerpoint/2010/main" val="1262678944"/>
              </p:ext>
            </p:extLst>
          </p:nvPr>
        </p:nvGraphicFramePr>
        <p:xfrm>
          <a:off x="-1" y="1201004"/>
          <a:ext cx="11941792" cy="51997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EA44FD09-3CF5-22D0-D858-E2A851EE8461}"/>
              </a:ext>
            </a:extLst>
          </p:cNvPr>
          <p:cNvSpPr txBox="1"/>
          <p:nvPr/>
        </p:nvSpPr>
        <p:spPr>
          <a:xfrm>
            <a:off x="3698543" y="5540991"/>
            <a:ext cx="8243248" cy="923330"/>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US" dirty="0">
                <a:latin typeface="Arial" panose="020B0604020202020204" pitchFamily="34" charset="0"/>
                <a:cs typeface="Arial" panose="020B0604020202020204" pitchFamily="34" charset="0"/>
              </a:rPr>
              <a:t>The integration of health, wellbeing, and sustainability is important for designing health and social care services that are preventative, person-centered, and capable of addressing both current and future population health needs.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6331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8146B020-2B12-4533-AB98-A078339B314A}"/>
              </a:ext>
            </a:extLst>
          </p:cNvPr>
          <p:cNvSpPr>
            <a:spLocks noGrp="1"/>
          </p:cNvSpPr>
          <p:nvPr>
            <p:ph type="title"/>
          </p:nvPr>
        </p:nvSpPr>
        <p:spPr>
          <a:xfrm>
            <a:off x="5172074" y="286604"/>
            <a:ext cx="5983605" cy="955342"/>
          </a:xfrm>
        </p:spPr>
        <p:txBody>
          <a:bodyPr vert="horz" lIns="91440" tIns="45720" rIns="91440" bIns="45720" rtlCol="0" anchor="b">
            <a:normAutofit/>
          </a:bodyPr>
          <a:lstStyle/>
          <a:p>
            <a:r>
              <a:rPr lang="en-US" sz="4000" dirty="0">
                <a:solidFill>
                  <a:schemeClr val="tx1"/>
                </a:solidFill>
                <a:latin typeface="Arial" panose="020B0604020202020204" pitchFamily="34" charset="0"/>
                <a:cs typeface="Arial" panose="020B0604020202020204" pitchFamily="34" charset="0"/>
              </a:rPr>
              <a:t>Integration with SDGs</a:t>
            </a:r>
          </a:p>
        </p:txBody>
      </p:sp>
      <p:cxnSp>
        <p:nvCxnSpPr>
          <p:cNvPr id="21" name="Straight Connector 2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F3D22D53-586E-4F80-B549-03B4A942D854}"/>
              </a:ext>
            </a:extLst>
          </p:cNvPr>
          <p:cNvSpPr>
            <a:spLocks noGrp="1"/>
          </p:cNvSpPr>
          <p:nvPr>
            <p:ph idx="1"/>
          </p:nvPr>
        </p:nvSpPr>
        <p:spPr>
          <a:xfrm>
            <a:off x="5172073" y="2108201"/>
            <a:ext cx="6797013" cy="4272126"/>
          </a:xfrm>
        </p:spPr>
        <p:txBody>
          <a:bodyPr vert="horz" lIns="0" tIns="45720" rIns="0" bIns="45720" rtlCol="0">
            <a:normAutofit/>
          </a:bodyPr>
          <a:lstStyle/>
          <a:p>
            <a:r>
              <a:rPr lang="en-US" sz="1600" dirty="0">
                <a:solidFill>
                  <a:schemeClr val="tx1"/>
                </a:solidFill>
                <a:latin typeface="Arial" panose="020B0604020202020204" pitchFamily="34" charset="0"/>
                <a:cs typeface="Arial" panose="020B0604020202020204" pitchFamily="34" charset="0"/>
              </a:rPr>
              <a:t>There are 17 global goals of the Sustainable Development Goals that deal with inequality, education, climate change, and health (United Nations, 2024).</a:t>
            </a:r>
          </a:p>
          <a:p>
            <a:r>
              <a:rPr lang="en-US" sz="1600" dirty="0">
                <a:solidFill>
                  <a:schemeClr val="tx1"/>
                </a:solidFill>
                <a:latin typeface="Arial" panose="020B0604020202020204" pitchFamily="34" charset="0"/>
                <a:cs typeface="Arial" panose="020B0604020202020204" pitchFamily="34" charset="0"/>
              </a:rPr>
              <a:t>Sustainable Development Goal 3 focuses on the achievement of healthy living and wellbeing for all at all ages.</a:t>
            </a:r>
          </a:p>
          <a:p>
            <a:r>
              <a:rPr lang="en-US" sz="1600" dirty="0">
                <a:solidFill>
                  <a:schemeClr val="tx1"/>
                </a:solidFill>
                <a:latin typeface="Arial" panose="020B0604020202020204" pitchFamily="34" charset="0"/>
                <a:cs typeface="Arial" panose="020B0604020202020204" pitchFamily="34" charset="0"/>
              </a:rPr>
              <a:t>The SDG 3 aims at universal health coverage, mental health, maternal health, and prevention of non-communicable diseases (target 3.4) (WHO, 2022).</a:t>
            </a:r>
          </a:p>
          <a:p>
            <a:r>
              <a:rPr lang="en-US" sz="1600" dirty="0">
                <a:solidFill>
                  <a:schemeClr val="tx1"/>
                </a:solidFill>
                <a:latin typeface="Arial" panose="020B0604020202020204" pitchFamily="34" charset="0"/>
                <a:cs typeface="Arial" panose="020B0604020202020204" pitchFamily="34" charset="0"/>
              </a:rPr>
              <a:t>The NHS Diabetes Prevention Programme falls in line with SDG 3 because it focuses on the diagnosis of people who are at risk of Type 2 diabetes and changing their lifestyle.</a:t>
            </a:r>
          </a:p>
          <a:p>
            <a:r>
              <a:rPr lang="en-US" sz="1600" dirty="0">
                <a:solidFill>
                  <a:schemeClr val="tx1"/>
                </a:solidFill>
                <a:latin typeface="Arial" panose="020B0604020202020204" pitchFamily="34" charset="0"/>
                <a:cs typeface="Arial" panose="020B0604020202020204" pitchFamily="34" charset="0"/>
              </a:rPr>
              <a:t>The participants were able to achieve a 58% and 71% reduction in the risk of diabetes, respectively, which showed successful prevention results (NHS England, 2023).</a:t>
            </a:r>
          </a:p>
        </p:txBody>
      </p:sp>
      <p:pic>
        <p:nvPicPr>
          <p:cNvPr id="5" name="Picture 4">
            <a:extLst>
              <a:ext uri="{FF2B5EF4-FFF2-40B4-BE49-F238E27FC236}">
                <a16:creationId xmlns:a16="http://schemas.microsoft.com/office/drawing/2014/main" id="{EDC8613B-EC0C-ABE3-5C42-A1DF7D11C6B0}"/>
              </a:ext>
            </a:extLst>
          </p:cNvPr>
          <p:cNvPicPr>
            <a:picLocks noChangeAspect="1"/>
          </p:cNvPicPr>
          <p:nvPr/>
        </p:nvPicPr>
        <p:blipFill>
          <a:blip r:embed="rId3"/>
          <a:stretch>
            <a:fillRect/>
          </a:stretch>
        </p:blipFill>
        <p:spPr>
          <a:xfrm>
            <a:off x="403710" y="286604"/>
            <a:ext cx="4652493" cy="3592362"/>
          </a:xfrm>
          <a:prstGeom prst="rect">
            <a:avLst/>
          </a:prstGeom>
        </p:spPr>
      </p:pic>
      <p:pic>
        <p:nvPicPr>
          <p:cNvPr id="8" name="Picture 7">
            <a:extLst>
              <a:ext uri="{FF2B5EF4-FFF2-40B4-BE49-F238E27FC236}">
                <a16:creationId xmlns:a16="http://schemas.microsoft.com/office/drawing/2014/main" id="{AB1FB270-C0BB-E28C-7F64-009DC1A29A76}"/>
              </a:ext>
            </a:extLst>
          </p:cNvPr>
          <p:cNvPicPr>
            <a:picLocks noChangeAspect="1"/>
          </p:cNvPicPr>
          <p:nvPr/>
        </p:nvPicPr>
        <p:blipFill>
          <a:blip r:embed="rId4"/>
          <a:stretch>
            <a:fillRect/>
          </a:stretch>
        </p:blipFill>
        <p:spPr>
          <a:xfrm>
            <a:off x="578177" y="3912545"/>
            <a:ext cx="3023974" cy="2443371"/>
          </a:xfrm>
          <a:prstGeom prst="rect">
            <a:avLst/>
          </a:prstGeom>
        </p:spPr>
      </p:pic>
      <p:sp>
        <p:nvSpPr>
          <p:cNvPr id="3" name="TextBox 2">
            <a:extLst>
              <a:ext uri="{FF2B5EF4-FFF2-40B4-BE49-F238E27FC236}">
                <a16:creationId xmlns:a16="http://schemas.microsoft.com/office/drawing/2014/main" id="{EA0629D6-B867-418F-43C8-A301028C8A2C}"/>
              </a:ext>
            </a:extLst>
          </p:cNvPr>
          <p:cNvSpPr txBox="1"/>
          <p:nvPr/>
        </p:nvSpPr>
        <p:spPr>
          <a:xfrm>
            <a:off x="1042075" y="3492347"/>
            <a:ext cx="6093724" cy="276999"/>
          </a:xfrm>
          <a:prstGeom prst="rect">
            <a:avLst/>
          </a:prstGeom>
          <a:noFill/>
        </p:spPr>
        <p:txBody>
          <a:bodyPr wrap="square">
            <a:spAutoFit/>
          </a:bodyPr>
          <a:lstStyle/>
          <a:p>
            <a:r>
              <a:rPr lang="en-US" sz="1200" dirty="0">
                <a:solidFill>
                  <a:schemeClr val="tx1"/>
                </a:solidFill>
                <a:latin typeface="Times New Roman" panose="02020603050405020304" pitchFamily="18" charset="0"/>
                <a:cs typeface="Times New Roman" panose="02020603050405020304" pitchFamily="18" charset="0"/>
              </a:rPr>
              <a:t>(United Nations, 2024).</a:t>
            </a:r>
            <a:endParaRPr lang="en-GB" sz="1200" dirty="0"/>
          </a:p>
        </p:txBody>
      </p:sp>
      <p:sp>
        <p:nvSpPr>
          <p:cNvPr id="4" name="TextBox 3">
            <a:extLst>
              <a:ext uri="{FF2B5EF4-FFF2-40B4-BE49-F238E27FC236}">
                <a16:creationId xmlns:a16="http://schemas.microsoft.com/office/drawing/2014/main" id="{CC627053-AE25-29CB-D51B-B2249ABE04C7}"/>
              </a:ext>
            </a:extLst>
          </p:cNvPr>
          <p:cNvSpPr txBox="1"/>
          <p:nvPr/>
        </p:nvSpPr>
        <p:spPr>
          <a:xfrm>
            <a:off x="773277" y="6389727"/>
            <a:ext cx="6093724" cy="276999"/>
          </a:xfrm>
          <a:prstGeom prst="rect">
            <a:avLst/>
          </a:prstGeom>
          <a:noFill/>
        </p:spPr>
        <p:txBody>
          <a:bodyPr wrap="square">
            <a:spAutoFit/>
          </a:bodyPr>
          <a:lstStyle/>
          <a:p>
            <a:r>
              <a:rPr lang="en-US" sz="1200" dirty="0">
                <a:solidFill>
                  <a:schemeClr val="tx1"/>
                </a:solidFill>
                <a:latin typeface="Times New Roman" panose="02020603050405020304" pitchFamily="18" charset="0"/>
                <a:cs typeface="Times New Roman" panose="02020603050405020304" pitchFamily="18" charset="0"/>
              </a:rPr>
              <a:t>(United Nations, 2026).</a:t>
            </a:r>
            <a:endParaRPr lang="en-GB" sz="1200" dirty="0"/>
          </a:p>
        </p:txBody>
      </p:sp>
    </p:spTree>
    <p:extLst>
      <p:ext uri="{BB962C8B-B14F-4D97-AF65-F5344CB8AC3E}">
        <p14:creationId xmlns:p14="http://schemas.microsoft.com/office/powerpoint/2010/main" val="1807676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7FAFD4B-3550-4A4F-AB64-F1A1F0851B60}"/>
              </a:ext>
            </a:extLst>
          </p:cNvPr>
          <p:cNvSpPr txBox="1"/>
          <p:nvPr/>
        </p:nvSpPr>
        <p:spPr>
          <a:xfrm>
            <a:off x="750627" y="258886"/>
            <a:ext cx="9522724" cy="707886"/>
          </a:xfrm>
          <a:prstGeom prst="rect">
            <a:avLst/>
          </a:prstGeom>
          <a:noFill/>
        </p:spPr>
        <p:txBody>
          <a:bodyPr wrap="square">
            <a:spAutoFit/>
          </a:bodyPr>
          <a:lstStyle/>
          <a:p>
            <a:pPr algn="ctr"/>
            <a:r>
              <a:rPr lang="en-US" sz="4000" b="1" dirty="0">
                <a:latin typeface="Arial" panose="020B0604020202020204" pitchFamily="34" charset="0"/>
                <a:cs typeface="Arial" panose="020B0604020202020204" pitchFamily="34" charset="0"/>
              </a:rPr>
              <a:t>THEORIES: Biopsychosocial Model</a:t>
            </a:r>
            <a:endParaRPr lang="en-GB" sz="4000" b="1"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1CABA46F-424E-34BB-2D3F-2713999411DC}"/>
              </a:ext>
            </a:extLst>
          </p:cNvPr>
          <p:cNvPicPr>
            <a:picLocks noChangeAspect="1"/>
          </p:cNvPicPr>
          <p:nvPr/>
        </p:nvPicPr>
        <p:blipFill>
          <a:blip r:embed="rId3"/>
          <a:stretch>
            <a:fillRect/>
          </a:stretch>
        </p:blipFill>
        <p:spPr>
          <a:xfrm>
            <a:off x="8475259" y="883695"/>
            <a:ext cx="2545305" cy="2545305"/>
          </a:xfrm>
          <a:prstGeom prst="rect">
            <a:avLst/>
          </a:prstGeom>
        </p:spPr>
      </p:pic>
      <p:sp>
        <p:nvSpPr>
          <p:cNvPr id="18" name="Rectangle: Rounded Corners 17">
            <a:extLst>
              <a:ext uri="{FF2B5EF4-FFF2-40B4-BE49-F238E27FC236}">
                <a16:creationId xmlns:a16="http://schemas.microsoft.com/office/drawing/2014/main" id="{22A3DE66-0D6C-B29D-E6AF-B0E64D0ED08C}"/>
              </a:ext>
            </a:extLst>
          </p:cNvPr>
          <p:cNvSpPr/>
          <p:nvPr/>
        </p:nvSpPr>
        <p:spPr>
          <a:xfrm>
            <a:off x="150126" y="966772"/>
            <a:ext cx="6629400" cy="320900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marL="285750" lvl="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Introduced in 1977 by American psychiatrist and internist George Engel. </a:t>
            </a:r>
          </a:p>
          <a:p>
            <a:pPr marL="285750" lvl="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 Biopsychosocial Model describes the reasons behind health due to the interaction of biological factors, psychological factors, and social factors instead of biological illness alone (Bolton and Gillett, 2019).</a:t>
            </a:r>
            <a:endParaRPr lang="en-GB"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It acknowledges that emotions, </a:t>
            </a:r>
            <a:r>
              <a:rPr lang="en-US" sz="1600" dirty="0" err="1">
                <a:latin typeface="Arial" panose="020B0604020202020204" pitchFamily="34" charset="0"/>
                <a:cs typeface="Arial" panose="020B0604020202020204" pitchFamily="34" charset="0"/>
              </a:rPr>
              <a:t>behaviours</a:t>
            </a:r>
            <a:r>
              <a:rPr lang="en-US" sz="1600" dirty="0">
                <a:latin typeface="Arial" panose="020B0604020202020204" pitchFamily="34" charset="0"/>
                <a:cs typeface="Arial" panose="020B0604020202020204" pitchFamily="34" charset="0"/>
              </a:rPr>
              <a:t>, stress, relationships, and social environments play a significant role in the health and wellbeing outcomes (Ulster University, 2024).</a:t>
            </a:r>
            <a:endParaRPr lang="en-GB"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This model upholds both holistic and individualistic strategies of delivering care.</a:t>
            </a:r>
            <a:endParaRPr lang="en-GB" sz="1600" dirty="0">
              <a:latin typeface="Arial" panose="020B0604020202020204" pitchFamily="34" charset="0"/>
              <a:cs typeface="Arial" panose="020B0604020202020204" pitchFamily="34" charset="0"/>
            </a:endParaRPr>
          </a:p>
        </p:txBody>
      </p:sp>
      <p:sp>
        <p:nvSpPr>
          <p:cNvPr id="19" name="Rectangle: Rounded Corners 18">
            <a:extLst>
              <a:ext uri="{FF2B5EF4-FFF2-40B4-BE49-F238E27FC236}">
                <a16:creationId xmlns:a16="http://schemas.microsoft.com/office/drawing/2014/main" id="{A8B716BC-CA10-98E7-7BD1-1234EC84BF5F}"/>
              </a:ext>
            </a:extLst>
          </p:cNvPr>
          <p:cNvSpPr/>
          <p:nvPr/>
        </p:nvSpPr>
        <p:spPr>
          <a:xfrm>
            <a:off x="150126" y="4369590"/>
            <a:ext cx="6370091" cy="2229524"/>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lvl="0"/>
            <a:r>
              <a:rPr lang="en-US" sz="1600" b="1" dirty="0">
                <a:latin typeface="Arial" panose="020B0604020202020204" pitchFamily="34" charset="0"/>
                <a:cs typeface="Arial" panose="020B0604020202020204" pitchFamily="34" charset="0"/>
              </a:rPr>
              <a:t>Critique:</a:t>
            </a:r>
          </a:p>
          <a:p>
            <a:pPr marL="285750" lvl="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 model is also </a:t>
            </a:r>
            <a:r>
              <a:rPr lang="en-US" sz="1600" dirty="0" err="1">
                <a:latin typeface="Arial" panose="020B0604020202020204" pitchFamily="34" charset="0"/>
                <a:cs typeface="Arial" panose="020B0604020202020204" pitchFamily="34" charset="0"/>
              </a:rPr>
              <a:t>criticised</a:t>
            </a:r>
            <a:r>
              <a:rPr lang="en-US" sz="1600" dirty="0">
                <a:latin typeface="Arial" panose="020B0604020202020204" pitchFamily="34" charset="0"/>
                <a:cs typeface="Arial" panose="020B0604020202020204" pitchFamily="34" charset="0"/>
              </a:rPr>
              <a:t> for being complex and hard to implement into practice because it requires multidisciplinary collaboration and other resources.</a:t>
            </a:r>
            <a:endParaRPr lang="en-GB"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In the clinical setting, psychological and social factors may be difficult to quantify in comparison with biological ones (Remes et al., 2021).</a:t>
            </a:r>
            <a:endParaRPr lang="en-GB" sz="1600" dirty="0">
              <a:latin typeface="Arial" panose="020B0604020202020204" pitchFamily="34" charset="0"/>
              <a:cs typeface="Arial" panose="020B0604020202020204" pitchFamily="34" charset="0"/>
            </a:endParaRPr>
          </a:p>
        </p:txBody>
      </p:sp>
      <p:sp>
        <p:nvSpPr>
          <p:cNvPr id="20" name="Rectangle: Rounded Corners 19">
            <a:extLst>
              <a:ext uri="{FF2B5EF4-FFF2-40B4-BE49-F238E27FC236}">
                <a16:creationId xmlns:a16="http://schemas.microsoft.com/office/drawing/2014/main" id="{E45692FC-82B3-7A0A-9083-CE01BDB50AF5}"/>
              </a:ext>
            </a:extLst>
          </p:cNvPr>
          <p:cNvSpPr/>
          <p:nvPr/>
        </p:nvSpPr>
        <p:spPr>
          <a:xfrm>
            <a:off x="6929652" y="3506464"/>
            <a:ext cx="4904385" cy="320900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lvl="0"/>
            <a:r>
              <a:rPr lang="en-US" sz="1600" dirty="0">
                <a:latin typeface="Arial" panose="020B0604020202020204" pitchFamily="34" charset="0"/>
                <a:cs typeface="Arial" panose="020B0604020202020204" pitchFamily="34" charset="0"/>
              </a:rPr>
              <a:t> </a:t>
            </a:r>
          </a:p>
          <a:p>
            <a:pPr lvl="0"/>
            <a:r>
              <a:rPr lang="en-US" sz="1600" b="1" dirty="0">
                <a:latin typeface="Arial" panose="020B0604020202020204" pitchFamily="34" charset="0"/>
                <a:cs typeface="Arial" panose="020B0604020202020204" pitchFamily="34" charset="0"/>
              </a:rPr>
              <a:t>Relevance to Health and Social Care:</a:t>
            </a:r>
            <a:endParaRPr lang="en-US"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 model educates the Integrated Care Systems (ICS) and personalised care planning in the UK.</a:t>
            </a:r>
            <a:endParaRPr lang="en-GB"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It promotes mental health care, chronic illnesses and social care interventions in line with SDG 3 Good Health and Wellbeing (</a:t>
            </a:r>
            <a:r>
              <a:rPr lang="en-US" sz="1600" dirty="0" err="1">
                <a:latin typeface="Arial" panose="020B0604020202020204" pitchFamily="34" charset="0"/>
                <a:cs typeface="Arial" panose="020B0604020202020204" pitchFamily="34" charset="0"/>
              </a:rPr>
              <a:t>Kandwal</a:t>
            </a:r>
            <a:r>
              <a:rPr lang="en-US" sz="1600" dirty="0">
                <a:latin typeface="Arial" panose="020B0604020202020204" pitchFamily="34" charset="0"/>
                <a:cs typeface="Arial" panose="020B0604020202020204" pitchFamily="34" charset="0"/>
              </a:rPr>
              <a:t> et al., 2024).</a:t>
            </a:r>
            <a:endParaRPr lang="en-GB"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 model promotes sustainable service provision with the consideration of physical, mental, and social determinants of health at the same time.</a:t>
            </a:r>
            <a:endParaRPr lang="en-GB" sz="1600" dirty="0">
              <a:latin typeface="Arial" panose="020B0604020202020204" pitchFamily="34" charset="0"/>
              <a:cs typeface="Arial" panose="020B0604020202020204" pitchFamily="34" charset="0"/>
            </a:endParaRPr>
          </a:p>
          <a:p>
            <a:pPr algn="ctr"/>
            <a:endParaRPr lang="en-GB" sz="16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018E4D6E-0D10-00C6-7E8D-CAC8A98696DB}"/>
              </a:ext>
            </a:extLst>
          </p:cNvPr>
          <p:cNvSpPr txBox="1"/>
          <p:nvPr/>
        </p:nvSpPr>
        <p:spPr>
          <a:xfrm>
            <a:off x="7406089" y="3229465"/>
            <a:ext cx="6093724" cy="276999"/>
          </a:xfrm>
          <a:prstGeom prst="rect">
            <a:avLst/>
          </a:prstGeom>
          <a:noFill/>
        </p:spPr>
        <p:txBody>
          <a:bodyPr wrap="square">
            <a:spAutoFit/>
          </a:bodyPr>
          <a:lstStyle/>
          <a:p>
            <a:r>
              <a:rPr lang="en-US" sz="1200" dirty="0">
                <a:latin typeface="Times New Roman" panose="02020603050405020304" pitchFamily="18" charset="0"/>
                <a:cs typeface="Times New Roman" panose="02020603050405020304" pitchFamily="18" charset="0"/>
              </a:rPr>
              <a:t>(Ulster University, 2024</a:t>
            </a:r>
            <a:r>
              <a:rPr lang="en-US" sz="1200" dirty="0">
                <a:solidFill>
                  <a:schemeClr val="tx1"/>
                </a:solidFill>
                <a:latin typeface="Times New Roman" panose="02020603050405020304" pitchFamily="18" charset="0"/>
                <a:cs typeface="Times New Roman" panose="02020603050405020304" pitchFamily="18" charset="0"/>
              </a:rPr>
              <a:t>).</a:t>
            </a:r>
            <a:endParaRPr lang="en-GB" sz="1200" dirty="0"/>
          </a:p>
        </p:txBody>
      </p:sp>
    </p:spTree>
    <p:extLst>
      <p:ext uri="{BB962C8B-B14F-4D97-AF65-F5344CB8AC3E}">
        <p14:creationId xmlns:p14="http://schemas.microsoft.com/office/powerpoint/2010/main" val="2017673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26A43A-773E-A416-84C6-793CC5A438D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48F44A8-DC2F-0D8A-B5CB-62FFA5F3DA8E}"/>
              </a:ext>
            </a:extLst>
          </p:cNvPr>
          <p:cNvSpPr txBox="1"/>
          <p:nvPr/>
        </p:nvSpPr>
        <p:spPr>
          <a:xfrm>
            <a:off x="750627" y="258886"/>
            <a:ext cx="9522724" cy="646331"/>
          </a:xfrm>
          <a:prstGeom prst="rect">
            <a:avLst/>
          </a:prstGeom>
          <a:noFill/>
        </p:spPr>
        <p:txBody>
          <a:bodyPr wrap="square">
            <a:spAutoFit/>
          </a:bodyPr>
          <a:lstStyle/>
          <a:p>
            <a:pPr algn="ctr"/>
            <a:r>
              <a:rPr lang="en-US" sz="3600" b="1" dirty="0">
                <a:latin typeface="Arial" panose="020B0604020202020204" pitchFamily="34" charset="0"/>
                <a:cs typeface="Arial" panose="020B0604020202020204" pitchFamily="34" charset="0"/>
              </a:rPr>
              <a:t>THEORIES: Ecological Model of Health</a:t>
            </a:r>
            <a:endParaRPr lang="en-GB" sz="3600" b="1"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D7A1B289-4666-18A1-27ED-7CF2D2BE08A2}"/>
              </a:ext>
            </a:extLst>
          </p:cNvPr>
          <p:cNvGraphicFramePr/>
          <p:nvPr>
            <p:extLst>
              <p:ext uri="{D42A27DB-BD31-4B8C-83A1-F6EECF244321}">
                <p14:modId xmlns:p14="http://schemas.microsoft.com/office/powerpoint/2010/main" val="2064971047"/>
              </p:ext>
            </p:extLst>
          </p:nvPr>
        </p:nvGraphicFramePr>
        <p:xfrm>
          <a:off x="272956" y="1869577"/>
          <a:ext cx="6093724" cy="29752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463CC9CD-6AB7-B4AD-635F-82073C614B5B}"/>
              </a:ext>
            </a:extLst>
          </p:cNvPr>
          <p:cNvGraphicFramePr/>
          <p:nvPr>
            <p:extLst>
              <p:ext uri="{D42A27DB-BD31-4B8C-83A1-F6EECF244321}">
                <p14:modId xmlns:p14="http://schemas.microsoft.com/office/powerpoint/2010/main" val="495093322"/>
              </p:ext>
            </p:extLst>
          </p:nvPr>
        </p:nvGraphicFramePr>
        <p:xfrm>
          <a:off x="272956" y="4844788"/>
          <a:ext cx="6093724" cy="175432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3" name="Diagram 12">
            <a:extLst>
              <a:ext uri="{FF2B5EF4-FFF2-40B4-BE49-F238E27FC236}">
                <a16:creationId xmlns:a16="http://schemas.microsoft.com/office/drawing/2014/main" id="{87EBC0AD-98CB-5F22-1205-C6F3E78FEFC5}"/>
              </a:ext>
            </a:extLst>
          </p:cNvPr>
          <p:cNvGraphicFramePr/>
          <p:nvPr>
            <p:extLst>
              <p:ext uri="{D42A27DB-BD31-4B8C-83A1-F6EECF244321}">
                <p14:modId xmlns:p14="http://schemas.microsoft.com/office/powerpoint/2010/main" val="233669579"/>
              </p:ext>
            </p:extLst>
          </p:nvPr>
        </p:nvGraphicFramePr>
        <p:xfrm>
          <a:off x="6471150" y="3941982"/>
          <a:ext cx="5552364" cy="2975209"/>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15" name="TextBox 14">
            <a:extLst>
              <a:ext uri="{FF2B5EF4-FFF2-40B4-BE49-F238E27FC236}">
                <a16:creationId xmlns:a16="http://schemas.microsoft.com/office/drawing/2014/main" id="{EEF8EDB0-4A72-7C8D-C5B3-55C9D3CA33A8}"/>
              </a:ext>
            </a:extLst>
          </p:cNvPr>
          <p:cNvSpPr txBox="1"/>
          <p:nvPr/>
        </p:nvSpPr>
        <p:spPr>
          <a:xfrm>
            <a:off x="377426" y="1095009"/>
            <a:ext cx="6093724" cy="646331"/>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Invented by a psychologist called Urie Bronfenbrenner during the late seventies. </a:t>
            </a:r>
          </a:p>
        </p:txBody>
      </p:sp>
      <p:sp>
        <p:nvSpPr>
          <p:cNvPr id="8" name="TextBox 7">
            <a:extLst>
              <a:ext uri="{FF2B5EF4-FFF2-40B4-BE49-F238E27FC236}">
                <a16:creationId xmlns:a16="http://schemas.microsoft.com/office/drawing/2014/main" id="{42CDA8B7-3207-8E4F-AFB3-01189C30DCA5}"/>
              </a:ext>
            </a:extLst>
          </p:cNvPr>
          <p:cNvSpPr txBox="1"/>
          <p:nvPr/>
        </p:nvSpPr>
        <p:spPr>
          <a:xfrm>
            <a:off x="6900650" y="3548539"/>
            <a:ext cx="2221171" cy="276999"/>
          </a:xfrm>
          <a:prstGeom prst="rect">
            <a:avLst/>
          </a:prstGeom>
          <a:noFill/>
        </p:spPr>
        <p:txBody>
          <a:bodyPr wrap="square">
            <a:spAutoFit/>
          </a:bodyPr>
          <a:lstStyle/>
          <a:p>
            <a:r>
              <a:rPr lang="en-US" sz="1200" dirty="0"/>
              <a:t>Dubos (1965)</a:t>
            </a:r>
            <a:endParaRPr lang="en-GB" sz="1200" dirty="0">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B9D8E6A1-AB7F-C5B2-A9FD-0B86DB1DE63E}"/>
              </a:ext>
            </a:extLst>
          </p:cNvPr>
          <p:cNvPicPr>
            <a:picLocks noChangeAspect="1"/>
          </p:cNvPicPr>
          <p:nvPr/>
        </p:nvPicPr>
        <p:blipFill>
          <a:blip r:embed="rId18"/>
          <a:stretch>
            <a:fillRect/>
          </a:stretch>
        </p:blipFill>
        <p:spPr>
          <a:xfrm>
            <a:off x="7409311" y="1095009"/>
            <a:ext cx="3126760" cy="2463793"/>
          </a:xfrm>
          <a:prstGeom prst="rect">
            <a:avLst/>
          </a:prstGeom>
        </p:spPr>
      </p:pic>
    </p:spTree>
    <p:extLst>
      <p:ext uri="{BB962C8B-B14F-4D97-AF65-F5344CB8AC3E}">
        <p14:creationId xmlns:p14="http://schemas.microsoft.com/office/powerpoint/2010/main" val="2625047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5DA682D-7AC5-48E0-993B-AB3F027355C3}"/>
              </a:ext>
            </a:extLst>
          </p:cNvPr>
          <p:cNvSpPr>
            <a:spLocks noGrp="1"/>
          </p:cNvSpPr>
          <p:nvPr>
            <p:ph type="title"/>
          </p:nvPr>
        </p:nvSpPr>
        <p:spPr>
          <a:xfrm>
            <a:off x="1097280" y="286604"/>
            <a:ext cx="10058400" cy="900752"/>
          </a:xfrm>
        </p:spPr>
        <p:txBody>
          <a:bodyPr>
            <a:normAutofit/>
          </a:bodyPr>
          <a:lstStyle/>
          <a:p>
            <a:pPr algn="ctr"/>
            <a:r>
              <a:rPr lang="en-US" sz="4000">
                <a:solidFill>
                  <a:schemeClr val="tx1"/>
                </a:solidFill>
                <a:latin typeface="Arial" panose="020B0604020202020204" pitchFamily="34" charset="0"/>
                <a:cs typeface="Arial" panose="020B0604020202020204" pitchFamily="34" charset="0"/>
              </a:rPr>
              <a:t>Policy and Governance</a:t>
            </a:r>
            <a:endParaRPr lang="en-IN" sz="4000" dirty="0">
              <a:solidFill>
                <a:schemeClr val="tx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9508942-0807-8B8A-D93E-34DFFF5D5C29}"/>
              </a:ext>
            </a:extLst>
          </p:cNvPr>
          <p:cNvGraphicFramePr>
            <a:graphicFrameLocks noGrp="1"/>
          </p:cNvGraphicFramePr>
          <p:nvPr>
            <p:ph idx="1"/>
            <p:extLst>
              <p:ext uri="{D42A27DB-BD31-4B8C-83A1-F6EECF244321}">
                <p14:modId xmlns:p14="http://schemas.microsoft.com/office/powerpoint/2010/main" val="4168861905"/>
              </p:ext>
            </p:extLst>
          </p:nvPr>
        </p:nvGraphicFramePr>
        <p:xfrm>
          <a:off x="532264" y="1630907"/>
          <a:ext cx="11532358" cy="49404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154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C9DC1B0-87A4-A7E3-8BF1-BCA6A95EC807}"/>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F92F2BB3-6C4D-2A39-8376-E1F432D02228}"/>
              </a:ext>
            </a:extLst>
          </p:cNvPr>
          <p:cNvSpPr>
            <a:spLocks noGrp="1"/>
          </p:cNvSpPr>
          <p:nvPr>
            <p:ph type="title"/>
          </p:nvPr>
        </p:nvSpPr>
        <p:spPr>
          <a:xfrm>
            <a:off x="1097280" y="286604"/>
            <a:ext cx="10058400" cy="518614"/>
          </a:xfrm>
        </p:spPr>
        <p:txBody>
          <a:bodyPr>
            <a:normAutofit fontScale="90000"/>
          </a:bodyPr>
          <a:lstStyle/>
          <a:p>
            <a:pPr algn="ctr"/>
            <a:r>
              <a:rPr lang="en-US" sz="4000" dirty="0">
                <a:solidFill>
                  <a:schemeClr val="tx1"/>
                </a:solidFill>
                <a:latin typeface="Arial" panose="020B0604020202020204" pitchFamily="34" charset="0"/>
                <a:cs typeface="Arial" panose="020B0604020202020204" pitchFamily="34" charset="0"/>
              </a:rPr>
              <a:t>Policy and Governance</a:t>
            </a:r>
            <a:endParaRPr lang="en-IN" sz="4000" dirty="0">
              <a:solidFill>
                <a:schemeClr val="tx1"/>
              </a:solidFill>
              <a:latin typeface="Arial" panose="020B0604020202020204" pitchFamily="34" charset="0"/>
              <a:cs typeface="Arial" panose="020B0604020202020204" pitchFamily="34" charset="0"/>
            </a:endParaRPr>
          </a:p>
        </p:txBody>
      </p:sp>
      <p:graphicFrame>
        <p:nvGraphicFramePr>
          <p:cNvPr id="12" name="Content Placeholder 11">
            <a:extLst>
              <a:ext uri="{FF2B5EF4-FFF2-40B4-BE49-F238E27FC236}">
                <a16:creationId xmlns:a16="http://schemas.microsoft.com/office/drawing/2014/main" id="{DD0ACFFE-BC87-A553-7269-2A9B819CADE1}"/>
              </a:ext>
            </a:extLst>
          </p:cNvPr>
          <p:cNvGraphicFramePr>
            <a:graphicFrameLocks noGrp="1"/>
          </p:cNvGraphicFramePr>
          <p:nvPr>
            <p:ph idx="1"/>
            <p:extLst>
              <p:ext uri="{D42A27DB-BD31-4B8C-83A1-F6EECF244321}">
                <p14:modId xmlns:p14="http://schemas.microsoft.com/office/powerpoint/2010/main" val="1783548971"/>
              </p:ext>
            </p:extLst>
          </p:nvPr>
        </p:nvGraphicFramePr>
        <p:xfrm>
          <a:off x="313899" y="4735772"/>
          <a:ext cx="5521654" cy="19584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EA2C70E9-9D09-035F-BCCC-8AB1A64125DC}"/>
              </a:ext>
            </a:extLst>
          </p:cNvPr>
          <p:cNvPicPr>
            <a:picLocks noChangeAspect="1"/>
          </p:cNvPicPr>
          <p:nvPr/>
        </p:nvPicPr>
        <p:blipFill>
          <a:blip r:embed="rId8"/>
          <a:stretch>
            <a:fillRect/>
          </a:stretch>
        </p:blipFill>
        <p:spPr>
          <a:xfrm>
            <a:off x="1097280" y="1105183"/>
            <a:ext cx="4196585" cy="3330623"/>
          </a:xfrm>
          <a:prstGeom prst="rect">
            <a:avLst/>
          </a:prstGeom>
        </p:spPr>
      </p:pic>
      <p:pic>
        <p:nvPicPr>
          <p:cNvPr id="7" name="Picture 6">
            <a:extLst>
              <a:ext uri="{FF2B5EF4-FFF2-40B4-BE49-F238E27FC236}">
                <a16:creationId xmlns:a16="http://schemas.microsoft.com/office/drawing/2014/main" id="{D21CEB8B-0A95-9B84-7F05-2FB7ABA331D9}"/>
              </a:ext>
            </a:extLst>
          </p:cNvPr>
          <p:cNvPicPr>
            <a:picLocks noChangeAspect="1"/>
          </p:cNvPicPr>
          <p:nvPr/>
        </p:nvPicPr>
        <p:blipFill>
          <a:blip r:embed="rId9"/>
          <a:stretch>
            <a:fillRect/>
          </a:stretch>
        </p:blipFill>
        <p:spPr>
          <a:xfrm>
            <a:off x="6644944" y="1153401"/>
            <a:ext cx="4860119" cy="3234188"/>
          </a:xfrm>
          <a:prstGeom prst="rect">
            <a:avLst/>
          </a:prstGeom>
        </p:spPr>
      </p:pic>
      <p:graphicFrame>
        <p:nvGraphicFramePr>
          <p:cNvPr id="11" name="Diagram 10">
            <a:extLst>
              <a:ext uri="{FF2B5EF4-FFF2-40B4-BE49-F238E27FC236}">
                <a16:creationId xmlns:a16="http://schemas.microsoft.com/office/drawing/2014/main" id="{A945C149-0F2F-1E0C-E309-0D9B7B6E84E1}"/>
              </a:ext>
            </a:extLst>
          </p:cNvPr>
          <p:cNvGraphicFramePr/>
          <p:nvPr>
            <p:extLst>
              <p:ext uri="{D42A27DB-BD31-4B8C-83A1-F6EECF244321}">
                <p14:modId xmlns:p14="http://schemas.microsoft.com/office/powerpoint/2010/main" val="86601034"/>
              </p:ext>
            </p:extLst>
          </p:nvPr>
        </p:nvGraphicFramePr>
        <p:xfrm>
          <a:off x="6356449" y="4612942"/>
          <a:ext cx="5667229" cy="195845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2297752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0087B-6C62-58EC-537D-9C20968BFE75}"/>
              </a:ext>
            </a:extLst>
          </p:cNvPr>
          <p:cNvSpPr>
            <a:spLocks noGrp="1"/>
          </p:cNvSpPr>
          <p:nvPr>
            <p:ph type="title"/>
          </p:nvPr>
        </p:nvSpPr>
        <p:spPr>
          <a:xfrm>
            <a:off x="1097280" y="286603"/>
            <a:ext cx="10058400" cy="702305"/>
          </a:xfrm>
        </p:spPr>
        <p:txBody>
          <a:bodyPr>
            <a:normAutofit/>
          </a:bodyPr>
          <a:lstStyle/>
          <a:p>
            <a:pPr algn="ctr"/>
            <a:r>
              <a:rPr lang="en-US" sz="4000" dirty="0">
                <a:solidFill>
                  <a:schemeClr val="tx1"/>
                </a:solidFill>
                <a:latin typeface="Arial" panose="020B0604020202020204" pitchFamily="34" charset="0"/>
                <a:cs typeface="Arial" panose="020B0604020202020204" pitchFamily="34" charset="0"/>
              </a:rPr>
              <a:t>Challenges and Recommendations</a:t>
            </a:r>
            <a:endParaRPr lang="en-GB" sz="4000" dirty="0">
              <a:solidFill>
                <a:schemeClr val="tx1"/>
              </a:solidFill>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1B870EF4-2908-053A-0049-2CE2A512B120}"/>
              </a:ext>
            </a:extLst>
          </p:cNvPr>
          <p:cNvGraphicFramePr/>
          <p:nvPr>
            <p:extLst>
              <p:ext uri="{D42A27DB-BD31-4B8C-83A1-F6EECF244321}">
                <p14:modId xmlns:p14="http://schemas.microsoft.com/office/powerpoint/2010/main" val="172345635"/>
              </p:ext>
            </p:extLst>
          </p:nvPr>
        </p:nvGraphicFramePr>
        <p:xfrm>
          <a:off x="510425" y="1830517"/>
          <a:ext cx="10945506" cy="2428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7F7EA5C0-6720-4133-7FA7-45C9C6B26FF4}"/>
              </a:ext>
            </a:extLst>
          </p:cNvPr>
          <p:cNvGraphicFramePr/>
          <p:nvPr>
            <p:extLst>
              <p:ext uri="{D42A27DB-BD31-4B8C-83A1-F6EECF244321}">
                <p14:modId xmlns:p14="http://schemas.microsoft.com/office/powerpoint/2010/main" val="755222034"/>
              </p:ext>
            </p:extLst>
          </p:nvPr>
        </p:nvGraphicFramePr>
        <p:xfrm>
          <a:off x="510424" y="4142954"/>
          <a:ext cx="11062877" cy="24284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883258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0ED24-73DE-2592-E00E-30F872FF7EB8}"/>
              </a:ext>
            </a:extLst>
          </p:cNvPr>
          <p:cNvSpPr>
            <a:spLocks noGrp="1"/>
          </p:cNvSpPr>
          <p:nvPr>
            <p:ph type="title"/>
          </p:nvPr>
        </p:nvSpPr>
        <p:spPr>
          <a:xfrm>
            <a:off x="1097280" y="286603"/>
            <a:ext cx="10058400" cy="702305"/>
          </a:xfrm>
        </p:spPr>
        <p:txBody>
          <a:bodyPr>
            <a:normAutofit/>
          </a:bodyPr>
          <a:lstStyle/>
          <a:p>
            <a:pPr algn="ctr"/>
            <a:r>
              <a:rPr lang="en-US" sz="4000">
                <a:solidFill>
                  <a:schemeClr val="tx1"/>
                </a:solidFill>
                <a:latin typeface="Arial" panose="020B0604020202020204" pitchFamily="34" charset="0"/>
                <a:cs typeface="Arial" panose="020B0604020202020204" pitchFamily="34" charset="0"/>
              </a:rPr>
              <a:t>Case Study: </a:t>
            </a:r>
            <a:r>
              <a:rPr lang="en-GB" sz="4000">
                <a:solidFill>
                  <a:schemeClr val="tx1"/>
                </a:solidFill>
                <a:latin typeface="Arial" panose="020B0604020202020204" pitchFamily="34" charset="0"/>
                <a:cs typeface="Arial" panose="020B0604020202020204" pitchFamily="34" charset="0"/>
              </a:rPr>
              <a:t>Change4Life Campaign</a:t>
            </a:r>
            <a:endParaRPr lang="en-GB" sz="4000" dirty="0">
              <a:solidFill>
                <a:schemeClr val="tx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93F7C8A-6B90-ED20-CF25-1066959DF31E}"/>
              </a:ext>
            </a:extLst>
          </p:cNvPr>
          <p:cNvGraphicFramePr>
            <a:graphicFrameLocks noGrp="1"/>
          </p:cNvGraphicFramePr>
          <p:nvPr>
            <p:ph idx="1"/>
            <p:extLst>
              <p:ext uri="{D42A27DB-BD31-4B8C-83A1-F6EECF244321}">
                <p14:modId xmlns:p14="http://schemas.microsoft.com/office/powerpoint/2010/main" val="2337092045"/>
              </p:ext>
            </p:extLst>
          </p:nvPr>
        </p:nvGraphicFramePr>
        <p:xfrm>
          <a:off x="595952" y="1603611"/>
          <a:ext cx="11191164" cy="49677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0894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613E22E-01DB-414D-9831-64C0E2A8B3ED}"/>
              </a:ext>
            </a:extLst>
          </p:cNvPr>
          <p:cNvSpPr>
            <a:spLocks noGrp="1"/>
          </p:cNvSpPr>
          <p:nvPr>
            <p:ph type="title"/>
          </p:nvPr>
        </p:nvSpPr>
        <p:spPr>
          <a:xfrm>
            <a:off x="1097280" y="286603"/>
            <a:ext cx="10058400" cy="1450757"/>
          </a:xfrm>
        </p:spPr>
        <p:txBody>
          <a:bodyPr>
            <a:normAutofit/>
          </a:bodyPr>
          <a:lstStyle/>
          <a:p>
            <a:r>
              <a:rPr lang="en-GB" sz="4400" dirty="0">
                <a:solidFill>
                  <a:schemeClr val="tx1"/>
                </a:solidFill>
                <a:latin typeface="Arial" panose="020B0604020202020204" pitchFamily="34" charset="0"/>
                <a:cs typeface="Arial" panose="020B0604020202020204" pitchFamily="34" charset="0"/>
              </a:rPr>
              <a:t>Change4Life Campaign </a:t>
            </a:r>
            <a:r>
              <a:rPr lang="en-US" sz="4400" dirty="0">
                <a:solidFill>
                  <a:schemeClr val="tx1"/>
                </a:solidFill>
                <a:latin typeface="Arial" panose="020B0604020202020204" pitchFamily="34" charset="0"/>
                <a:cs typeface="Arial" panose="020B0604020202020204" pitchFamily="34" charset="0"/>
              </a:rPr>
              <a:t> </a:t>
            </a:r>
            <a:br>
              <a:rPr lang="en-US" sz="4400" dirty="0">
                <a:solidFill>
                  <a:schemeClr val="tx1"/>
                </a:solidFill>
                <a:latin typeface="Arial" panose="020B0604020202020204" pitchFamily="34" charset="0"/>
                <a:cs typeface="Arial" panose="020B0604020202020204" pitchFamily="34" charset="0"/>
              </a:rPr>
            </a:br>
            <a:r>
              <a:rPr lang="en-US" sz="4400" dirty="0">
                <a:solidFill>
                  <a:schemeClr val="tx1"/>
                </a:solidFill>
                <a:latin typeface="Arial" panose="020B0604020202020204" pitchFamily="34" charset="0"/>
                <a:cs typeface="Arial" panose="020B0604020202020204" pitchFamily="34" charset="0"/>
              </a:rPr>
              <a:t>Results</a:t>
            </a:r>
          </a:p>
        </p:txBody>
      </p:sp>
      <p:graphicFrame>
        <p:nvGraphicFramePr>
          <p:cNvPr id="14" name="Content Placeholder 13">
            <a:extLst>
              <a:ext uri="{FF2B5EF4-FFF2-40B4-BE49-F238E27FC236}">
                <a16:creationId xmlns:a16="http://schemas.microsoft.com/office/drawing/2014/main" id="{4F65E754-5092-CDF0-1061-AA3A380E5A4D}"/>
              </a:ext>
            </a:extLst>
          </p:cNvPr>
          <p:cNvGraphicFramePr>
            <a:graphicFrameLocks noGrp="1"/>
          </p:cNvGraphicFramePr>
          <p:nvPr>
            <p:ph idx="1"/>
            <p:extLst>
              <p:ext uri="{D42A27DB-BD31-4B8C-83A1-F6EECF244321}">
                <p14:modId xmlns:p14="http://schemas.microsoft.com/office/powerpoint/2010/main" val="3562594356"/>
              </p:ext>
            </p:extLst>
          </p:nvPr>
        </p:nvGraphicFramePr>
        <p:xfrm>
          <a:off x="220261" y="2182886"/>
          <a:ext cx="5225195"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a:extLst>
              <a:ext uri="{FF2B5EF4-FFF2-40B4-BE49-F238E27FC236}">
                <a16:creationId xmlns:a16="http://schemas.microsoft.com/office/drawing/2014/main" id="{02B36751-7E4B-22A5-46EA-94977D0BD79F}"/>
              </a:ext>
            </a:extLst>
          </p:cNvPr>
          <p:cNvPicPr>
            <a:picLocks noChangeAspect="1"/>
          </p:cNvPicPr>
          <p:nvPr/>
        </p:nvPicPr>
        <p:blipFill>
          <a:blip r:embed="rId8"/>
          <a:stretch>
            <a:fillRect/>
          </a:stretch>
        </p:blipFill>
        <p:spPr>
          <a:xfrm>
            <a:off x="7785927" y="326790"/>
            <a:ext cx="3988473" cy="2821845"/>
          </a:xfrm>
          <a:prstGeom prst="rect">
            <a:avLst/>
          </a:prstGeom>
        </p:spPr>
      </p:pic>
      <p:pic>
        <p:nvPicPr>
          <p:cNvPr id="13" name="Picture 12">
            <a:extLst>
              <a:ext uri="{FF2B5EF4-FFF2-40B4-BE49-F238E27FC236}">
                <a16:creationId xmlns:a16="http://schemas.microsoft.com/office/drawing/2014/main" id="{0DFC46CD-0829-4431-4EB7-D558B74F0015}"/>
              </a:ext>
            </a:extLst>
          </p:cNvPr>
          <p:cNvPicPr>
            <a:picLocks noChangeAspect="1"/>
          </p:cNvPicPr>
          <p:nvPr/>
        </p:nvPicPr>
        <p:blipFill>
          <a:blip r:embed="rId9"/>
          <a:stretch>
            <a:fillRect/>
          </a:stretch>
        </p:blipFill>
        <p:spPr>
          <a:xfrm>
            <a:off x="5995547" y="3244334"/>
            <a:ext cx="4945536" cy="2960102"/>
          </a:xfrm>
          <a:prstGeom prst="rect">
            <a:avLst/>
          </a:prstGeom>
        </p:spPr>
      </p:pic>
      <p:sp>
        <p:nvSpPr>
          <p:cNvPr id="3" name="TextBox 2">
            <a:extLst>
              <a:ext uri="{FF2B5EF4-FFF2-40B4-BE49-F238E27FC236}">
                <a16:creationId xmlns:a16="http://schemas.microsoft.com/office/drawing/2014/main" id="{987C94F4-5D4A-ADC3-ACF0-8FD35C3B3844}"/>
              </a:ext>
            </a:extLst>
          </p:cNvPr>
          <p:cNvSpPr txBox="1"/>
          <p:nvPr/>
        </p:nvSpPr>
        <p:spPr>
          <a:xfrm>
            <a:off x="8108818" y="6300135"/>
            <a:ext cx="6093724" cy="276999"/>
          </a:xfrm>
          <a:prstGeom prst="rect">
            <a:avLst/>
          </a:prstGeom>
          <a:noFill/>
        </p:spPr>
        <p:txBody>
          <a:bodyPr wrap="square">
            <a:spAutoFit/>
          </a:bodyPr>
          <a:lstStyle/>
          <a:p>
            <a:pPr lvl="0"/>
            <a:r>
              <a:rPr lang="en-US" sz="1200" dirty="0">
                <a:solidFill>
                  <a:schemeClr val="tx1"/>
                </a:solidFill>
                <a:latin typeface="Times New Roman" panose="02020603050405020304" pitchFamily="18" charset="0"/>
                <a:cs typeface="Times New Roman" panose="02020603050405020304" pitchFamily="18" charset="0"/>
              </a:rPr>
              <a:t>(</a:t>
            </a:r>
            <a:r>
              <a:rPr lang="en-GB" sz="1200" dirty="0">
                <a:solidFill>
                  <a:schemeClr val="tx1"/>
                </a:solidFill>
                <a:latin typeface="Times New Roman" panose="02020603050405020304" pitchFamily="18" charset="0"/>
                <a:cs typeface="Times New Roman" panose="02020603050405020304" pitchFamily="18" charset="0"/>
              </a:rPr>
              <a:t>NSMC, 2022)</a:t>
            </a:r>
            <a:endParaRPr lang="en-GB" sz="1200" dirty="0"/>
          </a:p>
        </p:txBody>
      </p:sp>
    </p:spTree>
    <p:extLst>
      <p:ext uri="{BB962C8B-B14F-4D97-AF65-F5344CB8AC3E}">
        <p14:creationId xmlns:p14="http://schemas.microsoft.com/office/powerpoint/2010/main" val="38160565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5BA7203-E18A-4594-9991-EFE3B8E4D591}"/>
              </a:ext>
            </a:extLst>
          </p:cNvPr>
          <p:cNvSpPr>
            <a:spLocks noGrp="1"/>
          </p:cNvSpPr>
          <p:nvPr>
            <p:ph type="title"/>
          </p:nvPr>
        </p:nvSpPr>
        <p:spPr>
          <a:xfrm>
            <a:off x="4394578" y="286604"/>
            <a:ext cx="6761101" cy="559558"/>
          </a:xfrm>
        </p:spPr>
        <p:txBody>
          <a:bodyPr>
            <a:normAutofit fontScale="90000"/>
          </a:bodyPr>
          <a:lstStyle/>
          <a:p>
            <a:pPr algn="ctr"/>
            <a:r>
              <a:rPr lang="en-GB" sz="4000" dirty="0">
                <a:latin typeface="Arial" panose="020B0604020202020204" pitchFamily="34" charset="0"/>
                <a:cs typeface="Arial" panose="020B0604020202020204" pitchFamily="34" charset="0"/>
              </a:rPr>
              <a:t>Equity and Access</a:t>
            </a:r>
            <a:endParaRPr lang="en-US" sz="40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624D2F30-8BD7-81B0-F9AF-71B0FFFA622B}"/>
              </a:ext>
            </a:extLst>
          </p:cNvPr>
          <p:cNvGraphicFramePr>
            <a:graphicFrameLocks noGrp="1"/>
          </p:cNvGraphicFramePr>
          <p:nvPr>
            <p:ph idx="1"/>
            <p:extLst>
              <p:ext uri="{D42A27DB-BD31-4B8C-83A1-F6EECF244321}">
                <p14:modId xmlns:p14="http://schemas.microsoft.com/office/powerpoint/2010/main" val="1171797111"/>
              </p:ext>
            </p:extLst>
          </p:nvPr>
        </p:nvGraphicFramePr>
        <p:xfrm>
          <a:off x="5104261" y="962167"/>
          <a:ext cx="6892121" cy="5609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a:extLst>
              <a:ext uri="{FF2B5EF4-FFF2-40B4-BE49-F238E27FC236}">
                <a16:creationId xmlns:a16="http://schemas.microsoft.com/office/drawing/2014/main" id="{1B64CF03-4FC2-C81F-DD41-409536E34E59}"/>
              </a:ext>
            </a:extLst>
          </p:cNvPr>
          <p:cNvPicPr>
            <a:picLocks noChangeAspect="1"/>
          </p:cNvPicPr>
          <p:nvPr/>
        </p:nvPicPr>
        <p:blipFill>
          <a:blip r:embed="rId8"/>
          <a:stretch>
            <a:fillRect/>
          </a:stretch>
        </p:blipFill>
        <p:spPr>
          <a:xfrm>
            <a:off x="0" y="0"/>
            <a:ext cx="4846320" cy="6858000"/>
          </a:xfrm>
          <a:prstGeom prst="rect">
            <a:avLst/>
          </a:prstGeom>
        </p:spPr>
      </p:pic>
      <p:sp>
        <p:nvSpPr>
          <p:cNvPr id="5" name="TextBox 4">
            <a:extLst>
              <a:ext uri="{FF2B5EF4-FFF2-40B4-BE49-F238E27FC236}">
                <a16:creationId xmlns:a16="http://schemas.microsoft.com/office/drawing/2014/main" id="{69F1C7AF-23ED-99BB-637C-B940F473DDBB}"/>
              </a:ext>
            </a:extLst>
          </p:cNvPr>
          <p:cNvSpPr txBox="1"/>
          <p:nvPr/>
        </p:nvSpPr>
        <p:spPr>
          <a:xfrm>
            <a:off x="3811137" y="6548901"/>
            <a:ext cx="6093724" cy="276999"/>
          </a:xfrm>
          <a:prstGeom prst="rect">
            <a:avLst/>
          </a:prstGeom>
          <a:noFill/>
        </p:spPr>
        <p:txBody>
          <a:bodyPr wrap="square">
            <a:spAutoFit/>
          </a:bodyPr>
          <a:lstStyle/>
          <a:p>
            <a:r>
              <a:rPr lang="en-GB" sz="1200" b="0" i="0" dirty="0">
                <a:solidFill>
                  <a:srgbClr val="000000"/>
                </a:solidFill>
                <a:effectLst/>
                <a:latin typeface="Times New Roman" panose="02020603050405020304" pitchFamily="18" charset="0"/>
                <a:cs typeface="Times New Roman" panose="02020603050405020304" pitchFamily="18" charset="0"/>
              </a:rPr>
              <a:t>(Patient Safety Learning, 2024)</a:t>
            </a: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4200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7CC78E1-629B-4981-BA25-E8F061C40DAE}"/>
              </a:ext>
            </a:extLst>
          </p:cNvPr>
          <p:cNvSpPr>
            <a:spLocks noGrp="1"/>
          </p:cNvSpPr>
          <p:nvPr>
            <p:ph type="title"/>
          </p:nvPr>
        </p:nvSpPr>
        <p:spPr>
          <a:xfrm>
            <a:off x="1097280" y="286603"/>
            <a:ext cx="10058400" cy="982639"/>
          </a:xfrm>
        </p:spPr>
        <p:txBody>
          <a:bodyPr>
            <a:normAutofit/>
          </a:bodyPr>
          <a:lstStyle/>
          <a:p>
            <a:r>
              <a:rPr lang="en-GB" sz="3200" dirty="0">
                <a:solidFill>
                  <a:schemeClr val="tx1"/>
                </a:solidFill>
                <a:latin typeface="Arial" panose="020B0604020202020204" pitchFamily="34" charset="0"/>
                <a:cs typeface="Arial" panose="020B0604020202020204" pitchFamily="34" charset="0"/>
              </a:rPr>
              <a:t>Equity and Access: Barriers, Policy Responses, and Future Recommendations</a:t>
            </a:r>
            <a:endParaRPr lang="en-US" sz="32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1774AF2-ECAC-3087-0A9D-037809A3CFE1}"/>
              </a:ext>
            </a:extLst>
          </p:cNvPr>
          <p:cNvSpPr>
            <a:spLocks noGrp="1"/>
          </p:cNvSpPr>
          <p:nvPr>
            <p:ph idx="1"/>
          </p:nvPr>
        </p:nvSpPr>
        <p:spPr>
          <a:xfrm>
            <a:off x="208805" y="1765420"/>
            <a:ext cx="6563898" cy="4592850"/>
          </a:xfrm>
        </p:spPr>
        <p:txBody>
          <a:bodyPr>
            <a:noAutofit/>
          </a:bodyPr>
          <a:lstStyle/>
          <a:p>
            <a:r>
              <a:rPr lang="en-US" sz="1500" dirty="0">
                <a:solidFill>
                  <a:schemeClr val="tx1"/>
                </a:solidFill>
                <a:latin typeface="Arial" panose="020B0604020202020204" pitchFamily="34" charset="0"/>
                <a:cs typeface="Arial" panose="020B0604020202020204" pitchFamily="34" charset="0"/>
              </a:rPr>
              <a:t>Digital exclusion is becoming one of the major obstacles to equitable access to health and social care services, especially with the growing use of digital health technologies and online service provision.</a:t>
            </a:r>
          </a:p>
          <a:p>
            <a:r>
              <a:rPr lang="en-US" sz="1500" dirty="0">
                <a:solidFill>
                  <a:schemeClr val="tx1"/>
                </a:solidFill>
                <a:latin typeface="Arial" panose="020B0604020202020204" pitchFamily="34" charset="0"/>
                <a:cs typeface="Arial" panose="020B0604020202020204" pitchFamily="34" charset="0"/>
              </a:rPr>
              <a:t>Those who are older, reside in underprivileged </a:t>
            </a:r>
            <a:r>
              <a:rPr lang="en-US" sz="1500" dirty="0" err="1">
                <a:solidFill>
                  <a:schemeClr val="tx1"/>
                </a:solidFill>
                <a:latin typeface="Arial" panose="020B0604020202020204" pitchFamily="34" charset="0"/>
                <a:cs typeface="Arial" panose="020B0604020202020204" pitchFamily="34" charset="0"/>
              </a:rPr>
              <a:t>neighbourhoods</a:t>
            </a:r>
            <a:r>
              <a:rPr lang="en-US" sz="1500" dirty="0">
                <a:solidFill>
                  <a:schemeClr val="tx1"/>
                </a:solidFill>
                <a:latin typeface="Arial" panose="020B0604020202020204" pitchFamily="34" charset="0"/>
                <a:cs typeface="Arial" panose="020B0604020202020204" pitchFamily="34" charset="0"/>
              </a:rPr>
              <a:t>, and have disabilities have a higher likelihood of having limited access to digital devices, digital skills, and confidence, which limits their availability to use digital health services (Ofcom, 2022).</a:t>
            </a:r>
          </a:p>
          <a:p>
            <a:r>
              <a:rPr lang="en-US" sz="1500" dirty="0">
                <a:solidFill>
                  <a:schemeClr val="tx1"/>
                </a:solidFill>
                <a:latin typeface="Arial" panose="020B0604020202020204" pitchFamily="34" charset="0"/>
                <a:cs typeface="Arial" panose="020B0604020202020204" pitchFamily="34" charset="0"/>
              </a:rPr>
              <a:t>The policies of the UK, such as the Equality Act 2010 and the NHS Long Term Plan, are designed to minimise health inequalities by enhancing inclusive service development, integrated care, and access to healthcare services by all population groups (NHS England, 2019).</a:t>
            </a:r>
          </a:p>
          <a:p>
            <a:r>
              <a:rPr lang="en-US" sz="1500" dirty="0">
                <a:solidFill>
                  <a:schemeClr val="tx1"/>
                </a:solidFill>
                <a:latin typeface="Arial" panose="020B0604020202020204" pitchFamily="34" charset="0"/>
                <a:cs typeface="Arial" panose="020B0604020202020204" pitchFamily="34" charset="0"/>
              </a:rPr>
              <a:t>Specific health promotion programs, such as smoking cessation programs and community-based programs, aim to achieve equal health outcomes by targeting high-risk and underserved groups.</a:t>
            </a:r>
          </a:p>
          <a:p>
            <a:r>
              <a:rPr lang="en-US" sz="1500" dirty="0">
                <a:solidFill>
                  <a:schemeClr val="tx1"/>
                </a:solidFill>
                <a:latin typeface="Arial" panose="020B0604020202020204" pitchFamily="34" charset="0"/>
                <a:cs typeface="Arial" panose="020B0604020202020204" pitchFamily="34" charset="0"/>
              </a:rPr>
              <a:t>To make equity and access improvements in the future, investment in digital inclusion, culturally competent care, community engagement, and preventative services would be necessary to sustain and inclusive delivery of health and social </a:t>
            </a:r>
            <a:r>
              <a:rPr lang="en-GB" sz="1500" dirty="0">
                <a:solidFill>
                  <a:schemeClr val="tx1"/>
                </a:solidFill>
                <a:latin typeface="Arial" panose="020B0604020202020204" pitchFamily="34" charset="0"/>
                <a:cs typeface="Arial" panose="020B0604020202020204" pitchFamily="34" charset="0"/>
              </a:rPr>
              <a:t>care.</a:t>
            </a:r>
            <a:endParaRPr lang="en-US" sz="1500" dirty="0">
              <a:solidFill>
                <a:schemeClr val="tx1"/>
              </a:solidFill>
              <a:latin typeface="Arial" panose="020B0604020202020204" pitchFamily="34" charset="0"/>
              <a:cs typeface="Arial" panose="020B0604020202020204" pitchFamily="34" charset="0"/>
            </a:endParaRPr>
          </a:p>
          <a:p>
            <a:pPr marL="0" indent="0">
              <a:buNone/>
            </a:pPr>
            <a:endParaRPr lang="en-GB" sz="1500"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EDDB7FC-4D14-A80A-D424-C6396CC3D4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4007" y="1118979"/>
            <a:ext cx="4821807" cy="1923852"/>
          </a:xfrm>
          <a:prstGeom prst="rect">
            <a:avLst/>
          </a:prstGeom>
        </p:spPr>
      </p:pic>
      <p:pic>
        <p:nvPicPr>
          <p:cNvPr id="8" name="Picture 7">
            <a:extLst>
              <a:ext uri="{FF2B5EF4-FFF2-40B4-BE49-F238E27FC236}">
                <a16:creationId xmlns:a16="http://schemas.microsoft.com/office/drawing/2014/main" id="{3B8F75B0-3562-8DCD-3B9F-DA7083314AEC}"/>
              </a:ext>
            </a:extLst>
          </p:cNvPr>
          <p:cNvPicPr>
            <a:picLocks noChangeAspect="1"/>
          </p:cNvPicPr>
          <p:nvPr/>
        </p:nvPicPr>
        <p:blipFill>
          <a:blip r:embed="rId4"/>
          <a:stretch>
            <a:fillRect/>
          </a:stretch>
        </p:blipFill>
        <p:spPr>
          <a:xfrm>
            <a:off x="7021361" y="4428272"/>
            <a:ext cx="2143125" cy="2143125"/>
          </a:xfrm>
          <a:prstGeom prst="rect">
            <a:avLst/>
          </a:prstGeom>
        </p:spPr>
      </p:pic>
      <p:pic>
        <p:nvPicPr>
          <p:cNvPr id="7" name="Picture 6">
            <a:extLst>
              <a:ext uri="{FF2B5EF4-FFF2-40B4-BE49-F238E27FC236}">
                <a16:creationId xmlns:a16="http://schemas.microsoft.com/office/drawing/2014/main" id="{3DACDA3A-78FE-D29D-BBE2-0D7D49EA80CF}"/>
              </a:ext>
            </a:extLst>
          </p:cNvPr>
          <p:cNvPicPr>
            <a:picLocks noChangeAspect="1"/>
          </p:cNvPicPr>
          <p:nvPr/>
        </p:nvPicPr>
        <p:blipFill>
          <a:blip r:embed="rId5"/>
          <a:stretch>
            <a:fillRect/>
          </a:stretch>
        </p:blipFill>
        <p:spPr>
          <a:xfrm>
            <a:off x="9164486" y="3415140"/>
            <a:ext cx="2767674" cy="1549897"/>
          </a:xfrm>
          <a:prstGeom prst="rect">
            <a:avLst/>
          </a:prstGeom>
        </p:spPr>
      </p:pic>
      <p:sp>
        <p:nvSpPr>
          <p:cNvPr id="4" name="TextBox 3">
            <a:extLst>
              <a:ext uri="{FF2B5EF4-FFF2-40B4-BE49-F238E27FC236}">
                <a16:creationId xmlns:a16="http://schemas.microsoft.com/office/drawing/2014/main" id="{8D4FD6CB-504D-DEF1-393C-C2C1A74D4655}"/>
              </a:ext>
            </a:extLst>
          </p:cNvPr>
          <p:cNvSpPr txBox="1"/>
          <p:nvPr/>
        </p:nvSpPr>
        <p:spPr>
          <a:xfrm>
            <a:off x="6772702" y="3095362"/>
            <a:ext cx="6093724" cy="276999"/>
          </a:xfrm>
          <a:prstGeom prst="rect">
            <a:avLst/>
          </a:prstGeom>
          <a:noFill/>
        </p:spPr>
        <p:txBody>
          <a:bodyPr wrap="square">
            <a:spAutoFit/>
          </a:bodyPr>
          <a:lstStyle/>
          <a:p>
            <a:r>
              <a:rPr lang="en-GB" sz="1200" dirty="0">
                <a:latin typeface="Times New Roman" panose="02020603050405020304" pitchFamily="18" charset="0"/>
                <a:cs typeface="Times New Roman" panose="02020603050405020304" pitchFamily="18" charset="0"/>
              </a:rPr>
              <a:t>(Ofcom, 2022)</a:t>
            </a:r>
          </a:p>
        </p:txBody>
      </p:sp>
    </p:spTree>
    <p:extLst>
      <p:ext uri="{BB962C8B-B14F-4D97-AF65-F5344CB8AC3E}">
        <p14:creationId xmlns:p14="http://schemas.microsoft.com/office/powerpoint/2010/main" val="174468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CC3EF0-F13E-468D-8198-2FFABAAB8360}"/>
              </a:ext>
            </a:extLst>
          </p:cNvPr>
          <p:cNvSpPr>
            <a:spLocks noGrp="1"/>
          </p:cNvSpPr>
          <p:nvPr>
            <p:ph type="title"/>
          </p:nvPr>
        </p:nvSpPr>
        <p:spPr>
          <a:xfrm>
            <a:off x="1092200" y="786383"/>
            <a:ext cx="3068833" cy="2093975"/>
          </a:xfrm>
        </p:spPr>
        <p:txBody>
          <a:bodyPr anchor="b">
            <a:normAutofit/>
          </a:bodyPr>
          <a:lstStyle/>
          <a:p>
            <a:r>
              <a:rPr lang="en-US" dirty="0">
                <a:latin typeface="Arial" panose="020B0604020202020204" pitchFamily="34" charset="0"/>
                <a:cs typeface="Arial" panose="020B0604020202020204" pitchFamily="34" charset="0"/>
              </a:rPr>
              <a:t>Conclusion</a:t>
            </a:r>
          </a:p>
        </p:txBody>
      </p:sp>
      <p:graphicFrame>
        <p:nvGraphicFramePr>
          <p:cNvPr id="2" name="Content Placeholder 1">
            <a:extLst>
              <a:ext uri="{FF2B5EF4-FFF2-40B4-BE49-F238E27FC236}">
                <a16:creationId xmlns:a16="http://schemas.microsoft.com/office/drawing/2014/main" id="{10472CC0-C666-2DD7-39C4-15C709008E4A}"/>
              </a:ext>
            </a:extLst>
          </p:cNvPr>
          <p:cNvGraphicFramePr>
            <a:graphicFrameLocks noGrp="1"/>
          </p:cNvGraphicFramePr>
          <p:nvPr>
            <p:ph idx="1"/>
            <p:extLst>
              <p:ext uri="{D42A27DB-BD31-4B8C-83A1-F6EECF244321}">
                <p14:modId xmlns:p14="http://schemas.microsoft.com/office/powerpoint/2010/main" val="50566403"/>
              </p:ext>
            </p:extLst>
          </p:nvPr>
        </p:nvGraphicFramePr>
        <p:xfrm>
          <a:off x="5095471" y="1005327"/>
          <a:ext cx="6504649" cy="52891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1474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050037D-17B6-4B6A-BF3A-E271DFEB9237}"/>
              </a:ext>
            </a:extLst>
          </p:cNvPr>
          <p:cNvSpPr>
            <a:spLocks noGrp="1"/>
          </p:cNvSpPr>
          <p:nvPr>
            <p:ph type="title"/>
          </p:nvPr>
        </p:nvSpPr>
        <p:spPr>
          <a:xfrm>
            <a:off x="1097280" y="286603"/>
            <a:ext cx="10058400" cy="641445"/>
          </a:xfrm>
        </p:spPr>
        <p:txBody>
          <a:bodyPr>
            <a:normAutofit/>
          </a:bodyPr>
          <a:lstStyle/>
          <a:p>
            <a:r>
              <a:rPr lang="en-US" sz="4000">
                <a:solidFill>
                  <a:schemeClr val="tx1"/>
                </a:solidFill>
                <a:latin typeface="Times New Roman" panose="02020603050405020304" pitchFamily="18" charset="0"/>
                <a:cs typeface="Times New Roman" panose="02020603050405020304" pitchFamily="18" charset="0"/>
              </a:rPr>
              <a:t>References</a:t>
            </a:r>
            <a:endParaRPr lang="en-US" sz="4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E057141-BB3A-D860-E027-653859567A8D}"/>
              </a:ext>
            </a:extLst>
          </p:cNvPr>
          <p:cNvSpPr>
            <a:spLocks noGrp="1"/>
          </p:cNvSpPr>
          <p:nvPr>
            <p:ph idx="1"/>
          </p:nvPr>
        </p:nvSpPr>
        <p:spPr>
          <a:xfrm>
            <a:off x="342870" y="1354709"/>
            <a:ext cx="11193455" cy="5311905"/>
          </a:xfrm>
        </p:spPr>
        <p:txBody>
          <a:bodyPr>
            <a:normAutofit/>
          </a:bodyPr>
          <a:lstStyle/>
          <a:p>
            <a:pPr>
              <a:lnSpc>
                <a:spcPct val="110000"/>
              </a:lnSpc>
            </a:pPr>
            <a:r>
              <a:rPr lang="en-GB" sz="700" dirty="0">
                <a:latin typeface="Arial" panose="020B0604020202020204" pitchFamily="34" charset="0"/>
                <a:cs typeface="Arial" panose="020B0604020202020204" pitchFamily="34" charset="0"/>
              </a:rPr>
              <a:t> </a:t>
            </a:r>
            <a:r>
              <a:rPr lang="en-US" sz="700" dirty="0" err="1">
                <a:latin typeface="Arial" panose="020B0604020202020204" pitchFamily="34" charset="0"/>
                <a:cs typeface="Arial" panose="020B0604020202020204" pitchFamily="34" charset="0"/>
              </a:rPr>
              <a:t>Alatartseva</a:t>
            </a:r>
            <a:r>
              <a:rPr lang="en-US" sz="700" dirty="0">
                <a:latin typeface="Arial" panose="020B0604020202020204" pitchFamily="34" charset="0"/>
                <a:cs typeface="Arial" panose="020B0604020202020204" pitchFamily="34" charset="0"/>
              </a:rPr>
              <a:t>, E., &amp; </a:t>
            </a:r>
            <a:r>
              <a:rPr lang="en-US" sz="700" dirty="0" err="1">
                <a:latin typeface="Arial" panose="020B0604020202020204" pitchFamily="34" charset="0"/>
                <a:cs typeface="Arial" panose="020B0604020202020204" pitchFamily="34" charset="0"/>
              </a:rPr>
              <a:t>Barysheva</a:t>
            </a:r>
            <a:r>
              <a:rPr lang="en-US" sz="700" dirty="0">
                <a:latin typeface="Arial" panose="020B0604020202020204" pitchFamily="34" charset="0"/>
                <a:cs typeface="Arial" panose="020B0604020202020204" pitchFamily="34" charset="0"/>
              </a:rPr>
              <a:t>, G. (2015). Well-being: subjective and objective aspects. </a:t>
            </a:r>
            <a:r>
              <a:rPr lang="en-US" sz="700" i="1" dirty="0">
                <a:latin typeface="Arial" panose="020B0604020202020204" pitchFamily="34" charset="0"/>
                <a:cs typeface="Arial" panose="020B0604020202020204" pitchFamily="34" charset="0"/>
              </a:rPr>
              <a:t>Procedia-Social and Behavioral Sciences</a:t>
            </a:r>
            <a:r>
              <a:rPr lang="en-US" sz="700" dirty="0">
                <a:latin typeface="Arial" panose="020B0604020202020204" pitchFamily="34" charset="0"/>
                <a:cs typeface="Arial" panose="020B0604020202020204" pitchFamily="34" charset="0"/>
              </a:rPr>
              <a:t>, </a:t>
            </a:r>
            <a:r>
              <a:rPr lang="en-US" sz="700" i="1" dirty="0">
                <a:latin typeface="Arial" panose="020B0604020202020204" pitchFamily="34" charset="0"/>
                <a:cs typeface="Arial" panose="020B0604020202020204" pitchFamily="34" charset="0"/>
              </a:rPr>
              <a:t>166</a:t>
            </a:r>
            <a:r>
              <a:rPr lang="en-US" sz="700" dirty="0">
                <a:latin typeface="Arial" panose="020B0604020202020204" pitchFamily="34" charset="0"/>
                <a:cs typeface="Arial" panose="020B0604020202020204" pitchFamily="34" charset="0"/>
              </a:rPr>
              <a:t>, 36-42. </a:t>
            </a:r>
            <a:endParaRPr lang="en-GB" sz="700" dirty="0">
              <a:latin typeface="Arial" panose="020B0604020202020204" pitchFamily="34" charset="0"/>
              <a:cs typeface="Arial" panose="020B0604020202020204" pitchFamily="34" charset="0"/>
            </a:endParaRPr>
          </a:p>
          <a:p>
            <a:pPr>
              <a:lnSpc>
                <a:spcPct val="110000"/>
              </a:lnSpc>
            </a:pPr>
            <a:r>
              <a:rPr lang="en-US" sz="700" dirty="0">
                <a:latin typeface="Arial" panose="020B0604020202020204" pitchFamily="34" charset="0"/>
                <a:cs typeface="Arial" panose="020B0604020202020204" pitchFamily="34" charset="0"/>
              </a:rPr>
              <a:t>Bolton, D., &amp; Gillett, G. (2019). The biopsychosocial model 40 years on. In </a:t>
            </a:r>
            <a:r>
              <a:rPr lang="en-US" sz="700" i="1" dirty="0">
                <a:latin typeface="Arial" panose="020B0604020202020204" pitchFamily="34" charset="0"/>
                <a:cs typeface="Arial" panose="020B0604020202020204" pitchFamily="34" charset="0"/>
              </a:rPr>
              <a:t>The biopsychosocial model of health and disease: New philosophical and scientific developments</a:t>
            </a:r>
            <a:r>
              <a:rPr lang="en-US" sz="700" dirty="0">
                <a:latin typeface="Arial" panose="020B0604020202020204" pitchFamily="34" charset="0"/>
                <a:cs typeface="Arial" panose="020B0604020202020204" pitchFamily="34" charset="0"/>
              </a:rPr>
              <a:t> (pp. 1-43). Cham: Springer International Publishing.</a:t>
            </a:r>
            <a:endParaRPr lang="en-GB" sz="700" dirty="0">
              <a:latin typeface="Arial" panose="020B0604020202020204" pitchFamily="34" charset="0"/>
              <a:cs typeface="Arial" panose="020B0604020202020204" pitchFamily="34" charset="0"/>
            </a:endParaRPr>
          </a:p>
          <a:p>
            <a:pPr>
              <a:lnSpc>
                <a:spcPct val="110000"/>
              </a:lnSpc>
            </a:pPr>
            <a:r>
              <a:rPr lang="en-US" sz="700" dirty="0" err="1">
                <a:latin typeface="Arial" panose="020B0604020202020204" pitchFamily="34" charset="0"/>
                <a:cs typeface="Arial" panose="020B0604020202020204" pitchFamily="34" charset="0"/>
              </a:rPr>
              <a:t>Culliford</a:t>
            </a:r>
            <a:r>
              <a:rPr lang="en-US" sz="700" dirty="0">
                <a:latin typeface="Arial" panose="020B0604020202020204" pitchFamily="34" charset="0"/>
                <a:cs typeface="Arial" panose="020B0604020202020204" pitchFamily="34" charset="0"/>
              </a:rPr>
              <a:t>, A. E., Bradbury, J., &amp; Medici, E. B. (2023). Improving communication of the UK sustainable healthy dietary guidelines the Eatwell guide: a rapid review. </a:t>
            </a:r>
            <a:r>
              <a:rPr lang="en-US" sz="700" i="1" dirty="0">
                <a:latin typeface="Arial" panose="020B0604020202020204" pitchFamily="34" charset="0"/>
                <a:cs typeface="Arial" panose="020B0604020202020204" pitchFamily="34" charset="0"/>
              </a:rPr>
              <a:t>Sustainability</a:t>
            </a:r>
            <a:r>
              <a:rPr lang="en-US" sz="700" dirty="0">
                <a:latin typeface="Arial" panose="020B0604020202020204" pitchFamily="34" charset="0"/>
                <a:cs typeface="Arial" panose="020B0604020202020204" pitchFamily="34" charset="0"/>
              </a:rPr>
              <a:t>, </a:t>
            </a:r>
            <a:r>
              <a:rPr lang="en-US" sz="700" i="1" dirty="0">
                <a:latin typeface="Arial" panose="020B0604020202020204" pitchFamily="34" charset="0"/>
                <a:cs typeface="Arial" panose="020B0604020202020204" pitchFamily="34" charset="0"/>
              </a:rPr>
              <a:t>15</a:t>
            </a:r>
            <a:r>
              <a:rPr lang="en-US" sz="700" dirty="0">
                <a:latin typeface="Arial" panose="020B0604020202020204" pitchFamily="34" charset="0"/>
                <a:cs typeface="Arial" panose="020B0604020202020204" pitchFamily="34" charset="0"/>
              </a:rPr>
              <a:t>(7), 6149.</a:t>
            </a:r>
            <a:endParaRPr lang="en-GB" sz="700" dirty="0">
              <a:latin typeface="Arial" panose="020B0604020202020204" pitchFamily="34" charset="0"/>
              <a:cs typeface="Arial" panose="020B0604020202020204" pitchFamily="34" charset="0"/>
            </a:endParaRPr>
          </a:p>
          <a:p>
            <a:pPr>
              <a:lnSpc>
                <a:spcPct val="110000"/>
              </a:lnSpc>
            </a:pPr>
            <a:r>
              <a:rPr lang="en-US" sz="700" dirty="0">
                <a:latin typeface="Arial" panose="020B0604020202020204" pitchFamily="34" charset="0"/>
                <a:cs typeface="Arial" panose="020B0604020202020204" pitchFamily="34" charset="0"/>
              </a:rPr>
              <a:t>Dubos, R. (1965) Man adopting. Yale University Press, New Haven.</a:t>
            </a:r>
            <a:endParaRPr lang="en-GB" sz="700" dirty="0">
              <a:latin typeface="Arial" panose="020B0604020202020204" pitchFamily="34" charset="0"/>
              <a:cs typeface="Arial" panose="020B0604020202020204" pitchFamily="34" charset="0"/>
            </a:endParaRPr>
          </a:p>
          <a:p>
            <a:pPr>
              <a:lnSpc>
                <a:spcPct val="110000"/>
              </a:lnSpc>
            </a:pPr>
            <a:r>
              <a:rPr lang="en-GB" sz="700" dirty="0">
                <a:latin typeface="Arial" panose="020B0604020202020204" pitchFamily="34" charset="0"/>
                <a:cs typeface="Arial" panose="020B0604020202020204" pitchFamily="34" charset="0"/>
              </a:rPr>
              <a:t>GOV.UK (2013). </a:t>
            </a:r>
            <a:r>
              <a:rPr lang="en-GB" sz="700" i="1" dirty="0">
                <a:latin typeface="Arial" panose="020B0604020202020204" pitchFamily="34" charset="0"/>
                <a:cs typeface="Arial" panose="020B0604020202020204" pitchFamily="34" charset="0"/>
              </a:rPr>
              <a:t>Equality Act 2010</a:t>
            </a:r>
            <a:r>
              <a:rPr lang="en-GB" sz="700" dirty="0">
                <a:latin typeface="Arial" panose="020B0604020202020204" pitchFamily="34" charset="0"/>
                <a:cs typeface="Arial" panose="020B0604020202020204" pitchFamily="34" charset="0"/>
              </a:rPr>
              <a:t>. [online] GOV.UK. Available at: </a:t>
            </a:r>
            <a:r>
              <a:rPr lang="en-GB" sz="700" u="sng" dirty="0">
                <a:latin typeface="Arial" panose="020B0604020202020204" pitchFamily="34" charset="0"/>
                <a:cs typeface="Arial" panose="020B0604020202020204" pitchFamily="34" charset="0"/>
                <a:hlinkClick r:id="rId3"/>
              </a:rPr>
              <a:t>https://www.gov.uk/guidance/equality-act-2010-guidance</a:t>
            </a:r>
            <a:r>
              <a:rPr lang="en-GB" sz="700" dirty="0">
                <a:latin typeface="Arial" panose="020B0604020202020204" pitchFamily="34" charset="0"/>
                <a:cs typeface="Arial" panose="020B0604020202020204" pitchFamily="34" charset="0"/>
              </a:rPr>
              <a:t> .(Accessed: 9 February, 2026).</a:t>
            </a:r>
          </a:p>
          <a:p>
            <a:pPr>
              <a:lnSpc>
                <a:spcPct val="110000"/>
              </a:lnSpc>
            </a:pPr>
            <a:r>
              <a:rPr lang="en-GB" sz="700" dirty="0">
                <a:latin typeface="Arial" panose="020B0604020202020204" pitchFamily="34" charset="0"/>
                <a:cs typeface="Arial" panose="020B0604020202020204" pitchFamily="34" charset="0"/>
              </a:rPr>
              <a:t>Health and Care Act (2022). </a:t>
            </a:r>
            <a:r>
              <a:rPr lang="en-GB" sz="700" i="1" dirty="0">
                <a:latin typeface="Arial" panose="020B0604020202020204" pitchFamily="34" charset="0"/>
                <a:cs typeface="Arial" panose="020B0604020202020204" pitchFamily="34" charset="0"/>
              </a:rPr>
              <a:t>Health and Care Act 2022</a:t>
            </a:r>
            <a:r>
              <a:rPr lang="en-GB" sz="700" dirty="0">
                <a:latin typeface="Arial" panose="020B0604020202020204" pitchFamily="34" charset="0"/>
                <a:cs typeface="Arial" panose="020B0604020202020204" pitchFamily="34" charset="0"/>
              </a:rPr>
              <a:t>. [online] Legislation.gov.uk. Available at: </a:t>
            </a:r>
            <a:r>
              <a:rPr lang="en-GB" sz="700" u="sng" dirty="0">
                <a:latin typeface="Arial" panose="020B0604020202020204" pitchFamily="34" charset="0"/>
                <a:cs typeface="Arial" panose="020B0604020202020204" pitchFamily="34" charset="0"/>
                <a:hlinkClick r:id="rId4"/>
              </a:rPr>
              <a:t>https://www.legislation.gov.uk/ukpga/2022/31/contents</a:t>
            </a:r>
            <a:r>
              <a:rPr lang="en-GB" sz="700" dirty="0">
                <a:latin typeface="Arial" panose="020B0604020202020204" pitchFamily="34" charset="0"/>
                <a:cs typeface="Arial" panose="020B0604020202020204" pitchFamily="34" charset="0"/>
              </a:rPr>
              <a:t>. (Accessed: 9 February, 2026).</a:t>
            </a:r>
          </a:p>
          <a:p>
            <a:pPr>
              <a:lnSpc>
                <a:spcPct val="110000"/>
              </a:lnSpc>
            </a:pPr>
            <a:r>
              <a:rPr lang="en-GB" sz="700" dirty="0" err="1">
                <a:latin typeface="Arial" panose="020B0604020202020204" pitchFamily="34" charset="0"/>
                <a:cs typeface="Arial" panose="020B0604020202020204" pitchFamily="34" charset="0"/>
              </a:rPr>
              <a:t>hia</a:t>
            </a:r>
            <a:r>
              <a:rPr lang="en-GB" sz="700" dirty="0">
                <a:latin typeface="Arial" panose="020B0604020202020204" pitchFamily="34" charset="0"/>
                <a:cs typeface="Arial" panose="020B0604020202020204" pitchFamily="34" charset="0"/>
              </a:rPr>
              <a:t> (2019). </a:t>
            </a:r>
            <a:r>
              <a:rPr lang="en-GB" sz="700" i="1" dirty="0">
                <a:latin typeface="Arial" panose="020B0604020202020204" pitchFamily="34" charset="0"/>
                <a:cs typeface="Arial" panose="020B0604020202020204" pitchFamily="34" charset="0"/>
              </a:rPr>
              <a:t>Health in All Policies Learning Series | Health Impact Assessment</a:t>
            </a:r>
            <a:r>
              <a:rPr lang="en-GB" sz="700" dirty="0">
                <a:latin typeface="Arial" panose="020B0604020202020204" pitchFamily="34" charset="0"/>
                <a:cs typeface="Arial" panose="020B0604020202020204" pitchFamily="34" charset="0"/>
              </a:rPr>
              <a:t>. [online] Communitycommons.org. Available at: </a:t>
            </a:r>
            <a:r>
              <a:rPr lang="en-GB" sz="700" u="sng" dirty="0">
                <a:latin typeface="Arial" panose="020B0604020202020204" pitchFamily="34" charset="0"/>
                <a:cs typeface="Arial" panose="020B0604020202020204" pitchFamily="34" charset="0"/>
                <a:hlinkClick r:id="rId5"/>
              </a:rPr>
              <a:t>https://hia.communitycommons.org/learn/health-in-all-policies/</a:t>
            </a:r>
            <a:r>
              <a:rPr lang="en-GB" sz="700" dirty="0">
                <a:latin typeface="Arial" panose="020B0604020202020204" pitchFamily="34" charset="0"/>
                <a:cs typeface="Arial" panose="020B0604020202020204" pitchFamily="34" charset="0"/>
              </a:rPr>
              <a:t>   (Accessed: 9 February, 2026).</a:t>
            </a:r>
          </a:p>
          <a:p>
            <a:pPr>
              <a:lnSpc>
                <a:spcPct val="110000"/>
              </a:lnSpc>
            </a:pPr>
            <a:r>
              <a:rPr lang="en-US" sz="700" dirty="0" err="1">
                <a:latin typeface="Arial" panose="020B0604020202020204" pitchFamily="34" charset="0"/>
                <a:cs typeface="Arial" panose="020B0604020202020204" pitchFamily="34" charset="0"/>
              </a:rPr>
              <a:t>Kandwal</a:t>
            </a:r>
            <a:r>
              <a:rPr lang="en-US" sz="700" dirty="0">
                <a:latin typeface="Arial" panose="020B0604020202020204" pitchFamily="34" charset="0"/>
                <a:cs typeface="Arial" panose="020B0604020202020204" pitchFamily="34" charset="0"/>
              </a:rPr>
              <a:t>, N. P., Nautiyal, A., &amp; Juyal, S. A. (2024, December). Promoting Health and Well-being through Integrative Wellness Practices: Pathways to Sustainable Development Goal 3. In </a:t>
            </a:r>
            <a:r>
              <a:rPr lang="en-US" sz="700" i="1" dirty="0">
                <a:latin typeface="Arial" panose="020B0604020202020204" pitchFamily="34" charset="0"/>
                <a:cs typeface="Arial" panose="020B0604020202020204" pitchFamily="34" charset="0"/>
              </a:rPr>
              <a:t>5th International Conference on the Role of Innovation, Entrepreneurship and Management for Sustainable Development (ICRIEMSD-2024)</a:t>
            </a:r>
            <a:r>
              <a:rPr lang="en-US" sz="700" dirty="0">
                <a:latin typeface="Arial" panose="020B0604020202020204" pitchFamily="34" charset="0"/>
                <a:cs typeface="Arial" panose="020B0604020202020204" pitchFamily="34" charset="0"/>
              </a:rPr>
              <a:t> (pp. 362-375). Atlantis Press.</a:t>
            </a:r>
            <a:endParaRPr lang="en-GB" sz="700" dirty="0">
              <a:latin typeface="Arial" panose="020B0604020202020204" pitchFamily="34" charset="0"/>
              <a:cs typeface="Arial" panose="020B0604020202020204" pitchFamily="34" charset="0"/>
            </a:endParaRPr>
          </a:p>
          <a:p>
            <a:pPr>
              <a:lnSpc>
                <a:spcPct val="110000"/>
              </a:lnSpc>
            </a:pPr>
            <a:r>
              <a:rPr lang="en-GB" sz="700" dirty="0">
                <a:latin typeface="Arial" panose="020B0604020202020204" pitchFamily="34" charset="0"/>
                <a:cs typeface="Arial" panose="020B0604020202020204" pitchFamily="34" charset="0"/>
              </a:rPr>
              <a:t>Marmot, M., Allen, J., Boyce, T., Goldblatt, P. and Morrison, J. (2020) </a:t>
            </a:r>
            <a:r>
              <a:rPr lang="en-GB" sz="700" i="1" dirty="0">
                <a:latin typeface="Arial" panose="020B0604020202020204" pitchFamily="34" charset="0"/>
                <a:cs typeface="Arial" panose="020B0604020202020204" pitchFamily="34" charset="0"/>
              </a:rPr>
              <a:t>Health equity in England: The Marmot Review 10 years on</a:t>
            </a:r>
            <a:r>
              <a:rPr lang="en-GB" sz="700" dirty="0">
                <a:latin typeface="Arial" panose="020B0604020202020204" pitchFamily="34" charset="0"/>
                <a:cs typeface="Arial" panose="020B0604020202020204" pitchFamily="34" charset="0"/>
              </a:rPr>
              <a:t>. London: Institute of Health Equity. Available at: </a:t>
            </a:r>
            <a:r>
              <a:rPr lang="en-GB" sz="700" u="sng" dirty="0">
                <a:latin typeface="Arial" panose="020B0604020202020204" pitchFamily="34" charset="0"/>
                <a:cs typeface="Arial" panose="020B0604020202020204" pitchFamily="34" charset="0"/>
                <a:hlinkClick r:id="rId6"/>
              </a:rPr>
              <a:t>https://www.health.org.uk/publications/reports/the-marmot-review-10-years-on</a:t>
            </a:r>
            <a:r>
              <a:rPr lang="en-GB" sz="700" dirty="0">
                <a:latin typeface="Arial" panose="020B0604020202020204" pitchFamily="34" charset="0"/>
                <a:cs typeface="Arial" panose="020B0604020202020204" pitchFamily="34" charset="0"/>
              </a:rPr>
              <a:t> (Accessed: 9 February, 2026).</a:t>
            </a:r>
          </a:p>
          <a:p>
            <a:pPr>
              <a:lnSpc>
                <a:spcPct val="110000"/>
              </a:lnSpc>
            </a:pPr>
            <a:r>
              <a:rPr lang="en-GB" sz="700" dirty="0">
                <a:latin typeface="Arial" panose="020B0604020202020204" pitchFamily="34" charset="0"/>
                <a:cs typeface="Arial" panose="020B0604020202020204" pitchFamily="34" charset="0"/>
              </a:rPr>
              <a:t>National Cancer Institute (2005). </a:t>
            </a:r>
            <a:r>
              <a:rPr lang="en-GB" sz="700" i="1" dirty="0">
                <a:latin typeface="Arial" panose="020B0604020202020204" pitchFamily="34" charset="0"/>
                <a:cs typeface="Arial" panose="020B0604020202020204" pitchFamily="34" charset="0"/>
              </a:rPr>
              <a:t>11-0218 NCI Theory Book.1c</a:t>
            </a:r>
            <a:r>
              <a:rPr lang="en-GB" sz="700" dirty="0">
                <a:latin typeface="Arial" panose="020B0604020202020204" pitchFamily="34" charset="0"/>
                <a:cs typeface="Arial" panose="020B0604020202020204" pitchFamily="34" charset="0"/>
              </a:rPr>
              <a:t>. [online] Available at: </a:t>
            </a:r>
            <a:r>
              <a:rPr lang="en-GB" sz="700" u="sng" dirty="0">
                <a:latin typeface="Arial" panose="020B0604020202020204" pitchFamily="34" charset="0"/>
                <a:cs typeface="Arial" panose="020B0604020202020204" pitchFamily="34" charset="0"/>
                <a:hlinkClick r:id="rId7"/>
              </a:rPr>
              <a:t>http://www.sbccimplementationkits.org/demandrmnch/wp-content/uploads/2014/02/Theory-at-a-Glance-A-Guide-For-Health-Promotion-Practice.pdf</a:t>
            </a:r>
            <a:r>
              <a:rPr lang="en-GB" sz="700" dirty="0">
                <a:latin typeface="Arial" panose="020B0604020202020204" pitchFamily="34" charset="0"/>
                <a:cs typeface="Arial" panose="020B0604020202020204" pitchFamily="34" charset="0"/>
              </a:rPr>
              <a:t>. (Accessed: 9 February, 2026).</a:t>
            </a:r>
          </a:p>
          <a:p>
            <a:pPr>
              <a:lnSpc>
                <a:spcPct val="110000"/>
              </a:lnSpc>
            </a:pPr>
            <a:r>
              <a:rPr lang="en-GB" sz="700" dirty="0">
                <a:latin typeface="Arial" panose="020B0604020202020204" pitchFamily="34" charset="0"/>
                <a:cs typeface="Arial" panose="020B0604020202020204" pitchFamily="34" charset="0"/>
              </a:rPr>
              <a:t>NHS England (2019) </a:t>
            </a:r>
            <a:r>
              <a:rPr lang="en-GB" sz="700" i="1" dirty="0">
                <a:latin typeface="Arial" panose="020B0604020202020204" pitchFamily="34" charset="0"/>
                <a:cs typeface="Arial" panose="020B0604020202020204" pitchFamily="34" charset="0"/>
              </a:rPr>
              <a:t>The NHS Long Term Plan: Overview and summary</a:t>
            </a:r>
            <a:r>
              <a:rPr lang="en-GB" sz="700" dirty="0">
                <a:latin typeface="Arial" panose="020B0604020202020204" pitchFamily="34" charset="0"/>
                <a:cs typeface="Arial" panose="020B0604020202020204" pitchFamily="34" charset="0"/>
              </a:rPr>
              <a:t>. Available at: </a:t>
            </a:r>
            <a:r>
              <a:rPr lang="en-GB" sz="700" u="sng" dirty="0">
                <a:latin typeface="Arial" panose="020B0604020202020204" pitchFamily="34" charset="0"/>
                <a:cs typeface="Arial" panose="020B0604020202020204" pitchFamily="34" charset="0"/>
                <a:hlinkClick r:id="rId8"/>
              </a:rPr>
              <a:t>https://www.longtermplan.nhs.uk/online-version/overview-and-summary/</a:t>
            </a:r>
            <a:r>
              <a:rPr lang="en-GB" sz="700" dirty="0">
                <a:latin typeface="Arial" panose="020B0604020202020204" pitchFamily="34" charset="0"/>
                <a:cs typeface="Arial" panose="020B0604020202020204" pitchFamily="34" charset="0"/>
              </a:rPr>
              <a:t> (Accessed: 9 February, 2026).</a:t>
            </a:r>
          </a:p>
          <a:p>
            <a:pPr>
              <a:lnSpc>
                <a:spcPct val="110000"/>
              </a:lnSpc>
            </a:pPr>
            <a:r>
              <a:rPr lang="en-GB" sz="700" dirty="0">
                <a:latin typeface="Arial" panose="020B0604020202020204" pitchFamily="34" charset="0"/>
                <a:cs typeface="Arial" panose="020B0604020202020204" pitchFamily="34" charset="0"/>
              </a:rPr>
              <a:t>NHS England (2023). </a:t>
            </a:r>
            <a:r>
              <a:rPr lang="en-GB" sz="700" i="1" dirty="0">
                <a:latin typeface="Arial" panose="020B0604020202020204" pitchFamily="34" charset="0"/>
                <a:cs typeface="Arial" panose="020B0604020202020204" pitchFamily="34" charset="0"/>
              </a:rPr>
              <a:t>NHS Diabetes Prevention Programme (NHS DPP)</a:t>
            </a:r>
            <a:r>
              <a:rPr lang="en-GB" sz="700" dirty="0">
                <a:latin typeface="Arial" panose="020B0604020202020204" pitchFamily="34" charset="0"/>
                <a:cs typeface="Arial" panose="020B0604020202020204" pitchFamily="34" charset="0"/>
              </a:rPr>
              <a:t>. [online] NHS England. Available at: </a:t>
            </a:r>
            <a:r>
              <a:rPr lang="en-GB" sz="700" u="sng" dirty="0">
                <a:latin typeface="Arial" panose="020B0604020202020204" pitchFamily="34" charset="0"/>
                <a:cs typeface="Arial" panose="020B0604020202020204" pitchFamily="34" charset="0"/>
                <a:hlinkClick r:id="rId9"/>
              </a:rPr>
              <a:t>https://www.england.nhs.uk/diabetes/diabetes-prevention/</a:t>
            </a:r>
            <a:r>
              <a:rPr lang="en-GB" sz="700" dirty="0">
                <a:latin typeface="Arial" panose="020B0604020202020204" pitchFamily="34" charset="0"/>
                <a:cs typeface="Arial" panose="020B0604020202020204" pitchFamily="34" charset="0"/>
              </a:rPr>
              <a:t>. (Accessed: 9 February 2026).</a:t>
            </a:r>
          </a:p>
          <a:p>
            <a:pPr>
              <a:lnSpc>
                <a:spcPct val="110000"/>
              </a:lnSpc>
            </a:pPr>
            <a:r>
              <a:rPr lang="en-GB" sz="700" dirty="0">
                <a:latin typeface="Arial" panose="020B0604020202020204" pitchFamily="34" charset="0"/>
                <a:cs typeface="Arial" panose="020B0604020202020204" pitchFamily="34" charset="0"/>
              </a:rPr>
              <a:t>NSMC (2020). </a:t>
            </a:r>
            <a:r>
              <a:rPr lang="en-GB" sz="700" i="1" dirty="0">
                <a:latin typeface="Arial" panose="020B0604020202020204" pitchFamily="34" charset="0"/>
                <a:cs typeface="Arial" panose="020B0604020202020204" pitchFamily="34" charset="0"/>
              </a:rPr>
              <a:t>Change4Life </a:t>
            </a:r>
            <a:r>
              <a:rPr lang="en-GB" sz="700" dirty="0">
                <a:latin typeface="Arial" panose="020B0604020202020204" pitchFamily="34" charset="0"/>
                <a:cs typeface="Arial" panose="020B0604020202020204" pitchFamily="34" charset="0"/>
              </a:rPr>
              <a:t>. [online] NSMC. Available at: </a:t>
            </a:r>
            <a:r>
              <a:rPr lang="en-GB" sz="700" u="sng" dirty="0">
                <a:latin typeface="Arial" panose="020B0604020202020204" pitchFamily="34" charset="0"/>
                <a:cs typeface="Arial" panose="020B0604020202020204" pitchFamily="34" charset="0"/>
                <a:hlinkClick r:id="rId10"/>
              </a:rPr>
              <a:t>https://www.thensmc.com/resources/showcase/change4life</a:t>
            </a:r>
            <a:r>
              <a:rPr lang="en-GB" sz="700" dirty="0">
                <a:latin typeface="Arial" panose="020B0604020202020204" pitchFamily="34" charset="0"/>
                <a:cs typeface="Arial" panose="020B0604020202020204" pitchFamily="34" charset="0"/>
              </a:rPr>
              <a:t>. (Accessed: 9 February, 2026).</a:t>
            </a:r>
          </a:p>
          <a:p>
            <a:pPr>
              <a:lnSpc>
                <a:spcPct val="110000"/>
              </a:lnSpc>
            </a:pPr>
            <a:r>
              <a:rPr lang="en-GB" sz="700" dirty="0">
                <a:latin typeface="Arial" panose="020B0604020202020204" pitchFamily="34" charset="0"/>
                <a:cs typeface="Arial" panose="020B0604020202020204" pitchFamily="34" charset="0"/>
              </a:rPr>
              <a:t>OECD (2025). </a:t>
            </a:r>
            <a:r>
              <a:rPr lang="en-GB" sz="700" i="1" dirty="0">
                <a:latin typeface="Arial" panose="020B0604020202020204" pitchFamily="34" charset="0"/>
                <a:cs typeface="Arial" panose="020B0604020202020204" pitchFamily="34" charset="0"/>
              </a:rPr>
              <a:t>Measuring subjective well-being: OECD Guidelines on Measuring Subjective Well-being (2025 Update)</a:t>
            </a:r>
            <a:r>
              <a:rPr lang="en-GB" sz="700" dirty="0">
                <a:latin typeface="Arial" panose="020B0604020202020204" pitchFamily="34" charset="0"/>
                <a:cs typeface="Arial" panose="020B0604020202020204" pitchFamily="34" charset="0"/>
              </a:rPr>
              <a:t>. [online] OECD. Available at: </a:t>
            </a:r>
            <a:r>
              <a:rPr lang="en-GB" sz="700" u="sng" dirty="0">
                <a:latin typeface="Arial" panose="020B0604020202020204" pitchFamily="34" charset="0"/>
                <a:cs typeface="Arial" panose="020B0604020202020204" pitchFamily="34" charset="0"/>
                <a:hlinkClick r:id="rId11"/>
              </a:rPr>
              <a:t>https://www.oecd.org/en/publications/oecd-guidelines-on-measuring-subjective-well-being-2025-update_9203632a-en/full-report/measuring-subjective-well-being_b4b53f27.html</a:t>
            </a:r>
            <a:r>
              <a:rPr lang="en-GB" sz="700" dirty="0">
                <a:latin typeface="Arial" panose="020B0604020202020204" pitchFamily="34" charset="0"/>
                <a:cs typeface="Arial" panose="020B0604020202020204" pitchFamily="34" charset="0"/>
              </a:rPr>
              <a:t>. (Accessed: 9 February, 2026).</a:t>
            </a:r>
          </a:p>
          <a:p>
            <a:pPr>
              <a:lnSpc>
                <a:spcPct val="110000"/>
              </a:lnSpc>
            </a:pPr>
            <a:r>
              <a:rPr lang="en-GB" sz="700" dirty="0">
                <a:latin typeface="Arial" panose="020B0604020202020204" pitchFamily="34" charset="0"/>
                <a:cs typeface="Arial" panose="020B0604020202020204" pitchFamily="34" charset="0"/>
              </a:rPr>
              <a:t>Ofcom (2022). </a:t>
            </a:r>
            <a:r>
              <a:rPr lang="en-GB" sz="700" i="1" dirty="0">
                <a:latin typeface="Arial" panose="020B0604020202020204" pitchFamily="34" charset="0"/>
                <a:cs typeface="Arial" panose="020B0604020202020204" pitchFamily="34" charset="0"/>
              </a:rPr>
              <a:t>Digital exclusion A review of Ofcom’s research on digital exclusion among adults in the UK Digital exclusion review -Welsh overview Contents</a:t>
            </a:r>
            <a:r>
              <a:rPr lang="en-GB" sz="700" dirty="0">
                <a:latin typeface="Arial" panose="020B0604020202020204" pitchFamily="34" charset="0"/>
                <a:cs typeface="Arial" panose="020B0604020202020204" pitchFamily="34" charset="0"/>
              </a:rPr>
              <a:t>. [online] Available at: </a:t>
            </a:r>
            <a:r>
              <a:rPr lang="en-GB" sz="700" u="sng" dirty="0">
                <a:latin typeface="Arial" panose="020B0604020202020204" pitchFamily="34" charset="0"/>
                <a:cs typeface="Arial" panose="020B0604020202020204" pitchFamily="34" charset="0"/>
                <a:hlinkClick r:id="rId12"/>
              </a:rPr>
              <a:t>https://www.ofcom.org.uk/siteassets/resources/documents/research-and-data/media-literacy-research/adults/adults-media-use-and-attitudes-2022/digital-exclusion-review-2022.pdf?v=327651</a:t>
            </a:r>
            <a:r>
              <a:rPr lang="en-GB" sz="700" dirty="0">
                <a:latin typeface="Arial" panose="020B0604020202020204" pitchFamily="34" charset="0"/>
                <a:cs typeface="Arial" panose="020B0604020202020204" pitchFamily="34" charset="0"/>
              </a:rPr>
              <a:t>. (Accessed: 9 February, 2026).</a:t>
            </a:r>
          </a:p>
          <a:p>
            <a:pPr>
              <a:lnSpc>
                <a:spcPct val="110000"/>
              </a:lnSpc>
            </a:pPr>
            <a:r>
              <a:rPr lang="en-GB" sz="700" dirty="0">
                <a:latin typeface="Arial" panose="020B0604020202020204" pitchFamily="34" charset="0"/>
                <a:cs typeface="Arial" panose="020B0604020202020204" pitchFamily="34" charset="0"/>
              </a:rPr>
              <a:t>Patient Safety Learning (2025). </a:t>
            </a:r>
            <a:r>
              <a:rPr lang="en-GB" sz="700" i="1" dirty="0">
                <a:latin typeface="Arial" panose="020B0604020202020204" pitchFamily="34" charset="0"/>
                <a:cs typeface="Arial" panose="020B0604020202020204" pitchFamily="34" charset="0"/>
              </a:rPr>
              <a:t>Infographic: Ethnic health inequalities in the UK (NHS Race &amp; Health Observatory, October 2021)</a:t>
            </a:r>
            <a:r>
              <a:rPr lang="en-GB" sz="700" dirty="0">
                <a:latin typeface="Arial" panose="020B0604020202020204" pitchFamily="34" charset="0"/>
                <a:cs typeface="Arial" panose="020B0604020202020204" pitchFamily="34" charset="0"/>
              </a:rPr>
              <a:t>. [online] Patient Safety Learning - the hub. Available at: </a:t>
            </a:r>
            <a:r>
              <a:rPr lang="en-GB" sz="700" u="sng" dirty="0">
                <a:latin typeface="Arial" panose="020B0604020202020204" pitchFamily="34" charset="0"/>
                <a:cs typeface="Arial" panose="020B0604020202020204" pitchFamily="34" charset="0"/>
                <a:hlinkClick r:id="rId13"/>
              </a:rPr>
              <a:t>https://www.pslhub.org/learn/improving-patient-safety/health-inequalities/infographic-ethnic-health-inequalities-in-the-uk-nhs-race-health-observatory-october-2021-r7240/</a:t>
            </a:r>
            <a:r>
              <a:rPr lang="en-GB" sz="700" dirty="0">
                <a:latin typeface="Arial" panose="020B0604020202020204" pitchFamily="34" charset="0"/>
                <a:cs typeface="Arial" panose="020B0604020202020204" pitchFamily="34" charset="0"/>
              </a:rPr>
              <a:t>. (Accessed: 9 February 2026).</a:t>
            </a:r>
          </a:p>
          <a:p>
            <a:pPr>
              <a:lnSpc>
                <a:spcPct val="110000"/>
              </a:lnSpc>
            </a:pPr>
            <a:endParaRPr lang="en-GB" sz="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80685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4CB3A-DCB1-3B35-713D-456AB7AF1B4E}"/>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65B471B0-D9EF-A243-F3E6-78ED9BC0A371}"/>
              </a:ext>
            </a:extLst>
          </p:cNvPr>
          <p:cNvSpPr>
            <a:spLocks noGrp="1"/>
          </p:cNvSpPr>
          <p:nvPr>
            <p:ph type="title"/>
          </p:nvPr>
        </p:nvSpPr>
        <p:spPr/>
        <p:txBody>
          <a:bodyPr>
            <a:normAutofit/>
          </a:bodyPr>
          <a:lstStyle/>
          <a:p>
            <a:r>
              <a:rPr lang="en-US" sz="4000" dirty="0">
                <a:solidFill>
                  <a:schemeClr val="tx1"/>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ABF442EA-E01A-B52B-A522-0DB5A023A45D}"/>
              </a:ext>
            </a:extLst>
          </p:cNvPr>
          <p:cNvSpPr>
            <a:spLocks noGrp="1"/>
          </p:cNvSpPr>
          <p:nvPr>
            <p:ph idx="1"/>
          </p:nvPr>
        </p:nvSpPr>
        <p:spPr>
          <a:xfrm>
            <a:off x="473916" y="2097868"/>
            <a:ext cx="11796055" cy="4176689"/>
          </a:xfrm>
        </p:spPr>
        <p:txBody>
          <a:bodyPr>
            <a:normAutofit lnSpcReduction="10000"/>
          </a:bodyPr>
          <a:lstStyle/>
          <a:p>
            <a:r>
              <a:rPr lang="en-US" sz="700" dirty="0">
                <a:latin typeface="Arial" panose="020B0604020202020204" pitchFamily="34" charset="0"/>
                <a:cs typeface="Arial" panose="020B0604020202020204" pitchFamily="34" charset="0"/>
              </a:rPr>
              <a:t>Reifsnider, E., Gallagher, M., &amp; Forgione, B. (2005). Using ecological models in research on health disparities. </a:t>
            </a:r>
            <a:r>
              <a:rPr lang="en-US" sz="700" i="1" dirty="0">
                <a:latin typeface="Arial" panose="020B0604020202020204" pitchFamily="34" charset="0"/>
                <a:cs typeface="Arial" panose="020B0604020202020204" pitchFamily="34" charset="0"/>
              </a:rPr>
              <a:t>Journal of Professional Nursing</a:t>
            </a:r>
            <a:r>
              <a:rPr lang="en-US" sz="700" dirty="0">
                <a:latin typeface="Arial" panose="020B0604020202020204" pitchFamily="34" charset="0"/>
                <a:cs typeface="Arial" panose="020B0604020202020204" pitchFamily="34" charset="0"/>
              </a:rPr>
              <a:t>, </a:t>
            </a:r>
            <a:r>
              <a:rPr lang="en-US" sz="700" i="1" dirty="0">
                <a:latin typeface="Arial" panose="020B0604020202020204" pitchFamily="34" charset="0"/>
                <a:cs typeface="Arial" panose="020B0604020202020204" pitchFamily="34" charset="0"/>
              </a:rPr>
              <a:t>21</a:t>
            </a:r>
            <a:r>
              <a:rPr lang="en-US" sz="700" dirty="0">
                <a:latin typeface="Arial" panose="020B0604020202020204" pitchFamily="34" charset="0"/>
                <a:cs typeface="Arial" panose="020B0604020202020204" pitchFamily="34" charset="0"/>
              </a:rPr>
              <a:t>(4), 216-222.</a:t>
            </a:r>
            <a:endParaRPr lang="en-GB" sz="700" dirty="0">
              <a:latin typeface="Arial" panose="020B0604020202020204" pitchFamily="34" charset="0"/>
              <a:cs typeface="Arial" panose="020B0604020202020204" pitchFamily="34" charset="0"/>
            </a:endParaRPr>
          </a:p>
          <a:p>
            <a:r>
              <a:rPr lang="en-US" sz="700" dirty="0">
                <a:latin typeface="Arial" panose="020B0604020202020204" pitchFamily="34" charset="0"/>
                <a:cs typeface="Arial" panose="020B0604020202020204" pitchFamily="34" charset="0"/>
              </a:rPr>
              <a:t>Remes, O., Mendes, J. F., &amp; Templeton, P. (2021). Biological, psychological, and social determinants of depression: a review of recent literature. </a:t>
            </a:r>
            <a:r>
              <a:rPr lang="en-US" sz="700" i="1" dirty="0">
                <a:latin typeface="Arial" panose="020B0604020202020204" pitchFamily="34" charset="0"/>
                <a:cs typeface="Arial" panose="020B0604020202020204" pitchFamily="34" charset="0"/>
              </a:rPr>
              <a:t>Brain sciences</a:t>
            </a:r>
            <a:r>
              <a:rPr lang="en-US" sz="700" dirty="0">
                <a:latin typeface="Arial" panose="020B0604020202020204" pitchFamily="34" charset="0"/>
                <a:cs typeface="Arial" panose="020B0604020202020204" pitchFamily="34" charset="0"/>
              </a:rPr>
              <a:t>, </a:t>
            </a:r>
            <a:r>
              <a:rPr lang="en-US" sz="700" i="1" dirty="0">
                <a:latin typeface="Arial" panose="020B0604020202020204" pitchFamily="34" charset="0"/>
                <a:cs typeface="Arial" panose="020B0604020202020204" pitchFamily="34" charset="0"/>
              </a:rPr>
              <a:t>11</a:t>
            </a:r>
            <a:r>
              <a:rPr lang="en-US" sz="700" dirty="0">
                <a:latin typeface="Arial" panose="020B0604020202020204" pitchFamily="34" charset="0"/>
                <a:cs typeface="Arial" panose="020B0604020202020204" pitchFamily="34" charset="0"/>
              </a:rPr>
              <a:t>(12), 1633.</a:t>
            </a:r>
            <a:endParaRPr lang="en-GB" sz="700" dirty="0">
              <a:latin typeface="Arial" panose="020B0604020202020204" pitchFamily="34" charset="0"/>
              <a:cs typeface="Arial" panose="020B0604020202020204" pitchFamily="34" charset="0"/>
            </a:endParaRPr>
          </a:p>
          <a:p>
            <a:r>
              <a:rPr lang="en-US" sz="700" dirty="0">
                <a:latin typeface="Arial" panose="020B0604020202020204" pitchFamily="34" charset="0"/>
                <a:cs typeface="Arial" panose="020B0604020202020204" pitchFamily="34" charset="0"/>
              </a:rPr>
              <a:t>Saunders, M., McHale, P., &amp; </a:t>
            </a:r>
            <a:r>
              <a:rPr lang="en-US" sz="700" dirty="0" err="1">
                <a:latin typeface="Arial" panose="020B0604020202020204" pitchFamily="34" charset="0"/>
                <a:cs typeface="Arial" panose="020B0604020202020204" pitchFamily="34" charset="0"/>
              </a:rPr>
              <a:t>Hamelmann</a:t>
            </a:r>
            <a:r>
              <a:rPr lang="en-US" sz="700" dirty="0">
                <a:latin typeface="Arial" panose="020B0604020202020204" pitchFamily="34" charset="0"/>
                <a:cs typeface="Arial" panose="020B0604020202020204" pitchFamily="34" charset="0"/>
              </a:rPr>
              <a:t>, C. (2017). Key policies for addressing the social determinants of health and health inequities.</a:t>
            </a:r>
            <a:endParaRPr lang="en-GB" sz="700" dirty="0">
              <a:latin typeface="Arial" panose="020B0604020202020204" pitchFamily="34" charset="0"/>
              <a:cs typeface="Arial" panose="020B0604020202020204" pitchFamily="34" charset="0"/>
            </a:endParaRPr>
          </a:p>
          <a:p>
            <a:r>
              <a:rPr lang="en-GB" sz="700" dirty="0" err="1">
                <a:latin typeface="Arial" panose="020B0604020202020204" pitchFamily="34" charset="0"/>
                <a:cs typeface="Arial" panose="020B0604020202020204" pitchFamily="34" charset="0"/>
              </a:rPr>
              <a:t>Stolarchuk</a:t>
            </a:r>
            <a:r>
              <a:rPr lang="en-GB" sz="700" dirty="0">
                <a:latin typeface="Arial" panose="020B0604020202020204" pitchFamily="34" charset="0"/>
                <a:cs typeface="Arial" panose="020B0604020202020204" pitchFamily="34" charset="0"/>
              </a:rPr>
              <a:t>, C., Kumar, P., </a:t>
            </a:r>
            <a:r>
              <a:rPr lang="en-GB" sz="700" dirty="0" err="1">
                <a:latin typeface="Arial" panose="020B0604020202020204" pitchFamily="34" charset="0"/>
                <a:cs typeface="Arial" panose="020B0604020202020204" pitchFamily="34" charset="0"/>
              </a:rPr>
              <a:t>Lionis</a:t>
            </a:r>
            <a:r>
              <a:rPr lang="en-GB" sz="700" dirty="0">
                <a:latin typeface="Arial" panose="020B0604020202020204" pitchFamily="34" charset="0"/>
                <a:cs typeface="Arial" panose="020B0604020202020204" pitchFamily="34" charset="0"/>
              </a:rPr>
              <a:t>, C., </a:t>
            </a:r>
            <a:r>
              <a:rPr lang="en-GB" sz="700" dirty="0" err="1">
                <a:latin typeface="Arial" panose="020B0604020202020204" pitchFamily="34" charset="0"/>
                <a:cs typeface="Arial" panose="020B0604020202020204" pitchFamily="34" charset="0"/>
              </a:rPr>
              <a:t>Anastasaki</a:t>
            </a:r>
            <a:r>
              <a:rPr lang="en-GB" sz="700" dirty="0">
                <a:latin typeface="Arial" panose="020B0604020202020204" pitchFamily="34" charset="0"/>
                <a:cs typeface="Arial" panose="020B0604020202020204" pitchFamily="34" charset="0"/>
              </a:rPr>
              <a:t>, M., Conde, M. G., Chowdhury, M., ... &amp; </a:t>
            </a:r>
            <a:r>
              <a:rPr lang="en-GB" sz="700" dirty="0" err="1">
                <a:latin typeface="Arial" panose="020B0604020202020204" pitchFamily="34" charset="0"/>
                <a:cs typeface="Arial" panose="020B0604020202020204" pitchFamily="34" charset="0"/>
              </a:rPr>
              <a:t>Awankem</a:t>
            </a:r>
            <a:r>
              <a:rPr lang="en-GB" sz="700" dirty="0">
                <a:latin typeface="Arial" panose="020B0604020202020204" pitchFamily="34" charset="0"/>
                <a:cs typeface="Arial" panose="020B0604020202020204" pitchFamily="34" charset="0"/>
              </a:rPr>
              <a:t>, B. (2025). Optimising Healthcare Delivery: Strategies for Workforce Retention and Resource Allocation. </a:t>
            </a:r>
            <a:r>
              <a:rPr lang="en-GB" sz="700" i="1" dirty="0">
                <a:latin typeface="Arial" panose="020B0604020202020204" pitchFamily="34" charset="0"/>
                <a:cs typeface="Arial" panose="020B0604020202020204" pitchFamily="34" charset="0"/>
              </a:rPr>
              <a:t>Journal of Surgical Specialties and Rural Practice</a:t>
            </a:r>
            <a:r>
              <a:rPr lang="en-GB" sz="700" dirty="0">
                <a:latin typeface="Arial" panose="020B0604020202020204" pitchFamily="34" charset="0"/>
                <a:cs typeface="Arial" panose="020B0604020202020204" pitchFamily="34" charset="0"/>
              </a:rPr>
              <a:t>, </a:t>
            </a:r>
            <a:r>
              <a:rPr lang="en-GB" sz="700" i="1" dirty="0">
                <a:latin typeface="Arial" panose="020B0604020202020204" pitchFamily="34" charset="0"/>
                <a:cs typeface="Arial" panose="020B0604020202020204" pitchFamily="34" charset="0"/>
              </a:rPr>
              <a:t>6</a:t>
            </a:r>
            <a:r>
              <a:rPr lang="en-GB" sz="700" dirty="0">
                <a:latin typeface="Arial" panose="020B0604020202020204" pitchFamily="34" charset="0"/>
                <a:cs typeface="Arial" panose="020B0604020202020204" pitchFamily="34" charset="0"/>
              </a:rPr>
              <a:t>(1), 3-8.</a:t>
            </a:r>
          </a:p>
          <a:p>
            <a:r>
              <a:rPr lang="en-GB" sz="700" dirty="0">
                <a:latin typeface="Arial" panose="020B0604020202020204" pitchFamily="34" charset="0"/>
                <a:cs typeface="Arial" panose="020B0604020202020204" pitchFamily="34" charset="0"/>
              </a:rPr>
              <a:t>The University of Edinburgh (2022). </a:t>
            </a:r>
            <a:r>
              <a:rPr lang="en-GB" sz="700" i="1" dirty="0">
                <a:latin typeface="Arial" panose="020B0604020202020204" pitchFamily="34" charset="0"/>
                <a:cs typeface="Arial" panose="020B0604020202020204" pitchFamily="34" charset="0"/>
              </a:rPr>
              <a:t>Ten Years of Stoptober | SPECTRUM Consortium</a:t>
            </a:r>
            <a:r>
              <a:rPr lang="en-GB" sz="700" dirty="0">
                <a:latin typeface="Arial" panose="020B0604020202020204" pitchFamily="34" charset="0"/>
                <a:cs typeface="Arial" panose="020B0604020202020204" pitchFamily="34" charset="0"/>
              </a:rPr>
              <a:t>. [online] spectrum.ed.ac.uk. Available at: </a:t>
            </a:r>
            <a:r>
              <a:rPr lang="en-GB" sz="700" u="sng" dirty="0">
                <a:latin typeface="Arial" panose="020B0604020202020204" pitchFamily="34" charset="0"/>
                <a:cs typeface="Arial" panose="020B0604020202020204" pitchFamily="34" charset="0"/>
                <a:hlinkClick r:id="rId3"/>
              </a:rPr>
              <a:t>https://spectrum.ed.ac.uk/news-insights-and-events/insights/ten-years-stoptober</a:t>
            </a:r>
            <a:r>
              <a:rPr lang="en-GB" sz="700" dirty="0">
                <a:latin typeface="Arial" panose="020B0604020202020204" pitchFamily="34" charset="0"/>
                <a:cs typeface="Arial" panose="020B0604020202020204" pitchFamily="34" charset="0"/>
              </a:rPr>
              <a:t>. (Accessed: 9 February, 2026).</a:t>
            </a:r>
          </a:p>
          <a:p>
            <a:r>
              <a:rPr lang="en-GB" sz="700" dirty="0">
                <a:latin typeface="Arial" panose="020B0604020202020204" pitchFamily="34" charset="0"/>
                <a:cs typeface="Arial" panose="020B0604020202020204" pitchFamily="34" charset="0"/>
              </a:rPr>
              <a:t>Time To Change (2024). </a:t>
            </a:r>
            <a:r>
              <a:rPr lang="en-GB" sz="700" i="1" dirty="0">
                <a:latin typeface="Arial" panose="020B0604020202020204" pitchFamily="34" charset="0"/>
                <a:cs typeface="Arial" panose="020B0604020202020204" pitchFamily="34" charset="0"/>
              </a:rPr>
              <a:t>Time to Change | Let’s End Mental Health Discrimination</a:t>
            </a:r>
            <a:r>
              <a:rPr lang="en-GB" sz="700" dirty="0">
                <a:latin typeface="Arial" panose="020B0604020202020204" pitchFamily="34" charset="0"/>
                <a:cs typeface="Arial" panose="020B0604020202020204" pitchFamily="34" charset="0"/>
              </a:rPr>
              <a:t>. [online] Time-to-change.org.uk. Available at: </a:t>
            </a:r>
            <a:r>
              <a:rPr lang="en-GB" sz="700" u="sng" dirty="0">
                <a:latin typeface="Arial" panose="020B0604020202020204" pitchFamily="34" charset="0"/>
                <a:cs typeface="Arial" panose="020B0604020202020204" pitchFamily="34" charset="0"/>
                <a:hlinkClick r:id="rId4"/>
              </a:rPr>
              <a:t>https://www.time-to-change.org.uk/</a:t>
            </a:r>
            <a:r>
              <a:rPr lang="en-GB" sz="700" dirty="0">
                <a:latin typeface="Arial" panose="020B0604020202020204" pitchFamily="34" charset="0"/>
                <a:cs typeface="Arial" panose="020B0604020202020204" pitchFamily="34" charset="0"/>
              </a:rPr>
              <a:t>. (Accessed: 9 February, 2026).</a:t>
            </a:r>
          </a:p>
          <a:p>
            <a:r>
              <a:rPr lang="en-GB" sz="700" dirty="0">
                <a:latin typeface="Arial" panose="020B0604020202020204" pitchFamily="34" charset="0"/>
                <a:cs typeface="Arial" panose="020B0604020202020204" pitchFamily="34" charset="0"/>
              </a:rPr>
              <a:t>UK Health Security Agency (2025). </a:t>
            </a:r>
            <a:r>
              <a:rPr lang="en-GB" sz="700" i="1" dirty="0">
                <a:latin typeface="Arial" panose="020B0604020202020204" pitchFamily="34" charset="0"/>
                <a:cs typeface="Arial" panose="020B0604020202020204" pitchFamily="34" charset="0"/>
              </a:rPr>
              <a:t>Health inequalities in health protection report 2025</a:t>
            </a:r>
            <a:r>
              <a:rPr lang="en-GB" sz="700" dirty="0">
                <a:latin typeface="Arial" panose="020B0604020202020204" pitchFamily="34" charset="0"/>
                <a:cs typeface="Arial" panose="020B0604020202020204" pitchFamily="34" charset="0"/>
              </a:rPr>
              <a:t>. [online] GOV.UK. Available at: </a:t>
            </a:r>
            <a:r>
              <a:rPr lang="en-GB" sz="700" u="sng" dirty="0">
                <a:latin typeface="Arial" panose="020B0604020202020204" pitchFamily="34" charset="0"/>
                <a:cs typeface="Arial" panose="020B0604020202020204" pitchFamily="34" charset="0"/>
                <a:hlinkClick r:id="rId5"/>
              </a:rPr>
              <a:t>https://www.gov.uk/government/publications/health-inequalities-in-health-protection-report/health-inequalities-in-health-protection-report-2025</a:t>
            </a:r>
            <a:r>
              <a:rPr lang="en-GB" sz="700" dirty="0">
                <a:latin typeface="Arial" panose="020B0604020202020204" pitchFamily="34" charset="0"/>
                <a:cs typeface="Arial" panose="020B0604020202020204" pitchFamily="34" charset="0"/>
              </a:rPr>
              <a:t>. (Accessed: 9 February, 2026).</a:t>
            </a:r>
          </a:p>
          <a:p>
            <a:r>
              <a:rPr lang="en-GB" sz="700" dirty="0">
                <a:latin typeface="Arial" panose="020B0604020202020204" pitchFamily="34" charset="0"/>
                <a:cs typeface="Arial" panose="020B0604020202020204" pitchFamily="34" charset="0"/>
              </a:rPr>
              <a:t>Ulster University (2020). </a:t>
            </a:r>
            <a:r>
              <a:rPr lang="en-GB" sz="700" i="1" dirty="0">
                <a:latin typeface="Arial" panose="020B0604020202020204" pitchFamily="34" charset="0"/>
                <a:cs typeface="Arial" panose="020B0604020202020204" pitchFamily="34" charset="0"/>
              </a:rPr>
              <a:t>Biopsychosocial Model</a:t>
            </a:r>
            <a:r>
              <a:rPr lang="en-GB" sz="700" dirty="0">
                <a:latin typeface="Arial" panose="020B0604020202020204" pitchFamily="34" charset="0"/>
                <a:cs typeface="Arial" panose="020B0604020202020204" pitchFamily="34" charset="0"/>
              </a:rPr>
              <a:t>. [online] MSc Art Psychotherapy, Ulster University. Available at: </a:t>
            </a:r>
            <a:r>
              <a:rPr lang="en-GB" sz="700" u="sng" dirty="0">
                <a:latin typeface="Arial" panose="020B0604020202020204" pitchFamily="34" charset="0"/>
                <a:cs typeface="Arial" panose="020B0604020202020204" pitchFamily="34" charset="0"/>
                <a:hlinkClick r:id="rId6"/>
              </a:rPr>
              <a:t>https://arttherapytrainingandstudiogroups.wordpress.com/2020/04/14/biopsychosocial-model-2/</a:t>
            </a:r>
            <a:r>
              <a:rPr lang="en-GB" sz="700" dirty="0">
                <a:latin typeface="Arial" panose="020B0604020202020204" pitchFamily="34" charset="0"/>
                <a:cs typeface="Arial" panose="020B0604020202020204" pitchFamily="34" charset="0"/>
              </a:rPr>
              <a:t>. (Accessed: 9 February, 2026).</a:t>
            </a:r>
          </a:p>
          <a:p>
            <a:r>
              <a:rPr lang="en-GB" sz="700" dirty="0">
                <a:latin typeface="Arial" panose="020B0604020202020204" pitchFamily="34" charset="0"/>
                <a:cs typeface="Arial" panose="020B0604020202020204" pitchFamily="34" charset="0"/>
              </a:rPr>
              <a:t>United Nations (2024). </a:t>
            </a:r>
            <a:r>
              <a:rPr lang="en-GB" sz="700" i="1" dirty="0">
                <a:latin typeface="Arial" panose="020B0604020202020204" pitchFamily="34" charset="0"/>
                <a:cs typeface="Arial" panose="020B0604020202020204" pitchFamily="34" charset="0"/>
              </a:rPr>
              <a:t>The 17 Sustainable Development Goals</a:t>
            </a:r>
            <a:r>
              <a:rPr lang="en-GB" sz="700" dirty="0">
                <a:latin typeface="Arial" panose="020B0604020202020204" pitchFamily="34" charset="0"/>
                <a:cs typeface="Arial" panose="020B0604020202020204" pitchFamily="34" charset="0"/>
              </a:rPr>
              <a:t>. [online] United Nations. Available at: </a:t>
            </a:r>
            <a:r>
              <a:rPr lang="en-GB" sz="700" u="sng" dirty="0">
                <a:latin typeface="Arial" panose="020B0604020202020204" pitchFamily="34" charset="0"/>
                <a:cs typeface="Arial" panose="020B0604020202020204" pitchFamily="34" charset="0"/>
                <a:hlinkClick r:id="rId7"/>
              </a:rPr>
              <a:t>https://sdgs.un.org/goals</a:t>
            </a:r>
            <a:r>
              <a:rPr lang="en-GB" sz="700" dirty="0">
                <a:latin typeface="Arial" panose="020B0604020202020204" pitchFamily="34" charset="0"/>
                <a:cs typeface="Arial" panose="020B0604020202020204" pitchFamily="34" charset="0"/>
              </a:rPr>
              <a:t> (Accessed: 9 February 2026).</a:t>
            </a:r>
          </a:p>
          <a:p>
            <a:r>
              <a:rPr lang="en-GB" sz="700" dirty="0">
                <a:latin typeface="Arial" panose="020B0604020202020204" pitchFamily="34" charset="0"/>
                <a:cs typeface="Arial" panose="020B0604020202020204" pitchFamily="34" charset="0"/>
              </a:rPr>
              <a:t>United Nations (2025). Sustainability. </a:t>
            </a:r>
            <a:r>
              <a:rPr lang="en-GB" sz="700" i="1" dirty="0">
                <a:latin typeface="Arial" panose="020B0604020202020204" pitchFamily="34" charset="0"/>
                <a:cs typeface="Arial" panose="020B0604020202020204" pitchFamily="34" charset="0"/>
              </a:rPr>
              <a:t>United Nations</a:t>
            </a:r>
            <a:r>
              <a:rPr lang="en-GB" sz="700" dirty="0">
                <a:latin typeface="Arial" panose="020B0604020202020204" pitchFamily="34" charset="0"/>
                <a:cs typeface="Arial" panose="020B0604020202020204" pitchFamily="34" charset="0"/>
              </a:rPr>
              <a:t>. [online] Available at: </a:t>
            </a:r>
            <a:r>
              <a:rPr lang="en-GB" sz="700" u="sng" dirty="0">
                <a:latin typeface="Arial" panose="020B0604020202020204" pitchFamily="34" charset="0"/>
                <a:cs typeface="Arial" panose="020B0604020202020204" pitchFamily="34" charset="0"/>
                <a:hlinkClick r:id="rId8"/>
              </a:rPr>
              <a:t>https://www.un.org/en/academic-impact/sustainability</a:t>
            </a:r>
            <a:r>
              <a:rPr lang="en-GB" sz="700" dirty="0">
                <a:latin typeface="Arial" panose="020B0604020202020204" pitchFamily="34" charset="0"/>
                <a:cs typeface="Arial" panose="020B0604020202020204" pitchFamily="34" charset="0"/>
              </a:rPr>
              <a:t>.  (Accessed: 9 February, 2026).</a:t>
            </a:r>
          </a:p>
          <a:p>
            <a:r>
              <a:rPr lang="en-GB" sz="700" dirty="0">
                <a:latin typeface="Arial" panose="020B0604020202020204" pitchFamily="34" charset="0"/>
                <a:cs typeface="Arial" panose="020B0604020202020204" pitchFamily="34" charset="0"/>
              </a:rPr>
              <a:t>United Nations (2026). </a:t>
            </a:r>
            <a:r>
              <a:rPr lang="en-GB" sz="700" i="1" dirty="0">
                <a:latin typeface="Arial" panose="020B0604020202020204" pitchFamily="34" charset="0"/>
                <a:cs typeface="Arial" panose="020B0604020202020204" pitchFamily="34" charset="0"/>
              </a:rPr>
              <a:t>Goal 3: Ensure healthy lives and promote well-being for all at all ages</a:t>
            </a:r>
            <a:r>
              <a:rPr lang="en-GB" sz="700" dirty="0">
                <a:latin typeface="Arial" panose="020B0604020202020204" pitchFamily="34" charset="0"/>
                <a:cs typeface="Arial" panose="020B0604020202020204" pitchFamily="34" charset="0"/>
              </a:rPr>
              <a:t>. [online] United Nations. Available at: </a:t>
            </a:r>
            <a:r>
              <a:rPr lang="en-GB" sz="700" u="sng" dirty="0">
                <a:latin typeface="Arial" panose="020B0604020202020204" pitchFamily="34" charset="0"/>
                <a:cs typeface="Arial" panose="020B0604020202020204" pitchFamily="34" charset="0"/>
                <a:hlinkClick r:id="rId9"/>
              </a:rPr>
              <a:t>https://sdgs.un.org/goals/goal3</a:t>
            </a:r>
            <a:r>
              <a:rPr lang="en-GB" sz="700" dirty="0">
                <a:latin typeface="Arial" panose="020B0604020202020204" pitchFamily="34" charset="0"/>
                <a:cs typeface="Arial" panose="020B0604020202020204" pitchFamily="34" charset="0"/>
              </a:rPr>
              <a:t>. (Accessed: 9 February, 2026).</a:t>
            </a:r>
          </a:p>
          <a:p>
            <a:r>
              <a:rPr lang="en-GB" sz="700" dirty="0">
                <a:latin typeface="Arial" panose="020B0604020202020204" pitchFamily="34" charset="0"/>
                <a:cs typeface="Arial" panose="020B0604020202020204" pitchFamily="34" charset="0"/>
              </a:rPr>
              <a:t>WHO (2021). </a:t>
            </a:r>
            <a:r>
              <a:rPr lang="en-GB" sz="700" i="1" dirty="0">
                <a:latin typeface="Arial" panose="020B0604020202020204" pitchFamily="34" charset="0"/>
                <a:cs typeface="Arial" panose="020B0604020202020204" pitchFamily="34" charset="0"/>
              </a:rPr>
              <a:t>Promoting well-being</a:t>
            </a:r>
            <a:r>
              <a:rPr lang="en-GB" sz="700" dirty="0">
                <a:latin typeface="Arial" panose="020B0604020202020204" pitchFamily="34" charset="0"/>
                <a:cs typeface="Arial" panose="020B0604020202020204" pitchFamily="34" charset="0"/>
              </a:rPr>
              <a:t>. [online] World Health Organisation. Available at: </a:t>
            </a:r>
            <a:r>
              <a:rPr lang="en-GB" sz="700" u="sng" dirty="0">
                <a:latin typeface="Arial" panose="020B0604020202020204" pitchFamily="34" charset="0"/>
                <a:cs typeface="Arial" panose="020B0604020202020204" pitchFamily="34" charset="0"/>
                <a:hlinkClick r:id="rId10"/>
              </a:rPr>
              <a:t>https://www.who.int/activities/promoting-well-being</a:t>
            </a:r>
            <a:r>
              <a:rPr lang="en-GB" sz="700" dirty="0">
                <a:latin typeface="Arial" panose="020B0604020202020204" pitchFamily="34" charset="0"/>
                <a:cs typeface="Arial" panose="020B0604020202020204" pitchFamily="34" charset="0"/>
              </a:rPr>
              <a:t>. (Accessed: 9 February, 2026).</a:t>
            </a:r>
          </a:p>
          <a:p>
            <a:r>
              <a:rPr lang="en-GB" sz="700" dirty="0">
                <a:latin typeface="Arial" panose="020B0604020202020204" pitchFamily="34" charset="0"/>
                <a:cs typeface="Arial" panose="020B0604020202020204" pitchFamily="34" charset="0"/>
              </a:rPr>
              <a:t>WHO (2022). </a:t>
            </a:r>
            <a:r>
              <a:rPr lang="en-GB" sz="700" i="1" dirty="0">
                <a:latin typeface="Arial" panose="020B0604020202020204" pitchFamily="34" charset="0"/>
                <a:cs typeface="Arial" panose="020B0604020202020204" pitchFamily="34" charset="0"/>
              </a:rPr>
              <a:t>Targets of sustainable development goal 3</a:t>
            </a:r>
            <a:r>
              <a:rPr lang="en-GB" sz="700" dirty="0">
                <a:latin typeface="Arial" panose="020B0604020202020204" pitchFamily="34" charset="0"/>
                <a:cs typeface="Arial" panose="020B0604020202020204" pitchFamily="34" charset="0"/>
              </a:rPr>
              <a:t>. [online] World Health Organisation. Available at: </a:t>
            </a:r>
            <a:r>
              <a:rPr lang="en-GB" sz="700" u="sng" dirty="0">
                <a:latin typeface="Arial" panose="020B0604020202020204" pitchFamily="34" charset="0"/>
                <a:cs typeface="Arial" panose="020B0604020202020204" pitchFamily="34" charset="0"/>
                <a:hlinkClick r:id="rId11"/>
              </a:rPr>
              <a:t>https://www.who.int/europe/about-us/our-work/sustainable-development-goals/targets-of-sustainable-development-goal-3</a:t>
            </a:r>
            <a:r>
              <a:rPr lang="en-GB" sz="700" dirty="0">
                <a:latin typeface="Arial" panose="020B0604020202020204" pitchFamily="34" charset="0"/>
                <a:cs typeface="Arial" panose="020B0604020202020204" pitchFamily="34" charset="0"/>
              </a:rPr>
              <a:t>. (Accessed: 9 February, 2026).</a:t>
            </a:r>
          </a:p>
          <a:p>
            <a:r>
              <a:rPr lang="en-GB" sz="700" dirty="0">
                <a:latin typeface="Arial" panose="020B0604020202020204" pitchFamily="34" charset="0"/>
                <a:cs typeface="Arial" panose="020B0604020202020204" pitchFamily="34" charset="0"/>
              </a:rPr>
              <a:t>World Health Organisation (1948). </a:t>
            </a:r>
            <a:r>
              <a:rPr lang="en-GB" sz="700" i="1" dirty="0">
                <a:latin typeface="Arial" panose="020B0604020202020204" pitchFamily="34" charset="0"/>
                <a:cs typeface="Arial" panose="020B0604020202020204" pitchFamily="34" charset="0"/>
              </a:rPr>
              <a:t>Constitution of the World Health Organisation</a:t>
            </a:r>
            <a:r>
              <a:rPr lang="en-GB" sz="700" dirty="0">
                <a:latin typeface="Arial" panose="020B0604020202020204" pitchFamily="34" charset="0"/>
                <a:cs typeface="Arial" panose="020B0604020202020204" pitchFamily="34" charset="0"/>
              </a:rPr>
              <a:t>. [online] World Health Organisation. Available at: </a:t>
            </a:r>
            <a:r>
              <a:rPr lang="en-GB" sz="700" u="sng" dirty="0">
                <a:latin typeface="Arial" panose="020B0604020202020204" pitchFamily="34" charset="0"/>
                <a:cs typeface="Arial" panose="020B0604020202020204" pitchFamily="34" charset="0"/>
                <a:hlinkClick r:id="rId12"/>
              </a:rPr>
              <a:t>https://www.who.int/about/governance/constitution</a:t>
            </a:r>
            <a:r>
              <a:rPr lang="en-GB" sz="700" dirty="0">
                <a:latin typeface="Arial" panose="020B0604020202020204" pitchFamily="34" charset="0"/>
                <a:cs typeface="Arial" panose="020B0604020202020204" pitchFamily="34" charset="0"/>
              </a:rPr>
              <a:t>. (Accessed: 9 February, 2026).</a:t>
            </a:r>
          </a:p>
          <a:p>
            <a:r>
              <a:rPr lang="en-US" sz="700" dirty="0">
                <a:latin typeface="Arial" panose="020B0604020202020204" pitchFamily="34" charset="0"/>
                <a:cs typeface="Arial" panose="020B0604020202020204" pitchFamily="34" charset="0"/>
              </a:rPr>
              <a:t>World Health Organisation. (2018). Continuity and coordination of care: a practice brief to support implementation of the WHO Framework on integrated people-centred health services.</a:t>
            </a:r>
            <a:endParaRPr lang="en-GB" sz="700" dirty="0">
              <a:latin typeface="Arial" panose="020B0604020202020204" pitchFamily="34" charset="0"/>
              <a:cs typeface="Arial" panose="020B0604020202020204" pitchFamily="34" charset="0"/>
            </a:endParaRPr>
          </a:p>
          <a:p>
            <a:endParaRPr lang="en-GB" sz="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9186568"/>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Classic Company All Hands_Win32_MS v3" id="{1F352A5D-0EBE-49A2-9FF7-DEF81AB6F3C6}" vid="{D35781EA-2188-4D84-8966-791644CE13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4E879E6-8FFE-4154-8F2A-F7518B89B376}">
  <ds:schemaRefs>
    <ds:schemaRef ds:uri="http://schemas.microsoft.com/office/2006/documentManagement/types"/>
    <ds:schemaRef ds:uri="http://purl.org/dc/elements/1.1/"/>
    <ds:schemaRef ds:uri="16c05727-aa75-4e4a-9b5f-8a80a1165891"/>
    <ds:schemaRef ds:uri="http://purl.org/dc/terms/"/>
    <ds:schemaRef ds:uri="http://schemas.microsoft.com/office/2006/metadata/properties"/>
    <ds:schemaRef ds:uri="http://purl.org/dc/dcmitype/"/>
    <ds:schemaRef ds:uri="http://schemas.microsoft.com/office/infopath/2007/PartnerControls"/>
    <ds:schemaRef ds:uri="http://schemas.openxmlformats.org/package/2006/metadata/core-properties"/>
    <ds:schemaRef ds:uri="71af3243-3dd4-4a8d-8c0d-dd76da1f02a5"/>
    <ds:schemaRef ds:uri="http://www.w3.org/XML/1998/namespace"/>
  </ds:schemaRefs>
</ds:datastoreItem>
</file>

<file path=customXml/itemProps2.xml><?xml version="1.0" encoding="utf-8"?>
<ds:datastoreItem xmlns:ds="http://schemas.openxmlformats.org/officeDocument/2006/customXml" ds:itemID="{7E0A2CB4-6869-426F-8BC4-A32C90CBE263}">
  <ds:schemaRefs>
    <ds:schemaRef ds:uri="http://schemas.microsoft.com/sharepoint/v3/contenttype/forms"/>
  </ds:schemaRefs>
</ds:datastoreItem>
</file>

<file path=customXml/itemProps3.xml><?xml version="1.0" encoding="utf-8"?>
<ds:datastoreItem xmlns:ds="http://schemas.openxmlformats.org/officeDocument/2006/customXml" ds:itemID="{A941CA7C-A0BF-44EF-B2E5-7539C3B9B0B6}">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Classic company all hands presentation</Template>
  <TotalTime>10</TotalTime>
  <Words>3637</Words>
  <Application>Microsoft Office PowerPoint</Application>
  <PresentationFormat>Widescreen</PresentationFormat>
  <Paragraphs>159</Paragraphs>
  <Slides>16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Times New Roman</vt:lpstr>
      <vt:lpstr>Wingdings</vt:lpstr>
      <vt:lpstr>RetrospectVTI</vt:lpstr>
      <vt:lpstr>Integration of Health, Wellbeing, and Sustainable Development in UK Health and Social Care</vt:lpstr>
      <vt:lpstr>Introduction</vt:lpstr>
      <vt:lpstr>Definitions and Key Concepts</vt:lpstr>
      <vt:lpstr>Integration with SDGs</vt:lpstr>
      <vt:lpstr>PowerPoint Presentation</vt:lpstr>
      <vt:lpstr>PowerPoint Presentation</vt:lpstr>
      <vt:lpstr>Policy and Governance</vt:lpstr>
      <vt:lpstr>Policy and Governance</vt:lpstr>
      <vt:lpstr>Challenges and Recommendations</vt:lpstr>
      <vt:lpstr>Case Study: Change4Life Campaign</vt:lpstr>
      <vt:lpstr>Change4Life Campaign   Results</vt:lpstr>
      <vt:lpstr>Equity and Access</vt:lpstr>
      <vt:lpstr>Equity and Access: Barriers, Policy Responses, and Future Recommendations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Integration of Health, Wellbeing, and Sustainable Development in UK Health and Social Care</dc:title>
  <dc:creator>Freeda Zeb</dc:creator>
  <cp:lastModifiedBy>Freeda Zeb</cp:lastModifiedBy>
  <cp:revision>28</cp:revision>
  <dcterms:created xsi:type="dcterms:W3CDTF">2026-02-09T12:59:52Z</dcterms:created>
  <dcterms:modified xsi:type="dcterms:W3CDTF">2026-02-15T01:59:32Z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