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28"/>
  </p:notesMasterIdLst>
  <p:sldIdLst>
    <p:sldId id="257" r:id="rId5"/>
    <p:sldId id="530" r:id="rId6"/>
    <p:sldId id="531" r:id="rId7"/>
    <p:sldId id="532" r:id="rId8"/>
    <p:sldId id="258" r:id="rId9"/>
    <p:sldId id="625" r:id="rId10"/>
    <p:sldId id="782" r:id="rId11"/>
    <p:sldId id="534" r:id="rId12"/>
    <p:sldId id="535" r:id="rId13"/>
    <p:sldId id="506" r:id="rId14"/>
    <p:sldId id="536" r:id="rId15"/>
    <p:sldId id="526" r:id="rId16"/>
    <p:sldId id="523" r:id="rId17"/>
    <p:sldId id="524" r:id="rId18"/>
    <p:sldId id="537" r:id="rId19"/>
    <p:sldId id="539" r:id="rId20"/>
    <p:sldId id="783" r:id="rId21"/>
    <p:sldId id="773" r:id="rId22"/>
    <p:sldId id="266" r:id="rId23"/>
    <p:sldId id="528" r:id="rId24"/>
    <p:sldId id="626" r:id="rId25"/>
    <p:sldId id="779" r:id="rId26"/>
    <p:sldId id="78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85" d="100"/>
          <a:sy n="85" d="100"/>
        </p:scale>
        <p:origin x="48" y="5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30C545-FE83-4547-856B-DC1904989226}" type="doc">
      <dgm:prSet loTypeId="urn:microsoft.com/office/officeart/2005/8/layout/cycle1" loCatId="cycle" qsTypeId="urn:microsoft.com/office/officeart/2005/8/quickstyle/simple4" qsCatId="simple" csTypeId="urn:microsoft.com/office/officeart/2005/8/colors/colorful1" csCatId="colorful"/>
      <dgm:spPr/>
      <dgm:t>
        <a:bodyPr/>
        <a:lstStyle/>
        <a:p>
          <a:endParaRPr lang="en-US"/>
        </a:p>
      </dgm:t>
    </dgm:pt>
    <dgm:pt modelId="{FB82D30E-E8D4-4C84-AEEF-5471B6B3D96B}">
      <dgm:prSet/>
      <dgm:spPr/>
      <dgm:t>
        <a:bodyPr/>
        <a:lstStyle/>
        <a:p>
          <a:r>
            <a:rPr lang="en-GB"/>
            <a:t>What industry is your organisation in?</a:t>
          </a:r>
          <a:endParaRPr lang="en-US"/>
        </a:p>
      </dgm:t>
    </dgm:pt>
    <dgm:pt modelId="{844B7B2A-2DE8-4156-A7F6-CFB51C60372C}" type="parTrans" cxnId="{EA5CC88E-22C6-46B0-B088-43662E5C0B71}">
      <dgm:prSet/>
      <dgm:spPr/>
      <dgm:t>
        <a:bodyPr/>
        <a:lstStyle/>
        <a:p>
          <a:endParaRPr lang="en-US"/>
        </a:p>
      </dgm:t>
    </dgm:pt>
    <dgm:pt modelId="{544FB2FA-2841-45B1-8ECF-A9003C150E32}" type="sibTrans" cxnId="{EA5CC88E-22C6-46B0-B088-43662E5C0B71}">
      <dgm:prSet/>
      <dgm:spPr/>
      <dgm:t>
        <a:bodyPr/>
        <a:lstStyle/>
        <a:p>
          <a:endParaRPr lang="en-US"/>
        </a:p>
      </dgm:t>
    </dgm:pt>
    <dgm:pt modelId="{F7CE5BD5-8B2B-4FE2-872A-495526CB3D69}">
      <dgm:prSet/>
      <dgm:spPr/>
      <dgm:t>
        <a:bodyPr/>
        <a:lstStyle/>
        <a:p>
          <a:r>
            <a:rPr lang="en-GB" dirty="0"/>
            <a:t>What is your current role in your organisation?</a:t>
          </a:r>
          <a:endParaRPr lang="en-US" dirty="0"/>
        </a:p>
      </dgm:t>
    </dgm:pt>
    <dgm:pt modelId="{3B33AFFE-B015-44E4-9A26-E78EF70BC152}" type="parTrans" cxnId="{D21065EF-7696-4F38-83B4-7DD1416A7AFC}">
      <dgm:prSet/>
      <dgm:spPr/>
      <dgm:t>
        <a:bodyPr/>
        <a:lstStyle/>
        <a:p>
          <a:endParaRPr lang="en-US"/>
        </a:p>
      </dgm:t>
    </dgm:pt>
    <dgm:pt modelId="{8637E3C0-F6E3-4093-B9BC-48D9A2E8414B}" type="sibTrans" cxnId="{D21065EF-7696-4F38-83B4-7DD1416A7AFC}">
      <dgm:prSet/>
      <dgm:spPr/>
      <dgm:t>
        <a:bodyPr/>
        <a:lstStyle/>
        <a:p>
          <a:endParaRPr lang="en-US"/>
        </a:p>
      </dgm:t>
    </dgm:pt>
    <dgm:pt modelId="{1916197F-E539-4839-866E-425D5791E386}" type="pres">
      <dgm:prSet presAssocID="{9A30C545-FE83-4547-856B-DC1904989226}" presName="cycle" presStyleCnt="0">
        <dgm:presLayoutVars>
          <dgm:dir/>
          <dgm:resizeHandles val="exact"/>
        </dgm:presLayoutVars>
      </dgm:prSet>
      <dgm:spPr/>
    </dgm:pt>
    <dgm:pt modelId="{F10C0AEE-7A18-4C9F-B206-25456C04173C}" type="pres">
      <dgm:prSet presAssocID="{FB82D30E-E8D4-4C84-AEEF-5471B6B3D96B}" presName="dummy" presStyleCnt="0"/>
      <dgm:spPr/>
    </dgm:pt>
    <dgm:pt modelId="{46CA71B4-A1AC-4E2D-ACD1-0C4113163A70}" type="pres">
      <dgm:prSet presAssocID="{FB82D30E-E8D4-4C84-AEEF-5471B6B3D96B}" presName="node" presStyleLbl="revTx" presStyleIdx="0" presStyleCnt="2">
        <dgm:presLayoutVars>
          <dgm:bulletEnabled val="1"/>
        </dgm:presLayoutVars>
      </dgm:prSet>
      <dgm:spPr/>
    </dgm:pt>
    <dgm:pt modelId="{1D300A6A-8398-45D5-B61C-F215D9EB6243}" type="pres">
      <dgm:prSet presAssocID="{544FB2FA-2841-45B1-8ECF-A9003C150E32}" presName="sibTrans" presStyleLbl="node1" presStyleIdx="0" presStyleCnt="2"/>
      <dgm:spPr/>
    </dgm:pt>
    <dgm:pt modelId="{6E8DC0F9-881F-4D12-86A5-EB64E63B9DDE}" type="pres">
      <dgm:prSet presAssocID="{F7CE5BD5-8B2B-4FE2-872A-495526CB3D69}" presName="dummy" presStyleCnt="0"/>
      <dgm:spPr/>
    </dgm:pt>
    <dgm:pt modelId="{4C018E31-82AD-41FB-AE9A-567AF775E5FC}" type="pres">
      <dgm:prSet presAssocID="{F7CE5BD5-8B2B-4FE2-872A-495526CB3D69}" presName="node" presStyleLbl="revTx" presStyleIdx="1" presStyleCnt="2">
        <dgm:presLayoutVars>
          <dgm:bulletEnabled val="1"/>
        </dgm:presLayoutVars>
      </dgm:prSet>
      <dgm:spPr/>
    </dgm:pt>
    <dgm:pt modelId="{EDD64BEC-4638-4A97-BAEA-C10B0E358396}" type="pres">
      <dgm:prSet presAssocID="{8637E3C0-F6E3-4093-B9BC-48D9A2E8414B}" presName="sibTrans" presStyleLbl="node1" presStyleIdx="1" presStyleCnt="2"/>
      <dgm:spPr/>
    </dgm:pt>
  </dgm:ptLst>
  <dgm:cxnLst>
    <dgm:cxn modelId="{ED755F55-59A1-4A5C-B195-30312CBE8F3B}" type="presOf" srcId="{FB82D30E-E8D4-4C84-AEEF-5471B6B3D96B}" destId="{46CA71B4-A1AC-4E2D-ACD1-0C4113163A70}" srcOrd="0" destOrd="0" presId="urn:microsoft.com/office/officeart/2005/8/layout/cycle1"/>
    <dgm:cxn modelId="{680DD678-4EA3-4101-89D7-70036704E8CD}" type="presOf" srcId="{9A30C545-FE83-4547-856B-DC1904989226}" destId="{1916197F-E539-4839-866E-425D5791E386}" srcOrd="0" destOrd="0" presId="urn:microsoft.com/office/officeart/2005/8/layout/cycle1"/>
    <dgm:cxn modelId="{EA5CC88E-22C6-46B0-B088-43662E5C0B71}" srcId="{9A30C545-FE83-4547-856B-DC1904989226}" destId="{FB82D30E-E8D4-4C84-AEEF-5471B6B3D96B}" srcOrd="0" destOrd="0" parTransId="{844B7B2A-2DE8-4156-A7F6-CFB51C60372C}" sibTransId="{544FB2FA-2841-45B1-8ECF-A9003C150E32}"/>
    <dgm:cxn modelId="{730280B3-DC54-4359-B423-442814336A7D}" type="presOf" srcId="{8637E3C0-F6E3-4093-B9BC-48D9A2E8414B}" destId="{EDD64BEC-4638-4A97-BAEA-C10B0E358396}" srcOrd="0" destOrd="0" presId="urn:microsoft.com/office/officeart/2005/8/layout/cycle1"/>
    <dgm:cxn modelId="{CAA0EED9-3221-40ED-98BD-3890BF6EA3C3}" type="presOf" srcId="{544FB2FA-2841-45B1-8ECF-A9003C150E32}" destId="{1D300A6A-8398-45D5-B61C-F215D9EB6243}" srcOrd="0" destOrd="0" presId="urn:microsoft.com/office/officeart/2005/8/layout/cycle1"/>
    <dgm:cxn modelId="{103879DA-5003-42D4-86A7-C9C59E965EF9}" type="presOf" srcId="{F7CE5BD5-8B2B-4FE2-872A-495526CB3D69}" destId="{4C018E31-82AD-41FB-AE9A-567AF775E5FC}" srcOrd="0" destOrd="0" presId="urn:microsoft.com/office/officeart/2005/8/layout/cycle1"/>
    <dgm:cxn modelId="{D21065EF-7696-4F38-83B4-7DD1416A7AFC}" srcId="{9A30C545-FE83-4547-856B-DC1904989226}" destId="{F7CE5BD5-8B2B-4FE2-872A-495526CB3D69}" srcOrd="1" destOrd="0" parTransId="{3B33AFFE-B015-44E4-9A26-E78EF70BC152}" sibTransId="{8637E3C0-F6E3-4093-B9BC-48D9A2E8414B}"/>
    <dgm:cxn modelId="{EDA7E781-67F6-4D57-A0A5-DDCD45D72EBE}" type="presParOf" srcId="{1916197F-E539-4839-866E-425D5791E386}" destId="{F10C0AEE-7A18-4C9F-B206-25456C04173C}" srcOrd="0" destOrd="0" presId="urn:microsoft.com/office/officeart/2005/8/layout/cycle1"/>
    <dgm:cxn modelId="{78F3093F-2CFC-4323-9E24-7F1E0FF602FB}" type="presParOf" srcId="{1916197F-E539-4839-866E-425D5791E386}" destId="{46CA71B4-A1AC-4E2D-ACD1-0C4113163A70}" srcOrd="1" destOrd="0" presId="urn:microsoft.com/office/officeart/2005/8/layout/cycle1"/>
    <dgm:cxn modelId="{7914E5B5-94AE-4F90-ABD4-B1C9BCB727F7}" type="presParOf" srcId="{1916197F-E539-4839-866E-425D5791E386}" destId="{1D300A6A-8398-45D5-B61C-F215D9EB6243}" srcOrd="2" destOrd="0" presId="urn:microsoft.com/office/officeart/2005/8/layout/cycle1"/>
    <dgm:cxn modelId="{F54E4985-8D3D-4A7F-8C86-AF38E103D615}" type="presParOf" srcId="{1916197F-E539-4839-866E-425D5791E386}" destId="{6E8DC0F9-881F-4D12-86A5-EB64E63B9DDE}" srcOrd="3" destOrd="0" presId="urn:microsoft.com/office/officeart/2005/8/layout/cycle1"/>
    <dgm:cxn modelId="{FD80975B-344B-40B1-8A76-858632E90461}" type="presParOf" srcId="{1916197F-E539-4839-866E-425D5791E386}" destId="{4C018E31-82AD-41FB-AE9A-567AF775E5FC}" srcOrd="4" destOrd="0" presId="urn:microsoft.com/office/officeart/2005/8/layout/cycle1"/>
    <dgm:cxn modelId="{217B7F92-7245-42C2-8F37-A35C8BBE8371}" type="presParOf" srcId="{1916197F-E539-4839-866E-425D5791E386}" destId="{EDD64BEC-4638-4A97-BAEA-C10B0E358396}" srcOrd="5"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CA71B4-A1AC-4E2D-ACD1-0C4113163A70}">
      <dsp:nvSpPr>
        <dsp:cNvPr id="0" name=""/>
        <dsp:cNvSpPr/>
      </dsp:nvSpPr>
      <dsp:spPr>
        <a:xfrm>
          <a:off x="4232037" y="1209234"/>
          <a:ext cx="2290661" cy="229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a:t>What industry is your organisation in?</a:t>
          </a:r>
          <a:endParaRPr lang="en-US" sz="3000" kern="1200"/>
        </a:p>
      </dsp:txBody>
      <dsp:txXfrm>
        <a:off x="4232037" y="1209234"/>
        <a:ext cx="2290661" cy="2290661"/>
      </dsp:txXfrm>
    </dsp:sp>
    <dsp:sp modelId="{1D300A6A-8398-45D5-B61C-F215D9EB6243}">
      <dsp:nvSpPr>
        <dsp:cNvPr id="0" name=""/>
        <dsp:cNvSpPr/>
      </dsp:nvSpPr>
      <dsp:spPr>
        <a:xfrm>
          <a:off x="1151098" y="-520"/>
          <a:ext cx="4710172" cy="4710172"/>
        </a:xfrm>
        <a:prstGeom prst="circularArrow">
          <a:avLst>
            <a:gd name="adj1" fmla="val 9483"/>
            <a:gd name="adj2" fmla="val 685000"/>
            <a:gd name="adj3" fmla="val 7850558"/>
            <a:gd name="adj4" fmla="val 2264442"/>
            <a:gd name="adj5" fmla="val 11064"/>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 modelId="{4C018E31-82AD-41FB-AE9A-567AF775E5FC}">
      <dsp:nvSpPr>
        <dsp:cNvPr id="0" name=""/>
        <dsp:cNvSpPr/>
      </dsp:nvSpPr>
      <dsp:spPr>
        <a:xfrm>
          <a:off x="489670" y="1209234"/>
          <a:ext cx="2290661" cy="229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What is your current role in your organisation?</a:t>
          </a:r>
          <a:endParaRPr lang="en-US" sz="3000" kern="1200" dirty="0"/>
        </a:p>
      </dsp:txBody>
      <dsp:txXfrm>
        <a:off x="489670" y="1209234"/>
        <a:ext cx="2290661" cy="2290661"/>
      </dsp:txXfrm>
    </dsp:sp>
    <dsp:sp modelId="{EDD64BEC-4638-4A97-BAEA-C10B0E358396}">
      <dsp:nvSpPr>
        <dsp:cNvPr id="0" name=""/>
        <dsp:cNvSpPr/>
      </dsp:nvSpPr>
      <dsp:spPr>
        <a:xfrm>
          <a:off x="1151098" y="-520"/>
          <a:ext cx="4710172" cy="4710172"/>
        </a:xfrm>
        <a:prstGeom prst="circularArrow">
          <a:avLst>
            <a:gd name="adj1" fmla="val 9483"/>
            <a:gd name="adj2" fmla="val 685000"/>
            <a:gd name="adj3" fmla="val 18650558"/>
            <a:gd name="adj4" fmla="val 13064442"/>
            <a:gd name="adj5" fmla="val 11064"/>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10/4/2024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10/4/2024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10/4/2024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10/4/2024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10/4/2024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10/4/2024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10/4/2024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rPr>
              <a:t>Strategic and Agile Business Management</a:t>
            </a:r>
            <a:r>
              <a:rPr lang="en-GB" b="0" i="0" dirty="0">
                <a:solidFill>
                  <a:srgbClr val="FFFFFF"/>
                </a:solidFill>
                <a:effectLst/>
                <a:latin typeface="Arial" panose="020B0604020202020204" pitchFamily="34" charset="0"/>
              </a:rPr>
              <a:t>BMMB7027</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Glenn </a:t>
            </a:r>
            <a:r>
              <a:rPr lang="en-US" dirty="0" err="1">
                <a:solidFill>
                  <a:srgbClr val="FFFFFF">
                    <a:alpha val="75000"/>
                  </a:srgbClr>
                </a:solidFill>
              </a:rPr>
              <a:t>bEhenna</a:t>
            </a:r>
            <a:endParaRPr lang="en-US" dirty="0">
              <a:solidFill>
                <a:srgbClr val="FFFFFF">
                  <a:alpha val="75000"/>
                </a:srgbClr>
              </a:solidFill>
            </a:endParaRPr>
          </a:p>
          <a:p>
            <a:r>
              <a:rPr lang="en-US" dirty="0">
                <a:solidFill>
                  <a:srgbClr val="FFFFFF">
                    <a:alpha val="75000"/>
                  </a:srgbClr>
                </a:solidFill>
              </a:rPr>
              <a:t>October 2024</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24761" y="4261282"/>
            <a:ext cx="4785064" cy="707886"/>
          </a:xfrm>
          <a:prstGeom prst="rect">
            <a:avLst/>
          </a:prstGeom>
          <a:noFill/>
        </p:spPr>
        <p:txBody>
          <a:bodyPr wrap="square" rtlCol="0">
            <a:spAutoFit/>
          </a:bodyPr>
          <a:lstStyle/>
          <a:p>
            <a:pPr algn="ctr"/>
            <a:r>
              <a:rPr lang="en-GB" sz="4000" b="1">
                <a:solidFill>
                  <a:srgbClr val="FFC000"/>
                </a:solidFill>
              </a:rPr>
              <a:t>Welcome </a:t>
            </a:r>
            <a:r>
              <a:rPr lang="en-GB" sz="4000" b="1" dirty="0">
                <a:solidFill>
                  <a:srgbClr val="FFC000"/>
                </a:solidFill>
              </a:rPr>
              <a:t>Session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782368" y="1037968"/>
            <a:ext cx="3054091" cy="4709131"/>
          </a:xfrm>
        </p:spPr>
        <p:txBody>
          <a:bodyPr anchor="ctr">
            <a:normAutofit/>
          </a:bodyPr>
          <a:lstStyle/>
          <a:p>
            <a:r>
              <a:rPr lang="en-GB" dirty="0">
                <a:solidFill>
                  <a:srgbClr val="FFFEFF"/>
                </a:solidFill>
              </a:rPr>
              <a:t>a bit about Glenn</a:t>
            </a: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4534935" y="1037968"/>
            <a:ext cx="6725899" cy="4820832"/>
          </a:xfrm>
        </p:spPr>
        <p:txBody>
          <a:bodyPr>
            <a:normAutofit/>
          </a:bodyPr>
          <a:lstStyle/>
          <a:p>
            <a:pPr>
              <a:lnSpc>
                <a:spcPct val="100000"/>
              </a:lnSpc>
            </a:pPr>
            <a:endParaRPr lang="en-GB" sz="1600" dirty="0"/>
          </a:p>
          <a:p>
            <a:pPr>
              <a:lnSpc>
                <a:spcPct val="100000"/>
              </a:lnSpc>
            </a:pPr>
            <a:r>
              <a:rPr lang="en-GB" sz="1600" dirty="0"/>
              <a:t>A varied range of jobs over 50 yeas or so, including public sector and private sector, ranging from entry roles to management, director, consultancy, facilitation and coaching.</a:t>
            </a:r>
          </a:p>
          <a:p>
            <a:pPr>
              <a:lnSpc>
                <a:spcPct val="100000"/>
              </a:lnSpc>
            </a:pPr>
            <a:r>
              <a:rPr lang="en-GB" sz="1600" dirty="0"/>
              <a:t>More than 20 years at the Carmarthen &amp; Swansea Business School of University of Wales Trinity Saint David. I specialise in topics such as Strategic Management, People related topics, Organisations and Change Management and Marketing…</a:t>
            </a:r>
          </a:p>
          <a:p>
            <a:pPr>
              <a:lnSpc>
                <a:spcPct val="100000"/>
              </a:lnSpc>
            </a:pPr>
            <a:r>
              <a:rPr lang="en-GB" sz="1600" dirty="0"/>
              <a:t>My experience in providing strategic management consultancy for a global consultancy, along with my other experiences, will allow me to share a range of stories and insights</a:t>
            </a:r>
          </a:p>
          <a:p>
            <a:pPr>
              <a:lnSpc>
                <a:spcPct val="100000"/>
              </a:lnSpc>
            </a:pPr>
            <a:r>
              <a:rPr lang="en-GB" sz="1600" dirty="0"/>
              <a:t>You can contact me at </a:t>
            </a:r>
            <a:r>
              <a:rPr lang="en-GB" sz="1600" dirty="0">
                <a:solidFill>
                  <a:srgbClr val="0070C0"/>
                </a:solidFill>
              </a:rPr>
              <a:t>g.behenna@uwtsd.ac.uk</a:t>
            </a:r>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a:t>
            </a:fld>
            <a:endParaRPr lang="en-US"/>
          </a:p>
        </p:txBody>
      </p:sp>
    </p:spTree>
    <p:extLst>
      <p:ext uri="{BB962C8B-B14F-4D97-AF65-F5344CB8AC3E}">
        <p14:creationId xmlns:p14="http://schemas.microsoft.com/office/powerpoint/2010/main" val="4144749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p:txBody>
          <a:bodyPr/>
          <a:lstStyle/>
          <a:p>
            <a:r>
              <a:rPr lang="en-GB" dirty="0"/>
              <a:t>How I would like to work with you</a:t>
            </a: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581192" y="3029300"/>
            <a:ext cx="11029615" cy="3185747"/>
          </a:xfrm>
        </p:spPr>
        <p:txBody>
          <a:bodyPr>
            <a:noAutofit/>
          </a:bodyPr>
          <a:lstStyle/>
          <a:p>
            <a:r>
              <a:rPr lang="en-GB" sz="1800" dirty="0"/>
              <a:t>Be curious and embrace the module</a:t>
            </a:r>
          </a:p>
          <a:p>
            <a:r>
              <a:rPr lang="en-GB" sz="1800" dirty="0"/>
              <a:t>Contribute to our class discussions</a:t>
            </a:r>
          </a:p>
          <a:p>
            <a:r>
              <a:rPr lang="en-GB" sz="1800" dirty="0"/>
              <a:t>Keep questions to our lectures – opportunities to answer your emails may be limited</a:t>
            </a:r>
          </a:p>
          <a:p>
            <a:r>
              <a:rPr lang="en-GB" sz="1800" dirty="0"/>
              <a:t>Complete the tasks that you are given for the next session (e.g. reflect and answer questions, work on case studies)</a:t>
            </a:r>
          </a:p>
          <a:p>
            <a:endParaRPr lang="en-GB" sz="1500" dirty="0"/>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p:txBody>
          <a:bodyPr/>
          <a:lstStyle/>
          <a:p>
            <a:fld id="{3A98EE3D-8CD1-4C3F-BD1C-C98C9596463C}" type="slidenum">
              <a:rPr lang="en-US" smtClean="0"/>
              <a:t>3</a:t>
            </a:fld>
            <a:endParaRPr lang="en-US" dirty="0"/>
          </a:p>
        </p:txBody>
      </p:sp>
      <p:pic>
        <p:nvPicPr>
          <p:cNvPr id="8" name="Picture 7" descr="Colleagues huddle">
            <a:extLst>
              <a:ext uri="{FF2B5EF4-FFF2-40B4-BE49-F238E27FC236}">
                <a16:creationId xmlns:a16="http://schemas.microsoft.com/office/drawing/2014/main" id="{B30C7E7C-0E79-EC51-0C1B-7819DBFF182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180849" y="1083076"/>
            <a:ext cx="4554245" cy="3036163"/>
          </a:xfrm>
          <a:prstGeom prst="rect">
            <a:avLst/>
          </a:prstGeom>
        </p:spPr>
      </p:pic>
    </p:spTree>
    <p:extLst>
      <p:ext uri="{BB962C8B-B14F-4D97-AF65-F5344CB8AC3E}">
        <p14:creationId xmlns:p14="http://schemas.microsoft.com/office/powerpoint/2010/main" val="1429150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a bit about you</a:t>
            </a:r>
          </a:p>
        </p:txBody>
      </p:sp>
      <p:sp>
        <p:nvSpPr>
          <p:cNvPr id="13" name="Rectangle 1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a:xfrm>
            <a:off x="581192" y="6423656"/>
            <a:ext cx="6917210" cy="365125"/>
          </a:xfrm>
        </p:spPr>
        <p:txBody>
          <a:bodyPr>
            <a:normAutofit/>
          </a:bodyPr>
          <a:lstStyle/>
          <a:p>
            <a:endParaRPr lang="en-US">
              <a:solidFill>
                <a:schemeClr val="bg1">
                  <a:lumMod val="85000"/>
                  <a:lumOff val="15000"/>
                </a:schemeClr>
              </a:solidFill>
            </a:endParaRPr>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10558300" y="6423656"/>
            <a:ext cx="1052510" cy="365125"/>
          </a:xfrm>
        </p:spPr>
        <p:txBody>
          <a:bodyPr>
            <a:normAutofit/>
          </a:bodyPr>
          <a:lstStyle/>
          <a:p>
            <a:pPr>
              <a:spcAft>
                <a:spcPts val="600"/>
              </a:spcAft>
            </a:pPr>
            <a:fld id="{3A98EE3D-8CD1-4C3F-BD1C-C98C9596463C}" type="slidenum">
              <a:rPr lang="en-US">
                <a:solidFill>
                  <a:schemeClr val="bg1">
                    <a:lumMod val="85000"/>
                    <a:lumOff val="15000"/>
                  </a:schemeClr>
                </a:solidFill>
              </a:rPr>
              <a:pPr>
                <a:spcAft>
                  <a:spcPts val="600"/>
                </a:spcAft>
              </a:pPr>
              <a:t>4</a:t>
            </a:fld>
            <a:endParaRPr lang="en-US">
              <a:solidFill>
                <a:schemeClr val="bg1">
                  <a:lumMod val="85000"/>
                  <a:lumOff val="15000"/>
                </a:schemeClr>
              </a:solidFill>
            </a:endParaRPr>
          </a:p>
        </p:txBody>
      </p:sp>
      <p:graphicFrame>
        <p:nvGraphicFramePr>
          <p:cNvPr id="7" name="Content Placeholder 2">
            <a:extLst>
              <a:ext uri="{FF2B5EF4-FFF2-40B4-BE49-F238E27FC236}">
                <a16:creationId xmlns:a16="http://schemas.microsoft.com/office/drawing/2014/main" id="{9ED54FA4-6A6F-170D-D7BC-5A1FE403FE0C}"/>
              </a:ext>
            </a:extLst>
          </p:cNvPr>
          <p:cNvGraphicFramePr>
            <a:graphicFrameLocks noGrp="1"/>
          </p:cNvGraphicFramePr>
          <p:nvPr>
            <p:ph idx="1"/>
            <p:extLst>
              <p:ext uri="{D42A27DB-BD31-4B8C-83A1-F6EECF244321}">
                <p14:modId xmlns:p14="http://schemas.microsoft.com/office/powerpoint/2010/main" val="169662292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327226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48728E-2EDF-4F60-A97C-C0F08E06D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78CBB40F-4E03-45AE-9020-C27B0AE7F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A9F7CCD1-513F-4B7A-9497-7AA9144D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46228" y="1037967"/>
            <a:ext cx="3054091" cy="4709131"/>
          </a:xfrm>
        </p:spPr>
        <p:txBody>
          <a:bodyPr vert="horz" lIns="91440" tIns="45720" rIns="91440" bIns="45720" rtlCol="0" anchor="ctr">
            <a:normAutofit/>
          </a:bodyPr>
          <a:lstStyle/>
          <a:p>
            <a:r>
              <a:rPr lang="en-US" b="0" kern="1200" cap="all" dirty="0">
                <a:solidFill>
                  <a:schemeClr val="bg1">
                    <a:lumMod val="85000"/>
                    <a:lumOff val="15000"/>
                  </a:schemeClr>
                </a:solidFill>
                <a:latin typeface="+mj-lt"/>
                <a:ea typeface="+mj-ea"/>
                <a:cs typeface="+mj-cs"/>
              </a:rPr>
              <a:t>Module timetable</a:t>
            </a:r>
          </a:p>
        </p:txBody>
      </p:sp>
      <p:sp>
        <p:nvSpPr>
          <p:cNvPr id="20" name="Rectangle 1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0" name="Rectangle 2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1" name="Rectangle 23">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656"/>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656"/>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grpSp>
        <p:nvGrpSpPr>
          <p:cNvPr id="7" name="Group 6">
            <a:extLst>
              <a:ext uri="{FF2B5EF4-FFF2-40B4-BE49-F238E27FC236}">
                <a16:creationId xmlns:a16="http://schemas.microsoft.com/office/drawing/2014/main" id="{445D2D02-F4B8-C9A4-BC50-645CD92E2DE4}"/>
              </a:ext>
            </a:extLst>
          </p:cNvPr>
          <p:cNvGrpSpPr/>
          <p:nvPr/>
        </p:nvGrpSpPr>
        <p:grpSpPr>
          <a:xfrm>
            <a:off x="4598438" y="923233"/>
            <a:ext cx="7012370" cy="4932000"/>
            <a:chOff x="4598438" y="923233"/>
            <a:chExt cx="7012370" cy="4932000"/>
          </a:xfrm>
        </p:grpSpPr>
        <p:sp>
          <p:nvSpPr>
            <p:cNvPr id="9" name="Freeform: Shape 8">
              <a:extLst>
                <a:ext uri="{FF2B5EF4-FFF2-40B4-BE49-F238E27FC236}">
                  <a16:creationId xmlns:a16="http://schemas.microsoft.com/office/drawing/2014/main" id="{915B917B-DAE5-141A-2E31-E444CEC55CE8}"/>
                </a:ext>
              </a:extLst>
            </p:cNvPr>
            <p:cNvSpPr/>
            <p:nvPr/>
          </p:nvSpPr>
          <p:spPr>
            <a:xfrm>
              <a:off x="4598438" y="1127083"/>
              <a:ext cx="7012370" cy="1000439"/>
            </a:xfrm>
            <a:custGeom>
              <a:avLst/>
              <a:gdLst>
                <a:gd name="connsiteX0" fmla="*/ 0 w 7012370"/>
                <a:gd name="connsiteY0" fmla="*/ 0 h 793800"/>
                <a:gd name="connsiteX1" fmla="*/ 7012370 w 7012370"/>
                <a:gd name="connsiteY1" fmla="*/ 0 h 793800"/>
                <a:gd name="connsiteX2" fmla="*/ 7012370 w 7012370"/>
                <a:gd name="connsiteY2" fmla="*/ 793800 h 793800"/>
                <a:gd name="connsiteX3" fmla="*/ 0 w 7012370"/>
                <a:gd name="connsiteY3" fmla="*/ 793800 h 793800"/>
                <a:gd name="connsiteX4" fmla="*/ 0 w 7012370"/>
                <a:gd name="connsiteY4" fmla="*/ 0 h 7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793800">
                  <a:moveTo>
                    <a:pt x="0" y="0"/>
                  </a:moveTo>
                  <a:lnTo>
                    <a:pt x="7012370" y="0"/>
                  </a:lnTo>
                  <a:lnTo>
                    <a:pt x="7012370" y="793800"/>
                  </a:lnTo>
                  <a:lnTo>
                    <a:pt x="0" y="7938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October – December 2024</a:t>
              </a: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Fridays 1pm – 4pm Lectures</a:t>
              </a: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Occasional Fridays at 4pm: Drop-in sessions</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p:txBody>
        </p:sp>
        <p:sp>
          <p:nvSpPr>
            <p:cNvPr id="10" name="Freeform: Shape 9">
              <a:extLst>
                <a:ext uri="{FF2B5EF4-FFF2-40B4-BE49-F238E27FC236}">
                  <a16:creationId xmlns:a16="http://schemas.microsoft.com/office/drawing/2014/main" id="{2BB1E9A4-0F42-E214-5168-BAF1D8DD6F36}"/>
                </a:ext>
              </a:extLst>
            </p:cNvPr>
            <p:cNvSpPr/>
            <p:nvPr/>
          </p:nvSpPr>
          <p:spPr>
            <a:xfrm>
              <a:off x="4949056" y="92323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marR="0" lvl="0" indent="0" algn="l" defTabSz="622300" rtl="0" eaLnBrk="1" fontAlgn="auto" latinLnBrk="0" hangingPunct="1">
                <a:lnSpc>
                  <a:spcPct val="90000"/>
                </a:lnSpc>
                <a:spcBef>
                  <a:spcPct val="0"/>
                </a:spcBef>
                <a:spcAft>
                  <a:spcPct val="3500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Franklin Gothic Book" panose="020B0502020104020203"/>
                  <a:ea typeface="+mn-ea"/>
                  <a:cs typeface="+mn-cs"/>
                </a:rPr>
                <a:t>Overall</a:t>
              </a:r>
              <a:endParaRPr kumimoji="0" lang="en-US"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1" name="Freeform: Shape 10">
              <a:extLst>
                <a:ext uri="{FF2B5EF4-FFF2-40B4-BE49-F238E27FC236}">
                  <a16:creationId xmlns:a16="http://schemas.microsoft.com/office/drawing/2014/main" id="{F163CA60-288A-907E-06E5-7F627049A583}"/>
                </a:ext>
              </a:extLst>
            </p:cNvPr>
            <p:cNvSpPr/>
            <p:nvPr/>
          </p:nvSpPr>
          <p:spPr>
            <a:xfrm>
              <a:off x="4598438" y="2383995"/>
              <a:ext cx="7012370" cy="1175697"/>
            </a:xfrm>
            <a:custGeom>
              <a:avLst/>
              <a:gdLst>
                <a:gd name="connsiteX0" fmla="*/ 0 w 7012370"/>
                <a:gd name="connsiteY0" fmla="*/ 0 h 1389150"/>
                <a:gd name="connsiteX1" fmla="*/ 7012370 w 7012370"/>
                <a:gd name="connsiteY1" fmla="*/ 0 h 1389150"/>
                <a:gd name="connsiteX2" fmla="*/ 7012370 w 7012370"/>
                <a:gd name="connsiteY2" fmla="*/ 1389150 h 1389150"/>
                <a:gd name="connsiteX3" fmla="*/ 0 w 7012370"/>
                <a:gd name="connsiteY3" fmla="*/ 1389150 h 1389150"/>
                <a:gd name="connsiteX4" fmla="*/ 0 w 7012370"/>
                <a:gd name="connsiteY4" fmla="*/ 0 h 1389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389150">
                  <a:moveTo>
                    <a:pt x="0" y="0"/>
                  </a:moveTo>
                  <a:lnTo>
                    <a:pt x="7012370" y="0"/>
                  </a:lnTo>
                  <a:lnTo>
                    <a:pt x="7012370" y="1389150"/>
                  </a:lnTo>
                  <a:lnTo>
                    <a:pt x="0" y="138915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8 lectures - consisting mainly of taught sessions</a:t>
              </a: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lang="en-GB" sz="1400" dirty="0">
                  <a:solidFill>
                    <a:prstClr val="black">
                      <a:hueOff val="0"/>
                      <a:satOff val="0"/>
                      <a:lumOff val="0"/>
                      <a:alphaOff val="0"/>
                    </a:prstClr>
                  </a:solidFill>
                  <a:latin typeface="Franklin Gothic Book" panose="020B0502020104020203"/>
                </a:rPr>
                <a:t>1</a:t>
              </a:r>
              <a:r>
                <a:rPr lang="en-GB" sz="1400" baseline="30000" dirty="0">
                  <a:solidFill>
                    <a:prstClr val="black">
                      <a:hueOff val="0"/>
                      <a:satOff val="0"/>
                      <a:lumOff val="0"/>
                      <a:alphaOff val="0"/>
                    </a:prstClr>
                  </a:solidFill>
                  <a:latin typeface="Franklin Gothic Book" panose="020B0502020104020203"/>
                </a:rPr>
                <a:t>st</a:t>
              </a:r>
              <a:r>
                <a:rPr lang="en-GB" sz="1400" dirty="0">
                  <a:solidFill>
                    <a:prstClr val="black">
                      <a:hueOff val="0"/>
                      <a:satOff val="0"/>
                      <a:lumOff val="0"/>
                      <a:alphaOff val="0"/>
                    </a:prstClr>
                  </a:solidFill>
                  <a:latin typeface="Franklin Gothic Book" panose="020B0502020104020203"/>
                </a:rPr>
                <a:t> November: </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‘Reading Week’ (please check with Marie </a:t>
              </a:r>
              <a:r>
                <a:rPr kumimoji="0" lang="en-GB" sz="1400" b="0" i="0" u="none" strike="noStrike" kern="1200" cap="none" spc="0" normalizeH="0" baseline="0" noProof="0" dirty="0" err="1">
                  <a:ln>
                    <a:noFill/>
                  </a:ln>
                  <a:solidFill>
                    <a:prstClr val="black">
                      <a:hueOff val="0"/>
                      <a:satOff val="0"/>
                      <a:lumOff val="0"/>
                      <a:alphaOff val="0"/>
                    </a:prstClr>
                  </a:solidFill>
                  <a:effectLst/>
                  <a:uLnTx/>
                  <a:uFillTx/>
                  <a:latin typeface="Franklin Gothic Book" panose="020B0502020104020203"/>
                  <a:ea typeface="+mn-ea"/>
                  <a:cs typeface="+mn-cs"/>
                </a:rPr>
                <a:t>Pitson</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p:txBody>
        </p:sp>
        <p:sp>
          <p:nvSpPr>
            <p:cNvPr id="13" name="Freeform: Shape 12">
              <a:extLst>
                <a:ext uri="{FF2B5EF4-FFF2-40B4-BE49-F238E27FC236}">
                  <a16:creationId xmlns:a16="http://schemas.microsoft.com/office/drawing/2014/main" id="{3B288B5D-BA7E-9E5D-1DBD-CB74B871475A}"/>
                </a:ext>
              </a:extLst>
            </p:cNvPr>
            <p:cNvSpPr/>
            <p:nvPr/>
          </p:nvSpPr>
          <p:spPr>
            <a:xfrm>
              <a:off x="4949056" y="2092902"/>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marR="0" lvl="0" indent="0" algn="l" defTabSz="622300" rtl="0" eaLnBrk="1" fontAlgn="auto" latinLnBrk="0" hangingPunct="1">
                <a:lnSpc>
                  <a:spcPct val="90000"/>
                </a:lnSpc>
                <a:spcBef>
                  <a:spcPct val="0"/>
                </a:spcBef>
                <a:spcAft>
                  <a:spcPct val="3500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Franklin Gothic Book" panose="020B0502020104020203"/>
                  <a:ea typeface="+mn-ea"/>
                  <a:cs typeface="+mn-cs"/>
                </a:rPr>
                <a:t>Lectures &amp; Reading Week</a:t>
              </a:r>
              <a:endParaRPr kumimoji="0" lang="en-US"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5" name="Freeform: Shape 14">
              <a:extLst>
                <a:ext uri="{FF2B5EF4-FFF2-40B4-BE49-F238E27FC236}">
                  <a16:creationId xmlns:a16="http://schemas.microsoft.com/office/drawing/2014/main" id="{986D4EB4-4F18-2D98-5D03-06313B93E816}"/>
                </a:ext>
              </a:extLst>
            </p:cNvPr>
            <p:cNvSpPr/>
            <p:nvPr/>
          </p:nvSpPr>
          <p:spPr>
            <a:xfrm>
              <a:off x="4598438" y="3962877"/>
              <a:ext cx="7012370" cy="1892356"/>
            </a:xfrm>
            <a:custGeom>
              <a:avLst/>
              <a:gdLst>
                <a:gd name="connsiteX0" fmla="*/ 0 w 7012370"/>
                <a:gd name="connsiteY0" fmla="*/ 0 h 1631700"/>
                <a:gd name="connsiteX1" fmla="*/ 7012370 w 7012370"/>
                <a:gd name="connsiteY1" fmla="*/ 0 h 1631700"/>
                <a:gd name="connsiteX2" fmla="*/ 7012370 w 7012370"/>
                <a:gd name="connsiteY2" fmla="*/ 1631700 h 1631700"/>
                <a:gd name="connsiteX3" fmla="*/ 0 w 7012370"/>
                <a:gd name="connsiteY3" fmla="*/ 1631700 h 1631700"/>
                <a:gd name="connsiteX4" fmla="*/ 0 w 7012370"/>
                <a:gd name="connsiteY4" fmla="*/ 0 h 163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631700">
                  <a:moveTo>
                    <a:pt x="0" y="0"/>
                  </a:moveTo>
                  <a:lnTo>
                    <a:pt x="7012370" y="0"/>
                  </a:lnTo>
                  <a:lnTo>
                    <a:pt x="7012370" y="1631700"/>
                  </a:lnTo>
                  <a:lnTo>
                    <a:pt x="0" y="16317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6</a:t>
              </a:r>
              <a:r>
                <a:rPr kumimoji="0" lang="en-GB" sz="1400" b="0"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th</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December 1pm – 4 pm</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Focus entirely on the requirements of the assignment</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lang="en-GB" sz="1400" dirty="0">
                  <a:solidFill>
                    <a:prstClr val="black">
                      <a:hueOff val="0"/>
                      <a:satOff val="0"/>
                      <a:lumOff val="0"/>
                      <a:alphaOff val="0"/>
                    </a:prstClr>
                  </a:solidFill>
                  <a:latin typeface="Franklin Gothic Book" panose="020B0502020104020203"/>
                </a:rPr>
                <a:t>C</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an be used for:</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228600" marR="0" lvl="2"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Review a draft summary of your assignment (2-3 pages to be sent </a:t>
              </a:r>
              <a:r>
                <a:rPr lang="en-GB" sz="1400" dirty="0">
                  <a:solidFill>
                    <a:prstClr val="black">
                      <a:hueOff val="0"/>
                      <a:satOff val="0"/>
                      <a:lumOff val="0"/>
                      <a:alphaOff val="0"/>
                    </a:prstClr>
                  </a:solidFill>
                  <a:latin typeface="Franklin Gothic Book" panose="020B0502020104020203"/>
                </a:rPr>
                <a:t>a few days in advance please</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228600" marR="0" lvl="2"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Assignment questions, specific to your assignment</a:t>
              </a:r>
            </a:p>
            <a:p>
              <a:pPr marL="228600" marR="0" lvl="2"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Assignment submission: 13</a:t>
              </a:r>
              <a:r>
                <a:rPr kumimoji="0" lang="en-GB" sz="1400" b="0"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th</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December 2024</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p:txBody>
        </p:sp>
        <p:sp>
          <p:nvSpPr>
            <p:cNvPr id="17" name="Freeform: Shape 16">
              <a:extLst>
                <a:ext uri="{FF2B5EF4-FFF2-40B4-BE49-F238E27FC236}">
                  <a16:creationId xmlns:a16="http://schemas.microsoft.com/office/drawing/2014/main" id="{1C4EA920-9926-65D1-90D1-4158E0499E0E}"/>
                </a:ext>
              </a:extLst>
            </p:cNvPr>
            <p:cNvSpPr/>
            <p:nvPr/>
          </p:nvSpPr>
          <p:spPr>
            <a:xfrm>
              <a:off x="4949056" y="3715049"/>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marR="0" lvl="0" indent="0" algn="l" defTabSz="622300" rtl="0" eaLnBrk="1" fontAlgn="auto" latinLnBrk="0" hangingPunct="1">
                <a:lnSpc>
                  <a:spcPct val="90000"/>
                </a:lnSpc>
                <a:spcBef>
                  <a:spcPct val="0"/>
                </a:spcBef>
                <a:spcAft>
                  <a:spcPct val="3500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Franklin Gothic Book" panose="020B0502020104020203"/>
                  <a:ea typeface="+mn-ea"/>
                  <a:cs typeface="+mn-cs"/>
                </a:rPr>
                <a:t>Assignment Focus Session</a:t>
              </a:r>
              <a:endParaRPr kumimoji="0" lang="en-US"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grpSp>
    </p:spTree>
    <p:extLst>
      <p:ext uri="{BB962C8B-B14F-4D97-AF65-F5344CB8AC3E}">
        <p14:creationId xmlns:p14="http://schemas.microsoft.com/office/powerpoint/2010/main" val="31273019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CD142-2D29-42A7-1B0E-A229A7741D96}"/>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A few administration points</a:t>
            </a:r>
          </a:p>
        </p:txBody>
      </p:sp>
      <p:sp>
        <p:nvSpPr>
          <p:cNvPr id="9" name="Content Placeholder 2">
            <a:extLst>
              <a:ext uri="{FF2B5EF4-FFF2-40B4-BE49-F238E27FC236}">
                <a16:creationId xmlns:a16="http://schemas.microsoft.com/office/drawing/2014/main" id="{2CFDF3ED-72D5-0D63-C5AB-857E809DA693}"/>
              </a:ext>
            </a:extLst>
          </p:cNvPr>
          <p:cNvSpPr>
            <a:spLocks noGrp="1"/>
          </p:cNvSpPr>
          <p:nvPr>
            <p:ph idx="1"/>
          </p:nvPr>
        </p:nvSpPr>
        <p:spPr>
          <a:xfrm>
            <a:off x="5155905" y="193964"/>
            <a:ext cx="6108179" cy="6229950"/>
          </a:xfrm>
        </p:spPr>
        <p:txBody>
          <a:bodyPr anchor="ctr">
            <a:noAutofit/>
          </a:bodyPr>
          <a:lstStyle/>
          <a:p>
            <a:r>
              <a:rPr lang="en-GB" sz="1400" b="1" dirty="0"/>
              <a:t>Your Lecturer – for all content / assignment questions</a:t>
            </a:r>
          </a:p>
          <a:p>
            <a:pPr lvl="1"/>
            <a:r>
              <a:rPr lang="en-GB" dirty="0"/>
              <a:t>Glenn Behenna: </a:t>
            </a:r>
            <a:r>
              <a:rPr lang="en-GB" b="1" dirty="0">
                <a:solidFill>
                  <a:srgbClr val="0070C0"/>
                </a:solidFill>
              </a:rPr>
              <a:t>g.behenna@uwtsd.ac.uk</a:t>
            </a:r>
          </a:p>
          <a:p>
            <a:r>
              <a:rPr lang="en-GB" sz="1400" b="1" dirty="0"/>
              <a:t>Programme Manager – for course questions</a:t>
            </a:r>
          </a:p>
          <a:p>
            <a:pPr lvl="1"/>
            <a:r>
              <a:rPr lang="en-GB" dirty="0"/>
              <a:t>Marie Pitson: </a:t>
            </a:r>
            <a:r>
              <a:rPr lang="en-GB" b="1" dirty="0">
                <a:solidFill>
                  <a:srgbClr val="0070C0"/>
                </a:solidFill>
              </a:rPr>
              <a:t>marie.pitson@uwtsd.ac.uk </a:t>
            </a:r>
          </a:p>
          <a:p>
            <a:r>
              <a:rPr lang="en-GB" sz="1400" b="1" dirty="0"/>
              <a:t>University Administration Team (IMH) – for timetables etc.</a:t>
            </a:r>
          </a:p>
          <a:p>
            <a:pPr lvl="1"/>
            <a:r>
              <a:rPr lang="en-GB" dirty="0"/>
              <a:t>Their email address: </a:t>
            </a:r>
            <a:r>
              <a:rPr lang="en-GB" b="1" dirty="0">
                <a:solidFill>
                  <a:srgbClr val="0070C0"/>
                </a:solidFill>
              </a:rPr>
              <a:t>imh.admin@uwtsd.ac.uk</a:t>
            </a:r>
          </a:p>
          <a:p>
            <a:r>
              <a:rPr lang="en-GB" sz="1400" b="1" dirty="0"/>
              <a:t>Lecture-related Documents:</a:t>
            </a:r>
          </a:p>
          <a:p>
            <a:pPr lvl="1"/>
            <a:r>
              <a:rPr lang="en-GB" dirty="0"/>
              <a:t>All on Moodle</a:t>
            </a:r>
          </a:p>
          <a:p>
            <a:pPr lvl="1"/>
            <a:r>
              <a:rPr lang="en-GB" dirty="0"/>
              <a:t>Other supporting documents are accessible on Moodle</a:t>
            </a:r>
          </a:p>
        </p:txBody>
      </p:sp>
      <p:sp>
        <p:nvSpPr>
          <p:cNvPr id="4" name="Footer Placeholder 3">
            <a:extLst>
              <a:ext uri="{FF2B5EF4-FFF2-40B4-BE49-F238E27FC236}">
                <a16:creationId xmlns:a16="http://schemas.microsoft.com/office/drawing/2014/main" id="{08DFD7E3-0F9B-E029-6D68-6F923C75F5B1}"/>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83918DF8-E087-BA55-D0BF-DF07A03F89B5}"/>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6</a:t>
            </a:fld>
            <a:endParaRPr lang="en-US"/>
          </a:p>
        </p:txBody>
      </p:sp>
    </p:spTree>
    <p:extLst>
      <p:ext uri="{BB962C8B-B14F-4D97-AF65-F5344CB8AC3E}">
        <p14:creationId xmlns:p14="http://schemas.microsoft.com/office/powerpoint/2010/main" val="1670346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C058B-6259-DC76-723D-A8EAFCA4D2FF}"/>
              </a:ext>
            </a:extLst>
          </p:cNvPr>
          <p:cNvSpPr>
            <a:spLocks noGrp="1"/>
          </p:cNvSpPr>
          <p:nvPr>
            <p:ph type="title"/>
          </p:nvPr>
        </p:nvSpPr>
        <p:spPr/>
        <p:txBody>
          <a:bodyPr/>
          <a:lstStyle/>
          <a:p>
            <a:r>
              <a:rPr lang="en-GB" dirty="0"/>
              <a:t>Key documents to study very carefully </a:t>
            </a:r>
            <a:br>
              <a:rPr lang="en-GB" dirty="0"/>
            </a:br>
            <a:r>
              <a:rPr lang="en-GB" dirty="0"/>
              <a:t>(on Moodle and Teams page)</a:t>
            </a:r>
          </a:p>
        </p:txBody>
      </p:sp>
      <p:sp>
        <p:nvSpPr>
          <p:cNvPr id="3" name="Content Placeholder 2">
            <a:extLst>
              <a:ext uri="{FF2B5EF4-FFF2-40B4-BE49-F238E27FC236}">
                <a16:creationId xmlns:a16="http://schemas.microsoft.com/office/drawing/2014/main" id="{A6F5ED49-B613-9DE6-4136-1BAA99BAFC2A}"/>
              </a:ext>
            </a:extLst>
          </p:cNvPr>
          <p:cNvSpPr>
            <a:spLocks noGrp="1"/>
          </p:cNvSpPr>
          <p:nvPr>
            <p:ph idx="1"/>
          </p:nvPr>
        </p:nvSpPr>
        <p:spPr>
          <a:xfrm>
            <a:off x="1979721" y="2024614"/>
            <a:ext cx="8389398" cy="365125"/>
          </a:xfrm>
        </p:spPr>
        <p:txBody>
          <a:bodyPr>
            <a:noAutofit/>
          </a:bodyPr>
          <a:lstStyle/>
          <a:p>
            <a:pPr marL="0" indent="0">
              <a:buNone/>
            </a:pPr>
            <a:r>
              <a:rPr lang="en-GB" sz="2000" b="1" dirty="0">
                <a:solidFill>
                  <a:srgbClr val="0070C0"/>
                </a:solidFill>
              </a:rPr>
              <a:t>Module Handbook							Related to Assignment Topic</a:t>
            </a:r>
          </a:p>
        </p:txBody>
      </p:sp>
      <p:sp>
        <p:nvSpPr>
          <p:cNvPr id="4" name="Footer Placeholder 3">
            <a:extLst>
              <a:ext uri="{FF2B5EF4-FFF2-40B4-BE49-F238E27FC236}">
                <a16:creationId xmlns:a16="http://schemas.microsoft.com/office/drawing/2014/main" id="{1DFD4EFF-A585-E3F9-011E-61D9E42B9FC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68DD38A-C1DD-163F-6E0F-2741985D26E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11" name="Picture 10">
            <a:extLst>
              <a:ext uri="{FF2B5EF4-FFF2-40B4-BE49-F238E27FC236}">
                <a16:creationId xmlns:a16="http://schemas.microsoft.com/office/drawing/2014/main" id="{CB571245-E57E-9C36-CADA-E9DAC3E12B05}"/>
              </a:ext>
            </a:extLst>
          </p:cNvPr>
          <p:cNvPicPr>
            <a:picLocks noChangeAspect="1"/>
          </p:cNvPicPr>
          <p:nvPr/>
        </p:nvPicPr>
        <p:blipFill>
          <a:blip r:embed="rId2"/>
          <a:stretch>
            <a:fillRect/>
          </a:stretch>
        </p:blipFill>
        <p:spPr>
          <a:xfrm>
            <a:off x="7086561" y="2608806"/>
            <a:ext cx="2980717" cy="3815108"/>
          </a:xfrm>
          <a:prstGeom prst="rect">
            <a:avLst/>
          </a:prstGeom>
        </p:spPr>
      </p:pic>
      <p:sp>
        <p:nvSpPr>
          <p:cNvPr id="7" name="TextBox 6">
            <a:extLst>
              <a:ext uri="{FF2B5EF4-FFF2-40B4-BE49-F238E27FC236}">
                <a16:creationId xmlns:a16="http://schemas.microsoft.com/office/drawing/2014/main" id="{C16EC3D4-809C-CD78-1562-D75703FF8514}"/>
              </a:ext>
            </a:extLst>
          </p:cNvPr>
          <p:cNvSpPr txBox="1"/>
          <p:nvPr/>
        </p:nvSpPr>
        <p:spPr>
          <a:xfrm>
            <a:off x="1514764" y="3484601"/>
            <a:ext cx="3241964" cy="369332"/>
          </a:xfrm>
          <a:prstGeom prst="rect">
            <a:avLst/>
          </a:prstGeom>
          <a:noFill/>
        </p:spPr>
        <p:txBody>
          <a:bodyPr wrap="square" rtlCol="0">
            <a:spAutoFit/>
          </a:bodyPr>
          <a:lstStyle/>
          <a:p>
            <a:pPr algn="ctr"/>
            <a:r>
              <a:rPr lang="en-GB" dirty="0"/>
              <a:t>Includes assignment details.</a:t>
            </a:r>
          </a:p>
        </p:txBody>
      </p:sp>
    </p:spTree>
    <p:extLst>
      <p:ext uri="{BB962C8B-B14F-4D97-AF65-F5344CB8AC3E}">
        <p14:creationId xmlns:p14="http://schemas.microsoft.com/office/powerpoint/2010/main" val="3636062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23784" y="702156"/>
            <a:ext cx="11084016" cy="1013800"/>
          </a:xfrm>
        </p:spPr>
        <p:txBody>
          <a:bodyPr vert="horz" lIns="91440" tIns="45720" rIns="91440" bIns="45720" rtlCol="0" anchor="b">
            <a:normAutofit/>
          </a:bodyPr>
          <a:lstStyle/>
          <a:p>
            <a:r>
              <a:rPr lang="en-GB" b="0" kern="1200" cap="all" dirty="0">
                <a:solidFill>
                  <a:schemeClr val="tx2"/>
                </a:solidFill>
                <a:latin typeface="+mj-lt"/>
                <a:ea typeface="+mj-ea"/>
                <a:cs typeface="+mj-cs"/>
              </a:rPr>
              <a:t>Introduction to Strategic and Agile Business Management</a:t>
            </a:r>
            <a:endParaRPr lang="en-US" b="0" kern="1200" cap="all" dirty="0">
              <a:solidFill>
                <a:schemeClr val="tx2"/>
              </a:solidFill>
              <a:latin typeface="+mj-lt"/>
              <a:ea typeface="+mj-ea"/>
              <a:cs typeface="+mj-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1171852" y="1896533"/>
            <a:ext cx="10088982" cy="3962266"/>
          </a:xfrm>
          <a:prstGeom prst="rect">
            <a:avLst/>
          </a:prstGeom>
        </p:spPr>
        <p:txBody>
          <a:bodyPr vert="horz" lIns="91440" tIns="45720" rIns="91440" bIns="45720" rtlCol="0" anchor="ctr">
            <a:normAutofit/>
          </a:body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The Handbook for Strategic and Agile Business Management has been designed to offer an overview of the module but should be read in conjunction with supplementary information, materials and instructions discussed during the module.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2000" b="1" dirty="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It is intended that the module itself will look at strategy and agility for organisations from a variety of perspectives with the aim of being informative, interesting as well as enlightening, providing useful insights into crucial and very often complex issues facing managers sometimes operating on the edge of chaos in a continually changing and unpredictable business environment. </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defTabSz="457200"/>
            <a:endParaRPr lang="en-US" sz="900" kern="1200" cap="all">
              <a:solidFill>
                <a:srgbClr val="E1E706"/>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E1E706"/>
                </a:solidFill>
              </a:rPr>
              <a:pPr defTabSz="457200">
                <a:spcAft>
                  <a:spcPts val="600"/>
                </a:spcAft>
              </a:pPr>
              <a:t>8</a:t>
            </a:fld>
            <a:endParaRPr lang="en-US">
              <a:solidFill>
                <a:srgbClr val="E1E706"/>
              </a:solidFill>
            </a:endParaRPr>
          </a:p>
        </p:txBody>
      </p:sp>
    </p:spTree>
    <p:extLst>
      <p:ext uri="{BB962C8B-B14F-4D97-AF65-F5344CB8AC3E}">
        <p14:creationId xmlns:p14="http://schemas.microsoft.com/office/powerpoint/2010/main" val="4222560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Introduction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It is therefore important that managers understand:</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the strategic direction of the organisation</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the overall context of the organisation’s environment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related change requirements</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They must be able to communicate this effectively to those they are managing and leading.</a:t>
            </a:r>
            <a:endParaRPr lang="en-US" sz="2000" b="1" dirty="0">
              <a:solidFill>
                <a:schemeClr val="tx2"/>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B79366"/>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B79366"/>
                </a:solidFill>
              </a:rPr>
              <a:pPr defTabSz="457200">
                <a:spcAft>
                  <a:spcPts val="600"/>
                </a:spcAft>
              </a:pPr>
              <a:t>9</a:t>
            </a:fld>
            <a:endParaRPr lang="en-US">
              <a:solidFill>
                <a:srgbClr val="B79366"/>
              </a:solidFill>
            </a:endParaRPr>
          </a:p>
        </p:txBody>
      </p:sp>
      <p:pic>
        <p:nvPicPr>
          <p:cNvPr id="8" name="Picture 6" descr="Empty office area">
            <a:extLst>
              <a:ext uri="{FF2B5EF4-FFF2-40B4-BE49-F238E27FC236}">
                <a16:creationId xmlns:a16="http://schemas.microsoft.com/office/drawing/2014/main" id="{37880479-5E11-0DD5-389F-6ED6E1E5FE6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4237454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Introduction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905411"/>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Throughout the module it is anticipated that you will develop in-depth knowledge and understanding:</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of the strategic and agile business management process in a variety of contexts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together with the operating environment of familiar organisations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in identifying the key issues for the organisations’ future success and competitive advantage.</a:t>
            </a:r>
            <a:endParaRPr lang="en-US" sz="2000" dirty="0">
              <a:solidFill>
                <a:schemeClr val="tx2"/>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31EDFA"/>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31EDFA"/>
                </a:solidFill>
              </a:rPr>
              <a:pPr defTabSz="457200">
                <a:spcAft>
                  <a:spcPts val="600"/>
                </a:spcAft>
              </a:pPr>
              <a:t>10</a:t>
            </a:fld>
            <a:endParaRPr lang="en-US">
              <a:solidFill>
                <a:srgbClr val="31EDFA"/>
              </a:solidFill>
            </a:endParaRPr>
          </a:p>
        </p:txBody>
      </p:sp>
      <p:pic>
        <p:nvPicPr>
          <p:cNvPr id="7" name="Picture 6">
            <a:extLst>
              <a:ext uri="{FF2B5EF4-FFF2-40B4-BE49-F238E27FC236}">
                <a16:creationId xmlns:a16="http://schemas.microsoft.com/office/drawing/2014/main" id="{D8CC75E0-EE63-F213-F715-F79C80C9BA5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191131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Introduction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In order to get the best out of this module it is vital that: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you engage with the themes explored</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as well as the resources</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They are designed to enrich the learning experience as well as to encourage self-directed study together with collaboration and interaction with your peer group.</a:t>
            </a:r>
            <a:endParaRPr lang="en-US" sz="2000" dirty="0">
              <a:solidFill>
                <a:schemeClr val="tx2"/>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D3D830"/>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D3D830"/>
                </a:solidFill>
              </a:rPr>
              <a:pPr defTabSz="457200">
                <a:spcAft>
                  <a:spcPts val="600"/>
                </a:spcAft>
              </a:pPr>
              <a:t>11</a:t>
            </a:fld>
            <a:endParaRPr lang="en-US">
              <a:solidFill>
                <a:srgbClr val="D3D830"/>
              </a:solidFill>
            </a:endParaRPr>
          </a:p>
        </p:txBody>
      </p:sp>
      <p:pic>
        <p:nvPicPr>
          <p:cNvPr id="7" name="Picture 6">
            <a:extLst>
              <a:ext uri="{FF2B5EF4-FFF2-40B4-BE49-F238E27FC236}">
                <a16:creationId xmlns:a16="http://schemas.microsoft.com/office/drawing/2014/main" id="{2C8B28CE-6E3F-04B9-8E06-65BE81107CB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202428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4" name="Rectangle 33">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71148" y="1037967"/>
            <a:ext cx="3054091" cy="4709131"/>
          </a:xfrm>
        </p:spPr>
        <p:txBody>
          <a:bodyPr vert="horz" lIns="91440" tIns="45720" rIns="91440" bIns="45720" rtlCol="0" anchor="ctr">
            <a:normAutofit/>
          </a:bodyPr>
          <a:lstStyle/>
          <a:p>
            <a:r>
              <a:rPr lang="en-US" b="0" kern="1200" cap="all">
                <a:solidFill>
                  <a:srgbClr val="FFFEFF"/>
                </a:solidFill>
                <a:latin typeface="+mj-lt"/>
                <a:ea typeface="+mj-ea"/>
                <a:cs typeface="+mj-cs"/>
              </a:rPr>
              <a:t>Module aim</a:t>
            </a:r>
          </a:p>
        </p:txBody>
      </p:sp>
      <p:sp>
        <p:nvSpPr>
          <p:cNvPr id="6" name="TextBox 5">
            <a:extLst>
              <a:ext uri="{FF2B5EF4-FFF2-40B4-BE49-F238E27FC236}">
                <a16:creationId xmlns:a16="http://schemas.microsoft.com/office/drawing/2014/main" id="{EF182DCD-A616-FF41-1D33-8289E0B37299}"/>
              </a:ext>
            </a:extLst>
          </p:cNvPr>
          <p:cNvSpPr txBox="1"/>
          <p:nvPr/>
        </p:nvSpPr>
        <p:spPr>
          <a:xfrm>
            <a:off x="4534935" y="1037968"/>
            <a:ext cx="6725899" cy="4820832"/>
          </a:xfrm>
          <a:prstGeom prst="rect">
            <a:avLst/>
          </a:prstGeom>
        </p:spPr>
        <p:txBody>
          <a:bodyPr vert="horz" lIns="91440" tIns="45720" rIns="91440" bIns="45720" rtlCol="0" anchor="ctr">
            <a:normAutofit/>
          </a:bodyPr>
          <a:lstStyle/>
          <a:p>
            <a:pPr lvl="0" defTabSz="457200">
              <a:spcBef>
                <a:spcPct val="20000"/>
              </a:spcBef>
              <a:spcAft>
                <a:spcPts val="600"/>
              </a:spcAft>
              <a:buClr>
                <a:schemeClr val="accent1"/>
              </a:buClr>
              <a:buSzPct val="92000"/>
              <a:buFont typeface="Wingdings 2" panose="05020102010507070707" pitchFamily="18" charset="2"/>
              <a:buChar char=""/>
            </a:pPr>
            <a:r>
              <a:rPr lang="en-US" sz="2800" dirty="0">
                <a:solidFill>
                  <a:schemeClr val="tx1">
                    <a:lumMod val="75000"/>
                    <a:lumOff val="25000"/>
                  </a:schemeClr>
                </a:solidFill>
              </a:rPr>
              <a:t>To provide a comprehensive understanding of the issues and techniques of strategy and agility for </a:t>
            </a:r>
            <a:r>
              <a:rPr lang="en-US" sz="2800" dirty="0" err="1">
                <a:solidFill>
                  <a:schemeClr val="tx1">
                    <a:lumMod val="75000"/>
                    <a:lumOff val="25000"/>
                  </a:schemeClr>
                </a:solidFill>
              </a:rPr>
              <a:t>organisations</a:t>
            </a:r>
            <a:endParaRPr lang="en-US" sz="2800" dirty="0">
              <a:solidFill>
                <a:schemeClr val="tx1">
                  <a:lumMod val="75000"/>
                  <a:lumOff val="25000"/>
                </a:schemeClr>
              </a:solidFill>
            </a:endParaRPr>
          </a:p>
          <a:p>
            <a:pPr lvl="0" defTabSz="457200">
              <a:spcBef>
                <a:spcPct val="20000"/>
              </a:spcBef>
              <a:spcAft>
                <a:spcPts val="600"/>
              </a:spcAft>
              <a:buClr>
                <a:schemeClr val="accent1"/>
              </a:buClr>
              <a:buSzPct val="92000"/>
              <a:buFont typeface="Wingdings 2" panose="05020102010507070707" pitchFamily="18" charset="2"/>
              <a:buChar char=""/>
            </a:pPr>
            <a:r>
              <a:rPr lang="en-US" sz="2800" dirty="0">
                <a:solidFill>
                  <a:schemeClr val="tx1">
                    <a:lumMod val="75000"/>
                    <a:lumOff val="25000"/>
                  </a:schemeClr>
                </a:solidFill>
              </a:rPr>
              <a:t> Combines with insights into new perspectives of strategic thinking</a:t>
            </a:r>
          </a:p>
          <a:p>
            <a:pPr lvl="0" defTabSz="457200">
              <a:spcBef>
                <a:spcPct val="20000"/>
              </a:spcBef>
              <a:spcAft>
                <a:spcPts val="600"/>
              </a:spcAft>
              <a:buClr>
                <a:schemeClr val="accent1"/>
              </a:buClr>
              <a:buSzPct val="92000"/>
              <a:buFont typeface="Wingdings 2" panose="05020102010507070707" pitchFamily="18" charset="2"/>
              <a:buChar char=""/>
            </a:pPr>
            <a:r>
              <a:rPr lang="en-US" sz="2800" dirty="0">
                <a:solidFill>
                  <a:schemeClr val="tx1">
                    <a:lumMod val="75000"/>
                    <a:lumOff val="25000"/>
                  </a:schemeClr>
                </a:solidFill>
              </a:rPr>
              <a:t>Contributing to innovative approaches at all business levels for sustainable competitive advantage.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12</a:t>
            </a:fld>
            <a:endParaRPr lang="en-US"/>
          </a:p>
        </p:txBody>
      </p:sp>
    </p:spTree>
    <p:extLst>
      <p:ext uri="{BB962C8B-B14F-4D97-AF65-F5344CB8AC3E}">
        <p14:creationId xmlns:p14="http://schemas.microsoft.com/office/powerpoint/2010/main" val="1727062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0" name="Rectangle 3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4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71148" y="1037967"/>
            <a:ext cx="3054091" cy="4709131"/>
          </a:xfrm>
        </p:spPr>
        <p:txBody>
          <a:bodyPr vert="horz" lIns="91440" tIns="45720" rIns="91440" bIns="45720" rtlCol="0" anchor="ctr">
            <a:normAutofit/>
          </a:bodyPr>
          <a:lstStyle/>
          <a:p>
            <a:r>
              <a:rPr lang="en-US" b="0" kern="1200" cap="all">
                <a:solidFill>
                  <a:srgbClr val="FFFEFF"/>
                </a:solidFill>
                <a:latin typeface="+mj-lt"/>
                <a:ea typeface="+mj-ea"/>
                <a:cs typeface="+mj-cs"/>
              </a:rPr>
              <a:t>Learning outcomes</a:t>
            </a:r>
          </a:p>
        </p:txBody>
      </p:sp>
      <p:sp>
        <p:nvSpPr>
          <p:cNvPr id="3" name="TextBox 2">
            <a:extLst>
              <a:ext uri="{FF2B5EF4-FFF2-40B4-BE49-F238E27FC236}">
                <a16:creationId xmlns:a16="http://schemas.microsoft.com/office/drawing/2014/main" id="{1A63A293-6A4B-481D-8960-BE437C3CF946}"/>
              </a:ext>
            </a:extLst>
          </p:cNvPr>
          <p:cNvSpPr txBox="1"/>
          <p:nvPr/>
        </p:nvSpPr>
        <p:spPr>
          <a:xfrm>
            <a:off x="4534935" y="1037968"/>
            <a:ext cx="7316754" cy="4820832"/>
          </a:xfrm>
          <a:prstGeom prst="rect">
            <a:avLst/>
          </a:prstGeom>
        </p:spPr>
        <p:txBody>
          <a:bodyPr vert="horz" lIns="91440" tIns="45720" rIns="91440" bIns="45720" rtlCol="0" anchor="ctr">
            <a:noAutofit/>
          </a:body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2000" b="1" dirty="0">
                <a:solidFill>
                  <a:schemeClr val="tx1">
                    <a:lumMod val="75000"/>
                    <a:lumOff val="25000"/>
                  </a:schemeClr>
                </a:solidFill>
              </a:rPr>
              <a:t>Upon the successful completion of this module, you should be able to:</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2000" b="1" dirty="0">
              <a:solidFill>
                <a:schemeClr val="tx1">
                  <a:lumMod val="75000"/>
                  <a:lumOff val="25000"/>
                </a:schemeClr>
              </a:solidFill>
            </a:endParaRP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synthesise the relationship between the external and internal context of an organisation and their impact on strategic directions and management;</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critically evaluate competitive and development strategies, in the context of contemporary strategic management issues;</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assess the key factors for the shaping and implementation of innovative strategies;</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demonstrate knowledge and understanding of how leaders create a clear roadmap for developing and implementing their organisation’s strategic change in an agile environment. </a:t>
            </a:r>
            <a:endParaRPr lang="en-US" sz="2000" dirty="0">
              <a:solidFill>
                <a:schemeClr val="tx1">
                  <a:lumMod val="75000"/>
                  <a:lumOff val="25000"/>
                </a:schemeClr>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13</a:t>
            </a:fld>
            <a:endParaRPr lang="en-US"/>
          </a:p>
        </p:txBody>
      </p:sp>
    </p:spTree>
    <p:extLst>
      <p:ext uri="{BB962C8B-B14F-4D97-AF65-F5344CB8AC3E}">
        <p14:creationId xmlns:p14="http://schemas.microsoft.com/office/powerpoint/2010/main" val="6376633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Indicative content</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Strategic management in different contexts, including:</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small businesses (including start-ups)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multinational corporations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manufacturing and services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public sector and not-for-profit</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Strategic management in practice; taking into consideration the strategic position, strategic choices, implementation of strategy and development processes.</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Strategic analysis; macro and micro environmental analysis; defining strategic groups and sustainable critical success factors.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F03A0C"/>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03A0C"/>
                </a:solidFill>
              </a:rPr>
              <a:pPr defTabSz="457200">
                <a:spcAft>
                  <a:spcPts val="600"/>
                </a:spcAft>
              </a:pPr>
              <a:t>14</a:t>
            </a:fld>
            <a:endParaRPr lang="en-US">
              <a:solidFill>
                <a:srgbClr val="F03A0C"/>
              </a:solidFill>
            </a:endParaRPr>
          </a:p>
        </p:txBody>
      </p:sp>
      <p:pic>
        <p:nvPicPr>
          <p:cNvPr id="7" name="Picture 6">
            <a:extLst>
              <a:ext uri="{FF2B5EF4-FFF2-40B4-BE49-F238E27FC236}">
                <a16:creationId xmlns:a16="http://schemas.microsoft.com/office/drawing/2014/main" id="{6309563D-E511-D8D9-E771-40CA5F85E67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780470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Indicative content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fontScale="92500"/>
          </a:bodyPr>
          <a:lstStyle/>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Internal environmental analysis from a resource-based perspective:</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strategic importance of resources</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core competencies</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an organisation’s capabilities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To evaluate how strategic capability contributes to sustainable competitive advantage.</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The importance of organisational agility in the context of the development of strategic management in practice.</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Consideration of how organisational agility can ensure the company thrives in uncertain and complex environments.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49FFC8"/>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49FFC8"/>
                </a:solidFill>
              </a:rPr>
              <a:pPr defTabSz="457200">
                <a:spcAft>
                  <a:spcPts val="600"/>
                </a:spcAft>
              </a:pPr>
              <a:t>15</a:t>
            </a:fld>
            <a:endParaRPr lang="en-US">
              <a:solidFill>
                <a:srgbClr val="49FFC8"/>
              </a:solidFill>
            </a:endParaRPr>
          </a:p>
        </p:txBody>
      </p:sp>
      <p:pic>
        <p:nvPicPr>
          <p:cNvPr id="7" name="Picture 6">
            <a:extLst>
              <a:ext uri="{FF2B5EF4-FFF2-40B4-BE49-F238E27FC236}">
                <a16:creationId xmlns:a16="http://schemas.microsoft.com/office/drawing/2014/main" id="{C9EE5461-3FE8-F1EE-A57B-4BACA412285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154166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Indicative content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Organisational purpose and stakeholder expectations; to include the importance of stakeholder management.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Critical appraisal of:</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ethical issues</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Sustainability</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corporate social responsibility</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…and their impact on strategic development.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Assessment of organisational culture, structure and leadership, using appropriate academic theories and models and their impact on strategic implementation.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141FF5"/>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141FF5"/>
                </a:solidFill>
              </a:rPr>
              <a:pPr defTabSz="457200">
                <a:spcAft>
                  <a:spcPts val="600"/>
                </a:spcAft>
              </a:pPr>
              <a:t>16</a:t>
            </a:fld>
            <a:endParaRPr lang="en-US">
              <a:solidFill>
                <a:srgbClr val="141FF5"/>
              </a:solidFill>
            </a:endParaRPr>
          </a:p>
        </p:txBody>
      </p:sp>
      <p:pic>
        <p:nvPicPr>
          <p:cNvPr id="7" name="Picture 6">
            <a:extLst>
              <a:ext uri="{FF2B5EF4-FFF2-40B4-BE49-F238E27FC236}">
                <a16:creationId xmlns:a16="http://schemas.microsoft.com/office/drawing/2014/main" id="{5DB75202-DAF4-F82B-3F26-A72340BD770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472274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Indicative content (continued…)</a:t>
            </a:r>
          </a:p>
        </p:txBody>
      </p:sp>
      <p:sp>
        <p:nvSpPr>
          <p:cNvPr id="21" name="Rectangle 2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The importance of culture in the formation and evolution of strategic management.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Corporate level strategy to include product diversity, international diversity, corporate parenting roles and portfolio management.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Business level strategy and different methods of achieving sustainable competitive advantage.</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Strategic evaluation and selection; to include generic strategies and the various strategic development methods available to </a:t>
            </a:r>
            <a:r>
              <a:rPr lang="en-US" b="1" dirty="0" err="1">
                <a:solidFill>
                  <a:schemeClr val="tx2"/>
                </a:solidFill>
              </a:rPr>
              <a:t>organisations</a:t>
            </a:r>
            <a:r>
              <a:rPr lang="en-US" b="1" dirty="0">
                <a:solidFill>
                  <a:schemeClr val="tx2"/>
                </a:solidFill>
              </a:rPr>
              <a: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Understanding the impact of resistance to change and developing strategies for dealing with this.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F1F712"/>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1F712"/>
                </a:solidFill>
              </a:rPr>
              <a:pPr defTabSz="457200">
                <a:spcAft>
                  <a:spcPts val="600"/>
                </a:spcAft>
              </a:pPr>
              <a:t>17</a:t>
            </a:fld>
            <a:endParaRPr lang="en-US">
              <a:solidFill>
                <a:srgbClr val="F1F712"/>
              </a:solidFill>
            </a:endParaRPr>
          </a:p>
        </p:txBody>
      </p:sp>
      <p:pic>
        <p:nvPicPr>
          <p:cNvPr id="8" name="Picture 7" descr="Colorful carved figures of humans">
            <a:extLst>
              <a:ext uri="{FF2B5EF4-FFF2-40B4-BE49-F238E27FC236}">
                <a16:creationId xmlns:a16="http://schemas.microsoft.com/office/drawing/2014/main" id="{13514735-B753-37E9-C601-382A3783685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943422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8ED35-A7FE-91C7-4286-680D8DC00319}"/>
              </a:ext>
            </a:extLst>
          </p:cNvPr>
          <p:cNvSpPr>
            <a:spLocks noGrp="1"/>
          </p:cNvSpPr>
          <p:nvPr>
            <p:ph type="title"/>
          </p:nvPr>
        </p:nvSpPr>
        <p:spPr>
          <a:xfrm>
            <a:off x="446535" y="1011553"/>
            <a:ext cx="11298932" cy="796829"/>
          </a:xfrm>
        </p:spPr>
        <p:txBody>
          <a:bodyPr vert="horz" lIns="91440" tIns="45720" rIns="91440" bIns="45720" rtlCol="0" anchor="b">
            <a:normAutofit fontScale="90000"/>
          </a:bodyPr>
          <a:lstStyle/>
          <a:p>
            <a:r>
              <a:rPr lang="en-US" sz="3600" dirty="0"/>
              <a:t>Indicative Reading list – Essential &amp; Further Reading</a:t>
            </a:r>
          </a:p>
        </p:txBody>
      </p:sp>
      <p:sp>
        <p:nvSpPr>
          <p:cNvPr id="38" name="Rectangle 37">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45D89F82-3726-6FF7-ADCC-9B762840D3A3}"/>
              </a:ext>
            </a:extLst>
          </p:cNvPr>
          <p:cNvSpPr>
            <a:spLocks noGrp="1"/>
          </p:cNvSpPr>
          <p:nvPr>
            <p:ph type="ftr" sz="quarter" idx="11"/>
          </p:nvPr>
        </p:nvSpPr>
        <p:spPr>
          <a:xfrm>
            <a:off x="446534" y="6351761"/>
            <a:ext cx="6917210" cy="365125"/>
          </a:xfrm>
        </p:spPr>
        <p:txBody>
          <a:bodyPr vert="horz" lIns="91440" tIns="45720" rIns="91440" bIns="45720" rtlCol="0" anchor="ctr">
            <a:normAutofit/>
          </a:bodyPr>
          <a:lstStyle/>
          <a:p>
            <a:pPr defTabSz="457200"/>
            <a:r>
              <a:rPr lang="en-US" sz="900" kern="1200" cap="all" dirty="0">
                <a:solidFill>
                  <a:srgbClr val="FF0000"/>
                </a:solidFill>
                <a:latin typeface="+mn-lt"/>
                <a:ea typeface="+mn-ea"/>
                <a:cs typeface="+mn-cs"/>
              </a:rPr>
              <a:t>Note: the above is an extract only… You will find a more comprehensive list in the module handbook.</a:t>
            </a:r>
          </a:p>
        </p:txBody>
      </p:sp>
      <p:sp>
        <p:nvSpPr>
          <p:cNvPr id="5" name="Slide Number Placeholder 4">
            <a:extLst>
              <a:ext uri="{FF2B5EF4-FFF2-40B4-BE49-F238E27FC236}">
                <a16:creationId xmlns:a16="http://schemas.microsoft.com/office/drawing/2014/main" id="{BDC06840-BCAA-FEB3-F561-891D1E7BE8A8}"/>
              </a:ext>
            </a:extLst>
          </p:cNvPr>
          <p:cNvSpPr>
            <a:spLocks noGrp="1"/>
          </p:cNvSpPr>
          <p:nvPr>
            <p:ph type="sldNum" sz="quarter" idx="12"/>
          </p:nvPr>
        </p:nvSpPr>
        <p:spPr>
          <a:xfrm>
            <a:off x="10558300" y="6406513"/>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18</a:t>
            </a:fld>
            <a:endParaRPr lang="en-US">
              <a:solidFill>
                <a:schemeClr val="tx1">
                  <a:lumMod val="85000"/>
                  <a:lumOff val="15000"/>
                </a:schemeClr>
              </a:solidFill>
            </a:endParaRPr>
          </a:p>
        </p:txBody>
      </p:sp>
      <p:pic>
        <p:nvPicPr>
          <p:cNvPr id="10" name="Picture 9">
            <a:extLst>
              <a:ext uri="{FF2B5EF4-FFF2-40B4-BE49-F238E27FC236}">
                <a16:creationId xmlns:a16="http://schemas.microsoft.com/office/drawing/2014/main" id="{208117EC-5E45-4D1E-AD92-6369734CB57C}"/>
              </a:ext>
            </a:extLst>
          </p:cNvPr>
          <p:cNvPicPr>
            <a:picLocks noChangeAspect="1"/>
          </p:cNvPicPr>
          <p:nvPr/>
        </p:nvPicPr>
        <p:blipFill>
          <a:blip r:embed="rId2"/>
          <a:stretch>
            <a:fillRect/>
          </a:stretch>
        </p:blipFill>
        <p:spPr>
          <a:xfrm>
            <a:off x="2913046" y="1822413"/>
            <a:ext cx="5928874" cy="4572396"/>
          </a:xfrm>
          <a:prstGeom prst="rect">
            <a:avLst/>
          </a:prstGeom>
        </p:spPr>
      </p:pic>
    </p:spTree>
    <p:extLst>
      <p:ext uri="{BB962C8B-B14F-4D97-AF65-F5344CB8AC3E}">
        <p14:creationId xmlns:p14="http://schemas.microsoft.com/office/powerpoint/2010/main" val="19913260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76">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78">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80">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83" name="Rectangle 82">
            <a:extLst>
              <a:ext uri="{FF2B5EF4-FFF2-40B4-BE49-F238E27FC236}">
                <a16:creationId xmlns:a16="http://schemas.microsoft.com/office/drawing/2014/main" id="{963FC0CD-F19B-4D9C-9C47-EB7E9D16E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itle 1">
            <a:extLst>
              <a:ext uri="{FF2B5EF4-FFF2-40B4-BE49-F238E27FC236}">
                <a16:creationId xmlns:a16="http://schemas.microsoft.com/office/drawing/2014/main" id="{1F8D90FD-8245-303B-15E2-768621DB0887}"/>
              </a:ext>
            </a:extLst>
          </p:cNvPr>
          <p:cNvSpPr txBox="1">
            <a:spLocks/>
          </p:cNvSpPr>
          <p:nvPr/>
        </p:nvSpPr>
        <p:spPr>
          <a:xfrm>
            <a:off x="581191" y="723901"/>
            <a:ext cx="10993549" cy="1428750"/>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3600"/>
              <a:t>Assignment</a:t>
            </a:r>
          </a:p>
        </p:txBody>
      </p:sp>
      <p:sp>
        <p:nvSpPr>
          <p:cNvPr id="85" name="Rectangle 84">
            <a:extLst>
              <a:ext uri="{FF2B5EF4-FFF2-40B4-BE49-F238E27FC236}">
                <a16:creationId xmlns:a16="http://schemas.microsoft.com/office/drawing/2014/main" id="{2E70159E-5269-4C18-AA0B-D50513DB3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Rectangle 86">
            <a:extLst>
              <a:ext uri="{FF2B5EF4-FFF2-40B4-BE49-F238E27FC236}">
                <a16:creationId xmlns:a16="http://schemas.microsoft.com/office/drawing/2014/main" id="{BBBE9C8C-98B2-41C2-B47B-9A396CBA2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Rectangle 88">
            <a:extLst>
              <a:ext uri="{FF2B5EF4-FFF2-40B4-BE49-F238E27FC236}">
                <a16:creationId xmlns:a16="http://schemas.microsoft.com/office/drawing/2014/main" id="{B2ECCA3D-5ECA-4A8B-B9D7-CE6DEB72B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19</a:t>
            </a:fld>
            <a:endParaRPr lang="en-US">
              <a:solidFill>
                <a:schemeClr val="tx1">
                  <a:lumMod val="85000"/>
                  <a:lumOff val="15000"/>
                </a:schemeClr>
              </a:solidFill>
            </a:endParaRPr>
          </a:p>
        </p:txBody>
      </p:sp>
      <p:sp>
        <p:nvSpPr>
          <p:cNvPr id="2" name="TextBox 1">
            <a:extLst>
              <a:ext uri="{FF2B5EF4-FFF2-40B4-BE49-F238E27FC236}">
                <a16:creationId xmlns:a16="http://schemas.microsoft.com/office/drawing/2014/main" id="{33D36348-47D0-9FDC-7DE9-40023EB2A538}"/>
              </a:ext>
            </a:extLst>
          </p:cNvPr>
          <p:cNvSpPr txBox="1"/>
          <p:nvPr/>
        </p:nvSpPr>
        <p:spPr>
          <a:xfrm>
            <a:off x="3391623" y="3520432"/>
            <a:ext cx="4553527" cy="584775"/>
          </a:xfrm>
          <a:prstGeom prst="rect">
            <a:avLst/>
          </a:prstGeom>
          <a:noFill/>
        </p:spPr>
        <p:txBody>
          <a:bodyPr wrap="square" rtlCol="0">
            <a:spAutoFit/>
          </a:bodyPr>
          <a:lstStyle/>
          <a:p>
            <a:pPr algn="ctr"/>
            <a:r>
              <a:rPr lang="en-GB" sz="3200" b="1" dirty="0">
                <a:solidFill>
                  <a:srgbClr val="FF0000"/>
                </a:solidFill>
              </a:rPr>
              <a:t>See Module Handbook</a:t>
            </a:r>
          </a:p>
        </p:txBody>
      </p:sp>
    </p:spTree>
    <p:extLst>
      <p:ext uri="{BB962C8B-B14F-4D97-AF65-F5344CB8AC3E}">
        <p14:creationId xmlns:p14="http://schemas.microsoft.com/office/powerpoint/2010/main" val="3117239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22" name="Rectangle 2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Assignment – report – preparation for the task</a:t>
            </a:r>
          </a:p>
        </p:txBody>
      </p:sp>
      <p:sp>
        <p:nvSpPr>
          <p:cNvPr id="24" name="Rectangle 2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a:ln>
                  <a:noFill/>
                </a:ln>
                <a:solidFill>
                  <a:srgbClr val="335B74"/>
                </a:solidFill>
                <a:effectLst/>
                <a:uLnTx/>
                <a:uFillTx/>
                <a:latin typeface="Franklin Gothic Book" panose="020B0502020104020203"/>
                <a:ea typeface="+mn-ea"/>
                <a:cs typeface="+mn-cs"/>
              </a:rPr>
              <a:t>Prior to commencing the task outlined below you should read the articles contained in The Care of One, Hyperpersonalisation of Customer Care, McKinsey (2020), available on Moodle. </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176C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176C6"/>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srgbClr val="3176C6"/>
              </a:solidFill>
              <a:effectLst/>
              <a:uLnTx/>
              <a:uFillTx/>
              <a:latin typeface="Franklin Gothic Book" panose="020B0502020104020203"/>
              <a:ea typeface="+mn-ea"/>
              <a:cs typeface="+mn-cs"/>
            </a:endParaRPr>
          </a:p>
        </p:txBody>
      </p:sp>
      <p:pic>
        <p:nvPicPr>
          <p:cNvPr id="11" name="Picture 10" descr="Graphical user interface, application&#10;&#10;Description automatically generated">
            <a:extLst>
              <a:ext uri="{FF2B5EF4-FFF2-40B4-BE49-F238E27FC236}">
                <a16:creationId xmlns:a16="http://schemas.microsoft.com/office/drawing/2014/main" id="{76B0200B-0853-64A6-255A-492FBAFC19A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835540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4701753-7D5B-01AC-192D-F10791EEB292}"/>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Choosing an organisation for your assignment</a:t>
            </a:r>
          </a:p>
        </p:txBody>
      </p:sp>
      <p:sp>
        <p:nvSpPr>
          <p:cNvPr id="3" name="Content Placeholder 2">
            <a:extLst>
              <a:ext uri="{FF2B5EF4-FFF2-40B4-BE49-F238E27FC236}">
                <a16:creationId xmlns:a16="http://schemas.microsoft.com/office/drawing/2014/main" id="{64A8D24B-B17B-67F0-7D3F-7D93AA0A1963}"/>
              </a:ext>
            </a:extLst>
          </p:cNvPr>
          <p:cNvSpPr>
            <a:spLocks noGrp="1"/>
          </p:cNvSpPr>
          <p:nvPr>
            <p:ph idx="1"/>
          </p:nvPr>
        </p:nvSpPr>
        <p:spPr>
          <a:xfrm>
            <a:off x="4534935" y="763480"/>
            <a:ext cx="6725899" cy="5627084"/>
          </a:xfrm>
        </p:spPr>
        <p:txBody>
          <a:bodyPr>
            <a:noAutofit/>
          </a:bodyPr>
          <a:lstStyle/>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Before you start your research:</a:t>
            </a:r>
          </a:p>
          <a:p>
            <a:pPr marL="609750" lvl="1" indent="-285750">
              <a:lnSpc>
                <a:spcPct val="90000"/>
              </a:lnSpc>
              <a:buFont typeface="Arial" panose="020B0604020202020204" pitchFamily="34" charset="0"/>
              <a:buChar char="•"/>
            </a:pPr>
            <a:r>
              <a:rPr lang="en-GB" sz="1600" dirty="0"/>
              <a:t>Discuss and agree the organisation with your lecturer</a:t>
            </a:r>
          </a:p>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Consideration:</a:t>
            </a:r>
          </a:p>
          <a:p>
            <a:pPr marL="609750" lvl="1" indent="-285750">
              <a:lnSpc>
                <a:spcPct val="90000"/>
              </a:lnSpc>
              <a:buFont typeface="Arial" panose="020B0604020202020204" pitchFamily="34" charset="0"/>
              <a:buChar char="•"/>
            </a:pPr>
            <a:r>
              <a:rPr lang="en-GB" sz="1600" dirty="0"/>
              <a:t>Information must be publicly available</a:t>
            </a:r>
          </a:p>
          <a:p>
            <a:pPr marL="609750" lvl="1" indent="-285750">
              <a:lnSpc>
                <a:spcPct val="90000"/>
              </a:lnSpc>
              <a:buFont typeface="Arial" panose="020B0604020202020204" pitchFamily="34" charset="0"/>
              <a:buChar char="•"/>
            </a:pPr>
            <a:r>
              <a:rPr lang="en-GB" sz="1600" dirty="0"/>
              <a:t>Sources you use must be verifiable </a:t>
            </a:r>
          </a:p>
          <a:p>
            <a:pPr marL="609750" lvl="1" indent="-285750">
              <a:lnSpc>
                <a:spcPct val="90000"/>
              </a:lnSpc>
              <a:buFont typeface="Arial" panose="020B0604020202020204" pitchFamily="34" charset="0"/>
              <a:buChar char="•"/>
            </a:pPr>
            <a:r>
              <a:rPr lang="en-GB" sz="1600" dirty="0"/>
              <a:t>Choose an organisation that is different to the ones you chose /choose for other modules</a:t>
            </a:r>
          </a:p>
          <a:p>
            <a:pPr marL="609750" lvl="1" indent="-285750">
              <a:lnSpc>
                <a:spcPct val="90000"/>
              </a:lnSpc>
              <a:buFont typeface="Arial" panose="020B0604020202020204" pitchFamily="34" charset="0"/>
              <a:buChar char="•"/>
            </a:pPr>
            <a:r>
              <a:rPr lang="en-GB" sz="1600" dirty="0"/>
              <a:t>This is important for avoiding plagiarism of your own work (e.g. following submission to Turnitin)</a:t>
            </a:r>
          </a:p>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Individual Report:</a:t>
            </a:r>
          </a:p>
          <a:p>
            <a:pPr marL="609750" lvl="1" indent="-285750">
              <a:lnSpc>
                <a:spcPct val="90000"/>
              </a:lnSpc>
              <a:buFont typeface="Arial" panose="020B0604020202020204" pitchFamily="34" charset="0"/>
              <a:buChar char="•"/>
            </a:pPr>
            <a:r>
              <a:rPr lang="en-GB" sz="1600" dirty="0"/>
              <a:t>You must write your report assignment on your own – NO GROUP WORK IS PERMITTED</a:t>
            </a:r>
          </a:p>
          <a:p>
            <a:pPr marL="609750" lvl="1" indent="-285750">
              <a:lnSpc>
                <a:spcPct val="90000"/>
              </a:lnSpc>
              <a:buFont typeface="Arial" panose="020B0604020202020204" pitchFamily="34" charset="0"/>
              <a:buChar char="•"/>
            </a:pPr>
            <a:r>
              <a:rPr lang="en-GB" sz="1600" dirty="0"/>
              <a:t>You are responsible for providing YOUR OWN WORK</a:t>
            </a:r>
          </a:p>
          <a:p>
            <a:pPr marL="609750" lvl="1" indent="-285750">
              <a:lnSpc>
                <a:spcPct val="90000"/>
              </a:lnSpc>
              <a:buFont typeface="Arial" panose="020B0604020202020204" pitchFamily="34" charset="0"/>
              <a:buChar char="•"/>
            </a:pPr>
            <a:r>
              <a:rPr lang="en-GB" sz="1600" dirty="0"/>
              <a:t>If you use shared content from someone else in your report, Turnitin (submission system) will flag this (similarity score)</a:t>
            </a:r>
          </a:p>
          <a:p>
            <a:pPr marL="609750" lvl="1" indent="-285750">
              <a:lnSpc>
                <a:spcPct val="90000"/>
              </a:lnSpc>
              <a:buFont typeface="Arial" panose="020B0604020202020204" pitchFamily="34" charset="0"/>
              <a:buChar char="•"/>
            </a:pPr>
            <a:r>
              <a:rPr lang="en-GB" sz="1600" dirty="0"/>
              <a:t>A high similarity score = losing points and a reduced mark for your report</a:t>
            </a:r>
          </a:p>
          <a:p>
            <a:pPr marL="609750" lvl="1" indent="-285750">
              <a:lnSpc>
                <a:spcPct val="90000"/>
              </a:lnSpc>
              <a:buFont typeface="Arial" panose="020B0604020202020204" pitchFamily="34" charset="0"/>
              <a:buChar char="•"/>
            </a:pPr>
            <a:endParaRPr lang="en-GB" sz="1600" dirty="0"/>
          </a:p>
        </p:txBody>
      </p:sp>
      <p:sp>
        <p:nvSpPr>
          <p:cNvPr id="4" name="Footer Placeholder 3">
            <a:extLst>
              <a:ext uri="{FF2B5EF4-FFF2-40B4-BE49-F238E27FC236}">
                <a16:creationId xmlns:a16="http://schemas.microsoft.com/office/drawing/2014/main" id="{CAFE528B-1C81-F992-32A2-819F9D5A0300}"/>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0EA03062-53CB-24CF-9789-C847A478C64E}"/>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21</a:t>
            </a:fld>
            <a:endParaRPr lang="en-US"/>
          </a:p>
        </p:txBody>
      </p:sp>
    </p:spTree>
    <p:extLst>
      <p:ext uri="{BB962C8B-B14F-4D97-AF65-F5344CB8AC3E}">
        <p14:creationId xmlns:p14="http://schemas.microsoft.com/office/powerpoint/2010/main" val="2655824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p:txBody>
          <a:bodyPr/>
          <a:lstStyle/>
          <a:p>
            <a:pPr algn="ctr"/>
            <a:r>
              <a:rPr lang="en-GB" dirty="0"/>
              <a:t>This is the end of our welcome session </a:t>
            </a:r>
            <a:r>
              <a:rPr lang="en-GB" dirty="0">
                <a:sym typeface="Wingdings" panose="05000000000000000000" pitchFamily="2" charset="2"/>
              </a:rPr>
              <a:t></a:t>
            </a:r>
            <a:endParaRPr lang="en-GB" dirty="0"/>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p:txBody>
          <a:bodyPr/>
          <a:lstStyle/>
          <a:p>
            <a:fld id="{3A98EE3D-8CD1-4C3F-BD1C-C98C9596463C}" type="slidenum">
              <a:rPr lang="en-US" smtClean="0"/>
              <a:t>22</a:t>
            </a:fld>
            <a:endParaRPr lang="en-US" dirty="0"/>
          </a:p>
        </p:txBody>
      </p:sp>
    </p:spTree>
    <p:extLst>
      <p:ext uri="{BB962C8B-B14F-4D97-AF65-F5344CB8AC3E}">
        <p14:creationId xmlns:p14="http://schemas.microsoft.com/office/powerpoint/2010/main" val="138252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4DA3-EB08-F7C9-C263-180EBC3961FA}"/>
              </a:ext>
            </a:extLst>
          </p:cNvPr>
          <p:cNvSpPr>
            <a:spLocks noGrp="1"/>
          </p:cNvSpPr>
          <p:nvPr>
            <p:ph type="title"/>
          </p:nvPr>
        </p:nvSpPr>
        <p:spPr/>
        <p:txBody>
          <a:bodyPr/>
          <a:lstStyle/>
          <a:p>
            <a:r>
              <a:rPr lang="en-GB" dirty="0"/>
              <a:t>Your task for next week</a:t>
            </a:r>
          </a:p>
        </p:txBody>
      </p:sp>
      <p:sp>
        <p:nvSpPr>
          <p:cNvPr id="4" name="Footer Placeholder 3">
            <a:extLst>
              <a:ext uri="{FF2B5EF4-FFF2-40B4-BE49-F238E27FC236}">
                <a16:creationId xmlns:a16="http://schemas.microsoft.com/office/drawing/2014/main" id="{3447A3C4-4F09-F9EF-0A1A-2F728A886D0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49A2ADD-6E33-257D-949A-697D89B90F94}"/>
              </a:ext>
            </a:extLst>
          </p:cNvPr>
          <p:cNvSpPr>
            <a:spLocks noGrp="1"/>
          </p:cNvSpPr>
          <p:nvPr>
            <p:ph type="sldNum" sz="quarter" idx="12"/>
          </p:nvPr>
        </p:nvSpPr>
        <p:spPr/>
        <p:txBody>
          <a:bodyPr/>
          <a:lstStyle/>
          <a:p>
            <a:fld id="{3A98EE3D-8CD1-4C3F-BD1C-C98C9596463C}" type="slidenum">
              <a:rPr lang="en-US" smtClean="0"/>
              <a:t>23</a:t>
            </a:fld>
            <a:endParaRPr lang="en-US" dirty="0"/>
          </a:p>
        </p:txBody>
      </p:sp>
      <p:sp>
        <p:nvSpPr>
          <p:cNvPr id="6" name="Content Placeholder 2">
            <a:extLst>
              <a:ext uri="{FF2B5EF4-FFF2-40B4-BE49-F238E27FC236}">
                <a16:creationId xmlns:a16="http://schemas.microsoft.com/office/drawing/2014/main" id="{D2426793-C9C8-3677-A02F-493358972026}"/>
              </a:ext>
            </a:extLst>
          </p:cNvPr>
          <p:cNvSpPr txBox="1">
            <a:spLocks/>
          </p:cNvSpPr>
          <p:nvPr/>
        </p:nvSpPr>
        <p:spPr>
          <a:xfrm>
            <a:off x="581191" y="2081541"/>
            <a:ext cx="11029615" cy="1860144"/>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lvl="1"/>
            <a:r>
              <a:rPr lang="en-GB" sz="2000" b="1" dirty="0">
                <a:solidFill>
                  <a:srgbClr val="0070C0"/>
                </a:solidFill>
              </a:rPr>
              <a:t>Identify an organisation (or two, if you are not sure yet) that you would like to use for your assignment.</a:t>
            </a:r>
          </a:p>
          <a:p>
            <a:pPr lvl="1"/>
            <a:r>
              <a:rPr lang="en-GB" sz="2000" b="1" dirty="0">
                <a:solidFill>
                  <a:srgbClr val="0070C0"/>
                </a:solidFill>
              </a:rPr>
              <a:t>Remember, the topic must focus on Customer Care!</a:t>
            </a:r>
          </a:p>
          <a:p>
            <a:pPr lvl="1"/>
            <a:r>
              <a:rPr lang="en-GB" sz="2000" b="1" dirty="0">
                <a:solidFill>
                  <a:srgbClr val="0070C0"/>
                </a:solidFill>
              </a:rPr>
              <a:t>We will review them together next week.</a:t>
            </a:r>
          </a:p>
        </p:txBody>
      </p:sp>
    </p:spTree>
    <p:extLst>
      <p:ext uri="{BB962C8B-B14F-4D97-AF65-F5344CB8AC3E}">
        <p14:creationId xmlns:p14="http://schemas.microsoft.com/office/powerpoint/2010/main" val="84315243"/>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1860</TotalTime>
  <Words>1365</Words>
  <Application>Microsoft Office PowerPoint</Application>
  <PresentationFormat>Widescreen</PresentationFormat>
  <Paragraphs>156</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Franklin Gothic Book</vt:lpstr>
      <vt:lpstr>Franklin Gothic Demi</vt:lpstr>
      <vt:lpstr>Wingdings</vt:lpstr>
      <vt:lpstr>Wingdings 2</vt:lpstr>
      <vt:lpstr>DividendVTI</vt:lpstr>
      <vt:lpstr>Strategic and Agile Business ManagementBMMB7027</vt:lpstr>
      <vt:lpstr>a bit about Glenn</vt:lpstr>
      <vt:lpstr>How I would like to work with you</vt:lpstr>
      <vt:lpstr>a bit about you</vt:lpstr>
      <vt:lpstr>Module timetable</vt:lpstr>
      <vt:lpstr>A few administration points</vt:lpstr>
      <vt:lpstr>Key documents to study very carefully  (on Moodle and Teams page)</vt:lpstr>
      <vt:lpstr>Introduction to Strategic and Agile Business Management</vt:lpstr>
      <vt:lpstr>Introduction (continued…)</vt:lpstr>
      <vt:lpstr>Introduction (continued…)</vt:lpstr>
      <vt:lpstr>Introduction (continued…)</vt:lpstr>
      <vt:lpstr>Module aim</vt:lpstr>
      <vt:lpstr>Learning outcomes</vt:lpstr>
      <vt:lpstr>Indicative content</vt:lpstr>
      <vt:lpstr>Indicative content (continued…)</vt:lpstr>
      <vt:lpstr>Indicative content (continued…)</vt:lpstr>
      <vt:lpstr>Indicative content (continued…)</vt:lpstr>
      <vt:lpstr>Indicative Reading list – Essential &amp; Further Reading</vt:lpstr>
      <vt:lpstr>PowerPoint Presentation</vt:lpstr>
      <vt:lpstr>Assignment – report – preparation for the task</vt:lpstr>
      <vt:lpstr>Choosing an organisation for your assignment</vt:lpstr>
      <vt:lpstr>This is the end of our welcome session </vt:lpstr>
      <vt:lpstr>Your task for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Glenn Behenna</cp:lastModifiedBy>
  <cp:revision>142</cp:revision>
  <dcterms:created xsi:type="dcterms:W3CDTF">2021-11-30T09:35:50Z</dcterms:created>
  <dcterms:modified xsi:type="dcterms:W3CDTF">2024-10-04T11:32:55Z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