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84" r:id="rId3"/>
    <p:sldId id="288" r:id="rId4"/>
    <p:sldId id="289" r:id="rId5"/>
    <p:sldId id="290" r:id="rId6"/>
    <p:sldId id="292" r:id="rId7"/>
    <p:sldId id="257" r:id="rId8"/>
    <p:sldId id="259" r:id="rId9"/>
    <p:sldId id="260" r:id="rId10"/>
    <p:sldId id="261" r:id="rId11"/>
    <p:sldId id="262" r:id="rId12"/>
    <p:sldId id="264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6" r:id="rId32"/>
    <p:sldId id="285" r:id="rId33"/>
    <p:sldId id="287" r:id="rId34"/>
    <p:sldId id="291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90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1/30/2018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1/30/2018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1/30/2018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1/30/2018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standard.co.uk/sport/football/what-are-the-uks-10-biggest-football-stadiums-a3609006.html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liberty-stadium.com/liberty_stadium_intro_pitch.php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otball-stadiums.co.uk/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otball-stadiums.co.uk/grounds/wales/cardiff-city-stadium/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otball-stadiums.co.uk/grounds/england/wembley/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otball-stadiums.co.uk/grounds/scotland/hampden-park/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otball-stadiums.co.uk/grounds/wales/the-principality-stadium/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otball-stadiums.co.uk/grounds/england/anfield/" TargetMode="Externa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otball-stadiums.co.uk/grounds/england/bet365-stadium/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otball-stadiums.co.uk/grounds/england/falmer-stadium/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otball-stadiums.co.uk/grounds/england/goodison-park/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otball-stadiums.co.uk/grounds/england/john-smiths-stadium/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otball-stadiums.co.uk/grounds/england/king-power-stadium/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otball-stadiums.co.uk/grounds/wales/liberty-stadium/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otball-stadiums.co.uk/grounds/england/london-stadium/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otball-stadiums.co.uk/grounds/england/old-trafford/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otball-stadiums.co.uk/grounds/england/selhurst-park/" TargetMode="Externa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otball-stadiums.co.uk/grounds/england/st-james-park-newcastle/" TargetMode="Externa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otball-stadiums.co.uk/grounds/england/st-mary-s/" TargetMode="Externa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otball-stadiums.co.uk/grounds/england/stamford-bridge/" TargetMode="Externa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otball-stadiums.co.uk/grounds/england/the-emirates/" TargetMode="External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otball-stadiums.co.uk/grounds/england/the-etihad/" TargetMode="Externa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otball-stadiums.co.uk/grounds/england/the-hawthorns/" TargetMode="Externa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otball-stadiums.co.uk/grounds/england/turf-moor/" TargetMode="External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otball-stadiums.co.uk/grounds/england/vicarage-road/" TargetMode="Externa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otball-stadiums.co.uk/grounds/england/vitality-stadium/" TargetMode="Externa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football-stadiums.co.uk/articles/future-of-football-stadiums/" TargetMode="External"/><Relationship Id="rId5" Type="http://schemas.openxmlformats.org/officeDocument/2006/relationships/image" Target="../media/image34.jpg"/><Relationship Id="rId4" Type="http://schemas.openxmlformats.org/officeDocument/2006/relationships/image" Target="../media/image33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uffingtonpost.co.uk/entry/green-innovation-in-sport-how-future-stadiums-will-look_uk_58eb9eace4b0c89f912014fd" TargetMode="External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uffingtonpost.co.uk/entry/green-innovation-in-sport-how-future-stadiums-will-look_uk_58eb9eace4b0c89f912014fd" TargetMode="External"/><Relationship Id="rId2" Type="http://schemas.openxmlformats.org/officeDocument/2006/relationships/hyperlink" Target="http://www.football-stadiums.co.uk/articles/how-do-football-clubs-make-money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football-stadiums.co.uk/articles/how-do-football-stadiums-make-money/" TargetMode="Externa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1452" y="1460938"/>
            <a:ext cx="8001000" cy="777766"/>
          </a:xfrm>
        </p:spPr>
        <p:txBody>
          <a:bodyPr>
            <a:normAutofit fontScale="90000"/>
          </a:bodyPr>
          <a:lstStyle/>
          <a:p>
            <a:r>
              <a:rPr lang="en-GB" dirty="0" err="1" smtClean="0"/>
              <a:t>Uk</a:t>
            </a:r>
            <a:r>
              <a:rPr lang="en-GB" dirty="0" smtClean="0"/>
              <a:t> Based Stadiums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6015" y="5090160"/>
            <a:ext cx="2408840" cy="160378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107" y="2874594"/>
            <a:ext cx="6601689" cy="3146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8354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30316" y="525516"/>
            <a:ext cx="1123555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                 </a:t>
            </a:r>
            <a:r>
              <a:rPr lang="en-GB" sz="2400" b="1" u="sng" dirty="0" smtClean="0"/>
              <a:t>What </a:t>
            </a:r>
            <a:r>
              <a:rPr lang="en-GB" sz="2400" b="1" u="sng" dirty="0"/>
              <a:t>are the UK's 10 biggest football </a:t>
            </a:r>
            <a:r>
              <a:rPr lang="en-GB" sz="2400" b="1" u="sng" dirty="0" smtClean="0"/>
              <a:t>stadiums in Britain? </a:t>
            </a:r>
          </a:p>
          <a:p>
            <a:endParaRPr lang="en-GB" b="1" dirty="0" smtClean="0"/>
          </a:p>
          <a:p>
            <a:r>
              <a:rPr lang="en-GB" b="1" dirty="0">
                <a:hlinkClick r:id="rId2"/>
              </a:rPr>
              <a:t>https://</a:t>
            </a:r>
            <a:r>
              <a:rPr lang="en-GB" b="1" dirty="0" smtClean="0">
                <a:hlinkClick r:id="rId2"/>
              </a:rPr>
              <a:t>www.standard.co.uk/sport/football/what-are-the-uks-10-biggest-football-stadiums-a3609006.html</a:t>
            </a:r>
            <a:r>
              <a:rPr lang="en-GB" b="1" dirty="0" smtClean="0"/>
              <a:t> </a:t>
            </a:r>
          </a:p>
          <a:p>
            <a:endParaRPr lang="en-GB" b="1" dirty="0" smtClean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26390" t="23918" r="27785" b="26699"/>
          <a:stretch/>
        </p:blipFill>
        <p:spPr>
          <a:xfrm>
            <a:off x="2186151" y="2161530"/>
            <a:ext cx="7062953" cy="4281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3928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2901" y="321149"/>
            <a:ext cx="8534400" cy="1507067"/>
          </a:xfrm>
        </p:spPr>
        <p:txBody>
          <a:bodyPr>
            <a:normAutofit/>
          </a:bodyPr>
          <a:lstStyle/>
          <a:p>
            <a:r>
              <a:rPr lang="en-GB" b="1" dirty="0" smtClean="0"/>
              <a:t>the </a:t>
            </a:r>
            <a:r>
              <a:rPr lang="en-GB" b="1" dirty="0"/>
              <a:t>key features and trends?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4818" y="1828216"/>
            <a:ext cx="10561857" cy="3615267"/>
          </a:xfrm>
        </p:spPr>
        <p:txBody>
          <a:bodyPr/>
          <a:lstStyle/>
          <a:p>
            <a:r>
              <a:rPr lang="en-GB" dirty="0" smtClean="0"/>
              <a:t>Stadiums tend to be by shopping outlets or based in city's. </a:t>
            </a:r>
          </a:p>
          <a:p>
            <a:r>
              <a:rPr lang="en-GB" dirty="0" smtClean="0"/>
              <a:t>All stadiums have accesses to Public transport e.g.: a motorway, train station, buss station, taxis  for commuting. </a:t>
            </a:r>
          </a:p>
          <a:p>
            <a:r>
              <a:rPr lang="en-GB" dirty="0" smtClean="0"/>
              <a:t>The stadiums are multi-purpose venues holding concerts, boxing shows, meetings.</a:t>
            </a:r>
          </a:p>
          <a:p>
            <a:r>
              <a:rPr lang="en-GB" dirty="0" smtClean="0"/>
              <a:t> Private hire </a:t>
            </a:r>
          </a:p>
          <a:p>
            <a:r>
              <a:rPr lang="en-GB" dirty="0" smtClean="0"/>
              <a:t>Museums and tours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87242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310" y="409318"/>
            <a:ext cx="11761076" cy="1507067"/>
          </a:xfrm>
        </p:spPr>
        <p:txBody>
          <a:bodyPr/>
          <a:lstStyle/>
          <a:p>
            <a:r>
              <a:rPr lang="en-GB" b="1" dirty="0"/>
              <a:t>Why Do Football Stadiums Use Sprinkler Systems?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557049" y="2385536"/>
            <a:ext cx="1093075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&gt; It is necessary that there is a high maintenance level of </a:t>
            </a:r>
            <a:r>
              <a:rPr lang="en-GB" dirty="0"/>
              <a:t>a healthy pitch. T</a:t>
            </a:r>
            <a:r>
              <a:rPr lang="en-GB" dirty="0" smtClean="0"/>
              <a:t>o grow the grass to the standard of professional football pitch their needs </a:t>
            </a:r>
            <a:r>
              <a:rPr lang="en-GB" dirty="0"/>
              <a:t>a decent amount of light and the correct amount of water put on it on a regular </a:t>
            </a:r>
            <a:r>
              <a:rPr lang="en-GB" dirty="0" smtClean="0"/>
              <a:t>basis this is maintained by a groundsman. 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20541" t="26627" r="37345" b="19012"/>
          <a:stretch/>
        </p:blipFill>
        <p:spPr>
          <a:xfrm>
            <a:off x="6164353" y="3585865"/>
            <a:ext cx="4231418" cy="3072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8175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6763" y="136633"/>
            <a:ext cx="11118905" cy="1450429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The SGL system has already been implemented by many of the highest rated sports clubs and stadiums worldwide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2856" y="3706533"/>
            <a:ext cx="4577584" cy="297245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585060" y="1326603"/>
            <a:ext cx="527060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SGL IMPLIES</a:t>
            </a:r>
            <a:endParaRPr lang="en-GB" dirty="0"/>
          </a:p>
          <a:p>
            <a:pPr algn="just">
              <a:buFont typeface="Arial" panose="020B0604020202020204" pitchFamily="34" charset="0"/>
              <a:buChar char="•"/>
            </a:pPr>
            <a:r>
              <a:rPr lang="en-GB" dirty="0"/>
              <a:t>A guaranteed top quality pitch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GB" dirty="0"/>
              <a:t>A system applied by stadiums worldwide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GB" dirty="0"/>
              <a:t>High-tech equipment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GB" dirty="0"/>
              <a:t>Highly valued after sales service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GB" dirty="0"/>
              <a:t>State of the art technology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GB" dirty="0"/>
              <a:t>Unique approach and commitment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GB" dirty="0"/>
              <a:t>Unrivalled experience and knowledge</a:t>
            </a:r>
            <a:endParaRPr lang="en-GB" dirty="0">
              <a:effectLst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67559" y="4038599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Agronomists with advanced knowledge of grass growth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Offers high-tech equipment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Specializes in revolutionary technology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Is used in more than 250 stadiums worldwide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Boasts a cutting-edge approach and commitment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Guarantees unique pitch quality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Provides a highly valued after-sales service</a:t>
            </a:r>
          </a:p>
        </p:txBody>
      </p:sp>
    </p:spTree>
    <p:extLst>
      <p:ext uri="{BB962C8B-B14F-4D97-AF65-F5344CB8AC3E}">
        <p14:creationId xmlns:p14="http://schemas.microsoft.com/office/powerpoint/2010/main" val="21382126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8812" y="0"/>
            <a:ext cx="5286705" cy="1083151"/>
          </a:xfrm>
        </p:spPr>
        <p:txBody>
          <a:bodyPr/>
          <a:lstStyle/>
          <a:p>
            <a:r>
              <a:rPr lang="en-GB" dirty="0" smtClean="0"/>
              <a:t>Liberty stadium pitch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518" y="880724"/>
            <a:ext cx="10446243" cy="1202851"/>
          </a:xfrm>
        </p:spPr>
        <p:txBody>
          <a:bodyPr/>
          <a:lstStyle/>
          <a:p>
            <a:r>
              <a:rPr lang="en-GB" dirty="0"/>
              <a:t>The planning and construction processes are what give the pitch the grand appearance it has today. However, it is also what is contained within the pitch that makes </a:t>
            </a:r>
            <a:r>
              <a:rPr lang="en-GB" dirty="0" smtClean="0"/>
              <a:t>it a good quality pitch. 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588578" y="2083575"/>
            <a:ext cx="1001635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The pitch is made up of different layers which all help the durability necessary for a pitch. The layers are set out below</a:t>
            </a:r>
            <a:r>
              <a:rPr lang="en-GB" dirty="0" smtClean="0"/>
              <a:t>:</a:t>
            </a:r>
          </a:p>
          <a:p>
            <a:endParaRPr lang="en-GB" dirty="0"/>
          </a:p>
          <a:p>
            <a:r>
              <a:rPr lang="en-GB" b="1" dirty="0"/>
              <a:t>Drainage </a:t>
            </a:r>
            <a:r>
              <a:rPr lang="en-GB" b="1" dirty="0" smtClean="0"/>
              <a:t>system</a:t>
            </a:r>
          </a:p>
          <a:p>
            <a:r>
              <a:rPr lang="en-GB" b="1" dirty="0"/>
              <a:t>Gravel </a:t>
            </a:r>
            <a:r>
              <a:rPr lang="en-GB" b="1" dirty="0" smtClean="0"/>
              <a:t>Carpet</a:t>
            </a:r>
          </a:p>
          <a:p>
            <a:r>
              <a:rPr lang="en-GB" b="1" dirty="0"/>
              <a:t>Grit Blinding </a:t>
            </a:r>
            <a:r>
              <a:rPr lang="en-GB" b="1" dirty="0" smtClean="0"/>
              <a:t>Layer</a:t>
            </a:r>
          </a:p>
          <a:p>
            <a:r>
              <a:rPr lang="en-GB" b="1" dirty="0"/>
              <a:t>Lower Root </a:t>
            </a:r>
            <a:r>
              <a:rPr lang="en-GB" b="1" dirty="0" smtClean="0"/>
              <a:t>Zone</a:t>
            </a:r>
          </a:p>
          <a:p>
            <a:r>
              <a:rPr lang="en-GB" b="1" dirty="0"/>
              <a:t>Upper Root </a:t>
            </a:r>
            <a:r>
              <a:rPr lang="en-GB" b="1" dirty="0" smtClean="0"/>
              <a:t>Zone</a:t>
            </a:r>
          </a:p>
          <a:p>
            <a:r>
              <a:rPr lang="en-GB" b="1" dirty="0" err="1"/>
              <a:t>Desso</a:t>
            </a:r>
            <a:r>
              <a:rPr lang="en-GB" b="1" dirty="0"/>
              <a:t> </a:t>
            </a:r>
            <a:r>
              <a:rPr lang="en-GB" b="1" dirty="0" smtClean="0"/>
              <a:t>Grass</a:t>
            </a:r>
          </a:p>
          <a:p>
            <a:r>
              <a:rPr lang="en-GB" b="1" dirty="0" smtClean="0"/>
              <a:t>Master </a:t>
            </a:r>
            <a:r>
              <a:rPr lang="en-GB" b="1" dirty="0"/>
              <a:t>Reinforcement</a:t>
            </a:r>
            <a:r>
              <a:rPr lang="en-GB" dirty="0"/>
              <a:t/>
            </a:r>
            <a:br>
              <a:rPr lang="en-GB" dirty="0"/>
            </a:br>
            <a:r>
              <a:rPr lang="en-GB" b="1" dirty="0" smtClean="0"/>
              <a:t>Seeding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441433" y="5975160"/>
            <a:ext cx="817704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http://</a:t>
            </a:r>
            <a:r>
              <a:rPr lang="en-GB" dirty="0" smtClean="0">
                <a:hlinkClick r:id="rId2"/>
              </a:rPr>
              <a:t>www.liberty-stadium.com/liberty_stadium_intro_pitch.php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60067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59419" y="209907"/>
            <a:ext cx="6452312" cy="1507067"/>
          </a:xfrm>
        </p:spPr>
        <p:txBody>
          <a:bodyPr/>
          <a:lstStyle/>
          <a:p>
            <a:r>
              <a:rPr lang="en-GB" b="1" dirty="0"/>
              <a:t>Premier League </a:t>
            </a:r>
            <a:r>
              <a:rPr lang="en-GB" b="1" dirty="0" smtClean="0"/>
              <a:t>Stadiums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7764" t="34528" r="35295" b="18077"/>
          <a:stretch/>
        </p:blipFill>
        <p:spPr>
          <a:xfrm>
            <a:off x="2522977" y="1438817"/>
            <a:ext cx="6978869" cy="396361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6047233"/>
            <a:ext cx="424667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3"/>
              </a:rPr>
              <a:t>http://www.football-stadiums.co.uk</a:t>
            </a:r>
            <a:r>
              <a:rPr lang="en-GB" dirty="0" smtClean="0">
                <a:hlinkClick r:id="rId3"/>
              </a:rPr>
              <a:t>/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18792" t="57661" r="66177" b="20615"/>
          <a:stretch/>
        </p:blipFill>
        <p:spPr>
          <a:xfrm>
            <a:off x="9375228" y="794014"/>
            <a:ext cx="2719503" cy="221086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l="48743" t="56914" r="35576" b="17592"/>
          <a:stretch/>
        </p:blipFill>
        <p:spPr>
          <a:xfrm>
            <a:off x="133270" y="3725312"/>
            <a:ext cx="2389707" cy="2185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0121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329340" y="238376"/>
            <a:ext cx="61798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u="sng" dirty="0"/>
              <a:t>Cardiff City Stadium: Cardiff City / Wales</a:t>
            </a:r>
            <a:endParaRPr lang="en-GB" sz="2400" u="sng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/>
          <a:srcRect l="41977" t="36089" r="34997" b="32655"/>
          <a:stretch/>
        </p:blipFill>
        <p:spPr>
          <a:xfrm>
            <a:off x="6419288" y="1234481"/>
            <a:ext cx="5194549" cy="4105584"/>
          </a:xfrm>
          <a:prstGeom prst="rect">
            <a:avLst/>
          </a:prstGeom>
        </p:spPr>
      </p:pic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7434167"/>
              </p:ext>
            </p:extLst>
          </p:nvPr>
        </p:nvGraphicFramePr>
        <p:xfrm>
          <a:off x="253289" y="1232495"/>
          <a:ext cx="5075456" cy="451994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537728">
                  <a:extLst>
                    <a:ext uri="{9D8B030D-6E8A-4147-A177-3AD203B41FA5}">
                      <a16:colId xmlns:a16="http://schemas.microsoft.com/office/drawing/2014/main" xmlns="" val="2012598134"/>
                    </a:ext>
                  </a:extLst>
                </a:gridCol>
                <a:gridCol w="2537728">
                  <a:extLst>
                    <a:ext uri="{9D8B030D-6E8A-4147-A177-3AD203B41FA5}">
                      <a16:colId xmlns:a16="http://schemas.microsoft.com/office/drawing/2014/main" xmlns="" val="4266645131"/>
                    </a:ext>
                  </a:extLst>
                </a:gridCol>
              </a:tblGrid>
              <a:tr h="302813">
                <a:tc gridSpan="2">
                  <a:txBody>
                    <a:bodyPr/>
                    <a:lstStyle/>
                    <a:p>
                      <a:r>
                        <a:rPr lang="en-GB" sz="1400"/>
                        <a:t>Cardiff City Stadium Stats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475718303"/>
                  </a:ext>
                </a:extLst>
              </a:tr>
              <a:tr h="529922">
                <a:tc>
                  <a:txBody>
                    <a:bodyPr/>
                    <a:lstStyle/>
                    <a:p>
                      <a:r>
                        <a:rPr lang="en-GB" sz="1400"/>
                        <a:t>Year Opened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2009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394148551"/>
                  </a:ext>
                </a:extLst>
              </a:tr>
              <a:tr h="354279">
                <a:tc>
                  <a:txBody>
                    <a:bodyPr/>
                    <a:lstStyle/>
                    <a:p>
                      <a:r>
                        <a:rPr lang="en-GB" sz="1400" dirty="0"/>
                        <a:t>Capacity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33,280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2205006"/>
                  </a:ext>
                </a:extLst>
              </a:tr>
              <a:tr h="529922">
                <a:tc>
                  <a:txBody>
                    <a:bodyPr/>
                    <a:lstStyle/>
                    <a:p>
                      <a:r>
                        <a:rPr lang="en-GB" sz="1400"/>
                        <a:t>Average Attendance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10,853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9244750"/>
                  </a:ext>
                </a:extLst>
              </a:tr>
              <a:tr h="757032">
                <a:tc>
                  <a:txBody>
                    <a:bodyPr/>
                    <a:lstStyle/>
                    <a:p>
                      <a:r>
                        <a:rPr lang="en-GB" sz="1400" dirty="0"/>
                        <a:t>Pitch Size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100 </a:t>
                      </a:r>
                      <a:r>
                        <a:rPr lang="en-GB" sz="1400" dirty="0"/>
                        <a:t>x 68 (6800</a:t>
                      </a:r>
                      <a:r>
                        <a:rPr lang="en-GB" sz="1400" dirty="0" smtClean="0"/>
                        <a:t>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637057641"/>
                  </a:ext>
                </a:extLst>
              </a:tr>
              <a:tr h="529922">
                <a:tc>
                  <a:txBody>
                    <a:bodyPr/>
                    <a:lstStyle/>
                    <a:p>
                      <a:r>
                        <a:rPr lang="en-GB" sz="1400"/>
                        <a:t>Owner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Cardiff City F.C</a:t>
                      </a:r>
                      <a:r>
                        <a:rPr lang="en-GB" sz="1400" dirty="0" smtClean="0"/>
                        <a:t>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704579250"/>
                  </a:ext>
                </a:extLst>
              </a:tr>
              <a:tr h="984141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Clubs </a:t>
                      </a:r>
                      <a:r>
                        <a:rPr lang="en-GB" sz="1400" dirty="0"/>
                        <a:t>Hosted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Cardiff Blues, Cardiff City F.C., Wales national </a:t>
                      </a:r>
                      <a:r>
                        <a:rPr lang="en-GB" sz="1400" dirty="0" smtClean="0"/>
                        <a:t>team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929808038"/>
                  </a:ext>
                </a:extLst>
              </a:tr>
              <a:tr h="529922">
                <a:tc>
                  <a:txBody>
                    <a:bodyPr/>
                    <a:lstStyle/>
                    <a:p>
                      <a:r>
                        <a:rPr lang="en-GB" sz="1400" dirty="0"/>
                        <a:t>First Fixture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Cardiff v Celtic (22/07/2009)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226655388"/>
                  </a:ext>
                </a:extLst>
              </a:tr>
            </a:tbl>
          </a:graphicData>
        </a:graphic>
      </p:graphicFrame>
      <p:sp>
        <p:nvSpPr>
          <p:cNvPr id="13" name="Rectangle 12"/>
          <p:cNvSpPr/>
          <p:nvPr/>
        </p:nvSpPr>
        <p:spPr>
          <a:xfrm>
            <a:off x="323288" y="6211669"/>
            <a:ext cx="88732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http://www.football-stadiums.co.uk/grounds/wales/cardiff-city-stadium</a:t>
            </a:r>
            <a:r>
              <a:rPr lang="en-GB" dirty="0" smtClean="0">
                <a:hlinkClick r:id="rId3"/>
              </a:rPr>
              <a:t>/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30810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464347" y="1374706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 smtClean="0"/>
              <a:t>The </a:t>
            </a:r>
            <a:r>
              <a:rPr lang="en-GB" dirty="0"/>
              <a:t>original stadium was demolished in 2003, the current version of the home of England’s international team was built on the same site and opened to the public in 2007.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7515874"/>
              </p:ext>
            </p:extLst>
          </p:nvPr>
        </p:nvGraphicFramePr>
        <p:xfrm>
          <a:off x="168649" y="2105311"/>
          <a:ext cx="5696607" cy="3251252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782664">
                  <a:extLst>
                    <a:ext uri="{9D8B030D-6E8A-4147-A177-3AD203B41FA5}">
                      <a16:colId xmlns:a16="http://schemas.microsoft.com/office/drawing/2014/main" xmlns="" val="1897705451"/>
                    </a:ext>
                  </a:extLst>
                </a:gridCol>
                <a:gridCol w="3913943">
                  <a:extLst>
                    <a:ext uri="{9D8B030D-6E8A-4147-A177-3AD203B41FA5}">
                      <a16:colId xmlns:a16="http://schemas.microsoft.com/office/drawing/2014/main" xmlns="" val="1332202819"/>
                    </a:ext>
                  </a:extLst>
                </a:gridCol>
              </a:tblGrid>
              <a:tr h="352657">
                <a:tc>
                  <a:txBody>
                    <a:bodyPr/>
                    <a:lstStyle/>
                    <a:p>
                      <a:r>
                        <a:rPr lang="en-GB" sz="1700"/>
                        <a:t>Year Opened</a:t>
                      </a:r>
                    </a:p>
                  </a:txBody>
                  <a:tcPr marL="88164" marR="88164" marT="44082" marB="44082" anchor="ctr"/>
                </a:tc>
                <a:tc>
                  <a:txBody>
                    <a:bodyPr/>
                    <a:lstStyle/>
                    <a:p>
                      <a:r>
                        <a:rPr lang="en-GB" sz="1700" dirty="0"/>
                        <a:t>2007</a:t>
                      </a:r>
                    </a:p>
                  </a:txBody>
                  <a:tcPr marL="88164" marR="88164" marT="44082" marB="44082" anchor="ctr"/>
                </a:tc>
                <a:extLst>
                  <a:ext uri="{0D108BD9-81ED-4DB2-BD59-A6C34878D82A}">
                    <a16:rowId xmlns:a16="http://schemas.microsoft.com/office/drawing/2014/main" xmlns="" val="1108148728"/>
                  </a:ext>
                </a:extLst>
              </a:tr>
              <a:tr h="352657">
                <a:tc>
                  <a:txBody>
                    <a:bodyPr/>
                    <a:lstStyle/>
                    <a:p>
                      <a:r>
                        <a:rPr lang="en-GB" sz="1700"/>
                        <a:t>Capacity</a:t>
                      </a:r>
                    </a:p>
                  </a:txBody>
                  <a:tcPr marL="88164" marR="88164" marT="44082" marB="44082" anchor="ctr"/>
                </a:tc>
                <a:tc>
                  <a:txBody>
                    <a:bodyPr/>
                    <a:lstStyle/>
                    <a:p>
                      <a:r>
                        <a:rPr lang="en-GB" sz="1700" dirty="0"/>
                        <a:t>90,000</a:t>
                      </a:r>
                    </a:p>
                  </a:txBody>
                  <a:tcPr marL="88164" marR="88164" marT="44082" marB="44082" anchor="ctr"/>
                </a:tc>
                <a:extLst>
                  <a:ext uri="{0D108BD9-81ED-4DB2-BD59-A6C34878D82A}">
                    <a16:rowId xmlns:a16="http://schemas.microsoft.com/office/drawing/2014/main" xmlns="" val="564829928"/>
                  </a:ext>
                </a:extLst>
              </a:tr>
              <a:tr h="352657">
                <a:tc>
                  <a:txBody>
                    <a:bodyPr/>
                    <a:lstStyle/>
                    <a:p>
                      <a:r>
                        <a:rPr lang="en-GB" sz="1700"/>
                        <a:t>Average Attendance</a:t>
                      </a:r>
                    </a:p>
                  </a:txBody>
                  <a:tcPr marL="88164" marR="88164" marT="44082" marB="44082" anchor="ctr"/>
                </a:tc>
                <a:tc>
                  <a:txBody>
                    <a:bodyPr/>
                    <a:lstStyle/>
                    <a:p>
                      <a:r>
                        <a:rPr lang="en-GB" sz="1700" dirty="0"/>
                        <a:t>85,000</a:t>
                      </a:r>
                    </a:p>
                  </a:txBody>
                  <a:tcPr marL="88164" marR="88164" marT="44082" marB="44082" anchor="ctr"/>
                </a:tc>
                <a:extLst>
                  <a:ext uri="{0D108BD9-81ED-4DB2-BD59-A6C34878D82A}">
                    <a16:rowId xmlns:a16="http://schemas.microsoft.com/office/drawing/2014/main" xmlns="" val="3372975900"/>
                  </a:ext>
                </a:extLst>
              </a:tr>
              <a:tr h="352657">
                <a:tc>
                  <a:txBody>
                    <a:bodyPr/>
                    <a:lstStyle/>
                    <a:p>
                      <a:r>
                        <a:rPr lang="en-GB" sz="1700" dirty="0"/>
                        <a:t>Pitch Size</a:t>
                      </a:r>
                    </a:p>
                  </a:txBody>
                  <a:tcPr marL="88164" marR="88164" marT="44082" marB="44082" anchor="ctr"/>
                </a:tc>
                <a:tc>
                  <a:txBody>
                    <a:bodyPr/>
                    <a:lstStyle/>
                    <a:p>
                      <a:r>
                        <a:rPr lang="en-GB" sz="1700"/>
                        <a:t>105 x 68 (7140)</a:t>
                      </a:r>
                    </a:p>
                  </a:txBody>
                  <a:tcPr marL="88164" marR="88164" marT="44082" marB="44082" anchor="ctr"/>
                </a:tc>
                <a:extLst>
                  <a:ext uri="{0D108BD9-81ED-4DB2-BD59-A6C34878D82A}">
                    <a16:rowId xmlns:a16="http://schemas.microsoft.com/office/drawing/2014/main" xmlns="" val="3011724626"/>
                  </a:ext>
                </a:extLst>
              </a:tr>
              <a:tr h="352657">
                <a:tc>
                  <a:txBody>
                    <a:bodyPr/>
                    <a:lstStyle/>
                    <a:p>
                      <a:r>
                        <a:rPr lang="en-GB" sz="1700"/>
                        <a:t>Owner</a:t>
                      </a:r>
                    </a:p>
                  </a:txBody>
                  <a:tcPr marL="88164" marR="88164" marT="44082" marB="44082" anchor="ctr"/>
                </a:tc>
                <a:tc>
                  <a:txBody>
                    <a:bodyPr/>
                    <a:lstStyle/>
                    <a:p>
                      <a:r>
                        <a:rPr lang="en-GB" sz="1700"/>
                        <a:t>The Football Association</a:t>
                      </a:r>
                    </a:p>
                  </a:txBody>
                  <a:tcPr marL="88164" marR="88164" marT="44082" marB="44082" anchor="ctr"/>
                </a:tc>
                <a:extLst>
                  <a:ext uri="{0D108BD9-81ED-4DB2-BD59-A6C34878D82A}">
                    <a16:rowId xmlns:a16="http://schemas.microsoft.com/office/drawing/2014/main" xmlns="" val="3464905713"/>
                  </a:ext>
                </a:extLst>
              </a:tr>
              <a:tr h="352657">
                <a:tc>
                  <a:txBody>
                    <a:bodyPr/>
                    <a:lstStyle/>
                    <a:p>
                      <a:r>
                        <a:rPr lang="en-GB" sz="1700"/>
                        <a:t>Clubs Hosted</a:t>
                      </a:r>
                    </a:p>
                  </a:txBody>
                  <a:tcPr marL="88164" marR="88164" marT="44082" marB="44082" anchor="ctr"/>
                </a:tc>
                <a:tc>
                  <a:txBody>
                    <a:bodyPr/>
                    <a:lstStyle/>
                    <a:p>
                      <a:r>
                        <a:rPr lang="en-GB" sz="1700"/>
                        <a:t>England</a:t>
                      </a:r>
                    </a:p>
                  </a:txBody>
                  <a:tcPr marL="88164" marR="88164" marT="44082" marB="44082" anchor="ctr"/>
                </a:tc>
                <a:extLst>
                  <a:ext uri="{0D108BD9-81ED-4DB2-BD59-A6C34878D82A}">
                    <a16:rowId xmlns:a16="http://schemas.microsoft.com/office/drawing/2014/main" xmlns="" val="2178969739"/>
                  </a:ext>
                </a:extLst>
              </a:tr>
              <a:tr h="881643">
                <a:tc>
                  <a:txBody>
                    <a:bodyPr/>
                    <a:lstStyle/>
                    <a:p>
                      <a:r>
                        <a:rPr lang="en-GB" sz="1700"/>
                        <a:t>First Fixture</a:t>
                      </a:r>
                    </a:p>
                  </a:txBody>
                  <a:tcPr marL="88164" marR="88164" marT="44082" marB="44082" anchor="ctr"/>
                </a:tc>
                <a:tc>
                  <a:txBody>
                    <a:bodyPr/>
                    <a:lstStyle/>
                    <a:p>
                      <a:r>
                        <a:rPr lang="en-GB" sz="1700" dirty="0"/>
                        <a:t>Geoff Thomas Foundation Charity XI v Wembley Sponsors </a:t>
                      </a:r>
                      <a:r>
                        <a:rPr lang="en-GB" sz="1700" dirty="0" err="1"/>
                        <a:t>Allstars</a:t>
                      </a:r>
                      <a:r>
                        <a:rPr lang="en-GB" sz="1700" dirty="0"/>
                        <a:t> (17/03/2007)</a:t>
                      </a:r>
                    </a:p>
                  </a:txBody>
                  <a:tcPr marL="88164" marR="88164" marT="44082" marB="44082" anchor="ctr"/>
                </a:tc>
                <a:extLst>
                  <a:ext uri="{0D108BD9-81ED-4DB2-BD59-A6C34878D82A}">
                    <a16:rowId xmlns:a16="http://schemas.microsoft.com/office/drawing/2014/main" xmlns="" val="2944405406"/>
                  </a:ext>
                </a:extLst>
              </a:tr>
            </a:tbl>
          </a:graphicData>
        </a:graphic>
      </p:graphicFrame>
      <p:pic>
        <p:nvPicPr>
          <p:cNvPr id="9" name="Picture 2" descr="http://www.football-stadiums.co.uk/images/wembley/wembley-mai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4347" y="2575035"/>
            <a:ext cx="5727653" cy="3894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2473037" y="468816"/>
            <a:ext cx="70567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u="sng" dirty="0"/>
              <a:t>Wembley: England / Tottenham Hotspur</a:t>
            </a:r>
            <a:endParaRPr lang="en-GB" sz="2800" u="sng" dirty="0"/>
          </a:p>
        </p:txBody>
      </p:sp>
      <p:sp>
        <p:nvSpPr>
          <p:cNvPr id="10" name="Rectangle 9"/>
          <p:cNvSpPr/>
          <p:nvPr/>
        </p:nvSpPr>
        <p:spPr>
          <a:xfrm>
            <a:off x="168649" y="6469839"/>
            <a:ext cx="103732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http://www.football-stadiums.co.uk/grounds/england/wembley</a:t>
            </a:r>
            <a:r>
              <a:rPr lang="en-GB" dirty="0" smtClean="0">
                <a:hlinkClick r:id="rId3"/>
              </a:rPr>
              <a:t>/</a:t>
            </a:r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66413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67309" y="164802"/>
            <a:ext cx="61766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u="sng" dirty="0"/>
              <a:t>Hampden Park: Scotland / Queen's Park</a:t>
            </a:r>
            <a:endParaRPr lang="en-GB" sz="2400" u="sng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9683" y="2002596"/>
            <a:ext cx="4881617" cy="3486869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1945841"/>
              </p:ext>
            </p:extLst>
          </p:nvPr>
        </p:nvGraphicFramePr>
        <p:xfrm>
          <a:off x="452984" y="798815"/>
          <a:ext cx="5643016" cy="502920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821508">
                  <a:extLst>
                    <a:ext uri="{9D8B030D-6E8A-4147-A177-3AD203B41FA5}">
                      <a16:colId xmlns:a16="http://schemas.microsoft.com/office/drawing/2014/main" xmlns="" val="1931582130"/>
                    </a:ext>
                  </a:extLst>
                </a:gridCol>
                <a:gridCol w="2821508">
                  <a:extLst>
                    <a:ext uri="{9D8B030D-6E8A-4147-A177-3AD203B41FA5}">
                      <a16:colId xmlns:a16="http://schemas.microsoft.com/office/drawing/2014/main" xmlns="" val="368870831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/>
                        <a:t>Year Opened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/>
                        <a:t>1903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50062555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Capacity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51,866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83744064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Average Attendance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/>
                        <a:t>50,597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53778017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dirty="0"/>
                        <a:t>Pitch Size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r>
                        <a:rPr lang="en-GB" dirty="0" smtClean="0"/>
                        <a:t>105 </a:t>
                      </a:r>
                      <a:r>
                        <a:rPr lang="en-GB" dirty="0"/>
                        <a:t>x 68 (7140)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9271519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Owner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r>
                        <a:rPr lang="en-GB" dirty="0" smtClean="0"/>
                        <a:t>Queen's </a:t>
                      </a:r>
                      <a:r>
                        <a:rPr lang="en-GB" dirty="0"/>
                        <a:t>Park F.C.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10935814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Clubs Hosted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r>
                        <a:rPr lang="en-GB" dirty="0" smtClean="0"/>
                        <a:t>Queen's </a:t>
                      </a:r>
                      <a:r>
                        <a:rPr lang="en-GB" dirty="0"/>
                        <a:t>Park F.C., Scotland national football team, Glasgow Tigers, Scottish Claymores, Celtic F.C.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67483986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First Fixture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r>
                        <a:rPr lang="en-GB" dirty="0" smtClean="0"/>
                        <a:t>Queens </a:t>
                      </a:r>
                      <a:r>
                        <a:rPr lang="en-GB" dirty="0"/>
                        <a:t>Park v Celtic (31/10/1903)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602078029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147146" y="6341523"/>
            <a:ext cx="98271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http://www.football-stadiums.co.uk/grounds/scotland/hampden-park</a:t>
            </a:r>
            <a:r>
              <a:rPr lang="en-GB" dirty="0" smtClean="0">
                <a:hlinkClick r:id="rId3"/>
              </a:rPr>
              <a:t>/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8000097" y="1478525"/>
            <a:ext cx="22878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Year Founded1867</a:t>
            </a:r>
          </a:p>
        </p:txBody>
      </p:sp>
    </p:spTree>
    <p:extLst>
      <p:ext uri="{BB962C8B-B14F-4D97-AF65-F5344CB8AC3E}">
        <p14:creationId xmlns:p14="http://schemas.microsoft.com/office/powerpoint/2010/main" val="27892202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01462" y="327282"/>
            <a:ext cx="847547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 smtClean="0"/>
              <a:t>             </a:t>
            </a:r>
            <a:r>
              <a:rPr lang="en-GB" sz="2400" b="1" u="sng" dirty="0" smtClean="0"/>
              <a:t>The </a:t>
            </a:r>
            <a:r>
              <a:rPr lang="en-GB" sz="2400" b="1" u="sng" dirty="0"/>
              <a:t>Principality Stadium: </a:t>
            </a:r>
            <a:r>
              <a:rPr lang="en-GB" sz="2400" b="1" u="sng" dirty="0" smtClean="0"/>
              <a:t>Wales </a:t>
            </a:r>
          </a:p>
          <a:p>
            <a:r>
              <a:rPr lang="en-GB" sz="2400" b="1" u="sng" dirty="0" smtClean="0"/>
              <a:t>But wales have not played there since 2011 </a:t>
            </a:r>
            <a:endParaRPr lang="en-GB" sz="2400" u="sng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6661" y="2144111"/>
            <a:ext cx="4845078" cy="3460770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2347038"/>
              </p:ext>
            </p:extLst>
          </p:nvPr>
        </p:nvGraphicFramePr>
        <p:xfrm>
          <a:off x="376800" y="1804047"/>
          <a:ext cx="5614098" cy="3606456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807049">
                  <a:extLst>
                    <a:ext uri="{9D8B030D-6E8A-4147-A177-3AD203B41FA5}">
                      <a16:colId xmlns:a16="http://schemas.microsoft.com/office/drawing/2014/main" xmlns="" val="1800630310"/>
                    </a:ext>
                  </a:extLst>
                </a:gridCol>
                <a:gridCol w="2807049">
                  <a:extLst>
                    <a:ext uri="{9D8B030D-6E8A-4147-A177-3AD203B41FA5}">
                      <a16:colId xmlns:a16="http://schemas.microsoft.com/office/drawing/2014/main" xmlns="" val="533913808"/>
                    </a:ext>
                  </a:extLst>
                </a:gridCol>
              </a:tblGrid>
              <a:tr h="336255">
                <a:tc>
                  <a:txBody>
                    <a:bodyPr/>
                    <a:lstStyle/>
                    <a:p>
                      <a:r>
                        <a:rPr lang="en-GB" sz="1700"/>
                        <a:t>Year Opened</a:t>
                      </a:r>
                    </a:p>
                  </a:txBody>
                  <a:tcPr marL="84064" marR="84064" marT="42032" marB="42032" anchor="ctr"/>
                </a:tc>
                <a:tc>
                  <a:txBody>
                    <a:bodyPr/>
                    <a:lstStyle/>
                    <a:p>
                      <a:r>
                        <a:rPr lang="en-GB" sz="1700"/>
                        <a:t>1999</a:t>
                      </a:r>
                    </a:p>
                  </a:txBody>
                  <a:tcPr marL="84064" marR="84064" marT="42032" marB="42032" anchor="ctr"/>
                </a:tc>
                <a:extLst>
                  <a:ext uri="{0D108BD9-81ED-4DB2-BD59-A6C34878D82A}">
                    <a16:rowId xmlns:a16="http://schemas.microsoft.com/office/drawing/2014/main" xmlns="" val="733450260"/>
                  </a:ext>
                </a:extLst>
              </a:tr>
              <a:tr h="336255">
                <a:tc>
                  <a:txBody>
                    <a:bodyPr/>
                    <a:lstStyle/>
                    <a:p>
                      <a:r>
                        <a:rPr lang="en-GB" sz="1700"/>
                        <a:t>Capacity</a:t>
                      </a:r>
                    </a:p>
                  </a:txBody>
                  <a:tcPr marL="84064" marR="84064" marT="42032" marB="42032" anchor="ctr"/>
                </a:tc>
                <a:tc>
                  <a:txBody>
                    <a:bodyPr/>
                    <a:lstStyle/>
                    <a:p>
                      <a:r>
                        <a:rPr lang="en-GB" sz="1700"/>
                        <a:t>74,500</a:t>
                      </a:r>
                    </a:p>
                  </a:txBody>
                  <a:tcPr marL="84064" marR="84064" marT="42032" marB="42032" anchor="ctr"/>
                </a:tc>
                <a:extLst>
                  <a:ext uri="{0D108BD9-81ED-4DB2-BD59-A6C34878D82A}">
                    <a16:rowId xmlns:a16="http://schemas.microsoft.com/office/drawing/2014/main" xmlns="" val="1317783732"/>
                  </a:ext>
                </a:extLst>
              </a:tr>
              <a:tr h="336255">
                <a:tc>
                  <a:txBody>
                    <a:bodyPr/>
                    <a:lstStyle/>
                    <a:p>
                      <a:r>
                        <a:rPr lang="en-GB" sz="1700"/>
                        <a:t>Average Attendance</a:t>
                      </a:r>
                    </a:p>
                  </a:txBody>
                  <a:tcPr marL="84064" marR="84064" marT="42032" marB="42032" anchor="ctr"/>
                </a:tc>
                <a:tc>
                  <a:txBody>
                    <a:bodyPr/>
                    <a:lstStyle/>
                    <a:p>
                      <a:r>
                        <a:rPr lang="en-GB" sz="1700"/>
                        <a:t>69,221</a:t>
                      </a:r>
                    </a:p>
                  </a:txBody>
                  <a:tcPr marL="84064" marR="84064" marT="42032" marB="42032" anchor="ctr"/>
                </a:tc>
                <a:extLst>
                  <a:ext uri="{0D108BD9-81ED-4DB2-BD59-A6C34878D82A}">
                    <a16:rowId xmlns:a16="http://schemas.microsoft.com/office/drawing/2014/main" xmlns="" val="2945143069"/>
                  </a:ext>
                </a:extLst>
              </a:tr>
              <a:tr h="336255">
                <a:tc>
                  <a:txBody>
                    <a:bodyPr/>
                    <a:lstStyle/>
                    <a:p>
                      <a:r>
                        <a:rPr lang="en-GB" sz="1700" dirty="0"/>
                        <a:t>Pitch Size</a:t>
                      </a:r>
                    </a:p>
                  </a:txBody>
                  <a:tcPr marL="84064" marR="84064" marT="42032" marB="42032" anchor="ctr"/>
                </a:tc>
                <a:tc>
                  <a:txBody>
                    <a:bodyPr/>
                    <a:lstStyle/>
                    <a:p>
                      <a:r>
                        <a:rPr lang="en-GB" sz="1700" dirty="0"/>
                        <a:t>120 x 79 (9480)</a:t>
                      </a:r>
                    </a:p>
                  </a:txBody>
                  <a:tcPr marL="84064" marR="84064" marT="42032" marB="42032" anchor="ctr"/>
                </a:tc>
                <a:extLst>
                  <a:ext uri="{0D108BD9-81ED-4DB2-BD59-A6C34878D82A}">
                    <a16:rowId xmlns:a16="http://schemas.microsoft.com/office/drawing/2014/main" xmlns="" val="2184695027"/>
                  </a:ext>
                </a:extLst>
              </a:tr>
              <a:tr h="336255">
                <a:tc>
                  <a:txBody>
                    <a:bodyPr/>
                    <a:lstStyle/>
                    <a:p>
                      <a:r>
                        <a:rPr lang="en-GB" sz="1700"/>
                        <a:t>Former Name</a:t>
                      </a:r>
                    </a:p>
                  </a:txBody>
                  <a:tcPr marL="84064" marR="84064" marT="42032" marB="42032" anchor="ctr"/>
                </a:tc>
                <a:tc>
                  <a:txBody>
                    <a:bodyPr/>
                    <a:lstStyle/>
                    <a:p>
                      <a:r>
                        <a:rPr lang="en-GB" sz="1700"/>
                        <a:t>Millennium Stadium</a:t>
                      </a:r>
                    </a:p>
                  </a:txBody>
                  <a:tcPr marL="84064" marR="84064" marT="42032" marB="42032" anchor="ctr"/>
                </a:tc>
                <a:extLst>
                  <a:ext uri="{0D108BD9-81ED-4DB2-BD59-A6C34878D82A}">
                    <a16:rowId xmlns:a16="http://schemas.microsoft.com/office/drawing/2014/main" xmlns="" val="2778103747"/>
                  </a:ext>
                </a:extLst>
              </a:tr>
              <a:tr h="336255">
                <a:tc>
                  <a:txBody>
                    <a:bodyPr/>
                    <a:lstStyle/>
                    <a:p>
                      <a:r>
                        <a:rPr lang="en-GB" sz="1700"/>
                        <a:t>Owner</a:t>
                      </a:r>
                    </a:p>
                  </a:txBody>
                  <a:tcPr marL="84064" marR="84064" marT="42032" marB="42032" anchor="ctr"/>
                </a:tc>
                <a:tc>
                  <a:txBody>
                    <a:bodyPr/>
                    <a:lstStyle/>
                    <a:p>
                      <a:r>
                        <a:rPr lang="en-GB" sz="1700"/>
                        <a:t>Welsh Rugby Union</a:t>
                      </a:r>
                    </a:p>
                  </a:txBody>
                  <a:tcPr marL="84064" marR="84064" marT="42032" marB="42032" anchor="ctr"/>
                </a:tc>
                <a:extLst>
                  <a:ext uri="{0D108BD9-81ED-4DB2-BD59-A6C34878D82A}">
                    <a16:rowId xmlns:a16="http://schemas.microsoft.com/office/drawing/2014/main" xmlns="" val="1541248604"/>
                  </a:ext>
                </a:extLst>
              </a:tr>
              <a:tr h="336255">
                <a:tc>
                  <a:txBody>
                    <a:bodyPr/>
                    <a:lstStyle/>
                    <a:p>
                      <a:r>
                        <a:rPr lang="en-GB" sz="1700"/>
                        <a:t>Sponsor</a:t>
                      </a:r>
                    </a:p>
                  </a:txBody>
                  <a:tcPr marL="84064" marR="84064" marT="42032" marB="42032" anchor="ctr"/>
                </a:tc>
                <a:tc>
                  <a:txBody>
                    <a:bodyPr/>
                    <a:lstStyle/>
                    <a:p>
                      <a:r>
                        <a:rPr lang="en-GB" sz="1700"/>
                        <a:t>Principality</a:t>
                      </a:r>
                    </a:p>
                  </a:txBody>
                  <a:tcPr marL="84064" marR="84064" marT="42032" marB="42032" anchor="ctr"/>
                </a:tc>
                <a:extLst>
                  <a:ext uri="{0D108BD9-81ED-4DB2-BD59-A6C34878D82A}">
                    <a16:rowId xmlns:a16="http://schemas.microsoft.com/office/drawing/2014/main" xmlns="" val="495932454"/>
                  </a:ext>
                </a:extLst>
              </a:tr>
              <a:tr h="588446">
                <a:tc>
                  <a:txBody>
                    <a:bodyPr/>
                    <a:lstStyle/>
                    <a:p>
                      <a:r>
                        <a:rPr lang="en-GB" sz="1700"/>
                        <a:t>Clubs Hosted</a:t>
                      </a:r>
                    </a:p>
                  </a:txBody>
                  <a:tcPr marL="84064" marR="84064" marT="42032" marB="42032" anchor="ctr"/>
                </a:tc>
                <a:tc>
                  <a:txBody>
                    <a:bodyPr/>
                    <a:lstStyle/>
                    <a:p>
                      <a:r>
                        <a:rPr lang="en-GB" sz="1700"/>
                        <a:t>Welsh Rugby Union, Wales National Football</a:t>
                      </a:r>
                    </a:p>
                  </a:txBody>
                  <a:tcPr marL="84064" marR="84064" marT="42032" marB="42032" anchor="ctr"/>
                </a:tc>
                <a:extLst>
                  <a:ext uri="{0D108BD9-81ED-4DB2-BD59-A6C34878D82A}">
                    <a16:rowId xmlns:a16="http://schemas.microsoft.com/office/drawing/2014/main" xmlns="" val="1296950414"/>
                  </a:ext>
                </a:extLst>
              </a:tr>
              <a:tr h="336255">
                <a:tc>
                  <a:txBody>
                    <a:bodyPr/>
                    <a:lstStyle/>
                    <a:p>
                      <a:r>
                        <a:rPr lang="en-GB" sz="1700"/>
                        <a:t>First Fixture</a:t>
                      </a:r>
                    </a:p>
                  </a:txBody>
                  <a:tcPr marL="84064" marR="84064" marT="42032" marB="42032" anchor="ctr"/>
                </a:tc>
                <a:tc>
                  <a:txBody>
                    <a:bodyPr/>
                    <a:lstStyle/>
                    <a:p>
                      <a:r>
                        <a:rPr lang="en-GB" sz="1700" dirty="0"/>
                        <a:t>Wales v South Africa (26/06/1999)</a:t>
                      </a:r>
                    </a:p>
                  </a:txBody>
                  <a:tcPr marL="84064" marR="84064" marT="42032" marB="42032" anchor="ctr"/>
                </a:tc>
                <a:extLst>
                  <a:ext uri="{0D108BD9-81ED-4DB2-BD59-A6C34878D82A}">
                    <a16:rowId xmlns:a16="http://schemas.microsoft.com/office/drawing/2014/main" xmlns="" val="1577528448"/>
                  </a:ext>
                </a:extLst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>
            <a:off x="252249" y="6211669"/>
            <a:ext cx="86815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http://www.football-stadiums.co.uk/grounds/wales/the-principality-stadium</a:t>
            </a:r>
            <a:r>
              <a:rPr lang="en-GB" dirty="0" smtClean="0">
                <a:hlinkClick r:id="rId3"/>
              </a:rPr>
              <a:t>/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8325297" y="1558862"/>
            <a:ext cx="22878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/>
              <a:t>Year Founded1876</a:t>
            </a:r>
          </a:p>
        </p:txBody>
      </p:sp>
    </p:spTree>
    <p:extLst>
      <p:ext uri="{BB962C8B-B14F-4D97-AF65-F5344CB8AC3E}">
        <p14:creationId xmlns:p14="http://schemas.microsoft.com/office/powerpoint/2010/main" val="10480382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3321416"/>
              </p:ext>
            </p:extLst>
          </p:nvPr>
        </p:nvGraphicFramePr>
        <p:xfrm>
          <a:off x="326861" y="1279794"/>
          <a:ext cx="5369746" cy="3789302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684873">
                  <a:extLst>
                    <a:ext uri="{9D8B030D-6E8A-4147-A177-3AD203B41FA5}">
                      <a16:colId xmlns:a16="http://schemas.microsoft.com/office/drawing/2014/main" xmlns="" val="4061362275"/>
                    </a:ext>
                  </a:extLst>
                </a:gridCol>
                <a:gridCol w="2684873">
                  <a:extLst>
                    <a:ext uri="{9D8B030D-6E8A-4147-A177-3AD203B41FA5}">
                      <a16:colId xmlns:a16="http://schemas.microsoft.com/office/drawing/2014/main" xmlns="" val="174312293"/>
                    </a:ext>
                  </a:extLst>
                </a:gridCol>
              </a:tblGrid>
              <a:tr h="370955">
                <a:tc>
                  <a:txBody>
                    <a:bodyPr/>
                    <a:lstStyle/>
                    <a:p>
                      <a:r>
                        <a:rPr lang="en-GB"/>
                        <a:t>Year Opened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/>
                        <a:t>1884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886758321"/>
                  </a:ext>
                </a:extLst>
              </a:tr>
              <a:tr h="370955">
                <a:tc>
                  <a:txBody>
                    <a:bodyPr/>
                    <a:lstStyle/>
                    <a:p>
                      <a:r>
                        <a:rPr lang="en-GB"/>
                        <a:t>Capacity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/>
                        <a:t>54,074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699067311"/>
                  </a:ext>
                </a:extLst>
              </a:tr>
              <a:tr h="370955">
                <a:tc>
                  <a:txBody>
                    <a:bodyPr/>
                    <a:lstStyle/>
                    <a:p>
                      <a:r>
                        <a:rPr lang="en-GB"/>
                        <a:t>Average Attendance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44,659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657409481"/>
                  </a:ext>
                </a:extLst>
              </a:tr>
              <a:tr h="370955">
                <a:tc>
                  <a:txBody>
                    <a:bodyPr/>
                    <a:lstStyle/>
                    <a:p>
                      <a:r>
                        <a:rPr lang="en-GB" dirty="0"/>
                        <a:t>Pitch Size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/>
                        <a:t>101 x 68 (6868)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985048195"/>
                  </a:ext>
                </a:extLst>
              </a:tr>
              <a:tr h="370955">
                <a:tc>
                  <a:txBody>
                    <a:bodyPr/>
                    <a:lstStyle/>
                    <a:p>
                      <a:r>
                        <a:rPr lang="en-GB"/>
                        <a:t>Owner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/>
                        <a:t>Fenway Sports Group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937479603"/>
                  </a:ext>
                </a:extLst>
              </a:tr>
              <a:tr h="649172">
                <a:tc>
                  <a:txBody>
                    <a:bodyPr/>
                    <a:lstStyle/>
                    <a:p>
                      <a:r>
                        <a:rPr lang="en-GB"/>
                        <a:t>Clubs Hosted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/>
                        <a:t>Everton (1884-92), Liverpool (1892-present)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147648156"/>
                  </a:ext>
                </a:extLst>
              </a:tr>
              <a:tr h="649172">
                <a:tc>
                  <a:txBody>
                    <a:bodyPr/>
                    <a:lstStyle/>
                    <a:p>
                      <a:r>
                        <a:rPr lang="en-GB"/>
                        <a:t>First Fixture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/>
                        <a:t>Everton v Earlestown (28-9-1884)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563231093"/>
                  </a:ext>
                </a:extLst>
              </a:tr>
              <a:tr h="370955">
                <a:tc>
                  <a:txBody>
                    <a:bodyPr/>
                    <a:lstStyle/>
                    <a:p>
                      <a:r>
                        <a:rPr lang="en-GB"/>
                        <a:t>Final Fixture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Mighty Red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616335652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8063159" y="1499616"/>
            <a:ext cx="22878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Year Founded1892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9184" y="2177831"/>
            <a:ext cx="4735895" cy="338278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012593" y="340523"/>
            <a:ext cx="37353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u="sng" dirty="0" err="1"/>
              <a:t>Anfield</a:t>
            </a:r>
            <a:r>
              <a:rPr lang="en-GB" sz="2800" b="1" u="sng" dirty="0"/>
              <a:t>: Liverpool FC</a:t>
            </a:r>
            <a:endParaRPr lang="en-GB" sz="2800" u="sng" dirty="0"/>
          </a:p>
        </p:txBody>
      </p:sp>
      <p:sp>
        <p:nvSpPr>
          <p:cNvPr id="8" name="Rectangle 7"/>
          <p:cNvSpPr/>
          <p:nvPr/>
        </p:nvSpPr>
        <p:spPr>
          <a:xfrm>
            <a:off x="326861" y="6134319"/>
            <a:ext cx="86594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http://www.football-stadiums.co.uk/grounds/england/anfield</a:t>
            </a:r>
            <a:r>
              <a:rPr lang="en-GB" dirty="0" smtClean="0">
                <a:hlinkClick r:id="rId3"/>
              </a:rPr>
              <a:t>/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2207289" y="5115815"/>
            <a:ext cx="11769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The Reds</a:t>
            </a:r>
          </a:p>
        </p:txBody>
      </p:sp>
    </p:spTree>
    <p:extLst>
      <p:ext uri="{BB962C8B-B14F-4D97-AF65-F5344CB8AC3E}">
        <p14:creationId xmlns:p14="http://schemas.microsoft.com/office/powerpoint/2010/main" val="6170505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9617" y="2186151"/>
            <a:ext cx="4693672" cy="3138055"/>
          </a:xfrm>
        </p:spPr>
      </p:pic>
      <p:sp>
        <p:nvSpPr>
          <p:cNvPr id="5" name="Rectangle 4"/>
          <p:cNvSpPr/>
          <p:nvPr/>
        </p:nvSpPr>
        <p:spPr>
          <a:xfrm>
            <a:off x="3464094" y="585217"/>
            <a:ext cx="46105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u="sng" dirty="0"/>
              <a:t>Bet365 Stadium: Stoke City FC</a:t>
            </a:r>
            <a:endParaRPr lang="en-GB" sz="2400" u="sng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959866"/>
              </p:ext>
            </p:extLst>
          </p:nvPr>
        </p:nvGraphicFramePr>
        <p:xfrm>
          <a:off x="303295" y="1247798"/>
          <a:ext cx="5109534" cy="3830832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554767">
                  <a:extLst>
                    <a:ext uri="{9D8B030D-6E8A-4147-A177-3AD203B41FA5}">
                      <a16:colId xmlns:a16="http://schemas.microsoft.com/office/drawing/2014/main" xmlns="" val="1789700144"/>
                    </a:ext>
                  </a:extLst>
                </a:gridCol>
                <a:gridCol w="2554767">
                  <a:extLst>
                    <a:ext uri="{9D8B030D-6E8A-4147-A177-3AD203B41FA5}">
                      <a16:colId xmlns:a16="http://schemas.microsoft.com/office/drawing/2014/main" xmlns="" val="405721591"/>
                    </a:ext>
                  </a:extLst>
                </a:gridCol>
              </a:tblGrid>
              <a:tr h="361474">
                <a:tc>
                  <a:txBody>
                    <a:bodyPr/>
                    <a:lstStyle/>
                    <a:p>
                      <a:r>
                        <a:rPr lang="en-GB" sz="1800"/>
                        <a:t>Year Opened</a:t>
                      </a:r>
                    </a:p>
                  </a:txBody>
                  <a:tcPr marL="90368" marR="90368" marT="45184" marB="45184" anchor="ctr"/>
                </a:tc>
                <a:tc>
                  <a:txBody>
                    <a:bodyPr/>
                    <a:lstStyle/>
                    <a:p>
                      <a:r>
                        <a:rPr lang="en-GB" sz="1800"/>
                        <a:t>1997</a:t>
                      </a:r>
                    </a:p>
                  </a:txBody>
                  <a:tcPr marL="90368" marR="90368" marT="45184" marB="45184" anchor="ctr"/>
                </a:tc>
                <a:extLst>
                  <a:ext uri="{0D108BD9-81ED-4DB2-BD59-A6C34878D82A}">
                    <a16:rowId xmlns:a16="http://schemas.microsoft.com/office/drawing/2014/main" xmlns="" val="2892487303"/>
                  </a:ext>
                </a:extLst>
              </a:tr>
              <a:tr h="361474">
                <a:tc>
                  <a:txBody>
                    <a:bodyPr/>
                    <a:lstStyle/>
                    <a:p>
                      <a:r>
                        <a:rPr lang="en-GB" sz="1800"/>
                        <a:t>Capacity</a:t>
                      </a:r>
                    </a:p>
                  </a:txBody>
                  <a:tcPr marL="90368" marR="90368" marT="45184" marB="45184" anchor="ctr"/>
                </a:tc>
                <a:tc>
                  <a:txBody>
                    <a:bodyPr/>
                    <a:lstStyle/>
                    <a:p>
                      <a:r>
                        <a:rPr lang="en-GB" sz="1800"/>
                        <a:t>27,902</a:t>
                      </a:r>
                    </a:p>
                  </a:txBody>
                  <a:tcPr marL="90368" marR="90368" marT="45184" marB="45184" anchor="ctr"/>
                </a:tc>
                <a:extLst>
                  <a:ext uri="{0D108BD9-81ED-4DB2-BD59-A6C34878D82A}">
                    <a16:rowId xmlns:a16="http://schemas.microsoft.com/office/drawing/2014/main" xmlns="" val="638538604"/>
                  </a:ext>
                </a:extLst>
              </a:tr>
              <a:tr h="361474">
                <a:tc>
                  <a:txBody>
                    <a:bodyPr/>
                    <a:lstStyle/>
                    <a:p>
                      <a:r>
                        <a:rPr lang="en-GB" sz="1800"/>
                        <a:t>Average Attendance</a:t>
                      </a:r>
                    </a:p>
                  </a:txBody>
                  <a:tcPr marL="90368" marR="90368" marT="45184" marB="45184" anchor="ctr"/>
                </a:tc>
                <a:tc>
                  <a:txBody>
                    <a:bodyPr/>
                    <a:lstStyle/>
                    <a:p>
                      <a:r>
                        <a:rPr lang="en-GB" sz="1800"/>
                        <a:t>27,446</a:t>
                      </a:r>
                    </a:p>
                  </a:txBody>
                  <a:tcPr marL="90368" marR="90368" marT="45184" marB="45184" anchor="ctr"/>
                </a:tc>
                <a:extLst>
                  <a:ext uri="{0D108BD9-81ED-4DB2-BD59-A6C34878D82A}">
                    <a16:rowId xmlns:a16="http://schemas.microsoft.com/office/drawing/2014/main" xmlns="" val="1902093399"/>
                  </a:ext>
                </a:extLst>
              </a:tr>
              <a:tr h="361474">
                <a:tc>
                  <a:txBody>
                    <a:bodyPr/>
                    <a:lstStyle/>
                    <a:p>
                      <a:r>
                        <a:rPr lang="en-GB" sz="1800" dirty="0"/>
                        <a:t>Pitch Size</a:t>
                      </a:r>
                    </a:p>
                  </a:txBody>
                  <a:tcPr marL="90368" marR="90368" marT="45184" marB="45184" anchor="ctr"/>
                </a:tc>
                <a:tc>
                  <a:txBody>
                    <a:bodyPr/>
                    <a:lstStyle/>
                    <a:p>
                      <a:r>
                        <a:rPr lang="en-GB" sz="1800"/>
                        <a:t>100 x 64 (6400)</a:t>
                      </a:r>
                    </a:p>
                  </a:txBody>
                  <a:tcPr marL="90368" marR="90368" marT="45184" marB="45184" anchor="ctr"/>
                </a:tc>
                <a:extLst>
                  <a:ext uri="{0D108BD9-81ED-4DB2-BD59-A6C34878D82A}">
                    <a16:rowId xmlns:a16="http://schemas.microsoft.com/office/drawing/2014/main" xmlns="" val="4276937443"/>
                  </a:ext>
                </a:extLst>
              </a:tr>
              <a:tr h="361474">
                <a:tc>
                  <a:txBody>
                    <a:bodyPr/>
                    <a:lstStyle/>
                    <a:p>
                      <a:r>
                        <a:rPr lang="en-GB" sz="1800"/>
                        <a:t>Former Name</a:t>
                      </a:r>
                    </a:p>
                  </a:txBody>
                  <a:tcPr marL="90368" marR="90368" marT="45184" marB="45184" anchor="ctr"/>
                </a:tc>
                <a:tc>
                  <a:txBody>
                    <a:bodyPr/>
                    <a:lstStyle/>
                    <a:p>
                      <a:r>
                        <a:rPr lang="en-GB" sz="1800"/>
                        <a:t>Britannia Stadium</a:t>
                      </a:r>
                    </a:p>
                  </a:txBody>
                  <a:tcPr marL="90368" marR="90368" marT="45184" marB="45184" anchor="ctr"/>
                </a:tc>
                <a:extLst>
                  <a:ext uri="{0D108BD9-81ED-4DB2-BD59-A6C34878D82A}">
                    <a16:rowId xmlns:a16="http://schemas.microsoft.com/office/drawing/2014/main" xmlns="" val="4002081518"/>
                  </a:ext>
                </a:extLst>
              </a:tr>
              <a:tr h="361474">
                <a:tc>
                  <a:txBody>
                    <a:bodyPr/>
                    <a:lstStyle/>
                    <a:p>
                      <a:r>
                        <a:rPr lang="en-GB" sz="1800"/>
                        <a:t>Owner</a:t>
                      </a:r>
                    </a:p>
                  </a:txBody>
                  <a:tcPr marL="90368" marR="90368" marT="45184" marB="45184" anchor="ctr"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Stoke City</a:t>
                      </a:r>
                    </a:p>
                  </a:txBody>
                  <a:tcPr marL="90368" marR="90368" marT="45184" marB="45184" anchor="ctr"/>
                </a:tc>
                <a:extLst>
                  <a:ext uri="{0D108BD9-81ED-4DB2-BD59-A6C34878D82A}">
                    <a16:rowId xmlns:a16="http://schemas.microsoft.com/office/drawing/2014/main" xmlns="" val="3266520154"/>
                  </a:ext>
                </a:extLst>
              </a:tr>
              <a:tr h="361474">
                <a:tc>
                  <a:txBody>
                    <a:bodyPr/>
                    <a:lstStyle/>
                    <a:p>
                      <a:r>
                        <a:rPr lang="en-GB" sz="1800"/>
                        <a:t>Sponsor</a:t>
                      </a:r>
                    </a:p>
                  </a:txBody>
                  <a:tcPr marL="90368" marR="90368" marT="45184" marB="45184" anchor="ctr"/>
                </a:tc>
                <a:tc>
                  <a:txBody>
                    <a:bodyPr/>
                    <a:lstStyle/>
                    <a:p>
                      <a:r>
                        <a:rPr lang="en-GB" sz="1800"/>
                        <a:t>Bet365</a:t>
                      </a:r>
                    </a:p>
                  </a:txBody>
                  <a:tcPr marL="90368" marR="90368" marT="45184" marB="45184" anchor="ctr"/>
                </a:tc>
                <a:extLst>
                  <a:ext uri="{0D108BD9-81ED-4DB2-BD59-A6C34878D82A}">
                    <a16:rowId xmlns:a16="http://schemas.microsoft.com/office/drawing/2014/main" xmlns="" val="3369049360"/>
                  </a:ext>
                </a:extLst>
              </a:tr>
              <a:tr h="361474">
                <a:tc>
                  <a:txBody>
                    <a:bodyPr/>
                    <a:lstStyle/>
                    <a:p>
                      <a:r>
                        <a:rPr lang="en-GB" sz="1800"/>
                        <a:t>Clubs Hosted</a:t>
                      </a:r>
                    </a:p>
                  </a:txBody>
                  <a:tcPr marL="90368" marR="90368" marT="45184" marB="45184" anchor="ctr"/>
                </a:tc>
                <a:tc>
                  <a:txBody>
                    <a:bodyPr/>
                    <a:lstStyle/>
                    <a:p>
                      <a:r>
                        <a:rPr lang="en-GB" sz="1800"/>
                        <a:t>Stoke City FC</a:t>
                      </a:r>
                    </a:p>
                  </a:txBody>
                  <a:tcPr marL="90368" marR="90368" marT="45184" marB="45184" anchor="ctr"/>
                </a:tc>
                <a:extLst>
                  <a:ext uri="{0D108BD9-81ED-4DB2-BD59-A6C34878D82A}">
                    <a16:rowId xmlns:a16="http://schemas.microsoft.com/office/drawing/2014/main" xmlns="" val="94626435"/>
                  </a:ext>
                </a:extLst>
              </a:tr>
              <a:tr h="361474">
                <a:tc>
                  <a:txBody>
                    <a:bodyPr/>
                    <a:lstStyle/>
                    <a:p>
                      <a:r>
                        <a:rPr lang="en-GB" sz="1800"/>
                        <a:t>First Fixture</a:t>
                      </a:r>
                    </a:p>
                  </a:txBody>
                  <a:tcPr marL="90368" marR="90368" marT="45184" marB="45184" anchor="ctr"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Stoke v Rochdale (27/08/1997)</a:t>
                      </a:r>
                    </a:p>
                  </a:txBody>
                  <a:tcPr marL="90368" marR="90368" marT="45184" marB="45184" anchor="ctr"/>
                </a:tc>
                <a:extLst>
                  <a:ext uri="{0D108BD9-81ED-4DB2-BD59-A6C34878D82A}">
                    <a16:rowId xmlns:a16="http://schemas.microsoft.com/office/drawing/2014/main" xmlns="" val="1862233765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8074652" y="1678292"/>
            <a:ext cx="22878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Year Founded1863</a:t>
            </a:r>
          </a:p>
        </p:txBody>
      </p:sp>
      <p:sp>
        <p:nvSpPr>
          <p:cNvPr id="8" name="Rectangle 7"/>
          <p:cNvSpPr/>
          <p:nvPr/>
        </p:nvSpPr>
        <p:spPr>
          <a:xfrm>
            <a:off x="303295" y="6210576"/>
            <a:ext cx="94923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http://www.football-stadiums.co.uk/grounds/england/bet365-stadium</a:t>
            </a:r>
            <a:r>
              <a:rPr lang="en-GB" dirty="0" smtClean="0">
                <a:hlinkClick r:id="rId3"/>
              </a:rPr>
              <a:t>/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1931722" y="5213393"/>
            <a:ext cx="13917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The Potters</a:t>
            </a:r>
          </a:p>
        </p:txBody>
      </p:sp>
    </p:spTree>
    <p:extLst>
      <p:ext uri="{BB962C8B-B14F-4D97-AF65-F5344CB8AC3E}">
        <p14:creationId xmlns:p14="http://schemas.microsoft.com/office/powerpoint/2010/main" val="9000474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60608" y="499535"/>
            <a:ext cx="607890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u="sng" dirty="0" err="1"/>
              <a:t>Falmer</a:t>
            </a:r>
            <a:r>
              <a:rPr lang="en-GB" sz="2400" b="1" u="sng" dirty="0"/>
              <a:t> Stadium: Brighton &amp; Hove Albion</a:t>
            </a:r>
            <a:endParaRPr lang="en-GB" sz="2400" u="sng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0867" y="2562536"/>
            <a:ext cx="4444444" cy="3225397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7261516"/>
              </p:ext>
            </p:extLst>
          </p:nvPr>
        </p:nvGraphicFramePr>
        <p:xfrm>
          <a:off x="249302" y="1702148"/>
          <a:ext cx="5850760" cy="3768572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925380">
                  <a:extLst>
                    <a:ext uri="{9D8B030D-6E8A-4147-A177-3AD203B41FA5}">
                      <a16:colId xmlns:a16="http://schemas.microsoft.com/office/drawing/2014/main" xmlns="" val="844774422"/>
                    </a:ext>
                  </a:extLst>
                </a:gridCol>
                <a:gridCol w="2925380">
                  <a:extLst>
                    <a:ext uri="{9D8B030D-6E8A-4147-A177-3AD203B41FA5}">
                      <a16:colId xmlns:a16="http://schemas.microsoft.com/office/drawing/2014/main" xmlns="" val="3087235915"/>
                    </a:ext>
                  </a:extLst>
                </a:gridCol>
              </a:tblGrid>
              <a:tr h="328613">
                <a:tc>
                  <a:txBody>
                    <a:bodyPr/>
                    <a:lstStyle/>
                    <a:p>
                      <a:r>
                        <a:rPr lang="en-GB" sz="1600"/>
                        <a:t>Year Opened</a:t>
                      </a:r>
                    </a:p>
                  </a:txBody>
                  <a:tcPr marL="82153" marR="82153" marT="41077" marB="41077" anchor="ctr"/>
                </a:tc>
                <a:tc>
                  <a:txBody>
                    <a:bodyPr/>
                    <a:lstStyle/>
                    <a:p>
                      <a:r>
                        <a:rPr lang="en-GB" sz="1600"/>
                        <a:t>2011</a:t>
                      </a:r>
                    </a:p>
                  </a:txBody>
                  <a:tcPr marL="82153" marR="82153" marT="41077" marB="41077" anchor="ctr"/>
                </a:tc>
                <a:extLst>
                  <a:ext uri="{0D108BD9-81ED-4DB2-BD59-A6C34878D82A}">
                    <a16:rowId xmlns:a16="http://schemas.microsoft.com/office/drawing/2014/main" xmlns="" val="1793419230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r>
                        <a:rPr lang="en-GB" sz="1600"/>
                        <a:t>Capacity</a:t>
                      </a:r>
                    </a:p>
                  </a:txBody>
                  <a:tcPr marL="82153" marR="82153" marT="41077" marB="41077" anchor="ctr"/>
                </a:tc>
                <a:tc>
                  <a:txBody>
                    <a:bodyPr/>
                    <a:lstStyle/>
                    <a:p>
                      <a:r>
                        <a:rPr lang="en-GB" sz="1600"/>
                        <a:t>30,750</a:t>
                      </a:r>
                    </a:p>
                  </a:txBody>
                  <a:tcPr marL="82153" marR="82153" marT="41077" marB="41077" anchor="ctr"/>
                </a:tc>
                <a:extLst>
                  <a:ext uri="{0D108BD9-81ED-4DB2-BD59-A6C34878D82A}">
                    <a16:rowId xmlns:a16="http://schemas.microsoft.com/office/drawing/2014/main" xmlns="" val="2766121456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r>
                        <a:rPr lang="en-GB" sz="1600" dirty="0"/>
                        <a:t>Average Attendance</a:t>
                      </a:r>
                    </a:p>
                  </a:txBody>
                  <a:tcPr marL="82153" marR="82153" marT="41077" marB="41077" anchor="ctr"/>
                </a:tc>
                <a:tc>
                  <a:txBody>
                    <a:bodyPr/>
                    <a:lstStyle/>
                    <a:p>
                      <a:r>
                        <a:rPr lang="en-GB" sz="1600"/>
                        <a:t>24,166</a:t>
                      </a:r>
                    </a:p>
                  </a:txBody>
                  <a:tcPr marL="82153" marR="82153" marT="41077" marB="41077" anchor="ctr"/>
                </a:tc>
                <a:extLst>
                  <a:ext uri="{0D108BD9-81ED-4DB2-BD59-A6C34878D82A}">
                    <a16:rowId xmlns:a16="http://schemas.microsoft.com/office/drawing/2014/main" xmlns="" val="3277693067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r>
                        <a:rPr lang="en-GB" sz="1600" dirty="0"/>
                        <a:t>Pitch Size</a:t>
                      </a:r>
                    </a:p>
                  </a:txBody>
                  <a:tcPr marL="82153" marR="82153" marT="41077" marB="41077" anchor="ctr"/>
                </a:tc>
                <a:tc>
                  <a:txBody>
                    <a:bodyPr/>
                    <a:lstStyle/>
                    <a:p>
                      <a:r>
                        <a:rPr lang="en-GB" sz="1600"/>
                        <a:t>105 x 69 (7245)</a:t>
                      </a:r>
                    </a:p>
                  </a:txBody>
                  <a:tcPr marL="82153" marR="82153" marT="41077" marB="41077" anchor="ctr"/>
                </a:tc>
                <a:extLst>
                  <a:ext uri="{0D108BD9-81ED-4DB2-BD59-A6C34878D82A}">
                    <a16:rowId xmlns:a16="http://schemas.microsoft.com/office/drawing/2014/main" xmlns="" val="4223041675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r>
                        <a:rPr lang="en-GB" sz="1600"/>
                        <a:t>Nickname</a:t>
                      </a:r>
                    </a:p>
                  </a:txBody>
                  <a:tcPr marL="82153" marR="82153" marT="41077" marB="41077" anchor="ctr"/>
                </a:tc>
                <a:tc>
                  <a:txBody>
                    <a:bodyPr/>
                    <a:lstStyle/>
                    <a:p>
                      <a:r>
                        <a:rPr lang="en-GB" sz="1600"/>
                        <a:t>The Amex</a:t>
                      </a:r>
                    </a:p>
                  </a:txBody>
                  <a:tcPr marL="82153" marR="82153" marT="41077" marB="41077" anchor="ctr"/>
                </a:tc>
                <a:extLst>
                  <a:ext uri="{0D108BD9-81ED-4DB2-BD59-A6C34878D82A}">
                    <a16:rowId xmlns:a16="http://schemas.microsoft.com/office/drawing/2014/main" xmlns="" val="3516551659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r>
                        <a:rPr lang="en-GB" sz="1600"/>
                        <a:t>Former Name</a:t>
                      </a:r>
                    </a:p>
                  </a:txBody>
                  <a:tcPr marL="82153" marR="82153" marT="41077" marB="41077" anchor="ctr"/>
                </a:tc>
                <a:tc>
                  <a:txBody>
                    <a:bodyPr/>
                    <a:lstStyle/>
                    <a:p>
                      <a:r>
                        <a:rPr lang="en-GB" sz="1600"/>
                        <a:t>Falmer Stadium</a:t>
                      </a:r>
                    </a:p>
                  </a:txBody>
                  <a:tcPr marL="82153" marR="82153" marT="41077" marB="41077" anchor="ctr"/>
                </a:tc>
                <a:extLst>
                  <a:ext uri="{0D108BD9-81ED-4DB2-BD59-A6C34878D82A}">
                    <a16:rowId xmlns:a16="http://schemas.microsoft.com/office/drawing/2014/main" xmlns="" val="3334261625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r>
                        <a:rPr lang="en-GB" sz="1600"/>
                        <a:t>Owner</a:t>
                      </a:r>
                    </a:p>
                  </a:txBody>
                  <a:tcPr marL="82153" marR="82153" marT="41077" marB="41077" anchor="ctr"/>
                </a:tc>
                <a:tc>
                  <a:txBody>
                    <a:bodyPr/>
                    <a:lstStyle/>
                    <a:p>
                      <a:r>
                        <a:rPr lang="en-GB" sz="1600"/>
                        <a:t>The Community Stadium Limited</a:t>
                      </a:r>
                    </a:p>
                  </a:txBody>
                  <a:tcPr marL="82153" marR="82153" marT="41077" marB="41077" anchor="ctr"/>
                </a:tc>
                <a:extLst>
                  <a:ext uri="{0D108BD9-81ED-4DB2-BD59-A6C34878D82A}">
                    <a16:rowId xmlns:a16="http://schemas.microsoft.com/office/drawing/2014/main" xmlns="" val="2119458838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r>
                        <a:rPr lang="en-GB" sz="1600"/>
                        <a:t>Sponsor</a:t>
                      </a:r>
                    </a:p>
                  </a:txBody>
                  <a:tcPr marL="82153" marR="82153" marT="41077" marB="41077" anchor="ctr"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American Express</a:t>
                      </a:r>
                    </a:p>
                  </a:txBody>
                  <a:tcPr marL="82153" marR="82153" marT="41077" marB="41077" anchor="ctr"/>
                </a:tc>
                <a:extLst>
                  <a:ext uri="{0D108BD9-81ED-4DB2-BD59-A6C34878D82A}">
                    <a16:rowId xmlns:a16="http://schemas.microsoft.com/office/drawing/2014/main" xmlns="" val="2106694904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r>
                        <a:rPr lang="en-GB" sz="1600"/>
                        <a:t>Clubs Hosted</a:t>
                      </a:r>
                    </a:p>
                  </a:txBody>
                  <a:tcPr marL="82153" marR="82153" marT="41077" marB="41077" anchor="ctr"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Brighton &amp; Hove Albion</a:t>
                      </a:r>
                    </a:p>
                  </a:txBody>
                  <a:tcPr marL="82153" marR="82153" marT="41077" marB="41077" anchor="ctr"/>
                </a:tc>
                <a:extLst>
                  <a:ext uri="{0D108BD9-81ED-4DB2-BD59-A6C34878D82A}">
                    <a16:rowId xmlns:a16="http://schemas.microsoft.com/office/drawing/2014/main" xmlns="" val="127857630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r>
                        <a:rPr lang="en-GB" sz="1600"/>
                        <a:t>First Fixture</a:t>
                      </a:r>
                    </a:p>
                  </a:txBody>
                  <a:tcPr marL="82153" marR="82153" marT="41077" marB="41077" anchor="ctr"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Brighton v Spurs (30/07/2011)</a:t>
                      </a:r>
                    </a:p>
                  </a:txBody>
                  <a:tcPr marL="82153" marR="82153" marT="41077" marB="41077" anchor="ctr"/>
                </a:tc>
                <a:extLst>
                  <a:ext uri="{0D108BD9-81ED-4DB2-BD59-A6C34878D82A}">
                    <a16:rowId xmlns:a16="http://schemas.microsoft.com/office/drawing/2014/main" xmlns="" val="3753729765"/>
                  </a:ext>
                </a:extLst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>
            <a:off x="8210304" y="2077686"/>
            <a:ext cx="22878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Year Founded1901</a:t>
            </a:r>
          </a:p>
        </p:txBody>
      </p:sp>
      <p:sp>
        <p:nvSpPr>
          <p:cNvPr id="9" name="Rectangle 8"/>
          <p:cNvSpPr/>
          <p:nvPr/>
        </p:nvSpPr>
        <p:spPr>
          <a:xfrm>
            <a:off x="249302" y="6211669"/>
            <a:ext cx="85583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http://www.football-stadiums.co.uk/grounds/england/falmer-stadium</a:t>
            </a:r>
            <a:r>
              <a:rPr lang="en-GB" dirty="0" smtClean="0">
                <a:hlinkClick r:id="rId3"/>
              </a:rPr>
              <a:t>/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1430286" y="5603267"/>
            <a:ext cx="28360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The Seagulls, The Albion</a:t>
            </a:r>
          </a:p>
        </p:txBody>
      </p:sp>
    </p:spTree>
    <p:extLst>
      <p:ext uri="{BB962C8B-B14F-4D97-AF65-F5344CB8AC3E}">
        <p14:creationId xmlns:p14="http://schemas.microsoft.com/office/powerpoint/2010/main" val="29416345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131114" y="396031"/>
            <a:ext cx="31309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 err="1"/>
              <a:t>Goodison</a:t>
            </a:r>
            <a:r>
              <a:rPr lang="en-GB" b="1" dirty="0"/>
              <a:t> Park: Everton FC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9059" y="2263446"/>
            <a:ext cx="4445000" cy="3340100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4451894"/>
              </p:ext>
            </p:extLst>
          </p:nvPr>
        </p:nvGraphicFramePr>
        <p:xfrm>
          <a:off x="295330" y="1204075"/>
          <a:ext cx="6420780" cy="347472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3210390">
                  <a:extLst>
                    <a:ext uri="{9D8B030D-6E8A-4147-A177-3AD203B41FA5}">
                      <a16:colId xmlns:a16="http://schemas.microsoft.com/office/drawing/2014/main" xmlns="" val="3035435240"/>
                    </a:ext>
                  </a:extLst>
                </a:gridCol>
                <a:gridCol w="3210390">
                  <a:extLst>
                    <a:ext uri="{9D8B030D-6E8A-4147-A177-3AD203B41FA5}">
                      <a16:colId xmlns:a16="http://schemas.microsoft.com/office/drawing/2014/main" xmlns="" val="420918530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/>
                        <a:t>Year Opened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/>
                        <a:t>1892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52489043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Capacity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/>
                        <a:t>39,572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48333809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Average Attendance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/>
                        <a:t>36,500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66095801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dirty="0"/>
                        <a:t>Pitch Size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/>
                        <a:t>100 x 68 (6800)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89341481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Nickname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/>
                        <a:t>The Grand Old Lady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55931138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Owner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The Everton Football Club Company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33139432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Clubs Hosted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/>
                        <a:t>Everton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85481292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First Fixture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Everton v Bolton Wanderers (02/09/1892)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816391304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8494083" y="1678292"/>
            <a:ext cx="22878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Year Founded1878</a:t>
            </a:r>
          </a:p>
        </p:txBody>
      </p:sp>
      <p:sp>
        <p:nvSpPr>
          <p:cNvPr id="8" name="Rectangle 7"/>
          <p:cNvSpPr/>
          <p:nvPr/>
        </p:nvSpPr>
        <p:spPr>
          <a:xfrm>
            <a:off x="295330" y="5922607"/>
            <a:ext cx="888605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http://www.football-stadiums.co.uk/grounds/england/goodison-park</a:t>
            </a:r>
            <a:r>
              <a:rPr lang="en-GB" dirty="0" smtClean="0">
                <a:hlinkClick r:id="rId3"/>
              </a:rPr>
              <a:t>/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1170786" y="4813190"/>
            <a:ext cx="46698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The Blues, The Toffees, The People's Club</a:t>
            </a:r>
          </a:p>
        </p:txBody>
      </p:sp>
    </p:spTree>
    <p:extLst>
      <p:ext uri="{BB962C8B-B14F-4D97-AF65-F5344CB8AC3E}">
        <p14:creationId xmlns:p14="http://schemas.microsoft.com/office/powerpoint/2010/main" val="17181073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24462" y="469603"/>
            <a:ext cx="46073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John Smiths Stadium: Huddersfield Town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7320" y="1946604"/>
            <a:ext cx="4445000" cy="3175000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8269004"/>
              </p:ext>
            </p:extLst>
          </p:nvPr>
        </p:nvGraphicFramePr>
        <p:xfrm>
          <a:off x="592576" y="1506869"/>
          <a:ext cx="5816820" cy="3547956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908410">
                  <a:extLst>
                    <a:ext uri="{9D8B030D-6E8A-4147-A177-3AD203B41FA5}">
                      <a16:colId xmlns:a16="http://schemas.microsoft.com/office/drawing/2014/main" xmlns="" val="3543093946"/>
                    </a:ext>
                  </a:extLst>
                </a:gridCol>
                <a:gridCol w="2908410">
                  <a:extLst>
                    <a:ext uri="{9D8B030D-6E8A-4147-A177-3AD203B41FA5}">
                      <a16:colId xmlns:a16="http://schemas.microsoft.com/office/drawing/2014/main" xmlns="" val="145271310"/>
                    </a:ext>
                  </a:extLst>
                </a:gridCol>
              </a:tblGrid>
              <a:tr h="249292">
                <a:tc>
                  <a:txBody>
                    <a:bodyPr/>
                    <a:lstStyle/>
                    <a:p>
                      <a:r>
                        <a:rPr lang="en-GB" sz="1400"/>
                        <a:t>Year Opened</a:t>
                      </a:r>
                    </a:p>
                  </a:txBody>
                  <a:tcPr marL="62323" marR="62323" marT="31162" marB="31162" anchor="ctr"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1994</a:t>
                      </a:r>
                    </a:p>
                  </a:txBody>
                  <a:tcPr marL="62323" marR="62323" marT="31162" marB="31162" anchor="ctr"/>
                </a:tc>
                <a:extLst>
                  <a:ext uri="{0D108BD9-81ED-4DB2-BD59-A6C34878D82A}">
                    <a16:rowId xmlns:a16="http://schemas.microsoft.com/office/drawing/2014/main" xmlns="" val="2480133889"/>
                  </a:ext>
                </a:extLst>
              </a:tr>
              <a:tr h="249292">
                <a:tc>
                  <a:txBody>
                    <a:bodyPr/>
                    <a:lstStyle/>
                    <a:p>
                      <a:r>
                        <a:rPr lang="en-GB" sz="1400"/>
                        <a:t>Capacity</a:t>
                      </a:r>
                    </a:p>
                  </a:txBody>
                  <a:tcPr marL="62323" marR="62323" marT="31162" marB="31162" anchor="ctr"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24,169</a:t>
                      </a:r>
                    </a:p>
                  </a:txBody>
                  <a:tcPr marL="62323" marR="62323" marT="31162" marB="31162" anchor="ctr"/>
                </a:tc>
                <a:extLst>
                  <a:ext uri="{0D108BD9-81ED-4DB2-BD59-A6C34878D82A}">
                    <a16:rowId xmlns:a16="http://schemas.microsoft.com/office/drawing/2014/main" xmlns="" val="2588483111"/>
                  </a:ext>
                </a:extLst>
              </a:tr>
              <a:tr h="249292">
                <a:tc>
                  <a:txBody>
                    <a:bodyPr/>
                    <a:lstStyle/>
                    <a:p>
                      <a:r>
                        <a:rPr lang="en-GB" sz="1400"/>
                        <a:t>Average Attendance</a:t>
                      </a:r>
                    </a:p>
                  </a:txBody>
                  <a:tcPr marL="62323" marR="62323" marT="31162" marB="31162" anchor="ctr"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12,435</a:t>
                      </a:r>
                    </a:p>
                  </a:txBody>
                  <a:tcPr marL="62323" marR="62323" marT="31162" marB="31162" anchor="ctr"/>
                </a:tc>
                <a:extLst>
                  <a:ext uri="{0D108BD9-81ED-4DB2-BD59-A6C34878D82A}">
                    <a16:rowId xmlns:a16="http://schemas.microsoft.com/office/drawing/2014/main" xmlns="" val="162984861"/>
                  </a:ext>
                </a:extLst>
              </a:tr>
              <a:tr h="249292">
                <a:tc>
                  <a:txBody>
                    <a:bodyPr/>
                    <a:lstStyle/>
                    <a:p>
                      <a:r>
                        <a:rPr lang="en-GB" sz="1400" dirty="0"/>
                        <a:t>Pitch Size</a:t>
                      </a:r>
                    </a:p>
                  </a:txBody>
                  <a:tcPr marL="62323" marR="62323" marT="31162" marB="31162" anchor="ctr"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105 x 69 (7245)</a:t>
                      </a:r>
                    </a:p>
                  </a:txBody>
                  <a:tcPr marL="62323" marR="62323" marT="31162" marB="31162" anchor="ctr"/>
                </a:tc>
                <a:extLst>
                  <a:ext uri="{0D108BD9-81ED-4DB2-BD59-A6C34878D82A}">
                    <a16:rowId xmlns:a16="http://schemas.microsoft.com/office/drawing/2014/main" xmlns="" val="189929726"/>
                  </a:ext>
                </a:extLst>
              </a:tr>
              <a:tr h="436261">
                <a:tc>
                  <a:txBody>
                    <a:bodyPr/>
                    <a:lstStyle/>
                    <a:p>
                      <a:r>
                        <a:rPr lang="en-GB" sz="1400"/>
                        <a:t>Former Name</a:t>
                      </a:r>
                    </a:p>
                  </a:txBody>
                  <a:tcPr marL="62323" marR="62323" marT="31162" marB="31162" anchor="ctr"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Alfred McAlpine Stadium, The Galpharm Stadium</a:t>
                      </a:r>
                    </a:p>
                  </a:txBody>
                  <a:tcPr marL="62323" marR="62323" marT="31162" marB="31162" anchor="ctr"/>
                </a:tc>
                <a:extLst>
                  <a:ext uri="{0D108BD9-81ED-4DB2-BD59-A6C34878D82A}">
                    <a16:rowId xmlns:a16="http://schemas.microsoft.com/office/drawing/2014/main" xmlns="" val="1909185483"/>
                  </a:ext>
                </a:extLst>
              </a:tr>
              <a:tr h="623231">
                <a:tc>
                  <a:txBody>
                    <a:bodyPr/>
                    <a:lstStyle/>
                    <a:p>
                      <a:r>
                        <a:rPr lang="en-GB" sz="1400"/>
                        <a:t>Owner</a:t>
                      </a:r>
                    </a:p>
                  </a:txBody>
                  <a:tcPr marL="62323" marR="62323" marT="31162" marB="31162" anchor="ctr"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Kirklees Met Council (40%), Huddersfield Town (40%), Huddersfield Giants (20%)</a:t>
                      </a:r>
                    </a:p>
                  </a:txBody>
                  <a:tcPr marL="62323" marR="62323" marT="31162" marB="31162" anchor="ctr"/>
                </a:tc>
                <a:extLst>
                  <a:ext uri="{0D108BD9-81ED-4DB2-BD59-A6C34878D82A}">
                    <a16:rowId xmlns:a16="http://schemas.microsoft.com/office/drawing/2014/main" xmlns="" val="2467363781"/>
                  </a:ext>
                </a:extLst>
              </a:tr>
              <a:tr h="249292">
                <a:tc>
                  <a:txBody>
                    <a:bodyPr/>
                    <a:lstStyle/>
                    <a:p>
                      <a:r>
                        <a:rPr lang="en-GB" sz="1400"/>
                        <a:t>Sponsor</a:t>
                      </a:r>
                    </a:p>
                  </a:txBody>
                  <a:tcPr marL="62323" marR="62323" marT="31162" marB="31162" anchor="ctr"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John Smith's</a:t>
                      </a:r>
                    </a:p>
                  </a:txBody>
                  <a:tcPr marL="62323" marR="62323" marT="31162" marB="31162" anchor="ctr"/>
                </a:tc>
                <a:extLst>
                  <a:ext uri="{0D108BD9-81ED-4DB2-BD59-A6C34878D82A}">
                    <a16:rowId xmlns:a16="http://schemas.microsoft.com/office/drawing/2014/main" xmlns="" val="3543254360"/>
                  </a:ext>
                </a:extLst>
              </a:tr>
              <a:tr h="436261">
                <a:tc>
                  <a:txBody>
                    <a:bodyPr/>
                    <a:lstStyle/>
                    <a:p>
                      <a:r>
                        <a:rPr lang="en-GB" sz="1400"/>
                        <a:t>Clubs Hosted</a:t>
                      </a:r>
                    </a:p>
                  </a:txBody>
                  <a:tcPr marL="62323" marR="62323" marT="31162" marB="31162" anchor="ctr"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Huddersfield Town, Huddersfield Giants</a:t>
                      </a:r>
                    </a:p>
                  </a:txBody>
                  <a:tcPr marL="62323" marR="62323" marT="31162" marB="31162" anchor="ctr"/>
                </a:tc>
                <a:extLst>
                  <a:ext uri="{0D108BD9-81ED-4DB2-BD59-A6C34878D82A}">
                    <a16:rowId xmlns:a16="http://schemas.microsoft.com/office/drawing/2014/main" xmlns="" val="2151795348"/>
                  </a:ext>
                </a:extLst>
              </a:tr>
              <a:tr h="436261">
                <a:tc>
                  <a:txBody>
                    <a:bodyPr/>
                    <a:lstStyle/>
                    <a:p>
                      <a:r>
                        <a:rPr lang="en-GB" sz="1400"/>
                        <a:t>First Fixture</a:t>
                      </a:r>
                    </a:p>
                  </a:txBody>
                  <a:tcPr marL="62323" marR="62323" marT="31162" marB="31162" anchor="ctr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Huddersfield Town v Wycombe Wanderers (20/08/1994)</a:t>
                      </a:r>
                    </a:p>
                  </a:txBody>
                  <a:tcPr marL="62323" marR="62323" marT="31162" marB="31162" anchor="ctr"/>
                </a:tc>
                <a:extLst>
                  <a:ext uri="{0D108BD9-81ED-4DB2-BD59-A6C34878D82A}">
                    <a16:rowId xmlns:a16="http://schemas.microsoft.com/office/drawing/2014/main" xmlns="" val="1310303075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8325917" y="1506869"/>
            <a:ext cx="22878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Year Founded1908</a:t>
            </a:r>
          </a:p>
        </p:txBody>
      </p:sp>
      <p:sp>
        <p:nvSpPr>
          <p:cNvPr id="8" name="Rectangle 7"/>
          <p:cNvSpPr/>
          <p:nvPr/>
        </p:nvSpPr>
        <p:spPr>
          <a:xfrm>
            <a:off x="281869" y="5977828"/>
            <a:ext cx="90092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http://www.football-stadiums.co.uk/grounds/england/john-smiths-stadium</a:t>
            </a:r>
            <a:r>
              <a:rPr lang="en-GB" dirty="0" smtClean="0">
                <a:hlinkClick r:id="rId3"/>
              </a:rPr>
              <a:t>/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2641526" y="5180384"/>
            <a:ext cx="13805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The Terriers</a:t>
            </a:r>
          </a:p>
        </p:txBody>
      </p:sp>
    </p:spTree>
    <p:extLst>
      <p:ext uri="{BB962C8B-B14F-4D97-AF65-F5344CB8AC3E}">
        <p14:creationId xmlns:p14="http://schemas.microsoft.com/office/powerpoint/2010/main" val="26108424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19062" y="311947"/>
            <a:ext cx="43652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King Power Stadium: Leicester City FC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0150" y="2260999"/>
            <a:ext cx="4444444" cy="2882540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0625719"/>
              </p:ext>
            </p:extLst>
          </p:nvPr>
        </p:nvGraphicFramePr>
        <p:xfrm>
          <a:off x="296315" y="1989082"/>
          <a:ext cx="6262142" cy="3064669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3131071">
                  <a:extLst>
                    <a:ext uri="{9D8B030D-6E8A-4147-A177-3AD203B41FA5}">
                      <a16:colId xmlns:a16="http://schemas.microsoft.com/office/drawing/2014/main" xmlns="" val="3993125387"/>
                    </a:ext>
                  </a:extLst>
                </a:gridCol>
                <a:gridCol w="3131071">
                  <a:extLst>
                    <a:ext uri="{9D8B030D-6E8A-4147-A177-3AD203B41FA5}">
                      <a16:colId xmlns:a16="http://schemas.microsoft.com/office/drawing/2014/main" xmlns="" val="715475663"/>
                    </a:ext>
                  </a:extLst>
                </a:gridCol>
              </a:tblGrid>
              <a:tr h="314325">
                <a:tc>
                  <a:txBody>
                    <a:bodyPr/>
                    <a:lstStyle/>
                    <a:p>
                      <a:r>
                        <a:rPr lang="en-GB" sz="1500"/>
                        <a:t>Year Opened</a:t>
                      </a:r>
                    </a:p>
                  </a:txBody>
                  <a:tcPr marL="78581" marR="78581" marT="39291" marB="39291" anchor="ctr"/>
                </a:tc>
                <a:tc>
                  <a:txBody>
                    <a:bodyPr/>
                    <a:lstStyle/>
                    <a:p>
                      <a:r>
                        <a:rPr lang="en-GB" sz="1500"/>
                        <a:t>2002</a:t>
                      </a:r>
                    </a:p>
                  </a:txBody>
                  <a:tcPr marL="78581" marR="78581" marT="39291" marB="39291" anchor="ctr"/>
                </a:tc>
                <a:extLst>
                  <a:ext uri="{0D108BD9-81ED-4DB2-BD59-A6C34878D82A}">
                    <a16:rowId xmlns:a16="http://schemas.microsoft.com/office/drawing/2014/main" xmlns="" val="2687560908"/>
                  </a:ext>
                </a:extLst>
              </a:tr>
              <a:tr h="314325">
                <a:tc>
                  <a:txBody>
                    <a:bodyPr/>
                    <a:lstStyle/>
                    <a:p>
                      <a:r>
                        <a:rPr lang="en-GB" sz="1500"/>
                        <a:t>Capacity</a:t>
                      </a:r>
                    </a:p>
                  </a:txBody>
                  <a:tcPr marL="78581" marR="78581" marT="39291" marB="39291" anchor="ctr"/>
                </a:tc>
                <a:tc>
                  <a:txBody>
                    <a:bodyPr/>
                    <a:lstStyle/>
                    <a:p>
                      <a:r>
                        <a:rPr lang="en-GB" sz="1500"/>
                        <a:t>32,262</a:t>
                      </a:r>
                    </a:p>
                  </a:txBody>
                  <a:tcPr marL="78581" marR="78581" marT="39291" marB="39291" anchor="ctr"/>
                </a:tc>
                <a:extLst>
                  <a:ext uri="{0D108BD9-81ED-4DB2-BD59-A6C34878D82A}">
                    <a16:rowId xmlns:a16="http://schemas.microsoft.com/office/drawing/2014/main" xmlns="" val="1868826134"/>
                  </a:ext>
                </a:extLst>
              </a:tr>
              <a:tr h="314325">
                <a:tc>
                  <a:txBody>
                    <a:bodyPr/>
                    <a:lstStyle/>
                    <a:p>
                      <a:r>
                        <a:rPr lang="en-GB" sz="1500"/>
                        <a:t>Average Attendance</a:t>
                      </a:r>
                    </a:p>
                  </a:txBody>
                  <a:tcPr marL="78581" marR="78581" marT="39291" marB="39291" anchor="ctr"/>
                </a:tc>
                <a:tc>
                  <a:txBody>
                    <a:bodyPr/>
                    <a:lstStyle/>
                    <a:p>
                      <a:r>
                        <a:rPr lang="en-GB" sz="1500"/>
                        <a:t>31,962</a:t>
                      </a:r>
                    </a:p>
                  </a:txBody>
                  <a:tcPr marL="78581" marR="78581" marT="39291" marB="39291" anchor="ctr"/>
                </a:tc>
                <a:extLst>
                  <a:ext uri="{0D108BD9-81ED-4DB2-BD59-A6C34878D82A}">
                    <a16:rowId xmlns:a16="http://schemas.microsoft.com/office/drawing/2014/main" xmlns="" val="394135829"/>
                  </a:ext>
                </a:extLst>
              </a:tr>
              <a:tr h="314325">
                <a:tc>
                  <a:txBody>
                    <a:bodyPr/>
                    <a:lstStyle/>
                    <a:p>
                      <a:r>
                        <a:rPr lang="en-GB" sz="1500" dirty="0"/>
                        <a:t>Pitch Size</a:t>
                      </a:r>
                    </a:p>
                  </a:txBody>
                  <a:tcPr marL="78581" marR="78581" marT="39291" marB="39291" anchor="ctr"/>
                </a:tc>
                <a:tc>
                  <a:txBody>
                    <a:bodyPr/>
                    <a:lstStyle/>
                    <a:p>
                      <a:r>
                        <a:rPr lang="en-GB" sz="1500"/>
                        <a:t>102 x 67 (6834)</a:t>
                      </a:r>
                    </a:p>
                  </a:txBody>
                  <a:tcPr marL="78581" marR="78581" marT="39291" marB="39291" anchor="ctr"/>
                </a:tc>
                <a:extLst>
                  <a:ext uri="{0D108BD9-81ED-4DB2-BD59-A6C34878D82A}">
                    <a16:rowId xmlns:a16="http://schemas.microsoft.com/office/drawing/2014/main" xmlns="" val="1721885139"/>
                  </a:ext>
                </a:extLst>
              </a:tr>
              <a:tr h="314325">
                <a:tc>
                  <a:txBody>
                    <a:bodyPr/>
                    <a:lstStyle/>
                    <a:p>
                      <a:r>
                        <a:rPr lang="en-GB" sz="1500"/>
                        <a:t>Nickname</a:t>
                      </a:r>
                    </a:p>
                  </a:txBody>
                  <a:tcPr marL="78581" marR="78581" marT="39291" marB="39291" anchor="ctr"/>
                </a:tc>
                <a:tc>
                  <a:txBody>
                    <a:bodyPr/>
                    <a:lstStyle/>
                    <a:p>
                      <a:r>
                        <a:rPr lang="en-GB" sz="1500"/>
                        <a:t>The KP</a:t>
                      </a:r>
                    </a:p>
                  </a:txBody>
                  <a:tcPr marL="78581" marR="78581" marT="39291" marB="39291" anchor="ctr"/>
                </a:tc>
                <a:extLst>
                  <a:ext uri="{0D108BD9-81ED-4DB2-BD59-A6C34878D82A}">
                    <a16:rowId xmlns:a16="http://schemas.microsoft.com/office/drawing/2014/main" xmlns="" val="660090680"/>
                  </a:ext>
                </a:extLst>
              </a:tr>
              <a:tr h="314325">
                <a:tc>
                  <a:txBody>
                    <a:bodyPr/>
                    <a:lstStyle/>
                    <a:p>
                      <a:r>
                        <a:rPr lang="en-GB" sz="1500"/>
                        <a:t>Owner</a:t>
                      </a:r>
                    </a:p>
                  </a:txBody>
                  <a:tcPr marL="78581" marR="78581" marT="39291" marB="39291" anchor="ctr"/>
                </a:tc>
                <a:tc>
                  <a:txBody>
                    <a:bodyPr/>
                    <a:lstStyle/>
                    <a:p>
                      <a:r>
                        <a:rPr lang="en-GB" sz="1500"/>
                        <a:t>King Power</a:t>
                      </a:r>
                    </a:p>
                  </a:txBody>
                  <a:tcPr marL="78581" marR="78581" marT="39291" marB="39291" anchor="ctr"/>
                </a:tc>
                <a:extLst>
                  <a:ext uri="{0D108BD9-81ED-4DB2-BD59-A6C34878D82A}">
                    <a16:rowId xmlns:a16="http://schemas.microsoft.com/office/drawing/2014/main" xmlns="" val="2707194529"/>
                  </a:ext>
                </a:extLst>
              </a:tr>
              <a:tr h="314325">
                <a:tc>
                  <a:txBody>
                    <a:bodyPr/>
                    <a:lstStyle/>
                    <a:p>
                      <a:r>
                        <a:rPr lang="en-GB" sz="1500"/>
                        <a:t>Sponsor</a:t>
                      </a:r>
                    </a:p>
                  </a:txBody>
                  <a:tcPr marL="78581" marR="78581" marT="39291" marB="39291" anchor="ctr"/>
                </a:tc>
                <a:tc>
                  <a:txBody>
                    <a:bodyPr/>
                    <a:lstStyle/>
                    <a:p>
                      <a:r>
                        <a:rPr lang="en-GB" sz="1500"/>
                        <a:t>King Power</a:t>
                      </a:r>
                    </a:p>
                  </a:txBody>
                  <a:tcPr marL="78581" marR="78581" marT="39291" marB="39291" anchor="ctr"/>
                </a:tc>
                <a:extLst>
                  <a:ext uri="{0D108BD9-81ED-4DB2-BD59-A6C34878D82A}">
                    <a16:rowId xmlns:a16="http://schemas.microsoft.com/office/drawing/2014/main" xmlns="" val="2471060350"/>
                  </a:ext>
                </a:extLst>
              </a:tr>
              <a:tr h="314325">
                <a:tc>
                  <a:txBody>
                    <a:bodyPr/>
                    <a:lstStyle/>
                    <a:p>
                      <a:r>
                        <a:rPr lang="en-GB" sz="1500"/>
                        <a:t>Clubs Hosted</a:t>
                      </a:r>
                    </a:p>
                  </a:txBody>
                  <a:tcPr marL="78581" marR="78581" marT="39291" marB="39291" anchor="ctr"/>
                </a:tc>
                <a:tc>
                  <a:txBody>
                    <a:bodyPr/>
                    <a:lstStyle/>
                    <a:p>
                      <a:r>
                        <a:rPr lang="en-GB" sz="1500" dirty="0"/>
                        <a:t>Leicester City</a:t>
                      </a:r>
                    </a:p>
                  </a:txBody>
                  <a:tcPr marL="78581" marR="78581" marT="39291" marB="39291" anchor="ctr"/>
                </a:tc>
                <a:extLst>
                  <a:ext uri="{0D108BD9-81ED-4DB2-BD59-A6C34878D82A}">
                    <a16:rowId xmlns:a16="http://schemas.microsoft.com/office/drawing/2014/main" xmlns="" val="864789811"/>
                  </a:ext>
                </a:extLst>
              </a:tr>
              <a:tr h="550069">
                <a:tc>
                  <a:txBody>
                    <a:bodyPr/>
                    <a:lstStyle/>
                    <a:p>
                      <a:r>
                        <a:rPr lang="en-GB" sz="1500"/>
                        <a:t>First Fixture</a:t>
                      </a:r>
                    </a:p>
                  </a:txBody>
                  <a:tcPr marL="78581" marR="78581" marT="39291" marB="39291" anchor="ctr"/>
                </a:tc>
                <a:tc>
                  <a:txBody>
                    <a:bodyPr/>
                    <a:lstStyle/>
                    <a:p>
                      <a:r>
                        <a:rPr lang="pt-BR" sz="1500" dirty="0"/>
                        <a:t>Leicester v Atletico Bilbao (04/08/2002)</a:t>
                      </a:r>
                    </a:p>
                  </a:txBody>
                  <a:tcPr marL="78581" marR="78581" marT="39291" marB="39291" anchor="ctr"/>
                </a:tc>
                <a:extLst>
                  <a:ext uri="{0D108BD9-81ED-4DB2-BD59-A6C34878D82A}">
                    <a16:rowId xmlns:a16="http://schemas.microsoft.com/office/drawing/2014/main" xmlns="" val="431380350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8168262" y="1804416"/>
            <a:ext cx="22878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Year Founded1884</a:t>
            </a:r>
          </a:p>
        </p:txBody>
      </p:sp>
      <p:sp>
        <p:nvSpPr>
          <p:cNvPr id="8" name="Rectangle 7"/>
          <p:cNvSpPr/>
          <p:nvPr/>
        </p:nvSpPr>
        <p:spPr>
          <a:xfrm>
            <a:off x="296315" y="6038388"/>
            <a:ext cx="88056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http://www.football-stadiums.co.uk/grounds/england/king-power-stadium</a:t>
            </a:r>
            <a:r>
              <a:rPr lang="en-GB" dirty="0" smtClean="0">
                <a:hlinkClick r:id="rId3"/>
              </a:rPr>
              <a:t>/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2600543" y="5221632"/>
            <a:ext cx="12522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The Foxes</a:t>
            </a:r>
          </a:p>
        </p:txBody>
      </p:sp>
    </p:spTree>
    <p:extLst>
      <p:ext uri="{BB962C8B-B14F-4D97-AF65-F5344CB8AC3E}">
        <p14:creationId xmlns:p14="http://schemas.microsoft.com/office/powerpoint/2010/main" val="2268422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43947" y="125544"/>
            <a:ext cx="35365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Liberty Stadium: Swansea AFC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4880" y="1642377"/>
            <a:ext cx="4444444" cy="2920635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6213634"/>
              </p:ext>
            </p:extLst>
          </p:nvPr>
        </p:nvGraphicFramePr>
        <p:xfrm>
          <a:off x="275294" y="986410"/>
          <a:ext cx="6661534" cy="3278982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3330767">
                  <a:extLst>
                    <a:ext uri="{9D8B030D-6E8A-4147-A177-3AD203B41FA5}">
                      <a16:colId xmlns:a16="http://schemas.microsoft.com/office/drawing/2014/main" xmlns="" val="542114318"/>
                    </a:ext>
                  </a:extLst>
                </a:gridCol>
                <a:gridCol w="3330767">
                  <a:extLst>
                    <a:ext uri="{9D8B030D-6E8A-4147-A177-3AD203B41FA5}">
                      <a16:colId xmlns:a16="http://schemas.microsoft.com/office/drawing/2014/main" xmlns="" val="3786616720"/>
                    </a:ext>
                  </a:extLst>
                </a:gridCol>
              </a:tblGrid>
              <a:tr h="314325">
                <a:tc>
                  <a:txBody>
                    <a:bodyPr/>
                    <a:lstStyle/>
                    <a:p>
                      <a:r>
                        <a:rPr lang="en-GB" sz="1500"/>
                        <a:t>Year Opened</a:t>
                      </a:r>
                    </a:p>
                  </a:txBody>
                  <a:tcPr marL="78581" marR="78581" marT="39291" marB="39291" anchor="ctr"/>
                </a:tc>
                <a:tc>
                  <a:txBody>
                    <a:bodyPr/>
                    <a:lstStyle/>
                    <a:p>
                      <a:r>
                        <a:rPr lang="en-GB" sz="1500"/>
                        <a:t>2005</a:t>
                      </a:r>
                    </a:p>
                  </a:txBody>
                  <a:tcPr marL="78581" marR="78581" marT="39291" marB="39291" anchor="ctr"/>
                </a:tc>
                <a:extLst>
                  <a:ext uri="{0D108BD9-81ED-4DB2-BD59-A6C34878D82A}">
                    <a16:rowId xmlns:a16="http://schemas.microsoft.com/office/drawing/2014/main" xmlns="" val="2802817090"/>
                  </a:ext>
                </a:extLst>
              </a:tr>
              <a:tr h="314325">
                <a:tc>
                  <a:txBody>
                    <a:bodyPr/>
                    <a:lstStyle/>
                    <a:p>
                      <a:r>
                        <a:rPr lang="en-GB" sz="1500"/>
                        <a:t>Capacity</a:t>
                      </a:r>
                    </a:p>
                  </a:txBody>
                  <a:tcPr marL="78581" marR="78581" marT="39291" marB="39291" anchor="ctr"/>
                </a:tc>
                <a:tc>
                  <a:txBody>
                    <a:bodyPr/>
                    <a:lstStyle/>
                    <a:p>
                      <a:r>
                        <a:rPr lang="en-GB" sz="1500" dirty="0"/>
                        <a:t>21,088</a:t>
                      </a:r>
                    </a:p>
                  </a:txBody>
                  <a:tcPr marL="78581" marR="78581" marT="39291" marB="39291" anchor="ctr"/>
                </a:tc>
                <a:extLst>
                  <a:ext uri="{0D108BD9-81ED-4DB2-BD59-A6C34878D82A}">
                    <a16:rowId xmlns:a16="http://schemas.microsoft.com/office/drawing/2014/main" xmlns="" val="4214272326"/>
                  </a:ext>
                </a:extLst>
              </a:tr>
              <a:tr h="314325">
                <a:tc>
                  <a:txBody>
                    <a:bodyPr/>
                    <a:lstStyle/>
                    <a:p>
                      <a:r>
                        <a:rPr lang="en-GB" sz="1500"/>
                        <a:t>Average Attendance</a:t>
                      </a:r>
                    </a:p>
                  </a:txBody>
                  <a:tcPr marL="78581" marR="78581" marT="39291" marB="39291" anchor="ctr"/>
                </a:tc>
                <a:tc>
                  <a:txBody>
                    <a:bodyPr/>
                    <a:lstStyle/>
                    <a:p>
                      <a:r>
                        <a:rPr lang="en-GB" sz="1500" dirty="0"/>
                        <a:t>20,619</a:t>
                      </a:r>
                    </a:p>
                  </a:txBody>
                  <a:tcPr marL="78581" marR="78581" marT="39291" marB="39291" anchor="ctr"/>
                </a:tc>
                <a:extLst>
                  <a:ext uri="{0D108BD9-81ED-4DB2-BD59-A6C34878D82A}">
                    <a16:rowId xmlns:a16="http://schemas.microsoft.com/office/drawing/2014/main" xmlns="" val="1344263353"/>
                  </a:ext>
                </a:extLst>
              </a:tr>
              <a:tr h="314325">
                <a:tc>
                  <a:txBody>
                    <a:bodyPr/>
                    <a:lstStyle/>
                    <a:p>
                      <a:r>
                        <a:rPr lang="en-GB" sz="1500" dirty="0"/>
                        <a:t>Pitch Size</a:t>
                      </a:r>
                    </a:p>
                  </a:txBody>
                  <a:tcPr marL="78581" marR="78581" marT="39291" marB="39291" anchor="ctr"/>
                </a:tc>
                <a:tc>
                  <a:txBody>
                    <a:bodyPr/>
                    <a:lstStyle/>
                    <a:p>
                      <a:r>
                        <a:rPr lang="en-GB" sz="1500"/>
                        <a:t>105 x 68 (7140)</a:t>
                      </a:r>
                    </a:p>
                  </a:txBody>
                  <a:tcPr marL="78581" marR="78581" marT="39291" marB="39291" anchor="ctr"/>
                </a:tc>
                <a:extLst>
                  <a:ext uri="{0D108BD9-81ED-4DB2-BD59-A6C34878D82A}">
                    <a16:rowId xmlns:a16="http://schemas.microsoft.com/office/drawing/2014/main" xmlns="" val="387226325"/>
                  </a:ext>
                </a:extLst>
              </a:tr>
              <a:tr h="314325">
                <a:tc>
                  <a:txBody>
                    <a:bodyPr/>
                    <a:lstStyle/>
                    <a:p>
                      <a:r>
                        <a:rPr lang="en-GB" sz="1500"/>
                        <a:t>Nickname</a:t>
                      </a:r>
                    </a:p>
                  </a:txBody>
                  <a:tcPr marL="78581" marR="78581" marT="39291" marB="39291" anchor="ctr"/>
                </a:tc>
                <a:tc>
                  <a:txBody>
                    <a:bodyPr/>
                    <a:lstStyle/>
                    <a:p>
                      <a:r>
                        <a:rPr lang="en-GB" sz="1500"/>
                        <a:t>The Liberty</a:t>
                      </a:r>
                    </a:p>
                  </a:txBody>
                  <a:tcPr marL="78581" marR="78581" marT="39291" marB="39291" anchor="ctr"/>
                </a:tc>
                <a:extLst>
                  <a:ext uri="{0D108BD9-81ED-4DB2-BD59-A6C34878D82A}">
                    <a16:rowId xmlns:a16="http://schemas.microsoft.com/office/drawing/2014/main" xmlns="" val="2526537191"/>
                  </a:ext>
                </a:extLst>
              </a:tr>
              <a:tr h="550069">
                <a:tc>
                  <a:txBody>
                    <a:bodyPr/>
                    <a:lstStyle/>
                    <a:p>
                      <a:r>
                        <a:rPr lang="en-GB" sz="1500"/>
                        <a:t>Former Name</a:t>
                      </a:r>
                    </a:p>
                  </a:txBody>
                  <a:tcPr marL="78581" marR="78581" marT="39291" marB="39291" anchor="ctr"/>
                </a:tc>
                <a:tc>
                  <a:txBody>
                    <a:bodyPr/>
                    <a:lstStyle/>
                    <a:p>
                      <a:r>
                        <a:rPr lang="nn-NO" sz="1500" dirty="0"/>
                        <a:t>White Rock Stadium, New Stadium Swansea, Swansea Stadium</a:t>
                      </a:r>
                    </a:p>
                  </a:txBody>
                  <a:tcPr marL="78581" marR="78581" marT="39291" marB="39291" anchor="ctr"/>
                </a:tc>
                <a:extLst>
                  <a:ext uri="{0D108BD9-81ED-4DB2-BD59-A6C34878D82A}">
                    <a16:rowId xmlns:a16="http://schemas.microsoft.com/office/drawing/2014/main" xmlns="" val="4153513361"/>
                  </a:ext>
                </a:extLst>
              </a:tr>
              <a:tr h="314325">
                <a:tc>
                  <a:txBody>
                    <a:bodyPr/>
                    <a:lstStyle/>
                    <a:p>
                      <a:r>
                        <a:rPr lang="en-GB" sz="1500"/>
                        <a:t>Owner</a:t>
                      </a:r>
                    </a:p>
                  </a:txBody>
                  <a:tcPr marL="78581" marR="78581" marT="39291" marB="39291" anchor="ctr"/>
                </a:tc>
                <a:tc>
                  <a:txBody>
                    <a:bodyPr/>
                    <a:lstStyle/>
                    <a:p>
                      <a:r>
                        <a:rPr lang="en-GB" sz="1500"/>
                        <a:t>Swansea Council</a:t>
                      </a:r>
                    </a:p>
                  </a:txBody>
                  <a:tcPr marL="78581" marR="78581" marT="39291" marB="39291" anchor="ctr"/>
                </a:tc>
                <a:extLst>
                  <a:ext uri="{0D108BD9-81ED-4DB2-BD59-A6C34878D82A}">
                    <a16:rowId xmlns:a16="http://schemas.microsoft.com/office/drawing/2014/main" xmlns="" val="1309221171"/>
                  </a:ext>
                </a:extLst>
              </a:tr>
              <a:tr h="314325">
                <a:tc>
                  <a:txBody>
                    <a:bodyPr/>
                    <a:lstStyle/>
                    <a:p>
                      <a:r>
                        <a:rPr lang="en-GB" sz="1500"/>
                        <a:t>Clubs Hosted</a:t>
                      </a:r>
                    </a:p>
                  </a:txBody>
                  <a:tcPr marL="78581" marR="78581" marT="39291" marB="39291" anchor="ctr"/>
                </a:tc>
                <a:tc>
                  <a:txBody>
                    <a:bodyPr/>
                    <a:lstStyle/>
                    <a:p>
                      <a:r>
                        <a:rPr lang="en-GB" sz="1500"/>
                        <a:t>Swansea City, Ospreys</a:t>
                      </a:r>
                    </a:p>
                  </a:txBody>
                  <a:tcPr marL="78581" marR="78581" marT="39291" marB="39291" anchor="ctr"/>
                </a:tc>
                <a:extLst>
                  <a:ext uri="{0D108BD9-81ED-4DB2-BD59-A6C34878D82A}">
                    <a16:rowId xmlns:a16="http://schemas.microsoft.com/office/drawing/2014/main" xmlns="" val="75003903"/>
                  </a:ext>
                </a:extLst>
              </a:tr>
              <a:tr h="314325">
                <a:tc>
                  <a:txBody>
                    <a:bodyPr/>
                    <a:lstStyle/>
                    <a:p>
                      <a:r>
                        <a:rPr lang="en-GB" sz="1500"/>
                        <a:t>First Fixture</a:t>
                      </a:r>
                    </a:p>
                  </a:txBody>
                  <a:tcPr marL="78581" marR="78581" marT="39291" marB="39291" anchor="ctr"/>
                </a:tc>
                <a:tc>
                  <a:txBody>
                    <a:bodyPr/>
                    <a:lstStyle/>
                    <a:p>
                      <a:r>
                        <a:rPr lang="en-GB" sz="1500" dirty="0"/>
                        <a:t>Swansea v Fulham (23/07/2005)</a:t>
                      </a:r>
                    </a:p>
                  </a:txBody>
                  <a:tcPr marL="78581" marR="78581" marT="39291" marB="39291" anchor="ctr"/>
                </a:tc>
                <a:extLst>
                  <a:ext uri="{0D108BD9-81ED-4DB2-BD59-A6C34878D82A}">
                    <a16:rowId xmlns:a16="http://schemas.microsoft.com/office/drawing/2014/main" xmlns="" val="198005725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4580640"/>
              </p:ext>
            </p:extLst>
          </p:nvPr>
        </p:nvGraphicFramePr>
        <p:xfrm>
          <a:off x="275294" y="4410243"/>
          <a:ext cx="6661534" cy="532508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3329754">
                  <a:extLst>
                    <a:ext uri="{9D8B030D-6E8A-4147-A177-3AD203B41FA5}">
                      <a16:colId xmlns:a16="http://schemas.microsoft.com/office/drawing/2014/main" xmlns="" val="2295749299"/>
                    </a:ext>
                  </a:extLst>
                </a:gridCol>
                <a:gridCol w="3331780">
                  <a:extLst>
                    <a:ext uri="{9D8B030D-6E8A-4147-A177-3AD203B41FA5}">
                      <a16:colId xmlns:a16="http://schemas.microsoft.com/office/drawing/2014/main" xmlns="" val="1160657471"/>
                    </a:ext>
                  </a:extLst>
                </a:gridCol>
              </a:tblGrid>
              <a:tr h="527149">
                <a:tc>
                  <a:txBody>
                    <a:bodyPr/>
                    <a:lstStyle/>
                    <a:p>
                      <a:r>
                        <a:rPr lang="en-GB" sz="1500" dirty="0"/>
                        <a:t>Training Ground</a:t>
                      </a:r>
                    </a:p>
                  </a:txBody>
                  <a:tcPr marL="75307" marR="75307" marT="37654" marB="37654" anchor="ctr"/>
                </a:tc>
                <a:tc>
                  <a:txBody>
                    <a:bodyPr/>
                    <a:lstStyle/>
                    <a:p>
                      <a:r>
                        <a:rPr lang="en-GB" sz="1500" dirty="0"/>
                        <a:t>Swansea City AFC Training Academy</a:t>
                      </a:r>
                    </a:p>
                  </a:txBody>
                  <a:tcPr marL="75307" marR="75307" marT="37654" marB="37654" anchor="ctr"/>
                </a:tc>
                <a:extLst>
                  <a:ext uri="{0D108BD9-81ED-4DB2-BD59-A6C34878D82A}">
                    <a16:rowId xmlns:a16="http://schemas.microsoft.com/office/drawing/2014/main" xmlns="" val="171441645"/>
                  </a:ext>
                </a:extLst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>
            <a:off x="420415" y="6211669"/>
            <a:ext cx="111224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http://www.football-stadiums.co.uk/grounds/wales/liberty-stadium</a:t>
            </a:r>
            <a:r>
              <a:rPr lang="en-GB" dirty="0" smtClean="0">
                <a:hlinkClick r:id="rId3"/>
              </a:rPr>
              <a:t>/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8298618" y="626699"/>
            <a:ext cx="23519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Year </a:t>
            </a:r>
            <a:r>
              <a:rPr lang="en-GB" dirty="0" smtClean="0"/>
              <a:t>Founded 1912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2622728" y="5018009"/>
            <a:ext cx="13340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The Swans</a:t>
            </a:r>
          </a:p>
        </p:txBody>
      </p:sp>
    </p:spTree>
    <p:extLst>
      <p:ext uri="{BB962C8B-B14F-4D97-AF65-F5344CB8AC3E}">
        <p14:creationId xmlns:p14="http://schemas.microsoft.com/office/powerpoint/2010/main" val="41543752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99105" y="311948"/>
            <a:ext cx="39950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London Stadium: West Ham United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8037" y="1698516"/>
            <a:ext cx="4445000" cy="3187700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5242580"/>
              </p:ext>
            </p:extLst>
          </p:nvPr>
        </p:nvGraphicFramePr>
        <p:xfrm>
          <a:off x="280929" y="1456144"/>
          <a:ext cx="6666408" cy="3286126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3333204">
                  <a:extLst>
                    <a:ext uri="{9D8B030D-6E8A-4147-A177-3AD203B41FA5}">
                      <a16:colId xmlns:a16="http://schemas.microsoft.com/office/drawing/2014/main" xmlns="" val="335649561"/>
                    </a:ext>
                  </a:extLst>
                </a:gridCol>
                <a:gridCol w="3333204">
                  <a:extLst>
                    <a:ext uri="{9D8B030D-6E8A-4147-A177-3AD203B41FA5}">
                      <a16:colId xmlns:a16="http://schemas.microsoft.com/office/drawing/2014/main" xmlns="" val="1067139684"/>
                    </a:ext>
                  </a:extLst>
                </a:gridCol>
              </a:tblGrid>
              <a:tr h="314325">
                <a:tc>
                  <a:txBody>
                    <a:bodyPr/>
                    <a:lstStyle/>
                    <a:p>
                      <a:r>
                        <a:rPr lang="en-GB" sz="1500"/>
                        <a:t>Year Opened</a:t>
                      </a:r>
                    </a:p>
                  </a:txBody>
                  <a:tcPr marL="78581" marR="78581" marT="39291" marB="39291" anchor="ctr"/>
                </a:tc>
                <a:tc>
                  <a:txBody>
                    <a:bodyPr/>
                    <a:lstStyle/>
                    <a:p>
                      <a:r>
                        <a:rPr lang="en-GB" sz="1500"/>
                        <a:t>2011</a:t>
                      </a:r>
                    </a:p>
                  </a:txBody>
                  <a:tcPr marL="78581" marR="78581" marT="39291" marB="39291" anchor="ctr"/>
                </a:tc>
                <a:extLst>
                  <a:ext uri="{0D108BD9-81ED-4DB2-BD59-A6C34878D82A}">
                    <a16:rowId xmlns:a16="http://schemas.microsoft.com/office/drawing/2014/main" xmlns="" val="3559035445"/>
                  </a:ext>
                </a:extLst>
              </a:tr>
              <a:tr h="314325">
                <a:tc>
                  <a:txBody>
                    <a:bodyPr/>
                    <a:lstStyle/>
                    <a:p>
                      <a:r>
                        <a:rPr lang="en-GB" sz="1500"/>
                        <a:t>Capacity</a:t>
                      </a:r>
                    </a:p>
                  </a:txBody>
                  <a:tcPr marL="78581" marR="78581" marT="39291" marB="39291" anchor="ctr"/>
                </a:tc>
                <a:tc>
                  <a:txBody>
                    <a:bodyPr/>
                    <a:lstStyle/>
                    <a:p>
                      <a:r>
                        <a:rPr lang="en-GB" sz="1500"/>
                        <a:t>60,000</a:t>
                      </a:r>
                    </a:p>
                  </a:txBody>
                  <a:tcPr marL="78581" marR="78581" marT="39291" marB="39291" anchor="ctr"/>
                </a:tc>
                <a:extLst>
                  <a:ext uri="{0D108BD9-81ED-4DB2-BD59-A6C34878D82A}">
                    <a16:rowId xmlns:a16="http://schemas.microsoft.com/office/drawing/2014/main" xmlns="" val="3659540811"/>
                  </a:ext>
                </a:extLst>
              </a:tr>
              <a:tr h="314325">
                <a:tc>
                  <a:txBody>
                    <a:bodyPr/>
                    <a:lstStyle/>
                    <a:p>
                      <a:r>
                        <a:rPr lang="en-GB" sz="1500"/>
                        <a:t>Average Attendance</a:t>
                      </a:r>
                    </a:p>
                  </a:txBody>
                  <a:tcPr marL="78581" marR="78581" marT="39291" marB="39291" anchor="ctr"/>
                </a:tc>
                <a:tc>
                  <a:txBody>
                    <a:bodyPr/>
                    <a:lstStyle/>
                    <a:p>
                      <a:r>
                        <a:rPr lang="en-GB" sz="1500"/>
                        <a:t>56,966</a:t>
                      </a:r>
                    </a:p>
                  </a:txBody>
                  <a:tcPr marL="78581" marR="78581" marT="39291" marB="39291" anchor="ctr"/>
                </a:tc>
                <a:extLst>
                  <a:ext uri="{0D108BD9-81ED-4DB2-BD59-A6C34878D82A}">
                    <a16:rowId xmlns:a16="http://schemas.microsoft.com/office/drawing/2014/main" xmlns="" val="2067470642"/>
                  </a:ext>
                </a:extLst>
              </a:tr>
              <a:tr h="314325">
                <a:tc>
                  <a:txBody>
                    <a:bodyPr/>
                    <a:lstStyle/>
                    <a:p>
                      <a:r>
                        <a:rPr lang="en-GB" sz="1500" dirty="0"/>
                        <a:t>Pitch Size</a:t>
                      </a:r>
                    </a:p>
                  </a:txBody>
                  <a:tcPr marL="78581" marR="78581" marT="39291" marB="39291" anchor="ctr"/>
                </a:tc>
                <a:tc>
                  <a:txBody>
                    <a:bodyPr/>
                    <a:lstStyle/>
                    <a:p>
                      <a:r>
                        <a:rPr lang="en-GB" sz="1500"/>
                        <a:t>105 x 68 (7140)</a:t>
                      </a:r>
                    </a:p>
                  </a:txBody>
                  <a:tcPr marL="78581" marR="78581" marT="39291" marB="39291" anchor="ctr"/>
                </a:tc>
                <a:extLst>
                  <a:ext uri="{0D108BD9-81ED-4DB2-BD59-A6C34878D82A}">
                    <a16:rowId xmlns:a16="http://schemas.microsoft.com/office/drawing/2014/main" xmlns="" val="750972178"/>
                  </a:ext>
                </a:extLst>
              </a:tr>
              <a:tr h="314325">
                <a:tc>
                  <a:txBody>
                    <a:bodyPr/>
                    <a:lstStyle/>
                    <a:p>
                      <a:r>
                        <a:rPr lang="en-GB" sz="1500"/>
                        <a:t>Nickname</a:t>
                      </a:r>
                    </a:p>
                  </a:txBody>
                  <a:tcPr marL="78581" marR="78581" marT="39291" marB="39291" anchor="ctr"/>
                </a:tc>
                <a:tc>
                  <a:txBody>
                    <a:bodyPr/>
                    <a:lstStyle/>
                    <a:p>
                      <a:r>
                        <a:rPr lang="en-GB" sz="1500"/>
                        <a:t>The Stadium</a:t>
                      </a:r>
                    </a:p>
                  </a:txBody>
                  <a:tcPr marL="78581" marR="78581" marT="39291" marB="39291" anchor="ctr"/>
                </a:tc>
                <a:extLst>
                  <a:ext uri="{0D108BD9-81ED-4DB2-BD59-A6C34878D82A}">
                    <a16:rowId xmlns:a16="http://schemas.microsoft.com/office/drawing/2014/main" xmlns="" val="1052163361"/>
                  </a:ext>
                </a:extLst>
              </a:tr>
              <a:tr h="550069">
                <a:tc>
                  <a:txBody>
                    <a:bodyPr/>
                    <a:lstStyle/>
                    <a:p>
                      <a:r>
                        <a:rPr lang="en-GB" sz="1500"/>
                        <a:t>Former Name</a:t>
                      </a:r>
                    </a:p>
                  </a:txBody>
                  <a:tcPr marL="78581" marR="78581" marT="39291" marB="39291" anchor="ctr"/>
                </a:tc>
                <a:tc>
                  <a:txBody>
                    <a:bodyPr/>
                    <a:lstStyle/>
                    <a:p>
                      <a:r>
                        <a:rPr lang="en-GB" sz="1500"/>
                        <a:t>The Stadium at Queen Elizabeth Olympic Park</a:t>
                      </a:r>
                    </a:p>
                  </a:txBody>
                  <a:tcPr marL="78581" marR="78581" marT="39291" marB="39291" anchor="ctr"/>
                </a:tc>
                <a:extLst>
                  <a:ext uri="{0D108BD9-81ED-4DB2-BD59-A6C34878D82A}">
                    <a16:rowId xmlns:a16="http://schemas.microsoft.com/office/drawing/2014/main" xmlns="" val="682099649"/>
                  </a:ext>
                </a:extLst>
              </a:tr>
              <a:tr h="314325">
                <a:tc>
                  <a:txBody>
                    <a:bodyPr/>
                    <a:lstStyle/>
                    <a:p>
                      <a:r>
                        <a:rPr lang="en-GB" sz="1500"/>
                        <a:t>Owner</a:t>
                      </a:r>
                    </a:p>
                  </a:txBody>
                  <a:tcPr marL="78581" marR="78581" marT="39291" marB="39291" anchor="ctr"/>
                </a:tc>
                <a:tc>
                  <a:txBody>
                    <a:bodyPr/>
                    <a:lstStyle/>
                    <a:p>
                      <a:r>
                        <a:rPr lang="en-GB" sz="1500" dirty="0"/>
                        <a:t>Greater London Authority</a:t>
                      </a:r>
                    </a:p>
                  </a:txBody>
                  <a:tcPr marL="78581" marR="78581" marT="39291" marB="39291" anchor="ctr"/>
                </a:tc>
                <a:extLst>
                  <a:ext uri="{0D108BD9-81ED-4DB2-BD59-A6C34878D82A}">
                    <a16:rowId xmlns:a16="http://schemas.microsoft.com/office/drawing/2014/main" xmlns="" val="2151950962"/>
                  </a:ext>
                </a:extLst>
              </a:tr>
              <a:tr h="314325">
                <a:tc>
                  <a:txBody>
                    <a:bodyPr/>
                    <a:lstStyle/>
                    <a:p>
                      <a:r>
                        <a:rPr lang="en-GB" sz="1500"/>
                        <a:t>Clubs Hosted</a:t>
                      </a:r>
                    </a:p>
                  </a:txBody>
                  <a:tcPr marL="78581" marR="78581" marT="39291" marB="39291" anchor="ctr"/>
                </a:tc>
                <a:tc>
                  <a:txBody>
                    <a:bodyPr/>
                    <a:lstStyle/>
                    <a:p>
                      <a:r>
                        <a:rPr lang="en-GB" sz="1500"/>
                        <a:t>British Athletics, West Ham United</a:t>
                      </a:r>
                    </a:p>
                  </a:txBody>
                  <a:tcPr marL="78581" marR="78581" marT="39291" marB="39291" anchor="ctr"/>
                </a:tc>
                <a:extLst>
                  <a:ext uri="{0D108BD9-81ED-4DB2-BD59-A6C34878D82A}">
                    <a16:rowId xmlns:a16="http://schemas.microsoft.com/office/drawing/2014/main" xmlns="" val="1373561972"/>
                  </a:ext>
                </a:extLst>
              </a:tr>
              <a:tr h="314325">
                <a:tc>
                  <a:txBody>
                    <a:bodyPr/>
                    <a:lstStyle/>
                    <a:p>
                      <a:r>
                        <a:rPr lang="en-GB" sz="1500"/>
                        <a:t>First Fixture</a:t>
                      </a:r>
                    </a:p>
                  </a:txBody>
                  <a:tcPr marL="78581" marR="78581" marT="39291" marB="39291" anchor="ctr"/>
                </a:tc>
                <a:tc>
                  <a:txBody>
                    <a:bodyPr/>
                    <a:lstStyle/>
                    <a:p>
                      <a:r>
                        <a:rPr lang="en-GB" sz="1500" dirty="0"/>
                        <a:t>West Ham v </a:t>
                      </a:r>
                      <a:r>
                        <a:rPr lang="en-GB" sz="1500" dirty="0" err="1"/>
                        <a:t>Domzale</a:t>
                      </a:r>
                      <a:r>
                        <a:rPr lang="en-GB" sz="1500" dirty="0"/>
                        <a:t> (04/08/2016)</a:t>
                      </a:r>
                    </a:p>
                  </a:txBody>
                  <a:tcPr marL="78581" marR="78581" marT="39291" marB="39291" anchor="ctr"/>
                </a:tc>
                <a:extLst>
                  <a:ext uri="{0D108BD9-81ED-4DB2-BD59-A6C34878D82A}">
                    <a16:rowId xmlns:a16="http://schemas.microsoft.com/office/drawing/2014/main" xmlns="" val="1404074217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8410000" y="1271478"/>
            <a:ext cx="22878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Year Founded1895</a:t>
            </a:r>
          </a:p>
        </p:txBody>
      </p:sp>
      <p:sp>
        <p:nvSpPr>
          <p:cNvPr id="8" name="Rectangle 7"/>
          <p:cNvSpPr/>
          <p:nvPr/>
        </p:nvSpPr>
        <p:spPr>
          <a:xfrm>
            <a:off x="133785" y="6211669"/>
            <a:ext cx="85869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http://www.football-stadiums.co.uk/grounds/england/london-stadium</a:t>
            </a:r>
            <a:r>
              <a:rPr lang="en-GB" dirty="0" smtClean="0">
                <a:hlinkClick r:id="rId3"/>
              </a:rPr>
              <a:t>/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719751" y="4886216"/>
            <a:ext cx="57887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The Irons, The Hammers, The Academy Of Football</a:t>
            </a:r>
          </a:p>
        </p:txBody>
      </p:sp>
    </p:spTree>
    <p:extLst>
      <p:ext uri="{BB962C8B-B14F-4D97-AF65-F5344CB8AC3E}">
        <p14:creationId xmlns:p14="http://schemas.microsoft.com/office/powerpoint/2010/main" val="28724288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95573" y="406541"/>
            <a:ext cx="40543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Old Trafford: Manchester United FC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7806" y="1981166"/>
            <a:ext cx="4444444" cy="2958730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5069044"/>
              </p:ext>
            </p:extLst>
          </p:nvPr>
        </p:nvGraphicFramePr>
        <p:xfrm>
          <a:off x="410944" y="1860331"/>
          <a:ext cx="6252616" cy="320040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3126308">
                  <a:extLst>
                    <a:ext uri="{9D8B030D-6E8A-4147-A177-3AD203B41FA5}">
                      <a16:colId xmlns:a16="http://schemas.microsoft.com/office/drawing/2014/main" xmlns="" val="531641682"/>
                    </a:ext>
                  </a:extLst>
                </a:gridCol>
                <a:gridCol w="3126308">
                  <a:extLst>
                    <a:ext uri="{9D8B030D-6E8A-4147-A177-3AD203B41FA5}">
                      <a16:colId xmlns:a16="http://schemas.microsoft.com/office/drawing/2014/main" xmlns="" val="324601750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/>
                        <a:t>Year Opened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/>
                        <a:t>1910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81971953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Capacity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/>
                        <a:t>75,635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80227821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Average Attendance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/>
                        <a:t>75,530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36705306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dirty="0"/>
                        <a:t>Pitch Size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105 x 68 (7140)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46949499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Nickname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/>
                        <a:t>The Theatre Of Dreams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9364704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Owner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/>
                        <a:t>Manchester United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5380363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Clubs Hosted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/>
                        <a:t>Manchester United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37619571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First Fixture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United v Liverpool (19/02/1910)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427994828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8410001" y="1490999"/>
            <a:ext cx="22878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Year Founded1902</a:t>
            </a:r>
          </a:p>
        </p:txBody>
      </p:sp>
      <p:sp>
        <p:nvSpPr>
          <p:cNvPr id="8" name="Rectangle 7"/>
          <p:cNvSpPr/>
          <p:nvPr/>
        </p:nvSpPr>
        <p:spPr>
          <a:xfrm>
            <a:off x="241738" y="6374552"/>
            <a:ext cx="95749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http://www.football-stadiums.co.uk/grounds/england/old-trafford</a:t>
            </a:r>
            <a:r>
              <a:rPr lang="en-GB" dirty="0" smtClean="0">
                <a:hlinkClick r:id="rId3"/>
              </a:rPr>
              <a:t>/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2481588" y="5287892"/>
            <a:ext cx="17844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The Red Devils</a:t>
            </a:r>
          </a:p>
        </p:txBody>
      </p:sp>
    </p:spTree>
    <p:extLst>
      <p:ext uri="{BB962C8B-B14F-4D97-AF65-F5344CB8AC3E}">
        <p14:creationId xmlns:p14="http://schemas.microsoft.com/office/powerpoint/2010/main" val="35040640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72116" y="343479"/>
            <a:ext cx="36808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 err="1"/>
              <a:t>Selhurst</a:t>
            </a:r>
            <a:r>
              <a:rPr lang="en-GB" b="1" dirty="0"/>
              <a:t> Park: Crystal Palace FC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3213" y="1886358"/>
            <a:ext cx="4444444" cy="3022222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5473293"/>
              </p:ext>
            </p:extLst>
          </p:nvPr>
        </p:nvGraphicFramePr>
        <p:xfrm>
          <a:off x="185436" y="1495098"/>
          <a:ext cx="6615856" cy="2997585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3307928">
                  <a:extLst>
                    <a:ext uri="{9D8B030D-6E8A-4147-A177-3AD203B41FA5}">
                      <a16:colId xmlns:a16="http://schemas.microsoft.com/office/drawing/2014/main" xmlns="" val="87472874"/>
                    </a:ext>
                  </a:extLst>
                </a:gridCol>
                <a:gridCol w="3307928">
                  <a:extLst>
                    <a:ext uri="{9D8B030D-6E8A-4147-A177-3AD203B41FA5}">
                      <a16:colId xmlns:a16="http://schemas.microsoft.com/office/drawing/2014/main" xmlns="" val="3644767255"/>
                    </a:ext>
                  </a:extLst>
                </a:gridCol>
              </a:tblGrid>
              <a:tr h="352657">
                <a:tc>
                  <a:txBody>
                    <a:bodyPr/>
                    <a:lstStyle/>
                    <a:p>
                      <a:r>
                        <a:rPr lang="en-GB" sz="1700"/>
                        <a:t>Year Opened</a:t>
                      </a:r>
                    </a:p>
                  </a:txBody>
                  <a:tcPr marL="88164" marR="88164" marT="44082" marB="44082" anchor="ctr"/>
                </a:tc>
                <a:tc>
                  <a:txBody>
                    <a:bodyPr/>
                    <a:lstStyle/>
                    <a:p>
                      <a:r>
                        <a:rPr lang="en-GB" sz="1700"/>
                        <a:t>1924</a:t>
                      </a:r>
                    </a:p>
                  </a:txBody>
                  <a:tcPr marL="88164" marR="88164" marT="44082" marB="44082" anchor="ctr"/>
                </a:tc>
                <a:extLst>
                  <a:ext uri="{0D108BD9-81ED-4DB2-BD59-A6C34878D82A}">
                    <a16:rowId xmlns:a16="http://schemas.microsoft.com/office/drawing/2014/main" xmlns="" val="4200417319"/>
                  </a:ext>
                </a:extLst>
              </a:tr>
              <a:tr h="352657">
                <a:tc>
                  <a:txBody>
                    <a:bodyPr/>
                    <a:lstStyle/>
                    <a:p>
                      <a:r>
                        <a:rPr lang="en-GB" sz="1700"/>
                        <a:t>Capacity</a:t>
                      </a:r>
                    </a:p>
                  </a:txBody>
                  <a:tcPr marL="88164" marR="88164" marT="44082" marB="44082" anchor="ctr"/>
                </a:tc>
                <a:tc>
                  <a:txBody>
                    <a:bodyPr/>
                    <a:lstStyle/>
                    <a:p>
                      <a:r>
                        <a:rPr lang="en-GB" sz="1700"/>
                        <a:t>26,255</a:t>
                      </a:r>
                    </a:p>
                  </a:txBody>
                  <a:tcPr marL="88164" marR="88164" marT="44082" marB="44082" anchor="ctr"/>
                </a:tc>
                <a:extLst>
                  <a:ext uri="{0D108BD9-81ED-4DB2-BD59-A6C34878D82A}">
                    <a16:rowId xmlns:a16="http://schemas.microsoft.com/office/drawing/2014/main" xmlns="" val="2240520337"/>
                  </a:ext>
                </a:extLst>
              </a:tr>
              <a:tr h="352657">
                <a:tc>
                  <a:txBody>
                    <a:bodyPr/>
                    <a:lstStyle/>
                    <a:p>
                      <a:r>
                        <a:rPr lang="en-GB" sz="1700"/>
                        <a:t>Average Attendance</a:t>
                      </a:r>
                    </a:p>
                  </a:txBody>
                  <a:tcPr marL="88164" marR="88164" marT="44082" marB="44082" anchor="ctr"/>
                </a:tc>
                <a:tc>
                  <a:txBody>
                    <a:bodyPr/>
                    <a:lstStyle/>
                    <a:p>
                      <a:r>
                        <a:rPr lang="en-GB" sz="1700" dirty="0"/>
                        <a:t>24,807</a:t>
                      </a:r>
                    </a:p>
                  </a:txBody>
                  <a:tcPr marL="88164" marR="88164" marT="44082" marB="44082" anchor="ctr"/>
                </a:tc>
                <a:extLst>
                  <a:ext uri="{0D108BD9-81ED-4DB2-BD59-A6C34878D82A}">
                    <a16:rowId xmlns:a16="http://schemas.microsoft.com/office/drawing/2014/main" xmlns="" val="4235350262"/>
                  </a:ext>
                </a:extLst>
              </a:tr>
              <a:tr h="352657">
                <a:tc>
                  <a:txBody>
                    <a:bodyPr/>
                    <a:lstStyle/>
                    <a:p>
                      <a:r>
                        <a:rPr lang="en-GB" sz="1700" dirty="0"/>
                        <a:t>Pitch Size</a:t>
                      </a:r>
                    </a:p>
                  </a:txBody>
                  <a:tcPr marL="88164" marR="88164" marT="44082" marB="44082" anchor="ctr"/>
                </a:tc>
                <a:tc>
                  <a:txBody>
                    <a:bodyPr/>
                    <a:lstStyle/>
                    <a:p>
                      <a:r>
                        <a:rPr lang="en-GB" sz="1700" dirty="0"/>
                        <a:t>100 x 67 (6700)</a:t>
                      </a:r>
                    </a:p>
                  </a:txBody>
                  <a:tcPr marL="88164" marR="88164" marT="44082" marB="44082" anchor="ctr"/>
                </a:tc>
                <a:extLst>
                  <a:ext uri="{0D108BD9-81ED-4DB2-BD59-A6C34878D82A}">
                    <a16:rowId xmlns:a16="http://schemas.microsoft.com/office/drawing/2014/main" xmlns="" val="3638744861"/>
                  </a:ext>
                </a:extLst>
              </a:tr>
              <a:tr h="352657">
                <a:tc>
                  <a:txBody>
                    <a:bodyPr/>
                    <a:lstStyle/>
                    <a:p>
                      <a:r>
                        <a:rPr lang="en-GB" sz="1700"/>
                        <a:t>Owner</a:t>
                      </a:r>
                    </a:p>
                  </a:txBody>
                  <a:tcPr marL="88164" marR="88164" marT="44082" marB="44082" anchor="ctr"/>
                </a:tc>
                <a:tc>
                  <a:txBody>
                    <a:bodyPr/>
                    <a:lstStyle/>
                    <a:p>
                      <a:r>
                        <a:rPr lang="en-GB" sz="1700"/>
                        <a:t>CPFC 2010</a:t>
                      </a:r>
                    </a:p>
                  </a:txBody>
                  <a:tcPr marL="88164" marR="88164" marT="44082" marB="44082" anchor="ctr"/>
                </a:tc>
                <a:extLst>
                  <a:ext uri="{0D108BD9-81ED-4DB2-BD59-A6C34878D82A}">
                    <a16:rowId xmlns:a16="http://schemas.microsoft.com/office/drawing/2014/main" xmlns="" val="3261807564"/>
                  </a:ext>
                </a:extLst>
              </a:tr>
              <a:tr h="617150">
                <a:tc>
                  <a:txBody>
                    <a:bodyPr/>
                    <a:lstStyle/>
                    <a:p>
                      <a:r>
                        <a:rPr lang="en-GB" sz="1700"/>
                        <a:t>Clubs Hosted</a:t>
                      </a:r>
                    </a:p>
                  </a:txBody>
                  <a:tcPr marL="88164" marR="88164" marT="44082" marB="44082" anchor="ctr"/>
                </a:tc>
                <a:tc>
                  <a:txBody>
                    <a:bodyPr/>
                    <a:lstStyle/>
                    <a:p>
                      <a:r>
                        <a:rPr lang="en-GB" sz="1700" dirty="0"/>
                        <a:t>Crystal Palace, Charlton Athletic, Wimbledon</a:t>
                      </a:r>
                    </a:p>
                  </a:txBody>
                  <a:tcPr marL="88164" marR="88164" marT="44082" marB="44082" anchor="ctr"/>
                </a:tc>
                <a:extLst>
                  <a:ext uri="{0D108BD9-81ED-4DB2-BD59-A6C34878D82A}">
                    <a16:rowId xmlns:a16="http://schemas.microsoft.com/office/drawing/2014/main" xmlns="" val="1818800721"/>
                  </a:ext>
                </a:extLst>
              </a:tr>
              <a:tr h="617150">
                <a:tc>
                  <a:txBody>
                    <a:bodyPr/>
                    <a:lstStyle/>
                    <a:p>
                      <a:r>
                        <a:rPr lang="en-GB" sz="1700"/>
                        <a:t>First Fixture</a:t>
                      </a:r>
                    </a:p>
                  </a:txBody>
                  <a:tcPr marL="88164" marR="88164" marT="44082" marB="44082" anchor="ctr"/>
                </a:tc>
                <a:tc>
                  <a:txBody>
                    <a:bodyPr/>
                    <a:lstStyle/>
                    <a:p>
                      <a:r>
                        <a:rPr lang="en-GB" sz="1700" dirty="0"/>
                        <a:t>Crystal Palace v Sheffield Wednesday (30/08/1924</a:t>
                      </a:r>
                    </a:p>
                  </a:txBody>
                  <a:tcPr marL="88164" marR="88164" marT="44082" marB="44082" anchor="ctr"/>
                </a:tc>
                <a:extLst>
                  <a:ext uri="{0D108BD9-81ED-4DB2-BD59-A6C34878D82A}">
                    <a16:rowId xmlns:a16="http://schemas.microsoft.com/office/drawing/2014/main" xmlns="" val="490614094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8441532" y="1495098"/>
            <a:ext cx="22878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Year Founded1905</a:t>
            </a:r>
          </a:p>
        </p:txBody>
      </p:sp>
      <p:sp>
        <p:nvSpPr>
          <p:cNvPr id="8" name="Rectangle 7"/>
          <p:cNvSpPr/>
          <p:nvPr/>
        </p:nvSpPr>
        <p:spPr>
          <a:xfrm>
            <a:off x="185435" y="5892120"/>
            <a:ext cx="899009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http://www.football-stadiums.co.uk/grounds/england/selhurst-park</a:t>
            </a:r>
            <a:r>
              <a:rPr lang="en-GB" dirty="0" smtClean="0">
                <a:hlinkClick r:id="rId3"/>
              </a:rPr>
              <a:t>/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1921251" y="4723914"/>
            <a:ext cx="28023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The Eagles, The Glaziers</a:t>
            </a:r>
          </a:p>
        </p:txBody>
      </p:sp>
    </p:spTree>
    <p:extLst>
      <p:ext uri="{BB962C8B-B14F-4D97-AF65-F5344CB8AC3E}">
        <p14:creationId xmlns:p14="http://schemas.microsoft.com/office/powerpoint/2010/main" val="105838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89004" y="269906"/>
            <a:ext cx="42049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St James' Park: Newcastle United FC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4233" y="1873229"/>
            <a:ext cx="4444444" cy="3174603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0545467"/>
              </p:ext>
            </p:extLst>
          </p:nvPr>
        </p:nvGraphicFramePr>
        <p:xfrm>
          <a:off x="356968" y="1389213"/>
          <a:ext cx="6449196" cy="3538408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3224598">
                  <a:extLst>
                    <a:ext uri="{9D8B030D-6E8A-4147-A177-3AD203B41FA5}">
                      <a16:colId xmlns:a16="http://schemas.microsoft.com/office/drawing/2014/main" xmlns="" val="2406036739"/>
                    </a:ext>
                  </a:extLst>
                </a:gridCol>
                <a:gridCol w="3224598">
                  <a:extLst>
                    <a:ext uri="{9D8B030D-6E8A-4147-A177-3AD203B41FA5}">
                      <a16:colId xmlns:a16="http://schemas.microsoft.com/office/drawing/2014/main" xmlns="" val="2158074221"/>
                    </a:ext>
                  </a:extLst>
                </a:gridCol>
              </a:tblGrid>
              <a:tr h="344261">
                <a:tc>
                  <a:txBody>
                    <a:bodyPr/>
                    <a:lstStyle/>
                    <a:p>
                      <a:r>
                        <a:rPr lang="en-GB" sz="1700"/>
                        <a:t>Year Opened</a:t>
                      </a:r>
                    </a:p>
                  </a:txBody>
                  <a:tcPr marL="86065" marR="86065" marT="43033" marB="43033" anchor="ctr"/>
                </a:tc>
                <a:tc>
                  <a:txBody>
                    <a:bodyPr/>
                    <a:lstStyle/>
                    <a:p>
                      <a:r>
                        <a:rPr lang="en-GB" sz="1700" dirty="0"/>
                        <a:t>1892</a:t>
                      </a:r>
                    </a:p>
                  </a:txBody>
                  <a:tcPr marL="86065" marR="86065" marT="43033" marB="43033" anchor="ctr"/>
                </a:tc>
                <a:extLst>
                  <a:ext uri="{0D108BD9-81ED-4DB2-BD59-A6C34878D82A}">
                    <a16:rowId xmlns:a16="http://schemas.microsoft.com/office/drawing/2014/main" xmlns="" val="1690537821"/>
                  </a:ext>
                </a:extLst>
              </a:tr>
              <a:tr h="344261">
                <a:tc>
                  <a:txBody>
                    <a:bodyPr/>
                    <a:lstStyle/>
                    <a:p>
                      <a:r>
                        <a:rPr lang="en-GB" sz="1700"/>
                        <a:t>Capacity</a:t>
                      </a:r>
                    </a:p>
                  </a:txBody>
                  <a:tcPr marL="86065" marR="86065" marT="43033" marB="43033" anchor="ctr"/>
                </a:tc>
                <a:tc>
                  <a:txBody>
                    <a:bodyPr/>
                    <a:lstStyle/>
                    <a:p>
                      <a:r>
                        <a:rPr lang="en-GB" sz="1700"/>
                        <a:t>52,354</a:t>
                      </a:r>
                    </a:p>
                  </a:txBody>
                  <a:tcPr marL="86065" marR="86065" marT="43033" marB="43033" anchor="ctr"/>
                </a:tc>
                <a:extLst>
                  <a:ext uri="{0D108BD9-81ED-4DB2-BD59-A6C34878D82A}">
                    <a16:rowId xmlns:a16="http://schemas.microsoft.com/office/drawing/2014/main" xmlns="" val="528839553"/>
                  </a:ext>
                </a:extLst>
              </a:tr>
              <a:tr h="344261">
                <a:tc>
                  <a:txBody>
                    <a:bodyPr/>
                    <a:lstStyle/>
                    <a:p>
                      <a:r>
                        <a:rPr lang="en-GB" sz="1700"/>
                        <a:t>Average Attendance</a:t>
                      </a:r>
                    </a:p>
                  </a:txBody>
                  <a:tcPr marL="86065" marR="86065" marT="43033" marB="43033" anchor="ctr"/>
                </a:tc>
                <a:tc>
                  <a:txBody>
                    <a:bodyPr/>
                    <a:lstStyle/>
                    <a:p>
                      <a:r>
                        <a:rPr lang="en-GB" sz="1700"/>
                        <a:t>51,108</a:t>
                      </a:r>
                    </a:p>
                  </a:txBody>
                  <a:tcPr marL="86065" marR="86065" marT="43033" marB="43033" anchor="ctr"/>
                </a:tc>
                <a:extLst>
                  <a:ext uri="{0D108BD9-81ED-4DB2-BD59-A6C34878D82A}">
                    <a16:rowId xmlns:a16="http://schemas.microsoft.com/office/drawing/2014/main" xmlns="" val="3802126483"/>
                  </a:ext>
                </a:extLst>
              </a:tr>
              <a:tr h="344261">
                <a:tc>
                  <a:txBody>
                    <a:bodyPr/>
                    <a:lstStyle/>
                    <a:p>
                      <a:r>
                        <a:rPr lang="en-GB" sz="1700" dirty="0"/>
                        <a:t>Pitch Size</a:t>
                      </a:r>
                    </a:p>
                  </a:txBody>
                  <a:tcPr marL="86065" marR="86065" marT="43033" marB="43033" anchor="ctr"/>
                </a:tc>
                <a:tc>
                  <a:txBody>
                    <a:bodyPr/>
                    <a:lstStyle/>
                    <a:p>
                      <a:r>
                        <a:rPr lang="en-GB" sz="1700"/>
                        <a:t>105 x 68 (7140)</a:t>
                      </a:r>
                    </a:p>
                  </a:txBody>
                  <a:tcPr marL="86065" marR="86065" marT="43033" marB="43033" anchor="ctr"/>
                </a:tc>
                <a:extLst>
                  <a:ext uri="{0D108BD9-81ED-4DB2-BD59-A6C34878D82A}">
                    <a16:rowId xmlns:a16="http://schemas.microsoft.com/office/drawing/2014/main" xmlns="" val="2641162827"/>
                  </a:ext>
                </a:extLst>
              </a:tr>
              <a:tr h="344261">
                <a:tc>
                  <a:txBody>
                    <a:bodyPr/>
                    <a:lstStyle/>
                    <a:p>
                      <a:r>
                        <a:rPr lang="en-GB" sz="1700"/>
                        <a:t>Nickname</a:t>
                      </a:r>
                    </a:p>
                  </a:txBody>
                  <a:tcPr marL="86065" marR="86065" marT="43033" marB="43033" anchor="ctr"/>
                </a:tc>
                <a:tc>
                  <a:txBody>
                    <a:bodyPr/>
                    <a:lstStyle/>
                    <a:p>
                      <a:r>
                        <a:rPr lang="en-GB" sz="1700"/>
                        <a:t>St James', Gallowgate, SJP</a:t>
                      </a:r>
                    </a:p>
                  </a:txBody>
                  <a:tcPr marL="86065" marR="86065" marT="43033" marB="43033" anchor="ctr"/>
                </a:tc>
                <a:extLst>
                  <a:ext uri="{0D108BD9-81ED-4DB2-BD59-A6C34878D82A}">
                    <a16:rowId xmlns:a16="http://schemas.microsoft.com/office/drawing/2014/main" xmlns="" val="1450468849"/>
                  </a:ext>
                </a:extLst>
              </a:tr>
              <a:tr h="344261">
                <a:tc>
                  <a:txBody>
                    <a:bodyPr/>
                    <a:lstStyle/>
                    <a:p>
                      <a:r>
                        <a:rPr lang="en-GB" sz="1700"/>
                        <a:t>Owner</a:t>
                      </a:r>
                    </a:p>
                  </a:txBody>
                  <a:tcPr marL="86065" marR="86065" marT="43033" marB="43033" anchor="ctr"/>
                </a:tc>
                <a:tc>
                  <a:txBody>
                    <a:bodyPr/>
                    <a:lstStyle/>
                    <a:p>
                      <a:r>
                        <a:rPr lang="en-GB" sz="1700"/>
                        <a:t>Newcastle City Council</a:t>
                      </a:r>
                    </a:p>
                  </a:txBody>
                  <a:tcPr marL="86065" marR="86065" marT="43033" marB="43033" anchor="ctr"/>
                </a:tc>
                <a:extLst>
                  <a:ext uri="{0D108BD9-81ED-4DB2-BD59-A6C34878D82A}">
                    <a16:rowId xmlns:a16="http://schemas.microsoft.com/office/drawing/2014/main" xmlns="" val="2151373676"/>
                  </a:ext>
                </a:extLst>
              </a:tr>
              <a:tr h="344261">
                <a:tc>
                  <a:txBody>
                    <a:bodyPr/>
                    <a:lstStyle/>
                    <a:p>
                      <a:r>
                        <a:rPr lang="en-GB" sz="1700"/>
                        <a:t>Sponsor</a:t>
                      </a:r>
                    </a:p>
                  </a:txBody>
                  <a:tcPr marL="86065" marR="86065" marT="43033" marB="43033" anchor="ctr"/>
                </a:tc>
                <a:tc>
                  <a:txBody>
                    <a:bodyPr/>
                    <a:lstStyle/>
                    <a:p>
                      <a:r>
                        <a:rPr lang="en-GB" sz="1700"/>
                        <a:t>Sports Direct</a:t>
                      </a:r>
                    </a:p>
                  </a:txBody>
                  <a:tcPr marL="86065" marR="86065" marT="43033" marB="43033" anchor="ctr"/>
                </a:tc>
                <a:extLst>
                  <a:ext uri="{0D108BD9-81ED-4DB2-BD59-A6C34878D82A}">
                    <a16:rowId xmlns:a16="http://schemas.microsoft.com/office/drawing/2014/main" xmlns="" val="2229085966"/>
                  </a:ext>
                </a:extLst>
              </a:tr>
              <a:tr h="860652">
                <a:tc>
                  <a:txBody>
                    <a:bodyPr/>
                    <a:lstStyle/>
                    <a:p>
                      <a:r>
                        <a:rPr lang="en-GB" sz="1700"/>
                        <a:t>Clubs Hosted</a:t>
                      </a:r>
                    </a:p>
                  </a:txBody>
                  <a:tcPr marL="86065" marR="86065" marT="43033" marB="43033" anchor="ctr"/>
                </a:tc>
                <a:tc>
                  <a:txBody>
                    <a:bodyPr/>
                    <a:lstStyle/>
                    <a:p>
                      <a:r>
                        <a:rPr lang="en-GB" sz="1700" dirty="0"/>
                        <a:t>Newcastle Rangers, Newcastle West End, Newcastle East End, Newcastle United</a:t>
                      </a:r>
                    </a:p>
                  </a:txBody>
                  <a:tcPr marL="86065" marR="86065" marT="43033" marB="43033" anchor="ctr"/>
                </a:tc>
                <a:extLst>
                  <a:ext uri="{0D108BD9-81ED-4DB2-BD59-A6C34878D82A}">
                    <a16:rowId xmlns:a16="http://schemas.microsoft.com/office/drawing/2014/main" xmlns="" val="3565069546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8357449" y="1389213"/>
            <a:ext cx="22878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Year Founded1892</a:t>
            </a:r>
          </a:p>
        </p:txBody>
      </p:sp>
      <p:sp>
        <p:nvSpPr>
          <p:cNvPr id="8" name="Rectangle 7"/>
          <p:cNvSpPr/>
          <p:nvPr/>
        </p:nvSpPr>
        <p:spPr>
          <a:xfrm>
            <a:off x="136634" y="6211669"/>
            <a:ext cx="99112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http://www.football-stadiums.co.uk/grounds/england/st-james-park-newcastle</a:t>
            </a:r>
            <a:r>
              <a:rPr lang="en-GB" dirty="0" smtClean="0">
                <a:hlinkClick r:id="rId3"/>
              </a:rPr>
              <a:t>/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1770424" y="5075753"/>
            <a:ext cx="34371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Super Saint and Sammy Saint</a:t>
            </a:r>
          </a:p>
        </p:txBody>
      </p:sp>
    </p:spTree>
    <p:extLst>
      <p:ext uri="{BB962C8B-B14F-4D97-AF65-F5344CB8AC3E}">
        <p14:creationId xmlns:p14="http://schemas.microsoft.com/office/powerpoint/2010/main" val="51049859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967847" y="259396"/>
            <a:ext cx="31422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St Mary’s: Southampton FC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7806" y="1633034"/>
            <a:ext cx="4444444" cy="3339682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3393281"/>
              </p:ext>
            </p:extLst>
          </p:nvPr>
        </p:nvGraphicFramePr>
        <p:xfrm>
          <a:off x="224838" y="1342612"/>
          <a:ext cx="6885216" cy="317853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3442608">
                  <a:extLst>
                    <a:ext uri="{9D8B030D-6E8A-4147-A177-3AD203B41FA5}">
                      <a16:colId xmlns:a16="http://schemas.microsoft.com/office/drawing/2014/main" xmlns="" val="3212949376"/>
                    </a:ext>
                  </a:extLst>
                </a:gridCol>
                <a:gridCol w="3442608">
                  <a:extLst>
                    <a:ext uri="{9D8B030D-6E8A-4147-A177-3AD203B41FA5}">
                      <a16:colId xmlns:a16="http://schemas.microsoft.com/office/drawing/2014/main" xmlns="" val="4128926664"/>
                    </a:ext>
                  </a:extLst>
                </a:gridCol>
              </a:tblGrid>
              <a:tr h="295081">
                <a:tc>
                  <a:txBody>
                    <a:bodyPr/>
                    <a:lstStyle/>
                    <a:p>
                      <a:r>
                        <a:rPr lang="en-GB" sz="1500"/>
                        <a:t>Year Opened</a:t>
                      </a:r>
                    </a:p>
                  </a:txBody>
                  <a:tcPr marL="73770" marR="73770" marT="36885" marB="36885" anchor="ctr"/>
                </a:tc>
                <a:tc>
                  <a:txBody>
                    <a:bodyPr/>
                    <a:lstStyle/>
                    <a:p>
                      <a:r>
                        <a:rPr lang="en-GB" sz="1500"/>
                        <a:t>2001</a:t>
                      </a:r>
                    </a:p>
                  </a:txBody>
                  <a:tcPr marL="73770" marR="73770" marT="36885" marB="36885" anchor="ctr"/>
                </a:tc>
                <a:extLst>
                  <a:ext uri="{0D108BD9-81ED-4DB2-BD59-A6C34878D82A}">
                    <a16:rowId xmlns:a16="http://schemas.microsoft.com/office/drawing/2014/main" xmlns="" val="1912902958"/>
                  </a:ext>
                </a:extLst>
              </a:tr>
              <a:tr h="295081">
                <a:tc>
                  <a:txBody>
                    <a:bodyPr/>
                    <a:lstStyle/>
                    <a:p>
                      <a:r>
                        <a:rPr lang="en-GB" sz="1500"/>
                        <a:t>Capacity</a:t>
                      </a:r>
                    </a:p>
                  </a:txBody>
                  <a:tcPr marL="73770" marR="73770" marT="36885" marB="36885" anchor="ctr"/>
                </a:tc>
                <a:tc>
                  <a:txBody>
                    <a:bodyPr/>
                    <a:lstStyle/>
                    <a:p>
                      <a:r>
                        <a:rPr lang="en-GB" sz="1500" dirty="0"/>
                        <a:t>32,505</a:t>
                      </a:r>
                    </a:p>
                  </a:txBody>
                  <a:tcPr marL="73770" marR="73770" marT="36885" marB="36885" anchor="ctr"/>
                </a:tc>
                <a:extLst>
                  <a:ext uri="{0D108BD9-81ED-4DB2-BD59-A6C34878D82A}">
                    <a16:rowId xmlns:a16="http://schemas.microsoft.com/office/drawing/2014/main" xmlns="" val="135938141"/>
                  </a:ext>
                </a:extLst>
              </a:tr>
              <a:tr h="295081">
                <a:tc>
                  <a:txBody>
                    <a:bodyPr/>
                    <a:lstStyle/>
                    <a:p>
                      <a:r>
                        <a:rPr lang="en-GB" sz="1500"/>
                        <a:t>Average Attendance</a:t>
                      </a:r>
                    </a:p>
                  </a:txBody>
                  <a:tcPr marL="73770" marR="73770" marT="36885" marB="36885" anchor="ctr"/>
                </a:tc>
                <a:tc>
                  <a:txBody>
                    <a:bodyPr/>
                    <a:lstStyle/>
                    <a:p>
                      <a:r>
                        <a:rPr lang="en-GB" sz="1500"/>
                        <a:t>30,936</a:t>
                      </a:r>
                    </a:p>
                  </a:txBody>
                  <a:tcPr marL="73770" marR="73770" marT="36885" marB="36885" anchor="ctr"/>
                </a:tc>
                <a:extLst>
                  <a:ext uri="{0D108BD9-81ED-4DB2-BD59-A6C34878D82A}">
                    <a16:rowId xmlns:a16="http://schemas.microsoft.com/office/drawing/2014/main" xmlns="" val="3027364270"/>
                  </a:ext>
                </a:extLst>
              </a:tr>
              <a:tr h="295081">
                <a:tc>
                  <a:txBody>
                    <a:bodyPr/>
                    <a:lstStyle/>
                    <a:p>
                      <a:r>
                        <a:rPr lang="en-GB" sz="1500" dirty="0"/>
                        <a:t>Pitch Size</a:t>
                      </a:r>
                    </a:p>
                  </a:txBody>
                  <a:tcPr marL="73770" marR="73770" marT="36885" marB="36885" anchor="ctr"/>
                </a:tc>
                <a:tc>
                  <a:txBody>
                    <a:bodyPr/>
                    <a:lstStyle/>
                    <a:p>
                      <a:r>
                        <a:rPr lang="en-GB" sz="1500" dirty="0"/>
                        <a:t>102 x 68 (6936)</a:t>
                      </a:r>
                    </a:p>
                  </a:txBody>
                  <a:tcPr marL="73770" marR="73770" marT="36885" marB="36885" anchor="ctr"/>
                </a:tc>
                <a:extLst>
                  <a:ext uri="{0D108BD9-81ED-4DB2-BD59-A6C34878D82A}">
                    <a16:rowId xmlns:a16="http://schemas.microsoft.com/office/drawing/2014/main" xmlns="" val="1075681925"/>
                  </a:ext>
                </a:extLst>
              </a:tr>
              <a:tr h="295081">
                <a:tc>
                  <a:txBody>
                    <a:bodyPr/>
                    <a:lstStyle/>
                    <a:p>
                      <a:r>
                        <a:rPr lang="en-GB" sz="1500"/>
                        <a:t>Nickname</a:t>
                      </a:r>
                    </a:p>
                  </a:txBody>
                  <a:tcPr marL="73770" marR="73770" marT="36885" marB="36885" anchor="ctr"/>
                </a:tc>
                <a:tc>
                  <a:txBody>
                    <a:bodyPr/>
                    <a:lstStyle/>
                    <a:p>
                      <a:r>
                        <a:rPr lang="en-GB" sz="1500"/>
                        <a:t>St. Mary's </a:t>
                      </a:r>
                    </a:p>
                  </a:txBody>
                  <a:tcPr marL="73770" marR="73770" marT="36885" marB="36885" anchor="ctr"/>
                </a:tc>
                <a:extLst>
                  <a:ext uri="{0D108BD9-81ED-4DB2-BD59-A6C34878D82A}">
                    <a16:rowId xmlns:a16="http://schemas.microsoft.com/office/drawing/2014/main" xmlns="" val="3682730162"/>
                  </a:ext>
                </a:extLst>
              </a:tr>
              <a:tr h="516391">
                <a:tc>
                  <a:txBody>
                    <a:bodyPr/>
                    <a:lstStyle/>
                    <a:p>
                      <a:r>
                        <a:rPr lang="en-GB" sz="1500"/>
                        <a:t>Former Name</a:t>
                      </a:r>
                    </a:p>
                  </a:txBody>
                  <a:tcPr marL="73770" marR="73770" marT="36885" marB="36885" anchor="ctr"/>
                </a:tc>
                <a:tc>
                  <a:txBody>
                    <a:bodyPr/>
                    <a:lstStyle/>
                    <a:p>
                      <a:r>
                        <a:rPr lang="en-GB" sz="1500"/>
                        <a:t>The Friends Provident St Mary's Stadium</a:t>
                      </a:r>
                    </a:p>
                  </a:txBody>
                  <a:tcPr marL="73770" marR="73770" marT="36885" marB="36885" anchor="ctr"/>
                </a:tc>
                <a:extLst>
                  <a:ext uri="{0D108BD9-81ED-4DB2-BD59-A6C34878D82A}">
                    <a16:rowId xmlns:a16="http://schemas.microsoft.com/office/drawing/2014/main" xmlns="" val="538575649"/>
                  </a:ext>
                </a:extLst>
              </a:tr>
              <a:tr h="295081">
                <a:tc>
                  <a:txBody>
                    <a:bodyPr/>
                    <a:lstStyle/>
                    <a:p>
                      <a:r>
                        <a:rPr lang="en-GB" sz="1500"/>
                        <a:t>Owner</a:t>
                      </a:r>
                    </a:p>
                  </a:txBody>
                  <a:tcPr marL="73770" marR="73770" marT="36885" marB="36885" anchor="ctr"/>
                </a:tc>
                <a:tc>
                  <a:txBody>
                    <a:bodyPr/>
                    <a:lstStyle/>
                    <a:p>
                      <a:r>
                        <a:rPr lang="en-GB" sz="1500"/>
                        <a:t>Southampton F.C.</a:t>
                      </a:r>
                    </a:p>
                  </a:txBody>
                  <a:tcPr marL="73770" marR="73770" marT="36885" marB="36885" anchor="ctr"/>
                </a:tc>
                <a:extLst>
                  <a:ext uri="{0D108BD9-81ED-4DB2-BD59-A6C34878D82A}">
                    <a16:rowId xmlns:a16="http://schemas.microsoft.com/office/drawing/2014/main" xmlns="" val="3472844047"/>
                  </a:ext>
                </a:extLst>
              </a:tr>
              <a:tr h="295081">
                <a:tc>
                  <a:txBody>
                    <a:bodyPr/>
                    <a:lstStyle/>
                    <a:p>
                      <a:r>
                        <a:rPr lang="en-GB" sz="1500"/>
                        <a:t>Clubs Hosted</a:t>
                      </a:r>
                    </a:p>
                  </a:txBody>
                  <a:tcPr marL="73770" marR="73770" marT="36885" marB="36885" anchor="ctr"/>
                </a:tc>
                <a:tc>
                  <a:txBody>
                    <a:bodyPr/>
                    <a:lstStyle/>
                    <a:p>
                      <a:r>
                        <a:rPr lang="en-GB" sz="1500"/>
                        <a:t>Southampton FC</a:t>
                      </a:r>
                    </a:p>
                  </a:txBody>
                  <a:tcPr marL="73770" marR="73770" marT="36885" marB="36885" anchor="ctr"/>
                </a:tc>
                <a:extLst>
                  <a:ext uri="{0D108BD9-81ED-4DB2-BD59-A6C34878D82A}">
                    <a16:rowId xmlns:a16="http://schemas.microsoft.com/office/drawing/2014/main" xmlns="" val="93040794"/>
                  </a:ext>
                </a:extLst>
              </a:tr>
              <a:tr h="516391">
                <a:tc>
                  <a:txBody>
                    <a:bodyPr/>
                    <a:lstStyle/>
                    <a:p>
                      <a:r>
                        <a:rPr lang="en-GB" sz="1500"/>
                        <a:t>First Fixture</a:t>
                      </a:r>
                    </a:p>
                  </a:txBody>
                  <a:tcPr marL="73770" marR="73770" marT="36885" marB="36885" anchor="ctr"/>
                </a:tc>
                <a:tc>
                  <a:txBody>
                    <a:bodyPr/>
                    <a:lstStyle/>
                    <a:p>
                      <a:r>
                        <a:rPr lang="en-GB" sz="1500" dirty="0"/>
                        <a:t>Southampton v RCD </a:t>
                      </a:r>
                      <a:r>
                        <a:rPr lang="en-GB" sz="1500" dirty="0" err="1"/>
                        <a:t>Espanyol</a:t>
                      </a:r>
                      <a:r>
                        <a:rPr lang="en-GB" sz="1500" dirty="0"/>
                        <a:t> (01/08/2001)</a:t>
                      </a:r>
                    </a:p>
                  </a:txBody>
                  <a:tcPr marL="73770" marR="73770" marT="36885" marB="36885" anchor="ctr"/>
                </a:tc>
                <a:extLst>
                  <a:ext uri="{0D108BD9-81ED-4DB2-BD59-A6C34878D82A}">
                    <a16:rowId xmlns:a16="http://schemas.microsoft.com/office/drawing/2014/main" xmlns="" val="1032652497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8357448" y="1157946"/>
            <a:ext cx="22878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Year Founded1885</a:t>
            </a:r>
          </a:p>
        </p:txBody>
      </p:sp>
      <p:sp>
        <p:nvSpPr>
          <p:cNvPr id="8" name="Rectangle 7"/>
          <p:cNvSpPr/>
          <p:nvPr/>
        </p:nvSpPr>
        <p:spPr>
          <a:xfrm>
            <a:off x="140754" y="6048733"/>
            <a:ext cx="850925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http://www.football-stadiums.co.uk/grounds/england/st-mary-s</a:t>
            </a:r>
            <a:r>
              <a:rPr lang="en-GB" dirty="0" smtClean="0">
                <a:hlinkClick r:id="rId3"/>
              </a:rPr>
              <a:t>/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1823406" y="4603384"/>
            <a:ext cx="34371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Super Saint and Sammy Saint</a:t>
            </a:r>
          </a:p>
        </p:txBody>
      </p:sp>
    </p:spTree>
    <p:extLst>
      <p:ext uri="{BB962C8B-B14F-4D97-AF65-F5344CB8AC3E}">
        <p14:creationId xmlns:p14="http://schemas.microsoft.com/office/powerpoint/2010/main" val="298671070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150730" y="280417"/>
            <a:ext cx="33650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Stamford Bridge: Chelsea FC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5754" y="1677694"/>
            <a:ext cx="4444444" cy="3187301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4590039"/>
              </p:ext>
            </p:extLst>
          </p:nvPr>
        </p:nvGraphicFramePr>
        <p:xfrm>
          <a:off x="316351" y="1533984"/>
          <a:ext cx="6441802" cy="283464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3220901">
                  <a:extLst>
                    <a:ext uri="{9D8B030D-6E8A-4147-A177-3AD203B41FA5}">
                      <a16:colId xmlns:a16="http://schemas.microsoft.com/office/drawing/2014/main" xmlns="" val="2393386812"/>
                    </a:ext>
                  </a:extLst>
                </a:gridCol>
                <a:gridCol w="3220901">
                  <a:extLst>
                    <a:ext uri="{9D8B030D-6E8A-4147-A177-3AD203B41FA5}">
                      <a16:colId xmlns:a16="http://schemas.microsoft.com/office/drawing/2014/main" xmlns="" val="63110987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/>
                        <a:t>Year Opened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1877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05584152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Capacity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/>
                        <a:t>41,798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96843009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Average Attendance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/>
                        <a:t>41,450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35707519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dirty="0"/>
                        <a:t>Pitch Size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/>
                        <a:t>103 x 67 (6901)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406164751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Nickname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/>
                        <a:t>The Bridge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411016502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Owner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/>
                        <a:t>Chelsea Pitch Owners plc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39035890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Clubs Hosted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The London Athletic Club, Chelsea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843257428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8594073" y="1164652"/>
            <a:ext cx="22878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Year Founded1905</a:t>
            </a:r>
          </a:p>
        </p:txBody>
      </p:sp>
      <p:sp>
        <p:nvSpPr>
          <p:cNvPr id="8" name="Rectangle 7"/>
          <p:cNvSpPr/>
          <p:nvPr/>
        </p:nvSpPr>
        <p:spPr>
          <a:xfrm>
            <a:off x="489251" y="5892939"/>
            <a:ext cx="952710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http://www.football-stadiums.co.uk/grounds/england/stamford-bridge</a:t>
            </a:r>
            <a:r>
              <a:rPr lang="en-GB" dirty="0" smtClean="0">
                <a:hlinkClick r:id="rId3"/>
              </a:rPr>
              <a:t>/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1984583" y="4495663"/>
            <a:ext cx="29466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The Blues, The Pensioners</a:t>
            </a:r>
          </a:p>
        </p:txBody>
      </p:sp>
    </p:spTree>
    <p:extLst>
      <p:ext uri="{BB962C8B-B14F-4D97-AF65-F5344CB8AC3E}">
        <p14:creationId xmlns:p14="http://schemas.microsoft.com/office/powerpoint/2010/main" val="229632832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25714" y="322458"/>
            <a:ext cx="28889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The Emirates: Arsenal FC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1100" y="1875877"/>
            <a:ext cx="4445000" cy="2959100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46095"/>
              </p:ext>
            </p:extLst>
          </p:nvPr>
        </p:nvGraphicFramePr>
        <p:xfrm>
          <a:off x="124553" y="1436185"/>
          <a:ext cx="7211668" cy="3088296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3605834">
                  <a:extLst>
                    <a:ext uri="{9D8B030D-6E8A-4147-A177-3AD203B41FA5}">
                      <a16:colId xmlns:a16="http://schemas.microsoft.com/office/drawing/2014/main" xmlns="" val="1672513093"/>
                    </a:ext>
                  </a:extLst>
                </a:gridCol>
                <a:gridCol w="3605834">
                  <a:extLst>
                    <a:ext uri="{9D8B030D-6E8A-4147-A177-3AD203B41FA5}">
                      <a16:colId xmlns:a16="http://schemas.microsoft.com/office/drawing/2014/main" xmlns="" val="1102579256"/>
                    </a:ext>
                  </a:extLst>
                </a:gridCol>
              </a:tblGrid>
              <a:tr h="336255">
                <a:tc>
                  <a:txBody>
                    <a:bodyPr/>
                    <a:lstStyle/>
                    <a:p>
                      <a:r>
                        <a:rPr lang="en-GB" sz="1700"/>
                        <a:t>Year Opened</a:t>
                      </a:r>
                    </a:p>
                  </a:txBody>
                  <a:tcPr marL="84064" marR="84064" marT="42032" marB="42032" anchor="ctr"/>
                </a:tc>
                <a:tc>
                  <a:txBody>
                    <a:bodyPr/>
                    <a:lstStyle/>
                    <a:p>
                      <a:r>
                        <a:rPr lang="en-GB" sz="1700"/>
                        <a:t>2006</a:t>
                      </a:r>
                    </a:p>
                  </a:txBody>
                  <a:tcPr marL="84064" marR="84064" marT="42032" marB="42032" anchor="ctr"/>
                </a:tc>
                <a:extLst>
                  <a:ext uri="{0D108BD9-81ED-4DB2-BD59-A6C34878D82A}">
                    <a16:rowId xmlns:a16="http://schemas.microsoft.com/office/drawing/2014/main" xmlns="" val="3942589758"/>
                  </a:ext>
                </a:extLst>
              </a:tr>
              <a:tr h="336255">
                <a:tc>
                  <a:txBody>
                    <a:bodyPr/>
                    <a:lstStyle/>
                    <a:p>
                      <a:r>
                        <a:rPr lang="en-GB" sz="1700"/>
                        <a:t>Capacity</a:t>
                      </a:r>
                    </a:p>
                  </a:txBody>
                  <a:tcPr marL="84064" marR="84064" marT="42032" marB="42032" anchor="ctr"/>
                </a:tc>
                <a:tc>
                  <a:txBody>
                    <a:bodyPr/>
                    <a:lstStyle/>
                    <a:p>
                      <a:r>
                        <a:rPr lang="en-GB" sz="1700"/>
                        <a:t>60,260</a:t>
                      </a:r>
                    </a:p>
                  </a:txBody>
                  <a:tcPr marL="84064" marR="84064" marT="42032" marB="42032" anchor="ctr"/>
                </a:tc>
                <a:extLst>
                  <a:ext uri="{0D108BD9-81ED-4DB2-BD59-A6C34878D82A}">
                    <a16:rowId xmlns:a16="http://schemas.microsoft.com/office/drawing/2014/main" xmlns="" val="4042533187"/>
                  </a:ext>
                </a:extLst>
              </a:tr>
              <a:tr h="336255">
                <a:tc>
                  <a:txBody>
                    <a:bodyPr/>
                    <a:lstStyle/>
                    <a:p>
                      <a:r>
                        <a:rPr lang="en-GB" sz="1700"/>
                        <a:t>Average Attendance</a:t>
                      </a:r>
                    </a:p>
                  </a:txBody>
                  <a:tcPr marL="84064" marR="84064" marT="42032" marB="42032" anchor="ctr"/>
                </a:tc>
                <a:tc>
                  <a:txBody>
                    <a:bodyPr/>
                    <a:lstStyle/>
                    <a:p>
                      <a:r>
                        <a:rPr lang="en-GB" sz="1700"/>
                        <a:t>60,031</a:t>
                      </a:r>
                    </a:p>
                  </a:txBody>
                  <a:tcPr marL="84064" marR="84064" marT="42032" marB="42032" anchor="ctr"/>
                </a:tc>
                <a:extLst>
                  <a:ext uri="{0D108BD9-81ED-4DB2-BD59-A6C34878D82A}">
                    <a16:rowId xmlns:a16="http://schemas.microsoft.com/office/drawing/2014/main" xmlns="" val="3608840162"/>
                  </a:ext>
                </a:extLst>
              </a:tr>
              <a:tr h="336255">
                <a:tc>
                  <a:txBody>
                    <a:bodyPr/>
                    <a:lstStyle/>
                    <a:p>
                      <a:r>
                        <a:rPr lang="en-GB" sz="1700" dirty="0"/>
                        <a:t>Pitch Size</a:t>
                      </a:r>
                    </a:p>
                  </a:txBody>
                  <a:tcPr marL="84064" marR="84064" marT="42032" marB="42032" anchor="ctr"/>
                </a:tc>
                <a:tc>
                  <a:txBody>
                    <a:bodyPr/>
                    <a:lstStyle/>
                    <a:p>
                      <a:r>
                        <a:rPr lang="en-GB" sz="1700"/>
                        <a:t>105 x 68 (7140)</a:t>
                      </a:r>
                    </a:p>
                  </a:txBody>
                  <a:tcPr marL="84064" marR="84064" marT="42032" marB="42032" anchor="ctr"/>
                </a:tc>
                <a:extLst>
                  <a:ext uri="{0D108BD9-81ED-4DB2-BD59-A6C34878D82A}">
                    <a16:rowId xmlns:a16="http://schemas.microsoft.com/office/drawing/2014/main" xmlns="" val="1891118779"/>
                  </a:ext>
                </a:extLst>
              </a:tr>
              <a:tr h="336255">
                <a:tc>
                  <a:txBody>
                    <a:bodyPr/>
                    <a:lstStyle/>
                    <a:p>
                      <a:r>
                        <a:rPr lang="en-GB" sz="1700"/>
                        <a:t>Former Name</a:t>
                      </a:r>
                    </a:p>
                  </a:txBody>
                  <a:tcPr marL="84064" marR="84064" marT="42032" marB="42032" anchor="ctr"/>
                </a:tc>
                <a:tc>
                  <a:txBody>
                    <a:bodyPr/>
                    <a:lstStyle/>
                    <a:p>
                      <a:r>
                        <a:rPr lang="en-GB" sz="1700"/>
                        <a:t>Ashburton Grove</a:t>
                      </a:r>
                    </a:p>
                  </a:txBody>
                  <a:tcPr marL="84064" marR="84064" marT="42032" marB="42032" anchor="ctr"/>
                </a:tc>
                <a:extLst>
                  <a:ext uri="{0D108BD9-81ED-4DB2-BD59-A6C34878D82A}">
                    <a16:rowId xmlns:a16="http://schemas.microsoft.com/office/drawing/2014/main" xmlns="" val="557492245"/>
                  </a:ext>
                </a:extLst>
              </a:tr>
              <a:tr h="336255">
                <a:tc>
                  <a:txBody>
                    <a:bodyPr/>
                    <a:lstStyle/>
                    <a:p>
                      <a:r>
                        <a:rPr lang="en-GB" sz="1700"/>
                        <a:t>Owner</a:t>
                      </a:r>
                    </a:p>
                  </a:txBody>
                  <a:tcPr marL="84064" marR="84064" marT="42032" marB="42032" anchor="ctr"/>
                </a:tc>
                <a:tc>
                  <a:txBody>
                    <a:bodyPr/>
                    <a:lstStyle/>
                    <a:p>
                      <a:r>
                        <a:rPr lang="en-GB" sz="1700"/>
                        <a:t>Arsenal Holdings plc</a:t>
                      </a:r>
                    </a:p>
                  </a:txBody>
                  <a:tcPr marL="84064" marR="84064" marT="42032" marB="42032" anchor="ctr"/>
                </a:tc>
                <a:extLst>
                  <a:ext uri="{0D108BD9-81ED-4DB2-BD59-A6C34878D82A}">
                    <a16:rowId xmlns:a16="http://schemas.microsoft.com/office/drawing/2014/main" xmlns="" val="3072540056"/>
                  </a:ext>
                </a:extLst>
              </a:tr>
              <a:tr h="336255">
                <a:tc>
                  <a:txBody>
                    <a:bodyPr/>
                    <a:lstStyle/>
                    <a:p>
                      <a:r>
                        <a:rPr lang="en-GB" sz="1700"/>
                        <a:t>Sponsor</a:t>
                      </a:r>
                    </a:p>
                  </a:txBody>
                  <a:tcPr marL="84064" marR="84064" marT="42032" marB="42032" anchor="ctr"/>
                </a:tc>
                <a:tc>
                  <a:txBody>
                    <a:bodyPr/>
                    <a:lstStyle/>
                    <a:p>
                      <a:r>
                        <a:rPr lang="en-GB" sz="1700"/>
                        <a:t>Emirates </a:t>
                      </a:r>
                    </a:p>
                  </a:txBody>
                  <a:tcPr marL="84064" marR="84064" marT="42032" marB="42032" anchor="ctr"/>
                </a:tc>
                <a:extLst>
                  <a:ext uri="{0D108BD9-81ED-4DB2-BD59-A6C34878D82A}">
                    <a16:rowId xmlns:a16="http://schemas.microsoft.com/office/drawing/2014/main" xmlns="" val="2666442965"/>
                  </a:ext>
                </a:extLst>
              </a:tr>
              <a:tr h="336255">
                <a:tc>
                  <a:txBody>
                    <a:bodyPr/>
                    <a:lstStyle/>
                    <a:p>
                      <a:r>
                        <a:rPr lang="en-GB" sz="1700"/>
                        <a:t>Clubs Hosted</a:t>
                      </a:r>
                    </a:p>
                  </a:txBody>
                  <a:tcPr marL="84064" marR="84064" marT="42032" marB="42032" anchor="ctr"/>
                </a:tc>
                <a:tc>
                  <a:txBody>
                    <a:bodyPr/>
                    <a:lstStyle/>
                    <a:p>
                      <a:r>
                        <a:rPr lang="en-GB" sz="1700"/>
                        <a:t>Arsenal</a:t>
                      </a:r>
                    </a:p>
                  </a:txBody>
                  <a:tcPr marL="84064" marR="84064" marT="42032" marB="42032" anchor="ctr"/>
                </a:tc>
                <a:extLst>
                  <a:ext uri="{0D108BD9-81ED-4DB2-BD59-A6C34878D82A}">
                    <a16:rowId xmlns:a16="http://schemas.microsoft.com/office/drawing/2014/main" xmlns="" val="488531488"/>
                  </a:ext>
                </a:extLst>
              </a:tr>
              <a:tr h="336255">
                <a:tc>
                  <a:txBody>
                    <a:bodyPr/>
                    <a:lstStyle/>
                    <a:p>
                      <a:r>
                        <a:rPr lang="en-GB" sz="1700"/>
                        <a:t>First Fixture</a:t>
                      </a:r>
                    </a:p>
                  </a:txBody>
                  <a:tcPr marL="84064" marR="84064" marT="42032" marB="42032" anchor="ctr"/>
                </a:tc>
                <a:tc>
                  <a:txBody>
                    <a:bodyPr/>
                    <a:lstStyle/>
                    <a:p>
                      <a:r>
                        <a:rPr lang="en-GB" sz="1700" dirty="0"/>
                        <a:t>Arsenal v Ajax (22/07/2006)</a:t>
                      </a:r>
                    </a:p>
                  </a:txBody>
                  <a:tcPr marL="84064" marR="84064" marT="42032" marB="42032" anchor="ctr"/>
                </a:tc>
                <a:extLst>
                  <a:ext uri="{0D108BD9-81ED-4DB2-BD59-A6C34878D82A}">
                    <a16:rowId xmlns:a16="http://schemas.microsoft.com/office/drawing/2014/main" xmlns="" val="3819307268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8262856" y="1436185"/>
            <a:ext cx="22878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Year Founded1886</a:t>
            </a:r>
          </a:p>
        </p:txBody>
      </p:sp>
      <p:sp>
        <p:nvSpPr>
          <p:cNvPr id="8" name="Rectangle 7"/>
          <p:cNvSpPr/>
          <p:nvPr/>
        </p:nvSpPr>
        <p:spPr>
          <a:xfrm>
            <a:off x="273269" y="5796483"/>
            <a:ext cx="84608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http://www.football-stadiums.co.uk/grounds/england/the-emirates</a:t>
            </a:r>
            <a:r>
              <a:rPr lang="en-GB" dirty="0" smtClean="0">
                <a:hlinkClick r:id="rId3"/>
              </a:rPr>
              <a:t>/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2752848" y="4650311"/>
            <a:ext cx="15728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The Gunners</a:t>
            </a:r>
          </a:p>
        </p:txBody>
      </p:sp>
    </p:spTree>
    <p:extLst>
      <p:ext uri="{BB962C8B-B14F-4D97-AF65-F5344CB8AC3E}">
        <p14:creationId xmlns:p14="http://schemas.microsoft.com/office/powerpoint/2010/main" val="422341552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904470" y="396031"/>
            <a:ext cx="36263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/>
              <a:t>The Etihad: Manchester City FC</a:t>
            </a:r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0784" y="2023208"/>
            <a:ext cx="4444444" cy="2958730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215027"/>
              </p:ext>
            </p:extLst>
          </p:nvPr>
        </p:nvGraphicFramePr>
        <p:xfrm>
          <a:off x="454832" y="1600202"/>
          <a:ext cx="6365576" cy="3137316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3182788">
                  <a:extLst>
                    <a:ext uri="{9D8B030D-6E8A-4147-A177-3AD203B41FA5}">
                      <a16:colId xmlns:a16="http://schemas.microsoft.com/office/drawing/2014/main" xmlns="" val="907749053"/>
                    </a:ext>
                  </a:extLst>
                </a:gridCol>
                <a:gridCol w="3182788">
                  <a:extLst>
                    <a:ext uri="{9D8B030D-6E8A-4147-A177-3AD203B41FA5}">
                      <a16:colId xmlns:a16="http://schemas.microsoft.com/office/drawing/2014/main" xmlns="" val="2802732634"/>
                    </a:ext>
                  </a:extLst>
                </a:gridCol>
              </a:tblGrid>
              <a:tr h="272810">
                <a:tc>
                  <a:txBody>
                    <a:bodyPr/>
                    <a:lstStyle/>
                    <a:p>
                      <a:r>
                        <a:rPr lang="en-GB" sz="1300"/>
                        <a:t>Year Opened</a:t>
                      </a:r>
                    </a:p>
                  </a:txBody>
                  <a:tcPr marL="68203" marR="68203" marT="34101" marB="34101" anchor="ctr"/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2003</a:t>
                      </a:r>
                    </a:p>
                  </a:txBody>
                  <a:tcPr marL="68203" marR="68203" marT="34101" marB="34101" anchor="ctr"/>
                </a:tc>
                <a:extLst>
                  <a:ext uri="{0D108BD9-81ED-4DB2-BD59-A6C34878D82A}">
                    <a16:rowId xmlns:a16="http://schemas.microsoft.com/office/drawing/2014/main" xmlns="" val="2369904440"/>
                  </a:ext>
                </a:extLst>
              </a:tr>
              <a:tr h="272810">
                <a:tc>
                  <a:txBody>
                    <a:bodyPr/>
                    <a:lstStyle/>
                    <a:p>
                      <a:r>
                        <a:rPr lang="en-GB" sz="1300"/>
                        <a:t>Capacity</a:t>
                      </a:r>
                    </a:p>
                  </a:txBody>
                  <a:tcPr marL="68203" marR="68203" marT="34101" marB="34101" anchor="ctr"/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55,097</a:t>
                      </a:r>
                    </a:p>
                  </a:txBody>
                  <a:tcPr marL="68203" marR="68203" marT="34101" marB="34101" anchor="ctr"/>
                </a:tc>
                <a:extLst>
                  <a:ext uri="{0D108BD9-81ED-4DB2-BD59-A6C34878D82A}">
                    <a16:rowId xmlns:a16="http://schemas.microsoft.com/office/drawing/2014/main" xmlns="" val="2475336143"/>
                  </a:ext>
                </a:extLst>
              </a:tr>
              <a:tr h="272810">
                <a:tc>
                  <a:txBody>
                    <a:bodyPr/>
                    <a:lstStyle/>
                    <a:p>
                      <a:r>
                        <a:rPr lang="en-GB" sz="1300"/>
                        <a:t>Average Attendance</a:t>
                      </a:r>
                    </a:p>
                  </a:txBody>
                  <a:tcPr marL="68203" marR="68203" marT="34101" marB="34101" anchor="ctr"/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53,736</a:t>
                      </a:r>
                    </a:p>
                  </a:txBody>
                  <a:tcPr marL="68203" marR="68203" marT="34101" marB="34101" anchor="ctr"/>
                </a:tc>
                <a:extLst>
                  <a:ext uri="{0D108BD9-81ED-4DB2-BD59-A6C34878D82A}">
                    <a16:rowId xmlns:a16="http://schemas.microsoft.com/office/drawing/2014/main" xmlns="" val="3604561645"/>
                  </a:ext>
                </a:extLst>
              </a:tr>
              <a:tr h="272810">
                <a:tc>
                  <a:txBody>
                    <a:bodyPr/>
                    <a:lstStyle/>
                    <a:p>
                      <a:r>
                        <a:rPr lang="en-GB" sz="1300" dirty="0"/>
                        <a:t>Pitch Size</a:t>
                      </a:r>
                    </a:p>
                  </a:txBody>
                  <a:tcPr marL="68203" marR="68203" marT="34101" marB="34101" anchor="ctr"/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105 x 68 (7140)</a:t>
                      </a:r>
                    </a:p>
                  </a:txBody>
                  <a:tcPr marL="68203" marR="68203" marT="34101" marB="34101" anchor="ctr"/>
                </a:tc>
                <a:extLst>
                  <a:ext uri="{0D108BD9-81ED-4DB2-BD59-A6C34878D82A}">
                    <a16:rowId xmlns:a16="http://schemas.microsoft.com/office/drawing/2014/main" xmlns="" val="3593135838"/>
                  </a:ext>
                </a:extLst>
              </a:tr>
              <a:tr h="272810">
                <a:tc>
                  <a:txBody>
                    <a:bodyPr/>
                    <a:lstStyle/>
                    <a:p>
                      <a:r>
                        <a:rPr lang="en-GB" sz="1300"/>
                        <a:t>Nickname</a:t>
                      </a:r>
                    </a:p>
                  </a:txBody>
                  <a:tcPr marL="68203" marR="68203" marT="34101" marB="34101" anchor="ctr"/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CoMS, The Etihad</a:t>
                      </a:r>
                    </a:p>
                  </a:txBody>
                  <a:tcPr marL="68203" marR="68203" marT="34101" marB="34101" anchor="ctr"/>
                </a:tc>
                <a:extLst>
                  <a:ext uri="{0D108BD9-81ED-4DB2-BD59-A6C34878D82A}">
                    <a16:rowId xmlns:a16="http://schemas.microsoft.com/office/drawing/2014/main" xmlns="" val="2756347386"/>
                  </a:ext>
                </a:extLst>
              </a:tr>
              <a:tr h="477418">
                <a:tc>
                  <a:txBody>
                    <a:bodyPr/>
                    <a:lstStyle/>
                    <a:p>
                      <a:r>
                        <a:rPr lang="en-GB" sz="1300"/>
                        <a:t>Former Name</a:t>
                      </a:r>
                    </a:p>
                  </a:txBody>
                  <a:tcPr marL="68203" marR="68203" marT="34101" marB="34101" anchor="ctr"/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City Of Manchester Stadium, Eastlands</a:t>
                      </a:r>
                    </a:p>
                  </a:txBody>
                  <a:tcPr marL="68203" marR="68203" marT="34101" marB="34101" anchor="ctr"/>
                </a:tc>
                <a:extLst>
                  <a:ext uri="{0D108BD9-81ED-4DB2-BD59-A6C34878D82A}">
                    <a16:rowId xmlns:a16="http://schemas.microsoft.com/office/drawing/2014/main" xmlns="" val="3289690078"/>
                  </a:ext>
                </a:extLst>
              </a:tr>
              <a:tr h="272810">
                <a:tc>
                  <a:txBody>
                    <a:bodyPr/>
                    <a:lstStyle/>
                    <a:p>
                      <a:r>
                        <a:rPr lang="en-GB" sz="1300"/>
                        <a:t>Owner</a:t>
                      </a:r>
                    </a:p>
                  </a:txBody>
                  <a:tcPr marL="68203" marR="68203" marT="34101" marB="34101" anchor="ctr"/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Manchester City Council</a:t>
                      </a:r>
                    </a:p>
                  </a:txBody>
                  <a:tcPr marL="68203" marR="68203" marT="34101" marB="34101" anchor="ctr"/>
                </a:tc>
                <a:extLst>
                  <a:ext uri="{0D108BD9-81ED-4DB2-BD59-A6C34878D82A}">
                    <a16:rowId xmlns:a16="http://schemas.microsoft.com/office/drawing/2014/main" xmlns="" val="2509943739"/>
                  </a:ext>
                </a:extLst>
              </a:tr>
              <a:tr h="272810">
                <a:tc>
                  <a:txBody>
                    <a:bodyPr/>
                    <a:lstStyle/>
                    <a:p>
                      <a:r>
                        <a:rPr lang="en-GB" sz="1300"/>
                        <a:t>Sponsor</a:t>
                      </a:r>
                    </a:p>
                  </a:txBody>
                  <a:tcPr marL="68203" marR="68203" marT="34101" marB="34101" anchor="ctr"/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Etihad Airways</a:t>
                      </a:r>
                    </a:p>
                  </a:txBody>
                  <a:tcPr marL="68203" marR="68203" marT="34101" marB="34101" anchor="ctr"/>
                </a:tc>
                <a:extLst>
                  <a:ext uri="{0D108BD9-81ED-4DB2-BD59-A6C34878D82A}">
                    <a16:rowId xmlns:a16="http://schemas.microsoft.com/office/drawing/2014/main" xmlns="" val="3839555603"/>
                  </a:ext>
                </a:extLst>
              </a:tr>
              <a:tr h="272810">
                <a:tc>
                  <a:txBody>
                    <a:bodyPr/>
                    <a:lstStyle/>
                    <a:p>
                      <a:r>
                        <a:rPr lang="en-GB" sz="1300"/>
                        <a:t>Clubs Hosted</a:t>
                      </a:r>
                    </a:p>
                  </a:txBody>
                  <a:tcPr marL="68203" marR="68203" marT="34101" marB="34101" anchor="ctr"/>
                </a:tc>
                <a:tc>
                  <a:txBody>
                    <a:bodyPr/>
                    <a:lstStyle/>
                    <a:p>
                      <a:r>
                        <a:rPr lang="en-GB" sz="1300" dirty="0"/>
                        <a:t>Manchester City</a:t>
                      </a:r>
                    </a:p>
                  </a:txBody>
                  <a:tcPr marL="68203" marR="68203" marT="34101" marB="34101" anchor="ctr"/>
                </a:tc>
                <a:extLst>
                  <a:ext uri="{0D108BD9-81ED-4DB2-BD59-A6C34878D82A}">
                    <a16:rowId xmlns:a16="http://schemas.microsoft.com/office/drawing/2014/main" xmlns="" val="3405634899"/>
                  </a:ext>
                </a:extLst>
              </a:tr>
              <a:tr h="477418">
                <a:tc>
                  <a:txBody>
                    <a:bodyPr/>
                    <a:lstStyle/>
                    <a:p>
                      <a:r>
                        <a:rPr lang="en-GB" sz="1300"/>
                        <a:t>First Fixture</a:t>
                      </a:r>
                    </a:p>
                  </a:txBody>
                  <a:tcPr marL="68203" marR="68203" marT="34101" marB="34101" anchor="ctr"/>
                </a:tc>
                <a:tc>
                  <a:txBody>
                    <a:bodyPr/>
                    <a:lstStyle/>
                    <a:p>
                      <a:r>
                        <a:rPr lang="en-GB" sz="1300" dirty="0"/>
                        <a:t>Manchester City v Barcelona (10/08/2003)</a:t>
                      </a:r>
                    </a:p>
                  </a:txBody>
                  <a:tcPr marL="68203" marR="68203" marT="34101" marB="34101" anchor="ctr"/>
                </a:tc>
                <a:extLst>
                  <a:ext uri="{0D108BD9-81ED-4DB2-BD59-A6C34878D82A}">
                    <a16:rowId xmlns:a16="http://schemas.microsoft.com/office/drawing/2014/main" xmlns="" val="4085609540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8367959" y="1415536"/>
            <a:ext cx="22878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Year Founded1880</a:t>
            </a:r>
          </a:p>
        </p:txBody>
      </p:sp>
      <p:sp>
        <p:nvSpPr>
          <p:cNvPr id="8" name="Rectangle 7"/>
          <p:cNvSpPr/>
          <p:nvPr/>
        </p:nvSpPr>
        <p:spPr>
          <a:xfrm>
            <a:off x="294289" y="5922608"/>
            <a:ext cx="870256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http://www.football-stadiums.co.uk/grounds/england/the-etihad</a:t>
            </a:r>
            <a:r>
              <a:rPr lang="en-GB" dirty="0" smtClean="0">
                <a:hlinkClick r:id="rId3"/>
              </a:rPr>
              <a:t>/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1646259" y="4898275"/>
            <a:ext cx="36022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The Citizens, City, The Sky Blues</a:t>
            </a:r>
          </a:p>
        </p:txBody>
      </p:sp>
    </p:spTree>
    <p:extLst>
      <p:ext uri="{BB962C8B-B14F-4D97-AF65-F5344CB8AC3E}">
        <p14:creationId xmlns:p14="http://schemas.microsoft.com/office/powerpoint/2010/main" val="288171863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33408" y="343478"/>
            <a:ext cx="47468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The Hawthorns: West Bromwich Albion FC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4950" y="1879190"/>
            <a:ext cx="4444444" cy="2971428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6020880"/>
              </p:ext>
            </p:extLst>
          </p:nvPr>
        </p:nvGraphicFramePr>
        <p:xfrm>
          <a:off x="284820" y="1733796"/>
          <a:ext cx="7188036" cy="283464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3594018">
                  <a:extLst>
                    <a:ext uri="{9D8B030D-6E8A-4147-A177-3AD203B41FA5}">
                      <a16:colId xmlns:a16="http://schemas.microsoft.com/office/drawing/2014/main" xmlns="" val="44027483"/>
                    </a:ext>
                  </a:extLst>
                </a:gridCol>
                <a:gridCol w="3594018">
                  <a:extLst>
                    <a:ext uri="{9D8B030D-6E8A-4147-A177-3AD203B41FA5}">
                      <a16:colId xmlns:a16="http://schemas.microsoft.com/office/drawing/2014/main" xmlns="" val="220544375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/>
                        <a:t>Year Opened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/>
                        <a:t>1900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25237175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Capacity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/>
                        <a:t>26,850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96941161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Average Attendance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/>
                        <a:t>25,000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7461853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dirty="0"/>
                        <a:t>Pitch Size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/>
                        <a:t>105 x 68 (7140)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89650577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Owner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/>
                        <a:t>West Bromwich Albion F.C.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3296109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Clubs Hosted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/>
                        <a:t>West Bromwich Albion FC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33277029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First Fixture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West </a:t>
                      </a:r>
                      <a:r>
                        <a:rPr lang="en-GB" dirty="0" err="1"/>
                        <a:t>Brom</a:t>
                      </a:r>
                      <a:r>
                        <a:rPr lang="en-GB" dirty="0"/>
                        <a:t> v Derby County (03/09/1900)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959852938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8525615" y="1364464"/>
            <a:ext cx="22878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Year Founded1878</a:t>
            </a:r>
          </a:p>
        </p:txBody>
      </p:sp>
      <p:sp>
        <p:nvSpPr>
          <p:cNvPr id="8" name="Rectangle 7"/>
          <p:cNvSpPr/>
          <p:nvPr/>
        </p:nvSpPr>
        <p:spPr>
          <a:xfrm>
            <a:off x="284820" y="5010072"/>
            <a:ext cx="38635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The Baggies, The </a:t>
            </a:r>
            <a:r>
              <a:rPr lang="en-GB" dirty="0" err="1"/>
              <a:t>Throstles</a:t>
            </a:r>
            <a:r>
              <a:rPr lang="en-GB" dirty="0"/>
              <a:t>, Albion</a:t>
            </a:r>
          </a:p>
        </p:txBody>
      </p:sp>
      <p:sp>
        <p:nvSpPr>
          <p:cNvPr id="9" name="Rectangle 8"/>
          <p:cNvSpPr/>
          <p:nvPr/>
        </p:nvSpPr>
        <p:spPr>
          <a:xfrm>
            <a:off x="284820" y="5871604"/>
            <a:ext cx="9542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http://www.football-stadiums.co.uk/grounds/england/the-hawthorns</a:t>
            </a:r>
            <a:r>
              <a:rPr lang="en-GB" dirty="0" smtClean="0">
                <a:hlinkClick r:id="rId3"/>
              </a:rPr>
              <a:t>/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276224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35096" y="217355"/>
            <a:ext cx="25026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Turf Moor: Burnley FC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5486" y="1527723"/>
            <a:ext cx="4445000" cy="3340100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4371143"/>
              </p:ext>
            </p:extLst>
          </p:nvPr>
        </p:nvGraphicFramePr>
        <p:xfrm>
          <a:off x="652682" y="1262301"/>
          <a:ext cx="5064946" cy="338328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532473">
                  <a:extLst>
                    <a:ext uri="{9D8B030D-6E8A-4147-A177-3AD203B41FA5}">
                      <a16:colId xmlns:a16="http://schemas.microsoft.com/office/drawing/2014/main" xmlns="" val="4292589144"/>
                    </a:ext>
                  </a:extLst>
                </a:gridCol>
                <a:gridCol w="2532473">
                  <a:extLst>
                    <a:ext uri="{9D8B030D-6E8A-4147-A177-3AD203B41FA5}">
                      <a16:colId xmlns:a16="http://schemas.microsoft.com/office/drawing/2014/main" xmlns="" val="357925548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/>
                        <a:t>Year Opened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1883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2410162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Capacity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/>
                        <a:t>21,401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26914604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Average Attendance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/>
                        <a:t>20,558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72026152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dirty="0"/>
                        <a:t>Pitch Size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/>
                        <a:t>105 x 68 (7140)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89162156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Owner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/>
                        <a:t>Turf Moor Properties Ltd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30563633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Clubs Hosted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Burnley F.C.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95680265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First Fixture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Burnley v </a:t>
                      </a:r>
                      <a:r>
                        <a:rPr lang="en-GB" dirty="0" err="1"/>
                        <a:t>Rawtenstall</a:t>
                      </a:r>
                      <a:r>
                        <a:rPr lang="en-GB" dirty="0"/>
                        <a:t> (17/02/1883)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653149835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8388979" y="892969"/>
            <a:ext cx="22878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Year Founded1882</a:t>
            </a:r>
          </a:p>
        </p:txBody>
      </p:sp>
      <p:sp>
        <p:nvSpPr>
          <p:cNvPr id="8" name="Rectangle 7"/>
          <p:cNvSpPr/>
          <p:nvPr/>
        </p:nvSpPr>
        <p:spPr>
          <a:xfrm>
            <a:off x="2335021" y="4778127"/>
            <a:ext cx="14173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The Clarets</a:t>
            </a:r>
          </a:p>
        </p:txBody>
      </p:sp>
      <p:sp>
        <p:nvSpPr>
          <p:cNvPr id="9" name="Rectangle 8"/>
          <p:cNvSpPr/>
          <p:nvPr/>
        </p:nvSpPr>
        <p:spPr>
          <a:xfrm>
            <a:off x="220717" y="5649338"/>
            <a:ext cx="85238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http://www.football-stadiums.co.uk/grounds/england/turf-moor</a:t>
            </a:r>
            <a:r>
              <a:rPr lang="en-GB" dirty="0" smtClean="0">
                <a:hlinkClick r:id="rId3"/>
              </a:rPr>
              <a:t>/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955020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977118" y="417051"/>
            <a:ext cx="32287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Vicarage Road: Watford FC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3419" y="1736379"/>
            <a:ext cx="4444444" cy="3238095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8355680"/>
              </p:ext>
            </p:extLst>
          </p:nvPr>
        </p:nvGraphicFramePr>
        <p:xfrm>
          <a:off x="430541" y="1280021"/>
          <a:ext cx="6359142" cy="3279328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3179571">
                  <a:extLst>
                    <a:ext uri="{9D8B030D-6E8A-4147-A177-3AD203B41FA5}">
                      <a16:colId xmlns:a16="http://schemas.microsoft.com/office/drawing/2014/main" xmlns="" val="3047150337"/>
                    </a:ext>
                  </a:extLst>
                </a:gridCol>
                <a:gridCol w="3179571">
                  <a:extLst>
                    <a:ext uri="{9D8B030D-6E8A-4147-A177-3AD203B41FA5}">
                      <a16:colId xmlns:a16="http://schemas.microsoft.com/office/drawing/2014/main" xmlns="" val="3561135416"/>
                    </a:ext>
                  </a:extLst>
                </a:gridCol>
              </a:tblGrid>
              <a:tr h="344261">
                <a:tc>
                  <a:txBody>
                    <a:bodyPr/>
                    <a:lstStyle/>
                    <a:p>
                      <a:r>
                        <a:rPr lang="en-GB" sz="1700"/>
                        <a:t>Year Opened</a:t>
                      </a:r>
                    </a:p>
                  </a:txBody>
                  <a:tcPr marL="86065" marR="86065" marT="43033" marB="43033" anchor="ctr"/>
                </a:tc>
                <a:tc>
                  <a:txBody>
                    <a:bodyPr/>
                    <a:lstStyle/>
                    <a:p>
                      <a:r>
                        <a:rPr lang="en-GB" sz="1700"/>
                        <a:t>1922</a:t>
                      </a:r>
                    </a:p>
                  </a:txBody>
                  <a:tcPr marL="86065" marR="86065" marT="43033" marB="43033" anchor="ctr"/>
                </a:tc>
                <a:extLst>
                  <a:ext uri="{0D108BD9-81ED-4DB2-BD59-A6C34878D82A}">
                    <a16:rowId xmlns:a16="http://schemas.microsoft.com/office/drawing/2014/main" xmlns="" val="924840386"/>
                  </a:ext>
                </a:extLst>
              </a:tr>
              <a:tr h="344261">
                <a:tc>
                  <a:txBody>
                    <a:bodyPr/>
                    <a:lstStyle/>
                    <a:p>
                      <a:r>
                        <a:rPr lang="en-GB" sz="1700"/>
                        <a:t>Capacity</a:t>
                      </a:r>
                    </a:p>
                  </a:txBody>
                  <a:tcPr marL="86065" marR="86065" marT="43033" marB="43033" anchor="ctr"/>
                </a:tc>
                <a:tc>
                  <a:txBody>
                    <a:bodyPr/>
                    <a:lstStyle/>
                    <a:p>
                      <a:r>
                        <a:rPr lang="en-GB" sz="1700"/>
                        <a:t>21,577</a:t>
                      </a:r>
                    </a:p>
                  </a:txBody>
                  <a:tcPr marL="86065" marR="86065" marT="43033" marB="43033" anchor="ctr"/>
                </a:tc>
                <a:extLst>
                  <a:ext uri="{0D108BD9-81ED-4DB2-BD59-A6C34878D82A}">
                    <a16:rowId xmlns:a16="http://schemas.microsoft.com/office/drawing/2014/main" xmlns="" val="3346432394"/>
                  </a:ext>
                </a:extLst>
              </a:tr>
              <a:tr h="344261">
                <a:tc>
                  <a:txBody>
                    <a:bodyPr/>
                    <a:lstStyle/>
                    <a:p>
                      <a:r>
                        <a:rPr lang="en-GB" sz="1700"/>
                        <a:t>Average Attendance</a:t>
                      </a:r>
                    </a:p>
                  </a:txBody>
                  <a:tcPr marL="86065" marR="86065" marT="43033" marB="43033" anchor="ctr"/>
                </a:tc>
                <a:tc>
                  <a:txBody>
                    <a:bodyPr/>
                    <a:lstStyle/>
                    <a:p>
                      <a:r>
                        <a:rPr lang="en-GB" sz="1700"/>
                        <a:t>20,101</a:t>
                      </a:r>
                    </a:p>
                  </a:txBody>
                  <a:tcPr marL="86065" marR="86065" marT="43033" marB="43033" anchor="ctr"/>
                </a:tc>
                <a:extLst>
                  <a:ext uri="{0D108BD9-81ED-4DB2-BD59-A6C34878D82A}">
                    <a16:rowId xmlns:a16="http://schemas.microsoft.com/office/drawing/2014/main" xmlns="" val="2369028778"/>
                  </a:ext>
                </a:extLst>
              </a:tr>
              <a:tr h="344261">
                <a:tc>
                  <a:txBody>
                    <a:bodyPr/>
                    <a:lstStyle/>
                    <a:p>
                      <a:r>
                        <a:rPr lang="en-GB" sz="1700" dirty="0"/>
                        <a:t>Pitch Size</a:t>
                      </a:r>
                    </a:p>
                  </a:txBody>
                  <a:tcPr marL="86065" marR="86065" marT="43033" marB="43033" anchor="ctr"/>
                </a:tc>
                <a:tc>
                  <a:txBody>
                    <a:bodyPr/>
                    <a:lstStyle/>
                    <a:p>
                      <a:r>
                        <a:rPr lang="en-GB" sz="1700"/>
                        <a:t>105 x 68 (7140)</a:t>
                      </a:r>
                    </a:p>
                  </a:txBody>
                  <a:tcPr marL="86065" marR="86065" marT="43033" marB="43033" anchor="ctr"/>
                </a:tc>
                <a:extLst>
                  <a:ext uri="{0D108BD9-81ED-4DB2-BD59-A6C34878D82A}">
                    <a16:rowId xmlns:a16="http://schemas.microsoft.com/office/drawing/2014/main" xmlns="" val="855420858"/>
                  </a:ext>
                </a:extLst>
              </a:tr>
              <a:tr h="344261">
                <a:tc>
                  <a:txBody>
                    <a:bodyPr/>
                    <a:lstStyle/>
                    <a:p>
                      <a:r>
                        <a:rPr lang="en-GB" sz="1700"/>
                        <a:t>Nickname</a:t>
                      </a:r>
                    </a:p>
                  </a:txBody>
                  <a:tcPr marL="86065" marR="86065" marT="43033" marB="43033" anchor="ctr"/>
                </a:tc>
                <a:tc>
                  <a:txBody>
                    <a:bodyPr/>
                    <a:lstStyle/>
                    <a:p>
                      <a:r>
                        <a:rPr lang="en-GB" sz="1700"/>
                        <a:t>The Vic</a:t>
                      </a:r>
                    </a:p>
                  </a:txBody>
                  <a:tcPr marL="86065" marR="86065" marT="43033" marB="43033" anchor="ctr"/>
                </a:tc>
                <a:extLst>
                  <a:ext uri="{0D108BD9-81ED-4DB2-BD59-A6C34878D82A}">
                    <a16:rowId xmlns:a16="http://schemas.microsoft.com/office/drawing/2014/main" xmlns="" val="2866722636"/>
                  </a:ext>
                </a:extLst>
              </a:tr>
              <a:tr h="344261">
                <a:tc>
                  <a:txBody>
                    <a:bodyPr/>
                    <a:lstStyle/>
                    <a:p>
                      <a:r>
                        <a:rPr lang="en-GB" sz="1700"/>
                        <a:t>Owner</a:t>
                      </a:r>
                    </a:p>
                  </a:txBody>
                  <a:tcPr marL="86065" marR="86065" marT="43033" marB="43033" anchor="ctr"/>
                </a:tc>
                <a:tc>
                  <a:txBody>
                    <a:bodyPr/>
                    <a:lstStyle/>
                    <a:p>
                      <a:r>
                        <a:rPr lang="en-GB" sz="1700"/>
                        <a:t>Watford F.C.</a:t>
                      </a:r>
                    </a:p>
                  </a:txBody>
                  <a:tcPr marL="86065" marR="86065" marT="43033" marB="43033" anchor="ctr"/>
                </a:tc>
                <a:extLst>
                  <a:ext uri="{0D108BD9-81ED-4DB2-BD59-A6C34878D82A}">
                    <a16:rowId xmlns:a16="http://schemas.microsoft.com/office/drawing/2014/main" xmlns="" val="3604759275"/>
                  </a:ext>
                </a:extLst>
              </a:tr>
              <a:tr h="602456">
                <a:tc>
                  <a:txBody>
                    <a:bodyPr/>
                    <a:lstStyle/>
                    <a:p>
                      <a:r>
                        <a:rPr lang="en-GB" sz="1700"/>
                        <a:t>Clubs Hosted</a:t>
                      </a:r>
                    </a:p>
                  </a:txBody>
                  <a:tcPr marL="86065" marR="86065" marT="43033" marB="43033" anchor="ctr"/>
                </a:tc>
                <a:tc>
                  <a:txBody>
                    <a:bodyPr/>
                    <a:lstStyle/>
                    <a:p>
                      <a:r>
                        <a:rPr lang="en-GB" sz="1700"/>
                        <a:t>Watford FC, Wealdstone, Saracens RFC</a:t>
                      </a:r>
                    </a:p>
                  </a:txBody>
                  <a:tcPr marL="86065" marR="86065" marT="43033" marB="43033" anchor="ctr"/>
                </a:tc>
                <a:extLst>
                  <a:ext uri="{0D108BD9-81ED-4DB2-BD59-A6C34878D82A}">
                    <a16:rowId xmlns:a16="http://schemas.microsoft.com/office/drawing/2014/main" xmlns="" val="2717627403"/>
                  </a:ext>
                </a:extLst>
              </a:tr>
              <a:tr h="344261">
                <a:tc>
                  <a:txBody>
                    <a:bodyPr/>
                    <a:lstStyle/>
                    <a:p>
                      <a:r>
                        <a:rPr lang="en-GB" sz="1700"/>
                        <a:t>First Fixture</a:t>
                      </a:r>
                    </a:p>
                  </a:txBody>
                  <a:tcPr marL="86065" marR="86065" marT="43033" marB="43033" anchor="ctr"/>
                </a:tc>
                <a:tc>
                  <a:txBody>
                    <a:bodyPr/>
                    <a:lstStyle/>
                    <a:p>
                      <a:r>
                        <a:rPr lang="en-GB" sz="1700" dirty="0"/>
                        <a:t>Watford v </a:t>
                      </a:r>
                      <a:r>
                        <a:rPr lang="en-GB" sz="1700" dirty="0" err="1"/>
                        <a:t>Milwall</a:t>
                      </a:r>
                      <a:r>
                        <a:rPr lang="en-GB" sz="1700" dirty="0"/>
                        <a:t> (30/08/1922)</a:t>
                      </a:r>
                    </a:p>
                  </a:txBody>
                  <a:tcPr marL="86065" marR="86065" marT="43033" marB="43033" anchor="ctr"/>
                </a:tc>
                <a:extLst>
                  <a:ext uri="{0D108BD9-81ED-4DB2-BD59-A6C34878D82A}">
                    <a16:rowId xmlns:a16="http://schemas.microsoft.com/office/drawing/2014/main" xmlns="" val="896033012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430540" y="5754442"/>
            <a:ext cx="90287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http://www.football-stadiums.co.uk/grounds/england/vicarage-road</a:t>
            </a:r>
            <a:r>
              <a:rPr lang="en-GB" dirty="0" smtClean="0">
                <a:hlinkClick r:id="rId3"/>
              </a:rPr>
              <a:t>/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8315406" y="1161729"/>
            <a:ext cx="22878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Year Founded1881</a:t>
            </a:r>
          </a:p>
        </p:txBody>
      </p:sp>
      <p:sp>
        <p:nvSpPr>
          <p:cNvPr id="9" name="Rectangle 8"/>
          <p:cNvSpPr/>
          <p:nvPr/>
        </p:nvSpPr>
        <p:spPr>
          <a:xfrm>
            <a:off x="699554" y="4683655"/>
            <a:ext cx="60901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The Hornets, The Golden Boys, Yellow Army, The '</a:t>
            </a:r>
            <a:r>
              <a:rPr lang="en-GB" dirty="0" err="1"/>
              <a:t>Orns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667627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797977" y="290927"/>
            <a:ext cx="40495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Vitality Stadium: AFC Bournemouth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3128" y="1887218"/>
            <a:ext cx="3809524" cy="2768254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8404272"/>
              </p:ext>
            </p:extLst>
          </p:nvPr>
        </p:nvGraphicFramePr>
        <p:xfrm>
          <a:off x="625936" y="1537137"/>
          <a:ext cx="6885216" cy="340713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3442608">
                  <a:extLst>
                    <a:ext uri="{9D8B030D-6E8A-4147-A177-3AD203B41FA5}">
                      <a16:colId xmlns:a16="http://schemas.microsoft.com/office/drawing/2014/main" xmlns="" val="576636572"/>
                    </a:ext>
                  </a:extLst>
                </a:gridCol>
                <a:gridCol w="3442608">
                  <a:extLst>
                    <a:ext uri="{9D8B030D-6E8A-4147-A177-3AD203B41FA5}">
                      <a16:colId xmlns:a16="http://schemas.microsoft.com/office/drawing/2014/main" xmlns="" val="2144890800"/>
                    </a:ext>
                  </a:extLst>
                </a:gridCol>
              </a:tblGrid>
              <a:tr h="295081">
                <a:tc>
                  <a:txBody>
                    <a:bodyPr/>
                    <a:lstStyle/>
                    <a:p>
                      <a:r>
                        <a:rPr lang="en-GB" sz="1500"/>
                        <a:t>Year Opened</a:t>
                      </a:r>
                    </a:p>
                  </a:txBody>
                  <a:tcPr marL="73770" marR="73770" marT="36885" marB="36885" anchor="ctr"/>
                </a:tc>
                <a:tc>
                  <a:txBody>
                    <a:bodyPr/>
                    <a:lstStyle/>
                    <a:p>
                      <a:r>
                        <a:rPr lang="en-GB" sz="1500"/>
                        <a:t>1910</a:t>
                      </a:r>
                    </a:p>
                  </a:txBody>
                  <a:tcPr marL="73770" marR="73770" marT="36885" marB="36885" anchor="ctr"/>
                </a:tc>
                <a:extLst>
                  <a:ext uri="{0D108BD9-81ED-4DB2-BD59-A6C34878D82A}">
                    <a16:rowId xmlns:a16="http://schemas.microsoft.com/office/drawing/2014/main" xmlns="" val="4116276140"/>
                  </a:ext>
                </a:extLst>
              </a:tr>
              <a:tr h="295081">
                <a:tc>
                  <a:txBody>
                    <a:bodyPr/>
                    <a:lstStyle/>
                    <a:p>
                      <a:r>
                        <a:rPr lang="en-GB" sz="1500"/>
                        <a:t>Capacity</a:t>
                      </a:r>
                    </a:p>
                  </a:txBody>
                  <a:tcPr marL="73770" marR="73770" marT="36885" marB="36885" anchor="ctr"/>
                </a:tc>
                <a:tc>
                  <a:txBody>
                    <a:bodyPr/>
                    <a:lstStyle/>
                    <a:p>
                      <a:r>
                        <a:rPr lang="en-GB" sz="1500"/>
                        <a:t>11,464</a:t>
                      </a:r>
                    </a:p>
                  </a:txBody>
                  <a:tcPr marL="73770" marR="73770" marT="36885" marB="36885" anchor="ctr"/>
                </a:tc>
                <a:extLst>
                  <a:ext uri="{0D108BD9-81ED-4DB2-BD59-A6C34878D82A}">
                    <a16:rowId xmlns:a16="http://schemas.microsoft.com/office/drawing/2014/main" xmlns="" val="3874402573"/>
                  </a:ext>
                </a:extLst>
              </a:tr>
              <a:tr h="295081">
                <a:tc>
                  <a:txBody>
                    <a:bodyPr/>
                    <a:lstStyle/>
                    <a:p>
                      <a:r>
                        <a:rPr lang="en-GB" sz="1500"/>
                        <a:t>Average Attendance</a:t>
                      </a:r>
                    </a:p>
                  </a:txBody>
                  <a:tcPr marL="73770" marR="73770" marT="36885" marB="36885" anchor="ctr"/>
                </a:tc>
                <a:tc>
                  <a:txBody>
                    <a:bodyPr/>
                    <a:lstStyle/>
                    <a:p>
                      <a:r>
                        <a:rPr lang="en-GB" sz="1500"/>
                        <a:t>11,192</a:t>
                      </a:r>
                    </a:p>
                  </a:txBody>
                  <a:tcPr marL="73770" marR="73770" marT="36885" marB="36885" anchor="ctr"/>
                </a:tc>
                <a:extLst>
                  <a:ext uri="{0D108BD9-81ED-4DB2-BD59-A6C34878D82A}">
                    <a16:rowId xmlns:a16="http://schemas.microsoft.com/office/drawing/2014/main" xmlns="" val="3955133476"/>
                  </a:ext>
                </a:extLst>
              </a:tr>
              <a:tr h="295081">
                <a:tc>
                  <a:txBody>
                    <a:bodyPr/>
                    <a:lstStyle/>
                    <a:p>
                      <a:r>
                        <a:rPr lang="en-GB" sz="1500" dirty="0"/>
                        <a:t>Pitch Size</a:t>
                      </a:r>
                    </a:p>
                  </a:txBody>
                  <a:tcPr marL="73770" marR="73770" marT="36885" marB="36885" anchor="ctr"/>
                </a:tc>
                <a:tc>
                  <a:txBody>
                    <a:bodyPr/>
                    <a:lstStyle/>
                    <a:p>
                      <a:r>
                        <a:rPr lang="en-GB" sz="1500"/>
                        <a:t>105 x 68 (7140)</a:t>
                      </a:r>
                    </a:p>
                  </a:txBody>
                  <a:tcPr marL="73770" marR="73770" marT="36885" marB="36885" anchor="ctr"/>
                </a:tc>
                <a:extLst>
                  <a:ext uri="{0D108BD9-81ED-4DB2-BD59-A6C34878D82A}">
                    <a16:rowId xmlns:a16="http://schemas.microsoft.com/office/drawing/2014/main" xmlns="" val="3153247412"/>
                  </a:ext>
                </a:extLst>
              </a:tr>
              <a:tr h="516391">
                <a:tc>
                  <a:txBody>
                    <a:bodyPr/>
                    <a:lstStyle/>
                    <a:p>
                      <a:r>
                        <a:rPr lang="en-GB" sz="1500"/>
                        <a:t>Former Name</a:t>
                      </a:r>
                    </a:p>
                  </a:txBody>
                  <a:tcPr marL="73770" marR="73770" marT="36885" marB="36885" anchor="ctr"/>
                </a:tc>
                <a:tc>
                  <a:txBody>
                    <a:bodyPr/>
                    <a:lstStyle/>
                    <a:p>
                      <a:r>
                        <a:rPr lang="en-GB" sz="1500" dirty="0"/>
                        <a:t>Dean Court, </a:t>
                      </a:r>
                      <a:r>
                        <a:rPr lang="en-GB" sz="1500" dirty="0" err="1"/>
                        <a:t>Goldsands</a:t>
                      </a:r>
                      <a:r>
                        <a:rPr lang="en-GB" sz="1500" dirty="0"/>
                        <a:t> Stadium, Seward Stadium, Fitness First Stadium</a:t>
                      </a:r>
                    </a:p>
                  </a:txBody>
                  <a:tcPr marL="73770" marR="73770" marT="36885" marB="36885" anchor="ctr"/>
                </a:tc>
                <a:extLst>
                  <a:ext uri="{0D108BD9-81ED-4DB2-BD59-A6C34878D82A}">
                    <a16:rowId xmlns:a16="http://schemas.microsoft.com/office/drawing/2014/main" xmlns="" val="958141792"/>
                  </a:ext>
                </a:extLst>
              </a:tr>
              <a:tr h="295081">
                <a:tc>
                  <a:txBody>
                    <a:bodyPr/>
                    <a:lstStyle/>
                    <a:p>
                      <a:r>
                        <a:rPr lang="en-GB" sz="1500"/>
                        <a:t>Owner</a:t>
                      </a:r>
                    </a:p>
                  </a:txBody>
                  <a:tcPr marL="73770" marR="73770" marT="36885" marB="36885" anchor="ctr"/>
                </a:tc>
                <a:tc>
                  <a:txBody>
                    <a:bodyPr/>
                    <a:lstStyle/>
                    <a:p>
                      <a:r>
                        <a:rPr lang="en-GB" sz="1500"/>
                        <a:t>Structadene</a:t>
                      </a:r>
                    </a:p>
                  </a:txBody>
                  <a:tcPr marL="73770" marR="73770" marT="36885" marB="36885" anchor="ctr"/>
                </a:tc>
                <a:extLst>
                  <a:ext uri="{0D108BD9-81ED-4DB2-BD59-A6C34878D82A}">
                    <a16:rowId xmlns:a16="http://schemas.microsoft.com/office/drawing/2014/main" xmlns="" val="3840108831"/>
                  </a:ext>
                </a:extLst>
              </a:tr>
              <a:tr h="295081">
                <a:tc>
                  <a:txBody>
                    <a:bodyPr/>
                    <a:lstStyle/>
                    <a:p>
                      <a:r>
                        <a:rPr lang="en-GB" sz="1500"/>
                        <a:t>Sponsor</a:t>
                      </a:r>
                    </a:p>
                  </a:txBody>
                  <a:tcPr marL="73770" marR="73770" marT="36885" marB="36885" anchor="ctr"/>
                </a:tc>
                <a:tc>
                  <a:txBody>
                    <a:bodyPr/>
                    <a:lstStyle/>
                    <a:p>
                      <a:r>
                        <a:rPr lang="en-GB" sz="1500"/>
                        <a:t>Vitality</a:t>
                      </a:r>
                    </a:p>
                  </a:txBody>
                  <a:tcPr marL="73770" marR="73770" marT="36885" marB="36885" anchor="ctr"/>
                </a:tc>
                <a:extLst>
                  <a:ext uri="{0D108BD9-81ED-4DB2-BD59-A6C34878D82A}">
                    <a16:rowId xmlns:a16="http://schemas.microsoft.com/office/drawing/2014/main" xmlns="" val="1108935000"/>
                  </a:ext>
                </a:extLst>
              </a:tr>
              <a:tr h="295081">
                <a:tc>
                  <a:txBody>
                    <a:bodyPr/>
                    <a:lstStyle/>
                    <a:p>
                      <a:r>
                        <a:rPr lang="en-GB" sz="1500"/>
                        <a:t>Clubs Hosted</a:t>
                      </a:r>
                    </a:p>
                  </a:txBody>
                  <a:tcPr marL="73770" marR="73770" marT="36885" marB="36885" anchor="ctr"/>
                </a:tc>
                <a:tc>
                  <a:txBody>
                    <a:bodyPr/>
                    <a:lstStyle/>
                    <a:p>
                      <a:r>
                        <a:rPr lang="en-GB" sz="1500"/>
                        <a:t>AFC Bournemouth</a:t>
                      </a:r>
                    </a:p>
                  </a:txBody>
                  <a:tcPr marL="73770" marR="73770" marT="36885" marB="36885" anchor="ctr"/>
                </a:tc>
                <a:extLst>
                  <a:ext uri="{0D108BD9-81ED-4DB2-BD59-A6C34878D82A}">
                    <a16:rowId xmlns:a16="http://schemas.microsoft.com/office/drawing/2014/main" xmlns="" val="3254782864"/>
                  </a:ext>
                </a:extLst>
              </a:tr>
              <a:tr h="516391">
                <a:tc>
                  <a:txBody>
                    <a:bodyPr/>
                    <a:lstStyle/>
                    <a:p>
                      <a:r>
                        <a:rPr lang="en-GB" sz="1500"/>
                        <a:t>First Fixture</a:t>
                      </a:r>
                    </a:p>
                  </a:txBody>
                  <a:tcPr marL="73770" marR="73770" marT="36885" marB="36885" anchor="ctr"/>
                </a:tc>
                <a:tc>
                  <a:txBody>
                    <a:bodyPr/>
                    <a:lstStyle/>
                    <a:p>
                      <a:r>
                        <a:rPr lang="en-GB" sz="1500" dirty="0"/>
                        <a:t>Bournemouth &amp; </a:t>
                      </a:r>
                      <a:r>
                        <a:rPr lang="en-GB" sz="1500" dirty="0" err="1"/>
                        <a:t>Boscombe</a:t>
                      </a:r>
                      <a:r>
                        <a:rPr lang="en-GB" sz="1500" dirty="0"/>
                        <a:t> Athletic v Swindon Town (01/09/1923)</a:t>
                      </a:r>
                    </a:p>
                  </a:txBody>
                  <a:tcPr marL="73770" marR="73770" marT="36885" marB="36885" anchor="ctr"/>
                </a:tc>
                <a:extLst>
                  <a:ext uri="{0D108BD9-81ED-4DB2-BD59-A6C34878D82A}">
                    <a16:rowId xmlns:a16="http://schemas.microsoft.com/office/drawing/2014/main" xmlns="" val="1971535196"/>
                  </a:ext>
                </a:extLst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>
            <a:off x="8714800" y="1352471"/>
            <a:ext cx="22878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Year Founded1890</a:t>
            </a:r>
          </a:p>
        </p:txBody>
      </p:sp>
      <p:sp>
        <p:nvSpPr>
          <p:cNvPr id="9" name="Rectangle 8"/>
          <p:cNvSpPr/>
          <p:nvPr/>
        </p:nvSpPr>
        <p:spPr>
          <a:xfrm>
            <a:off x="430924" y="5628318"/>
            <a:ext cx="87761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http://www.football-stadiums.co.uk/grounds/england/vitality-stadium</a:t>
            </a:r>
            <a:r>
              <a:rPr lang="en-GB" dirty="0" smtClean="0">
                <a:hlinkClick r:id="rId3"/>
              </a:rPr>
              <a:t>/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3026772" y="5101626"/>
            <a:ext cx="154241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The Cherries</a:t>
            </a:r>
          </a:p>
        </p:txBody>
      </p:sp>
    </p:spTree>
    <p:extLst>
      <p:ext uri="{BB962C8B-B14F-4D97-AF65-F5344CB8AC3E}">
        <p14:creationId xmlns:p14="http://schemas.microsoft.com/office/powerpoint/2010/main" val="310096417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4249" y="0"/>
            <a:ext cx="8534400" cy="1053215"/>
          </a:xfrm>
        </p:spPr>
        <p:txBody>
          <a:bodyPr/>
          <a:lstStyle/>
          <a:p>
            <a:r>
              <a:rPr lang="en-GB" b="1" dirty="0"/>
              <a:t>The Future of Football Stadiums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795320" y="1639444"/>
            <a:ext cx="16065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Bowl Seating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7080707" y="4165742"/>
            <a:ext cx="37481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Safe </a:t>
            </a:r>
            <a:r>
              <a:rPr lang="en-GB" b="1" dirty="0" smtClean="0"/>
              <a:t>Standing with a good view 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616458" y="4418795"/>
            <a:ext cx="25955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Multi-Purpose Venues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6476705" y="1994165"/>
            <a:ext cx="31694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Introduction of Technology</a:t>
            </a:r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2590" y="1567702"/>
            <a:ext cx="2197976" cy="169075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1866" y="4769804"/>
            <a:ext cx="3699779" cy="174316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2240" y="4621882"/>
            <a:ext cx="2718676" cy="203900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6711" y="2042100"/>
            <a:ext cx="2935590" cy="1955716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380705" y="842774"/>
            <a:ext cx="10067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6"/>
              </a:rPr>
              <a:t>http://www.football-stadiums.co.uk/articles/future-of-football-stadiums</a:t>
            </a:r>
            <a:r>
              <a:rPr lang="en-GB" dirty="0" smtClean="0">
                <a:hlinkClick r:id="rId6"/>
              </a:rPr>
              <a:t>/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16" name="Rectangle 15"/>
          <p:cNvSpPr/>
          <p:nvPr/>
        </p:nvSpPr>
        <p:spPr>
          <a:xfrm>
            <a:off x="4728728" y="2781389"/>
            <a:ext cx="1476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Ticket Sales</a:t>
            </a:r>
            <a:endParaRPr lang="en-GB" dirty="0"/>
          </a:p>
        </p:txBody>
      </p:sp>
      <p:sp>
        <p:nvSpPr>
          <p:cNvPr id="17" name="Rectangle 16"/>
          <p:cNvSpPr/>
          <p:nvPr/>
        </p:nvSpPr>
        <p:spPr>
          <a:xfrm>
            <a:off x="6803227" y="3258453"/>
            <a:ext cx="21515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Hospitality Tickets</a:t>
            </a:r>
            <a:endParaRPr lang="en-GB" dirty="0"/>
          </a:p>
        </p:txBody>
      </p:sp>
      <p:sp>
        <p:nvSpPr>
          <p:cNvPr id="18" name="Rectangle 17"/>
          <p:cNvSpPr/>
          <p:nvPr/>
        </p:nvSpPr>
        <p:spPr>
          <a:xfrm>
            <a:off x="4527389" y="1383036"/>
            <a:ext cx="14414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Private Hire</a:t>
            </a:r>
            <a:endParaRPr lang="en-GB" dirty="0"/>
          </a:p>
        </p:txBody>
      </p:sp>
      <p:sp>
        <p:nvSpPr>
          <p:cNvPr id="19" name="Rectangle 18"/>
          <p:cNvSpPr/>
          <p:nvPr/>
        </p:nvSpPr>
        <p:spPr>
          <a:xfrm>
            <a:off x="3211755" y="4423796"/>
            <a:ext cx="28648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Concerts &amp; Other Events</a:t>
            </a:r>
            <a:endParaRPr lang="en-GB" dirty="0"/>
          </a:p>
        </p:txBody>
      </p:sp>
      <p:sp>
        <p:nvSpPr>
          <p:cNvPr id="21" name="Rectangle 20"/>
          <p:cNvSpPr/>
          <p:nvPr/>
        </p:nvSpPr>
        <p:spPr>
          <a:xfrm>
            <a:off x="5414677" y="5142900"/>
            <a:ext cx="22333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Food &amp; Drink Sales</a:t>
            </a:r>
            <a:endParaRPr lang="en-GB" dirty="0"/>
          </a:p>
        </p:txBody>
      </p:sp>
      <p:sp>
        <p:nvSpPr>
          <p:cNvPr id="22" name="Rectangle 21"/>
          <p:cNvSpPr/>
          <p:nvPr/>
        </p:nvSpPr>
        <p:spPr>
          <a:xfrm>
            <a:off x="6768965" y="5865523"/>
            <a:ext cx="20762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Museums &amp; Tours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968350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3268" y="1560979"/>
            <a:ext cx="699989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Nissan, power management </a:t>
            </a:r>
            <a:r>
              <a:rPr lang="en-GB" dirty="0" smtClean="0"/>
              <a:t>company  </a:t>
            </a:r>
            <a:r>
              <a:rPr lang="en-GB" dirty="0"/>
              <a:t>have developed an energy storage system that makes the energy management of the Amsterdam </a:t>
            </a:r>
            <a:r>
              <a:rPr lang="en-GB" dirty="0" smtClean="0"/>
              <a:t>Arena </a:t>
            </a:r>
            <a:r>
              <a:rPr lang="en-GB" dirty="0"/>
              <a:t>more efficient, sustainable and reliable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r>
              <a:rPr lang="en-GB" dirty="0"/>
              <a:t>It makes use of repurposed batteries from Nissan’s EV car, the LEAF – 280 of them in total. 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These </a:t>
            </a:r>
            <a:r>
              <a:rPr lang="en-GB" dirty="0"/>
              <a:t>batteries are used for back up power but will ultimately replace the stadiums diesel </a:t>
            </a:r>
            <a:r>
              <a:rPr lang="en-GB" dirty="0" smtClean="0"/>
              <a:t>generators. </a:t>
            </a:r>
          </a:p>
          <a:p>
            <a:endParaRPr lang="en-GB" dirty="0"/>
          </a:p>
          <a:p>
            <a:r>
              <a:rPr lang="en-GB" dirty="0"/>
              <a:t>The batteries will also enable the stadium to power the surrounding neighbourhood and protect the grid from power-outs, providing a “huge advantage in sustainability” </a:t>
            </a:r>
            <a:r>
              <a:rPr lang="en-GB" dirty="0" smtClean="0"/>
              <a:t>making </a:t>
            </a:r>
            <a:r>
              <a:rPr lang="en-GB" dirty="0"/>
              <a:t>it the “first stadium in the world that won’t be using fossil fuels anymore”.</a:t>
            </a:r>
            <a:endParaRPr lang="en-GB" dirty="0">
              <a:effectLst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9145" y="2385848"/>
            <a:ext cx="4315526" cy="2874579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1034" y="411456"/>
            <a:ext cx="1114096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 smtClean="0"/>
              <a:t>                    </a:t>
            </a:r>
            <a:r>
              <a:rPr lang="en-GB" b="1" u="sng" dirty="0" smtClean="0"/>
              <a:t>Green </a:t>
            </a:r>
            <a:r>
              <a:rPr lang="en-GB" b="1" u="sng" dirty="0"/>
              <a:t>Innovation In Sport: How Future Stadiums Will Look</a:t>
            </a:r>
          </a:p>
          <a:p>
            <a:r>
              <a:rPr lang="en-GB" b="1" u="sng" dirty="0"/>
              <a:t>Eco-friendly, cutting-edge sports stadiums will give fans plenty to cheer about</a:t>
            </a:r>
            <a:r>
              <a:rPr lang="en-GB" b="1" u="sng" dirty="0" smtClean="0"/>
              <a:t>.</a:t>
            </a:r>
          </a:p>
          <a:p>
            <a:r>
              <a:rPr lang="en-GB" b="1" dirty="0">
                <a:solidFill>
                  <a:schemeClr val="bg2">
                    <a:lumMod val="50000"/>
                  </a:schemeClr>
                </a:solidFill>
                <a:effectLst/>
              </a:rPr>
              <a:t> </a:t>
            </a:r>
            <a:r>
              <a:rPr lang="en-GB" b="1" dirty="0" smtClean="0">
                <a:solidFill>
                  <a:schemeClr val="bg2">
                    <a:lumMod val="50000"/>
                  </a:schemeClr>
                </a:solidFill>
                <a:effectLst/>
              </a:rPr>
              <a:t>                                                 </a:t>
            </a:r>
            <a:r>
              <a:rPr lang="en-GB" b="1" u="sng" dirty="0" smtClean="0">
                <a:solidFill>
                  <a:schemeClr val="bg2">
                    <a:lumMod val="50000"/>
                  </a:schemeClr>
                </a:solidFill>
                <a:effectLst/>
              </a:rPr>
              <a:t> can we bring this to the UK ? </a:t>
            </a:r>
            <a:endParaRPr lang="en-GB" b="1" u="sng" dirty="0">
              <a:solidFill>
                <a:schemeClr val="bg2">
                  <a:lumMod val="50000"/>
                </a:schemeClr>
              </a:solidFill>
              <a:effectLst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141873" y="5873674"/>
            <a:ext cx="515007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http://</a:t>
            </a:r>
            <a:r>
              <a:rPr lang="en-GB" dirty="0" smtClean="0">
                <a:hlinkClick r:id="rId3"/>
              </a:rPr>
              <a:t>www.huffingtonpost.co.uk/entry/green-innovation-in-sport-how-future-stadiums-will-look_uk_58eb9eace4b0c89f912014fd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2450441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7862" y="1319077"/>
            <a:ext cx="6052919" cy="683172"/>
          </a:xfrm>
        </p:spPr>
        <p:txBody>
          <a:bodyPr>
            <a:normAutofit/>
          </a:bodyPr>
          <a:lstStyle/>
          <a:p>
            <a:r>
              <a:rPr lang="en-GB" sz="2000" dirty="0" smtClean="0"/>
              <a:t>&gt; How </a:t>
            </a:r>
            <a:r>
              <a:rPr lang="en-GB" sz="2000" dirty="0"/>
              <a:t>Do Football Clubs Make Money?</a:t>
            </a:r>
          </a:p>
        </p:txBody>
      </p:sp>
      <p:sp>
        <p:nvSpPr>
          <p:cNvPr id="4" name="Rectangle 3"/>
          <p:cNvSpPr/>
          <p:nvPr/>
        </p:nvSpPr>
        <p:spPr>
          <a:xfrm>
            <a:off x="367862" y="2002249"/>
            <a:ext cx="101845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http://www.football-stadiums.co.uk/articles/how-do-football-clubs-make-money</a:t>
            </a:r>
            <a:r>
              <a:rPr lang="en-GB" dirty="0" smtClean="0">
                <a:hlinkClick r:id="rId2"/>
              </a:rPr>
              <a:t>/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367862" y="3293155"/>
            <a:ext cx="103001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http://www.huffingtonpost.co.uk/entry/green-innovation-in-sport-how-future-stadiums-will-look_uk_58eb9eace4b0c89f912014fd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67862" y="2870087"/>
            <a:ext cx="38523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&gt; The </a:t>
            </a:r>
            <a:r>
              <a:rPr lang="en-GB" dirty="0"/>
              <a:t>Future of Football Stadiums</a:t>
            </a:r>
          </a:p>
        </p:txBody>
      </p:sp>
      <p:sp>
        <p:nvSpPr>
          <p:cNvPr id="7" name="Rectangle 6"/>
          <p:cNvSpPr/>
          <p:nvPr/>
        </p:nvSpPr>
        <p:spPr>
          <a:xfrm>
            <a:off x="408864" y="4586294"/>
            <a:ext cx="49503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&gt; How </a:t>
            </a:r>
            <a:r>
              <a:rPr lang="en-GB" dirty="0"/>
              <a:t>Do Football Stadiums Make Money?</a:t>
            </a:r>
          </a:p>
        </p:txBody>
      </p:sp>
      <p:sp>
        <p:nvSpPr>
          <p:cNvPr id="9" name="Rectangle 8"/>
          <p:cNvSpPr/>
          <p:nvPr/>
        </p:nvSpPr>
        <p:spPr>
          <a:xfrm>
            <a:off x="546538" y="5071270"/>
            <a:ext cx="88392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4"/>
              </a:rPr>
              <a:t>http://www.football-stadiums.co.uk/articles/how-do-football-stadiums-make-money</a:t>
            </a:r>
            <a:r>
              <a:rPr lang="en-GB" dirty="0" smtClean="0">
                <a:hlinkClick r:id="rId4"/>
              </a:rPr>
              <a:t>/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3584027" y="303176"/>
            <a:ext cx="54969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Articles worth reading … 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127775507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21702" y="2690062"/>
            <a:ext cx="4455346" cy="1507067"/>
          </a:xfrm>
        </p:spPr>
        <p:txBody>
          <a:bodyPr/>
          <a:lstStyle/>
          <a:p>
            <a:r>
              <a:rPr lang="en-GB" dirty="0" smtClean="0"/>
              <a:t>Any questions 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0373701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394</TotalTime>
  <Words>1897</Words>
  <Application>Microsoft Office PowerPoint</Application>
  <PresentationFormat>Widescreen</PresentationFormat>
  <Paragraphs>548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8" baseType="lpstr">
      <vt:lpstr>Arial</vt:lpstr>
      <vt:lpstr>Century Gothic</vt:lpstr>
      <vt:lpstr>Wingdings 3</vt:lpstr>
      <vt:lpstr>Slice</vt:lpstr>
      <vt:lpstr>Uk Based Stadiums </vt:lpstr>
      <vt:lpstr>PowerPoint Presentation</vt:lpstr>
      <vt:lpstr>the key features and trends? </vt:lpstr>
      <vt:lpstr>Why Do Football Stadiums Use Sprinkler Systems?</vt:lpstr>
      <vt:lpstr>PowerPoint Presentation</vt:lpstr>
      <vt:lpstr>Liberty stadium pitch </vt:lpstr>
      <vt:lpstr>Premier League Stadiums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Future of Football Stadiums</vt:lpstr>
      <vt:lpstr>PowerPoint Presentation</vt:lpstr>
      <vt:lpstr>&gt; How Do Football Clubs Make Money?</vt:lpstr>
      <vt:lpstr>Any questions ? </vt:lpstr>
    </vt:vector>
  </TitlesOfParts>
  <Company>Dyffryn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Uk Based Stadiums</dc:title>
  <dc:creator>lana mellors</dc:creator>
  <cp:lastModifiedBy>Andrew Thomas</cp:lastModifiedBy>
  <cp:revision>31</cp:revision>
  <dcterms:created xsi:type="dcterms:W3CDTF">2018-01-14T09:50:11Z</dcterms:created>
  <dcterms:modified xsi:type="dcterms:W3CDTF">2018-01-30T13:42:52Z</dcterms:modified>
</cp:coreProperties>
</file>