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70" d="100"/>
          <a:sy n="70" d="100"/>
        </p:scale>
        <p:origin x="51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69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49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4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592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895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627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333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27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260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44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33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A9AF8-4477-458D-B083-38BF80ECC1CF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45517-3F12-4DD9-B452-15C59FCF58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348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NATURE OF WAVES</a:t>
            </a:r>
            <a:endParaRPr lang="en-GB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679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804" y="1158536"/>
            <a:ext cx="106354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A wave is: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“a disturbance or a variation that transfers energy progressively from point to point in a medium and that may take the form of an elastic deformation or of a variation of pressure, temperature, etc.”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The important part of this definition is that the wave is a propagation of disturbances (that is deviations from a state of rest or equilibrium) through a medium. </a:t>
            </a:r>
          </a:p>
          <a:p>
            <a:pPr algn="just"/>
            <a:r>
              <a:rPr lang="en-GB" dirty="0" smtClean="0"/>
              <a:t>The particles of the medium do not travel with the wave. </a:t>
            </a:r>
          </a:p>
          <a:p>
            <a:pPr algn="just"/>
            <a:r>
              <a:rPr lang="en-GB" dirty="0" smtClean="0"/>
              <a:t>Hence waves carry energy but do not transfer matter.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94804" y="4291628"/>
            <a:ext cx="10635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Certain types of waves can propagate through a vacuum. This seems contradictory with the previous definition. However, based on Einstein’s theory of light quanta, the following hypothesis can be considered,</a:t>
            </a:r>
          </a:p>
          <a:p>
            <a:pPr algn="just"/>
            <a:r>
              <a:rPr lang="en-GB" dirty="0" smtClean="0"/>
              <a:t>“</a:t>
            </a:r>
            <a:r>
              <a:rPr lang="en-GB" i="1" dirty="0" smtClean="0"/>
              <a:t>to all light waves can be associated elementary particles. These particle can then propagates through a vacuum</a:t>
            </a:r>
            <a:r>
              <a:rPr lang="en-GB" dirty="0" smtClean="0"/>
              <a:t>”.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75207" y="260344"/>
            <a:ext cx="10466773" cy="62742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u="sng" dirty="0" smtClean="0">
                <a:latin typeface="+mn-lt"/>
              </a:rPr>
              <a:t>WAVE DEFINITION</a:t>
            </a:r>
          </a:p>
          <a:p>
            <a:endParaRPr lang="en-GB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2192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322773" y="553307"/>
            <a:ext cx="8611340" cy="224315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u="sng" dirty="0" smtClean="0">
                <a:latin typeface="+mn-lt"/>
              </a:rPr>
              <a:t>WAVE TYPES</a:t>
            </a:r>
          </a:p>
          <a:p>
            <a:endParaRPr lang="en-GB" sz="2800" dirty="0">
              <a:latin typeface="+mn-lt"/>
            </a:endParaRPr>
          </a:p>
          <a:p>
            <a:r>
              <a:rPr lang="en-GB" sz="2800" dirty="0" smtClean="0">
                <a:latin typeface="+mn-lt"/>
              </a:rPr>
              <a:t>	We dissociate2 types of waves:</a:t>
            </a:r>
          </a:p>
          <a:p>
            <a:r>
              <a:rPr lang="en-GB" sz="2800" dirty="0" smtClean="0">
                <a:latin typeface="+mn-lt"/>
              </a:rPr>
              <a:t/>
            </a:r>
            <a:br>
              <a:rPr lang="en-GB" sz="2800" dirty="0" smtClean="0">
                <a:latin typeface="+mn-lt"/>
              </a:rPr>
            </a:br>
            <a:r>
              <a:rPr lang="en-GB" sz="2800" dirty="0" smtClean="0">
                <a:latin typeface="+mn-lt"/>
              </a:rPr>
              <a:t>		</a:t>
            </a:r>
            <a:r>
              <a:rPr lang="en-GB" sz="2800" dirty="0" smtClean="0">
                <a:solidFill>
                  <a:srgbClr val="0070C0"/>
                </a:solidFill>
                <a:latin typeface="+mn-lt"/>
              </a:rPr>
              <a:t>Mechanical</a:t>
            </a:r>
            <a:r>
              <a:rPr lang="en-GB" sz="2800" dirty="0" smtClean="0">
                <a:latin typeface="+mn-lt"/>
              </a:rPr>
              <a:t> &amp; </a:t>
            </a:r>
            <a:r>
              <a:rPr lang="en-GB" sz="2800" dirty="0" smtClean="0">
                <a:solidFill>
                  <a:srgbClr val="C00000"/>
                </a:solidFill>
                <a:latin typeface="+mn-lt"/>
              </a:rPr>
              <a:t>Electromagnetic</a:t>
            </a:r>
            <a:endParaRPr lang="en-GB" sz="2800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721141" y="3236320"/>
            <a:ext cx="10038594" cy="285751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rgbClr val="0070C0"/>
                </a:solidFill>
              </a:rPr>
              <a:t>Mechanical</a:t>
            </a:r>
            <a:r>
              <a:rPr lang="en-GB" dirty="0" smtClean="0"/>
              <a:t> waves require a medium through which to travel.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C00000"/>
                </a:solidFill>
              </a:rPr>
              <a:t>Electromagnetic</a:t>
            </a:r>
            <a:r>
              <a:rPr lang="en-GB" dirty="0" smtClean="0"/>
              <a:t> waves do not require a medium. They can travel through a vacuum.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701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306042" y="260344"/>
            <a:ext cx="8868792" cy="224315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u="sng" dirty="0" smtClean="0">
                <a:latin typeface="+mn-lt"/>
              </a:rPr>
              <a:t>WAVE CATEGORIES</a:t>
            </a:r>
          </a:p>
          <a:p>
            <a:endParaRPr lang="en-GB" sz="2800" dirty="0">
              <a:latin typeface="+mn-lt"/>
            </a:endParaRPr>
          </a:p>
          <a:p>
            <a:r>
              <a:rPr lang="en-GB" sz="2800" dirty="0" smtClean="0">
                <a:latin typeface="+mn-lt"/>
              </a:rPr>
              <a:t>It exists 2 wave categories based on the way they travel.</a:t>
            </a:r>
          </a:p>
          <a:p>
            <a:r>
              <a:rPr lang="en-GB" sz="2800" dirty="0" smtClean="0">
                <a:latin typeface="+mn-lt"/>
              </a:rPr>
              <a:t/>
            </a:r>
            <a:br>
              <a:rPr lang="en-GB" sz="2800" dirty="0" smtClean="0">
                <a:latin typeface="+mn-lt"/>
              </a:rPr>
            </a:br>
            <a:r>
              <a:rPr lang="en-GB" sz="2800" dirty="0" smtClean="0">
                <a:latin typeface="+mn-lt"/>
              </a:rPr>
              <a:t>		</a:t>
            </a:r>
            <a:r>
              <a:rPr lang="en-GB" sz="2800" dirty="0" smtClean="0">
                <a:solidFill>
                  <a:srgbClr val="0070C0"/>
                </a:solidFill>
                <a:latin typeface="+mn-lt"/>
              </a:rPr>
              <a:t>Longitudinal</a:t>
            </a:r>
            <a:r>
              <a:rPr lang="en-GB" sz="2800" dirty="0" smtClean="0">
                <a:latin typeface="+mn-lt"/>
              </a:rPr>
              <a:t> &amp; </a:t>
            </a:r>
            <a:r>
              <a:rPr lang="en-GB" sz="2800" dirty="0" smtClean="0">
                <a:solidFill>
                  <a:srgbClr val="C00000"/>
                </a:solidFill>
                <a:latin typeface="+mn-lt"/>
              </a:rPr>
              <a:t>Transverse</a:t>
            </a:r>
            <a:endParaRPr lang="en-GB" sz="2800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721141" y="2881213"/>
            <a:ext cx="10038594" cy="326213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dirty="0" smtClean="0">
                <a:solidFill>
                  <a:srgbClr val="0070C0"/>
                </a:solidFill>
              </a:rPr>
              <a:t>Longitudinal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waves:</a:t>
            </a:r>
            <a:r>
              <a:rPr lang="en-GB" dirty="0" smtClean="0"/>
              <a:t> </a:t>
            </a:r>
            <a:r>
              <a:rPr lang="en-GB" dirty="0"/>
              <a:t>wave in which the vibrations are along the direction of </a:t>
            </a:r>
            <a:r>
              <a:rPr lang="en-GB" dirty="0" smtClean="0"/>
              <a:t>propagation(e.g</a:t>
            </a:r>
            <a:r>
              <a:rPr lang="en-GB" dirty="0"/>
              <a:t>. sound waves, compression waves in springs)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C00000"/>
                </a:solidFill>
              </a:rPr>
              <a:t>Transverse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C00000"/>
                </a:solidFill>
              </a:rPr>
              <a:t>waves:</a:t>
            </a:r>
            <a:r>
              <a:rPr lang="en-GB" dirty="0" smtClean="0"/>
              <a:t> </a:t>
            </a:r>
            <a:r>
              <a:rPr lang="en-GB" dirty="0"/>
              <a:t>waves in which the vibrations are perpendicular to the direction of travel of the wave (e.g. electromagnetic waves, water waves)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85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75208" y="260344"/>
            <a:ext cx="4536490" cy="62742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u="sng" dirty="0" smtClean="0">
                <a:latin typeface="+mn-lt"/>
              </a:rPr>
              <a:t>WAVE PROPERTIES</a:t>
            </a:r>
          </a:p>
          <a:p>
            <a:endParaRPr lang="en-GB" sz="2800" dirty="0">
              <a:latin typeface="+mn-lt"/>
            </a:endParaRPr>
          </a:p>
        </p:txBody>
      </p:sp>
      <p:pic>
        <p:nvPicPr>
          <p:cNvPr id="74" name="Picture 73" descr="img169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95749" y="364222"/>
            <a:ext cx="5040560" cy="2204864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75" name="Content Placeholder 2"/>
              <p:cNvSpPr txBox="1">
                <a:spLocks/>
              </p:cNvSpPr>
              <p:nvPr/>
            </p:nvSpPr>
            <p:spPr>
              <a:xfrm>
                <a:off x="985420" y="2943686"/>
                <a:ext cx="10209321" cy="3528392"/>
              </a:xfrm>
              <a:prstGeom prst="rect">
                <a:avLst/>
              </a:prstGeom>
            </p:spPr>
            <p:txBody>
              <a:bodyPr/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2000" b="1" dirty="0" smtClean="0"/>
                  <a:t>AMPLITUDE </a:t>
                </a:r>
                <a:r>
                  <a:rPr lang="en-GB" sz="2000" b="1" i="1" dirty="0" smtClean="0"/>
                  <a:t>A</a:t>
                </a:r>
                <a:r>
                  <a:rPr lang="en-GB" sz="2000" dirty="0" smtClean="0"/>
                  <a:t>: </a:t>
                </a:r>
                <a:r>
                  <a:rPr lang="en-GB" sz="1800" dirty="0" smtClean="0"/>
                  <a:t>height of the wave.</a:t>
                </a:r>
              </a:p>
              <a:p>
                <a:r>
                  <a:rPr lang="en-GB" sz="2000" b="1" dirty="0" smtClean="0"/>
                  <a:t>WAVELENGTH </a:t>
                </a:r>
                <a:r>
                  <a:rPr lang="el-GR" sz="2000" b="1" i="1" dirty="0" smtClean="0"/>
                  <a:t>λ</a:t>
                </a:r>
                <a:r>
                  <a:rPr lang="en-GB" sz="2000" dirty="0" smtClean="0"/>
                  <a:t>: </a:t>
                </a:r>
                <a:r>
                  <a:rPr lang="en-GB" sz="1800" dirty="0" smtClean="0"/>
                  <a:t>distance between 2 successive crests or troughs, measured in meters.</a:t>
                </a:r>
              </a:p>
              <a:p>
                <a:r>
                  <a:rPr lang="en-GB" sz="2000" b="1" dirty="0" smtClean="0"/>
                  <a:t>PERIOD </a:t>
                </a:r>
                <a:r>
                  <a:rPr lang="en-GB" sz="2000" b="1" i="1" dirty="0" smtClean="0"/>
                  <a:t>T</a:t>
                </a:r>
                <a:r>
                  <a:rPr lang="en-GB" sz="2000" dirty="0" smtClean="0"/>
                  <a:t>: </a:t>
                </a:r>
                <a:r>
                  <a:rPr lang="en-GB" sz="1800" dirty="0" smtClean="0"/>
                  <a:t>the time it takes for 1 complete wave to pass a given point, measured in seconds.</a:t>
                </a:r>
              </a:p>
              <a:p>
                <a:r>
                  <a:rPr lang="en-GB" sz="2000" b="1" dirty="0" smtClean="0"/>
                  <a:t>FREQUENCY </a:t>
                </a:r>
                <a14:m>
                  <m:oMath xmlns:m="http://schemas.openxmlformats.org/officeDocument/2006/math">
                    <m:r>
                      <a:rPr lang="el-GR" sz="2000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𝝂</m:t>
                    </m:r>
                  </m:oMath>
                </a14:m>
                <a:r>
                  <a:rPr lang="en-GB" sz="2000" dirty="0" smtClean="0"/>
                  <a:t>: </a:t>
                </a:r>
                <a:r>
                  <a:rPr lang="en-GB" sz="1800" dirty="0" smtClean="0"/>
                  <a:t>the number of complete waves that pass a point in 1 second, measured in inversed seconds, i.e. Hertz.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𝜈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sz="1800" dirty="0" smtClean="0"/>
              </a:p>
              <a:p>
                <a:r>
                  <a:rPr lang="en-GB" sz="2000" b="1" dirty="0" smtClean="0"/>
                  <a:t>SPEED </a:t>
                </a:r>
                <a14:m>
                  <m:oMath xmlns:m="http://schemas.openxmlformats.org/officeDocument/2006/math">
                    <m:r>
                      <a:rPr lang="en-GB" sz="2000" b="1" i="0" dirty="0" smtClean="0">
                        <a:latin typeface="Cambria Math" panose="02040503050406030204" pitchFamily="18" charset="0"/>
                      </a:rPr>
                      <m:t>𝐜</m:t>
                    </m:r>
                  </m:oMath>
                </a14:m>
                <a:r>
                  <a:rPr lang="en-GB" sz="2000" b="1" dirty="0" smtClean="0"/>
                  <a:t>:</a:t>
                </a:r>
                <a:r>
                  <a:rPr lang="en-GB" sz="2000" dirty="0" smtClean="0"/>
                  <a:t> </a:t>
                </a:r>
                <a:r>
                  <a:rPr lang="en-GB" sz="1800" dirty="0" smtClean="0"/>
                  <a:t>the horizontal speed of point on a wave as it propagates, measured in m/s.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b="0" i="0" smtClean="0"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Symbol" panose="05050102010706020507" pitchFamily="18" charset="2"/>
                        </a:rPr>
                        <m:t>𝜈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Symbol" panose="05050102010706020507" pitchFamily="18" charset="2"/>
                        </a:rPr>
                        <m:t>∙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Symbol" panose="05050102010706020507" pitchFamily="18" charset="2"/>
                        </a:rPr>
                        <m:t>𝜆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Symbol" panose="05050102010706020507" pitchFamily="18" charset="2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Symbol" panose="05050102010706020507" pitchFamily="18" charset="2"/>
                            </a:rPr>
                            <m:t>𝜆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Symbol" panose="05050102010706020507" pitchFamily="18" charset="2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sz="2000" dirty="0" smtClean="0"/>
              </a:p>
              <a:p>
                <a:pPr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7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420" y="2943686"/>
                <a:ext cx="10209321" cy="3528392"/>
              </a:xfrm>
              <a:prstGeom prst="rect">
                <a:avLst/>
              </a:prstGeom>
              <a:blipFill rotWithShape="0">
                <a:blip r:embed="rId3"/>
                <a:stretch>
                  <a:fillRect l="-538" t="-19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646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75207" y="260344"/>
            <a:ext cx="11638625" cy="62742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u="sng" dirty="0" smtClean="0">
                <a:latin typeface="+mn-lt"/>
              </a:rPr>
              <a:t>WAVE CHARACTERISTICS</a:t>
            </a:r>
          </a:p>
          <a:p>
            <a:endParaRPr lang="en-GB" sz="2800" dirty="0">
              <a:latin typeface="+mn-lt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199" y="1305017"/>
            <a:ext cx="11092649" cy="515071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2000" algn="just"/>
            <a:r>
              <a:rPr lang="en-GB" dirty="0" smtClean="0"/>
              <a:t>Reflection</a:t>
            </a:r>
          </a:p>
          <a:p>
            <a:pPr marL="252000" algn="just"/>
            <a:r>
              <a:rPr lang="en-GB" dirty="0" smtClean="0"/>
              <a:t>Refraction: </a:t>
            </a:r>
            <a:r>
              <a:rPr lang="en-GB" sz="2000" dirty="0" smtClean="0"/>
              <a:t>change in direction of a wave due to a change in its transmission medium</a:t>
            </a:r>
          </a:p>
          <a:p>
            <a:pPr marL="252000" algn="just"/>
            <a:r>
              <a:rPr lang="en-GB" dirty="0" smtClean="0"/>
              <a:t>Diffraction: </a:t>
            </a:r>
            <a:r>
              <a:rPr lang="en-GB" sz="2000" dirty="0" smtClean="0"/>
              <a:t>it manifests itself in the apparent bending of waves around small obstacles and the spreading out of waves past small openings.</a:t>
            </a:r>
          </a:p>
          <a:p>
            <a:pPr marL="252000" algn="just"/>
            <a:r>
              <a:rPr lang="en-GB" dirty="0" smtClean="0"/>
              <a:t>Interference: </a:t>
            </a:r>
            <a:r>
              <a:rPr lang="en-GB" sz="2000" dirty="0" smtClean="0"/>
              <a:t>when 2 or more waves meet at a point, they interact and combine to produce a resultant wave of larger or smaller amplitude.</a:t>
            </a:r>
          </a:p>
          <a:p>
            <a:pPr marL="252000" algn="just"/>
            <a:r>
              <a:rPr lang="en-GB" dirty="0" smtClean="0"/>
              <a:t>Polarisation: </a:t>
            </a:r>
            <a:r>
              <a:rPr lang="en-GB" sz="2000" dirty="0" smtClean="0"/>
              <a:t>if the oscillations of the wave take in many different direction the wave is unpolarised. But if the oscillations occur in one plane only, the wave is polarised.</a:t>
            </a:r>
          </a:p>
          <a:p>
            <a:pPr marL="252000" algn="just"/>
            <a:r>
              <a:rPr lang="en-GB" dirty="0" smtClean="0"/>
              <a:t>Dispersion: </a:t>
            </a:r>
            <a:r>
              <a:rPr lang="en-GB" sz="2000" dirty="0" smtClean="0"/>
              <a:t>the phase velocity depends on the wave frequency. Dispersion is most easily seen by letting white light pass through a prism, the result of which is to produce the spectrum of colours of the rainbow.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0455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465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Cambria Math</vt:lpstr>
      <vt:lpstr>Symbol</vt:lpstr>
      <vt:lpstr>Office Theme</vt:lpstr>
      <vt:lpstr>THE NATURE OF WAVES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NATURE OF WAVES</dc:title>
  <dc:creator>Arnaud Marotin</dc:creator>
  <cp:lastModifiedBy>Arnaud Marotin</cp:lastModifiedBy>
  <cp:revision>9</cp:revision>
  <dcterms:created xsi:type="dcterms:W3CDTF">2018-01-31T21:52:58Z</dcterms:created>
  <dcterms:modified xsi:type="dcterms:W3CDTF">2018-01-31T23:25:05Z</dcterms:modified>
</cp:coreProperties>
</file>