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64" r:id="rId3"/>
    <p:sldId id="270" r:id="rId4"/>
    <p:sldId id="271" r:id="rId5"/>
    <p:sldId id="272" r:id="rId6"/>
    <p:sldId id="265" r:id="rId7"/>
    <p:sldId id="266" r:id="rId8"/>
    <p:sldId id="267" r:id="rId9"/>
    <p:sldId id="273" r:id="rId10"/>
    <p:sldId id="260" r:id="rId11"/>
    <p:sldId id="286" r:id="rId12"/>
    <p:sldId id="289" r:id="rId13"/>
    <p:sldId id="302" r:id="rId14"/>
    <p:sldId id="303" r:id="rId15"/>
    <p:sldId id="304" r:id="rId16"/>
    <p:sldId id="305" r:id="rId17"/>
    <p:sldId id="290" r:id="rId18"/>
    <p:sldId id="306" r:id="rId19"/>
    <p:sldId id="293" r:id="rId20"/>
    <p:sldId id="295" r:id="rId21"/>
    <p:sldId id="297" r:id="rId22"/>
    <p:sldId id="298" r:id="rId23"/>
    <p:sldId id="299" r:id="rId24"/>
    <p:sldId id="307" r:id="rId25"/>
    <p:sldId id="308" r:id="rId26"/>
    <p:sldId id="300" r:id="rId27"/>
    <p:sldId id="30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39" y="339"/>
      </p:cViewPr>
      <p:guideLst>
        <p:guide orient="horz" pos="2160"/>
        <p:guide pos="3840"/>
      </p:guideLst>
    </p:cSldViewPr>
  </p:slideViewPr>
  <p:notesTextViewPr>
    <p:cViewPr>
      <p:scale>
        <a:sx n="1" d="1"/>
        <a:sy n="1" d="1"/>
      </p:scale>
      <p:origin x="0" y="0"/>
    </p:cViewPr>
  </p:notesTextViewPr>
  <p:notesViewPr>
    <p:cSldViewPr snapToGrid="0">
      <p:cViewPr varScale="1">
        <p:scale>
          <a:sx n="56" d="100"/>
          <a:sy n="56" d="100"/>
        </p:scale>
        <p:origin x="-2886"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585CAB-9578-4F0B-9DB8-3DBAA70CD28A}" type="doc">
      <dgm:prSet loTypeId="urn:microsoft.com/office/officeart/2005/8/layout/hList1" loCatId="list" qsTypeId="urn:microsoft.com/office/officeart/2005/8/quickstyle/simple1" qsCatId="simple" csTypeId="urn:microsoft.com/office/officeart/2005/8/colors/colorful5" csCatId="colorful"/>
      <dgm:spPr/>
      <dgm:t>
        <a:bodyPr/>
        <a:lstStyle/>
        <a:p>
          <a:endParaRPr lang="en-US"/>
        </a:p>
      </dgm:t>
    </dgm:pt>
    <dgm:pt modelId="{F41F2E4F-F7E6-4072-A41C-55BB052AEDE5}">
      <dgm:prSet/>
      <dgm:spPr/>
      <dgm:t>
        <a:bodyPr/>
        <a:lstStyle/>
        <a:p>
          <a:r>
            <a:rPr lang="en-GB"/>
            <a:t>Strategic planning</a:t>
          </a:r>
          <a:endParaRPr lang="en-US"/>
        </a:p>
      </dgm:t>
    </dgm:pt>
    <dgm:pt modelId="{97736764-49E3-4D36-A7F9-540C2D564441}" type="parTrans" cxnId="{55FD9670-A21E-41C5-9226-3244337AB48B}">
      <dgm:prSet/>
      <dgm:spPr/>
      <dgm:t>
        <a:bodyPr/>
        <a:lstStyle/>
        <a:p>
          <a:endParaRPr lang="en-US"/>
        </a:p>
      </dgm:t>
    </dgm:pt>
    <dgm:pt modelId="{39A14F18-DD5C-41E7-B7AC-38C387FE6750}" type="sibTrans" cxnId="{55FD9670-A21E-41C5-9226-3244337AB48B}">
      <dgm:prSet/>
      <dgm:spPr/>
      <dgm:t>
        <a:bodyPr/>
        <a:lstStyle/>
        <a:p>
          <a:endParaRPr lang="en-US"/>
        </a:p>
      </dgm:t>
    </dgm:pt>
    <dgm:pt modelId="{AFE2ADD2-8ADC-47AB-89A8-13EB7B3C039D}">
      <dgm:prSet/>
      <dgm:spPr/>
      <dgm:t>
        <a:bodyPr/>
        <a:lstStyle/>
        <a:p>
          <a:r>
            <a:rPr lang="en-GB"/>
            <a:t>Strategies should be deliberately planned and executed</a:t>
          </a:r>
          <a:endParaRPr lang="en-US"/>
        </a:p>
      </dgm:t>
    </dgm:pt>
    <dgm:pt modelId="{1141E944-DFCD-4254-9837-13D9631CFE82}" type="parTrans" cxnId="{772DE3C4-0D42-4733-96FE-9609D76C29A3}">
      <dgm:prSet/>
      <dgm:spPr/>
      <dgm:t>
        <a:bodyPr/>
        <a:lstStyle/>
        <a:p>
          <a:endParaRPr lang="en-US"/>
        </a:p>
      </dgm:t>
    </dgm:pt>
    <dgm:pt modelId="{ACC7D074-8ECA-4A6F-94A4-2900BD789F38}" type="sibTrans" cxnId="{772DE3C4-0D42-4733-96FE-9609D76C29A3}">
      <dgm:prSet/>
      <dgm:spPr/>
      <dgm:t>
        <a:bodyPr/>
        <a:lstStyle/>
        <a:p>
          <a:endParaRPr lang="en-US"/>
        </a:p>
      </dgm:t>
    </dgm:pt>
    <dgm:pt modelId="{BB60FF41-7EF9-4407-89CF-4680E0EAD8B2}">
      <dgm:prSet/>
      <dgm:spPr/>
      <dgm:t>
        <a:bodyPr/>
        <a:lstStyle/>
        <a:p>
          <a:r>
            <a:rPr lang="en-GB"/>
            <a:t>Systematic, orderly, consistent and logical reasoning</a:t>
          </a:r>
          <a:endParaRPr lang="en-US"/>
        </a:p>
      </dgm:t>
    </dgm:pt>
    <dgm:pt modelId="{8808D915-D0AD-425E-B73B-F613AB2277F5}" type="parTrans" cxnId="{DEA457D9-8300-4CD0-987E-64DC06D874D6}">
      <dgm:prSet/>
      <dgm:spPr/>
      <dgm:t>
        <a:bodyPr/>
        <a:lstStyle/>
        <a:p>
          <a:endParaRPr lang="en-US"/>
        </a:p>
      </dgm:t>
    </dgm:pt>
    <dgm:pt modelId="{57C659AB-C556-4B78-86FD-3AB09C38D8EA}" type="sibTrans" cxnId="{DEA457D9-8300-4CD0-987E-64DC06D874D6}">
      <dgm:prSet/>
      <dgm:spPr/>
      <dgm:t>
        <a:bodyPr/>
        <a:lstStyle/>
        <a:p>
          <a:endParaRPr lang="en-US"/>
        </a:p>
      </dgm:t>
    </dgm:pt>
    <dgm:pt modelId="{EA8571B0-6A2E-4084-94F6-FB9CD290B133}">
      <dgm:prSet/>
      <dgm:spPr/>
      <dgm:t>
        <a:bodyPr/>
        <a:lstStyle/>
        <a:p>
          <a:r>
            <a:rPr lang="en-GB"/>
            <a:t>Strategic incrementalism</a:t>
          </a:r>
          <a:endParaRPr lang="en-US"/>
        </a:p>
      </dgm:t>
    </dgm:pt>
    <dgm:pt modelId="{7B5C2A6C-B5A1-4893-B543-C4758ABBA6E9}" type="parTrans" cxnId="{51BC8550-EDD0-45BB-8B93-6E25107C74FC}">
      <dgm:prSet/>
      <dgm:spPr/>
      <dgm:t>
        <a:bodyPr/>
        <a:lstStyle/>
        <a:p>
          <a:endParaRPr lang="en-US"/>
        </a:p>
      </dgm:t>
    </dgm:pt>
    <dgm:pt modelId="{C10CDE39-A1AE-45CE-94EF-C5E3FD74CCAA}" type="sibTrans" cxnId="{51BC8550-EDD0-45BB-8B93-6E25107C74FC}">
      <dgm:prSet/>
      <dgm:spPr/>
      <dgm:t>
        <a:bodyPr/>
        <a:lstStyle/>
        <a:p>
          <a:endParaRPr lang="en-US"/>
        </a:p>
      </dgm:t>
    </dgm:pt>
    <dgm:pt modelId="{32504688-97CB-41AC-85A1-D4E0AFD8B25A}">
      <dgm:prSet/>
      <dgm:spPr/>
      <dgm:t>
        <a:bodyPr/>
        <a:lstStyle/>
        <a:p>
          <a:r>
            <a:rPr lang="en-GB"/>
            <a:t>Strategies emerge over time</a:t>
          </a:r>
          <a:endParaRPr lang="en-US"/>
        </a:p>
      </dgm:t>
    </dgm:pt>
    <dgm:pt modelId="{4887D2A6-0285-44C6-9064-D3435ACDC57C}" type="parTrans" cxnId="{3EF1B72F-27D1-4F8C-AF87-A1127875599F}">
      <dgm:prSet/>
      <dgm:spPr/>
      <dgm:t>
        <a:bodyPr/>
        <a:lstStyle/>
        <a:p>
          <a:endParaRPr lang="en-US"/>
        </a:p>
      </dgm:t>
    </dgm:pt>
    <dgm:pt modelId="{E7F5A6BC-01DA-4838-8D1D-5375DD562EFA}" type="sibTrans" cxnId="{3EF1B72F-27D1-4F8C-AF87-A1127875599F}">
      <dgm:prSet/>
      <dgm:spPr/>
      <dgm:t>
        <a:bodyPr/>
        <a:lstStyle/>
        <a:p>
          <a:endParaRPr lang="en-US"/>
        </a:p>
      </dgm:t>
    </dgm:pt>
    <dgm:pt modelId="{1BEC3E38-C23A-46FB-85F0-034B4920EEC2}">
      <dgm:prSet/>
      <dgm:spPr/>
      <dgm:t>
        <a:bodyPr/>
        <a:lstStyle/>
        <a:p>
          <a:r>
            <a:rPr lang="en-GB"/>
            <a:t>A process of innovation and organisational development</a:t>
          </a:r>
          <a:endParaRPr lang="en-US"/>
        </a:p>
      </dgm:t>
    </dgm:pt>
    <dgm:pt modelId="{7E7BE556-B677-4A40-B131-D5492CDFD1DB}" type="parTrans" cxnId="{7D39672A-BA39-4E60-8DA9-DF47E6088861}">
      <dgm:prSet/>
      <dgm:spPr/>
      <dgm:t>
        <a:bodyPr/>
        <a:lstStyle/>
        <a:p>
          <a:endParaRPr lang="en-US"/>
        </a:p>
      </dgm:t>
    </dgm:pt>
    <dgm:pt modelId="{594877C6-F2C0-47C6-9442-F921161F45FB}" type="sibTrans" cxnId="{7D39672A-BA39-4E60-8DA9-DF47E6088861}">
      <dgm:prSet/>
      <dgm:spPr/>
      <dgm:t>
        <a:bodyPr/>
        <a:lstStyle/>
        <a:p>
          <a:endParaRPr lang="en-US"/>
        </a:p>
      </dgm:t>
    </dgm:pt>
    <dgm:pt modelId="{6D98DC16-5EDF-40AA-8588-CC37280D5E5D}" type="pres">
      <dgm:prSet presAssocID="{0F585CAB-9578-4F0B-9DB8-3DBAA70CD28A}" presName="Name0" presStyleCnt="0">
        <dgm:presLayoutVars>
          <dgm:dir/>
          <dgm:animLvl val="lvl"/>
          <dgm:resizeHandles val="exact"/>
        </dgm:presLayoutVars>
      </dgm:prSet>
      <dgm:spPr/>
    </dgm:pt>
    <dgm:pt modelId="{DB200D01-481C-4A0B-9B1E-349A77EA7FBD}" type="pres">
      <dgm:prSet presAssocID="{F41F2E4F-F7E6-4072-A41C-55BB052AEDE5}" presName="composite" presStyleCnt="0"/>
      <dgm:spPr/>
    </dgm:pt>
    <dgm:pt modelId="{C148FCCB-3750-4E99-89CF-DB9D2FABF9D0}" type="pres">
      <dgm:prSet presAssocID="{F41F2E4F-F7E6-4072-A41C-55BB052AEDE5}" presName="parTx" presStyleLbl="alignNode1" presStyleIdx="0" presStyleCnt="2">
        <dgm:presLayoutVars>
          <dgm:chMax val="0"/>
          <dgm:chPref val="0"/>
          <dgm:bulletEnabled val="1"/>
        </dgm:presLayoutVars>
      </dgm:prSet>
      <dgm:spPr/>
    </dgm:pt>
    <dgm:pt modelId="{2A76CF82-7147-4888-8C00-E7A39CB5D533}" type="pres">
      <dgm:prSet presAssocID="{F41F2E4F-F7E6-4072-A41C-55BB052AEDE5}" presName="desTx" presStyleLbl="alignAccFollowNode1" presStyleIdx="0" presStyleCnt="2">
        <dgm:presLayoutVars>
          <dgm:bulletEnabled val="1"/>
        </dgm:presLayoutVars>
      </dgm:prSet>
      <dgm:spPr/>
    </dgm:pt>
    <dgm:pt modelId="{95B43A73-583D-4571-9315-C2F2616E6749}" type="pres">
      <dgm:prSet presAssocID="{39A14F18-DD5C-41E7-B7AC-38C387FE6750}" presName="space" presStyleCnt="0"/>
      <dgm:spPr/>
    </dgm:pt>
    <dgm:pt modelId="{E1FEB1AE-8999-4A37-936B-D3F4CACDAA0C}" type="pres">
      <dgm:prSet presAssocID="{EA8571B0-6A2E-4084-94F6-FB9CD290B133}" presName="composite" presStyleCnt="0"/>
      <dgm:spPr/>
    </dgm:pt>
    <dgm:pt modelId="{E4D3A31F-EA0C-41B5-AD31-6DA1559E5BF0}" type="pres">
      <dgm:prSet presAssocID="{EA8571B0-6A2E-4084-94F6-FB9CD290B133}" presName="parTx" presStyleLbl="alignNode1" presStyleIdx="1" presStyleCnt="2">
        <dgm:presLayoutVars>
          <dgm:chMax val="0"/>
          <dgm:chPref val="0"/>
          <dgm:bulletEnabled val="1"/>
        </dgm:presLayoutVars>
      </dgm:prSet>
      <dgm:spPr/>
    </dgm:pt>
    <dgm:pt modelId="{BA64CC61-0413-4EC1-BEED-25DB5A59751B}" type="pres">
      <dgm:prSet presAssocID="{EA8571B0-6A2E-4084-94F6-FB9CD290B133}" presName="desTx" presStyleLbl="alignAccFollowNode1" presStyleIdx="1" presStyleCnt="2">
        <dgm:presLayoutVars>
          <dgm:bulletEnabled val="1"/>
        </dgm:presLayoutVars>
      </dgm:prSet>
      <dgm:spPr/>
    </dgm:pt>
  </dgm:ptLst>
  <dgm:cxnLst>
    <dgm:cxn modelId="{7A306F21-D4A4-4C05-A761-E3F8B7F1B713}" type="presOf" srcId="{1BEC3E38-C23A-46FB-85F0-034B4920EEC2}" destId="{BA64CC61-0413-4EC1-BEED-25DB5A59751B}" srcOrd="0" destOrd="1" presId="urn:microsoft.com/office/officeart/2005/8/layout/hList1"/>
    <dgm:cxn modelId="{7D39672A-BA39-4E60-8DA9-DF47E6088861}" srcId="{EA8571B0-6A2E-4084-94F6-FB9CD290B133}" destId="{1BEC3E38-C23A-46FB-85F0-034B4920EEC2}" srcOrd="1" destOrd="0" parTransId="{7E7BE556-B677-4A40-B131-D5492CDFD1DB}" sibTransId="{594877C6-F2C0-47C6-9442-F921161F45FB}"/>
    <dgm:cxn modelId="{3EF1B72F-27D1-4F8C-AF87-A1127875599F}" srcId="{EA8571B0-6A2E-4084-94F6-FB9CD290B133}" destId="{32504688-97CB-41AC-85A1-D4E0AFD8B25A}" srcOrd="0" destOrd="0" parTransId="{4887D2A6-0285-44C6-9064-D3435ACDC57C}" sibTransId="{E7F5A6BC-01DA-4838-8D1D-5375DD562EFA}"/>
    <dgm:cxn modelId="{0CD2123B-22C2-4F9A-9877-98B81742337B}" type="presOf" srcId="{EA8571B0-6A2E-4084-94F6-FB9CD290B133}" destId="{E4D3A31F-EA0C-41B5-AD31-6DA1559E5BF0}" srcOrd="0" destOrd="0" presId="urn:microsoft.com/office/officeart/2005/8/layout/hList1"/>
    <dgm:cxn modelId="{DD70A23C-C58F-49CD-A2B4-EBFFD08722B8}" type="presOf" srcId="{BB60FF41-7EF9-4407-89CF-4680E0EAD8B2}" destId="{2A76CF82-7147-4888-8C00-E7A39CB5D533}" srcOrd="0" destOrd="1" presId="urn:microsoft.com/office/officeart/2005/8/layout/hList1"/>
    <dgm:cxn modelId="{D0E99B3E-7160-42E8-AB3F-50A37A8D2655}" type="presOf" srcId="{AFE2ADD2-8ADC-47AB-89A8-13EB7B3C039D}" destId="{2A76CF82-7147-4888-8C00-E7A39CB5D533}" srcOrd="0" destOrd="0" presId="urn:microsoft.com/office/officeart/2005/8/layout/hList1"/>
    <dgm:cxn modelId="{51BC8550-EDD0-45BB-8B93-6E25107C74FC}" srcId="{0F585CAB-9578-4F0B-9DB8-3DBAA70CD28A}" destId="{EA8571B0-6A2E-4084-94F6-FB9CD290B133}" srcOrd="1" destOrd="0" parTransId="{7B5C2A6C-B5A1-4893-B543-C4758ABBA6E9}" sibTransId="{C10CDE39-A1AE-45CE-94EF-C5E3FD74CCAA}"/>
    <dgm:cxn modelId="{55FD9670-A21E-41C5-9226-3244337AB48B}" srcId="{0F585CAB-9578-4F0B-9DB8-3DBAA70CD28A}" destId="{F41F2E4F-F7E6-4072-A41C-55BB052AEDE5}" srcOrd="0" destOrd="0" parTransId="{97736764-49E3-4D36-A7F9-540C2D564441}" sibTransId="{39A14F18-DD5C-41E7-B7AC-38C387FE6750}"/>
    <dgm:cxn modelId="{F7C189A4-E878-4001-8EEB-44382347DD51}" type="presOf" srcId="{32504688-97CB-41AC-85A1-D4E0AFD8B25A}" destId="{BA64CC61-0413-4EC1-BEED-25DB5A59751B}" srcOrd="0" destOrd="0" presId="urn:microsoft.com/office/officeart/2005/8/layout/hList1"/>
    <dgm:cxn modelId="{772DE3C4-0D42-4733-96FE-9609D76C29A3}" srcId="{F41F2E4F-F7E6-4072-A41C-55BB052AEDE5}" destId="{AFE2ADD2-8ADC-47AB-89A8-13EB7B3C039D}" srcOrd="0" destOrd="0" parTransId="{1141E944-DFCD-4254-9837-13D9631CFE82}" sibTransId="{ACC7D074-8ECA-4A6F-94A4-2900BD789F38}"/>
    <dgm:cxn modelId="{DEA457D9-8300-4CD0-987E-64DC06D874D6}" srcId="{F41F2E4F-F7E6-4072-A41C-55BB052AEDE5}" destId="{BB60FF41-7EF9-4407-89CF-4680E0EAD8B2}" srcOrd="1" destOrd="0" parTransId="{8808D915-D0AD-425E-B73B-F613AB2277F5}" sibTransId="{57C659AB-C556-4B78-86FD-3AB09C38D8EA}"/>
    <dgm:cxn modelId="{6A2DDFF6-A764-40A2-94AE-7784F26BC890}" type="presOf" srcId="{F41F2E4F-F7E6-4072-A41C-55BB052AEDE5}" destId="{C148FCCB-3750-4E99-89CF-DB9D2FABF9D0}" srcOrd="0" destOrd="0" presId="urn:microsoft.com/office/officeart/2005/8/layout/hList1"/>
    <dgm:cxn modelId="{BE55A0FC-0623-4BB4-B6AD-C8EFBB9F461E}" type="presOf" srcId="{0F585CAB-9578-4F0B-9DB8-3DBAA70CD28A}" destId="{6D98DC16-5EDF-40AA-8588-CC37280D5E5D}" srcOrd="0" destOrd="0" presId="urn:microsoft.com/office/officeart/2005/8/layout/hList1"/>
    <dgm:cxn modelId="{B0955473-C38E-45C7-9C16-FF8F2B0F9E2E}" type="presParOf" srcId="{6D98DC16-5EDF-40AA-8588-CC37280D5E5D}" destId="{DB200D01-481C-4A0B-9B1E-349A77EA7FBD}" srcOrd="0" destOrd="0" presId="urn:microsoft.com/office/officeart/2005/8/layout/hList1"/>
    <dgm:cxn modelId="{4229E16D-080D-4430-9D26-972B77BA5817}" type="presParOf" srcId="{DB200D01-481C-4A0B-9B1E-349A77EA7FBD}" destId="{C148FCCB-3750-4E99-89CF-DB9D2FABF9D0}" srcOrd="0" destOrd="0" presId="urn:microsoft.com/office/officeart/2005/8/layout/hList1"/>
    <dgm:cxn modelId="{81CCEE27-C08B-4F28-A345-8E7B968B58A1}" type="presParOf" srcId="{DB200D01-481C-4A0B-9B1E-349A77EA7FBD}" destId="{2A76CF82-7147-4888-8C00-E7A39CB5D533}" srcOrd="1" destOrd="0" presId="urn:microsoft.com/office/officeart/2005/8/layout/hList1"/>
    <dgm:cxn modelId="{9033AD58-A267-41CD-83A9-349CD2DBA95F}" type="presParOf" srcId="{6D98DC16-5EDF-40AA-8588-CC37280D5E5D}" destId="{95B43A73-583D-4571-9315-C2F2616E6749}" srcOrd="1" destOrd="0" presId="urn:microsoft.com/office/officeart/2005/8/layout/hList1"/>
    <dgm:cxn modelId="{754B46F9-F79C-4B3E-84F6-89ED84AB96F3}" type="presParOf" srcId="{6D98DC16-5EDF-40AA-8588-CC37280D5E5D}" destId="{E1FEB1AE-8999-4A37-936B-D3F4CACDAA0C}" srcOrd="2" destOrd="0" presId="urn:microsoft.com/office/officeart/2005/8/layout/hList1"/>
    <dgm:cxn modelId="{C51510AF-B33C-4451-B315-4EE54E6314A1}" type="presParOf" srcId="{E1FEB1AE-8999-4A37-936B-D3F4CACDAA0C}" destId="{E4D3A31F-EA0C-41B5-AD31-6DA1559E5BF0}" srcOrd="0" destOrd="0" presId="urn:microsoft.com/office/officeart/2005/8/layout/hList1"/>
    <dgm:cxn modelId="{8842BD48-A306-4205-8CAC-393CFD7686BE}" type="presParOf" srcId="{E1FEB1AE-8999-4A37-936B-D3F4CACDAA0C}" destId="{BA64CC61-0413-4EC1-BEED-25DB5A59751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918DF8-06F4-42F8-94E3-528722AECF74}"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5119FEBE-BF03-4E87-9877-18BF880A8226}">
      <dgm:prSet/>
      <dgm:spPr/>
      <dgm:t>
        <a:bodyPr/>
        <a:lstStyle/>
        <a:p>
          <a:r>
            <a:rPr lang="en-GB"/>
            <a:t>We have already stated that useful diagnosis tools are SWOT and PESTLE however an organisation needs to secure further information for its strategic analysis before deciding on option formulation and choices:</a:t>
          </a:r>
          <a:endParaRPr lang="en-US"/>
        </a:p>
      </dgm:t>
    </dgm:pt>
    <dgm:pt modelId="{EE849EA3-FB99-4D42-8B32-97104E79EA83}" type="parTrans" cxnId="{D5E44559-364A-43E6-8FE3-28EF13AA5E11}">
      <dgm:prSet/>
      <dgm:spPr/>
      <dgm:t>
        <a:bodyPr/>
        <a:lstStyle/>
        <a:p>
          <a:endParaRPr lang="en-US"/>
        </a:p>
      </dgm:t>
    </dgm:pt>
    <dgm:pt modelId="{39944771-E24B-44A7-869A-4EA33DCBBC4F}" type="sibTrans" cxnId="{D5E44559-364A-43E6-8FE3-28EF13AA5E11}">
      <dgm:prSet/>
      <dgm:spPr/>
      <dgm:t>
        <a:bodyPr/>
        <a:lstStyle/>
        <a:p>
          <a:endParaRPr lang="en-US"/>
        </a:p>
      </dgm:t>
    </dgm:pt>
    <dgm:pt modelId="{04CCB125-CE11-40F4-8961-CFF35CBE5879}">
      <dgm:prSet/>
      <dgm:spPr/>
      <dgm:t>
        <a:bodyPr/>
        <a:lstStyle/>
        <a:p>
          <a:r>
            <a:rPr lang="en-GB"/>
            <a:t>Porter’s Five Forces is one model that helps the organisation analyse and evaluate further information on its- suppliers and buyers to ascertain what is happening in the market and where the power lies.</a:t>
          </a:r>
          <a:endParaRPr lang="en-US"/>
        </a:p>
      </dgm:t>
    </dgm:pt>
    <dgm:pt modelId="{66DF283D-4F2A-4BC7-9A81-26C13BE74F7A}" type="parTrans" cxnId="{93BE8FAF-F524-4B27-AB01-C8C81C3BD751}">
      <dgm:prSet/>
      <dgm:spPr/>
      <dgm:t>
        <a:bodyPr/>
        <a:lstStyle/>
        <a:p>
          <a:endParaRPr lang="en-US"/>
        </a:p>
      </dgm:t>
    </dgm:pt>
    <dgm:pt modelId="{1DBF5333-F411-48AD-80F9-A6283A0C02AA}" type="sibTrans" cxnId="{93BE8FAF-F524-4B27-AB01-C8C81C3BD751}">
      <dgm:prSet/>
      <dgm:spPr/>
      <dgm:t>
        <a:bodyPr/>
        <a:lstStyle/>
        <a:p>
          <a:endParaRPr lang="en-US"/>
        </a:p>
      </dgm:t>
    </dgm:pt>
    <dgm:pt modelId="{0DA5C6FB-414C-4B1A-A780-C4EAD4BB07F4}">
      <dgm:prSet/>
      <dgm:spPr/>
      <dgm:t>
        <a:bodyPr/>
        <a:lstStyle/>
        <a:p>
          <a:r>
            <a:rPr lang="en-GB"/>
            <a:t>This will assist the formulation of a ‘Market Strategy’</a:t>
          </a:r>
          <a:endParaRPr lang="en-US"/>
        </a:p>
      </dgm:t>
    </dgm:pt>
    <dgm:pt modelId="{010238A2-6E9E-4B85-B66F-602F14889AF8}" type="parTrans" cxnId="{B07BEDE3-4FE7-46F2-A62A-C15D113C2C58}">
      <dgm:prSet/>
      <dgm:spPr/>
      <dgm:t>
        <a:bodyPr/>
        <a:lstStyle/>
        <a:p>
          <a:endParaRPr lang="en-US"/>
        </a:p>
      </dgm:t>
    </dgm:pt>
    <dgm:pt modelId="{97E39D32-D7C0-4F43-B57E-9792B8A49BB5}" type="sibTrans" cxnId="{B07BEDE3-4FE7-46F2-A62A-C15D113C2C58}">
      <dgm:prSet/>
      <dgm:spPr/>
      <dgm:t>
        <a:bodyPr/>
        <a:lstStyle/>
        <a:p>
          <a:endParaRPr lang="en-US"/>
        </a:p>
      </dgm:t>
    </dgm:pt>
    <dgm:pt modelId="{756FAB8B-4153-49D1-B9E3-497A322EC274}" type="pres">
      <dgm:prSet presAssocID="{98918DF8-06F4-42F8-94E3-528722AECF74}" presName="vert0" presStyleCnt="0">
        <dgm:presLayoutVars>
          <dgm:dir/>
          <dgm:animOne val="branch"/>
          <dgm:animLvl val="lvl"/>
        </dgm:presLayoutVars>
      </dgm:prSet>
      <dgm:spPr/>
    </dgm:pt>
    <dgm:pt modelId="{05A62AA2-1CF9-4866-A5AB-1565F201C0E8}" type="pres">
      <dgm:prSet presAssocID="{5119FEBE-BF03-4E87-9877-18BF880A8226}" presName="thickLine" presStyleLbl="alignNode1" presStyleIdx="0" presStyleCnt="3"/>
      <dgm:spPr/>
    </dgm:pt>
    <dgm:pt modelId="{705A04FA-850D-4BE9-8CED-99508D1044D6}" type="pres">
      <dgm:prSet presAssocID="{5119FEBE-BF03-4E87-9877-18BF880A8226}" presName="horz1" presStyleCnt="0"/>
      <dgm:spPr/>
    </dgm:pt>
    <dgm:pt modelId="{0C0A54E6-3F85-4F36-97C1-3BAA38F61A0A}" type="pres">
      <dgm:prSet presAssocID="{5119FEBE-BF03-4E87-9877-18BF880A8226}" presName="tx1" presStyleLbl="revTx" presStyleIdx="0" presStyleCnt="3"/>
      <dgm:spPr/>
    </dgm:pt>
    <dgm:pt modelId="{AA1ED000-825C-4B4C-AD1F-E10AB1416762}" type="pres">
      <dgm:prSet presAssocID="{5119FEBE-BF03-4E87-9877-18BF880A8226}" presName="vert1" presStyleCnt="0"/>
      <dgm:spPr/>
    </dgm:pt>
    <dgm:pt modelId="{E5112923-F374-44DA-85A7-218770BEC3F3}" type="pres">
      <dgm:prSet presAssocID="{04CCB125-CE11-40F4-8961-CFF35CBE5879}" presName="thickLine" presStyleLbl="alignNode1" presStyleIdx="1" presStyleCnt="3"/>
      <dgm:spPr/>
    </dgm:pt>
    <dgm:pt modelId="{C21D2261-E838-4037-9DA3-C0533ECF5435}" type="pres">
      <dgm:prSet presAssocID="{04CCB125-CE11-40F4-8961-CFF35CBE5879}" presName="horz1" presStyleCnt="0"/>
      <dgm:spPr/>
    </dgm:pt>
    <dgm:pt modelId="{D86E89CB-2965-4DBE-9558-3D7FC0BDE8A2}" type="pres">
      <dgm:prSet presAssocID="{04CCB125-CE11-40F4-8961-CFF35CBE5879}" presName="tx1" presStyleLbl="revTx" presStyleIdx="1" presStyleCnt="3"/>
      <dgm:spPr/>
    </dgm:pt>
    <dgm:pt modelId="{816EDBAA-7CB7-4E9B-AC1A-C3578BA7ECED}" type="pres">
      <dgm:prSet presAssocID="{04CCB125-CE11-40F4-8961-CFF35CBE5879}" presName="vert1" presStyleCnt="0"/>
      <dgm:spPr/>
    </dgm:pt>
    <dgm:pt modelId="{6FC00141-5C8A-43B3-9AB5-97D1270BF55C}" type="pres">
      <dgm:prSet presAssocID="{0DA5C6FB-414C-4B1A-A780-C4EAD4BB07F4}" presName="thickLine" presStyleLbl="alignNode1" presStyleIdx="2" presStyleCnt="3"/>
      <dgm:spPr/>
    </dgm:pt>
    <dgm:pt modelId="{892B2953-0FE3-417D-B116-6058D6A362DC}" type="pres">
      <dgm:prSet presAssocID="{0DA5C6FB-414C-4B1A-A780-C4EAD4BB07F4}" presName="horz1" presStyleCnt="0"/>
      <dgm:spPr/>
    </dgm:pt>
    <dgm:pt modelId="{10180BFE-BE33-418F-95D5-ED15F918430D}" type="pres">
      <dgm:prSet presAssocID="{0DA5C6FB-414C-4B1A-A780-C4EAD4BB07F4}" presName="tx1" presStyleLbl="revTx" presStyleIdx="2" presStyleCnt="3"/>
      <dgm:spPr/>
    </dgm:pt>
    <dgm:pt modelId="{99977B41-ACC3-4394-A122-3E22B787FEAE}" type="pres">
      <dgm:prSet presAssocID="{0DA5C6FB-414C-4B1A-A780-C4EAD4BB07F4}" presName="vert1" presStyleCnt="0"/>
      <dgm:spPr/>
    </dgm:pt>
  </dgm:ptLst>
  <dgm:cxnLst>
    <dgm:cxn modelId="{AE5A7948-E15E-4BC7-AE1B-F3A1E669C9AE}" type="presOf" srcId="{98918DF8-06F4-42F8-94E3-528722AECF74}" destId="{756FAB8B-4153-49D1-B9E3-497A322EC274}" srcOrd="0" destOrd="0" presId="urn:microsoft.com/office/officeart/2008/layout/LinedList"/>
    <dgm:cxn modelId="{D5E44559-364A-43E6-8FE3-28EF13AA5E11}" srcId="{98918DF8-06F4-42F8-94E3-528722AECF74}" destId="{5119FEBE-BF03-4E87-9877-18BF880A8226}" srcOrd="0" destOrd="0" parTransId="{EE849EA3-FB99-4D42-8B32-97104E79EA83}" sibTransId="{39944771-E24B-44A7-869A-4EA33DCBBC4F}"/>
    <dgm:cxn modelId="{7E7DA798-DA9E-4C18-ABC1-0596080BB340}" type="presOf" srcId="{04CCB125-CE11-40F4-8961-CFF35CBE5879}" destId="{D86E89CB-2965-4DBE-9558-3D7FC0BDE8A2}" srcOrd="0" destOrd="0" presId="urn:microsoft.com/office/officeart/2008/layout/LinedList"/>
    <dgm:cxn modelId="{432D4FAF-7DCA-460C-909D-94B66CCCA4D3}" type="presOf" srcId="{5119FEBE-BF03-4E87-9877-18BF880A8226}" destId="{0C0A54E6-3F85-4F36-97C1-3BAA38F61A0A}" srcOrd="0" destOrd="0" presId="urn:microsoft.com/office/officeart/2008/layout/LinedList"/>
    <dgm:cxn modelId="{93BE8FAF-F524-4B27-AB01-C8C81C3BD751}" srcId="{98918DF8-06F4-42F8-94E3-528722AECF74}" destId="{04CCB125-CE11-40F4-8961-CFF35CBE5879}" srcOrd="1" destOrd="0" parTransId="{66DF283D-4F2A-4BC7-9A81-26C13BE74F7A}" sibTransId="{1DBF5333-F411-48AD-80F9-A6283A0C02AA}"/>
    <dgm:cxn modelId="{B07BEDE3-4FE7-46F2-A62A-C15D113C2C58}" srcId="{98918DF8-06F4-42F8-94E3-528722AECF74}" destId="{0DA5C6FB-414C-4B1A-A780-C4EAD4BB07F4}" srcOrd="2" destOrd="0" parTransId="{010238A2-6E9E-4B85-B66F-602F14889AF8}" sibTransId="{97E39D32-D7C0-4F43-B57E-9792B8A49BB5}"/>
    <dgm:cxn modelId="{2C5CBFF1-BA08-4D61-807E-7C7F738BC138}" type="presOf" srcId="{0DA5C6FB-414C-4B1A-A780-C4EAD4BB07F4}" destId="{10180BFE-BE33-418F-95D5-ED15F918430D}" srcOrd="0" destOrd="0" presId="urn:microsoft.com/office/officeart/2008/layout/LinedList"/>
    <dgm:cxn modelId="{5C1C5AD3-8523-4AE3-8A47-57AA9FA78B70}" type="presParOf" srcId="{756FAB8B-4153-49D1-B9E3-497A322EC274}" destId="{05A62AA2-1CF9-4866-A5AB-1565F201C0E8}" srcOrd="0" destOrd="0" presId="urn:microsoft.com/office/officeart/2008/layout/LinedList"/>
    <dgm:cxn modelId="{7F676B96-52D8-4085-882E-9B43C1C8B973}" type="presParOf" srcId="{756FAB8B-4153-49D1-B9E3-497A322EC274}" destId="{705A04FA-850D-4BE9-8CED-99508D1044D6}" srcOrd="1" destOrd="0" presId="urn:microsoft.com/office/officeart/2008/layout/LinedList"/>
    <dgm:cxn modelId="{A8F72640-45AA-4DDF-9A76-8DBAD13AD0A0}" type="presParOf" srcId="{705A04FA-850D-4BE9-8CED-99508D1044D6}" destId="{0C0A54E6-3F85-4F36-97C1-3BAA38F61A0A}" srcOrd="0" destOrd="0" presId="urn:microsoft.com/office/officeart/2008/layout/LinedList"/>
    <dgm:cxn modelId="{C4EABB3C-D12B-4F3F-A8D7-C49CF3E74E7B}" type="presParOf" srcId="{705A04FA-850D-4BE9-8CED-99508D1044D6}" destId="{AA1ED000-825C-4B4C-AD1F-E10AB1416762}" srcOrd="1" destOrd="0" presId="urn:microsoft.com/office/officeart/2008/layout/LinedList"/>
    <dgm:cxn modelId="{B9E68C65-8DF5-4196-BFF1-5FCDDC81800F}" type="presParOf" srcId="{756FAB8B-4153-49D1-B9E3-497A322EC274}" destId="{E5112923-F374-44DA-85A7-218770BEC3F3}" srcOrd="2" destOrd="0" presId="urn:microsoft.com/office/officeart/2008/layout/LinedList"/>
    <dgm:cxn modelId="{01112CB2-1BB7-46BA-9972-A1F81F519F68}" type="presParOf" srcId="{756FAB8B-4153-49D1-B9E3-497A322EC274}" destId="{C21D2261-E838-4037-9DA3-C0533ECF5435}" srcOrd="3" destOrd="0" presId="urn:microsoft.com/office/officeart/2008/layout/LinedList"/>
    <dgm:cxn modelId="{6B7A2C50-7CDF-4301-AD74-3CEB3BDBC97E}" type="presParOf" srcId="{C21D2261-E838-4037-9DA3-C0533ECF5435}" destId="{D86E89CB-2965-4DBE-9558-3D7FC0BDE8A2}" srcOrd="0" destOrd="0" presId="urn:microsoft.com/office/officeart/2008/layout/LinedList"/>
    <dgm:cxn modelId="{1A6A793C-10EA-4D49-9473-263CE895FFFD}" type="presParOf" srcId="{C21D2261-E838-4037-9DA3-C0533ECF5435}" destId="{816EDBAA-7CB7-4E9B-AC1A-C3578BA7ECED}" srcOrd="1" destOrd="0" presId="urn:microsoft.com/office/officeart/2008/layout/LinedList"/>
    <dgm:cxn modelId="{722B3890-A1FB-4D30-9C02-F042F7774E69}" type="presParOf" srcId="{756FAB8B-4153-49D1-B9E3-497A322EC274}" destId="{6FC00141-5C8A-43B3-9AB5-97D1270BF55C}" srcOrd="4" destOrd="0" presId="urn:microsoft.com/office/officeart/2008/layout/LinedList"/>
    <dgm:cxn modelId="{92020C01-7600-477D-9865-EB56CEB966E4}" type="presParOf" srcId="{756FAB8B-4153-49D1-B9E3-497A322EC274}" destId="{892B2953-0FE3-417D-B116-6058D6A362DC}" srcOrd="5" destOrd="0" presId="urn:microsoft.com/office/officeart/2008/layout/LinedList"/>
    <dgm:cxn modelId="{C9F3A644-0630-4841-95DF-76C125809A4E}" type="presParOf" srcId="{892B2953-0FE3-417D-B116-6058D6A362DC}" destId="{10180BFE-BE33-418F-95D5-ED15F918430D}" srcOrd="0" destOrd="0" presId="urn:microsoft.com/office/officeart/2008/layout/LinedList"/>
    <dgm:cxn modelId="{B8EC7B08-4617-46D6-9740-A0983DE885EE}" type="presParOf" srcId="{892B2953-0FE3-417D-B116-6058D6A362DC}" destId="{99977B41-ACC3-4394-A122-3E22B787FEA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48FCCB-3750-4E99-89CF-DB9D2FABF9D0}">
      <dsp:nvSpPr>
        <dsp:cNvPr id="0" name=""/>
        <dsp:cNvSpPr/>
      </dsp:nvSpPr>
      <dsp:spPr>
        <a:xfrm>
          <a:off x="26" y="116535"/>
          <a:ext cx="2520237" cy="835247"/>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kern="1200"/>
            <a:t>Strategic planning</a:t>
          </a:r>
          <a:endParaRPr lang="en-US" sz="2300" kern="1200"/>
        </a:p>
      </dsp:txBody>
      <dsp:txXfrm>
        <a:off x="26" y="116535"/>
        <a:ext cx="2520237" cy="835247"/>
      </dsp:txXfrm>
    </dsp:sp>
    <dsp:sp modelId="{2A76CF82-7147-4888-8C00-E7A39CB5D533}">
      <dsp:nvSpPr>
        <dsp:cNvPr id="0" name=""/>
        <dsp:cNvSpPr/>
      </dsp:nvSpPr>
      <dsp:spPr>
        <a:xfrm>
          <a:off x="26" y="951782"/>
          <a:ext cx="2520237" cy="3283019"/>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sz="2300" kern="1200"/>
            <a:t>Strategies should be deliberately planned and executed</a:t>
          </a:r>
          <a:endParaRPr lang="en-US" sz="2300" kern="1200"/>
        </a:p>
        <a:p>
          <a:pPr marL="228600" lvl="1" indent="-228600" algn="l" defTabSz="1022350">
            <a:lnSpc>
              <a:spcPct val="90000"/>
            </a:lnSpc>
            <a:spcBef>
              <a:spcPct val="0"/>
            </a:spcBef>
            <a:spcAft>
              <a:spcPct val="15000"/>
            </a:spcAft>
            <a:buChar char="•"/>
          </a:pPr>
          <a:r>
            <a:rPr lang="en-GB" sz="2300" kern="1200"/>
            <a:t>Systematic, orderly, consistent and logical reasoning</a:t>
          </a:r>
          <a:endParaRPr lang="en-US" sz="2300" kern="1200"/>
        </a:p>
      </dsp:txBody>
      <dsp:txXfrm>
        <a:off x="26" y="951782"/>
        <a:ext cx="2520237" cy="3283019"/>
      </dsp:txXfrm>
    </dsp:sp>
    <dsp:sp modelId="{E4D3A31F-EA0C-41B5-AD31-6DA1559E5BF0}">
      <dsp:nvSpPr>
        <dsp:cNvPr id="0" name=""/>
        <dsp:cNvSpPr/>
      </dsp:nvSpPr>
      <dsp:spPr>
        <a:xfrm>
          <a:off x="2873097" y="116535"/>
          <a:ext cx="2520237" cy="835247"/>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kern="1200"/>
            <a:t>Strategic incrementalism</a:t>
          </a:r>
          <a:endParaRPr lang="en-US" sz="2300" kern="1200"/>
        </a:p>
      </dsp:txBody>
      <dsp:txXfrm>
        <a:off x="2873097" y="116535"/>
        <a:ext cx="2520237" cy="835247"/>
      </dsp:txXfrm>
    </dsp:sp>
    <dsp:sp modelId="{BA64CC61-0413-4EC1-BEED-25DB5A59751B}">
      <dsp:nvSpPr>
        <dsp:cNvPr id="0" name=""/>
        <dsp:cNvSpPr/>
      </dsp:nvSpPr>
      <dsp:spPr>
        <a:xfrm>
          <a:off x="2873097" y="951782"/>
          <a:ext cx="2520237" cy="3283019"/>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sz="2300" kern="1200"/>
            <a:t>Strategies emerge over time</a:t>
          </a:r>
          <a:endParaRPr lang="en-US" sz="2300" kern="1200"/>
        </a:p>
        <a:p>
          <a:pPr marL="228600" lvl="1" indent="-228600" algn="l" defTabSz="1022350">
            <a:lnSpc>
              <a:spcPct val="90000"/>
            </a:lnSpc>
            <a:spcBef>
              <a:spcPct val="0"/>
            </a:spcBef>
            <a:spcAft>
              <a:spcPct val="15000"/>
            </a:spcAft>
            <a:buChar char="•"/>
          </a:pPr>
          <a:r>
            <a:rPr lang="en-GB" sz="2300" kern="1200"/>
            <a:t>A process of innovation and organisational development</a:t>
          </a:r>
          <a:endParaRPr lang="en-US" sz="2300" kern="1200"/>
        </a:p>
      </dsp:txBody>
      <dsp:txXfrm>
        <a:off x="2873097" y="951782"/>
        <a:ext cx="2520237" cy="32830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62AA2-1CF9-4866-A5AB-1565F201C0E8}">
      <dsp:nvSpPr>
        <dsp:cNvPr id="0" name=""/>
        <dsp:cNvSpPr/>
      </dsp:nvSpPr>
      <dsp:spPr>
        <a:xfrm>
          <a:off x="0" y="1848"/>
          <a:ext cx="658648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0A54E6-3F85-4F36-97C1-3BAA38F61A0A}">
      <dsp:nvSpPr>
        <dsp:cNvPr id="0" name=""/>
        <dsp:cNvSpPr/>
      </dsp:nvSpPr>
      <dsp:spPr>
        <a:xfrm>
          <a:off x="0" y="1848"/>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We have already stated that useful diagnosis tools are SWOT and PESTLE however an organisation needs to secure further information for its strategic analysis before deciding on option formulation and choices:</a:t>
          </a:r>
          <a:endParaRPr lang="en-US" sz="1900" kern="1200"/>
        </a:p>
      </dsp:txBody>
      <dsp:txXfrm>
        <a:off x="0" y="1848"/>
        <a:ext cx="6586489" cy="1260574"/>
      </dsp:txXfrm>
    </dsp:sp>
    <dsp:sp modelId="{E5112923-F374-44DA-85A7-218770BEC3F3}">
      <dsp:nvSpPr>
        <dsp:cNvPr id="0" name=""/>
        <dsp:cNvSpPr/>
      </dsp:nvSpPr>
      <dsp:spPr>
        <a:xfrm>
          <a:off x="0" y="1262422"/>
          <a:ext cx="658648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6E89CB-2965-4DBE-9558-3D7FC0BDE8A2}">
      <dsp:nvSpPr>
        <dsp:cNvPr id="0" name=""/>
        <dsp:cNvSpPr/>
      </dsp:nvSpPr>
      <dsp:spPr>
        <a:xfrm>
          <a:off x="0" y="1262422"/>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Porter’s Five Forces is one model that helps the organisation analyse and evaluate further information on its- suppliers and buyers to ascertain what is happening in the market and where the power lies.</a:t>
          </a:r>
          <a:endParaRPr lang="en-US" sz="1900" kern="1200"/>
        </a:p>
      </dsp:txBody>
      <dsp:txXfrm>
        <a:off x="0" y="1262422"/>
        <a:ext cx="6586489" cy="1260574"/>
      </dsp:txXfrm>
    </dsp:sp>
    <dsp:sp modelId="{6FC00141-5C8A-43B3-9AB5-97D1270BF55C}">
      <dsp:nvSpPr>
        <dsp:cNvPr id="0" name=""/>
        <dsp:cNvSpPr/>
      </dsp:nvSpPr>
      <dsp:spPr>
        <a:xfrm>
          <a:off x="0" y="2522996"/>
          <a:ext cx="658648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180BFE-BE33-418F-95D5-ED15F918430D}">
      <dsp:nvSpPr>
        <dsp:cNvPr id="0" name=""/>
        <dsp:cNvSpPr/>
      </dsp:nvSpPr>
      <dsp:spPr>
        <a:xfrm>
          <a:off x="0" y="2522996"/>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will assist the formulation of a ‘Market Strategy’</a:t>
          </a:r>
          <a:endParaRPr lang="en-US" sz="1900" kern="1200"/>
        </a:p>
      </dsp:txBody>
      <dsp:txXfrm>
        <a:off x="0" y="2522996"/>
        <a:ext cx="6586489" cy="1260574"/>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65C7A9-B86F-45B0-9787-AE737A8076E6}" type="datetimeFigureOut">
              <a:rPr lang="en-GB" smtClean="0"/>
              <a:t>19/05/2021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A50155-B5EC-4474-8693-9EBE1339E1BE}" type="slidenum">
              <a:rPr lang="en-GB" smtClean="0"/>
              <a:t>‹#›</a:t>
            </a:fld>
            <a:endParaRPr lang="en-GB"/>
          </a:p>
        </p:txBody>
      </p:sp>
    </p:spTree>
    <p:extLst>
      <p:ext uri="{BB962C8B-B14F-4D97-AF65-F5344CB8AC3E}">
        <p14:creationId xmlns:p14="http://schemas.microsoft.com/office/powerpoint/2010/main" val="4016648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4E5926D-CE1C-487B-8F06-AC6A9D27DFFF}" type="slidenum">
              <a:rPr lang="en-GB"/>
              <a:pPr/>
              <a:t>10</a:t>
            </a:fld>
            <a:endParaRPr lang="en-GB"/>
          </a:p>
        </p:txBody>
      </p:sp>
      <p:sp>
        <p:nvSpPr>
          <p:cNvPr id="9218" name="Rectangle 2"/>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9219" name="Rectangle 3"/>
          <p:cNvSpPr>
            <a:spLocks noGrp="1" noChangeArrowheads="1"/>
          </p:cNvSpPr>
          <p:nvPr>
            <p:ph type="body" idx="1"/>
          </p:nvPr>
        </p:nvSpPr>
        <p:spPr>
          <a:xfrm>
            <a:off x="1123950" y="4344988"/>
            <a:ext cx="4610100" cy="3848100"/>
          </a:xfrm>
          <a:ln/>
        </p:spPr>
        <p:txBody>
          <a:bodyPr lIns="87692" tIns="43076" rIns="87692" bIns="43076"/>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Five Forces Framework helps identify the sources of competition in an industry</a:t>
            </a:r>
          </a:p>
          <a:p>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2DC2429D-A4AB-4B37-A101-D55C983A9CA7}" type="slidenum">
              <a:rPr lang="en-GB"/>
              <a:pPr/>
              <a:t>11</a:t>
            </a:fld>
            <a:endParaRPr lang="en-GB"/>
          </a:p>
        </p:txBody>
      </p:sp>
      <p:sp>
        <p:nvSpPr>
          <p:cNvPr id="14338"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4339"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4340"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4341"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4342"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4343" name="Rectangle 7"/>
          <p:cNvSpPr>
            <a:spLocks noGrp="1" noChangeArrowheads="1"/>
          </p:cNvSpPr>
          <p:nvPr>
            <p:ph type="body" idx="1"/>
          </p:nvPr>
        </p:nvSpPr>
        <p:spPr>
          <a:xfrm>
            <a:off x="1123950" y="4344988"/>
            <a:ext cx="4610100" cy="3848100"/>
          </a:xfrm>
          <a:ln/>
        </p:spPr>
        <p:txBody>
          <a:bodyPr lIns="87692" tIns="43076" rIns="87692" bIns="43076"/>
          <a:lstStyle/>
          <a:p>
            <a:r>
              <a:rPr lang="en-GB" dirty="0"/>
              <a:t>We made reference to economies of scale last week.   But we also need to consider other potential barriers: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E16313FB-5AEA-4117-A68D-C25B343AED55}" type="slidenum">
              <a:rPr lang="en-GB"/>
              <a:pPr/>
              <a:t>12</a:t>
            </a:fld>
            <a:endParaRPr lang="en-GB"/>
          </a:p>
        </p:txBody>
      </p:sp>
      <p:sp>
        <p:nvSpPr>
          <p:cNvPr id="95234"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95235"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95236"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95237"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95238"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95239"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32D4C70A-F7CD-4E81-9BA2-C3175D8B14C7}" type="slidenum">
              <a:rPr lang="en-GB"/>
              <a:pPr/>
              <a:t>13</a:t>
            </a:fld>
            <a:endParaRPr lang="en-GB"/>
          </a:p>
        </p:txBody>
      </p:sp>
      <p:sp>
        <p:nvSpPr>
          <p:cNvPr id="126978"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26979"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26980"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26981"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26982"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26983"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9C951632-0267-4D8E-8F10-72C1BFDD9E64}" type="slidenum">
              <a:rPr lang="en-GB"/>
              <a:pPr/>
              <a:t>14</a:t>
            </a:fld>
            <a:endParaRPr lang="en-GB"/>
          </a:p>
        </p:txBody>
      </p:sp>
      <p:sp>
        <p:nvSpPr>
          <p:cNvPr id="129026"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29027"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29028"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29029"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29030"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29031"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B5D5B774-F2D0-4BE8-8B78-EF781DF59650}" type="slidenum">
              <a:rPr lang="en-GB"/>
              <a:pPr/>
              <a:t>15</a:t>
            </a:fld>
            <a:endParaRPr lang="en-GB"/>
          </a:p>
        </p:txBody>
      </p:sp>
      <p:sp>
        <p:nvSpPr>
          <p:cNvPr id="131074"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31075"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31076"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31077"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31078"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31079"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8B3C6362-C460-4642-BCA7-E4C4AC3541F5}" type="slidenum">
              <a:rPr lang="en-GB"/>
              <a:pPr/>
              <a:t>16</a:t>
            </a:fld>
            <a:endParaRPr lang="en-GB"/>
          </a:p>
        </p:txBody>
      </p:sp>
      <p:sp>
        <p:nvSpPr>
          <p:cNvPr id="13312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3312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3312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3312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3312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3312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DF1CF9B3-940C-4DE9-AD2E-22D814118E7E}" type="slidenum">
              <a:rPr lang="en-GB"/>
              <a:pPr/>
              <a:t>17</a:t>
            </a:fld>
            <a:endParaRPr lang="en-GB"/>
          </a:p>
        </p:txBody>
      </p:sp>
      <p:sp>
        <p:nvSpPr>
          <p:cNvPr id="9728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9728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9728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9728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9728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9728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FCB6D10E-064C-49E8-84BE-ED46CA7C1448}" type="slidenum">
              <a:rPr lang="en-GB"/>
              <a:pPr/>
              <a:t>18</a:t>
            </a:fld>
            <a:endParaRPr lang="en-GB"/>
          </a:p>
        </p:txBody>
      </p:sp>
      <p:sp>
        <p:nvSpPr>
          <p:cNvPr id="2048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2048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6</a:t>
            </a:r>
          </a:p>
        </p:txBody>
      </p:sp>
      <p:sp>
        <p:nvSpPr>
          <p:cNvPr id="2048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2048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2048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2048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B089B5A8-C1A0-4880-A9B5-51816FE77193}" type="slidenum">
              <a:rPr lang="en-GB"/>
              <a:pPr/>
              <a:t>19</a:t>
            </a:fld>
            <a:endParaRPr lang="en-GB"/>
          </a:p>
        </p:txBody>
      </p:sp>
      <p:sp>
        <p:nvSpPr>
          <p:cNvPr id="103426"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03427"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03428"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03429"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03430"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03431"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58C5B954-61F1-4350-B84C-EFD581F68855}" type="slidenum">
              <a:rPr lang="en-GB"/>
              <a:pPr/>
              <a:t>20</a:t>
            </a:fld>
            <a:endParaRPr lang="en-GB"/>
          </a:p>
        </p:txBody>
      </p:sp>
      <p:sp>
        <p:nvSpPr>
          <p:cNvPr id="10752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0752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0752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0752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0752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0752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B32A653D-F739-47F4-967E-272D57CC89A6}" type="slidenum">
              <a:rPr lang="en-GB"/>
              <a:pPr/>
              <a:t>21</a:t>
            </a:fld>
            <a:endParaRPr lang="en-GB"/>
          </a:p>
        </p:txBody>
      </p:sp>
      <p:sp>
        <p:nvSpPr>
          <p:cNvPr id="11264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264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264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264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264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264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04E2D934-0FF0-42FC-BA8D-9BEF3E0AF39D}" type="slidenum">
              <a:rPr lang="en-GB"/>
              <a:pPr/>
              <a:t>22</a:t>
            </a:fld>
            <a:endParaRPr lang="en-GB"/>
          </a:p>
        </p:txBody>
      </p:sp>
      <p:sp>
        <p:nvSpPr>
          <p:cNvPr id="114690"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4691"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4692"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4693"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4694"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4695"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CCCA6C6B-102F-4EC7-BEF5-6EA4EF612048}" type="slidenum">
              <a:rPr lang="en-GB"/>
              <a:pPr/>
              <a:t>23</a:t>
            </a:fld>
            <a:endParaRPr lang="en-GB"/>
          </a:p>
        </p:txBody>
      </p:sp>
      <p:sp>
        <p:nvSpPr>
          <p:cNvPr id="116738"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6739"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6740"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6741"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6742"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6743"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8B09C2A5-1453-4B7C-B545-68C18D442CB5}" type="slidenum">
              <a:rPr lang="en-GB"/>
              <a:pPr/>
              <a:t>24</a:t>
            </a:fld>
            <a:endParaRPr lang="en-GB"/>
          </a:p>
        </p:txBody>
      </p:sp>
      <p:sp>
        <p:nvSpPr>
          <p:cNvPr id="135170"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35171"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35172"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35173"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35174"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35175"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14326F10-C545-4C71-8DF0-A749B30DD0AE}" type="slidenum">
              <a:rPr lang="en-GB"/>
              <a:pPr/>
              <a:t>25</a:t>
            </a:fld>
            <a:endParaRPr lang="en-GB"/>
          </a:p>
        </p:txBody>
      </p:sp>
      <p:sp>
        <p:nvSpPr>
          <p:cNvPr id="137218"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37219"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37220"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37221"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37222"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37223"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243B8FD6-6811-4760-BBDB-7505E6D6909B}" type="slidenum">
              <a:rPr lang="en-GB"/>
              <a:pPr/>
              <a:t>26</a:t>
            </a:fld>
            <a:endParaRPr lang="en-GB"/>
          </a:p>
        </p:txBody>
      </p:sp>
      <p:sp>
        <p:nvSpPr>
          <p:cNvPr id="118786"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8787"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8788"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8789"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8790"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8791"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667B1513-D1C6-4A7E-9CC4-964A937DCA1D}" type="slidenum">
              <a:rPr lang="en-GB"/>
              <a:pPr/>
              <a:t>27</a:t>
            </a:fld>
            <a:endParaRPr lang="en-GB"/>
          </a:p>
        </p:txBody>
      </p:sp>
      <p:sp>
        <p:nvSpPr>
          <p:cNvPr id="120834"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20835"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20836"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20837"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20838"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20839"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DBE1A-1CC4-49DE-A5BA-C635863AB1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EE23C2-44D9-4F15-8F24-DCEC262B23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2E8ACB-DA8B-4AB3-8BB7-3E26A752B396}"/>
              </a:ext>
            </a:extLst>
          </p:cNvPr>
          <p:cNvSpPr>
            <a:spLocks noGrp="1"/>
          </p:cNvSpPr>
          <p:nvPr>
            <p:ph type="dt" sz="half" idx="10"/>
          </p:nvPr>
        </p:nvSpPr>
        <p:spPr/>
        <p:txBody>
          <a:bodyPr/>
          <a:lstStyle/>
          <a:p>
            <a:fld id="{4FE2217D-5644-4404-83D5-DBE30B35517B}" type="datetimeFigureOut">
              <a:rPr lang="en-GB" smtClean="0"/>
              <a:t>19/05/2021</a:t>
            </a:fld>
            <a:endParaRPr lang="en-GB"/>
          </a:p>
        </p:txBody>
      </p:sp>
      <p:sp>
        <p:nvSpPr>
          <p:cNvPr id="5" name="Footer Placeholder 4">
            <a:extLst>
              <a:ext uri="{FF2B5EF4-FFF2-40B4-BE49-F238E27FC236}">
                <a16:creationId xmlns:a16="http://schemas.microsoft.com/office/drawing/2014/main" id="{A022295E-4E84-4F5E-BC35-C6BAE6B7D4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A438AE-1120-4B17-8FED-400B82F3A106}"/>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471588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60F18-16DF-4E81-9D58-52143F0513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036FFD-0769-4666-ADEF-029BF34431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94C1D8-88BF-4902-9F03-463772B39718}"/>
              </a:ext>
            </a:extLst>
          </p:cNvPr>
          <p:cNvSpPr>
            <a:spLocks noGrp="1"/>
          </p:cNvSpPr>
          <p:nvPr>
            <p:ph type="dt" sz="half" idx="10"/>
          </p:nvPr>
        </p:nvSpPr>
        <p:spPr/>
        <p:txBody>
          <a:bodyPr/>
          <a:lstStyle/>
          <a:p>
            <a:fld id="{4FE2217D-5644-4404-83D5-DBE30B35517B}" type="datetimeFigureOut">
              <a:rPr lang="en-GB" smtClean="0"/>
              <a:t>19/05/2021</a:t>
            </a:fld>
            <a:endParaRPr lang="en-GB"/>
          </a:p>
        </p:txBody>
      </p:sp>
      <p:sp>
        <p:nvSpPr>
          <p:cNvPr id="5" name="Footer Placeholder 4">
            <a:extLst>
              <a:ext uri="{FF2B5EF4-FFF2-40B4-BE49-F238E27FC236}">
                <a16:creationId xmlns:a16="http://schemas.microsoft.com/office/drawing/2014/main" id="{2C996732-B60C-49BE-B99B-EFD714F27D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BD1D3A-AFBD-41BC-9911-A9CBCD81390A}"/>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038908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DB237-DD68-434F-BF56-6A1F49DA7A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5F4C81-AEF9-4453-8622-0D5B85C407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7AF0F7-1489-4421-8443-18A60B110D46}"/>
              </a:ext>
            </a:extLst>
          </p:cNvPr>
          <p:cNvSpPr>
            <a:spLocks noGrp="1"/>
          </p:cNvSpPr>
          <p:nvPr>
            <p:ph type="dt" sz="half" idx="10"/>
          </p:nvPr>
        </p:nvSpPr>
        <p:spPr/>
        <p:txBody>
          <a:bodyPr/>
          <a:lstStyle/>
          <a:p>
            <a:fld id="{4FE2217D-5644-4404-83D5-DBE30B35517B}" type="datetimeFigureOut">
              <a:rPr lang="en-GB" smtClean="0"/>
              <a:t>19/05/2021</a:t>
            </a:fld>
            <a:endParaRPr lang="en-GB"/>
          </a:p>
        </p:txBody>
      </p:sp>
      <p:sp>
        <p:nvSpPr>
          <p:cNvPr id="5" name="Footer Placeholder 4">
            <a:extLst>
              <a:ext uri="{FF2B5EF4-FFF2-40B4-BE49-F238E27FC236}">
                <a16:creationId xmlns:a16="http://schemas.microsoft.com/office/drawing/2014/main" id="{374BB7A7-2637-4B62-8B70-755CD1570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364B6E-B543-4218-86C2-B3C0990435F6}"/>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4087159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6BA09-205B-4101-BC6E-0F31DB4569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9C0C52-2A1C-48F1-8D1F-5845E5C60F3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1030AF8-E941-45EB-B92C-9C92EE9CAD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43360A-3A44-45ED-8A03-A24796E37A7B}"/>
              </a:ext>
            </a:extLst>
          </p:cNvPr>
          <p:cNvSpPr>
            <a:spLocks noGrp="1"/>
          </p:cNvSpPr>
          <p:nvPr>
            <p:ph type="dt" sz="half" idx="10"/>
          </p:nvPr>
        </p:nvSpPr>
        <p:spPr/>
        <p:txBody>
          <a:bodyPr/>
          <a:lstStyle/>
          <a:p>
            <a:fld id="{4FE2217D-5644-4404-83D5-DBE30B35517B}" type="datetimeFigureOut">
              <a:rPr lang="en-GB" smtClean="0"/>
              <a:t>19/05/2021</a:t>
            </a:fld>
            <a:endParaRPr lang="en-GB"/>
          </a:p>
        </p:txBody>
      </p:sp>
      <p:sp>
        <p:nvSpPr>
          <p:cNvPr id="6" name="Footer Placeholder 5">
            <a:extLst>
              <a:ext uri="{FF2B5EF4-FFF2-40B4-BE49-F238E27FC236}">
                <a16:creationId xmlns:a16="http://schemas.microsoft.com/office/drawing/2014/main" id="{B2AB6554-F11C-495E-91C6-E9D495CDE0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59F19-B2F7-4359-8E70-A916C2F3659B}"/>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626201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BCD06-D2AA-4AAC-94D1-701F802F30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C996C6-19DF-4F73-91C9-B06901DADE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1E2D91-42F8-4DB9-9144-871B029CE5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E13BF5-E4B9-47D9-A849-B05E0A33C3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2E906A-B7A8-42FB-9FD0-D4BBE46A20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01E8A9-C3A4-4A84-ADFD-1570C6BE0402}"/>
              </a:ext>
            </a:extLst>
          </p:cNvPr>
          <p:cNvSpPr>
            <a:spLocks noGrp="1"/>
          </p:cNvSpPr>
          <p:nvPr>
            <p:ph type="dt" sz="half" idx="10"/>
          </p:nvPr>
        </p:nvSpPr>
        <p:spPr/>
        <p:txBody>
          <a:bodyPr/>
          <a:lstStyle/>
          <a:p>
            <a:fld id="{4FE2217D-5644-4404-83D5-DBE30B35517B}" type="datetimeFigureOut">
              <a:rPr lang="en-GB" smtClean="0"/>
              <a:t>19/05/2021</a:t>
            </a:fld>
            <a:endParaRPr lang="en-GB"/>
          </a:p>
        </p:txBody>
      </p:sp>
      <p:sp>
        <p:nvSpPr>
          <p:cNvPr id="8" name="Footer Placeholder 7">
            <a:extLst>
              <a:ext uri="{FF2B5EF4-FFF2-40B4-BE49-F238E27FC236}">
                <a16:creationId xmlns:a16="http://schemas.microsoft.com/office/drawing/2014/main" id="{98FEB659-5654-4B87-9599-A04F3940F8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4F1D88-88B9-4F2D-8694-6CC02DDF1F85}"/>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3344298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BB4FE-54C7-49C9-98A1-F63558C3A2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EBB4EF-79FB-43ED-8BA6-568D36D3C39A}"/>
              </a:ext>
            </a:extLst>
          </p:cNvPr>
          <p:cNvSpPr>
            <a:spLocks noGrp="1"/>
          </p:cNvSpPr>
          <p:nvPr>
            <p:ph type="dt" sz="half" idx="10"/>
          </p:nvPr>
        </p:nvSpPr>
        <p:spPr/>
        <p:txBody>
          <a:bodyPr/>
          <a:lstStyle/>
          <a:p>
            <a:fld id="{4FE2217D-5644-4404-83D5-DBE30B35517B}" type="datetimeFigureOut">
              <a:rPr lang="en-GB" smtClean="0"/>
              <a:t>19/05/2021</a:t>
            </a:fld>
            <a:endParaRPr lang="en-GB"/>
          </a:p>
        </p:txBody>
      </p:sp>
      <p:sp>
        <p:nvSpPr>
          <p:cNvPr id="4" name="Footer Placeholder 3">
            <a:extLst>
              <a:ext uri="{FF2B5EF4-FFF2-40B4-BE49-F238E27FC236}">
                <a16:creationId xmlns:a16="http://schemas.microsoft.com/office/drawing/2014/main" id="{C252F29D-E61F-4140-B292-7B9DBDE1A5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252F4E-1CBA-4218-A7D9-C682AF3A9940}"/>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52399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F4F715-545B-4A8E-B05B-0CA269FB459D}"/>
              </a:ext>
            </a:extLst>
          </p:cNvPr>
          <p:cNvSpPr>
            <a:spLocks noGrp="1"/>
          </p:cNvSpPr>
          <p:nvPr>
            <p:ph type="dt" sz="half" idx="10"/>
          </p:nvPr>
        </p:nvSpPr>
        <p:spPr/>
        <p:txBody>
          <a:bodyPr/>
          <a:lstStyle/>
          <a:p>
            <a:fld id="{4FE2217D-5644-4404-83D5-DBE30B35517B}" type="datetimeFigureOut">
              <a:rPr lang="en-GB" smtClean="0"/>
              <a:t>19/05/2021</a:t>
            </a:fld>
            <a:endParaRPr lang="en-GB"/>
          </a:p>
        </p:txBody>
      </p:sp>
      <p:sp>
        <p:nvSpPr>
          <p:cNvPr id="3" name="Footer Placeholder 2">
            <a:extLst>
              <a:ext uri="{FF2B5EF4-FFF2-40B4-BE49-F238E27FC236}">
                <a16:creationId xmlns:a16="http://schemas.microsoft.com/office/drawing/2014/main" id="{44C4F4C1-6263-4220-B905-E3F9DEA24A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D5B1A0-6A6F-41CA-AB60-FE58DED40127}"/>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252052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8CAC5-4678-4816-9C6C-64427EC021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DDEE61-9EC2-4DD3-9B1D-ADEFE05DA6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7065CD-5762-4FBD-80A0-EEEF4D2D5F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A5DAC1-444C-40AB-914D-E0052017D272}"/>
              </a:ext>
            </a:extLst>
          </p:cNvPr>
          <p:cNvSpPr>
            <a:spLocks noGrp="1"/>
          </p:cNvSpPr>
          <p:nvPr>
            <p:ph type="dt" sz="half" idx="10"/>
          </p:nvPr>
        </p:nvSpPr>
        <p:spPr/>
        <p:txBody>
          <a:bodyPr/>
          <a:lstStyle/>
          <a:p>
            <a:fld id="{4FE2217D-5644-4404-83D5-DBE30B35517B}" type="datetimeFigureOut">
              <a:rPr lang="en-GB" smtClean="0"/>
              <a:t>19/05/2021</a:t>
            </a:fld>
            <a:endParaRPr lang="en-GB"/>
          </a:p>
        </p:txBody>
      </p:sp>
      <p:sp>
        <p:nvSpPr>
          <p:cNvPr id="6" name="Footer Placeholder 5">
            <a:extLst>
              <a:ext uri="{FF2B5EF4-FFF2-40B4-BE49-F238E27FC236}">
                <a16:creationId xmlns:a16="http://schemas.microsoft.com/office/drawing/2014/main" id="{38798310-F04F-4F3A-B7BE-D1BF23C9E3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68ECC7-E930-48BD-95BD-4FE4283F5733}"/>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574303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6B51-7675-4586-8C22-2981D0CB0A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2639DC-46C6-4A15-B4FC-1CC9441C42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F453EE-F536-46D2-B603-5204BB2741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F137D5-C40B-40FA-8CBE-9E90731DFBC3}"/>
              </a:ext>
            </a:extLst>
          </p:cNvPr>
          <p:cNvSpPr>
            <a:spLocks noGrp="1"/>
          </p:cNvSpPr>
          <p:nvPr>
            <p:ph type="dt" sz="half" idx="10"/>
          </p:nvPr>
        </p:nvSpPr>
        <p:spPr/>
        <p:txBody>
          <a:bodyPr/>
          <a:lstStyle/>
          <a:p>
            <a:fld id="{4FE2217D-5644-4404-83D5-DBE30B35517B}" type="datetimeFigureOut">
              <a:rPr lang="en-GB" smtClean="0"/>
              <a:t>19/05/2021</a:t>
            </a:fld>
            <a:endParaRPr lang="en-GB"/>
          </a:p>
        </p:txBody>
      </p:sp>
      <p:sp>
        <p:nvSpPr>
          <p:cNvPr id="6" name="Footer Placeholder 5">
            <a:extLst>
              <a:ext uri="{FF2B5EF4-FFF2-40B4-BE49-F238E27FC236}">
                <a16:creationId xmlns:a16="http://schemas.microsoft.com/office/drawing/2014/main" id="{AC2F2F3F-EC80-4AE0-A787-8EC65BAFA9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513A94-A47C-4AAF-904A-C5FB9B874AEA}"/>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675006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9D588-D608-4498-ABF4-C169630DCF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E5E26E-D214-461D-B98B-3A9365C5A2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13083-E572-4A86-8546-31AA73799694}"/>
              </a:ext>
            </a:extLst>
          </p:cNvPr>
          <p:cNvSpPr>
            <a:spLocks noGrp="1"/>
          </p:cNvSpPr>
          <p:nvPr>
            <p:ph type="dt" sz="half" idx="10"/>
          </p:nvPr>
        </p:nvSpPr>
        <p:spPr/>
        <p:txBody>
          <a:bodyPr/>
          <a:lstStyle/>
          <a:p>
            <a:fld id="{4FE2217D-5644-4404-83D5-DBE30B35517B}" type="datetimeFigureOut">
              <a:rPr lang="en-GB" smtClean="0"/>
              <a:t>19/05/2021</a:t>
            </a:fld>
            <a:endParaRPr lang="en-GB"/>
          </a:p>
        </p:txBody>
      </p:sp>
      <p:sp>
        <p:nvSpPr>
          <p:cNvPr id="5" name="Footer Placeholder 4">
            <a:extLst>
              <a:ext uri="{FF2B5EF4-FFF2-40B4-BE49-F238E27FC236}">
                <a16:creationId xmlns:a16="http://schemas.microsoft.com/office/drawing/2014/main" id="{56D8B19C-6CFD-4371-A4D8-583536FF34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0A332-C3E9-45F6-8C97-93396A92135F}"/>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3859848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C5DEF4-60D7-460C-9CD5-1B8C2D91DA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6FC781-7BED-4950-8838-41B16BB0F2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A0C4EF-8914-4013-9EEA-45E0196F0F57}"/>
              </a:ext>
            </a:extLst>
          </p:cNvPr>
          <p:cNvSpPr>
            <a:spLocks noGrp="1"/>
          </p:cNvSpPr>
          <p:nvPr>
            <p:ph type="dt" sz="half" idx="10"/>
          </p:nvPr>
        </p:nvSpPr>
        <p:spPr/>
        <p:txBody>
          <a:bodyPr/>
          <a:lstStyle/>
          <a:p>
            <a:fld id="{4FE2217D-5644-4404-83D5-DBE30B35517B}" type="datetimeFigureOut">
              <a:rPr lang="en-GB" smtClean="0"/>
              <a:t>19/05/2021</a:t>
            </a:fld>
            <a:endParaRPr lang="en-GB"/>
          </a:p>
        </p:txBody>
      </p:sp>
      <p:sp>
        <p:nvSpPr>
          <p:cNvPr id="5" name="Footer Placeholder 4">
            <a:extLst>
              <a:ext uri="{FF2B5EF4-FFF2-40B4-BE49-F238E27FC236}">
                <a16:creationId xmlns:a16="http://schemas.microsoft.com/office/drawing/2014/main" id="{9261D093-C65E-4E91-9358-639B138A9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E245BE-9295-4FC9-B557-23EC23678FE5}"/>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4209914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C04D2E-66FC-4381-AF23-C3E3088949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2E599B-2DA1-4E5E-9666-0E9C7D867F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A89BCF-A20D-421C-856E-037DBCA6F5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E2217D-5644-4404-83D5-DBE30B35517B}" type="datetimeFigureOut">
              <a:rPr lang="en-GB" smtClean="0"/>
              <a:t>19/05/2021</a:t>
            </a:fld>
            <a:endParaRPr lang="en-GB"/>
          </a:p>
        </p:txBody>
      </p:sp>
      <p:sp>
        <p:nvSpPr>
          <p:cNvPr id="5" name="Footer Placeholder 4">
            <a:extLst>
              <a:ext uri="{FF2B5EF4-FFF2-40B4-BE49-F238E27FC236}">
                <a16:creationId xmlns:a16="http://schemas.microsoft.com/office/drawing/2014/main" id="{C6BCD2BD-A361-4CE1-96AA-87AB3FB264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B0AD4B-33DC-4093-839A-20D08B6A88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EA3338-8ADF-4846-AA22-78C659BEC4C8}" type="slidenum">
              <a:rPr lang="en-GB" smtClean="0"/>
              <a:t>‹#›</a:t>
            </a:fld>
            <a:endParaRPr lang="en-GB"/>
          </a:p>
        </p:txBody>
      </p:sp>
    </p:spTree>
    <p:extLst>
      <p:ext uri="{BB962C8B-B14F-4D97-AF65-F5344CB8AC3E}">
        <p14:creationId xmlns:p14="http://schemas.microsoft.com/office/powerpoint/2010/main" val="7047592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eckmate in a chess game">
            <a:extLst>
              <a:ext uri="{FF2B5EF4-FFF2-40B4-BE49-F238E27FC236}">
                <a16:creationId xmlns:a16="http://schemas.microsoft.com/office/drawing/2014/main" id="{CFC75D59-91E0-49EB-9383-30C079A28717}"/>
              </a:ext>
            </a:extLst>
          </p:cNvPr>
          <p:cNvPicPr>
            <a:picLocks noChangeAspect="1"/>
          </p:cNvPicPr>
          <p:nvPr/>
        </p:nvPicPr>
        <p:blipFill rotWithShape="1">
          <a:blip r:embed="rId2">
            <a:alphaModFix amt="50000"/>
          </a:blip>
          <a:srcRect t="25742"/>
          <a:stretch/>
        </p:blipFill>
        <p:spPr>
          <a:xfrm>
            <a:off x="20" y="1"/>
            <a:ext cx="12191980" cy="6857999"/>
          </a:xfrm>
          <a:prstGeom prst="rect">
            <a:avLst/>
          </a:prstGeom>
        </p:spPr>
      </p:pic>
      <p:sp>
        <p:nvSpPr>
          <p:cNvPr id="2" name="Title 1">
            <a:extLst>
              <a:ext uri="{FF2B5EF4-FFF2-40B4-BE49-F238E27FC236}">
                <a16:creationId xmlns:a16="http://schemas.microsoft.com/office/drawing/2014/main" id="{E5A2AD16-CED9-48C3-AC4C-8C39ECFF0A8D}"/>
              </a:ext>
            </a:extLst>
          </p:cNvPr>
          <p:cNvSpPr>
            <a:spLocks noGrp="1"/>
          </p:cNvSpPr>
          <p:nvPr>
            <p:ph type="ctrTitle"/>
          </p:nvPr>
        </p:nvSpPr>
        <p:spPr>
          <a:xfrm>
            <a:off x="1524000" y="1122362"/>
            <a:ext cx="9144000" cy="2900518"/>
          </a:xfrm>
        </p:spPr>
        <p:txBody>
          <a:bodyPr>
            <a:normAutofit/>
          </a:bodyPr>
          <a:lstStyle/>
          <a:p>
            <a:r>
              <a:rPr lang="en-GB">
                <a:solidFill>
                  <a:srgbClr val="FFFFFF"/>
                </a:solidFill>
              </a:rPr>
              <a:t>Strategic Formation</a:t>
            </a:r>
          </a:p>
        </p:txBody>
      </p:sp>
    </p:spTree>
    <p:extLst>
      <p:ext uri="{BB962C8B-B14F-4D97-AF65-F5344CB8AC3E}">
        <p14:creationId xmlns:p14="http://schemas.microsoft.com/office/powerpoint/2010/main" val="161317405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5"/>
                                        </p:tgtEl>
                                        <p:attrNameLst>
                                          <p:attrName>style.visibility</p:attrName>
                                        </p:attrNameLst>
                                      </p:cBhvr>
                                      <p:to>
                                        <p:strVal val="visible"/>
                                      </p:to>
                                    </p:set>
                                    <p:animEffect transition="in" filter="fade">
                                      <p:cBhvr>
                                        <p:cTn id="10"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ight Triangle 19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4" name="Rectangle 19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4" name="Rectangle 2">
            <a:extLst>
              <a:ext uri="{FF2B5EF4-FFF2-40B4-BE49-F238E27FC236}">
                <a16:creationId xmlns:a16="http://schemas.microsoft.com/office/drawing/2014/main" id="{A7E6222F-4D0E-4DBD-AF37-B877F8CEC2C0}"/>
              </a:ext>
            </a:extLst>
          </p:cNvPr>
          <p:cNvSpPr>
            <a:spLocks noGrp="1" noChangeArrowheads="1"/>
          </p:cNvSpPr>
          <p:nvPr>
            <p:ph type="title"/>
          </p:nvPr>
        </p:nvSpPr>
        <p:spPr>
          <a:xfrm>
            <a:off x="1075767" y="1188637"/>
            <a:ext cx="2988234" cy="4480726"/>
          </a:xfrm>
        </p:spPr>
        <p:txBody>
          <a:bodyPr>
            <a:normAutofit/>
          </a:bodyPr>
          <a:lstStyle/>
          <a:p>
            <a:pPr algn="r" eaLnBrk="1" hangingPunct="1"/>
            <a:r>
              <a:rPr lang="en-GB" altLang="en-US" sz="3600"/>
              <a:t>Deliberateness and Emergence</a:t>
            </a:r>
          </a:p>
        </p:txBody>
      </p:sp>
      <p:cxnSp>
        <p:nvCxnSpPr>
          <p:cNvPr id="195" name="Straight Connector 19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245" name="Rectangle 3">
            <a:extLst>
              <a:ext uri="{FF2B5EF4-FFF2-40B4-BE49-F238E27FC236}">
                <a16:creationId xmlns:a16="http://schemas.microsoft.com/office/drawing/2014/main" id="{4278EAAB-4C5B-4EE1-BB99-F7FE38692F4F}"/>
              </a:ext>
            </a:extLst>
          </p:cNvPr>
          <p:cNvSpPr>
            <a:spLocks noGrp="1" noChangeArrowheads="1"/>
          </p:cNvSpPr>
          <p:nvPr>
            <p:ph type="body" idx="1"/>
          </p:nvPr>
        </p:nvSpPr>
        <p:spPr>
          <a:xfrm>
            <a:off x="5255260" y="1648870"/>
            <a:ext cx="4702848" cy="3560260"/>
          </a:xfrm>
        </p:spPr>
        <p:txBody>
          <a:bodyPr anchor="ctr">
            <a:normAutofit/>
          </a:bodyPr>
          <a:lstStyle/>
          <a:p>
            <a:pPr eaLnBrk="1" hangingPunct="1">
              <a:buFont typeface="Wingdings" panose="05000000000000000000" pitchFamily="2" charset="2"/>
              <a:buNone/>
            </a:pPr>
            <a:endParaRPr lang="en-GB" altLang="en-US" sz="2400"/>
          </a:p>
          <a:p>
            <a:pPr eaLnBrk="1" hangingPunct="1">
              <a:buFont typeface="Wingdings" panose="05000000000000000000" pitchFamily="2" charset="2"/>
              <a:buNone/>
            </a:pPr>
            <a:r>
              <a:rPr lang="en-GB" altLang="en-US" sz="2400"/>
              <a:t>“The ability to foretell what is going to happen tomorrow, next week, next month and next year; and to have the ability afterwards to explain why it didn’t happen” (Winston Churchill) (Source: De Wit &amp; Meyer  1992 p55)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Slide Number Placeholder 3">
            <a:extLst>
              <a:ext uri="{FF2B5EF4-FFF2-40B4-BE49-F238E27FC236}">
                <a16:creationId xmlns:a16="http://schemas.microsoft.com/office/drawing/2014/main" id="{37400322-4C34-4E47-AEDF-191AA82D0E2E}"/>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A348BF3F-13CC-4DC9-86BD-2C895F89742E}" type="slidenum">
              <a:rPr lang="en-GB" altLang="en-US" sz="1200">
                <a:latin typeface="Arial Black" panose="020B0A04020102020204" pitchFamily="34" charset="0"/>
              </a:rPr>
              <a:pPr>
                <a:spcBef>
                  <a:spcPct val="0"/>
                </a:spcBef>
                <a:buClrTx/>
                <a:buSzTx/>
                <a:buFontTx/>
                <a:buNone/>
              </a:pPr>
              <a:t>3</a:t>
            </a:fld>
            <a:endParaRPr lang="en-GB" altLang="en-US" sz="1200">
              <a:latin typeface="Arial Black" panose="020B0A04020102020204" pitchFamily="34" charset="0"/>
            </a:endParaRPr>
          </a:p>
        </p:txBody>
      </p:sp>
      <p:sp>
        <p:nvSpPr>
          <p:cNvPr id="8196" name="Rectangle 2">
            <a:extLst>
              <a:ext uri="{FF2B5EF4-FFF2-40B4-BE49-F238E27FC236}">
                <a16:creationId xmlns:a16="http://schemas.microsoft.com/office/drawing/2014/main" id="{7ECBED72-B0C6-4F32-B285-6D22B69FFCFE}"/>
              </a:ext>
            </a:extLst>
          </p:cNvPr>
          <p:cNvSpPr>
            <a:spLocks noGrp="1" noChangeArrowheads="1"/>
          </p:cNvSpPr>
          <p:nvPr>
            <p:ph type="title"/>
          </p:nvPr>
        </p:nvSpPr>
        <p:spPr>
          <a:xfrm>
            <a:off x="2063750" y="1"/>
            <a:ext cx="8229600" cy="1052513"/>
          </a:xfrm>
        </p:spPr>
        <p:txBody>
          <a:bodyPr/>
          <a:lstStyle/>
          <a:p>
            <a:pPr eaLnBrk="1" hangingPunct="1"/>
            <a:r>
              <a:rPr lang="en-GB" altLang="en-US" dirty="0"/>
              <a:t>Strategy Formation Activities</a:t>
            </a:r>
          </a:p>
        </p:txBody>
      </p:sp>
      <p:sp>
        <p:nvSpPr>
          <p:cNvPr id="8197" name="Oval 5">
            <a:extLst>
              <a:ext uri="{FF2B5EF4-FFF2-40B4-BE49-F238E27FC236}">
                <a16:creationId xmlns:a16="http://schemas.microsoft.com/office/drawing/2014/main" id="{A4977CFB-CABC-415D-BB6B-C9EC02A0C953}"/>
              </a:ext>
            </a:extLst>
          </p:cNvPr>
          <p:cNvSpPr>
            <a:spLocks noChangeArrowheads="1"/>
          </p:cNvSpPr>
          <p:nvPr/>
        </p:nvSpPr>
        <p:spPr bwMode="auto">
          <a:xfrm>
            <a:off x="5951539" y="3500439"/>
            <a:ext cx="288925" cy="287337"/>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198" name="Line 9">
            <a:extLst>
              <a:ext uri="{FF2B5EF4-FFF2-40B4-BE49-F238E27FC236}">
                <a16:creationId xmlns:a16="http://schemas.microsoft.com/office/drawing/2014/main" id="{0B998599-1095-40F2-9AAF-9DED19938CCC}"/>
              </a:ext>
            </a:extLst>
          </p:cNvPr>
          <p:cNvSpPr>
            <a:spLocks noChangeShapeType="1"/>
          </p:cNvSpPr>
          <p:nvPr/>
        </p:nvSpPr>
        <p:spPr bwMode="auto">
          <a:xfrm>
            <a:off x="6096000" y="1125538"/>
            <a:ext cx="0" cy="23749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199" name="Line 10">
            <a:extLst>
              <a:ext uri="{FF2B5EF4-FFF2-40B4-BE49-F238E27FC236}">
                <a16:creationId xmlns:a16="http://schemas.microsoft.com/office/drawing/2014/main" id="{EC945FDD-57CE-4755-84C0-E5E341ADF891}"/>
              </a:ext>
            </a:extLst>
          </p:cNvPr>
          <p:cNvSpPr>
            <a:spLocks noChangeShapeType="1"/>
          </p:cNvSpPr>
          <p:nvPr/>
        </p:nvSpPr>
        <p:spPr bwMode="auto">
          <a:xfrm>
            <a:off x="6096000" y="3789363"/>
            <a:ext cx="0" cy="23749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200" name="Rectangle 11">
            <a:extLst>
              <a:ext uri="{FF2B5EF4-FFF2-40B4-BE49-F238E27FC236}">
                <a16:creationId xmlns:a16="http://schemas.microsoft.com/office/drawing/2014/main" id="{DEAE18C1-58D5-4004-98B5-D76EBCAD8C3B}"/>
              </a:ext>
            </a:extLst>
          </p:cNvPr>
          <p:cNvSpPr>
            <a:spLocks noChangeArrowheads="1"/>
          </p:cNvSpPr>
          <p:nvPr/>
        </p:nvSpPr>
        <p:spPr bwMode="auto">
          <a:xfrm>
            <a:off x="3648075" y="5445126"/>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1" name="Rectangle 12">
            <a:extLst>
              <a:ext uri="{FF2B5EF4-FFF2-40B4-BE49-F238E27FC236}">
                <a16:creationId xmlns:a16="http://schemas.microsoft.com/office/drawing/2014/main" id="{492ECE2C-C75F-48A2-9906-34C151129ED6}"/>
              </a:ext>
            </a:extLst>
          </p:cNvPr>
          <p:cNvSpPr>
            <a:spLocks noChangeArrowheads="1"/>
          </p:cNvSpPr>
          <p:nvPr/>
        </p:nvSpPr>
        <p:spPr bwMode="auto">
          <a:xfrm>
            <a:off x="3648075" y="1341439"/>
            <a:ext cx="1295400" cy="57467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2" name="Rectangle 13">
            <a:extLst>
              <a:ext uri="{FF2B5EF4-FFF2-40B4-BE49-F238E27FC236}">
                <a16:creationId xmlns:a16="http://schemas.microsoft.com/office/drawing/2014/main" id="{59B832DC-1F7C-4132-BCCB-65D2F54DD35D}"/>
              </a:ext>
            </a:extLst>
          </p:cNvPr>
          <p:cNvSpPr>
            <a:spLocks noChangeArrowheads="1"/>
          </p:cNvSpPr>
          <p:nvPr/>
        </p:nvSpPr>
        <p:spPr bwMode="auto">
          <a:xfrm>
            <a:off x="8256588" y="2636838"/>
            <a:ext cx="1295400"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3" name="Rectangle 14">
            <a:extLst>
              <a:ext uri="{FF2B5EF4-FFF2-40B4-BE49-F238E27FC236}">
                <a16:creationId xmlns:a16="http://schemas.microsoft.com/office/drawing/2014/main" id="{E4FD264A-536D-4FB9-BC07-E6A65DDA2078}"/>
              </a:ext>
            </a:extLst>
          </p:cNvPr>
          <p:cNvSpPr>
            <a:spLocks noChangeArrowheads="1"/>
          </p:cNvSpPr>
          <p:nvPr/>
        </p:nvSpPr>
        <p:spPr bwMode="auto">
          <a:xfrm>
            <a:off x="7032625" y="1341439"/>
            <a:ext cx="1295400" cy="57467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4" name="Rectangle 15">
            <a:extLst>
              <a:ext uri="{FF2B5EF4-FFF2-40B4-BE49-F238E27FC236}">
                <a16:creationId xmlns:a16="http://schemas.microsoft.com/office/drawing/2014/main" id="{DDC84700-4EE7-4712-8E24-D3C9EE481D6A}"/>
              </a:ext>
            </a:extLst>
          </p:cNvPr>
          <p:cNvSpPr>
            <a:spLocks noChangeArrowheads="1"/>
          </p:cNvSpPr>
          <p:nvPr/>
        </p:nvSpPr>
        <p:spPr bwMode="auto">
          <a:xfrm>
            <a:off x="2351088" y="2636838"/>
            <a:ext cx="1295400"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5" name="Rectangle 16">
            <a:extLst>
              <a:ext uri="{FF2B5EF4-FFF2-40B4-BE49-F238E27FC236}">
                <a16:creationId xmlns:a16="http://schemas.microsoft.com/office/drawing/2014/main" id="{8EA098F6-B250-4C6A-8EC6-25A4263AC438}"/>
              </a:ext>
            </a:extLst>
          </p:cNvPr>
          <p:cNvSpPr>
            <a:spLocks noChangeArrowheads="1"/>
          </p:cNvSpPr>
          <p:nvPr/>
        </p:nvSpPr>
        <p:spPr bwMode="auto">
          <a:xfrm>
            <a:off x="2279650" y="4292601"/>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6" name="Rectangle 17">
            <a:extLst>
              <a:ext uri="{FF2B5EF4-FFF2-40B4-BE49-F238E27FC236}">
                <a16:creationId xmlns:a16="http://schemas.microsoft.com/office/drawing/2014/main" id="{E6FC2A72-4CA9-4CDA-9361-F87BE6218B19}"/>
              </a:ext>
            </a:extLst>
          </p:cNvPr>
          <p:cNvSpPr>
            <a:spLocks noChangeArrowheads="1"/>
          </p:cNvSpPr>
          <p:nvPr/>
        </p:nvSpPr>
        <p:spPr bwMode="auto">
          <a:xfrm>
            <a:off x="7032625" y="5445126"/>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7" name="Rectangle 18">
            <a:extLst>
              <a:ext uri="{FF2B5EF4-FFF2-40B4-BE49-F238E27FC236}">
                <a16:creationId xmlns:a16="http://schemas.microsoft.com/office/drawing/2014/main" id="{E51D5503-99BD-4453-BC6E-47768CC5D9B2}"/>
              </a:ext>
            </a:extLst>
          </p:cNvPr>
          <p:cNvSpPr>
            <a:spLocks noChangeArrowheads="1"/>
          </p:cNvSpPr>
          <p:nvPr/>
        </p:nvSpPr>
        <p:spPr bwMode="auto">
          <a:xfrm>
            <a:off x="8328025" y="4292601"/>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8" name="Line 19">
            <a:extLst>
              <a:ext uri="{FF2B5EF4-FFF2-40B4-BE49-F238E27FC236}">
                <a16:creationId xmlns:a16="http://schemas.microsoft.com/office/drawing/2014/main" id="{C78A15CC-310B-4170-AE42-5D7A8FCC3496}"/>
              </a:ext>
            </a:extLst>
          </p:cNvPr>
          <p:cNvSpPr>
            <a:spLocks noChangeShapeType="1"/>
          </p:cNvSpPr>
          <p:nvPr/>
        </p:nvSpPr>
        <p:spPr bwMode="auto">
          <a:xfrm flipH="1" flipV="1">
            <a:off x="4943475" y="2060576"/>
            <a:ext cx="1081088" cy="14398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09" name="Line 20">
            <a:extLst>
              <a:ext uri="{FF2B5EF4-FFF2-40B4-BE49-F238E27FC236}">
                <a16:creationId xmlns:a16="http://schemas.microsoft.com/office/drawing/2014/main" id="{1BCD3F93-59B9-42AB-8F3C-7915C4B2EE96}"/>
              </a:ext>
            </a:extLst>
          </p:cNvPr>
          <p:cNvSpPr>
            <a:spLocks noChangeShapeType="1"/>
          </p:cNvSpPr>
          <p:nvPr/>
        </p:nvSpPr>
        <p:spPr bwMode="auto">
          <a:xfrm flipH="1" flipV="1">
            <a:off x="4151314" y="2997201"/>
            <a:ext cx="1800225"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0" name="Line 21">
            <a:extLst>
              <a:ext uri="{FF2B5EF4-FFF2-40B4-BE49-F238E27FC236}">
                <a16:creationId xmlns:a16="http://schemas.microsoft.com/office/drawing/2014/main" id="{EF6C6BD1-6F82-4F19-BC17-469574537B4C}"/>
              </a:ext>
            </a:extLst>
          </p:cNvPr>
          <p:cNvSpPr>
            <a:spLocks noChangeShapeType="1"/>
          </p:cNvSpPr>
          <p:nvPr/>
        </p:nvSpPr>
        <p:spPr bwMode="auto">
          <a:xfrm flipH="1">
            <a:off x="4008438" y="3716339"/>
            <a:ext cx="1943100" cy="6492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1" name="Line 23">
            <a:extLst>
              <a:ext uri="{FF2B5EF4-FFF2-40B4-BE49-F238E27FC236}">
                <a16:creationId xmlns:a16="http://schemas.microsoft.com/office/drawing/2014/main" id="{1C7E249D-281A-4616-97CF-14A17ECCC786}"/>
              </a:ext>
            </a:extLst>
          </p:cNvPr>
          <p:cNvSpPr>
            <a:spLocks noChangeShapeType="1"/>
          </p:cNvSpPr>
          <p:nvPr/>
        </p:nvSpPr>
        <p:spPr bwMode="auto">
          <a:xfrm flipH="1">
            <a:off x="4943475" y="3789363"/>
            <a:ext cx="1081088"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2" name="Line 24">
            <a:extLst>
              <a:ext uri="{FF2B5EF4-FFF2-40B4-BE49-F238E27FC236}">
                <a16:creationId xmlns:a16="http://schemas.microsoft.com/office/drawing/2014/main" id="{A77983AC-3DA6-4D97-937B-F85517ABC3B9}"/>
              </a:ext>
            </a:extLst>
          </p:cNvPr>
          <p:cNvSpPr>
            <a:spLocks noChangeShapeType="1"/>
          </p:cNvSpPr>
          <p:nvPr/>
        </p:nvSpPr>
        <p:spPr bwMode="auto">
          <a:xfrm flipV="1">
            <a:off x="6167439" y="1989138"/>
            <a:ext cx="865187" cy="15113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3" name="Line 25">
            <a:extLst>
              <a:ext uri="{FF2B5EF4-FFF2-40B4-BE49-F238E27FC236}">
                <a16:creationId xmlns:a16="http://schemas.microsoft.com/office/drawing/2014/main" id="{27CC9378-2340-4879-A28B-EA94481D9451}"/>
              </a:ext>
            </a:extLst>
          </p:cNvPr>
          <p:cNvSpPr>
            <a:spLocks noChangeShapeType="1"/>
          </p:cNvSpPr>
          <p:nvPr/>
        </p:nvSpPr>
        <p:spPr bwMode="auto">
          <a:xfrm flipV="1">
            <a:off x="6240464" y="2997201"/>
            <a:ext cx="1584325"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4" name="Line 26">
            <a:extLst>
              <a:ext uri="{FF2B5EF4-FFF2-40B4-BE49-F238E27FC236}">
                <a16:creationId xmlns:a16="http://schemas.microsoft.com/office/drawing/2014/main" id="{480507B5-FA88-4E9D-8292-49B0D5E2FCF9}"/>
              </a:ext>
            </a:extLst>
          </p:cNvPr>
          <p:cNvSpPr>
            <a:spLocks noChangeShapeType="1"/>
          </p:cNvSpPr>
          <p:nvPr/>
        </p:nvSpPr>
        <p:spPr bwMode="auto">
          <a:xfrm>
            <a:off x="6240463" y="3716339"/>
            <a:ext cx="1727200" cy="6492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5" name="Line 27">
            <a:extLst>
              <a:ext uri="{FF2B5EF4-FFF2-40B4-BE49-F238E27FC236}">
                <a16:creationId xmlns:a16="http://schemas.microsoft.com/office/drawing/2014/main" id="{F6E58B43-27D5-4371-9255-D60840D55829}"/>
              </a:ext>
            </a:extLst>
          </p:cNvPr>
          <p:cNvSpPr>
            <a:spLocks noChangeShapeType="1"/>
          </p:cNvSpPr>
          <p:nvPr/>
        </p:nvSpPr>
        <p:spPr bwMode="auto">
          <a:xfrm>
            <a:off x="6167439" y="3789363"/>
            <a:ext cx="936625"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6" name="Text Box 28">
            <a:extLst>
              <a:ext uri="{FF2B5EF4-FFF2-40B4-BE49-F238E27FC236}">
                <a16:creationId xmlns:a16="http://schemas.microsoft.com/office/drawing/2014/main" id="{FB895ACC-6CAB-457D-9D44-0D8596957E36}"/>
              </a:ext>
            </a:extLst>
          </p:cNvPr>
          <p:cNvSpPr txBox="1">
            <a:spLocks noChangeArrowheads="1"/>
          </p:cNvSpPr>
          <p:nvPr/>
        </p:nvSpPr>
        <p:spPr bwMode="auto">
          <a:xfrm>
            <a:off x="3719513" y="1268414"/>
            <a:ext cx="12239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600"/>
              <a:t>Agenda setting</a:t>
            </a:r>
          </a:p>
        </p:txBody>
      </p:sp>
      <p:sp>
        <p:nvSpPr>
          <p:cNvPr id="8217" name="Text Box 29">
            <a:extLst>
              <a:ext uri="{FF2B5EF4-FFF2-40B4-BE49-F238E27FC236}">
                <a16:creationId xmlns:a16="http://schemas.microsoft.com/office/drawing/2014/main" id="{FCE6125E-4A5B-497D-8218-855274BC18AE}"/>
              </a:ext>
            </a:extLst>
          </p:cNvPr>
          <p:cNvSpPr txBox="1">
            <a:spLocks noChangeArrowheads="1"/>
          </p:cNvSpPr>
          <p:nvPr/>
        </p:nvSpPr>
        <p:spPr bwMode="auto">
          <a:xfrm>
            <a:off x="6888163" y="1341439"/>
            <a:ext cx="16557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External assessment</a:t>
            </a:r>
          </a:p>
        </p:txBody>
      </p:sp>
      <p:sp>
        <p:nvSpPr>
          <p:cNvPr id="8218" name="Text Box 31">
            <a:extLst>
              <a:ext uri="{FF2B5EF4-FFF2-40B4-BE49-F238E27FC236}">
                <a16:creationId xmlns:a16="http://schemas.microsoft.com/office/drawing/2014/main" id="{60C7388A-4821-4D22-B3D5-E37A1F5216D1}"/>
              </a:ext>
            </a:extLst>
          </p:cNvPr>
          <p:cNvSpPr txBox="1">
            <a:spLocks noChangeArrowheads="1"/>
          </p:cNvSpPr>
          <p:nvPr/>
        </p:nvSpPr>
        <p:spPr bwMode="auto">
          <a:xfrm>
            <a:off x="8183564" y="2636839"/>
            <a:ext cx="1584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Internal assessment</a:t>
            </a:r>
          </a:p>
        </p:txBody>
      </p:sp>
      <p:sp>
        <p:nvSpPr>
          <p:cNvPr id="8219" name="Text Box 32">
            <a:extLst>
              <a:ext uri="{FF2B5EF4-FFF2-40B4-BE49-F238E27FC236}">
                <a16:creationId xmlns:a16="http://schemas.microsoft.com/office/drawing/2014/main" id="{ECC3C892-636E-4B8E-9FE5-EB50E0BD174C}"/>
              </a:ext>
            </a:extLst>
          </p:cNvPr>
          <p:cNvSpPr txBox="1">
            <a:spLocks noChangeArrowheads="1"/>
          </p:cNvSpPr>
          <p:nvPr/>
        </p:nvSpPr>
        <p:spPr bwMode="auto">
          <a:xfrm>
            <a:off x="8183564" y="4292601"/>
            <a:ext cx="1584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Option generation</a:t>
            </a:r>
          </a:p>
        </p:txBody>
      </p:sp>
      <p:sp>
        <p:nvSpPr>
          <p:cNvPr id="8220" name="Text Box 33">
            <a:extLst>
              <a:ext uri="{FF2B5EF4-FFF2-40B4-BE49-F238E27FC236}">
                <a16:creationId xmlns:a16="http://schemas.microsoft.com/office/drawing/2014/main" id="{A34C5679-B47D-4E5B-86E5-E5A5BACE1A71}"/>
              </a:ext>
            </a:extLst>
          </p:cNvPr>
          <p:cNvSpPr txBox="1">
            <a:spLocks noChangeArrowheads="1"/>
          </p:cNvSpPr>
          <p:nvPr/>
        </p:nvSpPr>
        <p:spPr bwMode="auto">
          <a:xfrm>
            <a:off x="6959601" y="5445126"/>
            <a:ext cx="1584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Option selection</a:t>
            </a:r>
          </a:p>
        </p:txBody>
      </p:sp>
      <p:sp>
        <p:nvSpPr>
          <p:cNvPr id="8221" name="Text Box 34">
            <a:extLst>
              <a:ext uri="{FF2B5EF4-FFF2-40B4-BE49-F238E27FC236}">
                <a16:creationId xmlns:a16="http://schemas.microsoft.com/office/drawing/2014/main" id="{B4EFD8A7-3D71-47FF-A77B-19FEB27032C4}"/>
              </a:ext>
            </a:extLst>
          </p:cNvPr>
          <p:cNvSpPr txBox="1">
            <a:spLocks noChangeArrowheads="1"/>
          </p:cNvSpPr>
          <p:nvPr/>
        </p:nvSpPr>
        <p:spPr bwMode="auto">
          <a:xfrm>
            <a:off x="3719514" y="5445126"/>
            <a:ext cx="1150937"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Action taking</a:t>
            </a:r>
          </a:p>
        </p:txBody>
      </p:sp>
      <p:sp>
        <p:nvSpPr>
          <p:cNvPr id="8222" name="Text Box 35">
            <a:extLst>
              <a:ext uri="{FF2B5EF4-FFF2-40B4-BE49-F238E27FC236}">
                <a16:creationId xmlns:a16="http://schemas.microsoft.com/office/drawing/2014/main" id="{EA082AE5-0DF7-4970-8702-07CC82F3871A}"/>
              </a:ext>
            </a:extLst>
          </p:cNvPr>
          <p:cNvSpPr txBox="1">
            <a:spLocks noChangeArrowheads="1"/>
          </p:cNvSpPr>
          <p:nvPr/>
        </p:nvSpPr>
        <p:spPr bwMode="auto">
          <a:xfrm>
            <a:off x="2208213" y="4292601"/>
            <a:ext cx="14398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Performance control</a:t>
            </a:r>
          </a:p>
        </p:txBody>
      </p:sp>
      <p:sp>
        <p:nvSpPr>
          <p:cNvPr id="8223" name="Text Box 36">
            <a:extLst>
              <a:ext uri="{FF2B5EF4-FFF2-40B4-BE49-F238E27FC236}">
                <a16:creationId xmlns:a16="http://schemas.microsoft.com/office/drawing/2014/main" id="{DF44D24C-10A9-48C5-A175-4EC04F0B6F76}"/>
              </a:ext>
            </a:extLst>
          </p:cNvPr>
          <p:cNvSpPr txBox="1">
            <a:spLocks noChangeArrowheads="1"/>
          </p:cNvSpPr>
          <p:nvPr/>
        </p:nvSpPr>
        <p:spPr bwMode="auto">
          <a:xfrm>
            <a:off x="2279650" y="2636839"/>
            <a:ext cx="129698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Mission setting</a:t>
            </a:r>
          </a:p>
        </p:txBody>
      </p:sp>
      <p:sp>
        <p:nvSpPr>
          <p:cNvPr id="8224" name="Text Box 37">
            <a:extLst>
              <a:ext uri="{FF2B5EF4-FFF2-40B4-BE49-F238E27FC236}">
                <a16:creationId xmlns:a16="http://schemas.microsoft.com/office/drawing/2014/main" id="{678B1C52-5475-4140-8E8D-D501C17830B3}"/>
              </a:ext>
            </a:extLst>
          </p:cNvPr>
          <p:cNvSpPr txBox="1">
            <a:spLocks noChangeArrowheads="1"/>
          </p:cNvSpPr>
          <p:nvPr/>
        </p:nvSpPr>
        <p:spPr bwMode="auto">
          <a:xfrm>
            <a:off x="1703388" y="836613"/>
            <a:ext cx="25193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Identifying </a:t>
            </a:r>
          </a:p>
        </p:txBody>
      </p:sp>
      <p:sp>
        <p:nvSpPr>
          <p:cNvPr id="8225" name="Text Box 38">
            <a:extLst>
              <a:ext uri="{FF2B5EF4-FFF2-40B4-BE49-F238E27FC236}">
                <a16:creationId xmlns:a16="http://schemas.microsoft.com/office/drawing/2014/main" id="{BFDE243D-AAB3-4DB9-B915-DA712E2AD1A6}"/>
              </a:ext>
            </a:extLst>
          </p:cNvPr>
          <p:cNvSpPr txBox="1">
            <a:spLocks noChangeArrowheads="1"/>
          </p:cNvSpPr>
          <p:nvPr/>
        </p:nvSpPr>
        <p:spPr bwMode="auto">
          <a:xfrm>
            <a:off x="8688389" y="836613"/>
            <a:ext cx="18002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Diagnosing </a:t>
            </a:r>
          </a:p>
        </p:txBody>
      </p:sp>
      <p:sp>
        <p:nvSpPr>
          <p:cNvPr id="8226" name="Text Box 39">
            <a:extLst>
              <a:ext uri="{FF2B5EF4-FFF2-40B4-BE49-F238E27FC236}">
                <a16:creationId xmlns:a16="http://schemas.microsoft.com/office/drawing/2014/main" id="{E3A8FD20-B94B-45F6-8C26-26E0C9021308}"/>
              </a:ext>
            </a:extLst>
          </p:cNvPr>
          <p:cNvSpPr txBox="1">
            <a:spLocks noChangeArrowheads="1"/>
          </p:cNvSpPr>
          <p:nvPr/>
        </p:nvSpPr>
        <p:spPr bwMode="auto">
          <a:xfrm>
            <a:off x="8688388" y="6165851"/>
            <a:ext cx="1727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Conceiving</a:t>
            </a:r>
          </a:p>
        </p:txBody>
      </p:sp>
      <p:sp>
        <p:nvSpPr>
          <p:cNvPr id="8227" name="Text Box 40">
            <a:extLst>
              <a:ext uri="{FF2B5EF4-FFF2-40B4-BE49-F238E27FC236}">
                <a16:creationId xmlns:a16="http://schemas.microsoft.com/office/drawing/2014/main" id="{4929D063-56DA-43CB-A982-229AFA141DD2}"/>
              </a:ext>
            </a:extLst>
          </p:cNvPr>
          <p:cNvSpPr txBox="1">
            <a:spLocks noChangeArrowheads="1"/>
          </p:cNvSpPr>
          <p:nvPr/>
        </p:nvSpPr>
        <p:spPr bwMode="auto">
          <a:xfrm>
            <a:off x="1774826" y="6237288"/>
            <a:ext cx="18002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Realising</a:t>
            </a:r>
          </a:p>
        </p:txBody>
      </p:sp>
      <p:sp>
        <p:nvSpPr>
          <p:cNvPr id="8228" name="Line 42">
            <a:extLst>
              <a:ext uri="{FF2B5EF4-FFF2-40B4-BE49-F238E27FC236}">
                <a16:creationId xmlns:a16="http://schemas.microsoft.com/office/drawing/2014/main" id="{792357C8-CA73-4806-AE8C-58564B8F60DB}"/>
              </a:ext>
            </a:extLst>
          </p:cNvPr>
          <p:cNvSpPr>
            <a:spLocks noChangeShapeType="1"/>
          </p:cNvSpPr>
          <p:nvPr/>
        </p:nvSpPr>
        <p:spPr bwMode="auto">
          <a:xfrm flipH="1">
            <a:off x="2208214" y="3644900"/>
            <a:ext cx="3743325"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229" name="Line 43">
            <a:extLst>
              <a:ext uri="{FF2B5EF4-FFF2-40B4-BE49-F238E27FC236}">
                <a16:creationId xmlns:a16="http://schemas.microsoft.com/office/drawing/2014/main" id="{2A944B9B-E0AA-4348-9C5F-9F7AE4B22B59}"/>
              </a:ext>
            </a:extLst>
          </p:cNvPr>
          <p:cNvSpPr>
            <a:spLocks noChangeShapeType="1"/>
          </p:cNvSpPr>
          <p:nvPr/>
        </p:nvSpPr>
        <p:spPr bwMode="auto">
          <a:xfrm>
            <a:off x="6240464" y="3644900"/>
            <a:ext cx="3671887"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230" name="Line 44">
            <a:extLst>
              <a:ext uri="{FF2B5EF4-FFF2-40B4-BE49-F238E27FC236}">
                <a16:creationId xmlns:a16="http://schemas.microsoft.com/office/drawing/2014/main" id="{C5C5C67C-F5B7-48D9-BA15-4EB542E359BE}"/>
              </a:ext>
            </a:extLst>
          </p:cNvPr>
          <p:cNvSpPr>
            <a:spLocks noChangeShapeType="1"/>
          </p:cNvSpPr>
          <p:nvPr/>
        </p:nvSpPr>
        <p:spPr bwMode="auto">
          <a:xfrm flipV="1">
            <a:off x="2711450" y="3429001"/>
            <a:ext cx="0"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1" name="Line 45">
            <a:extLst>
              <a:ext uri="{FF2B5EF4-FFF2-40B4-BE49-F238E27FC236}">
                <a16:creationId xmlns:a16="http://schemas.microsoft.com/office/drawing/2014/main" id="{7A5CFB70-EE73-4FB9-8516-9118CB061550}"/>
              </a:ext>
            </a:extLst>
          </p:cNvPr>
          <p:cNvSpPr>
            <a:spLocks noChangeShapeType="1"/>
          </p:cNvSpPr>
          <p:nvPr/>
        </p:nvSpPr>
        <p:spPr bwMode="auto">
          <a:xfrm flipV="1">
            <a:off x="2927350" y="1916113"/>
            <a:ext cx="431800" cy="3603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2" name="Line 46">
            <a:extLst>
              <a:ext uri="{FF2B5EF4-FFF2-40B4-BE49-F238E27FC236}">
                <a16:creationId xmlns:a16="http://schemas.microsoft.com/office/drawing/2014/main" id="{C5CBB826-5799-481E-B275-557E9D759734}"/>
              </a:ext>
            </a:extLst>
          </p:cNvPr>
          <p:cNvSpPr>
            <a:spLocks noChangeShapeType="1"/>
          </p:cNvSpPr>
          <p:nvPr/>
        </p:nvSpPr>
        <p:spPr bwMode="auto">
          <a:xfrm>
            <a:off x="5519738" y="1628775"/>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3" name="Line 47">
            <a:extLst>
              <a:ext uri="{FF2B5EF4-FFF2-40B4-BE49-F238E27FC236}">
                <a16:creationId xmlns:a16="http://schemas.microsoft.com/office/drawing/2014/main" id="{D3D2F9B7-2531-4920-A95A-670891C2E271}"/>
              </a:ext>
            </a:extLst>
          </p:cNvPr>
          <p:cNvSpPr>
            <a:spLocks noChangeShapeType="1"/>
          </p:cNvSpPr>
          <p:nvPr/>
        </p:nvSpPr>
        <p:spPr bwMode="auto">
          <a:xfrm>
            <a:off x="8543926" y="1844676"/>
            <a:ext cx="360363"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4" name="Line 48">
            <a:extLst>
              <a:ext uri="{FF2B5EF4-FFF2-40B4-BE49-F238E27FC236}">
                <a16:creationId xmlns:a16="http://schemas.microsoft.com/office/drawing/2014/main" id="{A4A49D62-6E0D-48FC-A408-C0E0EBAA5C52}"/>
              </a:ext>
            </a:extLst>
          </p:cNvPr>
          <p:cNvSpPr>
            <a:spLocks noChangeShapeType="1"/>
          </p:cNvSpPr>
          <p:nvPr/>
        </p:nvSpPr>
        <p:spPr bwMode="auto">
          <a:xfrm>
            <a:off x="9120188" y="3429001"/>
            <a:ext cx="0"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5" name="Line 49">
            <a:extLst>
              <a:ext uri="{FF2B5EF4-FFF2-40B4-BE49-F238E27FC236}">
                <a16:creationId xmlns:a16="http://schemas.microsoft.com/office/drawing/2014/main" id="{86CB3437-880C-48D6-90FD-17F549428880}"/>
              </a:ext>
            </a:extLst>
          </p:cNvPr>
          <p:cNvSpPr>
            <a:spLocks noChangeShapeType="1"/>
          </p:cNvSpPr>
          <p:nvPr/>
        </p:nvSpPr>
        <p:spPr bwMode="auto">
          <a:xfrm flipH="1">
            <a:off x="8543926" y="5013326"/>
            <a:ext cx="360363"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6" name="Line 50">
            <a:extLst>
              <a:ext uri="{FF2B5EF4-FFF2-40B4-BE49-F238E27FC236}">
                <a16:creationId xmlns:a16="http://schemas.microsoft.com/office/drawing/2014/main" id="{D5009747-7F77-41C7-9530-22FA320FD6A5}"/>
              </a:ext>
            </a:extLst>
          </p:cNvPr>
          <p:cNvSpPr>
            <a:spLocks noChangeShapeType="1"/>
          </p:cNvSpPr>
          <p:nvPr/>
        </p:nvSpPr>
        <p:spPr bwMode="auto">
          <a:xfrm flipH="1">
            <a:off x="5519738" y="5734050"/>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7" name="Line 51">
            <a:extLst>
              <a:ext uri="{FF2B5EF4-FFF2-40B4-BE49-F238E27FC236}">
                <a16:creationId xmlns:a16="http://schemas.microsoft.com/office/drawing/2014/main" id="{093565C6-77E8-4C11-8527-BFF8EAB12AED}"/>
              </a:ext>
            </a:extLst>
          </p:cNvPr>
          <p:cNvSpPr>
            <a:spLocks noChangeShapeType="1"/>
          </p:cNvSpPr>
          <p:nvPr/>
        </p:nvSpPr>
        <p:spPr bwMode="auto">
          <a:xfrm flipH="1" flipV="1">
            <a:off x="3071813" y="5084763"/>
            <a:ext cx="360362"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AC7F1D-532B-40FE-B6AC-C6FEBB1A2302}"/>
              </a:ext>
            </a:extLst>
          </p:cNvPr>
          <p:cNvSpPr>
            <a:spLocks noGrp="1"/>
          </p:cNvSpPr>
          <p:nvPr>
            <p:ph type="title"/>
          </p:nvPr>
        </p:nvSpPr>
        <p:spPr>
          <a:xfrm>
            <a:off x="838200" y="365125"/>
            <a:ext cx="5558489" cy="1325563"/>
          </a:xfrm>
        </p:spPr>
        <p:txBody>
          <a:bodyPr>
            <a:normAutofit/>
          </a:bodyPr>
          <a:lstStyle/>
          <a:p>
            <a:r>
              <a:rPr lang="en-GB" altLang="en-US" dirty="0"/>
              <a:t>Strategy Formation Activities</a:t>
            </a:r>
            <a:endParaRPr lang="en-GB"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95397D2-541D-499D-9F78-2E2A1776C80F}"/>
              </a:ext>
            </a:extLst>
          </p:cNvPr>
          <p:cNvSpPr>
            <a:spLocks noGrp="1"/>
          </p:cNvSpPr>
          <p:nvPr>
            <p:ph idx="1"/>
          </p:nvPr>
        </p:nvSpPr>
        <p:spPr>
          <a:xfrm>
            <a:off x="838200" y="1825625"/>
            <a:ext cx="5558489" cy="4351338"/>
          </a:xfrm>
        </p:spPr>
        <p:txBody>
          <a:bodyPr>
            <a:normAutofit/>
          </a:bodyPr>
          <a:lstStyle/>
          <a:p>
            <a:r>
              <a:rPr lang="en-GB" sz="1800"/>
              <a:t>When formulating a ‘Strategy’ the organisation can break these down into the following:</a:t>
            </a:r>
          </a:p>
          <a:p>
            <a:r>
              <a:rPr lang="en-GB" sz="1800" b="1"/>
              <a:t>Diagnosing Stage</a:t>
            </a:r>
          </a:p>
          <a:p>
            <a:r>
              <a:rPr lang="en-GB" sz="1800"/>
              <a:t>This is where internal and external analysis can be undertaken to establish what is happening in our internal environment using such models as SWOT analysis and external analysis through PESTLE analysis.</a:t>
            </a:r>
          </a:p>
          <a:p>
            <a:r>
              <a:rPr lang="en-GB" sz="1800" b="1"/>
              <a:t>Conceiving Stage</a:t>
            </a:r>
          </a:p>
          <a:p>
            <a:r>
              <a:rPr lang="en-GB" sz="1800"/>
              <a:t>This can then lead to information that allows the organisation to generate ‘different’ selection of options on the best way to achieve its aims and vision.</a:t>
            </a:r>
          </a:p>
          <a:p>
            <a:r>
              <a:rPr lang="en-GB" sz="1800"/>
              <a:t>They can choose make the option selection by running a ‘what if’ based evaluation of each option and examining the likely outcome. </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3627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6E58F-9E34-4558-B22D-72F2CC7EA672}"/>
              </a:ext>
            </a:extLst>
          </p:cNvPr>
          <p:cNvSpPr>
            <a:spLocks noGrp="1"/>
          </p:cNvSpPr>
          <p:nvPr>
            <p:ph type="title"/>
          </p:nvPr>
        </p:nvSpPr>
        <p:spPr>
          <a:xfrm>
            <a:off x="4965430" y="629268"/>
            <a:ext cx="6586491" cy="1286160"/>
          </a:xfrm>
        </p:spPr>
        <p:txBody>
          <a:bodyPr anchor="b">
            <a:normAutofit/>
          </a:bodyPr>
          <a:lstStyle/>
          <a:p>
            <a:r>
              <a:rPr lang="en-GB" altLang="en-US" sz="4100" dirty="0"/>
              <a:t>Strategy Formation Activities</a:t>
            </a:r>
            <a:r>
              <a:rPr lang="en-GB" sz="4100" dirty="0"/>
              <a:t> </a:t>
            </a:r>
          </a:p>
        </p:txBody>
      </p:sp>
      <p:sp>
        <p:nvSpPr>
          <p:cNvPr id="3" name="Content Placeholder 2">
            <a:extLst>
              <a:ext uri="{FF2B5EF4-FFF2-40B4-BE49-F238E27FC236}">
                <a16:creationId xmlns:a16="http://schemas.microsoft.com/office/drawing/2014/main" id="{25781785-97D7-491A-A86E-52324367265D}"/>
              </a:ext>
            </a:extLst>
          </p:cNvPr>
          <p:cNvSpPr>
            <a:spLocks noGrp="1"/>
          </p:cNvSpPr>
          <p:nvPr>
            <p:ph idx="1"/>
          </p:nvPr>
        </p:nvSpPr>
        <p:spPr>
          <a:xfrm>
            <a:off x="4965431" y="2438400"/>
            <a:ext cx="6586489" cy="3785419"/>
          </a:xfrm>
        </p:spPr>
        <p:txBody>
          <a:bodyPr>
            <a:normAutofit/>
          </a:bodyPr>
          <a:lstStyle/>
          <a:p>
            <a:r>
              <a:rPr lang="en-GB" sz="1700" b="1"/>
              <a:t>Realising Stage</a:t>
            </a:r>
          </a:p>
          <a:p>
            <a:r>
              <a:rPr lang="en-GB" sz="1700"/>
              <a:t>At this point the organisation feels confident to use the analysis and option choice to take action- Decide what its strategy / strategic direction is going to be- Growth/Decline/Divestment etc.</a:t>
            </a:r>
          </a:p>
          <a:p>
            <a:r>
              <a:rPr lang="en-GB" sz="1700"/>
              <a:t> To ensure the strategy is meeting its intend goal performance targets/measurements need to be put in place- In a growth strategy achieve a 5% increase in market share within a 2 year period.</a:t>
            </a:r>
          </a:p>
          <a:p>
            <a:r>
              <a:rPr lang="en-GB" sz="1700" b="1"/>
              <a:t>Identifying Stage</a:t>
            </a:r>
          </a:p>
          <a:p>
            <a:r>
              <a:rPr lang="en-GB" sz="1700"/>
              <a:t>At this point the organisation needs to examine its current Mission and Agenda for the future.</a:t>
            </a:r>
          </a:p>
          <a:p>
            <a:r>
              <a:rPr lang="en-GB" sz="1700"/>
              <a:t>Has the organisation reached its intended strategic outcome?</a:t>
            </a:r>
          </a:p>
          <a:p>
            <a:endParaRPr lang="en-GB" sz="1700"/>
          </a:p>
          <a:p>
            <a:endParaRPr lang="en-GB" sz="1700"/>
          </a:p>
        </p:txBody>
      </p:sp>
      <p:pic>
        <p:nvPicPr>
          <p:cNvPr id="5" name="Picture 4" descr="Light bulb on yellow background with sketched light beams and cord">
            <a:extLst>
              <a:ext uri="{FF2B5EF4-FFF2-40B4-BE49-F238E27FC236}">
                <a16:creationId xmlns:a16="http://schemas.microsoft.com/office/drawing/2014/main" id="{D1FF1422-A5DD-41AB-BAF4-546E88A537B3}"/>
              </a:ext>
            </a:extLst>
          </p:cNvPr>
          <p:cNvPicPr>
            <a:picLocks noChangeAspect="1"/>
          </p:cNvPicPr>
          <p:nvPr/>
        </p:nvPicPr>
        <p:blipFill rotWithShape="1">
          <a:blip r:embed="rId2"/>
          <a:srcRect l="51344" r="7086"/>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E8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8659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2">
            <a:extLst>
              <a:ext uri="{FF2B5EF4-FFF2-40B4-BE49-F238E27FC236}">
                <a16:creationId xmlns:a16="http://schemas.microsoft.com/office/drawing/2014/main" id="{63BEA643-4658-4A99-A6BE-1D9A982783C7}"/>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11267" name="Slide Number Placeholder 3">
            <a:extLst>
              <a:ext uri="{FF2B5EF4-FFF2-40B4-BE49-F238E27FC236}">
                <a16:creationId xmlns:a16="http://schemas.microsoft.com/office/drawing/2014/main" id="{48EFE379-4B86-4287-9D70-E6540E8C8008}"/>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9C9A27DE-4F68-4C2C-87FF-E051D5ABC7D2}" type="slidenum">
              <a:rPr lang="en-GB" altLang="en-US" sz="1200">
                <a:latin typeface="Arial Black" panose="020B0A04020102020204" pitchFamily="34" charset="0"/>
              </a:rPr>
              <a:pPr>
                <a:spcBef>
                  <a:spcPct val="0"/>
                </a:spcBef>
                <a:buClrTx/>
                <a:buSzTx/>
                <a:buFontTx/>
                <a:buNone/>
              </a:pPr>
              <a:t>6</a:t>
            </a:fld>
            <a:endParaRPr lang="en-GB" altLang="en-US" sz="1200">
              <a:latin typeface="Arial Black" panose="020B0A04020102020204" pitchFamily="34" charset="0"/>
            </a:endParaRPr>
          </a:p>
        </p:txBody>
      </p:sp>
      <p:sp>
        <p:nvSpPr>
          <p:cNvPr id="11268" name="Rectangle 2">
            <a:extLst>
              <a:ext uri="{FF2B5EF4-FFF2-40B4-BE49-F238E27FC236}">
                <a16:creationId xmlns:a16="http://schemas.microsoft.com/office/drawing/2014/main" id="{D12B2943-3836-4183-9CBE-15257C06BB4F}"/>
              </a:ext>
            </a:extLst>
          </p:cNvPr>
          <p:cNvSpPr>
            <a:spLocks noGrp="1" noChangeArrowheads="1"/>
          </p:cNvSpPr>
          <p:nvPr>
            <p:ph type="title"/>
          </p:nvPr>
        </p:nvSpPr>
        <p:spPr/>
        <p:txBody>
          <a:bodyPr/>
          <a:lstStyle/>
          <a:p>
            <a:pPr eaLnBrk="1" hangingPunct="1"/>
            <a:r>
              <a:rPr lang="en-GB" altLang="en-US" sz="4000"/>
              <a:t>Deliberate and Emergent Strategy</a:t>
            </a:r>
          </a:p>
        </p:txBody>
      </p:sp>
      <p:sp>
        <p:nvSpPr>
          <p:cNvPr id="11269" name="AutoShape 4">
            <a:extLst>
              <a:ext uri="{FF2B5EF4-FFF2-40B4-BE49-F238E27FC236}">
                <a16:creationId xmlns:a16="http://schemas.microsoft.com/office/drawing/2014/main" id="{25536398-4A2D-4797-8DA8-2C8AECDE291B}"/>
              </a:ext>
            </a:extLst>
          </p:cNvPr>
          <p:cNvSpPr>
            <a:spLocks noChangeArrowheads="1"/>
          </p:cNvSpPr>
          <p:nvPr/>
        </p:nvSpPr>
        <p:spPr bwMode="auto">
          <a:xfrm rot="1151603">
            <a:off x="1703389" y="1557338"/>
            <a:ext cx="2808287" cy="1223962"/>
          </a:xfrm>
          <a:prstGeom prst="rightArrow">
            <a:avLst>
              <a:gd name="adj1" fmla="val 50000"/>
              <a:gd name="adj2" fmla="val 57361"/>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1270" name="AutoShape 5">
            <a:extLst>
              <a:ext uri="{FF2B5EF4-FFF2-40B4-BE49-F238E27FC236}">
                <a16:creationId xmlns:a16="http://schemas.microsoft.com/office/drawing/2014/main" id="{379A75AC-A313-4FE9-AF32-274CCFD4A010}"/>
              </a:ext>
            </a:extLst>
          </p:cNvPr>
          <p:cNvSpPr>
            <a:spLocks noChangeArrowheads="1"/>
          </p:cNvSpPr>
          <p:nvPr/>
        </p:nvSpPr>
        <p:spPr bwMode="auto">
          <a:xfrm rot="1329588">
            <a:off x="4872039" y="2781301"/>
            <a:ext cx="2808287" cy="1223963"/>
          </a:xfrm>
          <a:prstGeom prst="rightArrow">
            <a:avLst>
              <a:gd name="adj1" fmla="val 50000"/>
              <a:gd name="adj2" fmla="val 57361"/>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1271" name="AutoShape 6">
            <a:extLst>
              <a:ext uri="{FF2B5EF4-FFF2-40B4-BE49-F238E27FC236}">
                <a16:creationId xmlns:a16="http://schemas.microsoft.com/office/drawing/2014/main" id="{95551228-2693-4908-9ADE-0C1D617B4ED3}"/>
              </a:ext>
            </a:extLst>
          </p:cNvPr>
          <p:cNvSpPr>
            <a:spLocks noChangeArrowheads="1"/>
          </p:cNvSpPr>
          <p:nvPr/>
        </p:nvSpPr>
        <p:spPr bwMode="auto">
          <a:xfrm rot="1758929">
            <a:off x="7859714" y="4221163"/>
            <a:ext cx="2808287" cy="1223962"/>
          </a:xfrm>
          <a:prstGeom prst="rightArrow">
            <a:avLst>
              <a:gd name="adj1" fmla="val 50000"/>
              <a:gd name="adj2" fmla="val 57361"/>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1272" name="AutoShape 8">
            <a:extLst>
              <a:ext uri="{FF2B5EF4-FFF2-40B4-BE49-F238E27FC236}">
                <a16:creationId xmlns:a16="http://schemas.microsoft.com/office/drawing/2014/main" id="{A33C9E64-B690-45B5-92E1-31FCE6380DCA}"/>
              </a:ext>
            </a:extLst>
          </p:cNvPr>
          <p:cNvSpPr>
            <a:spLocks noChangeArrowheads="1"/>
          </p:cNvSpPr>
          <p:nvPr/>
        </p:nvSpPr>
        <p:spPr bwMode="auto">
          <a:xfrm rot="11251024">
            <a:off x="3863976" y="3429001"/>
            <a:ext cx="1800225" cy="2016125"/>
          </a:xfrm>
          <a:custGeom>
            <a:avLst/>
            <a:gdLst>
              <a:gd name="T0" fmla="*/ 105067882 w 21600"/>
              <a:gd name="T1" fmla="*/ 0 h 21600"/>
              <a:gd name="T2" fmla="*/ 105067882 w 21600"/>
              <a:gd name="T3" fmla="*/ 105922821 h 21600"/>
              <a:gd name="T4" fmla="*/ 22484810 w 21600"/>
              <a:gd name="T5" fmla="*/ 188183334 h 21600"/>
              <a:gd name="T6" fmla="*/ 150037502 w 21600"/>
              <a:gd name="T7" fmla="*/ 52961364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1273" name="Text Box 9">
            <a:extLst>
              <a:ext uri="{FF2B5EF4-FFF2-40B4-BE49-F238E27FC236}">
                <a16:creationId xmlns:a16="http://schemas.microsoft.com/office/drawing/2014/main" id="{45B4BC8C-B7E7-44F9-9D11-5DFED3F4B158}"/>
              </a:ext>
            </a:extLst>
          </p:cNvPr>
          <p:cNvSpPr txBox="1">
            <a:spLocks noChangeArrowheads="1"/>
          </p:cNvSpPr>
          <p:nvPr/>
        </p:nvSpPr>
        <p:spPr bwMode="auto">
          <a:xfrm rot="1053132">
            <a:off x="1774825" y="1989138"/>
            <a:ext cx="259238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Intended strategy</a:t>
            </a:r>
          </a:p>
        </p:txBody>
      </p:sp>
      <p:sp>
        <p:nvSpPr>
          <p:cNvPr id="11274" name="Text Box 10">
            <a:extLst>
              <a:ext uri="{FF2B5EF4-FFF2-40B4-BE49-F238E27FC236}">
                <a16:creationId xmlns:a16="http://schemas.microsoft.com/office/drawing/2014/main" id="{BE1D47D3-2C3C-40AD-AB00-46140DBD8B4A}"/>
              </a:ext>
            </a:extLst>
          </p:cNvPr>
          <p:cNvSpPr txBox="1">
            <a:spLocks noChangeArrowheads="1"/>
          </p:cNvSpPr>
          <p:nvPr/>
        </p:nvSpPr>
        <p:spPr bwMode="auto">
          <a:xfrm rot="1361954">
            <a:off x="4943475" y="3213101"/>
            <a:ext cx="23764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Deliberate strategy</a:t>
            </a:r>
          </a:p>
        </p:txBody>
      </p:sp>
      <p:sp>
        <p:nvSpPr>
          <p:cNvPr id="11275" name="Text Box 11">
            <a:extLst>
              <a:ext uri="{FF2B5EF4-FFF2-40B4-BE49-F238E27FC236}">
                <a16:creationId xmlns:a16="http://schemas.microsoft.com/office/drawing/2014/main" id="{84B902E7-3B11-4244-98DE-6337C9EAF4C5}"/>
              </a:ext>
            </a:extLst>
          </p:cNvPr>
          <p:cNvSpPr txBox="1">
            <a:spLocks noChangeArrowheads="1"/>
          </p:cNvSpPr>
          <p:nvPr/>
        </p:nvSpPr>
        <p:spPr bwMode="auto">
          <a:xfrm rot="1643102">
            <a:off x="7932738" y="4652963"/>
            <a:ext cx="27352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Realised strategy</a:t>
            </a:r>
          </a:p>
        </p:txBody>
      </p:sp>
      <p:sp>
        <p:nvSpPr>
          <p:cNvPr id="11276" name="Text Box 12">
            <a:extLst>
              <a:ext uri="{FF2B5EF4-FFF2-40B4-BE49-F238E27FC236}">
                <a16:creationId xmlns:a16="http://schemas.microsoft.com/office/drawing/2014/main" id="{887AF823-2686-4E75-876E-09DE3558C980}"/>
              </a:ext>
            </a:extLst>
          </p:cNvPr>
          <p:cNvSpPr txBox="1">
            <a:spLocks noChangeArrowheads="1"/>
          </p:cNvSpPr>
          <p:nvPr/>
        </p:nvSpPr>
        <p:spPr bwMode="auto">
          <a:xfrm>
            <a:off x="2208213" y="5013325"/>
            <a:ext cx="201771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Unrealised strategy</a:t>
            </a:r>
          </a:p>
        </p:txBody>
      </p:sp>
      <p:sp>
        <p:nvSpPr>
          <p:cNvPr id="11277" name="Text Box 13">
            <a:extLst>
              <a:ext uri="{FF2B5EF4-FFF2-40B4-BE49-F238E27FC236}">
                <a16:creationId xmlns:a16="http://schemas.microsoft.com/office/drawing/2014/main" id="{FDFD7D49-A3F3-4BDA-83D5-7D4CB3CE26FD}"/>
              </a:ext>
            </a:extLst>
          </p:cNvPr>
          <p:cNvSpPr txBox="1">
            <a:spLocks noChangeArrowheads="1"/>
          </p:cNvSpPr>
          <p:nvPr/>
        </p:nvSpPr>
        <p:spPr bwMode="auto">
          <a:xfrm>
            <a:off x="5232401" y="6381751"/>
            <a:ext cx="29511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Emergent strategy</a:t>
            </a:r>
          </a:p>
        </p:txBody>
      </p:sp>
      <p:sp>
        <p:nvSpPr>
          <p:cNvPr id="11278" name="Line 14">
            <a:extLst>
              <a:ext uri="{FF2B5EF4-FFF2-40B4-BE49-F238E27FC236}">
                <a16:creationId xmlns:a16="http://schemas.microsoft.com/office/drawing/2014/main" id="{A53D05F3-4366-4A58-BB0F-119FC04EBF64}"/>
              </a:ext>
            </a:extLst>
          </p:cNvPr>
          <p:cNvSpPr>
            <a:spLocks noChangeShapeType="1"/>
          </p:cNvSpPr>
          <p:nvPr/>
        </p:nvSpPr>
        <p:spPr bwMode="auto">
          <a:xfrm flipV="1">
            <a:off x="7535864" y="46529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79" name="Line 15">
            <a:extLst>
              <a:ext uri="{FF2B5EF4-FFF2-40B4-BE49-F238E27FC236}">
                <a16:creationId xmlns:a16="http://schemas.microsoft.com/office/drawing/2014/main" id="{0825D987-5D51-444F-8868-20F78856D37C}"/>
              </a:ext>
            </a:extLst>
          </p:cNvPr>
          <p:cNvSpPr>
            <a:spLocks noChangeShapeType="1"/>
          </p:cNvSpPr>
          <p:nvPr/>
        </p:nvSpPr>
        <p:spPr bwMode="auto">
          <a:xfrm flipV="1">
            <a:off x="7680326" y="48688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0" name="Line 16">
            <a:extLst>
              <a:ext uri="{FF2B5EF4-FFF2-40B4-BE49-F238E27FC236}">
                <a16:creationId xmlns:a16="http://schemas.microsoft.com/office/drawing/2014/main" id="{D32577A9-0198-4307-984D-0CD2F4AD6919}"/>
              </a:ext>
            </a:extLst>
          </p:cNvPr>
          <p:cNvSpPr>
            <a:spLocks noChangeShapeType="1"/>
          </p:cNvSpPr>
          <p:nvPr/>
        </p:nvSpPr>
        <p:spPr bwMode="auto">
          <a:xfrm flipV="1">
            <a:off x="6888164" y="46529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1" name="Line 17">
            <a:extLst>
              <a:ext uri="{FF2B5EF4-FFF2-40B4-BE49-F238E27FC236}">
                <a16:creationId xmlns:a16="http://schemas.microsoft.com/office/drawing/2014/main" id="{A80D634D-68F7-45CA-A721-89F637901C2C}"/>
              </a:ext>
            </a:extLst>
          </p:cNvPr>
          <p:cNvSpPr>
            <a:spLocks noChangeShapeType="1"/>
          </p:cNvSpPr>
          <p:nvPr/>
        </p:nvSpPr>
        <p:spPr bwMode="auto">
          <a:xfrm flipV="1">
            <a:off x="7248526" y="52292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2" name="Line 18">
            <a:extLst>
              <a:ext uri="{FF2B5EF4-FFF2-40B4-BE49-F238E27FC236}">
                <a16:creationId xmlns:a16="http://schemas.microsoft.com/office/drawing/2014/main" id="{837FEE46-3906-4213-A351-79103BA3B422}"/>
              </a:ext>
            </a:extLst>
          </p:cNvPr>
          <p:cNvSpPr>
            <a:spLocks noChangeShapeType="1"/>
          </p:cNvSpPr>
          <p:nvPr/>
        </p:nvSpPr>
        <p:spPr bwMode="auto">
          <a:xfrm flipV="1">
            <a:off x="6959601" y="49418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3" name="Line 19">
            <a:extLst>
              <a:ext uri="{FF2B5EF4-FFF2-40B4-BE49-F238E27FC236}">
                <a16:creationId xmlns:a16="http://schemas.microsoft.com/office/drawing/2014/main" id="{4290741E-C63A-460C-A0D8-ABBB61602FDB}"/>
              </a:ext>
            </a:extLst>
          </p:cNvPr>
          <p:cNvSpPr>
            <a:spLocks noChangeShapeType="1"/>
          </p:cNvSpPr>
          <p:nvPr/>
        </p:nvSpPr>
        <p:spPr bwMode="auto">
          <a:xfrm flipV="1">
            <a:off x="7175501" y="49418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4" name="Line 20">
            <a:extLst>
              <a:ext uri="{FF2B5EF4-FFF2-40B4-BE49-F238E27FC236}">
                <a16:creationId xmlns:a16="http://schemas.microsoft.com/office/drawing/2014/main" id="{5B41867C-26B4-41E1-B67D-B7FC81887BBC}"/>
              </a:ext>
            </a:extLst>
          </p:cNvPr>
          <p:cNvSpPr>
            <a:spLocks noChangeShapeType="1"/>
          </p:cNvSpPr>
          <p:nvPr/>
        </p:nvSpPr>
        <p:spPr bwMode="auto">
          <a:xfrm flipV="1">
            <a:off x="6672264" y="55165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5" name="Line 21">
            <a:extLst>
              <a:ext uri="{FF2B5EF4-FFF2-40B4-BE49-F238E27FC236}">
                <a16:creationId xmlns:a16="http://schemas.microsoft.com/office/drawing/2014/main" id="{F13EAC7C-4CCF-4ECD-9BE9-721198E12C90}"/>
              </a:ext>
            </a:extLst>
          </p:cNvPr>
          <p:cNvSpPr>
            <a:spLocks noChangeShapeType="1"/>
          </p:cNvSpPr>
          <p:nvPr/>
        </p:nvSpPr>
        <p:spPr bwMode="auto">
          <a:xfrm flipV="1">
            <a:off x="7391401" y="51577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6" name="Line 22">
            <a:extLst>
              <a:ext uri="{FF2B5EF4-FFF2-40B4-BE49-F238E27FC236}">
                <a16:creationId xmlns:a16="http://schemas.microsoft.com/office/drawing/2014/main" id="{568A2CFA-1FE2-4AF2-80C5-F9C7F85ACC82}"/>
              </a:ext>
            </a:extLst>
          </p:cNvPr>
          <p:cNvSpPr>
            <a:spLocks noChangeShapeType="1"/>
          </p:cNvSpPr>
          <p:nvPr/>
        </p:nvSpPr>
        <p:spPr bwMode="auto">
          <a:xfrm flipV="1">
            <a:off x="6240464" y="51577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7" name="Line 23">
            <a:extLst>
              <a:ext uri="{FF2B5EF4-FFF2-40B4-BE49-F238E27FC236}">
                <a16:creationId xmlns:a16="http://schemas.microsoft.com/office/drawing/2014/main" id="{36A5B608-7BBD-4478-A4AA-206AC9AA6CAE}"/>
              </a:ext>
            </a:extLst>
          </p:cNvPr>
          <p:cNvSpPr>
            <a:spLocks noChangeShapeType="1"/>
          </p:cNvSpPr>
          <p:nvPr/>
        </p:nvSpPr>
        <p:spPr bwMode="auto">
          <a:xfrm flipV="1">
            <a:off x="6959601" y="52292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8" name="Line 24">
            <a:extLst>
              <a:ext uri="{FF2B5EF4-FFF2-40B4-BE49-F238E27FC236}">
                <a16:creationId xmlns:a16="http://schemas.microsoft.com/office/drawing/2014/main" id="{D04BE61D-A52D-4123-9E51-B2FE190D515F}"/>
              </a:ext>
            </a:extLst>
          </p:cNvPr>
          <p:cNvSpPr>
            <a:spLocks noChangeShapeType="1"/>
          </p:cNvSpPr>
          <p:nvPr/>
        </p:nvSpPr>
        <p:spPr bwMode="auto">
          <a:xfrm flipV="1">
            <a:off x="6456364" y="53006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9" name="Line 25">
            <a:extLst>
              <a:ext uri="{FF2B5EF4-FFF2-40B4-BE49-F238E27FC236}">
                <a16:creationId xmlns:a16="http://schemas.microsoft.com/office/drawing/2014/main" id="{8D3206FC-47E6-4508-AEFF-54AFA62D191E}"/>
              </a:ext>
            </a:extLst>
          </p:cNvPr>
          <p:cNvSpPr>
            <a:spLocks noChangeShapeType="1"/>
          </p:cNvSpPr>
          <p:nvPr/>
        </p:nvSpPr>
        <p:spPr bwMode="auto">
          <a:xfrm flipV="1">
            <a:off x="5448301" y="53006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0" name="Line 26">
            <a:extLst>
              <a:ext uri="{FF2B5EF4-FFF2-40B4-BE49-F238E27FC236}">
                <a16:creationId xmlns:a16="http://schemas.microsoft.com/office/drawing/2014/main" id="{265A4819-E845-4F2E-B3F9-48AB833A2F06}"/>
              </a:ext>
            </a:extLst>
          </p:cNvPr>
          <p:cNvSpPr>
            <a:spLocks noChangeShapeType="1"/>
          </p:cNvSpPr>
          <p:nvPr/>
        </p:nvSpPr>
        <p:spPr bwMode="auto">
          <a:xfrm flipV="1">
            <a:off x="5232401" y="51577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1" name="Line 27">
            <a:extLst>
              <a:ext uri="{FF2B5EF4-FFF2-40B4-BE49-F238E27FC236}">
                <a16:creationId xmlns:a16="http://schemas.microsoft.com/office/drawing/2014/main" id="{99BD1432-4D63-4ECC-827F-6421F3E5425F}"/>
              </a:ext>
            </a:extLst>
          </p:cNvPr>
          <p:cNvSpPr>
            <a:spLocks noChangeShapeType="1"/>
          </p:cNvSpPr>
          <p:nvPr/>
        </p:nvSpPr>
        <p:spPr bwMode="auto">
          <a:xfrm flipV="1">
            <a:off x="3719514" y="55165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2" name="Line 28">
            <a:extLst>
              <a:ext uri="{FF2B5EF4-FFF2-40B4-BE49-F238E27FC236}">
                <a16:creationId xmlns:a16="http://schemas.microsoft.com/office/drawing/2014/main" id="{C145AE3E-235E-40D8-B19E-FEF309286716}"/>
              </a:ext>
            </a:extLst>
          </p:cNvPr>
          <p:cNvSpPr>
            <a:spLocks noChangeShapeType="1"/>
          </p:cNvSpPr>
          <p:nvPr/>
        </p:nvSpPr>
        <p:spPr bwMode="auto">
          <a:xfrm flipV="1">
            <a:off x="4511676" y="53736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3" name="Line 29">
            <a:extLst>
              <a:ext uri="{FF2B5EF4-FFF2-40B4-BE49-F238E27FC236}">
                <a16:creationId xmlns:a16="http://schemas.microsoft.com/office/drawing/2014/main" id="{AC1AEFBE-BFB3-4147-AFDF-0F85944B7408}"/>
              </a:ext>
            </a:extLst>
          </p:cNvPr>
          <p:cNvSpPr>
            <a:spLocks noChangeShapeType="1"/>
          </p:cNvSpPr>
          <p:nvPr/>
        </p:nvSpPr>
        <p:spPr bwMode="auto">
          <a:xfrm flipV="1">
            <a:off x="4800601" y="54451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4" name="Line 30">
            <a:extLst>
              <a:ext uri="{FF2B5EF4-FFF2-40B4-BE49-F238E27FC236}">
                <a16:creationId xmlns:a16="http://schemas.microsoft.com/office/drawing/2014/main" id="{A5ADB099-912D-4D72-9DCA-5F250B89B39B}"/>
              </a:ext>
            </a:extLst>
          </p:cNvPr>
          <p:cNvSpPr>
            <a:spLocks noChangeShapeType="1"/>
          </p:cNvSpPr>
          <p:nvPr/>
        </p:nvSpPr>
        <p:spPr bwMode="auto">
          <a:xfrm flipV="1">
            <a:off x="5664201" y="56610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5" name="Line 31">
            <a:extLst>
              <a:ext uri="{FF2B5EF4-FFF2-40B4-BE49-F238E27FC236}">
                <a16:creationId xmlns:a16="http://schemas.microsoft.com/office/drawing/2014/main" id="{45528919-43E2-4510-9383-7876A7435AA1}"/>
              </a:ext>
            </a:extLst>
          </p:cNvPr>
          <p:cNvSpPr>
            <a:spLocks noChangeShapeType="1"/>
          </p:cNvSpPr>
          <p:nvPr/>
        </p:nvSpPr>
        <p:spPr bwMode="auto">
          <a:xfrm flipV="1">
            <a:off x="6024564" y="5734050"/>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6" name="Line 32">
            <a:extLst>
              <a:ext uri="{FF2B5EF4-FFF2-40B4-BE49-F238E27FC236}">
                <a16:creationId xmlns:a16="http://schemas.microsoft.com/office/drawing/2014/main" id="{68A0EE71-35FD-4EAF-89B8-0F91D9E89472}"/>
              </a:ext>
            </a:extLst>
          </p:cNvPr>
          <p:cNvSpPr>
            <a:spLocks noChangeShapeType="1"/>
          </p:cNvSpPr>
          <p:nvPr/>
        </p:nvSpPr>
        <p:spPr bwMode="auto">
          <a:xfrm flipV="1">
            <a:off x="5591176" y="54451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Freeform: Shape 78">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92" name="Rectangle 2">
            <a:extLst>
              <a:ext uri="{FF2B5EF4-FFF2-40B4-BE49-F238E27FC236}">
                <a16:creationId xmlns:a16="http://schemas.microsoft.com/office/drawing/2014/main" id="{8DAD203F-6AE4-4578-A064-A455EB86DB6D}"/>
              </a:ext>
            </a:extLst>
          </p:cNvPr>
          <p:cNvSpPr>
            <a:spLocks noGrp="1" noChangeArrowheads="1"/>
          </p:cNvSpPr>
          <p:nvPr>
            <p:ph type="title"/>
          </p:nvPr>
        </p:nvSpPr>
        <p:spPr>
          <a:xfrm>
            <a:off x="804672" y="1412489"/>
            <a:ext cx="2871095" cy="2156621"/>
          </a:xfrm>
        </p:spPr>
        <p:txBody>
          <a:bodyPr anchor="t">
            <a:normAutofit/>
          </a:bodyPr>
          <a:lstStyle/>
          <a:p>
            <a:pPr eaLnBrk="1" hangingPunct="1"/>
            <a:r>
              <a:rPr lang="en-GB" altLang="en-US" sz="3600">
                <a:solidFill>
                  <a:srgbClr val="FFFFFF"/>
                </a:solidFill>
              </a:rPr>
              <a:t>Deliberate and Emergent Strategy</a:t>
            </a:r>
          </a:p>
        </p:txBody>
      </p:sp>
      <p:sp>
        <p:nvSpPr>
          <p:cNvPr id="12293" name="Rectangle 3">
            <a:extLst>
              <a:ext uri="{FF2B5EF4-FFF2-40B4-BE49-F238E27FC236}">
                <a16:creationId xmlns:a16="http://schemas.microsoft.com/office/drawing/2014/main" id="{4952BFBF-54B9-4D93-ACBE-55A3773FD15F}"/>
              </a:ext>
            </a:extLst>
          </p:cNvPr>
          <p:cNvSpPr>
            <a:spLocks noGrp="1" noChangeArrowheads="1"/>
          </p:cNvSpPr>
          <p:nvPr>
            <p:ph type="body" sz="half" idx="1"/>
          </p:nvPr>
        </p:nvSpPr>
        <p:spPr>
          <a:xfrm>
            <a:off x="5198993" y="1412489"/>
            <a:ext cx="2926080" cy="4363844"/>
          </a:xfrm>
        </p:spPr>
        <p:txBody>
          <a:bodyPr>
            <a:normAutofit/>
          </a:bodyPr>
          <a:lstStyle/>
          <a:p>
            <a:pPr eaLnBrk="1" hangingPunct="1"/>
            <a:r>
              <a:rPr lang="en-GB" altLang="en-US" sz="2000"/>
              <a:t>Deliberate</a:t>
            </a:r>
          </a:p>
          <a:p>
            <a:pPr lvl="1" eaLnBrk="1" hangingPunct="1"/>
            <a:r>
              <a:rPr lang="en-GB" altLang="en-US" sz="2000"/>
              <a:t>Direction</a:t>
            </a:r>
          </a:p>
          <a:p>
            <a:pPr lvl="1" eaLnBrk="1" hangingPunct="1"/>
            <a:r>
              <a:rPr lang="en-GB" altLang="en-US" sz="2000"/>
              <a:t>Commitment</a:t>
            </a:r>
          </a:p>
          <a:p>
            <a:pPr lvl="1" eaLnBrk="1" hangingPunct="1"/>
            <a:r>
              <a:rPr lang="en-GB" altLang="en-US" sz="2000"/>
              <a:t>Co-ordination</a:t>
            </a:r>
          </a:p>
          <a:p>
            <a:pPr lvl="1" eaLnBrk="1" hangingPunct="1"/>
            <a:r>
              <a:rPr lang="en-GB" altLang="en-US" sz="2000"/>
              <a:t>Optimisation</a:t>
            </a:r>
          </a:p>
          <a:p>
            <a:pPr lvl="1" eaLnBrk="1" hangingPunct="1"/>
            <a:r>
              <a:rPr lang="en-GB" altLang="en-US" sz="2000"/>
              <a:t>Programming</a:t>
            </a:r>
          </a:p>
        </p:txBody>
      </p:sp>
      <p:sp>
        <p:nvSpPr>
          <p:cNvPr id="12294" name="Rectangle 4">
            <a:extLst>
              <a:ext uri="{FF2B5EF4-FFF2-40B4-BE49-F238E27FC236}">
                <a16:creationId xmlns:a16="http://schemas.microsoft.com/office/drawing/2014/main" id="{8957F6CE-4E56-48A2-9022-F27308A1D43E}"/>
              </a:ext>
            </a:extLst>
          </p:cNvPr>
          <p:cNvSpPr>
            <a:spLocks noGrp="1" noChangeArrowheads="1"/>
          </p:cNvSpPr>
          <p:nvPr>
            <p:ph type="body" sz="half" idx="2"/>
          </p:nvPr>
        </p:nvSpPr>
        <p:spPr>
          <a:xfrm>
            <a:off x="8451604" y="1412489"/>
            <a:ext cx="2926080" cy="4363844"/>
          </a:xfrm>
        </p:spPr>
        <p:txBody>
          <a:bodyPr>
            <a:normAutofit/>
          </a:bodyPr>
          <a:lstStyle/>
          <a:p>
            <a:pPr eaLnBrk="1" hangingPunct="1"/>
            <a:r>
              <a:rPr lang="en-GB" altLang="en-US" sz="2000"/>
              <a:t>Emergent</a:t>
            </a:r>
          </a:p>
          <a:p>
            <a:pPr lvl="1" eaLnBrk="1" hangingPunct="1"/>
            <a:r>
              <a:rPr lang="en-GB" altLang="en-US" sz="2000"/>
              <a:t>Opportunism</a:t>
            </a:r>
          </a:p>
          <a:p>
            <a:pPr lvl="1" eaLnBrk="1" hangingPunct="1"/>
            <a:r>
              <a:rPr lang="en-GB" altLang="en-US" sz="2000"/>
              <a:t>Flexibility</a:t>
            </a:r>
          </a:p>
          <a:p>
            <a:pPr lvl="1" eaLnBrk="1" hangingPunct="1"/>
            <a:r>
              <a:rPr lang="en-GB" altLang="en-US" sz="2000"/>
              <a:t>Learning</a:t>
            </a:r>
          </a:p>
          <a:p>
            <a:pPr lvl="1" eaLnBrk="1" hangingPunct="1"/>
            <a:r>
              <a:rPr lang="en-GB" altLang="en-US" sz="2000"/>
              <a:t>Entrepreneurship</a:t>
            </a:r>
          </a:p>
          <a:p>
            <a:pPr lvl="1" eaLnBrk="1" hangingPunct="1"/>
            <a:r>
              <a:rPr lang="en-GB" altLang="en-US" sz="2000"/>
              <a:t>Support</a:t>
            </a:r>
          </a:p>
          <a:p>
            <a:pPr eaLnBrk="1" hangingPunct="1"/>
            <a:endParaRPr lang="en-GB" altLang="en-US" sz="2000"/>
          </a:p>
        </p:txBody>
      </p:sp>
      <p:sp>
        <p:nvSpPr>
          <p:cNvPr id="12291" name="Slide Number Placeholder 5">
            <a:extLst>
              <a:ext uri="{FF2B5EF4-FFF2-40B4-BE49-F238E27FC236}">
                <a16:creationId xmlns:a16="http://schemas.microsoft.com/office/drawing/2014/main" id="{E691001C-ED1D-47E1-82DF-176636A298B9}"/>
              </a:ext>
            </a:extLst>
          </p:cNvPr>
          <p:cNvSpPr>
            <a:spLocks noGrp="1"/>
          </p:cNvSpPr>
          <p:nvPr>
            <p:ph type="sldNum" sz="quarter" idx="11"/>
          </p:nvPr>
        </p:nvSpPr>
        <p:spPr>
          <a:xfrm>
            <a:off x="10969461" y="6080241"/>
            <a:ext cx="548640" cy="548640"/>
          </a:xfrm>
          <a:prstGeom prst="ellipse">
            <a:avLst/>
          </a:prstGeom>
          <a:solidFill>
            <a:srgbClr val="7F7F7F"/>
          </a:solid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spcAft>
                <a:spcPts val="600"/>
              </a:spcAft>
              <a:buClrTx/>
              <a:buSzTx/>
              <a:buFontTx/>
              <a:buNone/>
            </a:pPr>
            <a:endParaRPr lang="en-GB" altLang="en-US" sz="1200" dirty="0">
              <a:solidFill>
                <a:srgbClr val="FFFFFF"/>
              </a:solidFill>
              <a:latin typeface="Arial Black" panose="020B0A040201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316" name="Rectangle 2">
            <a:extLst>
              <a:ext uri="{FF2B5EF4-FFF2-40B4-BE49-F238E27FC236}">
                <a16:creationId xmlns:a16="http://schemas.microsoft.com/office/drawing/2014/main" id="{EF11DC13-A8B2-4F73-BE9D-AAD799E31208}"/>
              </a:ext>
            </a:extLst>
          </p:cNvPr>
          <p:cNvSpPr>
            <a:spLocks noGrp="1" noChangeArrowheads="1"/>
          </p:cNvSpPr>
          <p:nvPr>
            <p:ph type="title"/>
          </p:nvPr>
        </p:nvSpPr>
        <p:spPr>
          <a:xfrm>
            <a:off x="838200" y="365125"/>
            <a:ext cx="5393361" cy="1325563"/>
          </a:xfrm>
        </p:spPr>
        <p:txBody>
          <a:bodyPr>
            <a:normAutofit/>
          </a:bodyPr>
          <a:lstStyle/>
          <a:p>
            <a:pPr eaLnBrk="1" hangingPunct="1"/>
            <a:r>
              <a:rPr lang="en-GB" altLang="en-US"/>
              <a:t>Perspectives on Strategy Formation</a:t>
            </a:r>
          </a:p>
        </p:txBody>
      </p:sp>
      <p:pic>
        <p:nvPicPr>
          <p:cNvPr id="13320" name="Picture 13319">
            <a:extLst>
              <a:ext uri="{FF2B5EF4-FFF2-40B4-BE49-F238E27FC236}">
                <a16:creationId xmlns:a16="http://schemas.microsoft.com/office/drawing/2014/main" id="{1967EF06-8FDC-4F84-9519-E3F0865DF99B}"/>
              </a:ext>
            </a:extLst>
          </p:cNvPr>
          <p:cNvPicPr>
            <a:picLocks noChangeAspect="1"/>
          </p:cNvPicPr>
          <p:nvPr/>
        </p:nvPicPr>
        <p:blipFill rotWithShape="1">
          <a:blip r:embed="rId2"/>
          <a:srcRect l="3701" r="29548"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3319" name="Rectangle 3">
            <a:extLst>
              <a:ext uri="{FF2B5EF4-FFF2-40B4-BE49-F238E27FC236}">
                <a16:creationId xmlns:a16="http://schemas.microsoft.com/office/drawing/2014/main" id="{064EFA7C-C646-4515-A1B2-CBF9A47F3F4C}"/>
              </a:ext>
            </a:extLst>
          </p:cNvPr>
          <p:cNvGraphicFramePr/>
          <p:nvPr>
            <p:extLst>
              <p:ext uri="{D42A27DB-BD31-4B8C-83A1-F6EECF244321}">
                <p14:modId xmlns:p14="http://schemas.microsoft.com/office/powerpoint/2010/main" val="2122189716"/>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E8799-A6E2-4971-A16E-12641F72AB5E}"/>
              </a:ext>
            </a:extLst>
          </p:cNvPr>
          <p:cNvSpPr>
            <a:spLocks noGrp="1"/>
          </p:cNvSpPr>
          <p:nvPr>
            <p:ph type="title"/>
          </p:nvPr>
        </p:nvSpPr>
        <p:spPr>
          <a:xfrm>
            <a:off x="4965430" y="629268"/>
            <a:ext cx="6586491" cy="1286160"/>
          </a:xfrm>
        </p:spPr>
        <p:txBody>
          <a:bodyPr anchor="b">
            <a:normAutofit/>
          </a:bodyPr>
          <a:lstStyle/>
          <a:p>
            <a:r>
              <a:rPr lang="en-GB" dirty="0"/>
              <a:t>Diagnosing the Environment</a:t>
            </a:r>
          </a:p>
        </p:txBody>
      </p:sp>
      <p:pic>
        <p:nvPicPr>
          <p:cNvPr id="6" name="Picture 5">
            <a:extLst>
              <a:ext uri="{FF2B5EF4-FFF2-40B4-BE49-F238E27FC236}">
                <a16:creationId xmlns:a16="http://schemas.microsoft.com/office/drawing/2014/main" id="{E1002B91-994C-402A-891B-B7A43A68F40C}"/>
              </a:ext>
            </a:extLst>
          </p:cNvPr>
          <p:cNvPicPr>
            <a:picLocks noChangeAspect="1"/>
          </p:cNvPicPr>
          <p:nvPr/>
        </p:nvPicPr>
        <p:blipFill rotWithShape="1">
          <a:blip r:embed="rId2"/>
          <a:srcRect l="33951" r="31238" b="-1"/>
          <a:stretch/>
        </p:blipFill>
        <p:spPr>
          <a:xfrm>
            <a:off x="20" y="10"/>
            <a:ext cx="4635571" cy="6857990"/>
          </a:xfrm>
          <a:prstGeom prst="rect">
            <a:avLst/>
          </a:prstGeom>
          <a:effectLst/>
        </p:spPr>
      </p:pic>
      <p:cxnSp>
        <p:nvCxnSpPr>
          <p:cNvPr id="19" name="Straight Connector 1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94D6EA"/>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737C1A9-424C-496F-BDC2-58FF08FA53E5}"/>
              </a:ext>
            </a:extLst>
          </p:cNvPr>
          <p:cNvGraphicFramePr>
            <a:graphicFrameLocks noGrp="1"/>
          </p:cNvGraphicFramePr>
          <p:nvPr>
            <p:ph idx="1"/>
            <p:extLst>
              <p:ext uri="{D42A27DB-BD31-4B8C-83A1-F6EECF244321}">
                <p14:modId xmlns:p14="http://schemas.microsoft.com/office/powerpoint/2010/main" val="1681068808"/>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2335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9"/>
          <p:cNvSpPr>
            <a:spLocks noGrp="1" noChangeArrowheads="1"/>
          </p:cNvSpPr>
          <p:nvPr>
            <p:ph type="dt" sz="quarter" idx="2"/>
          </p:nvPr>
        </p:nvSpPr>
        <p:spPr bwMode="auto">
          <a:xfrm>
            <a:off x="2438400" y="6248400"/>
            <a:ext cx="2130425" cy="4746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sz="1400" kern="1200">
                <a:solidFill>
                  <a:schemeClr val="bg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US"/>
              <a:t>Strategy School</a:t>
            </a:r>
            <a:endParaRPr lang="en-GB"/>
          </a:p>
        </p:txBody>
      </p:sp>
      <p:sp>
        <p:nvSpPr>
          <p:cNvPr id="23" name="Rectangle 11"/>
          <p:cNvSpPr>
            <a:spLocks noGrp="1" noChangeArrowheads="1"/>
          </p:cNvSpPr>
          <p:nvPr>
            <p:ph type="sldNum" sz="quarter" idx="4"/>
          </p:nvPr>
        </p:nvSpPr>
        <p:spPr bwMode="auto">
          <a:xfrm>
            <a:off x="76200" y="6248400"/>
            <a:ext cx="587375" cy="4889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defPPr>
              <a:defRPr lang="en-US"/>
            </a:defPPr>
            <a:lvl1pPr algn="l" rtl="0" fontAlgn="base">
              <a:spcBef>
                <a:spcPct val="0"/>
              </a:spcBef>
              <a:spcAft>
                <a:spcPct val="0"/>
              </a:spcAft>
              <a:defRPr sz="2600" b="1" kern="1200">
                <a:solidFill>
                  <a:schemeClr val="bg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fld id="{6939BC80-CA8C-4E18-88CA-308A8BF0CAA8}" type="slidenum">
              <a:rPr lang="en-GB" smtClean="0"/>
              <a:pPr/>
              <a:t>10</a:t>
            </a:fld>
            <a:endParaRPr lang="en-GB"/>
          </a:p>
        </p:txBody>
      </p:sp>
      <p:sp>
        <p:nvSpPr>
          <p:cNvPr id="8194" name="Oval 2"/>
          <p:cNvSpPr>
            <a:spLocks noChangeArrowheads="1"/>
          </p:cNvSpPr>
          <p:nvPr/>
        </p:nvSpPr>
        <p:spPr bwMode="auto">
          <a:xfrm>
            <a:off x="3816350" y="1138238"/>
            <a:ext cx="4584700" cy="4578350"/>
          </a:xfrm>
          <a:prstGeom prst="ellipse">
            <a:avLst/>
          </a:prstGeom>
          <a:solidFill>
            <a:srgbClr val="E5EBFF"/>
          </a:solidFill>
          <a:ln w="12700">
            <a:solidFill>
              <a:srgbClr val="001A6B"/>
            </a:solidFill>
            <a:round/>
            <a:headEnd/>
            <a:tailEnd/>
          </a:ln>
          <a:effectLst/>
        </p:spPr>
        <p:txBody>
          <a:bodyPr wrap="none" anchor="ctr"/>
          <a:lstStyle/>
          <a:p>
            <a:endParaRPr lang="en-US"/>
          </a:p>
        </p:txBody>
      </p:sp>
      <p:sp>
        <p:nvSpPr>
          <p:cNvPr id="8195" name="Oval 3"/>
          <p:cNvSpPr>
            <a:spLocks noChangeArrowheads="1"/>
          </p:cNvSpPr>
          <p:nvPr/>
        </p:nvSpPr>
        <p:spPr bwMode="auto">
          <a:xfrm>
            <a:off x="5346700" y="2678113"/>
            <a:ext cx="1498600" cy="1498600"/>
          </a:xfrm>
          <a:prstGeom prst="ellipse">
            <a:avLst/>
          </a:prstGeom>
          <a:noFill/>
          <a:ln w="25400">
            <a:solidFill>
              <a:srgbClr val="001A6B"/>
            </a:solidFill>
            <a:round/>
            <a:headEnd/>
            <a:tailEnd/>
          </a:ln>
          <a:effectLst/>
        </p:spPr>
        <p:txBody>
          <a:bodyPr wrap="none" anchor="ctr"/>
          <a:lstStyle/>
          <a:p>
            <a:endParaRPr lang="en-US"/>
          </a:p>
        </p:txBody>
      </p:sp>
      <p:sp>
        <p:nvSpPr>
          <p:cNvPr id="8196" name="Rectangle 4"/>
          <p:cNvSpPr>
            <a:spLocks noChangeArrowheads="1"/>
          </p:cNvSpPr>
          <p:nvPr/>
        </p:nvSpPr>
        <p:spPr bwMode="auto">
          <a:xfrm>
            <a:off x="5334000" y="1301750"/>
            <a:ext cx="1524000" cy="643766"/>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GB" b="1">
                <a:latin typeface="Times New Roman" pitchFamily="18" charset="0"/>
              </a:rPr>
              <a:t>Potential entrants</a:t>
            </a:r>
          </a:p>
        </p:txBody>
      </p:sp>
      <p:sp>
        <p:nvSpPr>
          <p:cNvPr id="8197" name="Rectangle 5"/>
          <p:cNvSpPr>
            <a:spLocks noChangeArrowheads="1"/>
          </p:cNvSpPr>
          <p:nvPr/>
        </p:nvSpPr>
        <p:spPr bwMode="auto">
          <a:xfrm>
            <a:off x="5200650" y="1846263"/>
            <a:ext cx="1047750"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solidFill>
                  <a:schemeClr val="tx2"/>
                </a:solidFill>
                <a:latin typeface="Times New Roman" pitchFamily="18" charset="0"/>
              </a:rPr>
              <a:t>Threat of entrants</a:t>
            </a:r>
          </a:p>
        </p:txBody>
      </p:sp>
      <p:sp>
        <p:nvSpPr>
          <p:cNvPr id="8198" name="Rectangle 6"/>
          <p:cNvSpPr>
            <a:spLocks noChangeArrowheads="1"/>
          </p:cNvSpPr>
          <p:nvPr/>
        </p:nvSpPr>
        <p:spPr bwMode="auto">
          <a:xfrm>
            <a:off x="7467601" y="3276600"/>
            <a:ext cx="982663" cy="363538"/>
          </a:xfrm>
          <a:prstGeom prst="rect">
            <a:avLst/>
          </a:prstGeom>
          <a:noFill/>
          <a:ln w="12700">
            <a:noFill/>
            <a:miter lim="800000"/>
            <a:headEnd/>
            <a:tailEnd/>
          </a:ln>
          <a:effectLst/>
        </p:spPr>
        <p:txBody>
          <a:bodyPr lIns="90488" tIns="44450" rIns="90488" bIns="44450">
            <a:spAutoFit/>
          </a:bodyPr>
          <a:lstStyle/>
          <a:p>
            <a:pPr algn="r" eaLnBrk="0" hangingPunct="0">
              <a:spcBef>
                <a:spcPct val="50000"/>
              </a:spcBef>
            </a:pPr>
            <a:r>
              <a:rPr lang="en-GB" b="1">
                <a:latin typeface="Times New Roman" pitchFamily="18" charset="0"/>
              </a:rPr>
              <a:t>Buyers</a:t>
            </a:r>
          </a:p>
        </p:txBody>
      </p:sp>
      <p:sp>
        <p:nvSpPr>
          <p:cNvPr id="8199" name="Rectangle 7"/>
          <p:cNvSpPr>
            <a:spLocks noChangeArrowheads="1"/>
          </p:cNvSpPr>
          <p:nvPr/>
        </p:nvSpPr>
        <p:spPr bwMode="auto">
          <a:xfrm>
            <a:off x="3733800" y="3276600"/>
            <a:ext cx="1123950" cy="363538"/>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b="1">
                <a:latin typeface="Times New Roman" pitchFamily="18" charset="0"/>
              </a:rPr>
              <a:t>Suppliers</a:t>
            </a:r>
          </a:p>
        </p:txBody>
      </p:sp>
      <p:sp>
        <p:nvSpPr>
          <p:cNvPr id="8200" name="Rectangle 8"/>
          <p:cNvSpPr>
            <a:spLocks noChangeArrowheads="1"/>
          </p:cNvSpPr>
          <p:nvPr/>
        </p:nvSpPr>
        <p:spPr bwMode="auto">
          <a:xfrm>
            <a:off x="4143376" y="3562350"/>
            <a:ext cx="1089025"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latin typeface="Times New Roman" pitchFamily="18" charset="0"/>
              </a:rPr>
              <a:t>Bargaining power</a:t>
            </a:r>
          </a:p>
        </p:txBody>
      </p:sp>
      <p:sp>
        <p:nvSpPr>
          <p:cNvPr id="8201" name="Rectangle 9"/>
          <p:cNvSpPr>
            <a:spLocks noChangeArrowheads="1"/>
          </p:cNvSpPr>
          <p:nvPr/>
        </p:nvSpPr>
        <p:spPr bwMode="auto">
          <a:xfrm>
            <a:off x="7134226" y="3549650"/>
            <a:ext cx="1122363"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solidFill>
                  <a:schemeClr val="tx2"/>
                </a:solidFill>
                <a:latin typeface="Times New Roman" pitchFamily="18" charset="0"/>
              </a:rPr>
              <a:t>Bargaining power</a:t>
            </a:r>
          </a:p>
        </p:txBody>
      </p:sp>
      <p:sp>
        <p:nvSpPr>
          <p:cNvPr id="8202" name="Rectangle 10"/>
          <p:cNvSpPr>
            <a:spLocks noChangeArrowheads="1"/>
          </p:cNvSpPr>
          <p:nvPr/>
        </p:nvSpPr>
        <p:spPr bwMode="auto">
          <a:xfrm>
            <a:off x="5334000" y="5226051"/>
            <a:ext cx="1524000" cy="366767"/>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GB" b="1">
                <a:latin typeface="Times New Roman" pitchFamily="18" charset="0"/>
              </a:rPr>
              <a:t>Substitutes</a:t>
            </a:r>
          </a:p>
        </p:txBody>
      </p:sp>
      <p:sp>
        <p:nvSpPr>
          <p:cNvPr id="8203" name="Rectangle 11"/>
          <p:cNvSpPr>
            <a:spLocks noChangeArrowheads="1"/>
          </p:cNvSpPr>
          <p:nvPr/>
        </p:nvSpPr>
        <p:spPr bwMode="auto">
          <a:xfrm>
            <a:off x="6134100" y="4725988"/>
            <a:ext cx="1181100"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solidFill>
                  <a:schemeClr val="tx2"/>
                </a:solidFill>
                <a:latin typeface="Times New Roman" pitchFamily="18" charset="0"/>
              </a:rPr>
              <a:t>Threat of substitutes</a:t>
            </a:r>
          </a:p>
        </p:txBody>
      </p:sp>
      <p:sp>
        <p:nvSpPr>
          <p:cNvPr id="8204" name="Rectangle 12"/>
          <p:cNvSpPr>
            <a:spLocks noChangeArrowheads="1"/>
          </p:cNvSpPr>
          <p:nvPr/>
        </p:nvSpPr>
        <p:spPr bwMode="auto">
          <a:xfrm>
            <a:off x="5248275" y="3170238"/>
            <a:ext cx="1695450" cy="577850"/>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GB" sz="1600" b="1">
                <a:latin typeface="Times New Roman" pitchFamily="18" charset="0"/>
              </a:rPr>
              <a:t>COMPETITIVE RIVALRY</a:t>
            </a:r>
            <a:endParaRPr lang="en-GB" b="1">
              <a:latin typeface="Times New Roman" pitchFamily="18" charset="0"/>
            </a:endParaRPr>
          </a:p>
        </p:txBody>
      </p:sp>
      <p:sp>
        <p:nvSpPr>
          <p:cNvPr id="8205" name="Rectangle 13"/>
          <p:cNvSpPr>
            <a:spLocks noChangeArrowheads="1"/>
          </p:cNvSpPr>
          <p:nvPr/>
        </p:nvSpPr>
        <p:spPr bwMode="auto">
          <a:xfrm>
            <a:off x="2117726" y="6169025"/>
            <a:ext cx="7940675" cy="211138"/>
          </a:xfrm>
          <a:prstGeom prst="rect">
            <a:avLst/>
          </a:prstGeom>
          <a:noFill/>
          <a:ln w="12700">
            <a:noFill/>
            <a:miter lim="800000"/>
            <a:headEnd/>
            <a:tailEnd/>
          </a:ln>
          <a:effectLst/>
        </p:spPr>
        <p:txBody>
          <a:bodyPr lIns="90488" tIns="44450" rIns="90488" bIns="44450">
            <a:spAutoFit/>
          </a:bodyPr>
          <a:lstStyle/>
          <a:p>
            <a:pPr algn="r" eaLnBrk="0" hangingPunct="0"/>
            <a:r>
              <a:rPr lang="en-GB" sz="800">
                <a:latin typeface="Times New Roman" pitchFamily="18" charset="0"/>
              </a:rPr>
              <a:t>Source: Adapted from M.E. Porter, </a:t>
            </a:r>
            <a:r>
              <a:rPr lang="en-GB" sz="800" i="1">
                <a:latin typeface="Times New Roman" pitchFamily="18" charset="0"/>
              </a:rPr>
              <a:t>Competitive Strategy</a:t>
            </a:r>
            <a:r>
              <a:rPr lang="en-GB" sz="800">
                <a:latin typeface="Times New Roman" pitchFamily="18" charset="0"/>
              </a:rPr>
              <a:t>, Free Press, 1980, p.4. Copyright by the Free Press, a division of Macmillian Publishing Co., Inc. Reproduced with permission</a:t>
            </a:r>
          </a:p>
        </p:txBody>
      </p:sp>
      <p:sp>
        <p:nvSpPr>
          <p:cNvPr id="8206" name="Rectangle 14"/>
          <p:cNvSpPr>
            <a:spLocks noChangeArrowheads="1"/>
          </p:cNvSpPr>
          <p:nvPr/>
        </p:nvSpPr>
        <p:spPr bwMode="auto">
          <a:xfrm>
            <a:off x="3373438" y="5922964"/>
            <a:ext cx="6697662" cy="397545"/>
          </a:xfrm>
          <a:prstGeom prst="rect">
            <a:avLst/>
          </a:prstGeom>
          <a:noFill/>
          <a:ln w="12700">
            <a:noFill/>
            <a:miter lim="800000"/>
            <a:headEnd/>
            <a:tailEnd/>
          </a:ln>
          <a:effectLst/>
        </p:spPr>
        <p:txBody>
          <a:bodyPr lIns="90488" tIns="44450" rIns="90488" bIns="44450">
            <a:spAutoFit/>
          </a:bodyPr>
          <a:lstStyle/>
          <a:p>
            <a:pPr algn="r" eaLnBrk="0" hangingPunct="0"/>
            <a:r>
              <a:rPr lang="en-GB" sz="2000" b="1">
                <a:latin typeface="Times New Roman" pitchFamily="18" charset="0"/>
              </a:rPr>
              <a:t>Exhibit 3.6 Five forces analysis</a:t>
            </a:r>
          </a:p>
        </p:txBody>
      </p:sp>
      <p:sp>
        <p:nvSpPr>
          <p:cNvPr id="8207" name="Oval 15"/>
          <p:cNvSpPr>
            <a:spLocks noChangeArrowheads="1"/>
          </p:cNvSpPr>
          <p:nvPr/>
        </p:nvSpPr>
        <p:spPr bwMode="auto">
          <a:xfrm>
            <a:off x="5384800" y="2716213"/>
            <a:ext cx="1422400" cy="1422400"/>
          </a:xfrm>
          <a:prstGeom prst="ellipse">
            <a:avLst/>
          </a:prstGeom>
          <a:noFill/>
          <a:ln w="25400">
            <a:solidFill>
              <a:srgbClr val="002AC7"/>
            </a:solidFill>
            <a:round/>
            <a:headEnd/>
            <a:tailEnd/>
          </a:ln>
          <a:effectLst/>
        </p:spPr>
        <p:txBody>
          <a:bodyPr wrap="none" anchor="ctr"/>
          <a:lstStyle/>
          <a:p>
            <a:endParaRPr lang="en-US"/>
          </a:p>
        </p:txBody>
      </p:sp>
      <p:sp>
        <p:nvSpPr>
          <p:cNvPr id="8208" name="Oval 16"/>
          <p:cNvSpPr>
            <a:spLocks noChangeArrowheads="1"/>
          </p:cNvSpPr>
          <p:nvPr/>
        </p:nvSpPr>
        <p:spPr bwMode="auto">
          <a:xfrm>
            <a:off x="5422901" y="2754313"/>
            <a:ext cx="1336675" cy="1346200"/>
          </a:xfrm>
          <a:prstGeom prst="ellipse">
            <a:avLst/>
          </a:prstGeom>
          <a:noFill/>
          <a:ln w="25400">
            <a:solidFill>
              <a:srgbClr val="9EB3FF"/>
            </a:solidFill>
            <a:round/>
            <a:headEnd/>
            <a:tailEnd/>
          </a:ln>
          <a:effectLst/>
        </p:spPr>
        <p:txBody>
          <a:bodyPr wrap="none" anchor="ctr"/>
          <a:lstStyle/>
          <a:p>
            <a:endParaRPr lang="en-US"/>
          </a:p>
        </p:txBody>
      </p:sp>
      <p:sp>
        <p:nvSpPr>
          <p:cNvPr id="8209" name="Line 17"/>
          <p:cNvSpPr>
            <a:spLocks noChangeShapeType="1"/>
          </p:cNvSpPr>
          <p:nvPr/>
        </p:nvSpPr>
        <p:spPr bwMode="auto">
          <a:xfrm flipV="1">
            <a:off x="4813300" y="3414714"/>
            <a:ext cx="317500" cy="26987"/>
          </a:xfrm>
          <a:prstGeom prst="line">
            <a:avLst/>
          </a:prstGeom>
          <a:noFill/>
          <a:ln w="25400">
            <a:solidFill>
              <a:srgbClr val="001A6B"/>
            </a:solidFill>
            <a:round/>
            <a:headEnd/>
            <a:tailEnd type="triangle" w="med" len="med"/>
          </a:ln>
          <a:effectLst/>
        </p:spPr>
        <p:txBody>
          <a:bodyPr wrap="none" anchor="ctr"/>
          <a:lstStyle/>
          <a:p>
            <a:endParaRPr lang="en-US"/>
          </a:p>
        </p:txBody>
      </p:sp>
      <p:sp>
        <p:nvSpPr>
          <p:cNvPr id="8210" name="Line 18"/>
          <p:cNvSpPr>
            <a:spLocks noChangeShapeType="1"/>
          </p:cNvSpPr>
          <p:nvPr/>
        </p:nvSpPr>
        <p:spPr bwMode="auto">
          <a:xfrm>
            <a:off x="6096000" y="1916113"/>
            <a:ext cx="0" cy="546100"/>
          </a:xfrm>
          <a:prstGeom prst="line">
            <a:avLst/>
          </a:prstGeom>
          <a:noFill/>
          <a:ln w="25400">
            <a:solidFill>
              <a:srgbClr val="001A6B"/>
            </a:solidFill>
            <a:round/>
            <a:headEnd/>
            <a:tailEnd type="triangle" w="med" len="med"/>
          </a:ln>
          <a:effectLst/>
        </p:spPr>
        <p:txBody>
          <a:bodyPr wrap="none" anchor="ctr"/>
          <a:lstStyle/>
          <a:p>
            <a:endParaRPr lang="en-US"/>
          </a:p>
        </p:txBody>
      </p:sp>
      <p:sp>
        <p:nvSpPr>
          <p:cNvPr id="8211" name="Line 19"/>
          <p:cNvSpPr>
            <a:spLocks noChangeShapeType="1"/>
          </p:cNvSpPr>
          <p:nvPr/>
        </p:nvSpPr>
        <p:spPr bwMode="auto">
          <a:xfrm flipV="1">
            <a:off x="6096000" y="4367213"/>
            <a:ext cx="0" cy="730250"/>
          </a:xfrm>
          <a:prstGeom prst="line">
            <a:avLst/>
          </a:prstGeom>
          <a:noFill/>
          <a:ln w="25400">
            <a:solidFill>
              <a:srgbClr val="001A6B"/>
            </a:solidFill>
            <a:round/>
            <a:headEnd/>
            <a:tailEnd type="triangle" w="med" len="med"/>
          </a:ln>
          <a:effectLst/>
        </p:spPr>
        <p:txBody>
          <a:bodyPr wrap="none" anchor="ctr"/>
          <a:lstStyle/>
          <a:p>
            <a:endParaRPr lang="en-US"/>
          </a:p>
        </p:txBody>
      </p:sp>
      <p:sp>
        <p:nvSpPr>
          <p:cNvPr id="8212" name="Line 20"/>
          <p:cNvSpPr>
            <a:spLocks noChangeShapeType="1"/>
          </p:cNvSpPr>
          <p:nvPr/>
        </p:nvSpPr>
        <p:spPr bwMode="auto">
          <a:xfrm flipH="1" flipV="1">
            <a:off x="7035800" y="3414713"/>
            <a:ext cx="368300" cy="36512"/>
          </a:xfrm>
          <a:prstGeom prst="line">
            <a:avLst/>
          </a:prstGeom>
          <a:noFill/>
          <a:ln w="25400">
            <a:solidFill>
              <a:srgbClr val="001A6B"/>
            </a:solidFill>
            <a:round/>
            <a:headEnd/>
            <a:tailEnd type="triangle" w="med" len="me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8204"/>
                                        </p:tgtEl>
                                        <p:attrNameLst>
                                          <p:attrName>style.visibility</p:attrName>
                                        </p:attrNameLst>
                                      </p:cBhvr>
                                      <p:to>
                                        <p:strVal val="visible"/>
                                      </p:to>
                                    </p:set>
                                    <p:animEffect transition="in" filter="diamond(in)">
                                      <p:cBhvr>
                                        <p:cTn id="7" dur="2000"/>
                                        <p:tgtEl>
                                          <p:spTgt spid="820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196"/>
                                        </p:tgtEl>
                                        <p:attrNameLst>
                                          <p:attrName>style.visibility</p:attrName>
                                        </p:attrNameLst>
                                      </p:cBhvr>
                                      <p:to>
                                        <p:strVal val="visible"/>
                                      </p:to>
                                    </p:set>
                                    <p:anim calcmode="lin" valueType="num">
                                      <p:cBhvr additive="base">
                                        <p:cTn id="12" dur="500" fill="hold"/>
                                        <p:tgtEl>
                                          <p:spTgt spid="8196"/>
                                        </p:tgtEl>
                                        <p:attrNameLst>
                                          <p:attrName>ppt_x</p:attrName>
                                        </p:attrNameLst>
                                      </p:cBhvr>
                                      <p:tavLst>
                                        <p:tav tm="0">
                                          <p:val>
                                            <p:strVal val="#ppt_x"/>
                                          </p:val>
                                        </p:tav>
                                        <p:tav tm="100000">
                                          <p:val>
                                            <p:strVal val="#ppt_x"/>
                                          </p:val>
                                        </p:tav>
                                      </p:tavLst>
                                    </p:anim>
                                    <p:anim calcmode="lin" valueType="num">
                                      <p:cBhvr additive="base">
                                        <p:cTn id="13" dur="500" fill="hold"/>
                                        <p:tgtEl>
                                          <p:spTgt spid="819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8197"/>
                                        </p:tgtEl>
                                        <p:attrNameLst>
                                          <p:attrName>style.visibility</p:attrName>
                                        </p:attrNameLst>
                                      </p:cBhvr>
                                      <p:to>
                                        <p:strVal val="visible"/>
                                      </p:to>
                                    </p:set>
                                    <p:animEffect transition="in" filter="slide(fromBottom)">
                                      <p:cBhvr>
                                        <p:cTn id="18" dur="500"/>
                                        <p:tgtEl>
                                          <p:spTgt spid="8197"/>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8198"/>
                                        </p:tgtEl>
                                        <p:attrNameLst>
                                          <p:attrName>style.visibility</p:attrName>
                                        </p:attrNameLst>
                                      </p:cBhvr>
                                      <p:to>
                                        <p:strVal val="visible"/>
                                      </p:to>
                                    </p:set>
                                    <p:anim calcmode="lin" valueType="num">
                                      <p:cBhvr additive="base">
                                        <p:cTn id="23" dur="500" fill="hold"/>
                                        <p:tgtEl>
                                          <p:spTgt spid="8198"/>
                                        </p:tgtEl>
                                        <p:attrNameLst>
                                          <p:attrName>ppt_x</p:attrName>
                                        </p:attrNameLst>
                                      </p:cBhvr>
                                      <p:tavLst>
                                        <p:tav tm="0">
                                          <p:val>
                                            <p:strVal val="#ppt_x"/>
                                          </p:val>
                                        </p:tav>
                                        <p:tav tm="100000">
                                          <p:val>
                                            <p:strVal val="#ppt_x"/>
                                          </p:val>
                                        </p:tav>
                                      </p:tavLst>
                                    </p:anim>
                                    <p:anim calcmode="lin" valueType="num">
                                      <p:cBhvr additive="base">
                                        <p:cTn id="24" dur="500" fill="hold"/>
                                        <p:tgtEl>
                                          <p:spTgt spid="819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grpId="0" nodeType="clickEffect">
                                  <p:stCondLst>
                                    <p:cond delay="0"/>
                                  </p:stCondLst>
                                  <p:childTnLst>
                                    <p:set>
                                      <p:cBhvr>
                                        <p:cTn id="28" dur="1" fill="hold">
                                          <p:stCondLst>
                                            <p:cond delay="0"/>
                                          </p:stCondLst>
                                        </p:cTn>
                                        <p:tgtEl>
                                          <p:spTgt spid="8201"/>
                                        </p:tgtEl>
                                        <p:attrNameLst>
                                          <p:attrName>style.visibility</p:attrName>
                                        </p:attrNameLst>
                                      </p:cBhvr>
                                      <p:to>
                                        <p:strVal val="visible"/>
                                      </p:to>
                                    </p:set>
                                    <p:animEffect transition="in" filter="slide(fromBottom)">
                                      <p:cBhvr>
                                        <p:cTn id="29" dur="500"/>
                                        <p:tgtEl>
                                          <p:spTgt spid="8201"/>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8202"/>
                                        </p:tgtEl>
                                        <p:attrNameLst>
                                          <p:attrName>style.visibility</p:attrName>
                                        </p:attrNameLst>
                                      </p:cBhvr>
                                      <p:to>
                                        <p:strVal val="visible"/>
                                      </p:to>
                                    </p:set>
                                    <p:anim calcmode="lin" valueType="num">
                                      <p:cBhvr additive="base">
                                        <p:cTn id="34" dur="500" fill="hold"/>
                                        <p:tgtEl>
                                          <p:spTgt spid="8202"/>
                                        </p:tgtEl>
                                        <p:attrNameLst>
                                          <p:attrName>ppt_x</p:attrName>
                                        </p:attrNameLst>
                                      </p:cBhvr>
                                      <p:tavLst>
                                        <p:tav tm="0">
                                          <p:val>
                                            <p:strVal val="#ppt_x"/>
                                          </p:val>
                                        </p:tav>
                                        <p:tav tm="100000">
                                          <p:val>
                                            <p:strVal val="#ppt_x"/>
                                          </p:val>
                                        </p:tav>
                                      </p:tavLst>
                                    </p:anim>
                                    <p:anim calcmode="lin" valueType="num">
                                      <p:cBhvr additive="base">
                                        <p:cTn id="35" dur="500" fill="hold"/>
                                        <p:tgtEl>
                                          <p:spTgt spid="8202"/>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2" presetClass="entr" presetSubtype="4" fill="hold" grpId="0" nodeType="clickEffect">
                                  <p:stCondLst>
                                    <p:cond delay="0"/>
                                  </p:stCondLst>
                                  <p:childTnLst>
                                    <p:set>
                                      <p:cBhvr>
                                        <p:cTn id="39" dur="1" fill="hold">
                                          <p:stCondLst>
                                            <p:cond delay="0"/>
                                          </p:stCondLst>
                                        </p:cTn>
                                        <p:tgtEl>
                                          <p:spTgt spid="8203"/>
                                        </p:tgtEl>
                                        <p:attrNameLst>
                                          <p:attrName>style.visibility</p:attrName>
                                        </p:attrNameLst>
                                      </p:cBhvr>
                                      <p:to>
                                        <p:strVal val="visible"/>
                                      </p:to>
                                    </p:set>
                                    <p:animEffect transition="in" filter="slide(fromBottom)">
                                      <p:cBhvr>
                                        <p:cTn id="40" dur="500"/>
                                        <p:tgtEl>
                                          <p:spTgt spid="8203"/>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8199"/>
                                        </p:tgtEl>
                                        <p:attrNameLst>
                                          <p:attrName>style.visibility</p:attrName>
                                        </p:attrNameLst>
                                      </p:cBhvr>
                                      <p:to>
                                        <p:strVal val="visible"/>
                                      </p:to>
                                    </p:set>
                                    <p:anim calcmode="lin" valueType="num">
                                      <p:cBhvr additive="base">
                                        <p:cTn id="45" dur="500" fill="hold"/>
                                        <p:tgtEl>
                                          <p:spTgt spid="8199"/>
                                        </p:tgtEl>
                                        <p:attrNameLst>
                                          <p:attrName>ppt_x</p:attrName>
                                        </p:attrNameLst>
                                      </p:cBhvr>
                                      <p:tavLst>
                                        <p:tav tm="0">
                                          <p:val>
                                            <p:strVal val="#ppt_x"/>
                                          </p:val>
                                        </p:tav>
                                        <p:tav tm="100000">
                                          <p:val>
                                            <p:strVal val="#ppt_x"/>
                                          </p:val>
                                        </p:tav>
                                      </p:tavLst>
                                    </p:anim>
                                    <p:anim calcmode="lin" valueType="num">
                                      <p:cBhvr additive="base">
                                        <p:cTn id="46" dur="500" fill="hold"/>
                                        <p:tgtEl>
                                          <p:spTgt spid="8199"/>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2" presetClass="entr" presetSubtype="4" fill="hold" grpId="0" nodeType="clickEffect">
                                  <p:stCondLst>
                                    <p:cond delay="0"/>
                                  </p:stCondLst>
                                  <p:childTnLst>
                                    <p:set>
                                      <p:cBhvr>
                                        <p:cTn id="50" dur="1" fill="hold">
                                          <p:stCondLst>
                                            <p:cond delay="0"/>
                                          </p:stCondLst>
                                        </p:cTn>
                                        <p:tgtEl>
                                          <p:spTgt spid="8200"/>
                                        </p:tgtEl>
                                        <p:attrNameLst>
                                          <p:attrName>style.visibility</p:attrName>
                                        </p:attrNameLst>
                                      </p:cBhvr>
                                      <p:to>
                                        <p:strVal val="visible"/>
                                      </p:to>
                                    </p:set>
                                    <p:animEffect transition="in" filter="slide(fromBottom)">
                                      <p:cBhvr>
                                        <p:cTn id="51" dur="500"/>
                                        <p:tgtEl>
                                          <p:spTgt spid="82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p:bldP spid="8197" grpId="0"/>
      <p:bldP spid="8198" grpId="0"/>
      <p:bldP spid="8199" grpId="0"/>
      <p:bldP spid="8200" grpId="0"/>
      <p:bldP spid="8201" grpId="0"/>
      <p:bldP spid="8202" grpId="0"/>
      <p:bldP spid="8203" grpId="0"/>
      <p:bldP spid="8204"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Freeform: Shape 140">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 name="Oval 142">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Freeform: Shape 144">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17" name="AutoShape 5"/>
          <p:cNvSpPr>
            <a:spLocks noGrp="1" noChangeArrowheads="1"/>
          </p:cNvSpPr>
          <p:nvPr>
            <p:ph type="title"/>
          </p:nvPr>
        </p:nvSpPr>
        <p:spPr>
          <a:xfrm>
            <a:off x="6978316" y="1431042"/>
            <a:ext cx="4055899" cy="3995916"/>
          </a:xfrm>
        </p:spPr>
        <p:txBody>
          <a:bodyPr vert="horz" lIns="90488" tIns="44450" rIns="90488" bIns="44450" rtlCol="0" anchor="ctr">
            <a:normAutofit/>
          </a:bodyPr>
          <a:lstStyle/>
          <a:p>
            <a:r>
              <a:rPr lang="en-GB">
                <a:solidFill>
                  <a:schemeClr val="tx1">
                    <a:lumMod val="95000"/>
                    <a:lumOff val="5000"/>
                  </a:schemeClr>
                </a:solidFill>
              </a:rPr>
              <a:t>FIVE FORCES ANALYSIS</a:t>
            </a:r>
          </a:p>
        </p:txBody>
      </p:sp>
      <p:sp>
        <p:nvSpPr>
          <p:cNvPr id="13318" name="Rectangle 6"/>
          <p:cNvSpPr>
            <a:spLocks noGrp="1" noChangeArrowheads="1"/>
          </p:cNvSpPr>
          <p:nvPr>
            <p:ph type="body" idx="1"/>
          </p:nvPr>
        </p:nvSpPr>
        <p:spPr>
          <a:xfrm>
            <a:off x="868601" y="682754"/>
            <a:ext cx="4522265" cy="5413246"/>
          </a:xfrm>
        </p:spPr>
        <p:txBody>
          <a:bodyPr vert="horz" lIns="90488" tIns="44450" rIns="90488" bIns="44450" rtlCol="0" anchor="ctr">
            <a:normAutofit/>
          </a:bodyPr>
          <a:lstStyle/>
          <a:p>
            <a:pPr>
              <a:buFont typeface="Wingdings" pitchFamily="2" charset="2"/>
              <a:buNone/>
            </a:pPr>
            <a:r>
              <a:rPr lang="en-GB" sz="3600" b="1" dirty="0">
                <a:solidFill>
                  <a:schemeClr val="tx1">
                    <a:lumMod val="85000"/>
                    <a:lumOff val="15000"/>
                  </a:schemeClr>
                </a:solidFill>
              </a:rPr>
              <a:t>The threat of entry ...</a:t>
            </a:r>
          </a:p>
          <a:p>
            <a:pPr>
              <a:buFont typeface="Wingdings" pitchFamily="2" charset="2"/>
              <a:buNone/>
            </a:pPr>
            <a:r>
              <a:rPr lang="en-GB" sz="3600" dirty="0">
                <a:solidFill>
                  <a:schemeClr val="tx1">
                    <a:lumMod val="85000"/>
                    <a:lumOff val="15000"/>
                  </a:schemeClr>
                </a:solidFill>
              </a:rPr>
              <a:t>Dependent on barriers to entry such as:</a:t>
            </a:r>
          </a:p>
          <a:p>
            <a:r>
              <a:rPr lang="en-GB" sz="3600" dirty="0">
                <a:solidFill>
                  <a:schemeClr val="tx1">
                    <a:lumMod val="85000"/>
                    <a:lumOff val="15000"/>
                  </a:schemeClr>
                </a:solidFill>
              </a:rPr>
              <a:t>economies of scale</a:t>
            </a:r>
          </a:p>
          <a:p>
            <a:r>
              <a:rPr lang="en-GB" sz="3600" dirty="0">
                <a:solidFill>
                  <a:schemeClr val="tx1">
                    <a:lumMod val="85000"/>
                    <a:lumOff val="15000"/>
                  </a:schemeClr>
                </a:solidFill>
              </a:rPr>
              <a:t>capital requirements of entry</a:t>
            </a:r>
          </a:p>
          <a:p>
            <a:r>
              <a:rPr lang="en-GB" sz="3600" dirty="0">
                <a:solidFill>
                  <a:schemeClr val="tx1">
                    <a:lumMod val="85000"/>
                    <a:lumOff val="15000"/>
                  </a:schemeClr>
                </a:solidFill>
              </a:rPr>
              <a:t>access to distribution channels</a:t>
            </a:r>
          </a:p>
          <a:p>
            <a:pPr>
              <a:buFont typeface="Wingdings" pitchFamily="2" charset="2"/>
              <a:buNone/>
            </a:pPr>
            <a:endParaRPr lang="en-GB" sz="1800" dirty="0">
              <a:solidFill>
                <a:schemeClr val="tx1">
                  <a:lumMod val="85000"/>
                  <a:lumOff val="15000"/>
                </a:schemeClr>
              </a:solidFill>
            </a:endParaRPr>
          </a:p>
        </p:txBody>
      </p:sp>
      <p:sp>
        <p:nvSpPr>
          <p:cNvPr id="13315"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316"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7"/>
                                        </p:tgtEl>
                                        <p:attrNameLst>
                                          <p:attrName>style.visibility</p:attrName>
                                        </p:attrNameLst>
                                      </p:cBhvr>
                                      <p:to>
                                        <p:strVal val="visible"/>
                                      </p:to>
                                    </p:set>
                                    <p:animEffect transition="in" filter="fade">
                                      <p:cBhvr>
                                        <p:cTn id="7" dur="2000"/>
                                        <p:tgtEl>
                                          <p:spTgt spid="133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318">
                                            <p:txEl>
                                              <p:pRg st="0" end="0"/>
                                            </p:txEl>
                                          </p:spTgt>
                                        </p:tgtEl>
                                        <p:attrNameLst>
                                          <p:attrName>style.visibility</p:attrName>
                                        </p:attrNameLst>
                                      </p:cBhvr>
                                      <p:to>
                                        <p:strVal val="visible"/>
                                      </p:to>
                                    </p:set>
                                    <p:animEffect transition="in" filter="fade">
                                      <p:cBhvr>
                                        <p:cTn id="12" dur="2000"/>
                                        <p:tgtEl>
                                          <p:spTgt spid="1331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318">
                                            <p:txEl>
                                              <p:pRg st="1" end="1"/>
                                            </p:txEl>
                                          </p:spTgt>
                                        </p:tgtEl>
                                        <p:attrNameLst>
                                          <p:attrName>style.visibility</p:attrName>
                                        </p:attrNameLst>
                                      </p:cBhvr>
                                      <p:to>
                                        <p:strVal val="visible"/>
                                      </p:to>
                                    </p:set>
                                    <p:animEffect transition="in" filter="fade">
                                      <p:cBhvr>
                                        <p:cTn id="17" dur="2000"/>
                                        <p:tgtEl>
                                          <p:spTgt spid="1331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318">
                                            <p:txEl>
                                              <p:pRg st="2" end="2"/>
                                            </p:txEl>
                                          </p:spTgt>
                                        </p:tgtEl>
                                        <p:attrNameLst>
                                          <p:attrName>style.visibility</p:attrName>
                                        </p:attrNameLst>
                                      </p:cBhvr>
                                      <p:to>
                                        <p:strVal val="visible"/>
                                      </p:to>
                                    </p:set>
                                    <p:animEffect transition="in" filter="fade">
                                      <p:cBhvr>
                                        <p:cTn id="22" dur="2000"/>
                                        <p:tgtEl>
                                          <p:spTgt spid="1331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318">
                                            <p:txEl>
                                              <p:pRg st="3" end="3"/>
                                            </p:txEl>
                                          </p:spTgt>
                                        </p:tgtEl>
                                        <p:attrNameLst>
                                          <p:attrName>style.visibility</p:attrName>
                                        </p:attrNameLst>
                                      </p:cBhvr>
                                      <p:to>
                                        <p:strVal val="visible"/>
                                      </p:to>
                                    </p:set>
                                    <p:animEffect transition="in" filter="fade">
                                      <p:cBhvr>
                                        <p:cTn id="27" dur="2000"/>
                                        <p:tgtEl>
                                          <p:spTgt spid="13318">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318">
                                            <p:txEl>
                                              <p:pRg st="4" end="4"/>
                                            </p:txEl>
                                          </p:spTgt>
                                        </p:tgtEl>
                                        <p:attrNameLst>
                                          <p:attrName>style.visibility</p:attrName>
                                        </p:attrNameLst>
                                      </p:cBhvr>
                                      <p:to>
                                        <p:strVal val="visible"/>
                                      </p:to>
                                    </p:set>
                                    <p:animEffect transition="in" filter="fade">
                                      <p:cBhvr>
                                        <p:cTn id="32" dur="2000"/>
                                        <p:tgtEl>
                                          <p:spTgt spid="1331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animBg="1"/>
      <p:bldP spid="13318"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213" name="AutoShape 5"/>
          <p:cNvSpPr>
            <a:spLocks noGrp="1" noChangeArrowheads="1"/>
          </p:cNvSpPr>
          <p:nvPr>
            <p:ph type="title"/>
          </p:nvPr>
        </p:nvSpPr>
        <p:spPr>
          <a:xfrm>
            <a:off x="1171074" y="1396686"/>
            <a:ext cx="3240506" cy="4064628"/>
          </a:xfrm>
        </p:spPr>
        <p:txBody>
          <a:bodyPr vert="horz" lIns="90488" tIns="44450" rIns="90488" bIns="44450" rtlCol="0">
            <a:normAutofit/>
          </a:bodyPr>
          <a:lstStyle/>
          <a:p>
            <a:r>
              <a:rPr lang="en-GB">
                <a:solidFill>
                  <a:srgbClr val="FFFFFF"/>
                </a:solidFill>
              </a:rPr>
              <a:t>Threat of Entry</a:t>
            </a:r>
          </a:p>
        </p:txBody>
      </p:sp>
      <p:sp>
        <p:nvSpPr>
          <p:cNvPr id="79" name="Arc 78">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81" name="Oval 8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4214" name="Rectangle 6"/>
          <p:cNvSpPr>
            <a:spLocks noGrp="1" noChangeArrowheads="1"/>
          </p:cNvSpPr>
          <p:nvPr>
            <p:ph type="body" idx="1"/>
          </p:nvPr>
        </p:nvSpPr>
        <p:spPr>
          <a:xfrm>
            <a:off x="5370153" y="1526033"/>
            <a:ext cx="5536397" cy="3935281"/>
          </a:xfrm>
        </p:spPr>
        <p:txBody>
          <a:bodyPr vert="horz" lIns="90488" tIns="44450" rIns="90488" bIns="44450" rtlCol="0">
            <a:normAutofit/>
          </a:bodyPr>
          <a:lstStyle/>
          <a:p>
            <a:pPr>
              <a:buFont typeface="Wingdings" pitchFamily="2" charset="2"/>
              <a:buNone/>
            </a:pPr>
            <a:r>
              <a:rPr lang="en-GB" b="1"/>
              <a:t>also</a:t>
            </a:r>
            <a:endParaRPr lang="en-GB"/>
          </a:p>
          <a:p>
            <a:r>
              <a:rPr lang="en-GB"/>
              <a:t>expected retaliation</a:t>
            </a:r>
          </a:p>
          <a:p>
            <a:r>
              <a:rPr lang="en-GB"/>
              <a:t>legislation or government action</a:t>
            </a:r>
          </a:p>
          <a:p>
            <a:r>
              <a:rPr lang="en-GB"/>
              <a:t>differentiation</a:t>
            </a:r>
          </a:p>
        </p:txBody>
      </p:sp>
      <p:sp>
        <p:nvSpPr>
          <p:cNvPr id="6" name="Date Placeholder 3"/>
          <p:cNvSpPr>
            <a:spLocks noGrp="1"/>
          </p:cNvSpPr>
          <p:nvPr>
            <p:ph type="dt" sz="half" idx="10"/>
          </p:nvPr>
        </p:nvSpPr>
        <p:spPr>
          <a:xfrm>
            <a:off x="838200" y="6356350"/>
            <a:ext cx="2743200" cy="365125"/>
          </a:xfrm>
        </p:spPr>
        <p:txBody>
          <a:bodyPr>
            <a:normAutofit/>
          </a:bodyPr>
          <a:lstStyle/>
          <a:p>
            <a:pPr>
              <a:spcAft>
                <a:spcPts val="600"/>
              </a:spcAft>
            </a:pPr>
            <a:r>
              <a:rPr lang="en-US"/>
              <a:t>Strategy School</a:t>
            </a:r>
            <a:endParaRPr lang="en-GB"/>
          </a:p>
        </p:txBody>
      </p:sp>
      <p:sp>
        <p:nvSpPr>
          <p:cNvPr id="8" name="Slide Number Placeholder 5"/>
          <p:cNvSpPr>
            <a:spLocks noGrp="1"/>
          </p:cNvSpPr>
          <p:nvPr>
            <p:ph type="sldNum" sz="quarter" idx="12"/>
          </p:nvPr>
        </p:nvSpPr>
        <p:spPr>
          <a:xfrm>
            <a:off x="8610600" y="6356350"/>
            <a:ext cx="2743200" cy="365125"/>
          </a:xfrm>
        </p:spPr>
        <p:txBody>
          <a:bodyPr>
            <a:normAutofit/>
          </a:bodyPr>
          <a:lstStyle/>
          <a:p>
            <a:pPr>
              <a:spcAft>
                <a:spcPts val="600"/>
              </a:spcAft>
            </a:pPr>
            <a:fld id="{E7541C93-B85D-4E41-B08E-3880B727A666}" type="slidenum">
              <a:rPr lang="en-GB"/>
              <a:pPr>
                <a:spcAft>
                  <a:spcPts val="600"/>
                </a:spcAft>
              </a:pPr>
              <a:t>12</a:t>
            </a:fld>
            <a:endParaRPr lang="en-GB"/>
          </a:p>
        </p:txBody>
      </p:sp>
      <p:sp>
        <p:nvSpPr>
          <p:cNvPr id="94211"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94212"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4213"/>
                                        </p:tgtEl>
                                        <p:attrNameLst>
                                          <p:attrName>style.visibility</p:attrName>
                                        </p:attrNameLst>
                                      </p:cBhvr>
                                      <p:to>
                                        <p:strVal val="visible"/>
                                      </p:to>
                                    </p:set>
                                    <p:animEffect transition="in" filter="fade">
                                      <p:cBhvr>
                                        <p:cTn id="7" dur="2000"/>
                                        <p:tgtEl>
                                          <p:spTgt spid="942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4214">
                                            <p:txEl>
                                              <p:pRg st="0" end="0"/>
                                            </p:txEl>
                                          </p:spTgt>
                                        </p:tgtEl>
                                        <p:attrNameLst>
                                          <p:attrName>style.visibility</p:attrName>
                                        </p:attrNameLst>
                                      </p:cBhvr>
                                      <p:to>
                                        <p:strVal val="visible"/>
                                      </p:to>
                                    </p:set>
                                    <p:animEffect transition="in" filter="fade">
                                      <p:cBhvr>
                                        <p:cTn id="12" dur="2000"/>
                                        <p:tgtEl>
                                          <p:spTgt spid="9421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4214">
                                            <p:txEl>
                                              <p:pRg st="1" end="1"/>
                                            </p:txEl>
                                          </p:spTgt>
                                        </p:tgtEl>
                                        <p:attrNameLst>
                                          <p:attrName>style.visibility</p:attrName>
                                        </p:attrNameLst>
                                      </p:cBhvr>
                                      <p:to>
                                        <p:strVal val="visible"/>
                                      </p:to>
                                    </p:set>
                                    <p:animEffect transition="in" filter="fade">
                                      <p:cBhvr>
                                        <p:cTn id="17" dur="2000"/>
                                        <p:tgtEl>
                                          <p:spTgt spid="9421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4214">
                                            <p:txEl>
                                              <p:pRg st="2" end="2"/>
                                            </p:txEl>
                                          </p:spTgt>
                                        </p:tgtEl>
                                        <p:attrNameLst>
                                          <p:attrName>style.visibility</p:attrName>
                                        </p:attrNameLst>
                                      </p:cBhvr>
                                      <p:to>
                                        <p:strVal val="visible"/>
                                      </p:to>
                                    </p:set>
                                    <p:animEffect transition="in" filter="fade">
                                      <p:cBhvr>
                                        <p:cTn id="22" dur="2000"/>
                                        <p:tgtEl>
                                          <p:spTgt spid="9421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4214">
                                            <p:txEl>
                                              <p:pRg st="3" end="3"/>
                                            </p:txEl>
                                          </p:spTgt>
                                        </p:tgtEl>
                                        <p:attrNameLst>
                                          <p:attrName>style.visibility</p:attrName>
                                        </p:attrNameLst>
                                      </p:cBhvr>
                                      <p:to>
                                        <p:strVal val="visible"/>
                                      </p:to>
                                    </p:set>
                                    <p:animEffect transition="in" filter="fade">
                                      <p:cBhvr>
                                        <p:cTn id="27" dur="2000"/>
                                        <p:tgtEl>
                                          <p:spTgt spid="942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3" grpId="0" animBg="1"/>
      <p:bldP spid="94214"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956" name="AutoShape 4"/>
          <p:cNvSpPr>
            <a:spLocks noGrp="1" noChangeArrowheads="1"/>
          </p:cNvSpPr>
          <p:nvPr>
            <p:ph type="title"/>
          </p:nvPr>
        </p:nvSpPr>
        <p:spPr>
          <a:xfrm>
            <a:off x="838200" y="365125"/>
            <a:ext cx="5558489" cy="1325563"/>
          </a:xfrm>
        </p:spPr>
        <p:txBody>
          <a:bodyPr vert="horz" lIns="90488" tIns="44450" rIns="90488" bIns="44450" rtlCol="0">
            <a:normAutofit/>
          </a:bodyPr>
          <a:lstStyle/>
          <a:p>
            <a:r>
              <a:rPr lang="en-GB"/>
              <a:t>Differentiation?</a:t>
            </a:r>
          </a:p>
        </p:txBody>
      </p:sp>
      <p:sp>
        <p:nvSpPr>
          <p:cNvPr id="76" name="Freeform: Shape 75">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5957" name="Rectangle 5"/>
          <p:cNvSpPr>
            <a:spLocks noGrp="1" noChangeArrowheads="1"/>
          </p:cNvSpPr>
          <p:nvPr>
            <p:ph type="body" idx="1"/>
          </p:nvPr>
        </p:nvSpPr>
        <p:spPr>
          <a:xfrm>
            <a:off x="838200" y="1825625"/>
            <a:ext cx="5558489" cy="4351338"/>
          </a:xfrm>
        </p:spPr>
        <p:txBody>
          <a:bodyPr vert="horz" lIns="90488" tIns="44450" rIns="90488" bIns="44450" rtlCol="0">
            <a:normAutofit/>
          </a:bodyPr>
          <a:lstStyle/>
          <a:p>
            <a:pPr>
              <a:buFont typeface="Wingdings" pitchFamily="2" charset="2"/>
              <a:buNone/>
            </a:pPr>
            <a:r>
              <a:rPr lang="en-GB" dirty="0"/>
              <a:t>  Create a product or service that is perceived to be unique in some way.</a:t>
            </a:r>
          </a:p>
          <a:p>
            <a:r>
              <a:rPr lang="en-GB" dirty="0"/>
              <a:t>Uniqueness may allow for premium charging</a:t>
            </a:r>
          </a:p>
          <a:p>
            <a:r>
              <a:rPr lang="en-GB" dirty="0"/>
              <a:t>Businesses tend to aim for a high level of differentiation</a:t>
            </a:r>
          </a:p>
        </p:txBody>
      </p:sp>
      <p:sp>
        <p:nvSpPr>
          <p:cNvPr id="78" name="Oval 77">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Block Arc 79">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2" name="Freeform: Shape 81">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84" name="Straight Connector 83">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86" name="Freeform: Shape 85">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Date Placeholder 3"/>
          <p:cNvSpPr>
            <a:spLocks noGrp="1"/>
          </p:cNvSpPr>
          <p:nvPr>
            <p:ph type="dt" sz="half" idx="10"/>
          </p:nvPr>
        </p:nvSpPr>
        <p:spPr>
          <a:xfrm>
            <a:off x="838201" y="6356350"/>
            <a:ext cx="1706216" cy="365125"/>
          </a:xfrm>
        </p:spPr>
        <p:txBody>
          <a:bodyPr>
            <a:normAutofit/>
          </a:bodyPr>
          <a:lstStyle/>
          <a:p>
            <a:pPr>
              <a:spcAft>
                <a:spcPts val="600"/>
              </a:spcAft>
            </a:pPr>
            <a:r>
              <a:rPr lang="en-US"/>
              <a:t>Strategy School</a:t>
            </a:r>
            <a:endParaRPr lang="en-GB"/>
          </a:p>
        </p:txBody>
      </p:sp>
      <p:sp>
        <p:nvSpPr>
          <p:cNvPr id="8" name="Slide Number Placeholder 5"/>
          <p:cNvSpPr>
            <a:spLocks noGrp="1"/>
          </p:cNvSpPr>
          <p:nvPr>
            <p:ph type="sldNum" sz="quarter" idx="12"/>
          </p:nvPr>
        </p:nvSpPr>
        <p:spPr>
          <a:xfrm>
            <a:off x="9780104" y="6356350"/>
            <a:ext cx="1573696" cy="365125"/>
          </a:xfrm>
        </p:spPr>
        <p:txBody>
          <a:bodyPr>
            <a:normAutofit/>
          </a:bodyPr>
          <a:lstStyle/>
          <a:p>
            <a:pPr>
              <a:spcAft>
                <a:spcPts val="600"/>
              </a:spcAft>
            </a:pPr>
            <a:fld id="{75A3A5E7-1889-4096-84BE-4ADF4D7B519D}" type="slidenum">
              <a:rPr lang="en-GB"/>
              <a:pPr>
                <a:spcAft>
                  <a:spcPts val="600"/>
                </a:spcAft>
              </a:pPr>
              <a:t>13</a:t>
            </a:fld>
            <a:endParaRPr lang="en-GB"/>
          </a:p>
        </p:txBody>
      </p:sp>
      <p:sp>
        <p:nvSpPr>
          <p:cNvPr id="88" name="Arc 87">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0" name="Freeform: Shape 89">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954"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25955"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5956"/>
                                        </p:tgtEl>
                                        <p:attrNameLst>
                                          <p:attrName>style.visibility</p:attrName>
                                        </p:attrNameLst>
                                      </p:cBhvr>
                                      <p:to>
                                        <p:strVal val="visible"/>
                                      </p:to>
                                    </p:set>
                                    <p:animEffect transition="in" filter="fade">
                                      <p:cBhvr>
                                        <p:cTn id="7" dur="2000"/>
                                        <p:tgtEl>
                                          <p:spTgt spid="12595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5957">
                                            <p:txEl>
                                              <p:pRg st="0" end="0"/>
                                            </p:txEl>
                                          </p:spTgt>
                                        </p:tgtEl>
                                        <p:attrNameLst>
                                          <p:attrName>style.visibility</p:attrName>
                                        </p:attrNameLst>
                                      </p:cBhvr>
                                      <p:to>
                                        <p:strVal val="visible"/>
                                      </p:to>
                                    </p:set>
                                    <p:animEffect transition="in" filter="fade">
                                      <p:cBhvr>
                                        <p:cTn id="12" dur="2000"/>
                                        <p:tgtEl>
                                          <p:spTgt spid="12595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5957">
                                            <p:txEl>
                                              <p:pRg st="1" end="1"/>
                                            </p:txEl>
                                          </p:spTgt>
                                        </p:tgtEl>
                                        <p:attrNameLst>
                                          <p:attrName>style.visibility</p:attrName>
                                        </p:attrNameLst>
                                      </p:cBhvr>
                                      <p:to>
                                        <p:strVal val="visible"/>
                                      </p:to>
                                    </p:set>
                                    <p:animEffect transition="in" filter="fade">
                                      <p:cBhvr>
                                        <p:cTn id="17" dur="2000"/>
                                        <p:tgtEl>
                                          <p:spTgt spid="12595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5957">
                                            <p:txEl>
                                              <p:pRg st="2" end="2"/>
                                            </p:txEl>
                                          </p:spTgt>
                                        </p:tgtEl>
                                        <p:attrNameLst>
                                          <p:attrName>style.visibility</p:attrName>
                                        </p:attrNameLst>
                                      </p:cBhvr>
                                      <p:to>
                                        <p:strVal val="visible"/>
                                      </p:to>
                                    </p:set>
                                    <p:animEffect transition="in" filter="fade">
                                      <p:cBhvr>
                                        <p:cTn id="22" dur="2000"/>
                                        <p:tgtEl>
                                          <p:spTgt spid="12595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6" grpId="0" animBg="1"/>
      <p:bldP spid="125957"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Rounded Corners 75">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004" name="AutoShape 4"/>
          <p:cNvSpPr>
            <a:spLocks noGrp="1" noChangeArrowheads="1"/>
          </p:cNvSpPr>
          <p:nvPr>
            <p:ph type="title"/>
          </p:nvPr>
        </p:nvSpPr>
        <p:spPr>
          <a:xfrm>
            <a:off x="956826" y="1112969"/>
            <a:ext cx="3937298" cy="4166010"/>
          </a:xfrm>
        </p:spPr>
        <p:txBody>
          <a:bodyPr vert="horz" lIns="90488" tIns="44450" rIns="90488" bIns="44450" rtlCol="0">
            <a:normAutofit/>
          </a:bodyPr>
          <a:lstStyle/>
          <a:p>
            <a:r>
              <a:rPr lang="en-GB">
                <a:solidFill>
                  <a:srgbClr val="FFFFFF"/>
                </a:solidFill>
              </a:rPr>
              <a:t>Differentiation – how is it achieved?</a:t>
            </a:r>
          </a:p>
        </p:txBody>
      </p:sp>
      <p:sp>
        <p:nvSpPr>
          <p:cNvPr id="78" name="Freeform: Shape 77">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79">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8005" name="Rectangle 5"/>
          <p:cNvSpPr>
            <a:spLocks noGrp="1" noChangeArrowheads="1"/>
          </p:cNvSpPr>
          <p:nvPr>
            <p:ph type="body" idx="1"/>
          </p:nvPr>
        </p:nvSpPr>
        <p:spPr>
          <a:xfrm>
            <a:off x="6096000" y="820880"/>
            <a:ext cx="5257799" cy="4889350"/>
          </a:xfrm>
        </p:spPr>
        <p:txBody>
          <a:bodyPr vert="horz" lIns="90488" tIns="44450" rIns="90488" bIns="44450" rtlCol="0" anchor="t">
            <a:normAutofit/>
          </a:bodyPr>
          <a:lstStyle/>
          <a:p>
            <a:r>
              <a:rPr lang="en-GB"/>
              <a:t>Innovation</a:t>
            </a:r>
          </a:p>
          <a:p>
            <a:r>
              <a:rPr lang="en-GB"/>
              <a:t>Technical competence</a:t>
            </a:r>
          </a:p>
          <a:p>
            <a:r>
              <a:rPr lang="en-GB"/>
              <a:t>Superior after sales service</a:t>
            </a:r>
          </a:p>
          <a:p>
            <a:r>
              <a:rPr lang="en-GB"/>
              <a:t>Wide distribution</a:t>
            </a:r>
          </a:p>
          <a:p>
            <a:r>
              <a:rPr lang="en-GB"/>
              <a:t>Other key customer-service functions</a:t>
            </a:r>
          </a:p>
        </p:txBody>
      </p:sp>
      <p:sp>
        <p:nvSpPr>
          <p:cNvPr id="84" name="Freeform: Shape 83">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Date Placeholder 3"/>
          <p:cNvSpPr>
            <a:spLocks noGrp="1"/>
          </p:cNvSpPr>
          <p:nvPr>
            <p:ph type="dt" sz="half" idx="10"/>
          </p:nvPr>
        </p:nvSpPr>
        <p:spPr>
          <a:xfrm>
            <a:off x="1685670" y="6356350"/>
            <a:ext cx="1548181" cy="365125"/>
          </a:xfrm>
        </p:spPr>
        <p:txBody>
          <a:bodyPr>
            <a:normAutofit/>
          </a:bodyPr>
          <a:lstStyle/>
          <a:p>
            <a:pPr>
              <a:spcAft>
                <a:spcPts val="600"/>
              </a:spcAft>
            </a:pPr>
            <a:r>
              <a:rPr lang="en-US"/>
              <a:t>Strategy School</a:t>
            </a:r>
            <a:endParaRPr lang="en-GB"/>
          </a:p>
        </p:txBody>
      </p:sp>
      <p:sp>
        <p:nvSpPr>
          <p:cNvPr id="86" name="Freeform: Shape 85">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5"/>
          <p:cNvSpPr>
            <a:spLocks noGrp="1"/>
          </p:cNvSpPr>
          <p:nvPr>
            <p:ph type="sldNum" sz="quarter" idx="12"/>
          </p:nvPr>
        </p:nvSpPr>
        <p:spPr>
          <a:xfrm>
            <a:off x="10506330" y="6356350"/>
            <a:ext cx="847470" cy="365125"/>
          </a:xfrm>
        </p:spPr>
        <p:txBody>
          <a:bodyPr>
            <a:normAutofit/>
          </a:bodyPr>
          <a:lstStyle/>
          <a:p>
            <a:pPr>
              <a:spcAft>
                <a:spcPts val="600"/>
              </a:spcAft>
            </a:pPr>
            <a:fld id="{E1CD7841-C838-4F49-9195-FC35CA1F7466}" type="slidenum">
              <a:rPr lang="en-GB"/>
              <a:pPr>
                <a:spcAft>
                  <a:spcPts val="600"/>
                </a:spcAft>
              </a:pPr>
              <a:t>14</a:t>
            </a:fld>
            <a:endParaRPr lang="en-GB"/>
          </a:p>
        </p:txBody>
      </p:sp>
      <p:sp>
        <p:nvSpPr>
          <p:cNvPr id="128002"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28003"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8004"/>
                                        </p:tgtEl>
                                        <p:attrNameLst>
                                          <p:attrName>style.visibility</p:attrName>
                                        </p:attrNameLst>
                                      </p:cBhvr>
                                      <p:to>
                                        <p:strVal val="visible"/>
                                      </p:to>
                                    </p:set>
                                    <p:animEffect transition="in" filter="fade">
                                      <p:cBhvr>
                                        <p:cTn id="7" dur="2000"/>
                                        <p:tgtEl>
                                          <p:spTgt spid="12800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8005">
                                            <p:txEl>
                                              <p:pRg st="0" end="0"/>
                                            </p:txEl>
                                          </p:spTgt>
                                        </p:tgtEl>
                                        <p:attrNameLst>
                                          <p:attrName>style.visibility</p:attrName>
                                        </p:attrNameLst>
                                      </p:cBhvr>
                                      <p:to>
                                        <p:strVal val="visible"/>
                                      </p:to>
                                    </p:set>
                                    <p:animEffect transition="in" filter="fade">
                                      <p:cBhvr>
                                        <p:cTn id="12" dur="2000"/>
                                        <p:tgtEl>
                                          <p:spTgt spid="12800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8005">
                                            <p:txEl>
                                              <p:pRg st="1" end="1"/>
                                            </p:txEl>
                                          </p:spTgt>
                                        </p:tgtEl>
                                        <p:attrNameLst>
                                          <p:attrName>style.visibility</p:attrName>
                                        </p:attrNameLst>
                                      </p:cBhvr>
                                      <p:to>
                                        <p:strVal val="visible"/>
                                      </p:to>
                                    </p:set>
                                    <p:animEffect transition="in" filter="fade">
                                      <p:cBhvr>
                                        <p:cTn id="17" dur="2000"/>
                                        <p:tgtEl>
                                          <p:spTgt spid="12800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8005">
                                            <p:txEl>
                                              <p:pRg st="2" end="2"/>
                                            </p:txEl>
                                          </p:spTgt>
                                        </p:tgtEl>
                                        <p:attrNameLst>
                                          <p:attrName>style.visibility</p:attrName>
                                        </p:attrNameLst>
                                      </p:cBhvr>
                                      <p:to>
                                        <p:strVal val="visible"/>
                                      </p:to>
                                    </p:set>
                                    <p:animEffect transition="in" filter="fade">
                                      <p:cBhvr>
                                        <p:cTn id="22" dur="2000"/>
                                        <p:tgtEl>
                                          <p:spTgt spid="12800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8005">
                                            <p:txEl>
                                              <p:pRg st="3" end="3"/>
                                            </p:txEl>
                                          </p:spTgt>
                                        </p:tgtEl>
                                        <p:attrNameLst>
                                          <p:attrName>style.visibility</p:attrName>
                                        </p:attrNameLst>
                                      </p:cBhvr>
                                      <p:to>
                                        <p:strVal val="visible"/>
                                      </p:to>
                                    </p:set>
                                    <p:animEffect transition="in" filter="fade">
                                      <p:cBhvr>
                                        <p:cTn id="27" dur="2000"/>
                                        <p:tgtEl>
                                          <p:spTgt spid="12800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8005">
                                            <p:txEl>
                                              <p:pRg st="4" end="4"/>
                                            </p:txEl>
                                          </p:spTgt>
                                        </p:tgtEl>
                                        <p:attrNameLst>
                                          <p:attrName>style.visibility</p:attrName>
                                        </p:attrNameLst>
                                      </p:cBhvr>
                                      <p:to>
                                        <p:strVal val="visible"/>
                                      </p:to>
                                    </p:set>
                                    <p:animEffect transition="in" filter="fade">
                                      <p:cBhvr>
                                        <p:cTn id="32" dur="2000"/>
                                        <p:tgtEl>
                                          <p:spTgt spid="12800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4" grpId="0" animBg="1"/>
      <p:bldP spid="128005"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052" name="AutoShape 4"/>
          <p:cNvSpPr>
            <a:spLocks noGrp="1" noChangeArrowheads="1"/>
          </p:cNvSpPr>
          <p:nvPr>
            <p:ph type="title"/>
          </p:nvPr>
        </p:nvSpPr>
        <p:spPr>
          <a:xfrm>
            <a:off x="838200" y="365125"/>
            <a:ext cx="5558489" cy="1325563"/>
          </a:xfrm>
        </p:spPr>
        <p:txBody>
          <a:bodyPr vert="horz" lIns="90488" tIns="44450" rIns="90488" bIns="44450" rtlCol="0">
            <a:normAutofit/>
          </a:bodyPr>
          <a:lstStyle/>
          <a:p>
            <a:r>
              <a:rPr lang="en-GB"/>
              <a:t>Differentiation – Advantages</a:t>
            </a:r>
          </a:p>
        </p:txBody>
      </p:sp>
      <p:sp>
        <p:nvSpPr>
          <p:cNvPr id="76" name="Freeform: Shape 75">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0053" name="Rectangle 5"/>
          <p:cNvSpPr>
            <a:spLocks noGrp="1" noChangeArrowheads="1"/>
          </p:cNvSpPr>
          <p:nvPr>
            <p:ph type="body" idx="1"/>
          </p:nvPr>
        </p:nvSpPr>
        <p:spPr>
          <a:xfrm>
            <a:off x="838200" y="1825625"/>
            <a:ext cx="5558489" cy="4351338"/>
          </a:xfrm>
        </p:spPr>
        <p:txBody>
          <a:bodyPr vert="horz" lIns="90488" tIns="44450" rIns="90488" bIns="44450" rtlCol="0">
            <a:normAutofit/>
          </a:bodyPr>
          <a:lstStyle/>
          <a:p>
            <a:r>
              <a:rPr lang="en-GB"/>
              <a:t>Potential entrants to the market must develop unique products to compete</a:t>
            </a:r>
          </a:p>
          <a:p>
            <a:r>
              <a:rPr lang="en-GB"/>
              <a:t>Differentiated business have a high level of </a:t>
            </a:r>
            <a:r>
              <a:rPr lang="en-GB" b="1"/>
              <a:t>brand loyalty</a:t>
            </a:r>
          </a:p>
          <a:p>
            <a:r>
              <a:rPr lang="en-GB"/>
              <a:t>Competitors threat only based on their ability to produce truly substitute products and services</a:t>
            </a:r>
          </a:p>
        </p:txBody>
      </p:sp>
      <p:sp>
        <p:nvSpPr>
          <p:cNvPr id="78" name="Oval 77">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Block Arc 79">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2" name="Freeform: Shape 81">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84" name="Straight Connector 83">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86" name="Freeform: Shape 85">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Date Placeholder 3"/>
          <p:cNvSpPr>
            <a:spLocks noGrp="1"/>
          </p:cNvSpPr>
          <p:nvPr>
            <p:ph type="dt" sz="half" idx="10"/>
          </p:nvPr>
        </p:nvSpPr>
        <p:spPr>
          <a:xfrm>
            <a:off x="838201" y="6356350"/>
            <a:ext cx="1706216" cy="365125"/>
          </a:xfrm>
        </p:spPr>
        <p:txBody>
          <a:bodyPr>
            <a:normAutofit/>
          </a:bodyPr>
          <a:lstStyle/>
          <a:p>
            <a:pPr>
              <a:spcAft>
                <a:spcPts val="600"/>
              </a:spcAft>
            </a:pPr>
            <a:r>
              <a:rPr lang="en-US"/>
              <a:t>Strategy School</a:t>
            </a:r>
            <a:endParaRPr lang="en-GB"/>
          </a:p>
        </p:txBody>
      </p:sp>
      <p:sp>
        <p:nvSpPr>
          <p:cNvPr id="8" name="Slide Number Placeholder 5"/>
          <p:cNvSpPr>
            <a:spLocks noGrp="1"/>
          </p:cNvSpPr>
          <p:nvPr>
            <p:ph type="sldNum" sz="quarter" idx="12"/>
          </p:nvPr>
        </p:nvSpPr>
        <p:spPr>
          <a:xfrm>
            <a:off x="9780104" y="6356350"/>
            <a:ext cx="1573696" cy="365125"/>
          </a:xfrm>
        </p:spPr>
        <p:txBody>
          <a:bodyPr>
            <a:normAutofit/>
          </a:bodyPr>
          <a:lstStyle/>
          <a:p>
            <a:pPr>
              <a:spcAft>
                <a:spcPts val="600"/>
              </a:spcAft>
            </a:pPr>
            <a:fld id="{1F830AAF-F09C-4C8E-A573-FAF13DD9A3D8}" type="slidenum">
              <a:rPr lang="en-GB"/>
              <a:pPr>
                <a:spcAft>
                  <a:spcPts val="600"/>
                </a:spcAft>
              </a:pPr>
              <a:t>15</a:t>
            </a:fld>
            <a:endParaRPr lang="en-GB"/>
          </a:p>
        </p:txBody>
      </p:sp>
      <p:sp>
        <p:nvSpPr>
          <p:cNvPr id="88" name="Arc 87">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0" name="Freeform: Shape 89">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050"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0051"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0052"/>
                                        </p:tgtEl>
                                        <p:attrNameLst>
                                          <p:attrName>style.visibility</p:attrName>
                                        </p:attrNameLst>
                                      </p:cBhvr>
                                      <p:to>
                                        <p:strVal val="visible"/>
                                      </p:to>
                                    </p:set>
                                    <p:animEffect transition="in" filter="fade">
                                      <p:cBhvr>
                                        <p:cTn id="7" dur="2000"/>
                                        <p:tgtEl>
                                          <p:spTgt spid="13005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0053">
                                            <p:txEl>
                                              <p:pRg st="0" end="0"/>
                                            </p:txEl>
                                          </p:spTgt>
                                        </p:tgtEl>
                                        <p:attrNameLst>
                                          <p:attrName>style.visibility</p:attrName>
                                        </p:attrNameLst>
                                      </p:cBhvr>
                                      <p:to>
                                        <p:strVal val="visible"/>
                                      </p:to>
                                    </p:set>
                                    <p:animEffect transition="in" filter="fade">
                                      <p:cBhvr>
                                        <p:cTn id="12" dur="2000"/>
                                        <p:tgtEl>
                                          <p:spTgt spid="13005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0053">
                                            <p:txEl>
                                              <p:pRg st="1" end="1"/>
                                            </p:txEl>
                                          </p:spTgt>
                                        </p:tgtEl>
                                        <p:attrNameLst>
                                          <p:attrName>style.visibility</p:attrName>
                                        </p:attrNameLst>
                                      </p:cBhvr>
                                      <p:to>
                                        <p:strVal val="visible"/>
                                      </p:to>
                                    </p:set>
                                    <p:animEffect transition="in" filter="fade">
                                      <p:cBhvr>
                                        <p:cTn id="17" dur="2000"/>
                                        <p:tgtEl>
                                          <p:spTgt spid="13005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0053">
                                            <p:txEl>
                                              <p:pRg st="2" end="2"/>
                                            </p:txEl>
                                          </p:spTgt>
                                        </p:tgtEl>
                                        <p:attrNameLst>
                                          <p:attrName>style.visibility</p:attrName>
                                        </p:attrNameLst>
                                      </p:cBhvr>
                                      <p:to>
                                        <p:strVal val="visible"/>
                                      </p:to>
                                    </p:set>
                                    <p:animEffect transition="in" filter="fade">
                                      <p:cBhvr>
                                        <p:cTn id="22" dur="2000"/>
                                        <p:tgtEl>
                                          <p:spTgt spid="13005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2" grpId="0" animBg="1"/>
      <p:bldP spid="130053"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100" name="AutoShape 4"/>
          <p:cNvSpPr>
            <a:spLocks noGrp="1" noChangeArrowheads="1"/>
          </p:cNvSpPr>
          <p:nvPr>
            <p:ph type="title"/>
          </p:nvPr>
        </p:nvSpPr>
        <p:spPr>
          <a:xfrm>
            <a:off x="1389278" y="1233241"/>
            <a:ext cx="3240506" cy="4064628"/>
          </a:xfrm>
        </p:spPr>
        <p:txBody>
          <a:bodyPr vert="horz" lIns="90488" tIns="44450" rIns="90488" bIns="44450" rtlCol="0">
            <a:normAutofit/>
          </a:bodyPr>
          <a:lstStyle/>
          <a:p>
            <a:r>
              <a:rPr lang="en-GB" sz="4100">
                <a:solidFill>
                  <a:srgbClr val="FFFFFF"/>
                </a:solidFill>
              </a:rPr>
              <a:t>Differentiation – Disadvantages</a:t>
            </a:r>
          </a:p>
        </p:txBody>
      </p:sp>
      <p:sp>
        <p:nvSpPr>
          <p:cNvPr id="78" name="Freeform: Shape 77">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79">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2101" name="Rectangle 5"/>
          <p:cNvSpPr>
            <a:spLocks noGrp="1" noChangeArrowheads="1"/>
          </p:cNvSpPr>
          <p:nvPr>
            <p:ph type="body" idx="1"/>
          </p:nvPr>
        </p:nvSpPr>
        <p:spPr>
          <a:xfrm>
            <a:off x="6096000" y="820880"/>
            <a:ext cx="5257799" cy="4889350"/>
          </a:xfrm>
        </p:spPr>
        <p:txBody>
          <a:bodyPr vert="horz" lIns="90488" tIns="44450" rIns="90488" bIns="44450" rtlCol="0" anchor="t">
            <a:normAutofit/>
          </a:bodyPr>
          <a:lstStyle/>
          <a:p>
            <a:r>
              <a:rPr lang="en-GB" sz="2600"/>
              <a:t>Business must maintain its perception of uniqueness</a:t>
            </a:r>
          </a:p>
          <a:p>
            <a:r>
              <a:rPr lang="en-GB" sz="2600"/>
              <a:t>Business must continue to innovate or will be caught by competitors</a:t>
            </a:r>
          </a:p>
          <a:p>
            <a:r>
              <a:rPr lang="en-GB" sz="2600"/>
              <a:t>Uniqueness can be eliminated as a factor by a change in customer tastes and demands</a:t>
            </a:r>
          </a:p>
          <a:p>
            <a:r>
              <a:rPr lang="en-GB" sz="2600"/>
              <a:t>Business needs to be aware of new marketing opportunities at </a:t>
            </a:r>
            <a:r>
              <a:rPr lang="en-GB" sz="2600" b="1"/>
              <a:t>all times,</a:t>
            </a:r>
            <a:r>
              <a:rPr lang="en-GB" sz="2600"/>
              <a:t> to exploit its uniqueness</a:t>
            </a:r>
          </a:p>
        </p:txBody>
      </p:sp>
      <p:sp>
        <p:nvSpPr>
          <p:cNvPr id="84" name="Freeform: Shape 83">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Date Placeholder 3"/>
          <p:cNvSpPr>
            <a:spLocks noGrp="1"/>
          </p:cNvSpPr>
          <p:nvPr>
            <p:ph type="dt" sz="half" idx="10"/>
          </p:nvPr>
        </p:nvSpPr>
        <p:spPr>
          <a:xfrm>
            <a:off x="1685670" y="6356350"/>
            <a:ext cx="1548181" cy="365125"/>
          </a:xfrm>
        </p:spPr>
        <p:txBody>
          <a:bodyPr>
            <a:normAutofit/>
          </a:bodyPr>
          <a:lstStyle/>
          <a:p>
            <a:pPr>
              <a:spcAft>
                <a:spcPts val="600"/>
              </a:spcAft>
            </a:pPr>
            <a:r>
              <a:rPr lang="en-US"/>
              <a:t>Strategy School</a:t>
            </a:r>
            <a:endParaRPr lang="en-GB"/>
          </a:p>
        </p:txBody>
      </p:sp>
      <p:sp>
        <p:nvSpPr>
          <p:cNvPr id="86" name="Freeform: Shape 85">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5"/>
          <p:cNvSpPr>
            <a:spLocks noGrp="1"/>
          </p:cNvSpPr>
          <p:nvPr>
            <p:ph type="sldNum" sz="quarter" idx="12"/>
          </p:nvPr>
        </p:nvSpPr>
        <p:spPr>
          <a:xfrm>
            <a:off x="10506330" y="6356350"/>
            <a:ext cx="847470" cy="365125"/>
          </a:xfrm>
        </p:spPr>
        <p:txBody>
          <a:bodyPr>
            <a:normAutofit/>
          </a:bodyPr>
          <a:lstStyle/>
          <a:p>
            <a:pPr>
              <a:spcAft>
                <a:spcPts val="600"/>
              </a:spcAft>
            </a:pPr>
            <a:fld id="{0BC1927F-B9AB-4536-A582-4FEECEFC4834}" type="slidenum">
              <a:rPr lang="en-GB"/>
              <a:pPr>
                <a:spcAft>
                  <a:spcPts val="600"/>
                </a:spcAft>
              </a:pPr>
              <a:t>16</a:t>
            </a:fld>
            <a:endParaRPr lang="en-GB"/>
          </a:p>
        </p:txBody>
      </p:sp>
      <p:sp>
        <p:nvSpPr>
          <p:cNvPr id="132098"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2099"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2100"/>
                                        </p:tgtEl>
                                        <p:attrNameLst>
                                          <p:attrName>style.visibility</p:attrName>
                                        </p:attrNameLst>
                                      </p:cBhvr>
                                      <p:to>
                                        <p:strVal val="visible"/>
                                      </p:to>
                                    </p:set>
                                    <p:animEffect transition="in" filter="fade">
                                      <p:cBhvr>
                                        <p:cTn id="7" dur="2000"/>
                                        <p:tgtEl>
                                          <p:spTgt spid="13210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101">
                                            <p:txEl>
                                              <p:pRg st="0" end="0"/>
                                            </p:txEl>
                                          </p:spTgt>
                                        </p:tgtEl>
                                        <p:attrNameLst>
                                          <p:attrName>style.visibility</p:attrName>
                                        </p:attrNameLst>
                                      </p:cBhvr>
                                      <p:to>
                                        <p:strVal val="visible"/>
                                      </p:to>
                                    </p:set>
                                    <p:animEffect transition="in" filter="fade">
                                      <p:cBhvr>
                                        <p:cTn id="12" dur="2000"/>
                                        <p:tgtEl>
                                          <p:spTgt spid="13210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101">
                                            <p:txEl>
                                              <p:pRg st="1" end="1"/>
                                            </p:txEl>
                                          </p:spTgt>
                                        </p:tgtEl>
                                        <p:attrNameLst>
                                          <p:attrName>style.visibility</p:attrName>
                                        </p:attrNameLst>
                                      </p:cBhvr>
                                      <p:to>
                                        <p:strVal val="visible"/>
                                      </p:to>
                                    </p:set>
                                    <p:animEffect transition="in" filter="fade">
                                      <p:cBhvr>
                                        <p:cTn id="17" dur="2000"/>
                                        <p:tgtEl>
                                          <p:spTgt spid="13210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101">
                                            <p:txEl>
                                              <p:pRg st="2" end="2"/>
                                            </p:txEl>
                                          </p:spTgt>
                                        </p:tgtEl>
                                        <p:attrNameLst>
                                          <p:attrName>style.visibility</p:attrName>
                                        </p:attrNameLst>
                                      </p:cBhvr>
                                      <p:to>
                                        <p:strVal val="visible"/>
                                      </p:to>
                                    </p:set>
                                    <p:animEffect transition="in" filter="fade">
                                      <p:cBhvr>
                                        <p:cTn id="22" dur="2000"/>
                                        <p:tgtEl>
                                          <p:spTgt spid="13210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2101">
                                            <p:txEl>
                                              <p:pRg st="3" end="3"/>
                                            </p:txEl>
                                          </p:spTgt>
                                        </p:tgtEl>
                                        <p:attrNameLst>
                                          <p:attrName>style.visibility</p:attrName>
                                        </p:attrNameLst>
                                      </p:cBhvr>
                                      <p:to>
                                        <p:strVal val="visible"/>
                                      </p:to>
                                    </p:set>
                                    <p:animEffect transition="in" filter="fade">
                                      <p:cBhvr>
                                        <p:cTn id="27" dur="2000"/>
                                        <p:tgtEl>
                                          <p:spTgt spid="13210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100" grpId="0" animBg="1"/>
      <p:bldP spid="132101"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Arc 7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6262" name="Rectangle 6"/>
          <p:cNvSpPr>
            <a:spLocks noGrp="1" noChangeArrowheads="1"/>
          </p:cNvSpPr>
          <p:nvPr>
            <p:ph type="body" idx="1"/>
          </p:nvPr>
        </p:nvSpPr>
        <p:spPr>
          <a:xfrm>
            <a:off x="838200" y="1461360"/>
            <a:ext cx="5536397" cy="3935281"/>
          </a:xfrm>
        </p:spPr>
        <p:txBody>
          <a:bodyPr vert="horz" lIns="90488" tIns="44450" rIns="90488" bIns="44450" rtlCol="0">
            <a:normAutofit/>
          </a:bodyPr>
          <a:lstStyle/>
          <a:p>
            <a:pPr>
              <a:buFont typeface="Wingdings" pitchFamily="2" charset="2"/>
              <a:buNone/>
            </a:pPr>
            <a:r>
              <a:rPr lang="en-GB" b="1"/>
              <a:t>Key – substitutes reduce the demand of a particular set of products </a:t>
            </a:r>
            <a:endParaRPr lang="en-GB"/>
          </a:p>
        </p:txBody>
      </p:sp>
      <p:sp>
        <p:nvSpPr>
          <p:cNvPr id="79" name="Oval 7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6261" name="AutoShape 5"/>
          <p:cNvSpPr>
            <a:spLocks noGrp="1" noChangeArrowheads="1"/>
          </p:cNvSpPr>
          <p:nvPr>
            <p:ph type="title"/>
          </p:nvPr>
        </p:nvSpPr>
        <p:spPr>
          <a:xfrm>
            <a:off x="7474281" y="1396686"/>
            <a:ext cx="3240506" cy="4064628"/>
          </a:xfrm>
        </p:spPr>
        <p:txBody>
          <a:bodyPr vert="horz" lIns="90488" tIns="44450" rIns="90488" bIns="44450" rtlCol="0">
            <a:normAutofit/>
          </a:bodyPr>
          <a:lstStyle/>
          <a:p>
            <a:r>
              <a:rPr lang="en-GB">
                <a:solidFill>
                  <a:srgbClr val="FFFFFF"/>
                </a:solidFill>
              </a:rPr>
              <a:t>Threat of Substitutes</a:t>
            </a:r>
          </a:p>
        </p:txBody>
      </p:sp>
      <p:sp>
        <p:nvSpPr>
          <p:cNvPr id="6" name="Date Placeholder 3"/>
          <p:cNvSpPr>
            <a:spLocks noGrp="1"/>
          </p:cNvSpPr>
          <p:nvPr>
            <p:ph type="dt" sz="half" idx="10"/>
          </p:nvPr>
        </p:nvSpPr>
        <p:spPr>
          <a:xfrm>
            <a:off x="838200" y="6356350"/>
            <a:ext cx="2743200" cy="365125"/>
          </a:xfrm>
        </p:spPr>
        <p:txBody>
          <a:bodyPr>
            <a:normAutofit/>
          </a:bodyPr>
          <a:lstStyle/>
          <a:p>
            <a:pPr>
              <a:spcAft>
                <a:spcPts val="600"/>
              </a:spcAft>
            </a:pPr>
            <a:r>
              <a:rPr lang="en-US"/>
              <a:t>Strategy School</a:t>
            </a:r>
            <a:endParaRPr lang="en-GB"/>
          </a:p>
        </p:txBody>
      </p:sp>
      <p:sp>
        <p:nvSpPr>
          <p:cNvPr id="8" name="Slide Number Placeholder 5"/>
          <p:cNvSpPr>
            <a:spLocks noGrp="1"/>
          </p:cNvSpPr>
          <p:nvPr>
            <p:ph type="sldNum" sz="quarter" idx="12"/>
          </p:nvPr>
        </p:nvSpPr>
        <p:spPr>
          <a:xfrm>
            <a:off x="8610600" y="6356350"/>
            <a:ext cx="2743200" cy="365125"/>
          </a:xfrm>
        </p:spPr>
        <p:txBody>
          <a:bodyPr>
            <a:normAutofit/>
          </a:bodyPr>
          <a:lstStyle/>
          <a:p>
            <a:pPr>
              <a:spcAft>
                <a:spcPts val="600"/>
              </a:spcAft>
            </a:pPr>
            <a:fld id="{0C71E69D-ABEB-4A55-BAC4-3E233087B586}" type="slidenum">
              <a:rPr lang="en-GB"/>
              <a:pPr>
                <a:spcAft>
                  <a:spcPts val="600"/>
                </a:spcAft>
              </a:pPr>
              <a:t>17</a:t>
            </a:fld>
            <a:endParaRPr lang="en-GB"/>
          </a:p>
        </p:txBody>
      </p:sp>
      <p:sp>
        <p:nvSpPr>
          <p:cNvPr id="9625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9626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6261"/>
                                        </p:tgtEl>
                                        <p:attrNameLst>
                                          <p:attrName>style.visibility</p:attrName>
                                        </p:attrNameLst>
                                      </p:cBhvr>
                                      <p:to>
                                        <p:strVal val="visible"/>
                                      </p:to>
                                    </p:set>
                                    <p:animEffect transition="in" filter="fade">
                                      <p:cBhvr>
                                        <p:cTn id="7" dur="2000"/>
                                        <p:tgtEl>
                                          <p:spTgt spid="9626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6262">
                                            <p:txEl>
                                              <p:pRg st="0" end="0"/>
                                            </p:txEl>
                                          </p:spTgt>
                                        </p:tgtEl>
                                        <p:attrNameLst>
                                          <p:attrName>style.visibility</p:attrName>
                                        </p:attrNameLst>
                                      </p:cBhvr>
                                      <p:to>
                                        <p:strVal val="visible"/>
                                      </p:to>
                                    </p:set>
                                    <p:animEffect transition="in" filter="fade">
                                      <p:cBhvr>
                                        <p:cTn id="12" dur="2000"/>
                                        <p:tgtEl>
                                          <p:spTgt spid="9626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62" grpId="0" build="p"/>
      <p:bldP spid="96261"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Rounded Corners 76">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1" name="AutoShape 5"/>
          <p:cNvSpPr>
            <a:spLocks noGrp="1" noChangeArrowheads="1"/>
          </p:cNvSpPr>
          <p:nvPr>
            <p:ph type="title"/>
          </p:nvPr>
        </p:nvSpPr>
        <p:spPr>
          <a:xfrm>
            <a:off x="956826" y="1112969"/>
            <a:ext cx="3937298" cy="4166010"/>
          </a:xfrm>
        </p:spPr>
        <p:txBody>
          <a:bodyPr vert="horz" lIns="90488" tIns="44450" rIns="90488" bIns="44450" rtlCol="0">
            <a:normAutofit/>
          </a:bodyPr>
          <a:lstStyle/>
          <a:p>
            <a:r>
              <a:rPr lang="en-GB">
                <a:solidFill>
                  <a:srgbClr val="FFFFFF"/>
                </a:solidFill>
              </a:rPr>
              <a:t>Substitutes Summary </a:t>
            </a:r>
          </a:p>
        </p:txBody>
      </p:sp>
      <p:sp>
        <p:nvSpPr>
          <p:cNvPr id="79" name="Freeform: Shape 78">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462" name="Rectangle 6"/>
          <p:cNvSpPr>
            <a:spLocks noGrp="1" noChangeArrowheads="1"/>
          </p:cNvSpPr>
          <p:nvPr>
            <p:ph type="body" idx="1"/>
          </p:nvPr>
        </p:nvSpPr>
        <p:spPr>
          <a:xfrm>
            <a:off x="6096000" y="820880"/>
            <a:ext cx="5257799" cy="4889350"/>
          </a:xfrm>
        </p:spPr>
        <p:txBody>
          <a:bodyPr vert="horz" lIns="90488" tIns="44450" rIns="90488" bIns="44450" rtlCol="0" anchor="t">
            <a:normAutofit/>
          </a:bodyPr>
          <a:lstStyle/>
          <a:p>
            <a:pPr>
              <a:buFont typeface="Wingdings" pitchFamily="2" charset="2"/>
              <a:buNone/>
            </a:pPr>
            <a:r>
              <a:rPr lang="en-GB" b="1" dirty="0"/>
              <a:t>Threat of substitutes</a:t>
            </a:r>
            <a:endParaRPr lang="en-GB" dirty="0"/>
          </a:p>
          <a:p>
            <a:pPr>
              <a:buFont typeface="Wingdings" pitchFamily="2" charset="2"/>
              <a:buNone/>
            </a:pPr>
            <a:r>
              <a:rPr lang="en-GB" dirty="0"/>
              <a:t>Substitutes take different forms:</a:t>
            </a:r>
          </a:p>
          <a:p>
            <a:r>
              <a:rPr lang="en-GB" dirty="0"/>
              <a:t>product substitution</a:t>
            </a:r>
          </a:p>
          <a:p>
            <a:r>
              <a:rPr lang="en-GB" dirty="0"/>
              <a:t>substitution of need</a:t>
            </a:r>
          </a:p>
          <a:p>
            <a:r>
              <a:rPr lang="en-GB" dirty="0"/>
              <a:t>doing without</a:t>
            </a:r>
          </a:p>
        </p:txBody>
      </p:sp>
      <p:sp>
        <p:nvSpPr>
          <p:cNvPr id="85" name="Freeform: Shape 84">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Date Placeholder 3"/>
          <p:cNvSpPr>
            <a:spLocks noGrp="1"/>
          </p:cNvSpPr>
          <p:nvPr>
            <p:ph type="dt" sz="half" idx="10"/>
          </p:nvPr>
        </p:nvSpPr>
        <p:spPr>
          <a:xfrm>
            <a:off x="1685670" y="6356350"/>
            <a:ext cx="1548181" cy="365125"/>
          </a:xfrm>
        </p:spPr>
        <p:txBody>
          <a:bodyPr>
            <a:normAutofit/>
          </a:bodyPr>
          <a:lstStyle/>
          <a:p>
            <a:pPr>
              <a:spcAft>
                <a:spcPts val="600"/>
              </a:spcAft>
            </a:pPr>
            <a:r>
              <a:rPr lang="en-US"/>
              <a:t>Strategy School</a:t>
            </a:r>
            <a:endParaRPr lang="en-GB"/>
          </a:p>
        </p:txBody>
      </p:sp>
      <p:sp>
        <p:nvSpPr>
          <p:cNvPr id="87" name="Freeform: Shape 8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5"/>
          <p:cNvSpPr>
            <a:spLocks noGrp="1"/>
          </p:cNvSpPr>
          <p:nvPr>
            <p:ph type="sldNum" sz="quarter" idx="12"/>
          </p:nvPr>
        </p:nvSpPr>
        <p:spPr>
          <a:xfrm>
            <a:off x="10506330" y="6356350"/>
            <a:ext cx="847470" cy="365125"/>
          </a:xfrm>
        </p:spPr>
        <p:txBody>
          <a:bodyPr>
            <a:normAutofit/>
          </a:bodyPr>
          <a:lstStyle/>
          <a:p>
            <a:pPr>
              <a:spcAft>
                <a:spcPts val="600"/>
              </a:spcAft>
            </a:pPr>
            <a:fld id="{DCDF79DB-04BF-4242-8016-D944E8233591}" type="slidenum">
              <a:rPr lang="en-GB"/>
              <a:pPr>
                <a:spcAft>
                  <a:spcPts val="600"/>
                </a:spcAft>
              </a:pPr>
              <a:t>18</a:t>
            </a:fld>
            <a:endParaRPr lang="en-GB"/>
          </a:p>
        </p:txBody>
      </p:sp>
      <p:sp>
        <p:nvSpPr>
          <p:cNvPr id="1945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946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461"/>
                                        </p:tgtEl>
                                        <p:attrNameLst>
                                          <p:attrName>style.visibility</p:attrName>
                                        </p:attrNameLst>
                                      </p:cBhvr>
                                      <p:to>
                                        <p:strVal val="visible"/>
                                      </p:to>
                                    </p:set>
                                    <p:animEffect transition="in" filter="fade">
                                      <p:cBhvr>
                                        <p:cTn id="7" dur="2000"/>
                                        <p:tgtEl>
                                          <p:spTgt spid="1946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62">
                                            <p:txEl>
                                              <p:pRg st="0" end="0"/>
                                            </p:txEl>
                                          </p:spTgt>
                                        </p:tgtEl>
                                        <p:attrNameLst>
                                          <p:attrName>style.visibility</p:attrName>
                                        </p:attrNameLst>
                                      </p:cBhvr>
                                      <p:to>
                                        <p:strVal val="visible"/>
                                      </p:to>
                                    </p:set>
                                    <p:animEffect transition="in" filter="fade">
                                      <p:cBhvr>
                                        <p:cTn id="12" dur="2000"/>
                                        <p:tgtEl>
                                          <p:spTgt spid="1946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462">
                                            <p:txEl>
                                              <p:pRg st="1" end="1"/>
                                            </p:txEl>
                                          </p:spTgt>
                                        </p:tgtEl>
                                        <p:attrNameLst>
                                          <p:attrName>style.visibility</p:attrName>
                                        </p:attrNameLst>
                                      </p:cBhvr>
                                      <p:to>
                                        <p:strVal val="visible"/>
                                      </p:to>
                                    </p:set>
                                    <p:animEffect transition="in" filter="fade">
                                      <p:cBhvr>
                                        <p:cTn id="17" dur="2000"/>
                                        <p:tgtEl>
                                          <p:spTgt spid="1946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462">
                                            <p:txEl>
                                              <p:pRg st="2" end="2"/>
                                            </p:txEl>
                                          </p:spTgt>
                                        </p:tgtEl>
                                        <p:attrNameLst>
                                          <p:attrName>style.visibility</p:attrName>
                                        </p:attrNameLst>
                                      </p:cBhvr>
                                      <p:to>
                                        <p:strVal val="visible"/>
                                      </p:to>
                                    </p:set>
                                    <p:animEffect transition="in" filter="fade">
                                      <p:cBhvr>
                                        <p:cTn id="22" dur="2000"/>
                                        <p:tgtEl>
                                          <p:spTgt spid="1946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462">
                                            <p:txEl>
                                              <p:pRg st="3" end="3"/>
                                            </p:txEl>
                                          </p:spTgt>
                                        </p:tgtEl>
                                        <p:attrNameLst>
                                          <p:attrName>style.visibility</p:attrName>
                                        </p:attrNameLst>
                                      </p:cBhvr>
                                      <p:to>
                                        <p:strVal val="visible"/>
                                      </p:to>
                                    </p:set>
                                    <p:animEffect transition="in" filter="fade">
                                      <p:cBhvr>
                                        <p:cTn id="27" dur="2000"/>
                                        <p:tgtEl>
                                          <p:spTgt spid="1946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462">
                                            <p:txEl>
                                              <p:pRg st="4" end="4"/>
                                            </p:txEl>
                                          </p:spTgt>
                                        </p:tgtEl>
                                        <p:attrNameLst>
                                          <p:attrName>style.visibility</p:attrName>
                                        </p:attrNameLst>
                                      </p:cBhvr>
                                      <p:to>
                                        <p:strVal val="visible"/>
                                      </p:to>
                                    </p:set>
                                    <p:animEffect transition="in" filter="fade">
                                      <p:cBhvr>
                                        <p:cTn id="32" dur="2000"/>
                                        <p:tgtEl>
                                          <p:spTgt spid="1946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1" grpId="0" animBg="1"/>
      <p:bldP spid="19462"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Arc 7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02406" name="Rectangle 6"/>
          <p:cNvSpPr>
            <a:spLocks noGrp="1" noChangeArrowheads="1"/>
          </p:cNvSpPr>
          <p:nvPr>
            <p:ph type="body" idx="1"/>
          </p:nvPr>
        </p:nvSpPr>
        <p:spPr>
          <a:xfrm>
            <a:off x="838200" y="1461360"/>
            <a:ext cx="5536397" cy="3935281"/>
          </a:xfrm>
        </p:spPr>
        <p:txBody>
          <a:bodyPr vert="horz" lIns="90488" tIns="44450" rIns="90488" bIns="44450" rtlCol="0">
            <a:normAutofit/>
          </a:bodyPr>
          <a:lstStyle/>
          <a:p>
            <a:pPr>
              <a:buFont typeface="Wingdings" pitchFamily="2" charset="2"/>
              <a:buNone/>
            </a:pPr>
            <a:r>
              <a:rPr lang="en-GB" b="1"/>
              <a:t>Buyer Power</a:t>
            </a:r>
            <a:r>
              <a:rPr lang="en-GB"/>
              <a:t> high when</a:t>
            </a:r>
          </a:p>
          <a:p>
            <a:r>
              <a:rPr lang="en-GB"/>
              <a:t>Buyer concentration – particularly if buyers are high volume buyers – Tesco, Asda, Sainsbury</a:t>
            </a:r>
          </a:p>
          <a:p>
            <a:r>
              <a:rPr lang="en-GB"/>
              <a:t>Supplying industry – large number of small operators</a:t>
            </a:r>
          </a:p>
          <a:p>
            <a:r>
              <a:rPr lang="en-GB"/>
              <a:t>Alternative sources of supply or product undifferentiated between suppliers </a:t>
            </a:r>
          </a:p>
        </p:txBody>
      </p:sp>
      <p:sp>
        <p:nvSpPr>
          <p:cNvPr id="79" name="Oval 7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2405" name="AutoShape 5"/>
          <p:cNvSpPr>
            <a:spLocks noGrp="1" noChangeArrowheads="1"/>
          </p:cNvSpPr>
          <p:nvPr>
            <p:ph type="title"/>
          </p:nvPr>
        </p:nvSpPr>
        <p:spPr>
          <a:xfrm>
            <a:off x="7474281" y="1396686"/>
            <a:ext cx="3240506" cy="4064628"/>
          </a:xfrm>
        </p:spPr>
        <p:txBody>
          <a:bodyPr vert="horz" lIns="90488" tIns="44450" rIns="90488" bIns="44450" rtlCol="0">
            <a:normAutofit/>
          </a:bodyPr>
          <a:lstStyle/>
          <a:p>
            <a:r>
              <a:rPr lang="en-GB">
                <a:solidFill>
                  <a:srgbClr val="FFFFFF"/>
                </a:solidFill>
              </a:rPr>
              <a:t>Power of Buyers and Suppliers</a:t>
            </a:r>
          </a:p>
        </p:txBody>
      </p:sp>
      <p:sp>
        <p:nvSpPr>
          <p:cNvPr id="6" name="Date Placeholder 3"/>
          <p:cNvSpPr>
            <a:spLocks noGrp="1"/>
          </p:cNvSpPr>
          <p:nvPr>
            <p:ph type="dt" sz="half" idx="10"/>
          </p:nvPr>
        </p:nvSpPr>
        <p:spPr>
          <a:xfrm>
            <a:off x="838200" y="6356350"/>
            <a:ext cx="2743200" cy="365125"/>
          </a:xfrm>
        </p:spPr>
        <p:txBody>
          <a:bodyPr>
            <a:normAutofit/>
          </a:bodyPr>
          <a:lstStyle/>
          <a:p>
            <a:pPr>
              <a:spcAft>
                <a:spcPts val="600"/>
              </a:spcAft>
            </a:pPr>
            <a:r>
              <a:rPr lang="en-US"/>
              <a:t>Strategy School</a:t>
            </a:r>
            <a:endParaRPr lang="en-GB"/>
          </a:p>
        </p:txBody>
      </p:sp>
      <p:sp>
        <p:nvSpPr>
          <p:cNvPr id="8" name="Slide Number Placeholder 5"/>
          <p:cNvSpPr>
            <a:spLocks noGrp="1"/>
          </p:cNvSpPr>
          <p:nvPr>
            <p:ph type="sldNum" sz="quarter" idx="12"/>
          </p:nvPr>
        </p:nvSpPr>
        <p:spPr>
          <a:xfrm>
            <a:off x="8610600" y="6356350"/>
            <a:ext cx="2743200" cy="365125"/>
          </a:xfrm>
        </p:spPr>
        <p:txBody>
          <a:bodyPr>
            <a:normAutofit/>
          </a:bodyPr>
          <a:lstStyle/>
          <a:p>
            <a:pPr>
              <a:spcAft>
                <a:spcPts val="600"/>
              </a:spcAft>
            </a:pPr>
            <a:fld id="{FC15CA68-846C-4B30-84E2-99270D8970BC}" type="slidenum">
              <a:rPr lang="en-GB"/>
              <a:pPr>
                <a:spcAft>
                  <a:spcPts val="600"/>
                </a:spcAft>
              </a:pPr>
              <a:t>19</a:t>
            </a:fld>
            <a:endParaRPr lang="en-GB"/>
          </a:p>
        </p:txBody>
      </p:sp>
      <p:sp>
        <p:nvSpPr>
          <p:cNvPr id="102403"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02404"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2405"/>
                                        </p:tgtEl>
                                        <p:attrNameLst>
                                          <p:attrName>style.visibility</p:attrName>
                                        </p:attrNameLst>
                                      </p:cBhvr>
                                      <p:to>
                                        <p:strVal val="visible"/>
                                      </p:to>
                                    </p:set>
                                    <p:animEffect transition="in" filter="fade">
                                      <p:cBhvr>
                                        <p:cTn id="7" dur="2000"/>
                                        <p:tgtEl>
                                          <p:spTgt spid="10240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06">
                                            <p:txEl>
                                              <p:pRg st="0" end="0"/>
                                            </p:txEl>
                                          </p:spTgt>
                                        </p:tgtEl>
                                        <p:attrNameLst>
                                          <p:attrName>style.visibility</p:attrName>
                                        </p:attrNameLst>
                                      </p:cBhvr>
                                      <p:to>
                                        <p:strVal val="visible"/>
                                      </p:to>
                                    </p:set>
                                    <p:animEffect transition="in" filter="fade">
                                      <p:cBhvr>
                                        <p:cTn id="12" dur="2000"/>
                                        <p:tgtEl>
                                          <p:spTgt spid="10240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06">
                                            <p:txEl>
                                              <p:pRg st="1" end="1"/>
                                            </p:txEl>
                                          </p:spTgt>
                                        </p:tgtEl>
                                        <p:attrNameLst>
                                          <p:attrName>style.visibility</p:attrName>
                                        </p:attrNameLst>
                                      </p:cBhvr>
                                      <p:to>
                                        <p:strVal val="visible"/>
                                      </p:to>
                                    </p:set>
                                    <p:animEffect transition="in" filter="fade">
                                      <p:cBhvr>
                                        <p:cTn id="17" dur="2000"/>
                                        <p:tgtEl>
                                          <p:spTgt spid="10240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06">
                                            <p:txEl>
                                              <p:pRg st="2" end="2"/>
                                            </p:txEl>
                                          </p:spTgt>
                                        </p:tgtEl>
                                        <p:attrNameLst>
                                          <p:attrName>style.visibility</p:attrName>
                                        </p:attrNameLst>
                                      </p:cBhvr>
                                      <p:to>
                                        <p:strVal val="visible"/>
                                      </p:to>
                                    </p:set>
                                    <p:animEffect transition="in" filter="fade">
                                      <p:cBhvr>
                                        <p:cTn id="22" dur="2000"/>
                                        <p:tgtEl>
                                          <p:spTgt spid="10240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2406">
                                            <p:txEl>
                                              <p:pRg st="3" end="3"/>
                                            </p:txEl>
                                          </p:spTgt>
                                        </p:tgtEl>
                                        <p:attrNameLst>
                                          <p:attrName>style.visibility</p:attrName>
                                        </p:attrNameLst>
                                      </p:cBhvr>
                                      <p:to>
                                        <p:strVal val="visible"/>
                                      </p:to>
                                    </p:set>
                                    <p:animEffect transition="in" filter="fade">
                                      <p:cBhvr>
                                        <p:cTn id="27" dur="2000"/>
                                        <p:tgtEl>
                                          <p:spTgt spid="10240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6" grpId="0" build="p"/>
      <p:bldP spid="102405"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501" name="AutoShape 5"/>
          <p:cNvSpPr>
            <a:spLocks noGrp="1" noChangeArrowheads="1"/>
          </p:cNvSpPr>
          <p:nvPr>
            <p:ph type="title"/>
          </p:nvPr>
        </p:nvSpPr>
        <p:spPr>
          <a:xfrm>
            <a:off x="1389278" y="1233241"/>
            <a:ext cx="3240506" cy="4064628"/>
          </a:xfrm>
        </p:spPr>
        <p:txBody>
          <a:bodyPr vert="horz" lIns="90488" tIns="44450" rIns="90488" bIns="44450" rtlCol="0">
            <a:normAutofit/>
          </a:bodyPr>
          <a:lstStyle/>
          <a:p>
            <a:r>
              <a:rPr lang="en-GB">
                <a:solidFill>
                  <a:srgbClr val="FFFFFF"/>
                </a:solidFill>
              </a:rPr>
              <a:t>Power of Buyers and Suppliers…</a:t>
            </a:r>
          </a:p>
        </p:txBody>
      </p:sp>
      <p:sp>
        <p:nvSpPr>
          <p:cNvPr id="79" name="Freeform: Shape 78">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502" name="Rectangle 6"/>
          <p:cNvSpPr>
            <a:spLocks noGrp="1" noChangeArrowheads="1"/>
          </p:cNvSpPr>
          <p:nvPr>
            <p:ph type="body" idx="1"/>
          </p:nvPr>
        </p:nvSpPr>
        <p:spPr>
          <a:xfrm>
            <a:off x="6096000" y="820880"/>
            <a:ext cx="5257799" cy="4889350"/>
          </a:xfrm>
        </p:spPr>
        <p:txBody>
          <a:bodyPr vert="horz" lIns="90488" tIns="44450" rIns="90488" bIns="44450" rtlCol="0" anchor="t">
            <a:normAutofit/>
          </a:bodyPr>
          <a:lstStyle/>
          <a:p>
            <a:pPr>
              <a:buFont typeface="Wingdings" pitchFamily="2" charset="2"/>
              <a:buNone/>
            </a:pPr>
            <a:r>
              <a:rPr lang="en-GB" b="1"/>
              <a:t>Supplier Power</a:t>
            </a:r>
            <a:r>
              <a:rPr lang="en-GB"/>
              <a:t> high when</a:t>
            </a:r>
          </a:p>
          <a:p>
            <a:r>
              <a:rPr lang="en-GB"/>
              <a:t>Concentration of suppliers rather than fragmented source of supply</a:t>
            </a:r>
          </a:p>
          <a:p>
            <a:r>
              <a:rPr lang="en-GB"/>
              <a:t>Switching costs from one supplier to another are high</a:t>
            </a:r>
          </a:p>
          <a:p>
            <a:r>
              <a:rPr lang="en-GB"/>
              <a:t>Supplier brand is strong – imagine Tescos without Heinz’s products</a:t>
            </a:r>
          </a:p>
          <a:p>
            <a:endParaRPr lang="en-GB"/>
          </a:p>
        </p:txBody>
      </p:sp>
      <p:sp>
        <p:nvSpPr>
          <p:cNvPr id="85" name="Freeform: Shape 84">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Date Placeholder 3"/>
          <p:cNvSpPr>
            <a:spLocks noGrp="1"/>
          </p:cNvSpPr>
          <p:nvPr>
            <p:ph type="dt" sz="half" idx="10"/>
          </p:nvPr>
        </p:nvSpPr>
        <p:spPr>
          <a:xfrm>
            <a:off x="1685670" y="6356350"/>
            <a:ext cx="1548181" cy="365125"/>
          </a:xfrm>
        </p:spPr>
        <p:txBody>
          <a:bodyPr>
            <a:normAutofit/>
          </a:bodyPr>
          <a:lstStyle/>
          <a:p>
            <a:pPr>
              <a:spcAft>
                <a:spcPts val="600"/>
              </a:spcAft>
            </a:pPr>
            <a:r>
              <a:rPr lang="en-US"/>
              <a:t>Strategy School</a:t>
            </a:r>
            <a:endParaRPr lang="en-GB"/>
          </a:p>
        </p:txBody>
      </p:sp>
      <p:sp>
        <p:nvSpPr>
          <p:cNvPr id="87" name="Freeform: Shape 8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5"/>
          <p:cNvSpPr>
            <a:spLocks noGrp="1"/>
          </p:cNvSpPr>
          <p:nvPr>
            <p:ph type="sldNum" sz="quarter" idx="12"/>
          </p:nvPr>
        </p:nvSpPr>
        <p:spPr>
          <a:xfrm>
            <a:off x="10506330" y="6356350"/>
            <a:ext cx="847470" cy="365125"/>
          </a:xfrm>
        </p:spPr>
        <p:txBody>
          <a:bodyPr>
            <a:normAutofit/>
          </a:bodyPr>
          <a:lstStyle/>
          <a:p>
            <a:pPr>
              <a:spcAft>
                <a:spcPts val="600"/>
              </a:spcAft>
            </a:pPr>
            <a:fld id="{977E4620-1911-4ED2-AFC5-3EBEF42ACC8D}" type="slidenum">
              <a:rPr lang="en-GB"/>
              <a:pPr>
                <a:spcAft>
                  <a:spcPts val="600"/>
                </a:spcAft>
              </a:pPr>
              <a:t>20</a:t>
            </a:fld>
            <a:endParaRPr lang="en-GB"/>
          </a:p>
        </p:txBody>
      </p:sp>
      <p:sp>
        <p:nvSpPr>
          <p:cNvPr id="10649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0650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6501"/>
                                        </p:tgtEl>
                                        <p:attrNameLst>
                                          <p:attrName>style.visibility</p:attrName>
                                        </p:attrNameLst>
                                      </p:cBhvr>
                                      <p:to>
                                        <p:strVal val="visible"/>
                                      </p:to>
                                    </p:set>
                                    <p:animEffect transition="in" filter="fade">
                                      <p:cBhvr>
                                        <p:cTn id="7" dur="2000"/>
                                        <p:tgtEl>
                                          <p:spTgt spid="10650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6502">
                                            <p:txEl>
                                              <p:pRg st="0" end="0"/>
                                            </p:txEl>
                                          </p:spTgt>
                                        </p:tgtEl>
                                        <p:attrNameLst>
                                          <p:attrName>style.visibility</p:attrName>
                                        </p:attrNameLst>
                                      </p:cBhvr>
                                      <p:to>
                                        <p:strVal val="visible"/>
                                      </p:to>
                                    </p:set>
                                    <p:animEffect transition="in" filter="fade">
                                      <p:cBhvr>
                                        <p:cTn id="12" dur="2000"/>
                                        <p:tgtEl>
                                          <p:spTgt spid="10650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6502">
                                            <p:txEl>
                                              <p:pRg st="1" end="1"/>
                                            </p:txEl>
                                          </p:spTgt>
                                        </p:tgtEl>
                                        <p:attrNameLst>
                                          <p:attrName>style.visibility</p:attrName>
                                        </p:attrNameLst>
                                      </p:cBhvr>
                                      <p:to>
                                        <p:strVal val="visible"/>
                                      </p:to>
                                    </p:set>
                                    <p:animEffect transition="in" filter="fade">
                                      <p:cBhvr>
                                        <p:cTn id="17" dur="2000"/>
                                        <p:tgtEl>
                                          <p:spTgt spid="10650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6502">
                                            <p:txEl>
                                              <p:pRg st="2" end="2"/>
                                            </p:txEl>
                                          </p:spTgt>
                                        </p:tgtEl>
                                        <p:attrNameLst>
                                          <p:attrName>style.visibility</p:attrName>
                                        </p:attrNameLst>
                                      </p:cBhvr>
                                      <p:to>
                                        <p:strVal val="visible"/>
                                      </p:to>
                                    </p:set>
                                    <p:animEffect transition="in" filter="fade">
                                      <p:cBhvr>
                                        <p:cTn id="22" dur="2000"/>
                                        <p:tgtEl>
                                          <p:spTgt spid="10650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6502">
                                            <p:txEl>
                                              <p:pRg st="3" end="3"/>
                                            </p:txEl>
                                          </p:spTgt>
                                        </p:tgtEl>
                                        <p:attrNameLst>
                                          <p:attrName>style.visibility</p:attrName>
                                        </p:attrNameLst>
                                      </p:cBhvr>
                                      <p:to>
                                        <p:strVal val="visible"/>
                                      </p:to>
                                    </p:set>
                                    <p:animEffect transition="in" filter="fade">
                                      <p:cBhvr>
                                        <p:cTn id="27" dur="2000"/>
                                        <p:tgtEl>
                                          <p:spTgt spid="10650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501" grpId="0" animBg="1"/>
      <p:bldP spid="106502"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Arc 7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11622" name="Rectangle 6"/>
          <p:cNvSpPr>
            <a:spLocks noGrp="1" noChangeArrowheads="1"/>
          </p:cNvSpPr>
          <p:nvPr>
            <p:ph type="body" idx="1"/>
          </p:nvPr>
        </p:nvSpPr>
        <p:spPr>
          <a:xfrm>
            <a:off x="838200" y="1461360"/>
            <a:ext cx="5536397" cy="3935281"/>
          </a:xfrm>
        </p:spPr>
        <p:txBody>
          <a:bodyPr vert="horz" lIns="90488" tIns="44450" rIns="90488" bIns="44450" rtlCol="0">
            <a:normAutofit/>
          </a:bodyPr>
          <a:lstStyle/>
          <a:p>
            <a:pPr>
              <a:buFont typeface="Wingdings" pitchFamily="2" charset="2"/>
              <a:buNone/>
            </a:pPr>
            <a:r>
              <a:rPr lang="en-GB" b="1"/>
              <a:t>Competitive Rivals are organisations where:</a:t>
            </a:r>
          </a:p>
          <a:p>
            <a:r>
              <a:rPr lang="en-GB"/>
              <a:t>They have similar products</a:t>
            </a:r>
          </a:p>
          <a:p>
            <a:r>
              <a:rPr lang="en-GB"/>
              <a:t>They have similar services</a:t>
            </a:r>
          </a:p>
          <a:p>
            <a:r>
              <a:rPr lang="en-GB"/>
              <a:t>AIMED AT THE SAME CUSTOMER GROUP</a:t>
            </a:r>
          </a:p>
          <a:p>
            <a:endParaRPr lang="en-GB"/>
          </a:p>
        </p:txBody>
      </p:sp>
      <p:sp>
        <p:nvSpPr>
          <p:cNvPr id="79" name="Oval 7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1621" name="AutoShape 5"/>
          <p:cNvSpPr>
            <a:spLocks noGrp="1" noChangeArrowheads="1"/>
          </p:cNvSpPr>
          <p:nvPr>
            <p:ph type="title"/>
          </p:nvPr>
        </p:nvSpPr>
        <p:spPr>
          <a:xfrm>
            <a:off x="7474281" y="1396686"/>
            <a:ext cx="3240506" cy="4064628"/>
          </a:xfrm>
        </p:spPr>
        <p:txBody>
          <a:bodyPr vert="horz" lIns="90488" tIns="44450" rIns="90488" bIns="44450" rtlCol="0">
            <a:normAutofit/>
          </a:bodyPr>
          <a:lstStyle/>
          <a:p>
            <a:r>
              <a:rPr lang="en-GB">
                <a:solidFill>
                  <a:srgbClr val="FFFFFF"/>
                </a:solidFill>
              </a:rPr>
              <a:t>Competitive Rivalry</a:t>
            </a:r>
          </a:p>
        </p:txBody>
      </p:sp>
      <p:sp>
        <p:nvSpPr>
          <p:cNvPr id="6" name="Date Placeholder 3"/>
          <p:cNvSpPr>
            <a:spLocks noGrp="1"/>
          </p:cNvSpPr>
          <p:nvPr>
            <p:ph type="dt" sz="half" idx="10"/>
          </p:nvPr>
        </p:nvSpPr>
        <p:spPr>
          <a:xfrm>
            <a:off x="838200" y="6356350"/>
            <a:ext cx="2743200" cy="365125"/>
          </a:xfrm>
        </p:spPr>
        <p:txBody>
          <a:bodyPr>
            <a:normAutofit/>
          </a:bodyPr>
          <a:lstStyle/>
          <a:p>
            <a:pPr>
              <a:spcAft>
                <a:spcPts val="600"/>
              </a:spcAft>
            </a:pPr>
            <a:r>
              <a:rPr lang="en-US"/>
              <a:t>Strategy School</a:t>
            </a:r>
            <a:endParaRPr lang="en-GB"/>
          </a:p>
        </p:txBody>
      </p:sp>
      <p:sp>
        <p:nvSpPr>
          <p:cNvPr id="8" name="Slide Number Placeholder 5"/>
          <p:cNvSpPr>
            <a:spLocks noGrp="1"/>
          </p:cNvSpPr>
          <p:nvPr>
            <p:ph type="sldNum" sz="quarter" idx="12"/>
          </p:nvPr>
        </p:nvSpPr>
        <p:spPr>
          <a:xfrm>
            <a:off x="8610600" y="6356350"/>
            <a:ext cx="2743200" cy="365125"/>
          </a:xfrm>
        </p:spPr>
        <p:txBody>
          <a:bodyPr>
            <a:normAutofit/>
          </a:bodyPr>
          <a:lstStyle/>
          <a:p>
            <a:pPr>
              <a:spcAft>
                <a:spcPts val="600"/>
              </a:spcAft>
            </a:pPr>
            <a:fld id="{F237272F-571D-4A05-9516-6C41823BA33D}" type="slidenum">
              <a:rPr lang="en-GB"/>
              <a:pPr>
                <a:spcAft>
                  <a:spcPts val="600"/>
                </a:spcAft>
              </a:pPr>
              <a:t>21</a:t>
            </a:fld>
            <a:endParaRPr lang="en-GB"/>
          </a:p>
        </p:txBody>
      </p:sp>
      <p:sp>
        <p:nvSpPr>
          <p:cNvPr id="11161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162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1621"/>
                                        </p:tgtEl>
                                        <p:attrNameLst>
                                          <p:attrName>style.visibility</p:attrName>
                                        </p:attrNameLst>
                                      </p:cBhvr>
                                      <p:to>
                                        <p:strVal val="visible"/>
                                      </p:to>
                                    </p:set>
                                    <p:animEffect transition="in" filter="fade">
                                      <p:cBhvr>
                                        <p:cTn id="7" dur="2000"/>
                                        <p:tgtEl>
                                          <p:spTgt spid="1116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1622">
                                            <p:txEl>
                                              <p:pRg st="0" end="0"/>
                                            </p:txEl>
                                          </p:spTgt>
                                        </p:tgtEl>
                                        <p:attrNameLst>
                                          <p:attrName>style.visibility</p:attrName>
                                        </p:attrNameLst>
                                      </p:cBhvr>
                                      <p:to>
                                        <p:strVal val="visible"/>
                                      </p:to>
                                    </p:set>
                                    <p:animEffect transition="in" filter="fade">
                                      <p:cBhvr>
                                        <p:cTn id="12" dur="2000"/>
                                        <p:tgtEl>
                                          <p:spTgt spid="11162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1622">
                                            <p:txEl>
                                              <p:pRg st="1" end="1"/>
                                            </p:txEl>
                                          </p:spTgt>
                                        </p:tgtEl>
                                        <p:attrNameLst>
                                          <p:attrName>style.visibility</p:attrName>
                                        </p:attrNameLst>
                                      </p:cBhvr>
                                      <p:to>
                                        <p:strVal val="visible"/>
                                      </p:to>
                                    </p:set>
                                    <p:animEffect transition="in" filter="fade">
                                      <p:cBhvr>
                                        <p:cTn id="17" dur="2000"/>
                                        <p:tgtEl>
                                          <p:spTgt spid="11162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1622">
                                            <p:txEl>
                                              <p:pRg st="2" end="2"/>
                                            </p:txEl>
                                          </p:spTgt>
                                        </p:tgtEl>
                                        <p:attrNameLst>
                                          <p:attrName>style.visibility</p:attrName>
                                        </p:attrNameLst>
                                      </p:cBhvr>
                                      <p:to>
                                        <p:strVal val="visible"/>
                                      </p:to>
                                    </p:set>
                                    <p:animEffect transition="in" filter="fade">
                                      <p:cBhvr>
                                        <p:cTn id="22" dur="2000"/>
                                        <p:tgtEl>
                                          <p:spTgt spid="11162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1622">
                                            <p:txEl>
                                              <p:pRg st="3" end="3"/>
                                            </p:txEl>
                                          </p:spTgt>
                                        </p:tgtEl>
                                        <p:attrNameLst>
                                          <p:attrName>style.visibility</p:attrName>
                                        </p:attrNameLst>
                                      </p:cBhvr>
                                      <p:to>
                                        <p:strVal val="visible"/>
                                      </p:to>
                                    </p:set>
                                    <p:animEffect transition="in" filter="fade">
                                      <p:cBhvr>
                                        <p:cTn id="27" dur="2000"/>
                                        <p:tgtEl>
                                          <p:spTgt spid="1116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22" grpId="0" build="p"/>
      <p:bldP spid="111621"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669" name="AutoShape 5"/>
          <p:cNvSpPr>
            <a:spLocks noGrp="1" noChangeArrowheads="1"/>
          </p:cNvSpPr>
          <p:nvPr>
            <p:ph type="title"/>
          </p:nvPr>
        </p:nvSpPr>
        <p:spPr>
          <a:xfrm>
            <a:off x="1389278" y="1233241"/>
            <a:ext cx="3240506" cy="4064628"/>
          </a:xfrm>
        </p:spPr>
        <p:txBody>
          <a:bodyPr vert="horz" lIns="90488" tIns="44450" rIns="90488" bIns="44450" rtlCol="0">
            <a:normAutofit/>
          </a:bodyPr>
          <a:lstStyle/>
          <a:p>
            <a:r>
              <a:rPr lang="en-GB">
                <a:solidFill>
                  <a:srgbClr val="FFFFFF"/>
                </a:solidFill>
              </a:rPr>
              <a:t>Competitive Rivalry  - The Factors</a:t>
            </a:r>
          </a:p>
        </p:txBody>
      </p:sp>
      <p:sp>
        <p:nvSpPr>
          <p:cNvPr id="79" name="Freeform: Shape 78">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3670" name="Rectangle 6"/>
          <p:cNvSpPr>
            <a:spLocks noGrp="1" noChangeArrowheads="1"/>
          </p:cNvSpPr>
          <p:nvPr>
            <p:ph type="body" idx="1"/>
          </p:nvPr>
        </p:nvSpPr>
        <p:spPr>
          <a:xfrm>
            <a:off x="6096000" y="820880"/>
            <a:ext cx="5257799" cy="4889350"/>
          </a:xfrm>
        </p:spPr>
        <p:txBody>
          <a:bodyPr vert="horz" lIns="90488" tIns="44450" rIns="90488" bIns="44450" rtlCol="0" anchor="t">
            <a:normAutofit/>
          </a:bodyPr>
          <a:lstStyle/>
          <a:p>
            <a:r>
              <a:rPr lang="en-GB" i="1"/>
              <a:t>In Balance</a:t>
            </a:r>
            <a:r>
              <a:rPr lang="en-GB"/>
              <a:t> competitors – intense competition. Size (A) ~Size (B)</a:t>
            </a:r>
          </a:p>
          <a:p>
            <a:r>
              <a:rPr lang="en-GB"/>
              <a:t>Dominant competitor – less competitive markets ~niche markets</a:t>
            </a:r>
          </a:p>
          <a:p>
            <a:r>
              <a:rPr lang="en-GB"/>
              <a:t>Market Growth Rates – life cycle</a:t>
            </a:r>
          </a:p>
          <a:p>
            <a:r>
              <a:rPr lang="en-GB"/>
              <a:t>market growth ~ organisational growth.</a:t>
            </a:r>
          </a:p>
          <a:p>
            <a:r>
              <a:rPr lang="en-GB"/>
              <a:t>Mature markets ~ take market share from competitor</a:t>
            </a:r>
          </a:p>
        </p:txBody>
      </p:sp>
      <p:sp>
        <p:nvSpPr>
          <p:cNvPr id="85" name="Freeform: Shape 84">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Date Placeholder 3"/>
          <p:cNvSpPr>
            <a:spLocks noGrp="1"/>
          </p:cNvSpPr>
          <p:nvPr>
            <p:ph type="dt" sz="half" idx="10"/>
          </p:nvPr>
        </p:nvSpPr>
        <p:spPr>
          <a:xfrm>
            <a:off x="1685670" y="6356350"/>
            <a:ext cx="1548181" cy="365125"/>
          </a:xfrm>
        </p:spPr>
        <p:txBody>
          <a:bodyPr>
            <a:normAutofit/>
          </a:bodyPr>
          <a:lstStyle/>
          <a:p>
            <a:pPr>
              <a:spcAft>
                <a:spcPts val="600"/>
              </a:spcAft>
            </a:pPr>
            <a:r>
              <a:rPr lang="en-US"/>
              <a:t>Strategy School</a:t>
            </a:r>
            <a:endParaRPr lang="en-GB"/>
          </a:p>
        </p:txBody>
      </p:sp>
      <p:sp>
        <p:nvSpPr>
          <p:cNvPr id="87" name="Freeform: Shape 8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5"/>
          <p:cNvSpPr>
            <a:spLocks noGrp="1"/>
          </p:cNvSpPr>
          <p:nvPr>
            <p:ph type="sldNum" sz="quarter" idx="12"/>
          </p:nvPr>
        </p:nvSpPr>
        <p:spPr>
          <a:xfrm>
            <a:off x="10506330" y="6356350"/>
            <a:ext cx="847470" cy="365125"/>
          </a:xfrm>
        </p:spPr>
        <p:txBody>
          <a:bodyPr>
            <a:normAutofit/>
          </a:bodyPr>
          <a:lstStyle/>
          <a:p>
            <a:pPr>
              <a:spcAft>
                <a:spcPts val="600"/>
              </a:spcAft>
            </a:pPr>
            <a:fld id="{FA5DC7A1-DE14-4471-A8CB-255016C1FDC6}" type="slidenum">
              <a:rPr lang="en-GB"/>
              <a:pPr>
                <a:spcAft>
                  <a:spcPts val="600"/>
                </a:spcAft>
              </a:pPr>
              <a:t>22</a:t>
            </a:fld>
            <a:endParaRPr lang="en-GB"/>
          </a:p>
        </p:txBody>
      </p:sp>
      <p:sp>
        <p:nvSpPr>
          <p:cNvPr id="113667"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3668"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669"/>
                                        </p:tgtEl>
                                        <p:attrNameLst>
                                          <p:attrName>style.visibility</p:attrName>
                                        </p:attrNameLst>
                                      </p:cBhvr>
                                      <p:to>
                                        <p:strVal val="visible"/>
                                      </p:to>
                                    </p:set>
                                    <p:animEffect transition="in" filter="fade">
                                      <p:cBhvr>
                                        <p:cTn id="7" dur="2000"/>
                                        <p:tgtEl>
                                          <p:spTgt spid="11366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3670">
                                            <p:txEl>
                                              <p:pRg st="0" end="0"/>
                                            </p:txEl>
                                          </p:spTgt>
                                        </p:tgtEl>
                                        <p:attrNameLst>
                                          <p:attrName>style.visibility</p:attrName>
                                        </p:attrNameLst>
                                      </p:cBhvr>
                                      <p:to>
                                        <p:strVal val="visible"/>
                                      </p:to>
                                    </p:set>
                                    <p:animEffect transition="in" filter="fade">
                                      <p:cBhvr>
                                        <p:cTn id="12" dur="2000"/>
                                        <p:tgtEl>
                                          <p:spTgt spid="11367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3670">
                                            <p:txEl>
                                              <p:pRg st="1" end="1"/>
                                            </p:txEl>
                                          </p:spTgt>
                                        </p:tgtEl>
                                        <p:attrNameLst>
                                          <p:attrName>style.visibility</p:attrName>
                                        </p:attrNameLst>
                                      </p:cBhvr>
                                      <p:to>
                                        <p:strVal val="visible"/>
                                      </p:to>
                                    </p:set>
                                    <p:animEffect transition="in" filter="fade">
                                      <p:cBhvr>
                                        <p:cTn id="17" dur="2000"/>
                                        <p:tgtEl>
                                          <p:spTgt spid="11367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3670">
                                            <p:txEl>
                                              <p:pRg st="2" end="2"/>
                                            </p:txEl>
                                          </p:spTgt>
                                        </p:tgtEl>
                                        <p:attrNameLst>
                                          <p:attrName>style.visibility</p:attrName>
                                        </p:attrNameLst>
                                      </p:cBhvr>
                                      <p:to>
                                        <p:strVal val="visible"/>
                                      </p:to>
                                    </p:set>
                                    <p:animEffect transition="in" filter="fade">
                                      <p:cBhvr>
                                        <p:cTn id="22" dur="2000"/>
                                        <p:tgtEl>
                                          <p:spTgt spid="11367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3670">
                                            <p:txEl>
                                              <p:pRg st="3" end="3"/>
                                            </p:txEl>
                                          </p:spTgt>
                                        </p:tgtEl>
                                        <p:attrNameLst>
                                          <p:attrName>style.visibility</p:attrName>
                                        </p:attrNameLst>
                                      </p:cBhvr>
                                      <p:to>
                                        <p:strVal val="visible"/>
                                      </p:to>
                                    </p:set>
                                    <p:animEffect transition="in" filter="fade">
                                      <p:cBhvr>
                                        <p:cTn id="27" dur="2000"/>
                                        <p:tgtEl>
                                          <p:spTgt spid="11367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3670">
                                            <p:txEl>
                                              <p:pRg st="4" end="4"/>
                                            </p:txEl>
                                          </p:spTgt>
                                        </p:tgtEl>
                                        <p:attrNameLst>
                                          <p:attrName>style.visibility</p:attrName>
                                        </p:attrNameLst>
                                      </p:cBhvr>
                                      <p:to>
                                        <p:strVal val="visible"/>
                                      </p:to>
                                    </p:set>
                                    <p:animEffect transition="in" filter="fade">
                                      <p:cBhvr>
                                        <p:cTn id="32" dur="2000"/>
                                        <p:tgtEl>
                                          <p:spTgt spid="11367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9" grpId="0" animBg="1"/>
      <p:bldP spid="113670"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Rounded Corners 76">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717" name="AutoShape 5"/>
          <p:cNvSpPr>
            <a:spLocks noGrp="1" noChangeArrowheads="1"/>
          </p:cNvSpPr>
          <p:nvPr>
            <p:ph type="title"/>
          </p:nvPr>
        </p:nvSpPr>
        <p:spPr>
          <a:xfrm>
            <a:off x="956826" y="1112969"/>
            <a:ext cx="3937298" cy="4166010"/>
          </a:xfrm>
        </p:spPr>
        <p:txBody>
          <a:bodyPr vert="horz" lIns="90488" tIns="44450" rIns="90488" bIns="44450" rtlCol="0">
            <a:normAutofit/>
          </a:bodyPr>
          <a:lstStyle/>
          <a:p>
            <a:r>
              <a:rPr lang="en-GB">
                <a:solidFill>
                  <a:srgbClr val="FFFFFF"/>
                </a:solidFill>
              </a:rPr>
              <a:t>Competitive Rivalry  - The Factors</a:t>
            </a:r>
          </a:p>
        </p:txBody>
      </p:sp>
      <p:sp>
        <p:nvSpPr>
          <p:cNvPr id="79" name="Freeform: Shape 78">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5718" name="Rectangle 6"/>
          <p:cNvSpPr>
            <a:spLocks noGrp="1" noChangeArrowheads="1"/>
          </p:cNvSpPr>
          <p:nvPr>
            <p:ph type="body" idx="1"/>
          </p:nvPr>
        </p:nvSpPr>
        <p:spPr>
          <a:xfrm>
            <a:off x="6096000" y="820880"/>
            <a:ext cx="5257799" cy="4889350"/>
          </a:xfrm>
        </p:spPr>
        <p:txBody>
          <a:bodyPr vert="horz" lIns="90488" tIns="44450" rIns="90488" bIns="44450" rtlCol="0" anchor="t">
            <a:normAutofit/>
          </a:bodyPr>
          <a:lstStyle/>
          <a:p>
            <a:r>
              <a:rPr lang="en-GB"/>
              <a:t>High Fixed Costs =&gt; price wars &amp; low(ering) margins</a:t>
            </a:r>
          </a:p>
          <a:p>
            <a:r>
              <a:rPr lang="en-GB"/>
              <a:t>Extra capacity in large increments =&gt; over fill</a:t>
            </a:r>
          </a:p>
          <a:p>
            <a:r>
              <a:rPr lang="en-GB"/>
              <a:t>Differentiation critical. None =&gt; customers switch easily</a:t>
            </a:r>
          </a:p>
          <a:p>
            <a:r>
              <a:rPr lang="en-GB"/>
              <a:t>High Exit barriers exist then competition can become fiercer..</a:t>
            </a:r>
          </a:p>
        </p:txBody>
      </p:sp>
      <p:sp>
        <p:nvSpPr>
          <p:cNvPr id="85" name="Freeform: Shape 84">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Date Placeholder 3"/>
          <p:cNvSpPr>
            <a:spLocks noGrp="1"/>
          </p:cNvSpPr>
          <p:nvPr>
            <p:ph type="dt" sz="half" idx="10"/>
          </p:nvPr>
        </p:nvSpPr>
        <p:spPr>
          <a:xfrm>
            <a:off x="1685670" y="6356350"/>
            <a:ext cx="1548181" cy="365125"/>
          </a:xfrm>
        </p:spPr>
        <p:txBody>
          <a:bodyPr>
            <a:normAutofit/>
          </a:bodyPr>
          <a:lstStyle/>
          <a:p>
            <a:pPr>
              <a:spcAft>
                <a:spcPts val="600"/>
              </a:spcAft>
            </a:pPr>
            <a:r>
              <a:rPr lang="en-US"/>
              <a:t>Strategy School</a:t>
            </a:r>
            <a:endParaRPr lang="en-GB"/>
          </a:p>
        </p:txBody>
      </p:sp>
      <p:sp>
        <p:nvSpPr>
          <p:cNvPr id="87" name="Freeform: Shape 8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5"/>
          <p:cNvSpPr>
            <a:spLocks noGrp="1"/>
          </p:cNvSpPr>
          <p:nvPr>
            <p:ph type="sldNum" sz="quarter" idx="12"/>
          </p:nvPr>
        </p:nvSpPr>
        <p:spPr>
          <a:xfrm>
            <a:off x="10506330" y="6356350"/>
            <a:ext cx="847470" cy="365125"/>
          </a:xfrm>
        </p:spPr>
        <p:txBody>
          <a:bodyPr>
            <a:normAutofit/>
          </a:bodyPr>
          <a:lstStyle/>
          <a:p>
            <a:pPr>
              <a:spcAft>
                <a:spcPts val="600"/>
              </a:spcAft>
            </a:pPr>
            <a:fld id="{4A694F1E-9249-490E-83B1-258CD6D68636}" type="slidenum">
              <a:rPr lang="en-GB" smtClean="0"/>
              <a:pPr>
                <a:spcAft>
                  <a:spcPts val="600"/>
                </a:spcAft>
              </a:pPr>
              <a:t>23</a:t>
            </a:fld>
            <a:endParaRPr lang="en-GB"/>
          </a:p>
        </p:txBody>
      </p:sp>
      <p:sp>
        <p:nvSpPr>
          <p:cNvPr id="115715"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5716"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5717"/>
                                        </p:tgtEl>
                                        <p:attrNameLst>
                                          <p:attrName>style.visibility</p:attrName>
                                        </p:attrNameLst>
                                      </p:cBhvr>
                                      <p:to>
                                        <p:strVal val="visible"/>
                                      </p:to>
                                    </p:set>
                                    <p:animEffect transition="in" filter="fade">
                                      <p:cBhvr>
                                        <p:cTn id="7" dur="2000"/>
                                        <p:tgtEl>
                                          <p:spTgt spid="1157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5718">
                                            <p:txEl>
                                              <p:pRg st="0" end="0"/>
                                            </p:txEl>
                                          </p:spTgt>
                                        </p:tgtEl>
                                        <p:attrNameLst>
                                          <p:attrName>style.visibility</p:attrName>
                                        </p:attrNameLst>
                                      </p:cBhvr>
                                      <p:to>
                                        <p:strVal val="visible"/>
                                      </p:to>
                                    </p:set>
                                    <p:animEffect transition="in" filter="fade">
                                      <p:cBhvr>
                                        <p:cTn id="12" dur="2000"/>
                                        <p:tgtEl>
                                          <p:spTgt spid="11571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5718">
                                            <p:txEl>
                                              <p:pRg st="1" end="1"/>
                                            </p:txEl>
                                          </p:spTgt>
                                        </p:tgtEl>
                                        <p:attrNameLst>
                                          <p:attrName>style.visibility</p:attrName>
                                        </p:attrNameLst>
                                      </p:cBhvr>
                                      <p:to>
                                        <p:strVal val="visible"/>
                                      </p:to>
                                    </p:set>
                                    <p:animEffect transition="in" filter="fade">
                                      <p:cBhvr>
                                        <p:cTn id="17" dur="2000"/>
                                        <p:tgtEl>
                                          <p:spTgt spid="11571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5718">
                                            <p:txEl>
                                              <p:pRg st="2" end="2"/>
                                            </p:txEl>
                                          </p:spTgt>
                                        </p:tgtEl>
                                        <p:attrNameLst>
                                          <p:attrName>style.visibility</p:attrName>
                                        </p:attrNameLst>
                                      </p:cBhvr>
                                      <p:to>
                                        <p:strVal val="visible"/>
                                      </p:to>
                                    </p:set>
                                    <p:animEffect transition="in" filter="fade">
                                      <p:cBhvr>
                                        <p:cTn id="22" dur="2000"/>
                                        <p:tgtEl>
                                          <p:spTgt spid="11571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5718">
                                            <p:txEl>
                                              <p:pRg st="3" end="3"/>
                                            </p:txEl>
                                          </p:spTgt>
                                        </p:tgtEl>
                                        <p:attrNameLst>
                                          <p:attrName>style.visibility</p:attrName>
                                        </p:attrNameLst>
                                      </p:cBhvr>
                                      <p:to>
                                        <p:strVal val="visible"/>
                                      </p:to>
                                    </p:set>
                                    <p:animEffect transition="in" filter="fade">
                                      <p:cBhvr>
                                        <p:cTn id="27" dur="2000"/>
                                        <p:tgtEl>
                                          <p:spTgt spid="11571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7" grpId="0" animBg="1"/>
      <p:bldP spid="115718"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Arc 7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4150" name="Rectangle 6"/>
          <p:cNvSpPr>
            <a:spLocks noGrp="1" noChangeArrowheads="1"/>
          </p:cNvSpPr>
          <p:nvPr>
            <p:ph type="body" idx="1"/>
          </p:nvPr>
        </p:nvSpPr>
        <p:spPr>
          <a:xfrm>
            <a:off x="838200" y="1461360"/>
            <a:ext cx="5536397" cy="3935281"/>
          </a:xfrm>
        </p:spPr>
        <p:txBody>
          <a:bodyPr>
            <a:normAutofit/>
          </a:bodyPr>
          <a:lstStyle/>
          <a:p>
            <a:r>
              <a:rPr lang="en-GB"/>
              <a:t>Industry growth</a:t>
            </a:r>
          </a:p>
          <a:p>
            <a:r>
              <a:rPr lang="en-GB"/>
              <a:t>Fixed costs / value added</a:t>
            </a:r>
          </a:p>
          <a:p>
            <a:r>
              <a:rPr lang="en-GB"/>
              <a:t>Intermittent overcapacity</a:t>
            </a:r>
          </a:p>
          <a:p>
            <a:r>
              <a:rPr lang="en-GB"/>
              <a:t>Product differences</a:t>
            </a:r>
          </a:p>
          <a:p>
            <a:r>
              <a:rPr lang="en-GB"/>
              <a:t>Brand identity</a:t>
            </a:r>
          </a:p>
          <a:p>
            <a:r>
              <a:rPr lang="en-GB"/>
              <a:t>Switching costs</a:t>
            </a:r>
            <a:endParaRPr lang="en-US"/>
          </a:p>
        </p:txBody>
      </p:sp>
      <p:sp>
        <p:nvSpPr>
          <p:cNvPr id="79" name="Oval 7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4148" name="AutoShape 4"/>
          <p:cNvSpPr>
            <a:spLocks noGrp="1" noChangeArrowheads="1"/>
          </p:cNvSpPr>
          <p:nvPr>
            <p:ph type="title"/>
          </p:nvPr>
        </p:nvSpPr>
        <p:spPr>
          <a:xfrm>
            <a:off x="7474281" y="1396686"/>
            <a:ext cx="3240506" cy="4064628"/>
          </a:xfrm>
        </p:spPr>
        <p:txBody>
          <a:bodyPr vert="horz" lIns="90488" tIns="44450" rIns="90488" bIns="44450" rtlCol="0">
            <a:normAutofit/>
          </a:bodyPr>
          <a:lstStyle/>
          <a:p>
            <a:r>
              <a:rPr lang="en-GB" sz="4100">
                <a:solidFill>
                  <a:srgbClr val="FFFFFF"/>
                </a:solidFill>
              </a:rPr>
              <a:t>Competitive Rivalry  - Determinants</a:t>
            </a:r>
          </a:p>
        </p:txBody>
      </p:sp>
      <p:sp>
        <p:nvSpPr>
          <p:cNvPr id="6" name="Date Placeholder 3"/>
          <p:cNvSpPr>
            <a:spLocks noGrp="1"/>
          </p:cNvSpPr>
          <p:nvPr>
            <p:ph type="dt" sz="half" idx="10"/>
          </p:nvPr>
        </p:nvSpPr>
        <p:spPr>
          <a:xfrm>
            <a:off x="838200" y="6356350"/>
            <a:ext cx="2743200" cy="365125"/>
          </a:xfrm>
        </p:spPr>
        <p:txBody>
          <a:bodyPr>
            <a:normAutofit/>
          </a:bodyPr>
          <a:lstStyle/>
          <a:p>
            <a:pPr>
              <a:spcAft>
                <a:spcPts val="600"/>
              </a:spcAft>
            </a:pPr>
            <a:r>
              <a:rPr lang="en-US"/>
              <a:t>Strategy School</a:t>
            </a:r>
            <a:endParaRPr lang="en-GB"/>
          </a:p>
        </p:txBody>
      </p:sp>
      <p:sp>
        <p:nvSpPr>
          <p:cNvPr id="8" name="Slide Number Placeholder 5"/>
          <p:cNvSpPr>
            <a:spLocks noGrp="1"/>
          </p:cNvSpPr>
          <p:nvPr>
            <p:ph type="sldNum" sz="quarter" idx="12"/>
          </p:nvPr>
        </p:nvSpPr>
        <p:spPr>
          <a:xfrm>
            <a:off x="8610600" y="6356350"/>
            <a:ext cx="2743200" cy="365125"/>
          </a:xfrm>
        </p:spPr>
        <p:txBody>
          <a:bodyPr>
            <a:normAutofit/>
          </a:bodyPr>
          <a:lstStyle/>
          <a:p>
            <a:pPr>
              <a:spcAft>
                <a:spcPts val="600"/>
              </a:spcAft>
            </a:pPr>
            <a:fld id="{EB0EEA17-2FFF-432A-9149-2B9BD504368E}" type="slidenum">
              <a:rPr lang="en-GB"/>
              <a:pPr>
                <a:spcAft>
                  <a:spcPts val="600"/>
                </a:spcAft>
              </a:pPr>
              <a:t>24</a:t>
            </a:fld>
            <a:endParaRPr lang="en-GB"/>
          </a:p>
        </p:txBody>
      </p:sp>
      <p:sp>
        <p:nvSpPr>
          <p:cNvPr id="134146"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4147"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4148"/>
                                        </p:tgtEl>
                                        <p:attrNameLst>
                                          <p:attrName>style.visibility</p:attrName>
                                        </p:attrNameLst>
                                      </p:cBhvr>
                                      <p:to>
                                        <p:strVal val="visible"/>
                                      </p:to>
                                    </p:set>
                                    <p:animEffect transition="in" filter="fade">
                                      <p:cBhvr>
                                        <p:cTn id="7" dur="2000"/>
                                        <p:tgtEl>
                                          <p:spTgt spid="1341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4150">
                                            <p:txEl>
                                              <p:pRg st="0" end="0"/>
                                            </p:txEl>
                                          </p:spTgt>
                                        </p:tgtEl>
                                        <p:attrNameLst>
                                          <p:attrName>style.visibility</p:attrName>
                                        </p:attrNameLst>
                                      </p:cBhvr>
                                      <p:to>
                                        <p:strVal val="visible"/>
                                      </p:to>
                                    </p:set>
                                    <p:animEffect transition="in" filter="fade">
                                      <p:cBhvr>
                                        <p:cTn id="12" dur="2000"/>
                                        <p:tgtEl>
                                          <p:spTgt spid="13415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4150">
                                            <p:txEl>
                                              <p:pRg st="1" end="1"/>
                                            </p:txEl>
                                          </p:spTgt>
                                        </p:tgtEl>
                                        <p:attrNameLst>
                                          <p:attrName>style.visibility</p:attrName>
                                        </p:attrNameLst>
                                      </p:cBhvr>
                                      <p:to>
                                        <p:strVal val="visible"/>
                                      </p:to>
                                    </p:set>
                                    <p:animEffect transition="in" filter="fade">
                                      <p:cBhvr>
                                        <p:cTn id="17" dur="2000"/>
                                        <p:tgtEl>
                                          <p:spTgt spid="13415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4150">
                                            <p:txEl>
                                              <p:pRg st="2" end="2"/>
                                            </p:txEl>
                                          </p:spTgt>
                                        </p:tgtEl>
                                        <p:attrNameLst>
                                          <p:attrName>style.visibility</p:attrName>
                                        </p:attrNameLst>
                                      </p:cBhvr>
                                      <p:to>
                                        <p:strVal val="visible"/>
                                      </p:to>
                                    </p:set>
                                    <p:animEffect transition="in" filter="fade">
                                      <p:cBhvr>
                                        <p:cTn id="22" dur="2000"/>
                                        <p:tgtEl>
                                          <p:spTgt spid="13415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4150">
                                            <p:txEl>
                                              <p:pRg st="3" end="3"/>
                                            </p:txEl>
                                          </p:spTgt>
                                        </p:tgtEl>
                                        <p:attrNameLst>
                                          <p:attrName>style.visibility</p:attrName>
                                        </p:attrNameLst>
                                      </p:cBhvr>
                                      <p:to>
                                        <p:strVal val="visible"/>
                                      </p:to>
                                    </p:set>
                                    <p:animEffect transition="in" filter="fade">
                                      <p:cBhvr>
                                        <p:cTn id="27" dur="2000"/>
                                        <p:tgtEl>
                                          <p:spTgt spid="13415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4150">
                                            <p:txEl>
                                              <p:pRg st="4" end="4"/>
                                            </p:txEl>
                                          </p:spTgt>
                                        </p:tgtEl>
                                        <p:attrNameLst>
                                          <p:attrName>style.visibility</p:attrName>
                                        </p:attrNameLst>
                                      </p:cBhvr>
                                      <p:to>
                                        <p:strVal val="visible"/>
                                      </p:to>
                                    </p:set>
                                    <p:animEffect transition="in" filter="fade">
                                      <p:cBhvr>
                                        <p:cTn id="32" dur="2000"/>
                                        <p:tgtEl>
                                          <p:spTgt spid="134150">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4150">
                                            <p:txEl>
                                              <p:pRg st="5" end="5"/>
                                            </p:txEl>
                                          </p:spTgt>
                                        </p:tgtEl>
                                        <p:attrNameLst>
                                          <p:attrName>style.visibility</p:attrName>
                                        </p:attrNameLst>
                                      </p:cBhvr>
                                      <p:to>
                                        <p:strVal val="visible"/>
                                      </p:to>
                                    </p:set>
                                    <p:animEffect transition="in" filter="fade">
                                      <p:cBhvr>
                                        <p:cTn id="37" dur="2000"/>
                                        <p:tgtEl>
                                          <p:spTgt spid="13415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50" grpId="0" build="p"/>
      <p:bldP spid="134148" grpId="0" animBg="1"/>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Rounded Corners 75">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196" name="AutoShape 4"/>
          <p:cNvSpPr>
            <a:spLocks noGrp="1" noChangeArrowheads="1"/>
          </p:cNvSpPr>
          <p:nvPr>
            <p:ph type="title"/>
          </p:nvPr>
        </p:nvSpPr>
        <p:spPr>
          <a:xfrm>
            <a:off x="956826" y="1112969"/>
            <a:ext cx="3937298" cy="4166010"/>
          </a:xfrm>
        </p:spPr>
        <p:txBody>
          <a:bodyPr vert="horz" lIns="90488" tIns="44450" rIns="90488" bIns="44450" rtlCol="0">
            <a:normAutofit/>
          </a:bodyPr>
          <a:lstStyle/>
          <a:p>
            <a:r>
              <a:rPr lang="en-GB">
                <a:solidFill>
                  <a:srgbClr val="FFFFFF"/>
                </a:solidFill>
              </a:rPr>
              <a:t>Competitive Rivalry  - Determinants</a:t>
            </a:r>
          </a:p>
        </p:txBody>
      </p:sp>
      <p:sp>
        <p:nvSpPr>
          <p:cNvPr id="78" name="Freeform: Shape 77">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79">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6197" name="Rectangle 5"/>
          <p:cNvSpPr>
            <a:spLocks noGrp="1" noChangeArrowheads="1"/>
          </p:cNvSpPr>
          <p:nvPr>
            <p:ph type="body" idx="1"/>
          </p:nvPr>
        </p:nvSpPr>
        <p:spPr>
          <a:xfrm>
            <a:off x="6096000" y="820880"/>
            <a:ext cx="5257799" cy="4889350"/>
          </a:xfrm>
        </p:spPr>
        <p:txBody>
          <a:bodyPr anchor="t">
            <a:normAutofit/>
          </a:bodyPr>
          <a:lstStyle/>
          <a:p>
            <a:r>
              <a:rPr lang="en-GB"/>
              <a:t>Concentration and balance</a:t>
            </a:r>
          </a:p>
          <a:p>
            <a:r>
              <a:rPr lang="en-GB"/>
              <a:t>Diversity of competitors</a:t>
            </a:r>
          </a:p>
          <a:p>
            <a:r>
              <a:rPr lang="en-GB"/>
              <a:t>Corporate stakes</a:t>
            </a:r>
          </a:p>
          <a:p>
            <a:r>
              <a:rPr lang="en-GB"/>
              <a:t>Exit barriers</a:t>
            </a:r>
            <a:endParaRPr lang="en-US"/>
          </a:p>
        </p:txBody>
      </p:sp>
      <p:sp>
        <p:nvSpPr>
          <p:cNvPr id="84" name="Freeform: Shape 83">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Date Placeholder 3"/>
          <p:cNvSpPr>
            <a:spLocks noGrp="1"/>
          </p:cNvSpPr>
          <p:nvPr>
            <p:ph type="dt" sz="half" idx="10"/>
          </p:nvPr>
        </p:nvSpPr>
        <p:spPr>
          <a:xfrm>
            <a:off x="1685670" y="6356350"/>
            <a:ext cx="1548181" cy="365125"/>
          </a:xfrm>
        </p:spPr>
        <p:txBody>
          <a:bodyPr>
            <a:normAutofit/>
          </a:bodyPr>
          <a:lstStyle/>
          <a:p>
            <a:pPr>
              <a:spcAft>
                <a:spcPts val="600"/>
              </a:spcAft>
            </a:pPr>
            <a:r>
              <a:rPr lang="en-US"/>
              <a:t>Strategy School</a:t>
            </a:r>
            <a:endParaRPr lang="en-GB"/>
          </a:p>
        </p:txBody>
      </p:sp>
      <p:sp>
        <p:nvSpPr>
          <p:cNvPr id="86" name="Freeform: Shape 85">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5"/>
          <p:cNvSpPr>
            <a:spLocks noGrp="1"/>
          </p:cNvSpPr>
          <p:nvPr>
            <p:ph type="sldNum" sz="quarter" idx="12"/>
          </p:nvPr>
        </p:nvSpPr>
        <p:spPr>
          <a:xfrm>
            <a:off x="10506330" y="6356350"/>
            <a:ext cx="847470" cy="365125"/>
          </a:xfrm>
        </p:spPr>
        <p:txBody>
          <a:bodyPr>
            <a:normAutofit/>
          </a:bodyPr>
          <a:lstStyle/>
          <a:p>
            <a:pPr>
              <a:spcAft>
                <a:spcPts val="600"/>
              </a:spcAft>
            </a:pPr>
            <a:fld id="{3E16BC99-820B-44BF-8B65-75487A74F793}" type="slidenum">
              <a:rPr lang="en-GB"/>
              <a:pPr>
                <a:spcAft>
                  <a:spcPts val="600"/>
                </a:spcAft>
              </a:pPr>
              <a:t>25</a:t>
            </a:fld>
            <a:endParaRPr lang="en-GB"/>
          </a:p>
        </p:txBody>
      </p:sp>
      <p:sp>
        <p:nvSpPr>
          <p:cNvPr id="136194"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6195"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6196"/>
                                        </p:tgtEl>
                                        <p:attrNameLst>
                                          <p:attrName>style.visibility</p:attrName>
                                        </p:attrNameLst>
                                      </p:cBhvr>
                                      <p:to>
                                        <p:strVal val="visible"/>
                                      </p:to>
                                    </p:set>
                                    <p:animEffect transition="in" filter="fade">
                                      <p:cBhvr>
                                        <p:cTn id="7" dur="2000"/>
                                        <p:tgtEl>
                                          <p:spTgt spid="13619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6197">
                                            <p:txEl>
                                              <p:pRg st="0" end="0"/>
                                            </p:txEl>
                                          </p:spTgt>
                                        </p:tgtEl>
                                        <p:attrNameLst>
                                          <p:attrName>style.visibility</p:attrName>
                                        </p:attrNameLst>
                                      </p:cBhvr>
                                      <p:to>
                                        <p:strVal val="visible"/>
                                      </p:to>
                                    </p:set>
                                    <p:animEffect transition="in" filter="fade">
                                      <p:cBhvr>
                                        <p:cTn id="12" dur="2000"/>
                                        <p:tgtEl>
                                          <p:spTgt spid="13619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6197">
                                            <p:txEl>
                                              <p:pRg st="1" end="1"/>
                                            </p:txEl>
                                          </p:spTgt>
                                        </p:tgtEl>
                                        <p:attrNameLst>
                                          <p:attrName>style.visibility</p:attrName>
                                        </p:attrNameLst>
                                      </p:cBhvr>
                                      <p:to>
                                        <p:strVal val="visible"/>
                                      </p:to>
                                    </p:set>
                                    <p:animEffect transition="in" filter="fade">
                                      <p:cBhvr>
                                        <p:cTn id="17" dur="2000"/>
                                        <p:tgtEl>
                                          <p:spTgt spid="13619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6197">
                                            <p:txEl>
                                              <p:pRg st="2" end="2"/>
                                            </p:txEl>
                                          </p:spTgt>
                                        </p:tgtEl>
                                        <p:attrNameLst>
                                          <p:attrName>style.visibility</p:attrName>
                                        </p:attrNameLst>
                                      </p:cBhvr>
                                      <p:to>
                                        <p:strVal val="visible"/>
                                      </p:to>
                                    </p:set>
                                    <p:animEffect transition="in" filter="fade">
                                      <p:cBhvr>
                                        <p:cTn id="22" dur="2000"/>
                                        <p:tgtEl>
                                          <p:spTgt spid="13619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6197">
                                            <p:txEl>
                                              <p:pRg st="3" end="3"/>
                                            </p:txEl>
                                          </p:spTgt>
                                        </p:tgtEl>
                                        <p:attrNameLst>
                                          <p:attrName>style.visibility</p:attrName>
                                        </p:attrNameLst>
                                      </p:cBhvr>
                                      <p:to>
                                        <p:strVal val="visible"/>
                                      </p:to>
                                    </p:set>
                                    <p:animEffect transition="in" filter="fade">
                                      <p:cBhvr>
                                        <p:cTn id="27" dur="2000"/>
                                        <p:tgtEl>
                                          <p:spTgt spid="13619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196" grpId="0" animBg="1"/>
      <p:bldP spid="136197"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Rounded Corners 76">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765" name="AutoShape 5"/>
          <p:cNvSpPr>
            <a:spLocks noGrp="1" noChangeArrowheads="1"/>
          </p:cNvSpPr>
          <p:nvPr>
            <p:ph type="title"/>
          </p:nvPr>
        </p:nvSpPr>
        <p:spPr>
          <a:xfrm>
            <a:off x="956826" y="1112969"/>
            <a:ext cx="3937298" cy="4166010"/>
          </a:xfrm>
        </p:spPr>
        <p:txBody>
          <a:bodyPr vert="horz" lIns="90488" tIns="44450" rIns="90488" bIns="44450" rtlCol="0">
            <a:normAutofit/>
          </a:bodyPr>
          <a:lstStyle/>
          <a:p>
            <a:r>
              <a:rPr lang="en-GB">
                <a:solidFill>
                  <a:srgbClr val="FFFFFF"/>
                </a:solidFill>
              </a:rPr>
              <a:t>The Key Questions</a:t>
            </a:r>
          </a:p>
        </p:txBody>
      </p:sp>
      <p:sp>
        <p:nvSpPr>
          <p:cNvPr id="79" name="Freeform: Shape 78">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7766" name="Rectangle 6"/>
          <p:cNvSpPr>
            <a:spLocks noGrp="1" noChangeArrowheads="1"/>
          </p:cNvSpPr>
          <p:nvPr>
            <p:ph type="body" idx="1"/>
          </p:nvPr>
        </p:nvSpPr>
        <p:spPr>
          <a:xfrm>
            <a:off x="6096000" y="820880"/>
            <a:ext cx="5257799" cy="4889350"/>
          </a:xfrm>
        </p:spPr>
        <p:txBody>
          <a:bodyPr vert="horz" lIns="90488" tIns="44450" rIns="90488" bIns="44450" rtlCol="0" anchor="t">
            <a:normAutofit/>
          </a:bodyPr>
          <a:lstStyle/>
          <a:p>
            <a:r>
              <a:rPr lang="en-GB"/>
              <a:t>What are the </a:t>
            </a:r>
            <a:r>
              <a:rPr lang="en-GB" i="1"/>
              <a:t>key forces</a:t>
            </a:r>
            <a:r>
              <a:rPr lang="en-GB"/>
              <a:t> at work in the competitive environment?</a:t>
            </a:r>
          </a:p>
          <a:p>
            <a:r>
              <a:rPr lang="en-GB"/>
              <a:t>What are the </a:t>
            </a:r>
            <a:r>
              <a:rPr lang="en-GB" i="1"/>
              <a:t>underlying forces</a:t>
            </a:r>
            <a:r>
              <a:rPr lang="en-GB"/>
              <a:t> that are driving competitive forces?</a:t>
            </a:r>
          </a:p>
          <a:p>
            <a:r>
              <a:rPr lang="en-GB"/>
              <a:t>Is it likely that the forces will </a:t>
            </a:r>
            <a:r>
              <a:rPr lang="en-GB" i="1"/>
              <a:t>change</a:t>
            </a:r>
            <a:r>
              <a:rPr lang="en-GB"/>
              <a:t>? If so, </a:t>
            </a:r>
            <a:r>
              <a:rPr lang="en-GB" i="1"/>
              <a:t>how</a:t>
            </a:r>
            <a:r>
              <a:rPr lang="en-GB"/>
              <a:t>?</a:t>
            </a:r>
          </a:p>
          <a:p>
            <a:r>
              <a:rPr lang="en-GB"/>
              <a:t>How do your </a:t>
            </a:r>
            <a:r>
              <a:rPr lang="en-GB" i="1"/>
              <a:t>competitors</a:t>
            </a:r>
            <a:r>
              <a:rPr lang="en-GB"/>
              <a:t> stand in relation to these competitive forces? (SWOT)</a:t>
            </a:r>
          </a:p>
        </p:txBody>
      </p:sp>
      <p:sp>
        <p:nvSpPr>
          <p:cNvPr id="85" name="Freeform: Shape 84">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Date Placeholder 3"/>
          <p:cNvSpPr>
            <a:spLocks noGrp="1"/>
          </p:cNvSpPr>
          <p:nvPr>
            <p:ph type="dt" sz="half" idx="10"/>
          </p:nvPr>
        </p:nvSpPr>
        <p:spPr>
          <a:xfrm>
            <a:off x="1685670" y="6356350"/>
            <a:ext cx="1548181" cy="365125"/>
          </a:xfrm>
        </p:spPr>
        <p:txBody>
          <a:bodyPr>
            <a:normAutofit/>
          </a:bodyPr>
          <a:lstStyle/>
          <a:p>
            <a:pPr>
              <a:spcAft>
                <a:spcPts val="600"/>
              </a:spcAft>
            </a:pPr>
            <a:r>
              <a:rPr lang="en-US"/>
              <a:t>Strategy School</a:t>
            </a:r>
            <a:endParaRPr lang="en-GB"/>
          </a:p>
        </p:txBody>
      </p:sp>
      <p:sp>
        <p:nvSpPr>
          <p:cNvPr id="87" name="Freeform: Shape 8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5"/>
          <p:cNvSpPr>
            <a:spLocks noGrp="1"/>
          </p:cNvSpPr>
          <p:nvPr>
            <p:ph type="sldNum" sz="quarter" idx="12"/>
          </p:nvPr>
        </p:nvSpPr>
        <p:spPr>
          <a:xfrm>
            <a:off x="10506330" y="6356350"/>
            <a:ext cx="847470" cy="365125"/>
          </a:xfrm>
        </p:spPr>
        <p:txBody>
          <a:bodyPr>
            <a:normAutofit/>
          </a:bodyPr>
          <a:lstStyle/>
          <a:p>
            <a:pPr>
              <a:spcAft>
                <a:spcPts val="600"/>
              </a:spcAft>
            </a:pPr>
            <a:fld id="{8AA6BD4F-6F6A-4D2B-85A9-C980200212E8}" type="slidenum">
              <a:rPr lang="en-GB"/>
              <a:pPr>
                <a:spcAft>
                  <a:spcPts val="600"/>
                </a:spcAft>
              </a:pPr>
              <a:t>26</a:t>
            </a:fld>
            <a:endParaRPr lang="en-GB"/>
          </a:p>
        </p:txBody>
      </p:sp>
      <p:sp>
        <p:nvSpPr>
          <p:cNvPr id="117763"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7764"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7765"/>
                                        </p:tgtEl>
                                        <p:attrNameLst>
                                          <p:attrName>style.visibility</p:attrName>
                                        </p:attrNameLst>
                                      </p:cBhvr>
                                      <p:to>
                                        <p:strVal val="visible"/>
                                      </p:to>
                                    </p:set>
                                    <p:animEffect transition="in" filter="fade">
                                      <p:cBhvr>
                                        <p:cTn id="7" dur="2000"/>
                                        <p:tgtEl>
                                          <p:spTgt spid="11776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7766">
                                            <p:txEl>
                                              <p:pRg st="0" end="0"/>
                                            </p:txEl>
                                          </p:spTgt>
                                        </p:tgtEl>
                                        <p:attrNameLst>
                                          <p:attrName>style.visibility</p:attrName>
                                        </p:attrNameLst>
                                      </p:cBhvr>
                                      <p:to>
                                        <p:strVal val="visible"/>
                                      </p:to>
                                    </p:set>
                                    <p:animEffect transition="in" filter="fade">
                                      <p:cBhvr>
                                        <p:cTn id="12" dur="2000"/>
                                        <p:tgtEl>
                                          <p:spTgt spid="11776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7766">
                                            <p:txEl>
                                              <p:pRg st="1" end="1"/>
                                            </p:txEl>
                                          </p:spTgt>
                                        </p:tgtEl>
                                        <p:attrNameLst>
                                          <p:attrName>style.visibility</p:attrName>
                                        </p:attrNameLst>
                                      </p:cBhvr>
                                      <p:to>
                                        <p:strVal val="visible"/>
                                      </p:to>
                                    </p:set>
                                    <p:animEffect transition="in" filter="fade">
                                      <p:cBhvr>
                                        <p:cTn id="17" dur="2000"/>
                                        <p:tgtEl>
                                          <p:spTgt spid="11776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7766">
                                            <p:txEl>
                                              <p:pRg st="2" end="2"/>
                                            </p:txEl>
                                          </p:spTgt>
                                        </p:tgtEl>
                                        <p:attrNameLst>
                                          <p:attrName>style.visibility</p:attrName>
                                        </p:attrNameLst>
                                      </p:cBhvr>
                                      <p:to>
                                        <p:strVal val="visible"/>
                                      </p:to>
                                    </p:set>
                                    <p:animEffect transition="in" filter="fade">
                                      <p:cBhvr>
                                        <p:cTn id="22" dur="2000"/>
                                        <p:tgtEl>
                                          <p:spTgt spid="11776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7766">
                                            <p:txEl>
                                              <p:pRg st="3" end="3"/>
                                            </p:txEl>
                                          </p:spTgt>
                                        </p:tgtEl>
                                        <p:attrNameLst>
                                          <p:attrName>style.visibility</p:attrName>
                                        </p:attrNameLst>
                                      </p:cBhvr>
                                      <p:to>
                                        <p:strVal val="visible"/>
                                      </p:to>
                                    </p:set>
                                    <p:animEffect transition="in" filter="fade">
                                      <p:cBhvr>
                                        <p:cTn id="27" dur="2000"/>
                                        <p:tgtEl>
                                          <p:spTgt spid="11776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5" grpId="0" animBg="1"/>
      <p:bldP spid="117766"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Arc 75">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19813" name="Rectangle 5"/>
          <p:cNvSpPr>
            <a:spLocks noGrp="1" noChangeArrowheads="1"/>
          </p:cNvSpPr>
          <p:nvPr>
            <p:ph type="body" idx="1"/>
          </p:nvPr>
        </p:nvSpPr>
        <p:spPr>
          <a:xfrm>
            <a:off x="838200" y="1461360"/>
            <a:ext cx="5536397" cy="3935281"/>
          </a:xfrm>
        </p:spPr>
        <p:txBody>
          <a:bodyPr vert="horz" lIns="90488" tIns="44450" rIns="90488" bIns="44450" rtlCol="0">
            <a:normAutofit/>
          </a:bodyPr>
          <a:lstStyle/>
          <a:p>
            <a:r>
              <a:rPr lang="en-GB" dirty="0"/>
              <a:t>What can managers do to </a:t>
            </a:r>
            <a:r>
              <a:rPr lang="en-GB" i="1" dirty="0"/>
              <a:t>influence </a:t>
            </a:r>
            <a:r>
              <a:rPr lang="en-GB" dirty="0"/>
              <a:t>competitive forces and ensure their ‘Strategy’ is a success?</a:t>
            </a:r>
          </a:p>
          <a:p>
            <a:r>
              <a:rPr lang="en-GB" dirty="0"/>
              <a:t>How has Primark and Amazon used the 5 Forces Model?</a:t>
            </a:r>
          </a:p>
          <a:p>
            <a:r>
              <a:rPr lang="en-GB" dirty="0"/>
              <a:t>What strategic planning framework are they using- Deliberate </a:t>
            </a:r>
            <a:r>
              <a:rPr lang="en-GB"/>
              <a:t>or Emergent?</a:t>
            </a:r>
            <a:endParaRPr lang="en-GB" dirty="0"/>
          </a:p>
          <a:p>
            <a:endParaRPr lang="en-GB" dirty="0"/>
          </a:p>
        </p:txBody>
      </p:sp>
      <p:sp>
        <p:nvSpPr>
          <p:cNvPr id="78" name="Oval 7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9812" name="AutoShape 4"/>
          <p:cNvSpPr>
            <a:spLocks noGrp="1" noChangeArrowheads="1"/>
          </p:cNvSpPr>
          <p:nvPr>
            <p:ph type="title"/>
          </p:nvPr>
        </p:nvSpPr>
        <p:spPr>
          <a:xfrm>
            <a:off x="7474281" y="1396686"/>
            <a:ext cx="3240506" cy="4064628"/>
          </a:xfrm>
        </p:spPr>
        <p:txBody>
          <a:bodyPr vert="horz" lIns="90488" tIns="44450" rIns="90488" bIns="44450" rtlCol="0">
            <a:normAutofit/>
          </a:bodyPr>
          <a:lstStyle/>
          <a:p>
            <a:r>
              <a:rPr lang="en-GB">
                <a:solidFill>
                  <a:srgbClr val="FFFFFF"/>
                </a:solidFill>
              </a:rPr>
              <a:t>The Key Question</a:t>
            </a:r>
          </a:p>
        </p:txBody>
      </p:sp>
      <p:sp>
        <p:nvSpPr>
          <p:cNvPr id="6" name="Date Placeholder 3"/>
          <p:cNvSpPr>
            <a:spLocks noGrp="1"/>
          </p:cNvSpPr>
          <p:nvPr>
            <p:ph type="dt" sz="half" idx="10"/>
          </p:nvPr>
        </p:nvSpPr>
        <p:spPr>
          <a:xfrm>
            <a:off x="838200" y="6356350"/>
            <a:ext cx="2743200" cy="365125"/>
          </a:xfrm>
        </p:spPr>
        <p:txBody>
          <a:bodyPr>
            <a:normAutofit/>
          </a:bodyPr>
          <a:lstStyle/>
          <a:p>
            <a:pPr>
              <a:spcAft>
                <a:spcPts val="600"/>
              </a:spcAft>
            </a:pPr>
            <a:r>
              <a:rPr lang="en-US"/>
              <a:t>Strategy School</a:t>
            </a:r>
            <a:endParaRPr lang="en-GB"/>
          </a:p>
        </p:txBody>
      </p:sp>
      <p:sp>
        <p:nvSpPr>
          <p:cNvPr id="8" name="Slide Number Placeholder 5"/>
          <p:cNvSpPr>
            <a:spLocks noGrp="1"/>
          </p:cNvSpPr>
          <p:nvPr>
            <p:ph type="sldNum" sz="quarter" idx="12"/>
          </p:nvPr>
        </p:nvSpPr>
        <p:spPr>
          <a:xfrm>
            <a:off x="8610600" y="6356350"/>
            <a:ext cx="2743200" cy="365125"/>
          </a:xfrm>
        </p:spPr>
        <p:txBody>
          <a:bodyPr>
            <a:normAutofit/>
          </a:bodyPr>
          <a:lstStyle/>
          <a:p>
            <a:pPr>
              <a:spcAft>
                <a:spcPts val="600"/>
              </a:spcAft>
            </a:pPr>
            <a:fld id="{9CB402E3-CCC0-4084-BDBE-9C7D17C6B1C1}" type="slidenum">
              <a:rPr lang="en-GB"/>
              <a:pPr>
                <a:spcAft>
                  <a:spcPts val="600"/>
                </a:spcAft>
              </a:pPr>
              <a:t>27</a:t>
            </a:fld>
            <a:endParaRPr lang="en-GB"/>
          </a:p>
        </p:txBody>
      </p:sp>
      <p:sp>
        <p:nvSpPr>
          <p:cNvPr id="119810"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9811"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9812"/>
                                        </p:tgtEl>
                                        <p:attrNameLst>
                                          <p:attrName>style.visibility</p:attrName>
                                        </p:attrNameLst>
                                      </p:cBhvr>
                                      <p:to>
                                        <p:strVal val="visible"/>
                                      </p:to>
                                    </p:set>
                                    <p:animEffect transition="in" filter="fade">
                                      <p:cBhvr>
                                        <p:cTn id="7" dur="2000"/>
                                        <p:tgtEl>
                                          <p:spTgt spid="1198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9813">
                                            <p:txEl>
                                              <p:pRg st="0" end="0"/>
                                            </p:txEl>
                                          </p:spTgt>
                                        </p:tgtEl>
                                        <p:attrNameLst>
                                          <p:attrName>style.visibility</p:attrName>
                                        </p:attrNameLst>
                                      </p:cBhvr>
                                      <p:to>
                                        <p:strVal val="visible"/>
                                      </p:to>
                                    </p:set>
                                    <p:animEffect transition="in" filter="fade">
                                      <p:cBhvr>
                                        <p:cTn id="12" dur="2000"/>
                                        <p:tgtEl>
                                          <p:spTgt spid="11981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9813">
                                            <p:txEl>
                                              <p:pRg st="1" end="1"/>
                                            </p:txEl>
                                          </p:spTgt>
                                        </p:tgtEl>
                                        <p:attrNameLst>
                                          <p:attrName>style.visibility</p:attrName>
                                        </p:attrNameLst>
                                      </p:cBhvr>
                                      <p:to>
                                        <p:strVal val="visible"/>
                                      </p:to>
                                    </p:set>
                                    <p:animEffect transition="in" filter="fade">
                                      <p:cBhvr>
                                        <p:cTn id="17" dur="2000"/>
                                        <p:tgtEl>
                                          <p:spTgt spid="11981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9813">
                                            <p:txEl>
                                              <p:pRg st="2" end="2"/>
                                            </p:txEl>
                                          </p:spTgt>
                                        </p:tgtEl>
                                        <p:attrNameLst>
                                          <p:attrName>style.visibility</p:attrName>
                                        </p:attrNameLst>
                                      </p:cBhvr>
                                      <p:to>
                                        <p:strVal val="visible"/>
                                      </p:to>
                                    </p:set>
                                    <p:animEffect transition="in" filter="fade">
                                      <p:cBhvr>
                                        <p:cTn id="22" dur="2000"/>
                                        <p:tgtEl>
                                          <p:spTgt spid="11981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3" grpId="0" build="p"/>
      <p:bldP spid="119812"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1160</Words>
  <Application>Microsoft Office PowerPoint</Application>
  <PresentationFormat>Widescreen</PresentationFormat>
  <Paragraphs>231</Paragraphs>
  <Slides>27</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Arial Black</vt:lpstr>
      <vt:lpstr>Calibri</vt:lpstr>
      <vt:lpstr>Calibri Light</vt:lpstr>
      <vt:lpstr>Times New Roman</vt:lpstr>
      <vt:lpstr>Wingdings</vt:lpstr>
      <vt:lpstr>Office Theme</vt:lpstr>
      <vt:lpstr>Strategic Formation</vt:lpstr>
      <vt:lpstr>Deliberateness and Emergence</vt:lpstr>
      <vt:lpstr>Strategy Formation Activities</vt:lpstr>
      <vt:lpstr>Strategy Formation Activities</vt:lpstr>
      <vt:lpstr>Strategy Formation Activities </vt:lpstr>
      <vt:lpstr>Deliberate and Emergent Strategy</vt:lpstr>
      <vt:lpstr>Deliberate and Emergent Strategy</vt:lpstr>
      <vt:lpstr>Perspectives on Strategy Formation</vt:lpstr>
      <vt:lpstr>Diagnosing the Environment</vt:lpstr>
      <vt:lpstr>PowerPoint Presentation</vt:lpstr>
      <vt:lpstr>FIVE FORCES ANALYSIS</vt:lpstr>
      <vt:lpstr>Threat of Entry</vt:lpstr>
      <vt:lpstr>Differentiation?</vt:lpstr>
      <vt:lpstr>Differentiation – how is it achieved?</vt:lpstr>
      <vt:lpstr>Differentiation – Advantages</vt:lpstr>
      <vt:lpstr>Differentiation – Disadvantages</vt:lpstr>
      <vt:lpstr>Threat of Substitutes</vt:lpstr>
      <vt:lpstr>Substitutes Summary </vt:lpstr>
      <vt:lpstr>Power of Buyers and Suppliers</vt:lpstr>
      <vt:lpstr>Power of Buyers and Suppliers…</vt:lpstr>
      <vt:lpstr>Competitive Rivalry</vt:lpstr>
      <vt:lpstr>Competitive Rivalry  - The Factors</vt:lpstr>
      <vt:lpstr>Competitive Rivalry  - The Factors</vt:lpstr>
      <vt:lpstr>Competitive Rivalry  - Determinants</vt:lpstr>
      <vt:lpstr>Competitive Rivalry  - Determinants</vt:lpstr>
      <vt:lpstr>The Key Questions</vt:lpstr>
      <vt:lpstr>The Key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Formation</dc:title>
  <dc:creator>Maria Heffernan</dc:creator>
  <cp:lastModifiedBy>Marie Pitson</cp:lastModifiedBy>
  <cp:revision>12</cp:revision>
  <dcterms:created xsi:type="dcterms:W3CDTF">2020-05-19T13:50:23Z</dcterms:created>
  <dcterms:modified xsi:type="dcterms:W3CDTF">2021-05-19T15:25:51Z</dcterms:modified>
</cp:coreProperties>
</file>