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1" r:id="rId1"/>
  </p:sldMasterIdLst>
  <p:sldIdLst>
    <p:sldId id="258" r:id="rId2"/>
    <p:sldId id="256" r:id="rId3"/>
    <p:sldId id="257" r:id="rId4"/>
    <p:sldId id="259" r:id="rId5"/>
    <p:sldId id="260" r:id="rId6"/>
    <p:sldId id="262" r:id="rId7"/>
    <p:sldId id="263" r:id="rId8"/>
    <p:sldId id="266" r:id="rId9"/>
    <p:sldId id="265" r:id="rId10"/>
    <p:sldId id="267" r:id="rId11"/>
    <p:sldId id="269" r:id="rId12"/>
    <p:sldId id="268" r:id="rId13"/>
    <p:sldId id="26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82" d="100"/>
          <a:sy n="82" d="100"/>
        </p:scale>
        <p:origin x="71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B0E34C1-7BED-4CC8-B5D5-2FF8CC5FF2EB}" type="datetimeFigureOut">
              <a:rPr lang="en-IN" smtClean="0"/>
              <a:t>05-08-2024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2898594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0E34C1-7BED-4CC8-B5D5-2FF8CC5FF2EB}" type="datetimeFigureOut">
              <a:rPr lang="en-IN" smtClean="0"/>
              <a:t>05-08-2024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2210460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0E34C1-7BED-4CC8-B5D5-2FF8CC5FF2EB}" type="datetimeFigureOut">
              <a:rPr lang="en-IN" smtClean="0"/>
              <a:t>05-08-2024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213933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0E34C1-7BED-4CC8-B5D5-2FF8CC5FF2EB}" type="datetimeFigureOut">
              <a:rPr lang="en-IN" smtClean="0"/>
              <a:t>05-08-2024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3165688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0E34C1-7BED-4CC8-B5D5-2FF8CC5FF2EB}" type="datetimeFigureOut">
              <a:rPr lang="en-IN" smtClean="0"/>
              <a:t>05-08-2024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535559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0E34C1-7BED-4CC8-B5D5-2FF8CC5FF2EB}" type="datetimeFigureOut">
              <a:rPr lang="en-IN" smtClean="0"/>
              <a:t>05-08-2024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2354375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0E34C1-7BED-4CC8-B5D5-2FF8CC5FF2EB}" type="datetimeFigureOut">
              <a:rPr lang="en-IN" smtClean="0"/>
              <a:t>05-08-2024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3101417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0E34C1-7BED-4CC8-B5D5-2FF8CC5FF2EB}" type="datetimeFigureOut">
              <a:rPr lang="en-IN" smtClean="0"/>
              <a:t>05-08-2024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276676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0E34C1-7BED-4CC8-B5D5-2FF8CC5FF2EB}" type="datetimeFigureOut">
              <a:rPr lang="en-IN" smtClean="0"/>
              <a:t>05-08-2024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2083023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0E34C1-7BED-4CC8-B5D5-2FF8CC5FF2EB}" type="datetimeFigureOut">
              <a:rPr lang="en-IN" smtClean="0"/>
              <a:t>05-08-2024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3991780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0E34C1-7BED-4CC8-B5D5-2FF8CC5FF2EB}" type="datetimeFigureOut">
              <a:rPr lang="en-IN" smtClean="0"/>
              <a:t>05-08-2024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1286088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0E34C1-7BED-4CC8-B5D5-2FF8CC5FF2EB}" type="datetimeFigureOut">
              <a:rPr lang="en-IN" smtClean="0"/>
              <a:t>05-08-2024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788F8B-62E7-4FDD-B2DF-7F5376405CA1}" type="slidenum">
              <a:rPr lang="en-IN" smtClean="0"/>
              <a:t>‹#›</a:t>
            </a:fld>
            <a:endParaRPr lang="en-IN"/>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68741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0E34C1-7BED-4CC8-B5D5-2FF8CC5FF2EB}" type="datetimeFigureOut">
              <a:rPr lang="en-IN" smtClean="0"/>
              <a:t>05-08-2024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1585467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B0E34C1-7BED-4CC8-B5D5-2FF8CC5FF2EB}" type="datetimeFigureOut">
              <a:rPr lang="en-IN" smtClean="0"/>
              <a:t>05-08-2024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26666017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B0E34C1-7BED-4CC8-B5D5-2FF8CC5FF2EB}" type="datetimeFigureOut">
              <a:rPr lang="en-IN" smtClean="0"/>
              <a:t>05-08-2024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3952978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0E34C1-7BED-4CC8-B5D5-2FF8CC5FF2EB}" type="datetimeFigureOut">
              <a:rPr lang="en-IN" smtClean="0"/>
              <a:t>05-08-2024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5232968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0E34C1-7BED-4CC8-B5D5-2FF8CC5FF2EB}" type="datetimeFigureOut">
              <a:rPr lang="en-IN" smtClean="0"/>
              <a:t>05-08-2024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D788F8B-62E7-4FDD-B2DF-7F5376405CA1}" type="slidenum">
              <a:rPr lang="en-IN" smtClean="0"/>
              <a:t>‹#›</a:t>
            </a:fld>
            <a:endParaRPr lang="en-IN"/>
          </a:p>
        </p:txBody>
      </p:sp>
    </p:spTree>
    <p:extLst>
      <p:ext uri="{BB962C8B-B14F-4D97-AF65-F5344CB8AC3E}">
        <p14:creationId xmlns:p14="http://schemas.microsoft.com/office/powerpoint/2010/main" val="1112367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7B0E34C1-7BED-4CC8-B5D5-2FF8CC5FF2EB}" type="datetimeFigureOut">
              <a:rPr lang="en-IN" smtClean="0"/>
              <a:t>05-08-2024</a:t>
            </a:fld>
            <a:endParaRPr lang="en-IN"/>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DD788F8B-62E7-4FDD-B2DF-7F5376405CA1}" type="slidenum">
              <a:rPr lang="en-IN" smtClean="0"/>
              <a:t>‹#›</a:t>
            </a:fld>
            <a:endParaRPr lang="en-IN"/>
          </a:p>
        </p:txBody>
      </p:sp>
    </p:spTree>
    <p:extLst>
      <p:ext uri="{BB962C8B-B14F-4D97-AF65-F5344CB8AC3E}">
        <p14:creationId xmlns:p14="http://schemas.microsoft.com/office/powerpoint/2010/main" val="3730196103"/>
      </p:ext>
    </p:extLst>
  </p:cSld>
  <p:clrMap bg1="dk1" tx1="lt1" bg2="dk2" tx2="lt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 id="2147483893" r:id="rId12"/>
    <p:sldLayoutId id="2147483894" r:id="rId13"/>
    <p:sldLayoutId id="2147483895" r:id="rId14"/>
    <p:sldLayoutId id="2147483896" r:id="rId15"/>
    <p:sldLayoutId id="2147483897" r:id="rId16"/>
    <p:sldLayoutId id="2147483898"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jf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1.webp"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20CA18E-8D93-4F77-98B4-8BEB5A0082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F6D2CD48-B466-45E0-819B-958F059D9990}"/>
              </a:ext>
            </a:extLst>
          </p:cNvPr>
          <p:cNvSpPr/>
          <p:nvPr/>
        </p:nvSpPr>
        <p:spPr>
          <a:xfrm>
            <a:off x="261810" y="396413"/>
            <a:ext cx="6030818" cy="1631216"/>
          </a:xfrm>
          <a:prstGeom prst="rect">
            <a:avLst/>
          </a:prstGeom>
          <a:noFill/>
        </p:spPr>
        <p:txBody>
          <a:bodyPr wrap="none" lIns="91440" tIns="45720" rIns="91440" bIns="45720">
            <a:spAutoFit/>
          </a:bodyPr>
          <a:lstStyle/>
          <a:p>
            <a:r>
              <a:rPr lang="en-US" sz="2000" dirty="0">
                <a:ln w="0"/>
                <a:effectLst>
                  <a:outerShdw blurRad="50800" dist="38100" dir="2700000" algn="tl" rotWithShape="0">
                    <a:prstClr val="black">
                      <a:alpha val="40000"/>
                    </a:prstClr>
                  </a:outerShdw>
                </a:effectLst>
              </a:rPr>
              <a:t>Student Name		:  Archi Jasoliya </a:t>
            </a:r>
          </a:p>
          <a:p>
            <a:r>
              <a:rPr lang="en-US" sz="2000" dirty="0">
                <a:ln w="0"/>
                <a:effectLst>
                  <a:outerShdw blurRad="50800" dist="38100" dir="2700000" algn="tl" rotWithShape="0">
                    <a:prstClr val="black">
                      <a:alpha val="40000"/>
                    </a:prstClr>
                  </a:outerShdw>
                </a:effectLst>
              </a:rPr>
              <a:t>Student Number	:  2335398</a:t>
            </a:r>
          </a:p>
          <a:p>
            <a:r>
              <a:rPr lang="en-US" sz="2000" dirty="0">
                <a:ln w="0"/>
                <a:effectLst>
                  <a:outerShdw blurRad="50800" dist="38100" dir="2700000" algn="tl" rotWithShape="0">
                    <a:prstClr val="black">
                      <a:alpha val="40000"/>
                    </a:prstClr>
                  </a:outerShdw>
                </a:effectLst>
              </a:rPr>
              <a:t>Course Name 		:  Human Capital Management</a:t>
            </a:r>
          </a:p>
          <a:p>
            <a:r>
              <a:rPr lang="en-US" sz="2000" dirty="0">
                <a:ln w="0"/>
                <a:effectLst>
                  <a:outerShdw blurRad="50800" dist="38100" dir="2700000" algn="tl" rotWithShape="0">
                    <a:prstClr val="black">
                      <a:alpha val="40000"/>
                    </a:prstClr>
                  </a:outerShdw>
                </a:effectLst>
              </a:rPr>
              <a:t>Lecturer Name 		:  Nishi </a:t>
            </a:r>
            <a:r>
              <a:rPr lang="en-US" sz="2000" dirty="0" err="1">
                <a:ln w="0"/>
                <a:effectLst>
                  <a:outerShdw blurRad="50800" dist="38100" dir="2700000" algn="tl" rotWithShape="0">
                    <a:prstClr val="black">
                      <a:alpha val="40000"/>
                    </a:prstClr>
                  </a:outerShdw>
                </a:effectLst>
              </a:rPr>
              <a:t>Ramsurrun</a:t>
            </a:r>
            <a:endParaRPr lang="en-US" sz="2000" dirty="0">
              <a:ln w="0"/>
              <a:effectLst>
                <a:outerShdw blurRad="50800" dist="38100" dir="2700000" algn="tl" rotWithShape="0">
                  <a:prstClr val="black">
                    <a:alpha val="40000"/>
                  </a:prstClr>
                </a:outerShdw>
              </a:effectLst>
            </a:endParaRPr>
          </a:p>
          <a:p>
            <a:r>
              <a:rPr lang="en-US" sz="2000" dirty="0">
                <a:ln w="0"/>
                <a:effectLst>
                  <a:outerShdw blurRad="50800" dist="38100" dir="2700000" algn="tl" rotWithShape="0">
                    <a:prstClr val="black">
                      <a:alpha val="40000"/>
                    </a:prstClr>
                  </a:outerShdw>
                </a:effectLst>
              </a:rPr>
              <a:t>Session 			:  June 2024 Term</a:t>
            </a:r>
            <a:endParaRPr lang="en-IN" sz="2000" dirty="0">
              <a:ln w="0"/>
              <a:effectLst>
                <a:outerShdw blurRad="50800" dist="38100" dir="2700000" algn="tl" rotWithShape="0">
                  <a:prstClr val="black">
                    <a:alpha val="40000"/>
                  </a:prstClr>
                </a:outerShdw>
              </a:effectLst>
            </a:endParaRPr>
          </a:p>
        </p:txBody>
      </p:sp>
      <p:pic>
        <p:nvPicPr>
          <p:cNvPr id="15" name="Picture 14">
            <a:extLst>
              <a:ext uri="{FF2B5EF4-FFF2-40B4-BE49-F238E27FC236}">
                <a16:creationId xmlns:a16="http://schemas.microsoft.com/office/drawing/2014/main" id="{53A9F0DF-100E-4007-99E5-ADE081C767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6905" y="4962525"/>
            <a:ext cx="4752975" cy="1895475"/>
          </a:xfrm>
          <a:prstGeom prst="rect">
            <a:avLst/>
          </a:prstGeom>
        </p:spPr>
      </p:pic>
    </p:spTree>
    <p:extLst>
      <p:ext uri="{BB962C8B-B14F-4D97-AF65-F5344CB8AC3E}">
        <p14:creationId xmlns:p14="http://schemas.microsoft.com/office/powerpoint/2010/main" val="4112746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913C2CB-E436-4647-88C8-6EB8A221E6AA}"/>
              </a:ext>
            </a:extLst>
          </p:cNvPr>
          <p:cNvPicPr>
            <a:picLocks noChangeAspect="1"/>
          </p:cNvPicPr>
          <p:nvPr/>
        </p:nvPicPr>
        <p:blipFill>
          <a:blip r:embed="rId2"/>
          <a:stretch>
            <a:fillRect/>
          </a:stretch>
        </p:blipFill>
        <p:spPr>
          <a:xfrm>
            <a:off x="880420" y="984292"/>
            <a:ext cx="10431160" cy="4889416"/>
          </a:xfrm>
          <a:prstGeom prst="rect">
            <a:avLst/>
          </a:prstGeom>
        </p:spPr>
      </p:pic>
      <p:pic>
        <p:nvPicPr>
          <p:cNvPr id="8" name="Picture 7">
            <a:extLst>
              <a:ext uri="{FF2B5EF4-FFF2-40B4-BE49-F238E27FC236}">
                <a16:creationId xmlns:a16="http://schemas.microsoft.com/office/drawing/2014/main" id="{EBDC2B66-D9B6-44E3-9D64-8E2AB95A23C9}"/>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9331" y="0"/>
            <a:ext cx="12192000" cy="6858000"/>
          </a:xfrm>
          <a:prstGeom prst="rect">
            <a:avLst/>
          </a:prstGeom>
        </p:spPr>
      </p:pic>
      <p:sp>
        <p:nvSpPr>
          <p:cNvPr id="9" name="TextBox 8">
            <a:extLst>
              <a:ext uri="{FF2B5EF4-FFF2-40B4-BE49-F238E27FC236}">
                <a16:creationId xmlns:a16="http://schemas.microsoft.com/office/drawing/2014/main" id="{A356AE53-771A-4478-8EE5-A4A22F6302BD}"/>
              </a:ext>
            </a:extLst>
          </p:cNvPr>
          <p:cNvSpPr txBox="1"/>
          <p:nvPr/>
        </p:nvSpPr>
        <p:spPr>
          <a:xfrm>
            <a:off x="1828801" y="2921168"/>
            <a:ext cx="9236766" cy="1015663"/>
          </a:xfrm>
          <a:prstGeom prst="rect">
            <a:avLst/>
          </a:prstGeom>
          <a:noFill/>
          <a:ln>
            <a:solidFill>
              <a:schemeClr val="tx1"/>
            </a:solidFill>
          </a:ln>
        </p:spPr>
        <p:txBody>
          <a:bodyPr wrap="square" rtlCol="0">
            <a:spAutoFit/>
          </a:bodyPr>
          <a:lstStyle>
            <a:defPPr>
              <a:defRPr lang="en-US"/>
            </a:defPPr>
            <a:lvl1pPr>
              <a:defRPr sz="6000" b="1">
                <a:latin typeface="Arial" panose="020B0604020202020204" pitchFamily="34" charset="0"/>
                <a:cs typeface="Arial" panose="020B0604020202020204" pitchFamily="34" charset="0"/>
              </a:defRPr>
            </a:lvl1pPr>
          </a:lstStyle>
          <a:p>
            <a:r>
              <a:rPr lang="en-US" dirty="0"/>
              <a:t>Marriot Hotel Overview</a:t>
            </a:r>
            <a:endParaRPr lang="en-IN" dirty="0"/>
          </a:p>
        </p:txBody>
      </p:sp>
    </p:spTree>
    <p:extLst>
      <p:ext uri="{BB962C8B-B14F-4D97-AF65-F5344CB8AC3E}">
        <p14:creationId xmlns:p14="http://schemas.microsoft.com/office/powerpoint/2010/main" val="41071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113F6C-969D-4B60-9C2C-BF923B12B3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494882" cy="6858000"/>
          </a:xfrm>
          <a:prstGeom prst="rect">
            <a:avLst/>
          </a:prstGeom>
        </p:spPr>
      </p:pic>
      <p:sp>
        <p:nvSpPr>
          <p:cNvPr id="4" name="Rectangle 3">
            <a:extLst>
              <a:ext uri="{FF2B5EF4-FFF2-40B4-BE49-F238E27FC236}">
                <a16:creationId xmlns:a16="http://schemas.microsoft.com/office/drawing/2014/main" id="{99611671-9E9D-48BE-AD6A-D63C597F510E}"/>
              </a:ext>
            </a:extLst>
          </p:cNvPr>
          <p:cNvSpPr/>
          <p:nvPr/>
        </p:nvSpPr>
        <p:spPr>
          <a:xfrm>
            <a:off x="6285349" y="1175145"/>
            <a:ext cx="508119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Table of Contents</a:t>
            </a:r>
          </a:p>
        </p:txBody>
      </p:sp>
      <p:sp>
        <p:nvSpPr>
          <p:cNvPr id="5" name="TextBox 4">
            <a:extLst>
              <a:ext uri="{FF2B5EF4-FFF2-40B4-BE49-F238E27FC236}">
                <a16:creationId xmlns:a16="http://schemas.microsoft.com/office/drawing/2014/main" id="{4FDED479-711C-4C7A-9AAA-24FF70CC414F}"/>
              </a:ext>
            </a:extLst>
          </p:cNvPr>
          <p:cNvSpPr txBox="1"/>
          <p:nvPr/>
        </p:nvSpPr>
        <p:spPr>
          <a:xfrm>
            <a:off x="5958840" y="2543534"/>
            <a:ext cx="6418690" cy="3139321"/>
          </a:xfrm>
          <a:prstGeom prst="rect">
            <a:avLst/>
          </a:prstGeom>
          <a:noFill/>
        </p:spPr>
        <p:txBody>
          <a:bodyPr wrap="square" rtlCol="0">
            <a:spAutoFit/>
          </a:bodyPr>
          <a:lstStyle/>
          <a:p>
            <a:pPr marL="285750" indent="-285750">
              <a:buFont typeface="Wingdings" panose="05000000000000000000" pitchFamily="2" charset="2"/>
              <a:buChar char="§"/>
            </a:pPr>
            <a:r>
              <a:rPr lang="en-US" dirty="0"/>
              <a:t>Introduction on Marriot Hotel</a:t>
            </a:r>
          </a:p>
          <a:p>
            <a:pPr marL="285750" indent="-285750">
              <a:buFont typeface="Wingdings" panose="05000000000000000000" pitchFamily="2" charset="2"/>
              <a:buChar char="§"/>
            </a:pPr>
            <a:r>
              <a:rPr lang="en-US" dirty="0"/>
              <a:t>Strategic Goal of Marriot Hotel</a:t>
            </a:r>
          </a:p>
          <a:p>
            <a:pPr marL="285750" indent="-285750">
              <a:buFont typeface="Wingdings" panose="05000000000000000000" pitchFamily="2" charset="2"/>
              <a:buChar char="§"/>
            </a:pPr>
            <a:r>
              <a:rPr lang="en-US" dirty="0"/>
              <a:t>Job Analysis / Position</a:t>
            </a:r>
          </a:p>
          <a:p>
            <a:pPr marL="285750" indent="-285750">
              <a:buFont typeface="Wingdings" panose="05000000000000000000" pitchFamily="2" charset="2"/>
              <a:buChar char="§"/>
            </a:pPr>
            <a:r>
              <a:rPr lang="en-US" dirty="0"/>
              <a:t>Job Description</a:t>
            </a:r>
          </a:p>
          <a:p>
            <a:pPr marL="285750" indent="-285750">
              <a:buFont typeface="Wingdings" panose="05000000000000000000" pitchFamily="2" charset="2"/>
              <a:buChar char="§"/>
            </a:pPr>
            <a:r>
              <a:rPr lang="en-US" dirty="0"/>
              <a:t>Person Specification</a:t>
            </a:r>
          </a:p>
          <a:p>
            <a:pPr marL="285750" indent="-285750">
              <a:buFont typeface="Wingdings" panose="05000000000000000000" pitchFamily="2" charset="2"/>
              <a:buChar char="§"/>
            </a:pPr>
            <a:r>
              <a:rPr lang="en-US" dirty="0"/>
              <a:t>Required Skills</a:t>
            </a:r>
          </a:p>
          <a:p>
            <a:pPr marL="285750" indent="-285750">
              <a:buFont typeface="Wingdings" panose="05000000000000000000" pitchFamily="2" charset="2"/>
              <a:buChar char="§"/>
            </a:pPr>
            <a:r>
              <a:rPr lang="en-US" dirty="0"/>
              <a:t>Pay and working Conditions</a:t>
            </a:r>
          </a:p>
          <a:p>
            <a:pPr marL="285750" indent="-285750">
              <a:buFont typeface="Wingdings" panose="05000000000000000000" pitchFamily="2" charset="2"/>
              <a:buChar char="§"/>
            </a:pPr>
            <a:r>
              <a:rPr lang="en-US" dirty="0"/>
              <a:t>Flexible working arrangement with justification</a:t>
            </a:r>
          </a:p>
          <a:p>
            <a:pPr marL="285750" indent="-285750">
              <a:buFont typeface="Wingdings" panose="05000000000000000000" pitchFamily="2" charset="2"/>
              <a:buChar char="§"/>
            </a:pPr>
            <a:r>
              <a:rPr lang="en-US" dirty="0"/>
              <a:t>Conclusion</a:t>
            </a:r>
          </a:p>
          <a:p>
            <a:pPr marL="285750" indent="-285750">
              <a:buFont typeface="Wingdings" panose="05000000000000000000" pitchFamily="2" charset="2"/>
              <a:buChar char="§"/>
            </a:pPr>
            <a:r>
              <a:rPr lang="en-US" dirty="0"/>
              <a:t>References</a:t>
            </a:r>
          </a:p>
          <a:p>
            <a:pPr marL="285750" indent="-285750">
              <a:buFont typeface="Wingdings" panose="05000000000000000000" pitchFamily="2" charset="2"/>
              <a:buChar char="§"/>
            </a:pPr>
            <a:endParaRPr lang="en-IN" dirty="0"/>
          </a:p>
        </p:txBody>
      </p:sp>
    </p:spTree>
    <p:extLst>
      <p:ext uri="{BB962C8B-B14F-4D97-AF65-F5344CB8AC3E}">
        <p14:creationId xmlns:p14="http://schemas.microsoft.com/office/powerpoint/2010/main" val="2723382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AD1278C-8357-4E70-A339-8F6191619FA2}"/>
              </a:ext>
            </a:extLst>
          </p:cNvPr>
          <p:cNvSpPr/>
          <p:nvPr/>
        </p:nvSpPr>
        <p:spPr>
          <a:xfrm>
            <a:off x="6003634" y="2967335"/>
            <a:ext cx="184730" cy="923330"/>
          </a:xfrm>
          <a:prstGeom prst="rect">
            <a:avLst/>
          </a:prstGeom>
          <a:noFill/>
        </p:spPr>
        <p:txBody>
          <a:bodyPr wrap="none" lIns="91440" tIns="45720" rIns="91440" bIns="45720">
            <a:spAutoFit/>
          </a:bodyPr>
          <a:lstStyle/>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4" name="Rectangle 3">
            <a:extLst>
              <a:ext uri="{FF2B5EF4-FFF2-40B4-BE49-F238E27FC236}">
                <a16:creationId xmlns:a16="http://schemas.microsoft.com/office/drawing/2014/main" id="{DB43A9F4-4581-4594-9935-201930A9D7A6}"/>
              </a:ext>
            </a:extLst>
          </p:cNvPr>
          <p:cNvSpPr/>
          <p:nvPr/>
        </p:nvSpPr>
        <p:spPr>
          <a:xfrm>
            <a:off x="4640580" y="2967335"/>
            <a:ext cx="8581145" cy="1477328"/>
          </a:xfrm>
          <a:prstGeom prst="rect">
            <a:avLst/>
          </a:prstGeom>
        </p:spPr>
        <p:txBody>
          <a:bodyPr wrap="square">
            <a:spAutoFit/>
          </a:bodyPr>
          <a:lstStyle/>
          <a:p>
            <a:pPr marL="342900" indent="-342900">
              <a:buFont typeface="Wingdings" panose="05000000000000000000" pitchFamily="2" charset="2"/>
              <a:buChar char="v"/>
            </a:pPr>
            <a:r>
              <a:rPr lang="en-US" dirty="0">
                <a:ln w="0"/>
                <a:effectLst>
                  <a:outerShdw blurRad="38100" dist="19050" dir="2700000" algn="tl" rotWithShape="0">
                    <a:schemeClr val="dk1">
                      <a:alpha val="40000"/>
                    </a:schemeClr>
                  </a:outerShdw>
                </a:effectLst>
              </a:rPr>
              <a:t>1.Establishment in 1927 by J. Willard Marriot.</a:t>
            </a:r>
          </a:p>
          <a:p>
            <a:pPr marL="342900" indent="-342900">
              <a:buFont typeface="Wingdings" panose="05000000000000000000" pitchFamily="2" charset="2"/>
              <a:buChar char="v"/>
            </a:pPr>
            <a:r>
              <a:rPr lang="en-US" dirty="0">
                <a:ln w="0"/>
                <a:effectLst>
                  <a:outerShdw blurRad="38100" dist="19050" dir="2700000" algn="tl" rotWithShape="0">
                    <a:schemeClr val="dk1">
                      <a:alpha val="40000"/>
                    </a:schemeClr>
                  </a:outerShdw>
                </a:effectLst>
              </a:rPr>
              <a:t>2.One of the largest hotel chains worldwide.</a:t>
            </a:r>
          </a:p>
          <a:p>
            <a:pPr marL="342900" indent="-342900">
              <a:buFont typeface="Wingdings" panose="05000000000000000000" pitchFamily="2" charset="2"/>
              <a:buChar char="v"/>
            </a:pPr>
            <a:r>
              <a:rPr lang="en-US" dirty="0">
                <a:ln w="0"/>
                <a:effectLst>
                  <a:outerShdw blurRad="38100" dist="19050" dir="2700000" algn="tl" rotWithShape="0">
                    <a:schemeClr val="dk1">
                      <a:alpha val="40000"/>
                    </a:schemeClr>
                  </a:outerShdw>
                </a:effectLst>
              </a:rPr>
              <a:t>3.Over 7,000 properties across 131 countries.</a:t>
            </a:r>
          </a:p>
          <a:p>
            <a:pPr marL="342900" indent="-342900">
              <a:buFont typeface="Wingdings" panose="05000000000000000000" pitchFamily="2" charset="2"/>
              <a:buChar char="v"/>
            </a:pPr>
            <a:r>
              <a:rPr lang="en-US" dirty="0">
                <a:ln w="0"/>
                <a:effectLst>
                  <a:outerShdw blurRad="38100" dist="19050" dir="2700000" algn="tl" rotWithShape="0">
                    <a:schemeClr val="dk1">
                      <a:alpha val="40000"/>
                    </a:schemeClr>
                  </a:outerShdw>
                </a:effectLst>
              </a:rPr>
              <a:t>4.Known for luxury and exceptional customer service.</a:t>
            </a:r>
          </a:p>
          <a:p>
            <a:pPr marL="342900" indent="-342900">
              <a:buFont typeface="Wingdings" panose="05000000000000000000" pitchFamily="2" charset="2"/>
              <a:buChar char="v"/>
            </a:pPr>
            <a:r>
              <a:rPr lang="en-US" dirty="0">
                <a:ln w="0"/>
                <a:effectLst>
                  <a:outerShdw blurRad="38100" dist="19050" dir="2700000" algn="tl" rotWithShape="0">
                    <a:schemeClr val="dk1">
                      <a:alpha val="40000"/>
                    </a:schemeClr>
                  </a:outerShdw>
                </a:effectLst>
              </a:rPr>
              <a:t>5. Commitment to sustainability and Innovation</a:t>
            </a:r>
          </a:p>
        </p:txBody>
      </p:sp>
      <p:sp>
        <p:nvSpPr>
          <p:cNvPr id="5" name="Rectangle 4">
            <a:extLst>
              <a:ext uri="{FF2B5EF4-FFF2-40B4-BE49-F238E27FC236}">
                <a16:creationId xmlns:a16="http://schemas.microsoft.com/office/drawing/2014/main" id="{3D29099D-41F5-45F0-8975-0870D453DBF6}"/>
              </a:ext>
            </a:extLst>
          </p:cNvPr>
          <p:cNvSpPr/>
          <p:nvPr/>
        </p:nvSpPr>
        <p:spPr>
          <a:xfrm>
            <a:off x="4890233" y="1136065"/>
            <a:ext cx="6893940"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Introduction of Marriot Hotel</a:t>
            </a:r>
          </a:p>
        </p:txBody>
      </p:sp>
      <p:pic>
        <p:nvPicPr>
          <p:cNvPr id="7" name="Picture 6">
            <a:extLst>
              <a:ext uri="{FF2B5EF4-FFF2-40B4-BE49-F238E27FC236}">
                <a16:creationId xmlns:a16="http://schemas.microsoft.com/office/drawing/2014/main" id="{8DD2D565-61C0-49EF-86F3-7B54DF7CF4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740" y="0"/>
            <a:ext cx="4617720" cy="6858000"/>
          </a:xfrm>
          <a:prstGeom prst="rect">
            <a:avLst/>
          </a:prstGeom>
        </p:spPr>
      </p:pic>
    </p:spTree>
    <p:extLst>
      <p:ext uri="{BB962C8B-B14F-4D97-AF65-F5344CB8AC3E}">
        <p14:creationId xmlns:p14="http://schemas.microsoft.com/office/powerpoint/2010/main" val="3472140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CE4C6B-A9D5-4503-A51E-6539C3879C56}"/>
              </a:ext>
            </a:extLst>
          </p:cNvPr>
          <p:cNvSpPr/>
          <p:nvPr/>
        </p:nvSpPr>
        <p:spPr>
          <a:xfrm>
            <a:off x="3534049" y="1164074"/>
            <a:ext cx="5123903" cy="923330"/>
          </a:xfrm>
          <a:prstGeom prst="rect">
            <a:avLst/>
          </a:prstGeom>
        </p:spPr>
        <p:txBody>
          <a:bodyPr wrap="none">
            <a:spAutoFit/>
          </a:bodyPr>
          <a:lstStyle/>
          <a:p>
            <a:pPr algn="ctr"/>
            <a:r>
              <a:rPr lang="en-US" sz="5400" dirty="0">
                <a:ln w="0"/>
                <a:effectLst>
                  <a:outerShdw blurRad="38100" dist="19050" dir="2700000" algn="tl" rotWithShape="0">
                    <a:schemeClr val="dk1">
                      <a:alpha val="40000"/>
                    </a:schemeClr>
                  </a:outerShdw>
                </a:effectLst>
              </a:rPr>
              <a:t>Strategic Goals</a:t>
            </a:r>
            <a:r>
              <a:rPr lang="en-US" sz="3500" dirty="0">
                <a:ln w="0"/>
                <a:effectLst>
                  <a:outerShdw blurRad="38100" dist="19050" dir="2700000" algn="tl" rotWithShape="0">
                    <a:schemeClr val="dk1">
                      <a:alpha val="40000"/>
                    </a:schemeClr>
                  </a:outerShdw>
                </a:effectLst>
              </a:rPr>
              <a:t> </a:t>
            </a:r>
          </a:p>
        </p:txBody>
      </p:sp>
      <p:sp>
        <p:nvSpPr>
          <p:cNvPr id="3" name="Rectangle 2">
            <a:extLst>
              <a:ext uri="{FF2B5EF4-FFF2-40B4-BE49-F238E27FC236}">
                <a16:creationId xmlns:a16="http://schemas.microsoft.com/office/drawing/2014/main" id="{C6B7FDAE-5953-4184-9A7B-AB38C02EFB5F}"/>
              </a:ext>
            </a:extLst>
          </p:cNvPr>
          <p:cNvSpPr/>
          <p:nvPr/>
        </p:nvSpPr>
        <p:spPr>
          <a:xfrm>
            <a:off x="525780" y="2690336"/>
            <a:ext cx="11109960" cy="1477328"/>
          </a:xfrm>
          <a:prstGeom prst="rect">
            <a:avLst/>
          </a:prstGeom>
        </p:spPr>
        <p:txBody>
          <a:bodyPr wrap="square">
            <a:spAutoFit/>
          </a:bodyPr>
          <a:lstStyle/>
          <a:p>
            <a:pPr marL="342900" indent="-342900">
              <a:buFont typeface="Wingdings" panose="05000000000000000000" pitchFamily="2" charset="2"/>
              <a:buChar char="Ø"/>
            </a:pPr>
            <a:r>
              <a:rPr lang="en-US" dirty="0">
                <a:ln w="0"/>
                <a:effectLst>
                  <a:outerShdw blurRad="38100" dist="19050" dir="2700000" algn="tl" rotWithShape="0">
                    <a:schemeClr val="dk1">
                      <a:alpha val="40000"/>
                    </a:schemeClr>
                  </a:outerShdw>
                </a:effectLst>
              </a:rPr>
              <a:t> Expand global footprint through strategic acquisition and partnerships.</a:t>
            </a:r>
          </a:p>
          <a:p>
            <a:pPr marL="342900" indent="-342900">
              <a:buFont typeface="Wingdings" panose="05000000000000000000" pitchFamily="2" charset="2"/>
              <a:buChar char="Ø"/>
            </a:pPr>
            <a:r>
              <a:rPr lang="en-US" dirty="0">
                <a:ln w="0"/>
                <a:effectLst>
                  <a:outerShdw blurRad="38100" dist="19050" dir="2700000" algn="tl" rotWithShape="0">
                    <a:schemeClr val="dk1">
                      <a:alpha val="40000"/>
                    </a:schemeClr>
                  </a:outerShdw>
                </a:effectLst>
              </a:rPr>
              <a:t> Enhance Digital transformation on improve guest experiences.</a:t>
            </a:r>
          </a:p>
          <a:p>
            <a:pPr marL="342900" indent="-342900">
              <a:buFont typeface="Wingdings" panose="05000000000000000000" pitchFamily="2" charset="2"/>
              <a:buChar char="Ø"/>
            </a:pPr>
            <a:r>
              <a:rPr lang="en-US" dirty="0">
                <a:ln w="0"/>
                <a:effectLst>
                  <a:outerShdw blurRad="38100" dist="19050" dir="2700000" algn="tl" rotWithShape="0">
                    <a:schemeClr val="dk1">
                      <a:alpha val="40000"/>
                    </a:schemeClr>
                  </a:outerShdw>
                </a:effectLst>
              </a:rPr>
              <a:t> Focus on sustainability and reducing environmental impact.</a:t>
            </a:r>
          </a:p>
          <a:p>
            <a:pPr marL="342900" indent="-342900">
              <a:buFont typeface="Wingdings" panose="05000000000000000000" pitchFamily="2" charset="2"/>
              <a:buChar char="Ø"/>
            </a:pPr>
            <a:r>
              <a:rPr lang="en-US" dirty="0">
                <a:ln w="0"/>
                <a:effectLst>
                  <a:outerShdw blurRad="38100" dist="19050" dir="2700000" algn="tl" rotWithShape="0">
                    <a:schemeClr val="dk1">
                      <a:alpha val="40000"/>
                    </a:schemeClr>
                  </a:outerShdw>
                </a:effectLst>
              </a:rPr>
              <a:t> Foster a diverse and inclusive workforce</a:t>
            </a:r>
          </a:p>
          <a:p>
            <a:pPr marL="342900" indent="-342900">
              <a:buFont typeface="Wingdings" panose="05000000000000000000" pitchFamily="2" charset="2"/>
              <a:buChar char="Ø"/>
            </a:pPr>
            <a:r>
              <a:rPr lang="en-US" dirty="0">
                <a:ln w="0"/>
                <a:effectLst>
                  <a:outerShdw blurRad="38100" dist="19050" dir="2700000" algn="tl" rotWithShape="0">
                    <a:schemeClr val="dk1">
                      <a:alpha val="40000"/>
                    </a:schemeClr>
                  </a:outerShdw>
                </a:effectLst>
              </a:rPr>
              <a:t> Maintain financial strength and stability.</a:t>
            </a:r>
          </a:p>
        </p:txBody>
      </p:sp>
      <p:pic>
        <p:nvPicPr>
          <p:cNvPr id="5" name="Picture 4">
            <a:extLst>
              <a:ext uri="{FF2B5EF4-FFF2-40B4-BE49-F238E27FC236}">
                <a16:creationId xmlns:a16="http://schemas.microsoft.com/office/drawing/2014/main" id="{4B5D0B80-506C-4501-9EE7-50B1FE3719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0555" y="3698304"/>
            <a:ext cx="3025185" cy="3025185"/>
          </a:xfrm>
          <a:prstGeom prst="rect">
            <a:avLst/>
          </a:prstGeom>
        </p:spPr>
      </p:pic>
      <p:pic>
        <p:nvPicPr>
          <p:cNvPr id="7" name="Picture 6">
            <a:extLst>
              <a:ext uri="{FF2B5EF4-FFF2-40B4-BE49-F238E27FC236}">
                <a16:creationId xmlns:a16="http://schemas.microsoft.com/office/drawing/2014/main" id="{D563DDD1-AF5B-45B0-8A6E-CAA16751DCB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22327" y="1043702"/>
            <a:ext cx="1011722" cy="1043702"/>
          </a:xfrm>
          <a:prstGeom prst="rect">
            <a:avLst/>
          </a:prstGeom>
        </p:spPr>
      </p:pic>
    </p:spTree>
    <p:extLst>
      <p:ext uri="{BB962C8B-B14F-4D97-AF65-F5344CB8AC3E}">
        <p14:creationId xmlns:p14="http://schemas.microsoft.com/office/powerpoint/2010/main" val="4277816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9A6C99-9BF3-4EE7-87AC-E9ABB8FE1563}"/>
              </a:ext>
            </a:extLst>
          </p:cNvPr>
          <p:cNvSpPr/>
          <p:nvPr/>
        </p:nvSpPr>
        <p:spPr>
          <a:xfrm>
            <a:off x="2052735" y="1275072"/>
            <a:ext cx="8630816" cy="707886"/>
          </a:xfrm>
          <a:prstGeom prst="rect">
            <a:avLst/>
          </a:prstGeom>
        </p:spPr>
        <p:txBody>
          <a:bodyPr wrap="square">
            <a:spAutoFit/>
          </a:bodyPr>
          <a:lstStyle/>
          <a:p>
            <a:r>
              <a:rPr lang="en-US" sz="4000" b="1" dirty="0"/>
              <a:t>Job Analysis – General Manager</a:t>
            </a:r>
          </a:p>
        </p:txBody>
      </p:sp>
      <p:sp>
        <p:nvSpPr>
          <p:cNvPr id="17" name="Rectangle 16">
            <a:extLst>
              <a:ext uri="{FF2B5EF4-FFF2-40B4-BE49-F238E27FC236}">
                <a16:creationId xmlns:a16="http://schemas.microsoft.com/office/drawing/2014/main" id="{3AC5533A-F22D-4359-B92B-F37A4F03F74B}"/>
              </a:ext>
            </a:extLst>
          </p:cNvPr>
          <p:cNvSpPr/>
          <p:nvPr/>
        </p:nvSpPr>
        <p:spPr>
          <a:xfrm>
            <a:off x="1351944" y="3318570"/>
            <a:ext cx="10532371" cy="3139321"/>
          </a:xfrm>
          <a:prstGeom prst="rect">
            <a:avLst/>
          </a:prstGeom>
          <a:noFill/>
        </p:spPr>
        <p:txBody>
          <a:bodyPr wrap="square" lIns="91440" tIns="45720" rIns="91440" bIns="45720">
            <a:spAutoFit/>
          </a:bodyPr>
          <a:lstStyle/>
          <a:p>
            <a:pPr marL="342900" lvl="0" indent="-342900" defTabSz="914400" eaLnBrk="0" fontAlgn="base" hangingPunct="0">
              <a:spcBef>
                <a:spcPct val="0"/>
              </a:spcBef>
              <a:spcAft>
                <a:spcPct val="0"/>
              </a:spcAft>
              <a:buFont typeface="Wingdings" panose="05000000000000000000" pitchFamily="2" charset="2"/>
              <a:buChar char="§"/>
            </a:pPr>
            <a:r>
              <a:rPr lang="en-US" dirty="0"/>
              <a:t>The General Manager (GM), in Marriott Hotels, has not only a responsibility, but has a very significant power to lead and control all the activities in hotel so as to achieve the objectives in the fields of guest service, its financial profitability and other managerial aspects within the particular property.</a:t>
            </a:r>
          </a:p>
          <a:p>
            <a:pPr marL="285750" indent="-285750">
              <a:buFont typeface="Wingdings" panose="05000000000000000000" pitchFamily="2" charset="2"/>
              <a:buChar char="§"/>
            </a:pPr>
            <a:r>
              <a:rPr lang="en-US" dirty="0"/>
              <a:t>The GM has overall supervision of the company, establishes organizational goals and provides direction on the strategic plan of the firm as well as overseeing that all policies of the firm are being implemented by the personnel that answer to him/her, including other managers as well as staff.</a:t>
            </a:r>
            <a:br>
              <a:rPr lang="en-US" dirty="0"/>
            </a:br>
            <a:endParaRPr lang="en-US" dirty="0"/>
          </a:p>
          <a:p>
            <a:br>
              <a:rPr lang="en-US" dirty="0"/>
            </a:br>
            <a:endParaRPr lang="en-US" dirty="0"/>
          </a:p>
        </p:txBody>
      </p:sp>
    </p:spTree>
    <p:extLst>
      <p:ext uri="{BB962C8B-B14F-4D97-AF65-F5344CB8AC3E}">
        <p14:creationId xmlns:p14="http://schemas.microsoft.com/office/powerpoint/2010/main" val="1173959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A20ED9-AB51-49D7-A3C7-B3BB714ED899}"/>
              </a:ext>
            </a:extLst>
          </p:cNvPr>
          <p:cNvSpPr/>
          <p:nvPr/>
        </p:nvSpPr>
        <p:spPr>
          <a:xfrm>
            <a:off x="1938338" y="456769"/>
            <a:ext cx="9063315" cy="707886"/>
          </a:xfrm>
          <a:prstGeom prst="rect">
            <a:avLst/>
          </a:prstGeom>
        </p:spPr>
        <p:txBody>
          <a:bodyPr wrap="none">
            <a:spAutoFit/>
          </a:bodyPr>
          <a:lstStyle/>
          <a:p>
            <a:pPr algn="ctr"/>
            <a:r>
              <a:rPr lang="en-US" sz="4000" b="1" dirty="0"/>
              <a:t>Job Description – General Manager</a:t>
            </a:r>
          </a:p>
        </p:txBody>
      </p:sp>
      <p:sp>
        <p:nvSpPr>
          <p:cNvPr id="3" name="Rectangle 2">
            <a:extLst>
              <a:ext uri="{FF2B5EF4-FFF2-40B4-BE49-F238E27FC236}">
                <a16:creationId xmlns:a16="http://schemas.microsoft.com/office/drawing/2014/main" id="{39579890-566E-4574-93E0-ECDA4623CF71}"/>
              </a:ext>
            </a:extLst>
          </p:cNvPr>
          <p:cNvSpPr/>
          <p:nvPr/>
        </p:nvSpPr>
        <p:spPr>
          <a:xfrm>
            <a:off x="697902" y="1379577"/>
            <a:ext cx="10772439" cy="5478423"/>
          </a:xfrm>
          <a:prstGeom prst="rect">
            <a:avLst/>
          </a:prstGeom>
        </p:spPr>
        <p:txBody>
          <a:bodyPr wrap="square">
            <a:spAutoFit/>
          </a:bodyPr>
          <a:lstStyle/>
          <a:p>
            <a:r>
              <a:rPr lang="en-US" dirty="0"/>
              <a:t>Marriott Hotel establishes the GM as a central figure in charge of the overall management of the operations of the hotel including financial and administrative responsibilities of the property. The GM makes sure that all the departments are running smoothly and effectively and in support of the company goals and objectives; they aim at satisfying the clients and achieving maximum profits.</a:t>
            </a:r>
          </a:p>
          <a:p>
            <a:endParaRPr lang="en-US" dirty="0"/>
          </a:p>
          <a:p>
            <a:pPr algn="ctr"/>
            <a:r>
              <a:rPr lang="en-US" sz="2000" b="1" dirty="0"/>
              <a:t>Key Responsibilities:</a:t>
            </a:r>
          </a:p>
          <a:p>
            <a:pPr marL="342900" indent="-342900">
              <a:buFont typeface="Wingdings" panose="05000000000000000000" pitchFamily="2" charset="2"/>
              <a:buChar char="Ø"/>
            </a:pPr>
            <a:r>
              <a:rPr lang="en-US" sz="2000" b="1" dirty="0"/>
              <a:t>Sales and Marketing: </a:t>
            </a:r>
            <a:r>
              <a:rPr lang="en-US" sz="2000" dirty="0"/>
              <a:t>Fully cooperate with the sales and marketing team so as to come up with objectives of new business acquisition, customer loyalty and proper positioning of the hotel in the market. </a:t>
            </a:r>
          </a:p>
          <a:p>
            <a:pPr marL="342900" indent="-342900">
              <a:buFont typeface="Wingdings" panose="05000000000000000000" pitchFamily="2" charset="2"/>
              <a:buChar char="Ø"/>
            </a:pPr>
            <a:r>
              <a:rPr lang="en-US" sz="2000" b="1" dirty="0"/>
              <a:t>Quality Control: </a:t>
            </a:r>
            <a:r>
              <a:rPr lang="en-US" sz="2000" dirty="0"/>
              <a:t>It should guarantee the implementation of corporate and brand policies, local laws, and health &amp; safety standards in your hotel. It is good practice to conduct a routine assessment of quality and operational standards for the business. </a:t>
            </a:r>
          </a:p>
          <a:p>
            <a:pPr marL="342900" indent="-342900">
              <a:buFont typeface="Wingdings" panose="05000000000000000000" pitchFamily="2" charset="2"/>
              <a:buChar char="Ø"/>
            </a:pPr>
            <a:r>
              <a:rPr lang="en-US" sz="2000" b="1" dirty="0"/>
              <a:t>Strategic Planning: </a:t>
            </a:r>
            <a:r>
              <a:rPr lang="en-US" sz="2000" dirty="0"/>
              <a:t>Identify and implement strategic plans to unlock the hotel’s business goals and objectives such as growth of clientele base, client loyalty, and market positioning. </a:t>
            </a:r>
          </a:p>
          <a:p>
            <a:pPr marL="342900" indent="-342900">
              <a:buFont typeface="Wingdings" panose="05000000000000000000" pitchFamily="2" charset="2"/>
              <a:buChar char="Ø"/>
            </a:pPr>
            <a:r>
              <a:rPr lang="en-US" sz="2000" b="1" dirty="0"/>
              <a:t>Stakeholder Relations: </a:t>
            </a:r>
            <a:r>
              <a:rPr lang="en-US" sz="2000" dirty="0"/>
              <a:t>Foster and sustain good partnership with various partners such as owners, investors, suppliers, and the populace. Attend trade shows and business meetings in order to carry out responsibilities of the hotel.</a:t>
            </a:r>
          </a:p>
        </p:txBody>
      </p:sp>
    </p:spTree>
    <p:extLst>
      <p:ext uri="{BB962C8B-B14F-4D97-AF65-F5344CB8AC3E}">
        <p14:creationId xmlns:p14="http://schemas.microsoft.com/office/powerpoint/2010/main" val="1877226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1C12253-74F5-43E4-A2EA-1FE63CB0A4D4}"/>
              </a:ext>
            </a:extLst>
          </p:cNvPr>
          <p:cNvSpPr/>
          <p:nvPr/>
        </p:nvSpPr>
        <p:spPr>
          <a:xfrm>
            <a:off x="1144345" y="687542"/>
            <a:ext cx="10769749" cy="707886"/>
          </a:xfrm>
          <a:prstGeom prst="rect">
            <a:avLst/>
          </a:prstGeom>
        </p:spPr>
        <p:txBody>
          <a:bodyPr wrap="square">
            <a:spAutoFit/>
          </a:bodyPr>
          <a:lstStyle/>
          <a:p>
            <a:r>
              <a:rPr lang="en-US" sz="4000" b="1" dirty="0"/>
              <a:t>Person Specification – General Manager</a:t>
            </a:r>
          </a:p>
        </p:txBody>
      </p:sp>
      <p:sp>
        <p:nvSpPr>
          <p:cNvPr id="3" name="Rectangle 1">
            <a:extLst>
              <a:ext uri="{FF2B5EF4-FFF2-40B4-BE49-F238E27FC236}">
                <a16:creationId xmlns:a16="http://schemas.microsoft.com/office/drawing/2014/main" id="{5DFA4F03-D966-455D-BEB2-6A7EE1596F0B}"/>
              </a:ext>
            </a:extLst>
          </p:cNvPr>
          <p:cNvSpPr>
            <a:spLocks noChangeArrowheads="1"/>
          </p:cNvSpPr>
          <p:nvPr/>
        </p:nvSpPr>
        <p:spPr bwMode="auto">
          <a:xfrm>
            <a:off x="830752" y="1934035"/>
            <a:ext cx="7802707"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lvl="0" indent="-342900" defTabSz="914400" eaLnBrk="0" fontAlgn="base" hangingPunct="0">
              <a:spcBef>
                <a:spcPct val="0"/>
              </a:spcBef>
              <a:spcAft>
                <a:spcPct val="0"/>
              </a:spcAft>
              <a:buFont typeface="Wingdings" panose="05000000000000000000" pitchFamily="2" charset="2"/>
              <a:buChar char="v"/>
            </a:pPr>
            <a:r>
              <a:rPr lang="en-US" b="1" dirty="0"/>
              <a:t>Education:</a:t>
            </a:r>
            <a:r>
              <a:rPr lang="en-US" dirty="0"/>
              <a:t> Bachelor’s degree in Hospitality Management, Business Administration, or a related field. A Master’s degree is preferred.</a:t>
            </a:r>
          </a:p>
          <a:p>
            <a:pPr marL="342900" lvl="0" indent="-342900" defTabSz="914400" eaLnBrk="0" fontAlgn="base" hangingPunct="0">
              <a:spcBef>
                <a:spcPct val="0"/>
              </a:spcBef>
              <a:spcAft>
                <a:spcPct val="0"/>
              </a:spcAft>
              <a:buFont typeface="Wingdings" panose="05000000000000000000" pitchFamily="2" charset="2"/>
              <a:buChar char="v"/>
            </a:pPr>
            <a:r>
              <a:rPr lang="en-US" b="1" dirty="0"/>
              <a:t>Experience:</a:t>
            </a:r>
            <a:r>
              <a:rPr lang="en-US" dirty="0"/>
              <a:t> A minimum of 5 years of experience in a senior management role within the hospitality industry, preferably with a large hotel chain.</a:t>
            </a:r>
          </a:p>
          <a:p>
            <a:pPr lvl="0" defTabSz="914400" eaLnBrk="0" fontAlgn="base" hangingPunct="0">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pPr>
            <a:r>
              <a:rPr lang="en-US" sz="2000" b="1" dirty="0"/>
              <a:t>Skills:</a:t>
            </a:r>
            <a:endParaRPr lang="en-US" b="1" dirty="0"/>
          </a:p>
          <a:p>
            <a:pPr marL="285750" indent="-285750" defTabSz="914400" eaLnBrk="0" fontAlgn="base" hangingPunct="0">
              <a:spcBef>
                <a:spcPct val="0"/>
              </a:spcBef>
              <a:spcAft>
                <a:spcPct val="0"/>
              </a:spcAft>
              <a:buFont typeface="Wingdings" panose="05000000000000000000" pitchFamily="2" charset="2"/>
              <a:buChar char="v"/>
            </a:pPr>
            <a:r>
              <a:rPr lang="en-US" b="1" dirty="0"/>
              <a:t>Leadership:</a:t>
            </a:r>
            <a:r>
              <a:rPr lang="en-US" dirty="0"/>
              <a:t> Strong leadership and team management skills with the ability to motivate and inspire others.</a:t>
            </a:r>
          </a:p>
          <a:p>
            <a:pPr marL="285750" indent="-285750" defTabSz="914400" eaLnBrk="0" fontAlgn="base" hangingPunct="0">
              <a:spcBef>
                <a:spcPct val="0"/>
              </a:spcBef>
              <a:spcAft>
                <a:spcPct val="0"/>
              </a:spcAft>
              <a:buFont typeface="Wingdings" panose="05000000000000000000" pitchFamily="2" charset="2"/>
              <a:buChar char="v"/>
            </a:pPr>
            <a:r>
              <a:rPr lang="en-US" b="1" dirty="0"/>
              <a:t>Financial Acumen:</a:t>
            </a:r>
            <a:r>
              <a:rPr lang="en-US" dirty="0"/>
              <a:t> Proficiency in financial management, including budgeting, forecasting, and financial analysis.</a:t>
            </a:r>
          </a:p>
          <a:p>
            <a:pPr marL="285750" indent="-285750" defTabSz="914400" eaLnBrk="0" fontAlgn="base" hangingPunct="0">
              <a:spcBef>
                <a:spcPct val="0"/>
              </a:spcBef>
              <a:spcAft>
                <a:spcPct val="0"/>
              </a:spcAft>
              <a:buFont typeface="Wingdings" panose="05000000000000000000" pitchFamily="2" charset="2"/>
              <a:buChar char="v"/>
            </a:pPr>
            <a:r>
              <a:rPr lang="en-US" b="1" dirty="0"/>
              <a:t>Customer Service:</a:t>
            </a:r>
            <a:r>
              <a:rPr lang="en-US" dirty="0"/>
              <a:t> Exceptional customer service skills with a focus on guest satisfaction.</a:t>
            </a:r>
          </a:p>
          <a:p>
            <a:pPr marL="285750" indent="-285750" defTabSz="914400" eaLnBrk="0" fontAlgn="base" hangingPunct="0">
              <a:spcBef>
                <a:spcPct val="0"/>
              </a:spcBef>
              <a:spcAft>
                <a:spcPct val="0"/>
              </a:spcAft>
              <a:buFont typeface="Wingdings" panose="05000000000000000000" pitchFamily="2" charset="2"/>
              <a:buChar char="v"/>
            </a:pPr>
            <a:r>
              <a:rPr lang="en-US" b="1" dirty="0"/>
              <a:t>Communication:</a:t>
            </a:r>
            <a:r>
              <a:rPr lang="en-US" dirty="0"/>
              <a:t> Excellent verbal and written communication skills.</a:t>
            </a:r>
          </a:p>
          <a:p>
            <a:pPr defTabSz="914400" eaLnBrk="0" fontAlgn="base" hangingPunct="0">
              <a:spcBef>
                <a:spcPct val="0"/>
              </a:spcBef>
              <a:spcAft>
                <a:spcPct val="0"/>
              </a:spcAft>
            </a:pPr>
            <a:endParaRPr lang="en-US" dirty="0"/>
          </a:p>
          <a:p>
            <a:pPr defTabSz="914400" eaLnBrk="0" fontAlgn="base" hangingPunct="0">
              <a:spcBef>
                <a:spcPct val="0"/>
              </a:spcBef>
              <a:spcAft>
                <a:spcPct val="0"/>
              </a:spcAft>
            </a:pPr>
            <a:endParaRPr lang="en-US" dirty="0"/>
          </a:p>
          <a:p>
            <a:pPr lvl="0" defTabSz="914400" eaLnBrk="0" fontAlgn="base" hangingPunct="0">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76CAD44D-F378-4FAB-B5C9-662A1C5BF7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3459" y="2984153"/>
            <a:ext cx="3032761" cy="3055620"/>
          </a:xfrm>
          <a:prstGeom prst="rect">
            <a:avLst/>
          </a:prstGeom>
        </p:spPr>
      </p:pic>
    </p:spTree>
    <p:extLst>
      <p:ext uri="{BB962C8B-B14F-4D97-AF65-F5344CB8AC3E}">
        <p14:creationId xmlns:p14="http://schemas.microsoft.com/office/powerpoint/2010/main" val="4289495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A01F3E-AC97-4A31-9D7A-AC3BD952D0C3}"/>
              </a:ext>
            </a:extLst>
          </p:cNvPr>
          <p:cNvSpPr/>
          <p:nvPr/>
        </p:nvSpPr>
        <p:spPr>
          <a:xfrm>
            <a:off x="3723249" y="1191795"/>
            <a:ext cx="6096000" cy="707886"/>
          </a:xfrm>
          <a:prstGeom prst="rect">
            <a:avLst/>
          </a:prstGeom>
        </p:spPr>
        <p:txBody>
          <a:bodyPr>
            <a:spAutoFit/>
          </a:bodyPr>
          <a:lstStyle/>
          <a:p>
            <a:r>
              <a:rPr lang="en-US" sz="4000" b="1" dirty="0"/>
              <a:t>Required Skills</a:t>
            </a:r>
          </a:p>
        </p:txBody>
      </p:sp>
      <p:sp>
        <p:nvSpPr>
          <p:cNvPr id="5" name="Rectangle 1">
            <a:extLst>
              <a:ext uri="{FF2B5EF4-FFF2-40B4-BE49-F238E27FC236}">
                <a16:creationId xmlns:a16="http://schemas.microsoft.com/office/drawing/2014/main" id="{1E17B912-A888-444D-A806-F627B62CD3EC}"/>
              </a:ext>
            </a:extLst>
          </p:cNvPr>
          <p:cNvSpPr>
            <a:spLocks noChangeArrowheads="1"/>
          </p:cNvSpPr>
          <p:nvPr/>
        </p:nvSpPr>
        <p:spPr bwMode="auto">
          <a:xfrm>
            <a:off x="487680" y="1761182"/>
            <a:ext cx="7768814"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lvl="0" indent="-342900" defTabSz="914400" eaLnBrk="0" fontAlgn="base" hangingPunct="0">
              <a:spcBef>
                <a:spcPct val="0"/>
              </a:spcBef>
              <a:spcAft>
                <a:spcPct val="0"/>
              </a:spcAft>
              <a:buFont typeface="Wingdings" panose="05000000000000000000" pitchFamily="2" charset="2"/>
              <a:buChar char="v"/>
            </a:pPr>
            <a:endParaRPr lang="en-US" b="1" dirty="0"/>
          </a:p>
          <a:p>
            <a:pPr marL="342900" lvl="0" indent="-342900" defTabSz="914400" eaLnBrk="0" fontAlgn="base" hangingPunct="0">
              <a:spcBef>
                <a:spcPct val="0"/>
              </a:spcBef>
              <a:spcAft>
                <a:spcPct val="0"/>
              </a:spcAft>
              <a:buFont typeface="Wingdings" panose="05000000000000000000" pitchFamily="2" charset="2"/>
              <a:buChar char="v"/>
            </a:pPr>
            <a:r>
              <a:rPr lang="en-US" b="1" dirty="0"/>
              <a:t>Leadership and Management:</a:t>
            </a:r>
            <a:r>
              <a:rPr lang="en-US" dirty="0"/>
              <a:t> Ability to lead and manage a diverse team effectively.</a:t>
            </a:r>
          </a:p>
          <a:p>
            <a:pPr marL="342900" lvl="0" indent="-342900" defTabSz="914400" eaLnBrk="0" fontAlgn="base" hangingPunct="0">
              <a:spcBef>
                <a:spcPct val="0"/>
              </a:spcBef>
              <a:spcAft>
                <a:spcPct val="0"/>
              </a:spcAft>
              <a:buFont typeface="Wingdings" panose="05000000000000000000" pitchFamily="2" charset="2"/>
              <a:buChar char="v"/>
            </a:pPr>
            <a:r>
              <a:rPr lang="en-US" b="1" dirty="0"/>
              <a:t>Financial Expertise:</a:t>
            </a:r>
            <a:r>
              <a:rPr lang="en-US" dirty="0"/>
              <a:t> Strong understanding of financial management and ability to drive profitability.</a:t>
            </a:r>
          </a:p>
          <a:p>
            <a:pPr marL="342900" lvl="0" indent="-342900" defTabSz="914400" eaLnBrk="0" fontAlgn="base" hangingPunct="0">
              <a:spcBef>
                <a:spcPct val="0"/>
              </a:spcBef>
              <a:spcAft>
                <a:spcPct val="0"/>
              </a:spcAft>
              <a:buFont typeface="Wingdings" panose="05000000000000000000" pitchFamily="2" charset="2"/>
              <a:buChar char="v"/>
            </a:pPr>
            <a:r>
              <a:rPr lang="en-US" b="1" dirty="0"/>
              <a:t>Customer Service Orientation:</a:t>
            </a:r>
            <a:r>
              <a:rPr lang="en-US" dirty="0"/>
              <a:t> Commitment to providing exceptional guest service.</a:t>
            </a:r>
          </a:p>
          <a:p>
            <a:pPr marL="342900" lvl="0" indent="-342900" defTabSz="914400" eaLnBrk="0" fontAlgn="base" hangingPunct="0">
              <a:spcBef>
                <a:spcPct val="0"/>
              </a:spcBef>
              <a:spcAft>
                <a:spcPct val="0"/>
              </a:spcAft>
              <a:buFont typeface="Wingdings" panose="05000000000000000000" pitchFamily="2" charset="2"/>
              <a:buChar char="v"/>
            </a:pPr>
            <a:r>
              <a:rPr lang="en-US" b="1" dirty="0"/>
              <a:t>Strategic Thinking:</a:t>
            </a:r>
            <a:r>
              <a:rPr lang="en-US" dirty="0"/>
              <a:t> Ability to develop and implement strategic plans to achieve business goals.</a:t>
            </a:r>
          </a:p>
          <a:p>
            <a:pPr marL="342900" lvl="0" indent="-342900" defTabSz="914400" eaLnBrk="0" fontAlgn="base" hangingPunct="0">
              <a:spcBef>
                <a:spcPct val="0"/>
              </a:spcBef>
              <a:spcAft>
                <a:spcPct val="0"/>
              </a:spcAft>
              <a:buFont typeface="Wingdings" panose="05000000000000000000" pitchFamily="2" charset="2"/>
              <a:buChar char="v"/>
            </a:pPr>
            <a:r>
              <a:rPr lang="en-US" b="1" dirty="0"/>
              <a:t>Communication Skills:</a:t>
            </a:r>
            <a:r>
              <a:rPr lang="en-US" dirty="0"/>
              <a:t> Excellent communication skills for interacting with guests, staff, and stakeholders.</a:t>
            </a:r>
          </a:p>
          <a:p>
            <a:pPr marL="342900" lvl="0" indent="-342900" defTabSz="914400" eaLnBrk="0" fontAlgn="base" hangingPunct="0">
              <a:spcBef>
                <a:spcPct val="0"/>
              </a:spcBef>
              <a:spcAft>
                <a:spcPct val="0"/>
              </a:spcAft>
              <a:buFont typeface="Wingdings" panose="05000000000000000000" pitchFamily="2" charset="2"/>
              <a:buChar char="v"/>
            </a:pPr>
            <a:r>
              <a:rPr lang="en-US" b="1" dirty="0"/>
              <a:t>Operational Knowledge:</a:t>
            </a:r>
            <a:r>
              <a:rPr lang="en-US" dirty="0"/>
              <a:t> In-depth knowledge of hotel operations and industry trends.</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A683F5F3-A511-4594-B217-C51EF7C130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8140" y="761464"/>
            <a:ext cx="2697480" cy="2697480"/>
          </a:xfrm>
          <a:prstGeom prst="rect">
            <a:avLst/>
          </a:prstGeom>
        </p:spPr>
      </p:pic>
    </p:spTree>
    <p:extLst>
      <p:ext uri="{BB962C8B-B14F-4D97-AF65-F5344CB8AC3E}">
        <p14:creationId xmlns:p14="http://schemas.microsoft.com/office/powerpoint/2010/main" val="3008111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3518EF-ED8C-476F-9520-1CD18192BE02}"/>
              </a:ext>
            </a:extLst>
          </p:cNvPr>
          <p:cNvSpPr/>
          <p:nvPr/>
        </p:nvSpPr>
        <p:spPr>
          <a:xfrm>
            <a:off x="4671062" y="1671102"/>
            <a:ext cx="8618221" cy="707886"/>
          </a:xfrm>
          <a:prstGeom prst="rect">
            <a:avLst/>
          </a:prstGeom>
        </p:spPr>
        <p:txBody>
          <a:bodyPr wrap="square">
            <a:spAutoFit/>
          </a:bodyPr>
          <a:lstStyle/>
          <a:p>
            <a:r>
              <a:rPr lang="en-US" sz="4000" b="1" dirty="0"/>
              <a:t>Pay and Working Conditions</a:t>
            </a:r>
          </a:p>
        </p:txBody>
      </p:sp>
      <p:sp>
        <p:nvSpPr>
          <p:cNvPr id="3" name="Rectangle 1">
            <a:extLst>
              <a:ext uri="{FF2B5EF4-FFF2-40B4-BE49-F238E27FC236}">
                <a16:creationId xmlns:a16="http://schemas.microsoft.com/office/drawing/2014/main" id="{B5E3D3AA-F64E-42E9-90CC-688B27AD86C4}"/>
              </a:ext>
            </a:extLst>
          </p:cNvPr>
          <p:cNvSpPr>
            <a:spLocks noChangeArrowheads="1"/>
          </p:cNvSpPr>
          <p:nvPr/>
        </p:nvSpPr>
        <p:spPr bwMode="auto">
          <a:xfrm>
            <a:off x="4410783" y="2319739"/>
            <a:ext cx="7276573"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lvl="0" indent="-342900" defTabSz="914400" eaLnBrk="0" fontAlgn="base" hangingPunct="0">
              <a:spcBef>
                <a:spcPct val="0"/>
              </a:spcBef>
              <a:spcAft>
                <a:spcPct val="0"/>
              </a:spcAft>
              <a:buFont typeface="Wingdings" panose="05000000000000000000" pitchFamily="2" charset="2"/>
              <a:buChar char="v"/>
            </a:pPr>
            <a:r>
              <a:rPr lang="en-US" b="1" dirty="0"/>
              <a:t>Competitive Salary:</a:t>
            </a:r>
            <a:r>
              <a:rPr lang="en-US" dirty="0"/>
              <a:t> An attractive salary package with performance-based bonuses.</a:t>
            </a:r>
          </a:p>
          <a:p>
            <a:pPr marL="342900" lvl="0" indent="-342900" defTabSz="914400" eaLnBrk="0" fontAlgn="base" hangingPunct="0">
              <a:spcBef>
                <a:spcPct val="0"/>
              </a:spcBef>
              <a:spcAft>
                <a:spcPct val="0"/>
              </a:spcAft>
              <a:buFont typeface="Wingdings" panose="05000000000000000000" pitchFamily="2" charset="2"/>
              <a:buChar char="v"/>
            </a:pPr>
            <a:r>
              <a:rPr lang="en-US" b="1" dirty="0"/>
              <a:t>Benefits:</a:t>
            </a:r>
            <a:r>
              <a:rPr lang="en-US" dirty="0"/>
              <a:t> Comprehensive benefits package, including health insurance, retirement plans, and employee discounts.</a:t>
            </a:r>
          </a:p>
          <a:p>
            <a:pPr marL="342900" lvl="0" indent="-342900" defTabSz="914400" eaLnBrk="0" fontAlgn="base" hangingPunct="0">
              <a:spcBef>
                <a:spcPct val="0"/>
              </a:spcBef>
              <a:spcAft>
                <a:spcPct val="0"/>
              </a:spcAft>
              <a:buFont typeface="Wingdings" panose="05000000000000000000" pitchFamily="2" charset="2"/>
              <a:buChar char="v"/>
            </a:pPr>
            <a:r>
              <a:rPr lang="en-US" b="1" dirty="0"/>
              <a:t>Career Advancement:</a:t>
            </a:r>
            <a:r>
              <a:rPr lang="en-US" dirty="0"/>
              <a:t> Opportunities for career growth and development within the company.</a:t>
            </a:r>
          </a:p>
          <a:p>
            <a:pPr marL="342900" lvl="0" indent="-342900" defTabSz="914400" eaLnBrk="0" fontAlgn="base" hangingPunct="0">
              <a:spcBef>
                <a:spcPct val="0"/>
              </a:spcBef>
              <a:spcAft>
                <a:spcPct val="0"/>
              </a:spcAft>
              <a:buFont typeface="Wingdings" panose="05000000000000000000" pitchFamily="2" charset="2"/>
              <a:buChar char="v"/>
            </a:pPr>
            <a:r>
              <a:rPr lang="en-US" b="1" dirty="0"/>
              <a:t>Work Environment:</a:t>
            </a:r>
            <a:r>
              <a:rPr lang="en-US" dirty="0"/>
              <a:t> Positive and inclusive work environment that promotes work-life balance.</a:t>
            </a:r>
          </a:p>
          <a:p>
            <a:pPr marL="342900" lvl="0" indent="-342900" defTabSz="914400" eaLnBrk="0" fontAlgn="base" hangingPunct="0">
              <a:spcBef>
                <a:spcPct val="0"/>
              </a:spcBef>
              <a:spcAft>
                <a:spcPct val="0"/>
              </a:spcAft>
              <a:buFont typeface="Wingdings" panose="05000000000000000000" pitchFamily="2" charset="2"/>
              <a:buChar char="v"/>
            </a:pPr>
            <a:r>
              <a:rPr lang="en-US" b="1" dirty="0"/>
              <a:t>Flexible Working Hours:</a:t>
            </a:r>
            <a:r>
              <a:rPr lang="en-US" dirty="0"/>
              <a:t> Flexible working arrangements to accommodate the demands of the role.</a:t>
            </a:r>
          </a:p>
          <a:p>
            <a:pPr marL="342900" lvl="0" indent="-342900" defTabSz="914400" eaLnBrk="0" fontAlgn="base" hangingPunct="0">
              <a:spcBef>
                <a:spcPct val="0"/>
              </a:spcBef>
              <a:spcAft>
                <a:spcPct val="0"/>
              </a:spcAft>
              <a:buFont typeface="Wingdings" panose="05000000000000000000" pitchFamily="2" charset="2"/>
              <a:buChar char="v"/>
            </a:pP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10" name="Picture 9">
            <a:extLst>
              <a:ext uri="{FF2B5EF4-FFF2-40B4-BE49-F238E27FC236}">
                <a16:creationId xmlns:a16="http://schemas.microsoft.com/office/drawing/2014/main" id="{ED0AC214-FB19-42F8-9B36-B1A0D0F85F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4340" y="740271"/>
            <a:ext cx="4091940" cy="4091940"/>
          </a:xfrm>
          <a:prstGeom prst="rect">
            <a:avLst/>
          </a:prstGeom>
        </p:spPr>
      </p:pic>
    </p:spTree>
    <p:extLst>
      <p:ext uri="{BB962C8B-B14F-4D97-AF65-F5344CB8AC3E}">
        <p14:creationId xmlns:p14="http://schemas.microsoft.com/office/powerpoint/2010/main" val="39605276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2931875-0E05-4096-9CB0-569E43BDE094}"/>
              </a:ext>
            </a:extLst>
          </p:cNvPr>
          <p:cNvSpPr/>
          <p:nvPr/>
        </p:nvSpPr>
        <p:spPr>
          <a:xfrm>
            <a:off x="0" y="605515"/>
            <a:ext cx="8618221" cy="1323439"/>
          </a:xfrm>
          <a:prstGeom prst="rect">
            <a:avLst/>
          </a:prstGeom>
        </p:spPr>
        <p:txBody>
          <a:bodyPr wrap="square">
            <a:spAutoFit/>
          </a:bodyPr>
          <a:lstStyle/>
          <a:p>
            <a:pPr algn="ctr"/>
            <a:r>
              <a:rPr lang="en-US" sz="4000" b="1" dirty="0"/>
              <a:t>Flexible Arrangements and Justifications</a:t>
            </a:r>
          </a:p>
        </p:txBody>
      </p:sp>
      <p:sp>
        <p:nvSpPr>
          <p:cNvPr id="3" name="Rectangle 1">
            <a:extLst>
              <a:ext uri="{FF2B5EF4-FFF2-40B4-BE49-F238E27FC236}">
                <a16:creationId xmlns:a16="http://schemas.microsoft.com/office/drawing/2014/main" id="{D059A6C4-4B0C-4BDB-A322-D6379550EB23}"/>
              </a:ext>
            </a:extLst>
          </p:cNvPr>
          <p:cNvSpPr>
            <a:spLocks noChangeArrowheads="1"/>
          </p:cNvSpPr>
          <p:nvPr/>
        </p:nvSpPr>
        <p:spPr bwMode="auto">
          <a:xfrm>
            <a:off x="556180" y="1928954"/>
            <a:ext cx="6937131"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lvl="0" indent="-342900" defTabSz="914400" eaLnBrk="0" fontAlgn="base" hangingPunct="0">
              <a:spcBef>
                <a:spcPct val="0"/>
              </a:spcBef>
              <a:spcAft>
                <a:spcPct val="0"/>
              </a:spcAft>
              <a:buFont typeface="Wingdings" panose="05000000000000000000" pitchFamily="2" charset="2"/>
              <a:buChar char="v"/>
            </a:pPr>
            <a:r>
              <a:rPr lang="en-US" b="1" dirty="0"/>
              <a:t>Remote Work:</a:t>
            </a:r>
            <a:r>
              <a:rPr lang="en-US" dirty="0"/>
              <a:t> Options for remote work for certain administrative tasks.</a:t>
            </a:r>
          </a:p>
          <a:p>
            <a:pPr marL="342900" lvl="0" indent="-342900" defTabSz="914400" eaLnBrk="0" fontAlgn="base" hangingPunct="0">
              <a:spcBef>
                <a:spcPct val="0"/>
              </a:spcBef>
              <a:spcAft>
                <a:spcPct val="0"/>
              </a:spcAft>
              <a:buFont typeface="Wingdings" panose="05000000000000000000" pitchFamily="2" charset="2"/>
              <a:buChar char="v"/>
            </a:pPr>
            <a:r>
              <a:rPr lang="en-US" b="1" dirty="0"/>
              <a:t>Flexible Scheduling:</a:t>
            </a:r>
            <a:r>
              <a:rPr lang="en-US" dirty="0"/>
              <a:t> Flexible work schedules to ensure work-life balance.</a:t>
            </a:r>
          </a:p>
          <a:p>
            <a:pPr marL="342900" lvl="0" indent="-342900" defTabSz="914400" eaLnBrk="0" fontAlgn="base" hangingPunct="0">
              <a:spcBef>
                <a:spcPct val="0"/>
              </a:spcBef>
              <a:spcAft>
                <a:spcPct val="0"/>
              </a:spcAft>
              <a:buFont typeface="Wingdings" panose="05000000000000000000" pitchFamily="2" charset="2"/>
              <a:buChar char="v"/>
            </a:pPr>
            <a:r>
              <a:rPr lang="en-US" b="1" dirty="0"/>
              <a:t>Health and Safety:</a:t>
            </a:r>
            <a:r>
              <a:rPr lang="en-US" dirty="0"/>
              <a:t> Adherence to health and safety regulations to ensure a safe working environment for all employees.</a:t>
            </a:r>
          </a:p>
          <a:p>
            <a:pPr marL="342900" lvl="0" indent="-342900" defTabSz="914400" eaLnBrk="0" fontAlgn="base" hangingPunct="0">
              <a:spcBef>
                <a:spcPct val="0"/>
              </a:spcBef>
              <a:spcAft>
                <a:spcPct val="0"/>
              </a:spcAft>
              <a:buFont typeface="Wingdings" panose="05000000000000000000" pitchFamily="2" charset="2"/>
              <a:buChar char="v"/>
            </a:pPr>
            <a:r>
              <a:rPr lang="en-US" b="1" dirty="0"/>
              <a:t>Technology Integration:</a:t>
            </a:r>
            <a:r>
              <a:rPr lang="en-US" dirty="0"/>
              <a:t> Utilization of advanced technology for efficient operations and communication.</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id="{97D2EB2F-8F5F-47CF-AE7A-928A941BE3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49491" y="0"/>
            <a:ext cx="4142510" cy="6858000"/>
          </a:xfrm>
          <a:prstGeom prst="rect">
            <a:avLst/>
          </a:prstGeom>
        </p:spPr>
      </p:pic>
    </p:spTree>
    <p:extLst>
      <p:ext uri="{BB962C8B-B14F-4D97-AF65-F5344CB8AC3E}">
        <p14:creationId xmlns:p14="http://schemas.microsoft.com/office/powerpoint/2010/main" val="1200033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A55C510-7FCB-4128-BEE2-2E3174508308}"/>
              </a:ext>
            </a:extLst>
          </p:cNvPr>
          <p:cNvSpPr/>
          <p:nvPr/>
        </p:nvSpPr>
        <p:spPr>
          <a:xfrm>
            <a:off x="2125978" y="1167085"/>
            <a:ext cx="8618221" cy="707886"/>
          </a:xfrm>
          <a:prstGeom prst="rect">
            <a:avLst/>
          </a:prstGeom>
        </p:spPr>
        <p:txBody>
          <a:bodyPr wrap="square">
            <a:spAutoFit/>
          </a:bodyPr>
          <a:lstStyle/>
          <a:p>
            <a:pPr algn="ctr"/>
            <a:r>
              <a:rPr lang="en-US" sz="4000" b="1" dirty="0"/>
              <a:t>Conclusion</a:t>
            </a:r>
          </a:p>
        </p:txBody>
      </p:sp>
      <p:sp>
        <p:nvSpPr>
          <p:cNvPr id="11" name="Rectangle 10">
            <a:extLst>
              <a:ext uri="{FF2B5EF4-FFF2-40B4-BE49-F238E27FC236}">
                <a16:creationId xmlns:a16="http://schemas.microsoft.com/office/drawing/2014/main" id="{5AC61F22-62E8-42C0-BB5F-EBDA41FCB031}"/>
              </a:ext>
            </a:extLst>
          </p:cNvPr>
          <p:cNvSpPr/>
          <p:nvPr/>
        </p:nvSpPr>
        <p:spPr>
          <a:xfrm>
            <a:off x="1120139" y="2160120"/>
            <a:ext cx="10629900" cy="1200329"/>
          </a:xfrm>
          <a:prstGeom prst="rect">
            <a:avLst/>
          </a:prstGeom>
        </p:spPr>
        <p:txBody>
          <a:bodyPr wrap="square">
            <a:spAutoFit/>
          </a:bodyPr>
          <a:lstStyle/>
          <a:p>
            <a:r>
              <a:rPr lang="en-US" dirty="0"/>
              <a:t>The General Manager at Marriott Hotels is a key figure in ensuring the successful operation of the hotel. By combining strong leadership, financial acumen, and a commitment to exceptional guest service, the GM plays a vital role in maintaining Marriott’s reputation for excellence and driving the hotel’s overall success.</a:t>
            </a: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49382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04A9233-4FCD-4C07-9DBC-94C408C0CD79}"/>
              </a:ext>
            </a:extLst>
          </p:cNvPr>
          <p:cNvSpPr/>
          <p:nvPr/>
        </p:nvSpPr>
        <p:spPr>
          <a:xfrm>
            <a:off x="3821038" y="909935"/>
            <a:ext cx="4184159" cy="923330"/>
          </a:xfrm>
          <a:prstGeom prst="rect">
            <a:avLst/>
          </a:prstGeom>
        </p:spPr>
        <p:txBody>
          <a:bodyPr wrap="none">
            <a:spAutoFit/>
          </a:bodyPr>
          <a:lstStyle/>
          <a:p>
            <a:pPr lvl="0" algn="ctr"/>
            <a:r>
              <a:rPr lang="en-US" sz="5400" b="1" dirty="0">
                <a:ln w="0"/>
                <a:solidFill>
                  <a:prstClr val="white"/>
                </a:solidFill>
                <a:effectLst>
                  <a:outerShdw blurRad="38100" dist="19050" dir="2700000" algn="tl" rotWithShape="0">
                    <a:prstClr val="black">
                      <a:alpha val="40000"/>
                    </a:prstClr>
                  </a:outerShdw>
                </a:effectLst>
              </a:rPr>
              <a:t>References </a:t>
            </a:r>
            <a:endParaRPr lang="en-US" sz="3500" b="1" dirty="0">
              <a:ln w="0"/>
              <a:solidFill>
                <a:prstClr val="white"/>
              </a:solidFill>
              <a:effectLst>
                <a:outerShdw blurRad="38100" dist="19050" dir="2700000" algn="tl" rotWithShape="0">
                  <a:prstClr val="black">
                    <a:alpha val="40000"/>
                  </a:prstClr>
                </a:outerShdw>
              </a:effectLst>
            </a:endParaRPr>
          </a:p>
        </p:txBody>
      </p:sp>
      <p:sp>
        <p:nvSpPr>
          <p:cNvPr id="5" name="Rectangle 4">
            <a:extLst>
              <a:ext uri="{FF2B5EF4-FFF2-40B4-BE49-F238E27FC236}">
                <a16:creationId xmlns:a16="http://schemas.microsoft.com/office/drawing/2014/main" id="{F86218D2-45BD-45A3-AFE0-FC97DF1E0E42}"/>
              </a:ext>
            </a:extLst>
          </p:cNvPr>
          <p:cNvSpPr/>
          <p:nvPr/>
        </p:nvSpPr>
        <p:spPr>
          <a:xfrm>
            <a:off x="685800" y="2592750"/>
            <a:ext cx="10309860" cy="3939540"/>
          </a:xfrm>
          <a:prstGeom prst="rect">
            <a:avLst/>
          </a:prstGeom>
        </p:spPr>
        <p:txBody>
          <a:bodyPr wrap="square">
            <a:spAutoFit/>
          </a:bodyPr>
          <a:lstStyle/>
          <a:p>
            <a:pPr marL="457200" indent="-457200">
              <a:buFont typeface="Wingdings" panose="05000000000000000000" pitchFamily="2" charset="2"/>
              <a:buChar char="q"/>
            </a:pPr>
            <a:r>
              <a:rPr lang="en-US" sz="2500" dirty="0"/>
              <a:t>Jones, A., 2021. </a:t>
            </a:r>
            <a:r>
              <a:rPr lang="en-US" sz="2500" i="1" dirty="0"/>
              <a:t>Hospitality Management</a:t>
            </a:r>
            <a:r>
              <a:rPr lang="en-US" sz="2500" dirty="0"/>
              <a:t>. London: Routledge.</a:t>
            </a:r>
          </a:p>
          <a:p>
            <a:pPr marL="457200" indent="-457200">
              <a:buFont typeface="Wingdings" panose="05000000000000000000" pitchFamily="2" charset="2"/>
              <a:buChar char="q"/>
            </a:pPr>
            <a:r>
              <a:rPr lang="en-US" sz="2500" dirty="0"/>
              <a:t>Marriott International, 2023. Careers. [online] Available at: </a:t>
            </a:r>
            <a:r>
              <a:rPr lang="en-US" sz="2500" dirty="0">
                <a:hlinkClick r:id="rId2" action="ppaction://hlinkfile"/>
              </a:rPr>
              <a:t>https://www.marriott.com/careers </a:t>
            </a:r>
            <a:r>
              <a:rPr lang="en-US" sz="2500" dirty="0"/>
              <a:t>[Accessed 23 July 2024].</a:t>
            </a:r>
          </a:p>
          <a:p>
            <a:pPr marL="457200" indent="-457200">
              <a:buFont typeface="Wingdings" panose="05000000000000000000" pitchFamily="2" charset="2"/>
              <a:buChar char="q"/>
            </a:pPr>
            <a:r>
              <a:rPr lang="en-US" sz="2500" dirty="0"/>
              <a:t>Smith, R., 2022. </a:t>
            </a:r>
            <a:r>
              <a:rPr lang="en-US" sz="2500" i="1" dirty="0"/>
              <a:t>Food and Beverage Management</a:t>
            </a:r>
            <a:r>
              <a:rPr lang="en-US" sz="2500" dirty="0"/>
              <a:t>. New York: McGraw-Hill.</a:t>
            </a:r>
          </a:p>
          <a:p>
            <a:pPr marL="457200" indent="-457200">
              <a:buFont typeface="Wingdings" panose="05000000000000000000" pitchFamily="2" charset="2"/>
              <a:buChar char="q"/>
            </a:pPr>
            <a:r>
              <a:rPr lang="en-US" sz="2500" dirty="0"/>
              <a:t>Walker, J.R., 2020. </a:t>
            </a:r>
            <a:r>
              <a:rPr lang="en-US" sz="2500" i="1" dirty="0"/>
              <a:t>Introduction to Hospitality Management</a:t>
            </a:r>
            <a:r>
              <a:rPr lang="en-US" sz="2500" dirty="0"/>
              <a:t>. 7th ed. New York: Pearson.</a:t>
            </a:r>
          </a:p>
          <a:p>
            <a:pPr marL="457200" indent="-457200">
              <a:buFont typeface="Wingdings" panose="05000000000000000000" pitchFamily="2" charset="2"/>
              <a:buChar char="q"/>
            </a:pPr>
            <a:r>
              <a:rPr lang="en-US" sz="2500" dirty="0"/>
              <a:t>Wood, R.C., 2018. </a:t>
            </a:r>
            <a:r>
              <a:rPr lang="en-US" sz="2500" i="1" dirty="0"/>
              <a:t>Strategic Questions in Food and Beverage Management</a:t>
            </a:r>
            <a:r>
              <a:rPr lang="en-US" sz="2500" dirty="0"/>
              <a:t>. Oxford: Butterworth-Heinemann.</a:t>
            </a:r>
          </a:p>
          <a:p>
            <a:pPr marL="457200" lvl="0" indent="-457200">
              <a:buFont typeface="Wingdings" panose="05000000000000000000" pitchFamily="2" charset="2"/>
              <a:buChar char="q"/>
            </a:pPr>
            <a:endParaRPr lang="en-US" sz="2500" dirty="0">
              <a:ln w="0"/>
              <a:solidFill>
                <a:prstClr val="white"/>
              </a:solidFill>
              <a:effectLst>
                <a:outerShdw blurRad="38100" dist="19050" dir="2700000" algn="tl" rotWithShape="0">
                  <a:prstClr val="black">
                    <a:alpha val="40000"/>
                  </a:prstClr>
                </a:outerShdw>
              </a:effectLst>
            </a:endParaRPr>
          </a:p>
        </p:txBody>
      </p:sp>
    </p:spTree>
    <p:extLst>
      <p:ext uri="{BB962C8B-B14F-4D97-AF65-F5344CB8AC3E}">
        <p14:creationId xmlns:p14="http://schemas.microsoft.com/office/powerpoint/2010/main" val="12755739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315</TotalTime>
  <Words>986</Words>
  <Application>Microsoft Office PowerPoint</Application>
  <PresentationFormat>Widescreen</PresentationFormat>
  <Paragraphs>78</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Bookman Old Style</vt:lpstr>
      <vt:lpstr>Calibri</vt:lpstr>
      <vt:lpstr>Rockwell</vt:lpstr>
      <vt:lpstr>Wingdings</vt:lpstr>
      <vt:lpstr>Damask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Archi Jasoliya</cp:lastModifiedBy>
  <cp:revision>41</cp:revision>
  <cp:lastPrinted>2024-07-23T02:08:49Z</cp:lastPrinted>
  <dcterms:created xsi:type="dcterms:W3CDTF">2024-07-22T21:08:26Z</dcterms:created>
  <dcterms:modified xsi:type="dcterms:W3CDTF">2024-08-05T08:21:18Z</dcterms:modified>
</cp:coreProperties>
</file>