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59" d="100"/>
          <a:sy n="59" d="100"/>
        </p:scale>
        <p:origin x="1672" y="10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892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 the board and say who you are. Topic: how Burberry can win a strategic partnership with Bosideng, China's biggest down-jacket maker. The one message to land: the deal makes commercial sense, but it will be won or lost on how well we handle cultural difference.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Quickly preview the journey so the board knows where you are taking them: define culture, two academic theories, the two companies, the Chinese cultural points to overcome, our negotiation playbook, and why adaptability wins the deal. Keep this to about 30 seconds.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culture simply: shared, learned habits of thinking passed between generations. Use the iceberg picture — only about 10% (language, dress, food) is visible; 90% (values, trust, attitudes to time and hierarchy) is hidden and is what really drives behaviour. The point to make: learning Chinese etiquette is not enough; we must understand the values underneath.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Six everyday things shaped by culture: values, language, hierarchy, traditions, philosophy and etiquette. Do not read every box aloud. The message: each one is a place a deal can quietly go wrong, such as mishandling a business card or a gift.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First theory. Hofstede scored national cultures from 0 to 100+. Read the chart: China expects clear hierarchy (Power Distance 80 vs our 35); we are highly individualist (89 vs their 20); they think long-term (87 vs 51); and they are far more restrained than us on Indulgence (24 vs our 69) — reserved, formal and modest. Use the cards to turn each gap into a negotiating behaviour.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Second theory, Hall's high vs low context. Britain is low-context: meaning is in the words themselves. China is high-context: meaning is in tone, silence and status. The key line at the bottom: a vague 'we'll consider it' is usually a polite no, not indecision. If the board remembers one slide, make it this 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both firms. Burberry: British luxury since 1856, the trench coat and check, global prestige; we want deeper access to China, the world's largest luxury market. Bosideng: founded 1976, China's number-one down-jacket brand with around 3,000 stores; they want premium positioning and global credibility. Complementary, but culturally distant. (You can drag a Burberry and a Bosideng product image into the two photo frames.)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First of two slides on what we must overcome. Indirect communication: do not mistake politeness for a yes. Hierarchy: send senior people, do not rush a signature. Patience: trust is built over months. Risk: they treat a contract as the start of a relationship, while we treat it as the final word.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two concepts the board must know. Guanxi: the web of trusted relationships; business flows from it and it is earned slowly through meals, favours and consistency. Mianzi: face, dignity and reputation; causing public embarrassment can end a deal instantly. The takeaway: we cannot buy guanxi, and we must protect their face at every step.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table pulls everything into a side-by-side: communication, relationships, decisions, time and conflict. Walk down the rows briefly. End on the line at the bottom: these differences are predictable, so they are manageable. This sets up the strategy.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playbook, the heart of the strategy. Six moves: invest in the relationship first; send senior and consistent people; always protect face; be patient and play the long game; use a bilingual cultural intermediary to decode signals; and frame everything as a win-win, long-term partnership that fits their collectivist values.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Lift it to the strategic level for the board. Roughly 70% of failed international ventures cite culture. Cultural intelligence, the ability to adapt, predicts success. The balance point: awareness lets us anticipate friction; adaptability lets us adjust in the room without giving up our commercial goals.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Conclusion, four takeaways: culture is decisive; the gaps are predictable; relationship comes before contract; adaptability secures the deal. Close on the bold line: this partnership will be built on cultural intelligence, not just commercial terms. Then invite questions.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Reference slide, Harvard style. Leave it displayed during Q&amp;A. Be ready to name the main sources if asked: Hofstede, Hall, Graham and Lam's HBR work on Chinese negotiation, and the company annual reports.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D3CC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905" y="571500"/>
            <a:ext cx="2880345" cy="24003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2744450" y="3352800"/>
            <a:ext cx="2114550" cy="4305300"/>
          </a:xfrm>
          <a:prstGeom prst="roundRect">
            <a:avLst>
              <a:gd name="adj" fmla="val 901"/>
            </a:avLst>
          </a:prstGeom>
          <a:ln w="66675">
            <a:solidFill>
              <a:srgbClr val="FFFFFF"/>
            </a:solidFill>
            <a:prstDash val="solid"/>
          </a:ln>
          <a:effectLst>
            <a:outerShdw blurRad="247650" dist="76200" dir="5400000" algn="bl" rotWithShape="0">
              <a:srgbClr val="1A1A1A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rcRect l="25442" r="25442"/>
          <a:stretch/>
        </p:blipFill>
        <p:spPr>
          <a:xfrm>
            <a:off x="12744450" y="3352800"/>
            <a:ext cx="2114550" cy="43053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3378085" y="7772400"/>
            <a:ext cx="981819" cy="195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900" b="1" kern="0" spc="216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900" dirty="0"/>
          </a:p>
        </p:txBody>
      </p:sp>
      <p:sp>
        <p:nvSpPr>
          <p:cNvPr id="6" name="Shape 2"/>
          <p:cNvSpPr/>
          <p:nvPr/>
        </p:nvSpPr>
        <p:spPr>
          <a:xfrm>
            <a:off x="15030450" y="3352800"/>
            <a:ext cx="2114550" cy="4305300"/>
          </a:xfrm>
          <a:prstGeom prst="roundRect">
            <a:avLst>
              <a:gd name="adj" fmla="val 901"/>
            </a:avLst>
          </a:prstGeom>
          <a:ln w="66675">
            <a:solidFill>
              <a:srgbClr val="FFFFFF"/>
            </a:solidFill>
            <a:prstDash val="solid"/>
          </a:ln>
          <a:effectLst>
            <a:outerShdw blurRad="247650" dist="76200" dir="5400000" algn="bl" rotWithShape="0">
              <a:srgbClr val="1A1A1A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rcRect l="13153" r="13153"/>
          <a:stretch/>
        </p:blipFill>
        <p:spPr>
          <a:xfrm>
            <a:off x="15030450" y="3352800"/>
            <a:ext cx="2114550" cy="430530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5678820" y="7772400"/>
            <a:ext cx="981818" cy="20605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900" b="1" kern="0" spc="216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BOSIDENG</a:t>
            </a:r>
            <a:endParaRPr lang="en-US" sz="900" dirty="0"/>
          </a:p>
        </p:txBody>
      </p:sp>
      <p:sp>
        <p:nvSpPr>
          <p:cNvPr id="9" name="Text 4"/>
          <p:cNvSpPr/>
          <p:nvPr/>
        </p:nvSpPr>
        <p:spPr>
          <a:xfrm>
            <a:off x="1143000" y="2616324"/>
            <a:ext cx="17602200" cy="3286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50" b="1" kern="0" spc="56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CROSS-CULTURAL NEGOTIATIONS</a:t>
            </a:r>
            <a:endParaRPr lang="en-US" sz="1650" dirty="0"/>
          </a:p>
        </p:txBody>
      </p:sp>
      <p:sp>
        <p:nvSpPr>
          <p:cNvPr id="10" name="Text 5"/>
          <p:cNvSpPr/>
          <p:nvPr/>
        </p:nvSpPr>
        <p:spPr>
          <a:xfrm>
            <a:off x="1143000" y="3154487"/>
            <a:ext cx="10576560" cy="1939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4253"/>
              </a:lnSpc>
              <a:buNone/>
            </a:pPr>
            <a:r>
              <a:rPr lang="en-US" sz="7800" b="1" kern="0" spc="-78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Securing a Strategic Partnership</a:t>
            </a:r>
            <a:endParaRPr lang="en-US" sz="7800" dirty="0"/>
          </a:p>
        </p:txBody>
      </p:sp>
      <p:sp>
        <p:nvSpPr>
          <p:cNvPr id="11" name="Text 6"/>
          <p:cNvSpPr/>
          <p:nvPr/>
        </p:nvSpPr>
        <p:spPr>
          <a:xfrm>
            <a:off x="1143000" y="5342111"/>
            <a:ext cx="17602200" cy="4286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700" i="1" dirty="0">
                <a:solidFill>
                  <a:srgbClr val="4A463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 (UK) · Bosideng (China)</a:t>
            </a:r>
            <a:endParaRPr lang="en-US" sz="2700" dirty="0"/>
          </a:p>
        </p:txBody>
      </p:sp>
      <p:sp>
        <p:nvSpPr>
          <p:cNvPr id="12" name="Text 7"/>
          <p:cNvSpPr/>
          <p:nvPr/>
        </p:nvSpPr>
        <p:spPr>
          <a:xfrm>
            <a:off x="1143000" y="5942186"/>
            <a:ext cx="7456170" cy="65811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5625"/>
              </a:lnSpc>
              <a:buNone/>
            </a:pPr>
            <a:r>
              <a:rPr lang="en-US" sz="1575" dirty="0">
                <a:solidFill>
                  <a:srgbClr val="5F5B5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board-level presentation on managing cultural difference to achieve a mutually beneficial deal.</a:t>
            </a:r>
            <a:endParaRPr lang="en-US" sz="1575" dirty="0"/>
          </a:p>
        </p:txBody>
      </p:sp>
      <p:sp>
        <p:nvSpPr>
          <p:cNvPr id="13" name="Shape 8"/>
          <p:cNvSpPr/>
          <p:nvPr/>
        </p:nvSpPr>
        <p:spPr>
          <a:xfrm>
            <a:off x="1143000" y="8264203"/>
            <a:ext cx="16002000" cy="9525"/>
          </a:xfrm>
          <a:prstGeom prst="rect">
            <a:avLst/>
          </a:prstGeom>
          <a:solidFill>
            <a:srgbClr val="B3AB9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3000" y="8763000"/>
            <a:ext cx="1476375" cy="59055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3076575" y="8559478"/>
            <a:ext cx="1489174" cy="23455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47321"/>
              </a:lnSpc>
              <a:buNone/>
            </a:pPr>
            <a:r>
              <a:rPr lang="en-US" sz="938" b="1" kern="0" spc="206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PRESENTED BY</a:t>
            </a:r>
            <a:endParaRPr lang="en-US" sz="938" dirty="0"/>
          </a:p>
        </p:txBody>
      </p:sp>
      <p:sp>
        <p:nvSpPr>
          <p:cNvPr id="16" name="Text 10"/>
          <p:cNvSpPr/>
          <p:nvPr/>
        </p:nvSpPr>
        <p:spPr>
          <a:xfrm>
            <a:off x="3076575" y="8822606"/>
            <a:ext cx="1489174" cy="33664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45814"/>
              </a:lnSpc>
              <a:buNone/>
            </a:pPr>
            <a:r>
              <a:rPr lang="en-US" sz="1425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Hristina Veskova</a:t>
            </a:r>
            <a:endParaRPr lang="en-US" sz="1425" dirty="0"/>
          </a:p>
        </p:txBody>
      </p:sp>
      <p:sp>
        <p:nvSpPr>
          <p:cNvPr id="17" name="Text 11"/>
          <p:cNvSpPr/>
          <p:nvPr/>
        </p:nvSpPr>
        <p:spPr>
          <a:xfrm>
            <a:off x="3076575" y="9121155"/>
            <a:ext cx="1489174" cy="28954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46667"/>
              </a:lnSpc>
              <a:buNone/>
            </a:pPr>
            <a:r>
              <a:rPr lang="en-US" sz="1200" dirty="0">
                <a:solidFill>
                  <a:srgbClr val="4A463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Student No. 2328970</a:t>
            </a:r>
            <a:endParaRPr lang="en-US" sz="1200" dirty="0"/>
          </a:p>
        </p:txBody>
      </p:sp>
      <p:sp>
        <p:nvSpPr>
          <p:cNvPr id="18" name="Text 12"/>
          <p:cNvSpPr/>
          <p:nvPr/>
        </p:nvSpPr>
        <p:spPr>
          <a:xfrm>
            <a:off x="4946749" y="8559478"/>
            <a:ext cx="2943455" cy="23455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47321"/>
              </a:lnSpc>
              <a:buNone/>
            </a:pPr>
            <a:r>
              <a:rPr lang="en-US" sz="938" b="1" kern="0" spc="206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MODULE</a:t>
            </a:r>
            <a:endParaRPr lang="en-US" sz="938" dirty="0"/>
          </a:p>
        </p:txBody>
      </p:sp>
      <p:sp>
        <p:nvSpPr>
          <p:cNvPr id="19" name="Text 13"/>
          <p:cNvSpPr/>
          <p:nvPr/>
        </p:nvSpPr>
        <p:spPr>
          <a:xfrm>
            <a:off x="4946749" y="8822606"/>
            <a:ext cx="2943455" cy="33664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45814"/>
              </a:lnSpc>
              <a:buNone/>
            </a:pPr>
            <a:r>
              <a:rPr lang="en-US" sz="1425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LCBB6023</a:t>
            </a:r>
            <a:endParaRPr lang="en-US" sz="1425" dirty="0"/>
          </a:p>
        </p:txBody>
      </p:sp>
      <p:sp>
        <p:nvSpPr>
          <p:cNvPr id="20" name="Text 14"/>
          <p:cNvSpPr/>
          <p:nvPr/>
        </p:nvSpPr>
        <p:spPr>
          <a:xfrm>
            <a:off x="4946749" y="9121155"/>
            <a:ext cx="2943455" cy="28954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46667"/>
              </a:lnSpc>
              <a:buNone/>
            </a:pPr>
            <a:r>
              <a:rPr lang="en-US" sz="1200" dirty="0">
                <a:solidFill>
                  <a:srgbClr val="4A463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International Business Communications</a:t>
            </a:r>
            <a:endParaRPr lang="en-US" sz="1200" dirty="0"/>
          </a:p>
        </p:txBody>
      </p:sp>
      <p:sp>
        <p:nvSpPr>
          <p:cNvPr id="21" name="Text 15"/>
          <p:cNvSpPr/>
          <p:nvPr/>
        </p:nvSpPr>
        <p:spPr>
          <a:xfrm>
            <a:off x="8261672" y="8559478"/>
            <a:ext cx="1633314" cy="23455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47321"/>
              </a:lnSpc>
              <a:buNone/>
            </a:pPr>
            <a:r>
              <a:rPr lang="en-US" sz="938" b="1" kern="0" spc="206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MODULE LEADER</a:t>
            </a:r>
            <a:endParaRPr lang="en-US" sz="938" dirty="0"/>
          </a:p>
        </p:txBody>
      </p:sp>
      <p:sp>
        <p:nvSpPr>
          <p:cNvPr id="22" name="Text 16"/>
          <p:cNvSpPr/>
          <p:nvPr/>
        </p:nvSpPr>
        <p:spPr>
          <a:xfrm>
            <a:off x="8261672" y="8822606"/>
            <a:ext cx="1633314" cy="33664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45814"/>
              </a:lnSpc>
              <a:buNone/>
            </a:pPr>
            <a:r>
              <a:rPr lang="en-US" sz="1425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Afzal Sayed Munna</a:t>
            </a:r>
            <a:endParaRPr lang="en-US" sz="1425" dirty="0"/>
          </a:p>
        </p:txBody>
      </p:sp>
      <p:sp>
        <p:nvSpPr>
          <p:cNvPr id="23" name="Text 17"/>
          <p:cNvSpPr/>
          <p:nvPr/>
        </p:nvSpPr>
        <p:spPr>
          <a:xfrm>
            <a:off x="8261672" y="9121155"/>
            <a:ext cx="1633314" cy="28954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46667"/>
              </a:lnSpc>
              <a:buNone/>
            </a:pPr>
            <a:r>
              <a:rPr lang="en-US" sz="1200" dirty="0">
                <a:solidFill>
                  <a:srgbClr val="4A463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17 July 2026</a:t>
            </a:r>
            <a:endParaRPr lang="en-US" sz="1200" dirty="0"/>
          </a:p>
        </p:txBody>
      </p:sp>
      <p:sp>
        <p:nvSpPr>
          <p:cNvPr id="24" name="Text 18"/>
          <p:cNvSpPr/>
          <p:nvPr/>
        </p:nvSpPr>
        <p:spPr>
          <a:xfrm>
            <a:off x="15242270" y="9201150"/>
            <a:ext cx="1902730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r">
              <a:buNone/>
            </a:pPr>
            <a:r>
              <a:rPr lang="en-US" sz="975" kern="0" spc="293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ESTABLISHED 1856</a:t>
            </a:r>
            <a:endParaRPr lang="en-US" sz="975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114424" y="923925"/>
            <a:ext cx="5514975" cy="26580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ROADMAP</a:t>
            </a:r>
            <a:r>
              <a:rPr lang="en-US" sz="1575" b="1" kern="0" spc="22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| PRESENTATION OVERVIEW</a:t>
            </a:r>
            <a:endParaRPr lang="en-US" sz="1575" dirty="0"/>
          </a:p>
        </p:txBody>
      </p:sp>
      <p:sp>
        <p:nvSpPr>
          <p:cNvPr id="4" name="Text 2"/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1114425" y="1714500"/>
            <a:ext cx="7610475" cy="9525"/>
          </a:xfrm>
          <a:prstGeom prst="rect">
            <a:avLst/>
          </a:prstGeom>
          <a:solidFill>
            <a:srgbClr val="D8D2C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1114425" y="1933575"/>
            <a:ext cx="476250" cy="47625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076325" y="1933575"/>
            <a:ext cx="552450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1838325" y="1933575"/>
            <a:ext cx="550740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Defining culture</a:t>
            </a:r>
            <a:endParaRPr lang="en-US" sz="2250" dirty="0"/>
          </a:p>
        </p:txBody>
      </p:sp>
      <p:sp>
        <p:nvSpPr>
          <p:cNvPr id="9" name="Text 7"/>
          <p:cNvSpPr/>
          <p:nvPr/>
        </p:nvSpPr>
        <p:spPr>
          <a:xfrm>
            <a:off x="1838325" y="2314575"/>
            <a:ext cx="5507400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culture is and the elements that shape business behaviour.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9563100" y="1714500"/>
            <a:ext cx="7610475" cy="9525"/>
          </a:xfrm>
          <a:prstGeom prst="rect">
            <a:avLst/>
          </a:prstGeom>
          <a:solidFill>
            <a:srgbClr val="D8D2C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9563100" y="1933575"/>
            <a:ext cx="476250" cy="47625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9525000" y="1933575"/>
            <a:ext cx="552450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10287000" y="1933575"/>
            <a:ext cx="414442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Theoretical underpinning</a:t>
            </a:r>
            <a:endParaRPr lang="en-US" sz="2250" dirty="0"/>
          </a:p>
        </p:txBody>
      </p:sp>
      <p:sp>
        <p:nvSpPr>
          <p:cNvPr id="14" name="Text 12"/>
          <p:cNvSpPr/>
          <p:nvPr/>
        </p:nvSpPr>
        <p:spPr>
          <a:xfrm>
            <a:off x="10287000" y="2314575"/>
            <a:ext cx="4144424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Hofstede’s dimensions and Hall’s context theory.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1114425" y="2848868"/>
            <a:ext cx="7610475" cy="9525"/>
          </a:xfrm>
          <a:prstGeom prst="rect">
            <a:avLst/>
          </a:prstGeom>
          <a:solidFill>
            <a:srgbClr val="D8D2C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1114425" y="3067943"/>
            <a:ext cx="476250" cy="47625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1076325" y="3067943"/>
            <a:ext cx="552450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1838325" y="3067943"/>
            <a:ext cx="388617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two firms</a:t>
            </a:r>
            <a:endParaRPr lang="en-US" sz="2250" dirty="0"/>
          </a:p>
        </p:txBody>
      </p:sp>
      <p:sp>
        <p:nvSpPr>
          <p:cNvPr id="19" name="Text 17"/>
          <p:cNvSpPr/>
          <p:nvPr/>
        </p:nvSpPr>
        <p:spPr>
          <a:xfrm>
            <a:off x="1838325" y="3448943"/>
            <a:ext cx="3886170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Burberry and Bosideng need each other.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9563100" y="2848868"/>
            <a:ext cx="7610475" cy="9525"/>
          </a:xfrm>
          <a:prstGeom prst="rect">
            <a:avLst/>
          </a:prstGeom>
          <a:solidFill>
            <a:srgbClr val="D8D2C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9563100" y="3067943"/>
            <a:ext cx="476250" cy="47625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9525000" y="3067943"/>
            <a:ext cx="552450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950" dirty="0"/>
          </a:p>
        </p:txBody>
      </p:sp>
      <p:sp>
        <p:nvSpPr>
          <p:cNvPr id="23" name="Text 21"/>
          <p:cNvSpPr/>
          <p:nvPr/>
        </p:nvSpPr>
        <p:spPr>
          <a:xfrm>
            <a:off x="10287000" y="3067943"/>
            <a:ext cx="405790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Cultural elements to overcome</a:t>
            </a:r>
            <a:endParaRPr lang="en-US" sz="2250" dirty="0"/>
          </a:p>
        </p:txBody>
      </p:sp>
      <p:sp>
        <p:nvSpPr>
          <p:cNvPr id="24" name="Text 22"/>
          <p:cNvSpPr/>
          <p:nvPr/>
        </p:nvSpPr>
        <p:spPr>
          <a:xfrm>
            <a:off x="10287000" y="3448943"/>
            <a:ext cx="4057903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Communication, hierarchy, guanxi and mianzi.</a:t>
            </a:r>
            <a:endParaRPr lang="en-US" sz="1350" dirty="0"/>
          </a:p>
        </p:txBody>
      </p:sp>
      <p:sp>
        <p:nvSpPr>
          <p:cNvPr id="25" name="Shape 23"/>
          <p:cNvSpPr/>
          <p:nvPr/>
        </p:nvSpPr>
        <p:spPr>
          <a:xfrm>
            <a:off x="1114425" y="3983236"/>
            <a:ext cx="7610475" cy="9525"/>
          </a:xfrm>
          <a:prstGeom prst="rect">
            <a:avLst/>
          </a:prstGeom>
          <a:solidFill>
            <a:srgbClr val="D8D2C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1114425" y="4202311"/>
            <a:ext cx="476250" cy="47625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1076325" y="4202311"/>
            <a:ext cx="552450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1950" dirty="0"/>
          </a:p>
        </p:txBody>
      </p:sp>
      <p:sp>
        <p:nvSpPr>
          <p:cNvPr id="28" name="Text 26"/>
          <p:cNvSpPr/>
          <p:nvPr/>
        </p:nvSpPr>
        <p:spPr>
          <a:xfrm>
            <a:off x="1838325" y="4202311"/>
            <a:ext cx="345593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Strategies for success</a:t>
            </a:r>
            <a:endParaRPr lang="en-US" sz="2250" dirty="0"/>
          </a:p>
        </p:txBody>
      </p:sp>
      <p:sp>
        <p:nvSpPr>
          <p:cNvPr id="29" name="Text 27"/>
          <p:cNvSpPr/>
          <p:nvPr/>
        </p:nvSpPr>
        <p:spPr>
          <a:xfrm>
            <a:off x="1838325" y="4583311"/>
            <a:ext cx="345593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practical playbook for the negotiation.</a:t>
            </a:r>
            <a:endParaRPr lang="en-US" sz="1350" dirty="0"/>
          </a:p>
        </p:txBody>
      </p:sp>
      <p:sp>
        <p:nvSpPr>
          <p:cNvPr id="30" name="Shape 28"/>
          <p:cNvSpPr/>
          <p:nvPr/>
        </p:nvSpPr>
        <p:spPr>
          <a:xfrm>
            <a:off x="9563100" y="3983236"/>
            <a:ext cx="7610475" cy="9525"/>
          </a:xfrm>
          <a:prstGeom prst="rect">
            <a:avLst/>
          </a:prstGeom>
          <a:solidFill>
            <a:srgbClr val="D8D2C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Shape 29"/>
          <p:cNvSpPr/>
          <p:nvPr/>
        </p:nvSpPr>
        <p:spPr>
          <a:xfrm>
            <a:off x="9563100" y="4202311"/>
            <a:ext cx="476250" cy="47625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9525000" y="4202311"/>
            <a:ext cx="552450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</a:t>
            </a:r>
            <a:endParaRPr lang="en-US" sz="1950" dirty="0"/>
          </a:p>
        </p:txBody>
      </p:sp>
      <p:sp>
        <p:nvSpPr>
          <p:cNvPr id="33" name="Text 31"/>
          <p:cNvSpPr/>
          <p:nvPr/>
        </p:nvSpPr>
        <p:spPr>
          <a:xfrm>
            <a:off x="10287000" y="4202311"/>
            <a:ext cx="4625816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Awareness, adaptability &amp; conclusion</a:t>
            </a:r>
            <a:endParaRPr lang="en-US" sz="2250" dirty="0"/>
          </a:p>
        </p:txBody>
      </p:sp>
      <p:sp>
        <p:nvSpPr>
          <p:cNvPr id="34" name="Text 32"/>
          <p:cNvSpPr/>
          <p:nvPr/>
        </p:nvSpPr>
        <p:spPr>
          <a:xfrm>
            <a:off x="10287000" y="4583311"/>
            <a:ext cx="4625816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cultural intelligence wins the deal.</a:t>
            </a:r>
            <a:endParaRPr lang="en-US" sz="1350" dirty="0"/>
          </a:p>
        </p:txBody>
      </p:sp>
      <p:sp>
        <p:nvSpPr>
          <p:cNvPr id="35" name="Text 33"/>
          <p:cNvSpPr/>
          <p:nvPr/>
        </p:nvSpPr>
        <p:spPr>
          <a:xfrm>
            <a:off x="1114425" y="9182100"/>
            <a:ext cx="2102703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 — BOSIDENG</a:t>
            </a:r>
            <a:endParaRPr lang="en-US" sz="1050" dirty="0"/>
          </a:p>
        </p:txBody>
      </p:sp>
      <p:sp>
        <p:nvSpPr>
          <p:cNvPr id="36" name="Text 34"/>
          <p:cNvSpPr/>
          <p:nvPr/>
        </p:nvSpPr>
        <p:spPr>
          <a:xfrm>
            <a:off x="16995130" y="91821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184207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FOUNDATIONS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57300"/>
            <a:ext cx="17748885" cy="609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8235"/>
              </a:lnSpc>
              <a:buNone/>
            </a:pPr>
            <a:r>
              <a:rPr lang="en-US" sz="4500" b="1" kern="0" spc="-45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Do We Mean by “Culture”?</a:t>
            </a:r>
            <a:endParaRPr lang="en-US" sz="4500" dirty="0"/>
          </a:p>
        </p:txBody>
      </p:sp>
      <p:sp>
        <p:nvSpPr>
          <p:cNvPr id="6" name="Shape 4"/>
          <p:cNvSpPr/>
          <p:nvPr/>
        </p:nvSpPr>
        <p:spPr>
          <a:xfrm>
            <a:off x="1076325" y="2135705"/>
            <a:ext cx="7952184" cy="2978423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1495425" y="2590800"/>
            <a:ext cx="7825383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50000"/>
              </a:lnSpc>
              <a:buNone/>
            </a:pPr>
            <a:r>
              <a:rPr lang="en-US" sz="7200" dirty="0">
                <a:solidFill>
                  <a:srgbClr val="AEB4E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</a:t>
            </a:r>
            <a:endParaRPr lang="en-US" sz="7200" dirty="0"/>
          </a:p>
        </p:txBody>
      </p:sp>
      <p:sp>
        <p:nvSpPr>
          <p:cNvPr id="8" name="Text 6"/>
          <p:cNvSpPr/>
          <p:nvPr/>
        </p:nvSpPr>
        <p:spPr>
          <a:xfrm>
            <a:off x="1495425" y="3028950"/>
            <a:ext cx="7327404" cy="126392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4400"/>
              </a:lnSpc>
              <a:buNone/>
            </a:pPr>
            <a:r>
              <a:rPr lang="en-US" sz="2475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collective programming of the mind that distinguishes the members of one group or category of people from others.</a:t>
            </a:r>
            <a:endParaRPr lang="en-US" sz="2475" dirty="0"/>
          </a:p>
        </p:txBody>
      </p:sp>
      <p:sp>
        <p:nvSpPr>
          <p:cNvPr id="9" name="Text 7"/>
          <p:cNvSpPr/>
          <p:nvPr/>
        </p:nvSpPr>
        <p:spPr>
          <a:xfrm>
            <a:off x="1495425" y="4502423"/>
            <a:ext cx="7825383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88" kern="0" spc="174" dirty="0">
                <a:solidFill>
                  <a:srgbClr val="C2C7F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HOFSTEDE, HOFSTEDE &amp; MINKOV (2010)</a:t>
            </a:r>
            <a:endParaRPr lang="en-US" sz="1088" dirty="0"/>
          </a:p>
        </p:txBody>
      </p:sp>
      <p:sp>
        <p:nvSpPr>
          <p:cNvPr id="10" name="Shape 8"/>
          <p:cNvSpPr/>
          <p:nvPr/>
        </p:nvSpPr>
        <p:spPr>
          <a:xfrm>
            <a:off x="9638109" y="2152650"/>
            <a:ext cx="28575" cy="597694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9876234" y="2152650"/>
            <a:ext cx="8068903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Culture is learned, not inherited</a:t>
            </a:r>
            <a:endParaRPr lang="en-US" sz="2025" dirty="0"/>
          </a:p>
        </p:txBody>
      </p:sp>
      <p:sp>
        <p:nvSpPr>
          <p:cNvPr id="12" name="Text 10"/>
          <p:cNvSpPr/>
          <p:nvPr/>
        </p:nvSpPr>
        <p:spPr>
          <a:xfrm>
            <a:off x="9876234" y="2500313"/>
            <a:ext cx="8068903" cy="2881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1250"/>
              </a:lnSpc>
              <a:buNone/>
            </a:pPr>
            <a:r>
              <a:rPr lang="en-US" sz="1313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It is shared by a group and passed between generations.</a:t>
            </a:r>
            <a:endParaRPr lang="en-US" sz="1313" dirty="0"/>
          </a:p>
        </p:txBody>
      </p:sp>
      <p:sp>
        <p:nvSpPr>
          <p:cNvPr id="13" name="Shape 11"/>
          <p:cNvSpPr/>
          <p:nvPr/>
        </p:nvSpPr>
        <p:spPr>
          <a:xfrm>
            <a:off x="9638109" y="2997994"/>
            <a:ext cx="28575" cy="597694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9876234" y="2997994"/>
            <a:ext cx="8068903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It operates mostly below the surface</a:t>
            </a:r>
            <a:endParaRPr lang="en-US" sz="2025" dirty="0"/>
          </a:p>
        </p:txBody>
      </p:sp>
      <p:sp>
        <p:nvSpPr>
          <p:cNvPr id="15" name="Text 13"/>
          <p:cNvSpPr/>
          <p:nvPr/>
        </p:nvSpPr>
        <p:spPr>
          <a:xfrm>
            <a:off x="9876234" y="3345656"/>
            <a:ext cx="8068903" cy="2881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1250"/>
              </a:lnSpc>
              <a:buNone/>
            </a:pPr>
            <a:r>
              <a:rPr lang="en-US" sz="1313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Visible behaviour rests on invisible values and assumptions.</a:t>
            </a:r>
            <a:endParaRPr lang="en-US" sz="1313" dirty="0"/>
          </a:p>
        </p:txBody>
      </p:sp>
      <p:sp>
        <p:nvSpPr>
          <p:cNvPr id="16" name="Shape 14"/>
          <p:cNvSpPr/>
          <p:nvPr/>
        </p:nvSpPr>
        <p:spPr>
          <a:xfrm>
            <a:off x="9638109" y="3843338"/>
            <a:ext cx="28575" cy="597694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876234" y="3843338"/>
            <a:ext cx="8068903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It shapes how we negotiate</a:t>
            </a:r>
            <a:endParaRPr lang="en-US" sz="2025" dirty="0"/>
          </a:p>
        </p:txBody>
      </p:sp>
      <p:sp>
        <p:nvSpPr>
          <p:cNvPr id="18" name="Text 16"/>
          <p:cNvSpPr/>
          <p:nvPr/>
        </p:nvSpPr>
        <p:spPr>
          <a:xfrm>
            <a:off x="9876234" y="4191000"/>
            <a:ext cx="8068903" cy="2881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1250"/>
              </a:lnSpc>
              <a:buNone/>
            </a:pPr>
            <a:r>
              <a:rPr lang="en-US" sz="1313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From how we greet, to how we decide, disagree and sign.</a:t>
            </a:r>
            <a:endParaRPr lang="en-US" sz="1313" dirty="0"/>
          </a:p>
        </p:txBody>
      </p:sp>
      <p:sp>
        <p:nvSpPr>
          <p:cNvPr id="19" name="Shape 17"/>
          <p:cNvSpPr/>
          <p:nvPr/>
        </p:nvSpPr>
        <p:spPr>
          <a:xfrm>
            <a:off x="1076325" y="5454923"/>
            <a:ext cx="16135350" cy="9525"/>
          </a:xfrm>
          <a:prstGeom prst="rect">
            <a:avLst/>
          </a:prstGeom>
          <a:solidFill>
            <a:srgbClr val="D8D2C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1076325" y="5693048"/>
            <a:ext cx="16619411" cy="5790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725" i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cultural “iceberg” —</a:t>
            </a:r>
            <a:r>
              <a:rPr lang="en-US" sz="1350" b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above the waterline (10%): </a:t>
            </a: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language, dress, food, etiquette — what we observe. </a:t>
            </a:r>
            <a:r>
              <a:rPr lang="en-US" sz="1350" b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Below (90%): </a:t>
            </a: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values, beliefs, attitudes to time, hierarchy and trust — what truly drives behaviour at the table.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076325" y="9272588"/>
            <a:ext cx="10528414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Hofstede, G., Hofstede, G.J. &amp; Minkov, M. (2010)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Cultures and Organizations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3rd edn. McGraw-Hill; Schein, E.H. (2017)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Organizational Culture and Leadership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5th edn. Wiley.</a:t>
            </a:r>
            <a:endParaRPr lang="en-US" sz="938" dirty="0"/>
          </a:p>
        </p:txBody>
      </p:sp>
      <p:sp>
        <p:nvSpPr>
          <p:cNvPr id="22" name="Text 20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1050" dirty="0"/>
          </a:p>
        </p:txBody>
      </p:sp>
      <p:sp>
        <p:nvSpPr>
          <p:cNvPr id="23" name="Text 2">
            <a:extLst>
              <a:ext uri="{FF2B5EF4-FFF2-40B4-BE49-F238E27FC236}">
                <a16:creationId xmlns:a16="http://schemas.microsoft.com/office/drawing/2014/main" id="{8C5D09B1-4ABB-0AEC-A445-B2F221CA97B8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6"/>
            <a:ext cx="2071844" cy="31246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FOUNDATIONS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57300"/>
            <a:ext cx="17748885" cy="609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8235"/>
              </a:lnSpc>
              <a:buNone/>
            </a:pPr>
            <a:r>
              <a:rPr lang="en-US" sz="4500" b="1" kern="0" spc="-45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Elements of Culture</a:t>
            </a:r>
            <a:endParaRPr lang="en-US" sz="4500" dirty="0"/>
          </a:p>
        </p:txBody>
      </p:sp>
      <p:sp>
        <p:nvSpPr>
          <p:cNvPr id="6" name="Text 4"/>
          <p:cNvSpPr/>
          <p:nvPr/>
        </p:nvSpPr>
        <p:spPr>
          <a:xfrm>
            <a:off x="1076325" y="1885950"/>
            <a:ext cx="12049125" cy="295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Each element below quietly shapes how a deal is conducted — and where misunderstandings arise.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1076325" y="2505075"/>
            <a:ext cx="5226025" cy="1868760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1076325" y="2505075"/>
            <a:ext cx="5226025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1362075" y="2809875"/>
            <a:ext cx="5119978" cy="36381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8621"/>
              </a:lnSpc>
              <a:buNone/>
            </a:pPr>
            <a:r>
              <a:rPr lang="en-US" sz="28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850" dirty="0"/>
          </a:p>
        </p:txBody>
      </p:sp>
      <p:sp>
        <p:nvSpPr>
          <p:cNvPr id="10" name="Text 8"/>
          <p:cNvSpPr/>
          <p:nvPr/>
        </p:nvSpPr>
        <p:spPr>
          <a:xfrm>
            <a:off x="1362075" y="3249885"/>
            <a:ext cx="5119978" cy="3381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Values &amp; beliefs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1362075" y="3616598"/>
            <a:ext cx="4794161" cy="5095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a society treats as right, important or shameful — e.g. harmony vs. directness.</a:t>
            </a:r>
            <a:endParaRPr lang="en-US" sz="1238" dirty="0"/>
          </a:p>
        </p:txBody>
      </p:sp>
      <p:sp>
        <p:nvSpPr>
          <p:cNvPr id="12" name="Shape 10"/>
          <p:cNvSpPr/>
          <p:nvPr/>
        </p:nvSpPr>
        <p:spPr>
          <a:xfrm>
            <a:off x="6530950" y="2505075"/>
            <a:ext cx="5226025" cy="1868760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6530950" y="2505075"/>
            <a:ext cx="5226025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816700" y="2809875"/>
            <a:ext cx="5119978" cy="36381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8621"/>
              </a:lnSpc>
              <a:buNone/>
            </a:pPr>
            <a:r>
              <a:rPr lang="en-US" sz="28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850" dirty="0"/>
          </a:p>
        </p:txBody>
      </p:sp>
      <p:sp>
        <p:nvSpPr>
          <p:cNvPr id="15" name="Text 13"/>
          <p:cNvSpPr/>
          <p:nvPr/>
        </p:nvSpPr>
        <p:spPr>
          <a:xfrm>
            <a:off x="6816700" y="3249885"/>
            <a:ext cx="5119978" cy="3381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Language &amp; communication</a:t>
            </a:r>
            <a:endParaRPr lang="en-US" sz="1950" dirty="0"/>
          </a:p>
        </p:txBody>
      </p:sp>
      <p:sp>
        <p:nvSpPr>
          <p:cNvPr id="16" name="Text 14"/>
          <p:cNvSpPr/>
          <p:nvPr/>
        </p:nvSpPr>
        <p:spPr>
          <a:xfrm>
            <a:off x="6816700" y="3616598"/>
            <a:ext cx="4794161" cy="5095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Verbal and non-verbal codes; what is said versus what is implied.</a:t>
            </a:r>
            <a:endParaRPr lang="en-US" sz="1238" dirty="0"/>
          </a:p>
        </p:txBody>
      </p:sp>
      <p:sp>
        <p:nvSpPr>
          <p:cNvPr id="17" name="Shape 15"/>
          <p:cNvSpPr/>
          <p:nvPr/>
        </p:nvSpPr>
        <p:spPr>
          <a:xfrm>
            <a:off x="11985575" y="2505075"/>
            <a:ext cx="5226100" cy="1868760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11985575" y="2505075"/>
            <a:ext cx="522610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12271325" y="2809875"/>
            <a:ext cx="5120060" cy="36381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8621"/>
              </a:lnSpc>
              <a:buNone/>
            </a:pPr>
            <a:r>
              <a:rPr lang="en-US" sz="28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850" dirty="0"/>
          </a:p>
        </p:txBody>
      </p:sp>
      <p:sp>
        <p:nvSpPr>
          <p:cNvPr id="20" name="Text 18"/>
          <p:cNvSpPr/>
          <p:nvPr/>
        </p:nvSpPr>
        <p:spPr>
          <a:xfrm>
            <a:off x="12271325" y="3249885"/>
            <a:ext cx="5120060" cy="3381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Social structure &amp; hierarchy</a:t>
            </a:r>
            <a:endParaRPr lang="en-US" sz="1950" dirty="0"/>
          </a:p>
        </p:txBody>
      </p:sp>
      <p:sp>
        <p:nvSpPr>
          <p:cNvPr id="21" name="Text 19"/>
          <p:cNvSpPr/>
          <p:nvPr/>
        </p:nvSpPr>
        <p:spPr>
          <a:xfrm>
            <a:off x="12271325" y="3616598"/>
            <a:ext cx="5120060" cy="27384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Who holds authority and how status is shown and respected.</a:t>
            </a:r>
            <a:endParaRPr lang="en-US" sz="1238" dirty="0"/>
          </a:p>
        </p:txBody>
      </p:sp>
      <p:sp>
        <p:nvSpPr>
          <p:cNvPr id="22" name="Shape 20"/>
          <p:cNvSpPr/>
          <p:nvPr/>
        </p:nvSpPr>
        <p:spPr>
          <a:xfrm>
            <a:off x="1076325" y="4602435"/>
            <a:ext cx="5226025" cy="1633017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1076325" y="4602435"/>
            <a:ext cx="5226025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1362075" y="4907235"/>
            <a:ext cx="5119978" cy="36381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8621"/>
              </a:lnSpc>
              <a:buNone/>
            </a:pPr>
            <a:r>
              <a:rPr lang="en-US" sz="28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850" dirty="0"/>
          </a:p>
        </p:txBody>
      </p:sp>
      <p:sp>
        <p:nvSpPr>
          <p:cNvPr id="25" name="Text 23"/>
          <p:cNvSpPr/>
          <p:nvPr/>
        </p:nvSpPr>
        <p:spPr>
          <a:xfrm>
            <a:off x="1362075" y="5347246"/>
            <a:ext cx="5119978" cy="3381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Traditions &amp; rituals</a:t>
            </a:r>
            <a:endParaRPr lang="en-US" sz="1950" dirty="0"/>
          </a:p>
        </p:txBody>
      </p:sp>
      <p:sp>
        <p:nvSpPr>
          <p:cNvPr id="26" name="Text 24"/>
          <p:cNvSpPr/>
          <p:nvPr/>
        </p:nvSpPr>
        <p:spPr>
          <a:xfrm>
            <a:off x="1362075" y="5713958"/>
            <a:ext cx="5119978" cy="27384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Gift-giving, banquets, seating, the exchange of business cards.</a:t>
            </a:r>
            <a:endParaRPr lang="en-US" sz="1238" dirty="0"/>
          </a:p>
        </p:txBody>
      </p:sp>
      <p:sp>
        <p:nvSpPr>
          <p:cNvPr id="27" name="Shape 25"/>
          <p:cNvSpPr/>
          <p:nvPr/>
        </p:nvSpPr>
        <p:spPr>
          <a:xfrm>
            <a:off x="6530950" y="4602435"/>
            <a:ext cx="5226025" cy="1633017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6530950" y="4602435"/>
            <a:ext cx="5226025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6816700" y="4907235"/>
            <a:ext cx="5119978" cy="36381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8621"/>
              </a:lnSpc>
              <a:buNone/>
            </a:pPr>
            <a:r>
              <a:rPr lang="en-US" sz="28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2850" dirty="0"/>
          </a:p>
        </p:txBody>
      </p:sp>
      <p:sp>
        <p:nvSpPr>
          <p:cNvPr id="30" name="Text 28"/>
          <p:cNvSpPr/>
          <p:nvPr/>
        </p:nvSpPr>
        <p:spPr>
          <a:xfrm>
            <a:off x="6816700" y="5347246"/>
            <a:ext cx="5119978" cy="3381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Religion &amp; philosophy</a:t>
            </a:r>
            <a:endParaRPr lang="en-US" sz="1950" dirty="0"/>
          </a:p>
        </p:txBody>
      </p:sp>
      <p:sp>
        <p:nvSpPr>
          <p:cNvPr id="31" name="Text 29"/>
          <p:cNvSpPr/>
          <p:nvPr/>
        </p:nvSpPr>
        <p:spPr>
          <a:xfrm>
            <a:off x="6816700" y="5713958"/>
            <a:ext cx="5119978" cy="27384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Confucian ideas of harmony, duty and the long view in China.</a:t>
            </a:r>
            <a:endParaRPr lang="en-US" sz="1238" dirty="0"/>
          </a:p>
        </p:txBody>
      </p:sp>
      <p:sp>
        <p:nvSpPr>
          <p:cNvPr id="32" name="Shape 30"/>
          <p:cNvSpPr/>
          <p:nvPr/>
        </p:nvSpPr>
        <p:spPr>
          <a:xfrm>
            <a:off x="11985575" y="4602435"/>
            <a:ext cx="5226100" cy="1633017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11985575" y="4602435"/>
            <a:ext cx="522610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12271325" y="4907235"/>
            <a:ext cx="5120060" cy="36381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8621"/>
              </a:lnSpc>
              <a:buNone/>
            </a:pPr>
            <a:r>
              <a:rPr lang="en-US" sz="28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</a:t>
            </a:r>
            <a:endParaRPr lang="en-US" sz="2850" dirty="0"/>
          </a:p>
        </p:txBody>
      </p:sp>
      <p:sp>
        <p:nvSpPr>
          <p:cNvPr id="35" name="Text 33"/>
          <p:cNvSpPr/>
          <p:nvPr/>
        </p:nvSpPr>
        <p:spPr>
          <a:xfrm>
            <a:off x="12271325" y="5347246"/>
            <a:ext cx="5120060" cy="3381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Business etiquette</a:t>
            </a:r>
            <a:endParaRPr lang="en-US" sz="1950" dirty="0"/>
          </a:p>
        </p:txBody>
      </p:sp>
      <p:sp>
        <p:nvSpPr>
          <p:cNvPr id="36" name="Text 34"/>
          <p:cNvSpPr/>
          <p:nvPr/>
        </p:nvSpPr>
        <p:spPr>
          <a:xfrm>
            <a:off x="12271325" y="5713958"/>
            <a:ext cx="5120060" cy="27384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Punctuality, formality, and the pace expected in meetings.</a:t>
            </a:r>
            <a:endParaRPr lang="en-US" sz="1238" dirty="0"/>
          </a:p>
        </p:txBody>
      </p:sp>
      <p:sp>
        <p:nvSpPr>
          <p:cNvPr id="37" name="Text 35"/>
          <p:cNvSpPr/>
          <p:nvPr/>
        </p:nvSpPr>
        <p:spPr>
          <a:xfrm>
            <a:off x="1076325" y="9272588"/>
            <a:ext cx="6805546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Deresky, H. (2017)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International Management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9th edn. Pearson; Hall, E.T. (1976)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Beyond Culture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Anchor Books.</a:t>
            </a:r>
            <a:endParaRPr lang="en-US" sz="938" dirty="0"/>
          </a:p>
        </p:txBody>
      </p:sp>
      <p:sp>
        <p:nvSpPr>
          <p:cNvPr id="38" name="Text 36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04</a:t>
            </a:r>
            <a:endParaRPr lang="en-US" sz="1050" dirty="0"/>
          </a:p>
        </p:txBody>
      </p:sp>
      <p:sp>
        <p:nvSpPr>
          <p:cNvPr id="39" name="Text 2">
            <a:extLst>
              <a:ext uri="{FF2B5EF4-FFF2-40B4-BE49-F238E27FC236}">
                <a16:creationId xmlns:a16="http://schemas.microsoft.com/office/drawing/2014/main" id="{C3961A6A-7FC1-E190-614A-EF60652C9794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4652122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THEORETICAL UNDERPINNING · 1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52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805"/>
              </a:lnSpc>
              <a:buNone/>
            </a:pPr>
            <a:r>
              <a:rPr lang="en-US" sz="4050" b="1" kern="0" spc="-4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Hofstede’s Cultural Dimensions: UK vs China</a:t>
            </a:r>
            <a:endParaRPr lang="en-US" sz="4050" dirty="0"/>
          </a:p>
        </p:txBody>
      </p:sp>
      <p:sp>
        <p:nvSpPr>
          <p:cNvPr id="6" name="Text 4"/>
          <p:cNvSpPr/>
          <p:nvPr/>
        </p:nvSpPr>
        <p:spPr>
          <a:xfrm>
            <a:off x="1076325" y="1790700"/>
            <a:ext cx="12573000" cy="2762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88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 measured national cultures on numerical dimensions (0–100+). The gaps below predict exactly where friction will occur.</a:t>
            </a:r>
            <a:endParaRPr lang="en-US" sz="1388" dirty="0"/>
          </a:p>
        </p:txBody>
      </p:sp>
      <p:sp>
        <p:nvSpPr>
          <p:cNvPr id="7" name="Shape 5"/>
          <p:cNvSpPr/>
          <p:nvPr/>
        </p:nvSpPr>
        <p:spPr>
          <a:xfrm>
            <a:off x="1076325" y="2276475"/>
            <a:ext cx="8252594" cy="6829425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1438275" y="2588419"/>
            <a:ext cx="142875" cy="142875"/>
          </a:xfrm>
          <a:prstGeom prst="rect">
            <a:avLst/>
          </a:prstGeom>
          <a:solidFill>
            <a:srgbClr val="1A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1666875" y="2562225"/>
            <a:ext cx="1522958" cy="2333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125" kern="0" spc="9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UNITED KINGDOM</a:t>
            </a:r>
            <a:endParaRPr lang="en-US" sz="1125" dirty="0"/>
          </a:p>
        </p:txBody>
      </p:sp>
      <p:sp>
        <p:nvSpPr>
          <p:cNvPr id="10" name="Shape 8"/>
          <p:cNvSpPr/>
          <p:nvPr/>
        </p:nvSpPr>
        <p:spPr>
          <a:xfrm>
            <a:off x="3380333" y="2588419"/>
            <a:ext cx="142875" cy="142875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608933" y="2562225"/>
            <a:ext cx="598884" cy="2333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125" kern="0" spc="9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CHINA</a:t>
            </a:r>
            <a:endParaRPr lang="en-US" sz="1125" dirty="0"/>
          </a:p>
        </p:txBody>
      </p:sp>
      <p:sp>
        <p:nvSpPr>
          <p:cNvPr id="12" name="Shape 10"/>
          <p:cNvSpPr/>
          <p:nvPr/>
        </p:nvSpPr>
        <p:spPr>
          <a:xfrm>
            <a:off x="1783407" y="6461894"/>
            <a:ext cx="285750" cy="1912516"/>
          </a:xfrm>
          <a:prstGeom prst="rect">
            <a:avLst/>
          </a:prstGeom>
          <a:solidFill>
            <a:srgbClr val="1A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1844241" y="6223769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35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2145357" y="4002807"/>
            <a:ext cx="285750" cy="4371603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2206191" y="3764682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80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3331071" y="3511004"/>
            <a:ext cx="285750" cy="4863405"/>
          </a:xfrm>
          <a:prstGeom prst="rect">
            <a:avLst/>
          </a:prstGeom>
          <a:solidFill>
            <a:srgbClr val="1A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3391905" y="3272879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89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3693021" y="7281565"/>
            <a:ext cx="285750" cy="1092845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3753855" y="7043440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4878735" y="5587529"/>
            <a:ext cx="285750" cy="2786881"/>
          </a:xfrm>
          <a:prstGeom prst="rect">
            <a:avLst/>
          </a:prstGeom>
          <a:solidFill>
            <a:srgbClr val="1A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939568" y="5349404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51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5240685" y="3620319"/>
            <a:ext cx="285750" cy="4754091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5301518" y="3382194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87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6426398" y="6461894"/>
            <a:ext cx="285750" cy="1912516"/>
          </a:xfrm>
          <a:prstGeom prst="rect">
            <a:avLst/>
          </a:prstGeom>
          <a:solidFill>
            <a:srgbClr val="1A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6487232" y="6223769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35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6788348" y="6735068"/>
            <a:ext cx="285750" cy="1639342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6849182" y="6496943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30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7974062" y="4603924"/>
            <a:ext cx="285750" cy="3770486"/>
          </a:xfrm>
          <a:prstGeom prst="rect">
            <a:avLst/>
          </a:prstGeom>
          <a:solidFill>
            <a:srgbClr val="1A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034896" y="4365799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69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8336012" y="7062936"/>
            <a:ext cx="285750" cy="1311473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8396846" y="6824811"/>
            <a:ext cx="240283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24</a:t>
            </a:r>
            <a:endParaRPr lang="en-US" sz="1200" dirty="0"/>
          </a:p>
        </p:txBody>
      </p:sp>
      <p:sp>
        <p:nvSpPr>
          <p:cNvPr id="32" name="Shape 30"/>
          <p:cNvSpPr/>
          <p:nvPr/>
        </p:nvSpPr>
        <p:spPr>
          <a:xfrm>
            <a:off x="1438275" y="8450610"/>
            <a:ext cx="7528694" cy="9525"/>
          </a:xfrm>
          <a:prstGeom prst="rect">
            <a:avLst/>
          </a:prstGeom>
          <a:solidFill>
            <a:srgbClr val="D8D2C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1400175" y="8574435"/>
            <a:ext cx="1414239" cy="36001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lnSpc>
                <a:spcPct val="112667"/>
              </a:lnSpc>
              <a:buNone/>
            </a:pPr>
            <a:r>
              <a:rPr lang="en-US" sz="9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Power Distance</a:t>
            </a:r>
            <a:endParaRPr lang="en-US" sz="975" dirty="0"/>
          </a:p>
        </p:txBody>
      </p:sp>
      <p:sp>
        <p:nvSpPr>
          <p:cNvPr id="34" name="Text 32"/>
          <p:cNvSpPr/>
          <p:nvPr/>
        </p:nvSpPr>
        <p:spPr>
          <a:xfrm>
            <a:off x="2947764" y="8574435"/>
            <a:ext cx="1414314" cy="36001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lnSpc>
                <a:spcPct val="112667"/>
              </a:lnSpc>
              <a:buNone/>
            </a:pPr>
            <a:r>
              <a:rPr lang="en-US" sz="9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Individualism</a:t>
            </a:r>
            <a:endParaRPr lang="en-US" sz="975" dirty="0"/>
          </a:p>
        </p:txBody>
      </p:sp>
      <p:sp>
        <p:nvSpPr>
          <p:cNvPr id="35" name="Text 33"/>
          <p:cNvSpPr/>
          <p:nvPr/>
        </p:nvSpPr>
        <p:spPr>
          <a:xfrm>
            <a:off x="4495428" y="8574435"/>
            <a:ext cx="1414314" cy="36001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lnSpc>
                <a:spcPct val="112667"/>
              </a:lnSpc>
              <a:buNone/>
            </a:pPr>
            <a:r>
              <a:rPr lang="en-US" sz="9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Long-Term Orientation</a:t>
            </a:r>
            <a:endParaRPr lang="en-US" sz="975" dirty="0"/>
          </a:p>
        </p:txBody>
      </p:sp>
      <p:sp>
        <p:nvSpPr>
          <p:cNvPr id="36" name="Text 34"/>
          <p:cNvSpPr/>
          <p:nvPr/>
        </p:nvSpPr>
        <p:spPr>
          <a:xfrm>
            <a:off x="6043092" y="8574435"/>
            <a:ext cx="1414314" cy="36001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lnSpc>
                <a:spcPct val="112667"/>
              </a:lnSpc>
              <a:buNone/>
            </a:pPr>
            <a:r>
              <a:rPr lang="en-US" sz="9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Uncertainty Avoidance</a:t>
            </a:r>
            <a:endParaRPr lang="en-US" sz="975" dirty="0"/>
          </a:p>
        </p:txBody>
      </p:sp>
      <p:sp>
        <p:nvSpPr>
          <p:cNvPr id="37" name="Text 35"/>
          <p:cNvSpPr/>
          <p:nvPr/>
        </p:nvSpPr>
        <p:spPr>
          <a:xfrm>
            <a:off x="7590755" y="8574435"/>
            <a:ext cx="1414314" cy="36001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lnSpc>
                <a:spcPct val="112667"/>
              </a:lnSpc>
              <a:buNone/>
            </a:pPr>
            <a:r>
              <a:rPr lang="en-US" sz="9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Indulgence</a:t>
            </a:r>
            <a:endParaRPr lang="en-US" sz="975" dirty="0"/>
          </a:p>
        </p:txBody>
      </p:sp>
      <p:sp>
        <p:nvSpPr>
          <p:cNvPr id="38" name="Shape 36"/>
          <p:cNvSpPr/>
          <p:nvPr/>
        </p:nvSpPr>
        <p:spPr>
          <a:xfrm>
            <a:off x="9843269" y="3534817"/>
            <a:ext cx="7368406" cy="963885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10090919" y="3744367"/>
            <a:ext cx="756041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Power Distance — China 80 vs UK 35</a:t>
            </a:r>
            <a:endParaRPr lang="en-US" sz="1800" dirty="0"/>
          </a:p>
        </p:txBody>
      </p:sp>
      <p:sp>
        <p:nvSpPr>
          <p:cNvPr id="40" name="Text 38"/>
          <p:cNvSpPr/>
          <p:nvPr/>
        </p:nvSpPr>
        <p:spPr>
          <a:xfrm>
            <a:off x="10090919" y="4068217"/>
            <a:ext cx="7560417" cy="2590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D2D6F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Chinese teams expect clear hierarchy; defer to the most senior person.</a:t>
            </a:r>
            <a:endParaRPr lang="en-US" sz="1200" dirty="0"/>
          </a:p>
        </p:txBody>
      </p:sp>
      <p:sp>
        <p:nvSpPr>
          <p:cNvPr id="41" name="Shape 39"/>
          <p:cNvSpPr/>
          <p:nvPr/>
        </p:nvSpPr>
        <p:spPr>
          <a:xfrm>
            <a:off x="9843269" y="4651102"/>
            <a:ext cx="7368406" cy="963885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2" name="Text 40"/>
          <p:cNvSpPr/>
          <p:nvPr/>
        </p:nvSpPr>
        <p:spPr>
          <a:xfrm>
            <a:off x="10090919" y="4860652"/>
            <a:ext cx="756041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Individualism — UK 89 vs China 20</a:t>
            </a:r>
            <a:endParaRPr lang="en-US" sz="1800" dirty="0"/>
          </a:p>
        </p:txBody>
      </p:sp>
      <p:sp>
        <p:nvSpPr>
          <p:cNvPr id="43" name="Text 41"/>
          <p:cNvSpPr/>
          <p:nvPr/>
        </p:nvSpPr>
        <p:spPr>
          <a:xfrm>
            <a:off x="10090919" y="5184502"/>
            <a:ext cx="7560417" cy="2590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D2D6F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UK favours individual deal terms; China thinks in collective, group benefit.</a:t>
            </a:r>
            <a:endParaRPr lang="en-US" sz="1200" dirty="0"/>
          </a:p>
        </p:txBody>
      </p:sp>
      <p:sp>
        <p:nvSpPr>
          <p:cNvPr id="44" name="Shape 42"/>
          <p:cNvSpPr/>
          <p:nvPr/>
        </p:nvSpPr>
        <p:spPr>
          <a:xfrm>
            <a:off x="9843269" y="5767388"/>
            <a:ext cx="7368406" cy="963885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5" name="Text 43"/>
          <p:cNvSpPr/>
          <p:nvPr/>
        </p:nvSpPr>
        <p:spPr>
          <a:xfrm>
            <a:off x="10090919" y="5976938"/>
            <a:ext cx="756041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Long-Term Orientation — China 87 vs UK 51</a:t>
            </a:r>
            <a:endParaRPr lang="en-US" sz="1800" dirty="0"/>
          </a:p>
        </p:txBody>
      </p:sp>
      <p:sp>
        <p:nvSpPr>
          <p:cNvPr id="46" name="Text 44"/>
          <p:cNvSpPr/>
          <p:nvPr/>
        </p:nvSpPr>
        <p:spPr>
          <a:xfrm>
            <a:off x="10090919" y="6300788"/>
            <a:ext cx="7560417" cy="2590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D2D6F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China invests in the relationship over years; the UK is more results-now.</a:t>
            </a:r>
            <a:endParaRPr lang="en-US" sz="1200" dirty="0"/>
          </a:p>
        </p:txBody>
      </p:sp>
      <p:sp>
        <p:nvSpPr>
          <p:cNvPr id="47" name="Shape 45"/>
          <p:cNvSpPr/>
          <p:nvPr/>
        </p:nvSpPr>
        <p:spPr>
          <a:xfrm>
            <a:off x="9843269" y="6883673"/>
            <a:ext cx="7368406" cy="963885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8" name="Text 46"/>
          <p:cNvSpPr/>
          <p:nvPr/>
        </p:nvSpPr>
        <p:spPr>
          <a:xfrm>
            <a:off x="10090919" y="7093223"/>
            <a:ext cx="756041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Indulgence — UK 69 vs China 24</a:t>
            </a:r>
            <a:endParaRPr lang="en-US" sz="1800" dirty="0"/>
          </a:p>
        </p:txBody>
      </p:sp>
      <p:sp>
        <p:nvSpPr>
          <p:cNvPr id="49" name="Text 47"/>
          <p:cNvSpPr/>
          <p:nvPr/>
        </p:nvSpPr>
        <p:spPr>
          <a:xfrm>
            <a:off x="10090919" y="7417073"/>
            <a:ext cx="7560417" cy="2590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D2D6F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China is far more restrained — reserved, formal and modest; the UK is freer and more expressive.</a:t>
            </a:r>
            <a:endParaRPr lang="en-US" sz="1200" dirty="0"/>
          </a:p>
        </p:txBody>
      </p:sp>
      <p:sp>
        <p:nvSpPr>
          <p:cNvPr id="50" name="Text 48"/>
          <p:cNvSpPr/>
          <p:nvPr/>
        </p:nvSpPr>
        <p:spPr>
          <a:xfrm>
            <a:off x="1076325" y="9272588"/>
            <a:ext cx="8401318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 Insights (2023)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Country Comparison Tool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hofstede-insights.com (Accessed: 27 June 2026); Hofstede, Hofstede &amp; Minkov (2010).</a:t>
            </a:r>
            <a:endParaRPr lang="en-US" sz="938" dirty="0"/>
          </a:p>
        </p:txBody>
      </p:sp>
      <p:sp>
        <p:nvSpPr>
          <p:cNvPr id="51" name="Text 49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05</a:t>
            </a:r>
            <a:endParaRPr lang="en-US" sz="1050" dirty="0"/>
          </a:p>
        </p:txBody>
      </p:sp>
      <p:sp>
        <p:nvSpPr>
          <p:cNvPr id="52" name="Text 2">
            <a:extLst>
              <a:ext uri="{FF2B5EF4-FFF2-40B4-BE49-F238E27FC236}">
                <a16:creationId xmlns:a16="http://schemas.microsoft.com/office/drawing/2014/main" id="{4F22C294-EAAF-9921-B75B-5CAA4607E767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463554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THEORETICAL UNDERPINNING · 2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52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805"/>
              </a:lnSpc>
              <a:buNone/>
            </a:pPr>
            <a:r>
              <a:rPr lang="en-US" sz="4050" b="1" kern="0" spc="-4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Hall’s High- vs Low-Context Communication</a:t>
            </a:r>
            <a:endParaRPr lang="en-US" sz="4050" dirty="0"/>
          </a:p>
        </p:txBody>
      </p:sp>
      <p:sp>
        <p:nvSpPr>
          <p:cNvPr id="6" name="Text 4"/>
          <p:cNvSpPr/>
          <p:nvPr/>
        </p:nvSpPr>
        <p:spPr>
          <a:xfrm>
            <a:off x="1076325" y="1790700"/>
            <a:ext cx="12753975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88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Edward Hall showed that cultures differ in how much meaning is carried by words versus by context — the single biggest source of negotiation misreads between the UK and China.</a:t>
            </a:r>
            <a:endParaRPr lang="en-US" sz="1388" dirty="0"/>
          </a:p>
        </p:txBody>
      </p:sp>
      <p:sp>
        <p:nvSpPr>
          <p:cNvPr id="7" name="Shape 5"/>
          <p:cNvSpPr/>
          <p:nvPr/>
        </p:nvSpPr>
        <p:spPr>
          <a:xfrm>
            <a:off x="1076325" y="2514600"/>
            <a:ext cx="7896225" cy="5614988"/>
          </a:xfrm>
          <a:prstGeom prst="rect">
            <a:avLst/>
          </a:prstGeom>
          <a:ln w="9525">
            <a:solidFill>
              <a:srgbClr val="D8D2C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428750" y="2847975"/>
            <a:ext cx="7910512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United Kingdom</a:t>
            </a:r>
            <a:endParaRPr lang="en-US" sz="2250" dirty="0"/>
          </a:p>
        </p:txBody>
      </p:sp>
      <p:sp>
        <p:nvSpPr>
          <p:cNvPr id="9" name="Text 7"/>
          <p:cNvSpPr/>
          <p:nvPr/>
        </p:nvSpPr>
        <p:spPr>
          <a:xfrm>
            <a:off x="1428750" y="3228975"/>
            <a:ext cx="7910512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b="1" kern="0" spc="189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LOW CONTEXT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1428750" y="3600450"/>
            <a:ext cx="22316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09068" y="3605213"/>
            <a:ext cx="3892722" cy="271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Meaning is explicit and in the words themselves.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1428750" y="3982343"/>
            <a:ext cx="22316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1709068" y="3987105"/>
            <a:ext cx="3758667" cy="271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Values directness, written contracts and detail.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1428750" y="4364236"/>
            <a:ext cx="22316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1709068" y="4368998"/>
            <a:ext cx="3322625" cy="271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‘Yes’ means agreement; ‘no’ is acceptable.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1428750" y="4746129"/>
            <a:ext cx="22316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1350" dirty="0"/>
          </a:p>
        </p:txBody>
      </p:sp>
      <p:sp>
        <p:nvSpPr>
          <p:cNvPr id="17" name="Text 15"/>
          <p:cNvSpPr/>
          <p:nvPr/>
        </p:nvSpPr>
        <p:spPr>
          <a:xfrm>
            <a:off x="1709068" y="4750891"/>
            <a:ext cx="4388241" cy="271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Comfortable separating the deal from the relationship.</a:t>
            </a:r>
            <a:endParaRPr lang="en-US" sz="1350" dirty="0"/>
          </a:p>
        </p:txBody>
      </p:sp>
      <p:sp>
        <p:nvSpPr>
          <p:cNvPr id="18" name="Shape 16"/>
          <p:cNvSpPr/>
          <p:nvPr/>
        </p:nvSpPr>
        <p:spPr>
          <a:xfrm>
            <a:off x="9315450" y="2514600"/>
            <a:ext cx="7896225" cy="5614988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9658350" y="2838450"/>
            <a:ext cx="79314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China</a:t>
            </a:r>
            <a:endParaRPr lang="en-US" sz="2250" dirty="0"/>
          </a:p>
        </p:txBody>
      </p:sp>
      <p:sp>
        <p:nvSpPr>
          <p:cNvPr id="20" name="Text 18"/>
          <p:cNvSpPr/>
          <p:nvPr/>
        </p:nvSpPr>
        <p:spPr>
          <a:xfrm>
            <a:off x="9658350" y="3219450"/>
            <a:ext cx="7931468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b="1" kern="0" spc="189" dirty="0">
                <a:solidFill>
                  <a:srgbClr val="C2C7F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HIGH CONTEXT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9658350" y="3590925"/>
            <a:ext cx="22316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b="1" dirty="0">
                <a:solidFill>
                  <a:srgbClr val="AEB4E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1350" dirty="0"/>
          </a:p>
        </p:txBody>
      </p:sp>
      <p:sp>
        <p:nvSpPr>
          <p:cNvPr id="22" name="Text 20"/>
          <p:cNvSpPr/>
          <p:nvPr/>
        </p:nvSpPr>
        <p:spPr>
          <a:xfrm>
            <a:off x="9938668" y="3595688"/>
            <a:ext cx="4101047" cy="271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E7E9F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Meaning is implicit — read tone, silence and status.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9658350" y="3972818"/>
            <a:ext cx="22316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b="1" dirty="0">
                <a:solidFill>
                  <a:srgbClr val="AEB4E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9938668" y="3977580"/>
            <a:ext cx="3257629" cy="271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E7E9F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Values harmony; rarely says a direct ‘no’.</a:t>
            </a:r>
            <a:endParaRPr lang="en-US" sz="1350" dirty="0"/>
          </a:p>
        </p:txBody>
      </p:sp>
      <p:sp>
        <p:nvSpPr>
          <p:cNvPr id="25" name="Text 23"/>
          <p:cNvSpPr/>
          <p:nvPr/>
        </p:nvSpPr>
        <p:spPr>
          <a:xfrm>
            <a:off x="9658350" y="4354711"/>
            <a:ext cx="22316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b="1" dirty="0">
                <a:solidFill>
                  <a:srgbClr val="AEB4E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9938668" y="4359473"/>
            <a:ext cx="3885440" cy="271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E7E9F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Relationship and trust come before the contract.</a:t>
            </a:r>
            <a:endParaRPr lang="en-US" sz="1350" dirty="0"/>
          </a:p>
        </p:txBody>
      </p:sp>
      <p:sp>
        <p:nvSpPr>
          <p:cNvPr id="27" name="Text 25"/>
          <p:cNvSpPr/>
          <p:nvPr/>
        </p:nvSpPr>
        <p:spPr>
          <a:xfrm>
            <a:off x="9658350" y="4736604"/>
            <a:ext cx="223168" cy="2866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b="1" dirty="0">
                <a:solidFill>
                  <a:srgbClr val="AEB4E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1350" dirty="0"/>
          </a:p>
        </p:txBody>
      </p:sp>
      <p:sp>
        <p:nvSpPr>
          <p:cNvPr id="28" name="Text 26"/>
          <p:cNvSpPr/>
          <p:nvPr/>
        </p:nvSpPr>
        <p:spPr>
          <a:xfrm>
            <a:off x="9938668" y="4741366"/>
            <a:ext cx="3235785" cy="271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317"/>
              </a:lnSpc>
              <a:buNone/>
            </a:pPr>
            <a:r>
              <a:rPr lang="en-US" sz="1350" dirty="0">
                <a:solidFill>
                  <a:srgbClr val="E7E9F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Indirect signals protect everyone’s ‘face’.</a:t>
            </a:r>
            <a:endParaRPr lang="en-US" sz="1350" dirty="0"/>
          </a:p>
        </p:txBody>
      </p:sp>
      <p:sp>
        <p:nvSpPr>
          <p:cNvPr id="29" name="Shape 27"/>
          <p:cNvSpPr/>
          <p:nvPr/>
        </p:nvSpPr>
        <p:spPr>
          <a:xfrm>
            <a:off x="1076325" y="8377238"/>
            <a:ext cx="16135350" cy="728663"/>
          </a:xfrm>
          <a:prstGeom prst="rect">
            <a:avLst/>
          </a:prstGeom>
          <a:solidFill>
            <a:srgbClr val="1A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1362075" y="8696325"/>
            <a:ext cx="1177082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975" kern="0" spc="195" dirty="0">
                <a:solidFill>
                  <a:srgbClr val="C9A87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IMPLICATION</a:t>
            </a:r>
            <a:endParaRPr lang="en-US" sz="975" dirty="0"/>
          </a:p>
        </p:txBody>
      </p:sp>
      <p:sp>
        <p:nvSpPr>
          <p:cNvPr id="31" name="Text 29"/>
          <p:cNvSpPr/>
          <p:nvPr/>
        </p:nvSpPr>
        <p:spPr>
          <a:xfrm>
            <a:off x="2634407" y="8586788"/>
            <a:ext cx="10566968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4035"/>
              </a:lnSpc>
              <a:buNone/>
            </a:pPr>
            <a:r>
              <a:rPr lang="en-US" sz="1875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Silence or a vague ‘we’ll consider it’ from Bosideng is often a polite refusal — not indecision.</a:t>
            </a:r>
            <a:endParaRPr lang="en-US" sz="1875" dirty="0"/>
          </a:p>
        </p:txBody>
      </p:sp>
      <p:sp>
        <p:nvSpPr>
          <p:cNvPr id="32" name="Text 30"/>
          <p:cNvSpPr/>
          <p:nvPr/>
        </p:nvSpPr>
        <p:spPr>
          <a:xfrm>
            <a:off x="1076325" y="9272588"/>
            <a:ext cx="5864289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Hall, E.T. (1976)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Beyond Culture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Anchor Books; Meyer, E. (2014)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Culture Map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PublicAffairs.</a:t>
            </a:r>
            <a:endParaRPr lang="en-US" sz="938" dirty="0"/>
          </a:p>
        </p:txBody>
      </p:sp>
      <p:sp>
        <p:nvSpPr>
          <p:cNvPr id="33" name="Text 31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06</a:t>
            </a:r>
            <a:endParaRPr lang="en-US" sz="1050" dirty="0"/>
          </a:p>
        </p:txBody>
      </p:sp>
      <p:sp>
        <p:nvSpPr>
          <p:cNvPr id="34" name="Text 2">
            <a:extLst>
              <a:ext uri="{FF2B5EF4-FFF2-40B4-BE49-F238E27FC236}">
                <a16:creationId xmlns:a16="http://schemas.microsoft.com/office/drawing/2014/main" id="{870F8244-164D-5F7E-59FE-3A680A44ADF9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2306212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SCENARIO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71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500"/>
              </a:lnSpc>
              <a:buNone/>
            </a:pPr>
            <a:r>
              <a:rPr lang="en-US" sz="4200" b="1" kern="0" spc="-42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Two Heritage Brands, Two Cultures</a:t>
            </a:r>
            <a:endParaRPr lang="en-US" sz="42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l="26848" r="26848"/>
          <a:stretch/>
        </p:blipFill>
        <p:spPr>
          <a:xfrm>
            <a:off x="1076325" y="2057400"/>
            <a:ext cx="2952750" cy="637698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4257675" y="2057400"/>
            <a:ext cx="5144453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8312"/>
              </a:lnSpc>
              <a:buNone/>
            </a:pPr>
            <a:r>
              <a:rPr lang="en-US" sz="25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2550" dirty="0"/>
          </a:p>
        </p:txBody>
      </p:sp>
      <p:sp>
        <p:nvSpPr>
          <p:cNvPr id="8" name="Text 5"/>
          <p:cNvSpPr/>
          <p:nvPr/>
        </p:nvSpPr>
        <p:spPr>
          <a:xfrm>
            <a:off x="4257675" y="2419350"/>
            <a:ext cx="5144453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b="1" kern="0" spc="168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UK · FOUNDED 1856</a:t>
            </a:r>
            <a:endParaRPr lang="en-US" sz="1050" dirty="0"/>
          </a:p>
        </p:txBody>
      </p:sp>
      <p:sp>
        <p:nvSpPr>
          <p:cNvPr id="9" name="Text 6"/>
          <p:cNvSpPr/>
          <p:nvPr/>
        </p:nvSpPr>
        <p:spPr>
          <a:xfrm>
            <a:off x="4257675" y="2771775"/>
            <a:ext cx="4817078" cy="295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1856</a:t>
            </a: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British luxury house founded by Thomas Burberry.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4257675" y="3162300"/>
            <a:ext cx="4817078" cy="515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Global </a:t>
            </a: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Iconic trench coat, check pattern and gabardine heritage.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4257675" y="3772793"/>
            <a:ext cx="4817078" cy="295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Goal</a:t>
            </a: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Deepen access to the world’s largest luxury market.</a:t>
            </a:r>
            <a:endParaRPr lang="en-US" sz="12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rcRect l="15273" r="15273"/>
          <a:stretch/>
        </p:blipFill>
        <p:spPr>
          <a:xfrm>
            <a:off x="9353550" y="2057400"/>
            <a:ext cx="2952750" cy="637698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2534900" y="2057400"/>
            <a:ext cx="5004398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8312"/>
              </a:lnSpc>
              <a:buNone/>
            </a:pPr>
            <a:r>
              <a:rPr lang="en-US" sz="25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Bosideng</a:t>
            </a:r>
            <a:endParaRPr lang="en-US" sz="2550" dirty="0"/>
          </a:p>
        </p:txBody>
      </p:sp>
      <p:sp>
        <p:nvSpPr>
          <p:cNvPr id="14" name="Text 10"/>
          <p:cNvSpPr/>
          <p:nvPr/>
        </p:nvSpPr>
        <p:spPr>
          <a:xfrm>
            <a:off x="12534900" y="2419350"/>
            <a:ext cx="5004398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b="1" kern="0" spc="168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CHINA · FOUNDED 1976</a:t>
            </a:r>
            <a:endParaRPr lang="en-US" sz="1050" dirty="0"/>
          </a:p>
        </p:txBody>
      </p:sp>
      <p:sp>
        <p:nvSpPr>
          <p:cNvPr id="15" name="Text 11"/>
          <p:cNvSpPr/>
          <p:nvPr/>
        </p:nvSpPr>
        <p:spPr>
          <a:xfrm>
            <a:off x="12534900" y="2771775"/>
            <a:ext cx="4685936" cy="295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1976</a:t>
            </a: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China’s largest down-apparel company, ~3,000 stores.</a:t>
            </a:r>
            <a:endParaRPr lang="en-US" sz="1200" dirty="0"/>
          </a:p>
        </p:txBody>
      </p:sp>
      <p:sp>
        <p:nvSpPr>
          <p:cNvPr id="16" name="Text 12"/>
          <p:cNvSpPr/>
          <p:nvPr/>
        </p:nvSpPr>
        <p:spPr>
          <a:xfrm>
            <a:off x="12534900" y="3162300"/>
            <a:ext cx="4685936" cy="295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#1</a:t>
            </a: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World’s top-selling down-jacket brand (Euromonitor, 2021).</a:t>
            </a:r>
            <a:endParaRPr lang="en-US" sz="1200" dirty="0"/>
          </a:p>
        </p:txBody>
      </p:sp>
      <p:sp>
        <p:nvSpPr>
          <p:cNvPr id="17" name="Text 13"/>
          <p:cNvSpPr/>
          <p:nvPr/>
        </p:nvSpPr>
        <p:spPr>
          <a:xfrm>
            <a:off x="12534900" y="3552825"/>
            <a:ext cx="4685936" cy="295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Goal</a:t>
            </a: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Premium positioning and global brand credibility.</a:t>
            </a:r>
            <a:endParaRPr lang="en-US" sz="1200" dirty="0"/>
          </a:p>
        </p:txBody>
      </p:sp>
      <p:sp>
        <p:nvSpPr>
          <p:cNvPr id="18" name="Shape 14"/>
          <p:cNvSpPr/>
          <p:nvPr/>
        </p:nvSpPr>
        <p:spPr>
          <a:xfrm>
            <a:off x="1076325" y="8662988"/>
            <a:ext cx="1613535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5"/>
          <p:cNvSpPr/>
          <p:nvPr/>
        </p:nvSpPr>
        <p:spPr>
          <a:xfrm>
            <a:off x="1076325" y="8853488"/>
            <a:ext cx="16619411" cy="3095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i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complementary fit — but only if cultural distance is managed deliberately.</a:t>
            </a:r>
            <a:endParaRPr lang="en-US" sz="1875" dirty="0"/>
          </a:p>
        </p:txBody>
      </p:sp>
      <p:sp>
        <p:nvSpPr>
          <p:cNvPr id="20" name="Text 16"/>
          <p:cNvSpPr/>
          <p:nvPr/>
        </p:nvSpPr>
        <p:spPr>
          <a:xfrm>
            <a:off x="1076325" y="9272588"/>
            <a:ext cx="9230432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 Group plc (2024)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Annual Report 2023/24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; Bosideng International Holdings (2024)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Annual Report 2023/24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; Euromonitor International (2021).</a:t>
            </a:r>
            <a:endParaRPr lang="en-US" sz="938" dirty="0"/>
          </a:p>
        </p:txBody>
      </p:sp>
      <p:sp>
        <p:nvSpPr>
          <p:cNvPr id="21" name="Text 17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07</a:t>
            </a:r>
            <a:endParaRPr lang="en-US" sz="1050" dirty="0"/>
          </a:p>
        </p:txBody>
      </p:sp>
      <p:sp>
        <p:nvSpPr>
          <p:cNvPr id="22" name="Text 2">
            <a:extLst>
              <a:ext uri="{FF2B5EF4-FFF2-40B4-BE49-F238E27FC236}">
                <a16:creationId xmlns:a16="http://schemas.microsoft.com/office/drawing/2014/main" id="{65422C47-0135-DCE6-D4FA-D484E349AE57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5354212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CHINESE CULTURAL ELEMENTS · 1 OF 2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90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8550"/>
              </a:lnSpc>
              <a:buNone/>
            </a:pPr>
            <a:r>
              <a:rPr lang="en-US" sz="4350" b="1" kern="0" spc="-43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We Must Overcome</a:t>
            </a:r>
            <a:endParaRPr lang="en-US" sz="4350" dirty="0"/>
          </a:p>
        </p:txBody>
      </p:sp>
      <p:sp>
        <p:nvSpPr>
          <p:cNvPr id="6" name="Shape 4"/>
          <p:cNvSpPr/>
          <p:nvPr/>
        </p:nvSpPr>
        <p:spPr>
          <a:xfrm>
            <a:off x="1076325" y="2095500"/>
            <a:ext cx="7953375" cy="3352800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1400175" y="2381250"/>
            <a:ext cx="457200" cy="45720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362075" y="2381250"/>
            <a:ext cx="533400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75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875" dirty="0"/>
          </a:p>
        </p:txBody>
      </p:sp>
      <p:sp>
        <p:nvSpPr>
          <p:cNvPr id="9" name="Text 7"/>
          <p:cNvSpPr/>
          <p:nvPr/>
        </p:nvSpPr>
        <p:spPr>
          <a:xfrm>
            <a:off x="2066925" y="2381250"/>
            <a:ext cx="7302818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Indirect communication</a:t>
            </a:r>
            <a:endParaRPr lang="en-US" sz="2025" dirty="0"/>
          </a:p>
        </p:txBody>
      </p:sp>
      <p:sp>
        <p:nvSpPr>
          <p:cNvPr id="10" name="Text 8"/>
          <p:cNvSpPr/>
          <p:nvPr/>
        </p:nvSpPr>
        <p:spPr>
          <a:xfrm>
            <a:off x="2066925" y="2747963"/>
            <a:ext cx="6838093" cy="5238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211"/>
              </a:lnSpc>
              <a:buNone/>
            </a:pPr>
            <a:r>
              <a:rPr lang="en-US" sz="12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Bosideng may avoid an outright ‘no’ to preserve harmony. We must read implied meaning and not mistake politeness for agreement.</a:t>
            </a:r>
            <a:endParaRPr lang="en-US" sz="1275" dirty="0"/>
          </a:p>
        </p:txBody>
      </p:sp>
      <p:sp>
        <p:nvSpPr>
          <p:cNvPr id="11" name="Shape 9"/>
          <p:cNvSpPr/>
          <p:nvPr/>
        </p:nvSpPr>
        <p:spPr>
          <a:xfrm>
            <a:off x="9258300" y="2095500"/>
            <a:ext cx="7953375" cy="3352800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9582150" y="2381250"/>
            <a:ext cx="457200" cy="45720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9544050" y="2381250"/>
            <a:ext cx="533400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75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875" dirty="0"/>
          </a:p>
        </p:txBody>
      </p:sp>
      <p:sp>
        <p:nvSpPr>
          <p:cNvPr id="14" name="Text 12"/>
          <p:cNvSpPr/>
          <p:nvPr/>
        </p:nvSpPr>
        <p:spPr>
          <a:xfrm>
            <a:off x="10248900" y="2381250"/>
            <a:ext cx="7302818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Hierarchy &amp; decision-making</a:t>
            </a:r>
            <a:endParaRPr lang="en-US" sz="2025" dirty="0"/>
          </a:p>
        </p:txBody>
      </p:sp>
      <p:sp>
        <p:nvSpPr>
          <p:cNvPr id="15" name="Text 13"/>
          <p:cNvSpPr/>
          <p:nvPr/>
        </p:nvSpPr>
        <p:spPr>
          <a:xfrm>
            <a:off x="10248900" y="2747963"/>
            <a:ext cx="6838093" cy="5238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211"/>
              </a:lnSpc>
              <a:buNone/>
            </a:pPr>
            <a:r>
              <a:rPr lang="en-US" sz="12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Authority sits at the top and decisions are slow and collective. Sending a junior negotiator, or pushing for a same-day signature, signals disrespect.</a:t>
            </a:r>
            <a:endParaRPr lang="en-US" sz="1275" dirty="0"/>
          </a:p>
        </p:txBody>
      </p:sp>
      <p:sp>
        <p:nvSpPr>
          <p:cNvPr id="16" name="Shape 14"/>
          <p:cNvSpPr/>
          <p:nvPr/>
        </p:nvSpPr>
        <p:spPr>
          <a:xfrm>
            <a:off x="1076325" y="5676900"/>
            <a:ext cx="7953375" cy="3352800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1400175" y="5962650"/>
            <a:ext cx="457200" cy="45720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1362075" y="5962650"/>
            <a:ext cx="533400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75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875" dirty="0"/>
          </a:p>
        </p:txBody>
      </p:sp>
      <p:sp>
        <p:nvSpPr>
          <p:cNvPr id="19" name="Text 17"/>
          <p:cNvSpPr/>
          <p:nvPr/>
        </p:nvSpPr>
        <p:spPr>
          <a:xfrm>
            <a:off x="2066925" y="5962650"/>
            <a:ext cx="7302818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Patience &amp; the long view</a:t>
            </a:r>
            <a:endParaRPr lang="en-US" sz="2025" dirty="0"/>
          </a:p>
        </p:txBody>
      </p:sp>
      <p:sp>
        <p:nvSpPr>
          <p:cNvPr id="20" name="Text 18"/>
          <p:cNvSpPr/>
          <p:nvPr/>
        </p:nvSpPr>
        <p:spPr>
          <a:xfrm>
            <a:off x="2066925" y="6329363"/>
            <a:ext cx="6838093" cy="5238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211"/>
              </a:lnSpc>
              <a:buNone/>
            </a:pPr>
            <a:r>
              <a:rPr lang="en-US" sz="12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Confucian long-term orientation means trust is built over months. Rushing the timeline is read as self-interest and erodes credibility.</a:t>
            </a:r>
            <a:endParaRPr lang="en-US" sz="1275" dirty="0"/>
          </a:p>
        </p:txBody>
      </p:sp>
      <p:sp>
        <p:nvSpPr>
          <p:cNvPr id="21" name="Shape 19"/>
          <p:cNvSpPr/>
          <p:nvPr/>
        </p:nvSpPr>
        <p:spPr>
          <a:xfrm>
            <a:off x="9258300" y="5676900"/>
            <a:ext cx="7953375" cy="3352800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9582150" y="5962650"/>
            <a:ext cx="457200" cy="457200"/>
          </a:xfrm>
          <a:prstGeom prst="ellipse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9544050" y="5962650"/>
            <a:ext cx="533400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75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875" dirty="0"/>
          </a:p>
        </p:txBody>
      </p:sp>
      <p:sp>
        <p:nvSpPr>
          <p:cNvPr id="24" name="Text 22"/>
          <p:cNvSpPr/>
          <p:nvPr/>
        </p:nvSpPr>
        <p:spPr>
          <a:xfrm>
            <a:off x="10248900" y="5962650"/>
            <a:ext cx="7302818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Risk &amp; ambiguity</a:t>
            </a:r>
            <a:endParaRPr lang="en-US" sz="2025" dirty="0"/>
          </a:p>
        </p:txBody>
      </p:sp>
      <p:sp>
        <p:nvSpPr>
          <p:cNvPr id="25" name="Text 23"/>
          <p:cNvSpPr/>
          <p:nvPr/>
        </p:nvSpPr>
        <p:spPr>
          <a:xfrm>
            <a:off x="10248900" y="6329363"/>
            <a:ext cx="6838093" cy="5238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211"/>
              </a:lnSpc>
              <a:buNone/>
            </a:pPr>
            <a:r>
              <a:rPr lang="en-US" sz="1275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Agreements are seen as the start of a relationship that can evolve, not a fixed, exhaustive contract — unlike the UK’s contractual mindset.</a:t>
            </a:r>
            <a:endParaRPr lang="en-US" sz="1275" dirty="0"/>
          </a:p>
        </p:txBody>
      </p:sp>
      <p:sp>
        <p:nvSpPr>
          <p:cNvPr id="26" name="Text 24"/>
          <p:cNvSpPr/>
          <p:nvPr/>
        </p:nvSpPr>
        <p:spPr>
          <a:xfrm>
            <a:off x="1076325" y="9272588"/>
            <a:ext cx="9020391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Graham, J.L. &amp; Lam, N.M. (2003) ‘The Chinese negotiation’,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Harvard Business Review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, 81(10); Fang, T. (1999)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Chinese Business Negotiating Style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Sage.</a:t>
            </a:r>
            <a:endParaRPr lang="en-US" sz="938" dirty="0"/>
          </a:p>
        </p:txBody>
      </p:sp>
      <p:sp>
        <p:nvSpPr>
          <p:cNvPr id="27" name="Text 25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08</a:t>
            </a:r>
            <a:endParaRPr lang="en-US" sz="1050" dirty="0"/>
          </a:p>
        </p:txBody>
      </p:sp>
      <p:sp>
        <p:nvSpPr>
          <p:cNvPr id="28" name="Text 2">
            <a:extLst>
              <a:ext uri="{FF2B5EF4-FFF2-40B4-BE49-F238E27FC236}">
                <a16:creationId xmlns:a16="http://schemas.microsoft.com/office/drawing/2014/main" id="{693DE32D-3024-2DFA-E805-14B81C79E4FA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5391382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CHINESE CULTURAL ELEMENTS · 2 OF 2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90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8550"/>
              </a:lnSpc>
              <a:buNone/>
            </a:pPr>
            <a:r>
              <a:rPr lang="en-US" sz="4350" b="1" kern="0" spc="-43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Guanxi &amp; Mianzi: The Hidden Rules</a:t>
            </a:r>
            <a:endParaRPr lang="en-US" sz="4350" dirty="0"/>
          </a:p>
        </p:txBody>
      </p:sp>
      <p:sp>
        <p:nvSpPr>
          <p:cNvPr id="6" name="Shape 4"/>
          <p:cNvSpPr/>
          <p:nvPr/>
        </p:nvSpPr>
        <p:spPr>
          <a:xfrm>
            <a:off x="1076325" y="2076450"/>
            <a:ext cx="7877175" cy="6155531"/>
          </a:xfrm>
          <a:prstGeom prst="rect">
            <a:avLst/>
          </a:prstGeom>
          <a:ln w="9525">
            <a:solidFill>
              <a:srgbClr val="D8D2C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428750" y="2409825"/>
            <a:ext cx="1147316" cy="4647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0000"/>
              </a:lnSpc>
              <a:buNone/>
            </a:pPr>
            <a:r>
              <a:rPr lang="en-US" sz="42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關係</a:t>
            </a:r>
            <a:endParaRPr lang="en-US" sz="4200" dirty="0"/>
          </a:p>
        </p:txBody>
      </p:sp>
      <p:sp>
        <p:nvSpPr>
          <p:cNvPr id="8" name="Text 6"/>
          <p:cNvSpPr/>
          <p:nvPr/>
        </p:nvSpPr>
        <p:spPr>
          <a:xfrm>
            <a:off x="2671316" y="2528888"/>
            <a:ext cx="148174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Guanxi</a:t>
            </a:r>
            <a:endParaRPr lang="en-US" sz="2250" dirty="0"/>
          </a:p>
        </p:txBody>
      </p:sp>
      <p:sp>
        <p:nvSpPr>
          <p:cNvPr id="9" name="Text 7"/>
          <p:cNvSpPr/>
          <p:nvPr/>
        </p:nvSpPr>
        <p:spPr>
          <a:xfrm>
            <a:off x="2671316" y="2871788"/>
            <a:ext cx="1481748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050" b="1" kern="0" spc="168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RELATIONSHIPS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1428750" y="3186113"/>
            <a:ext cx="7387495" cy="81319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5625"/>
              </a:lnSpc>
              <a:buNone/>
            </a:pPr>
            <a:r>
              <a:rPr lang="en-US" sz="1313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network of trusted personal relationships built on reciprocity. In China, business flows from guanxi: who you know and trust comes before what you sell. It is earned slowly through shared meals, favours and consistency.</a:t>
            </a:r>
            <a:endParaRPr lang="en-US" sz="1313" dirty="0"/>
          </a:p>
        </p:txBody>
      </p:sp>
      <p:sp>
        <p:nvSpPr>
          <p:cNvPr id="11" name="Shape 9"/>
          <p:cNvSpPr/>
          <p:nvPr/>
        </p:nvSpPr>
        <p:spPr>
          <a:xfrm>
            <a:off x="9334500" y="2076450"/>
            <a:ext cx="7877175" cy="6155531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9677400" y="2400300"/>
            <a:ext cx="1147316" cy="4647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0000"/>
              </a:lnSpc>
              <a:buNone/>
            </a:pPr>
            <a:r>
              <a:rPr lang="en-US" sz="4200" b="1" dirty="0">
                <a:solidFill>
                  <a:srgbClr val="AEB4E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面子</a:t>
            </a:r>
            <a:endParaRPr lang="en-US" sz="4200" dirty="0"/>
          </a:p>
        </p:txBody>
      </p:sp>
      <p:sp>
        <p:nvSpPr>
          <p:cNvPr id="13" name="Text 11"/>
          <p:cNvSpPr/>
          <p:nvPr/>
        </p:nvSpPr>
        <p:spPr>
          <a:xfrm>
            <a:off x="10919966" y="2519363"/>
            <a:ext cx="856506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Mianzi</a:t>
            </a:r>
            <a:endParaRPr lang="en-US" sz="2250" dirty="0"/>
          </a:p>
        </p:txBody>
      </p:sp>
      <p:sp>
        <p:nvSpPr>
          <p:cNvPr id="14" name="Text 12"/>
          <p:cNvSpPr/>
          <p:nvPr/>
        </p:nvSpPr>
        <p:spPr>
          <a:xfrm>
            <a:off x="10919966" y="2862263"/>
            <a:ext cx="856506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b="1" kern="0" spc="168" dirty="0">
                <a:solidFill>
                  <a:srgbClr val="C2C7F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FACE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9677400" y="3176588"/>
            <a:ext cx="7407116" cy="81319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5625"/>
              </a:lnSpc>
              <a:buNone/>
            </a:pPr>
            <a:r>
              <a:rPr lang="en-US" sz="1313" dirty="0">
                <a:solidFill>
                  <a:srgbClr val="E7E9F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Social standing, dignity and reputation. Causing someone to ‘lose face’ — through public disagreement, anger or correcting them — can end a deal instantly. Giving face through respect and praise builds goodwill.</a:t>
            </a:r>
            <a:endParaRPr lang="en-US" sz="1313" dirty="0"/>
          </a:p>
        </p:txBody>
      </p:sp>
      <p:sp>
        <p:nvSpPr>
          <p:cNvPr id="16" name="Shape 14"/>
          <p:cNvSpPr/>
          <p:nvPr/>
        </p:nvSpPr>
        <p:spPr>
          <a:xfrm>
            <a:off x="1076325" y="8460581"/>
            <a:ext cx="16135350" cy="645319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1076325" y="8460581"/>
            <a:ext cx="28575" cy="645319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1371600" y="8651081"/>
            <a:ext cx="16057436" cy="30241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For Burberry</a:t>
            </a:r>
            <a:r>
              <a:rPr lang="en-US" sz="1313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 cannot ‘buy’ guanxi. We must invest visible time in the relationship and protect Bosideng’s face at every step — especially in front of their team.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1076325" y="9272588"/>
            <a:ext cx="9710514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Buckley, P.J., Clegg, J. &amp; Tan, H. (2006) ‘Cultural awareness in knowledge transfer to China’,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Journal of World Business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, 41(3); PON, Harvard Law School (2024).</a:t>
            </a:r>
            <a:endParaRPr lang="en-US" sz="938" dirty="0"/>
          </a:p>
        </p:txBody>
      </p:sp>
      <p:sp>
        <p:nvSpPr>
          <p:cNvPr id="20" name="Text 18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09</a:t>
            </a:r>
            <a:endParaRPr lang="en-US" sz="1050" dirty="0"/>
          </a:p>
        </p:txBody>
      </p:sp>
      <p:sp>
        <p:nvSpPr>
          <p:cNvPr id="21" name="Text 2">
            <a:extLst>
              <a:ext uri="{FF2B5EF4-FFF2-40B4-BE49-F238E27FC236}">
                <a16:creationId xmlns:a16="http://schemas.microsoft.com/office/drawing/2014/main" id="{BC8E5971-860D-7E8E-42D1-91FEAF56FE72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176351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SYNTHESIS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71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500"/>
              </a:lnSpc>
              <a:buNone/>
            </a:pPr>
            <a:r>
              <a:rPr lang="en-US" sz="4200" b="1" kern="0" spc="-42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UK &amp; China at the Negotiating Table</a:t>
            </a:r>
            <a:endParaRPr lang="en-US" sz="4200" dirty="0"/>
          </a:p>
        </p:txBody>
      </p:sp>
      <p:sp>
        <p:nvSpPr>
          <p:cNvPr id="6" name="Shape 4"/>
          <p:cNvSpPr/>
          <p:nvPr/>
        </p:nvSpPr>
        <p:spPr>
          <a:xfrm>
            <a:off x="1076325" y="2038350"/>
            <a:ext cx="16135350" cy="500063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323975" y="2190750"/>
            <a:ext cx="4121194" cy="2333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125" kern="0" spc="158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DIMENSION</a:t>
            </a:r>
            <a:endParaRPr lang="en-US" sz="1125" dirty="0"/>
          </a:p>
        </p:txBody>
      </p:sp>
      <p:sp>
        <p:nvSpPr>
          <p:cNvPr id="8" name="Text 6"/>
          <p:cNvSpPr/>
          <p:nvPr/>
        </p:nvSpPr>
        <p:spPr>
          <a:xfrm>
            <a:off x="5806008" y="2190750"/>
            <a:ext cx="5506120" cy="2333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125" kern="0" spc="158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UNITED KINGDOM</a:t>
            </a:r>
            <a:endParaRPr lang="en-US" sz="1125" dirty="0"/>
          </a:p>
        </p:txBody>
      </p:sp>
      <p:sp>
        <p:nvSpPr>
          <p:cNvPr id="9" name="Text 7"/>
          <p:cNvSpPr/>
          <p:nvPr/>
        </p:nvSpPr>
        <p:spPr>
          <a:xfrm>
            <a:off x="11632629" y="2190750"/>
            <a:ext cx="5506196" cy="2333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125" kern="0" spc="158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CHINA</a:t>
            </a:r>
            <a:endParaRPr lang="en-US" sz="1125" dirty="0"/>
          </a:p>
        </p:txBody>
      </p:sp>
      <p:sp>
        <p:nvSpPr>
          <p:cNvPr id="10" name="Shape 8"/>
          <p:cNvSpPr/>
          <p:nvPr/>
        </p:nvSpPr>
        <p:spPr>
          <a:xfrm>
            <a:off x="1076325" y="3157538"/>
            <a:ext cx="16135350" cy="9525"/>
          </a:xfrm>
          <a:prstGeom prst="rect">
            <a:avLst/>
          </a:prstGeom>
          <a:solidFill>
            <a:srgbClr val="E2DDD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1323975" y="2709863"/>
            <a:ext cx="412119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Communication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5806008" y="2709863"/>
            <a:ext cx="5506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Direct, explicit, written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11632629" y="2709863"/>
            <a:ext cx="5506196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Indirect, implicit, contextual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1076325" y="3167063"/>
            <a:ext cx="16135350" cy="628650"/>
          </a:xfrm>
          <a:prstGeom prst="rect">
            <a:avLst/>
          </a:prstGeom>
          <a:solidFill>
            <a:srgbClr val="FAF9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1076325" y="3786188"/>
            <a:ext cx="16135350" cy="9525"/>
          </a:xfrm>
          <a:prstGeom prst="rect">
            <a:avLst/>
          </a:prstGeom>
          <a:solidFill>
            <a:srgbClr val="E2DDD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1323975" y="3338513"/>
            <a:ext cx="412119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Relationships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5806008" y="3338513"/>
            <a:ext cx="5506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Follow the contract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11632629" y="3338513"/>
            <a:ext cx="5506196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Precede the contract (guanxi)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1076325" y="4414838"/>
            <a:ext cx="16135350" cy="9525"/>
          </a:xfrm>
          <a:prstGeom prst="rect">
            <a:avLst/>
          </a:prstGeom>
          <a:solidFill>
            <a:srgbClr val="E2DDD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1323975" y="3967163"/>
            <a:ext cx="412119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Decisions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5806008" y="3967163"/>
            <a:ext cx="5506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Faster, individual authority</a:t>
            </a:r>
            <a:endParaRPr lang="en-US" sz="1350" dirty="0"/>
          </a:p>
        </p:txBody>
      </p:sp>
      <p:sp>
        <p:nvSpPr>
          <p:cNvPr id="22" name="Text 20"/>
          <p:cNvSpPr/>
          <p:nvPr/>
        </p:nvSpPr>
        <p:spPr>
          <a:xfrm>
            <a:off x="11632629" y="3967163"/>
            <a:ext cx="5506196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Slower, collective, top-down</a:t>
            </a:r>
            <a:endParaRPr lang="en-US" sz="1350" dirty="0"/>
          </a:p>
        </p:txBody>
      </p:sp>
      <p:sp>
        <p:nvSpPr>
          <p:cNvPr id="23" name="Shape 21"/>
          <p:cNvSpPr/>
          <p:nvPr/>
        </p:nvSpPr>
        <p:spPr>
          <a:xfrm>
            <a:off x="1076325" y="4424363"/>
            <a:ext cx="16135350" cy="628650"/>
          </a:xfrm>
          <a:prstGeom prst="rect">
            <a:avLst/>
          </a:prstGeom>
          <a:solidFill>
            <a:srgbClr val="FAF9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1076325" y="5043488"/>
            <a:ext cx="16135350" cy="9525"/>
          </a:xfrm>
          <a:prstGeom prst="rect">
            <a:avLst/>
          </a:prstGeom>
          <a:solidFill>
            <a:srgbClr val="E2DDD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1323975" y="4595813"/>
            <a:ext cx="412119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Time horizon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5806008" y="4595813"/>
            <a:ext cx="5506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Short-to-medium term results</a:t>
            </a:r>
            <a:endParaRPr lang="en-US" sz="1350" dirty="0"/>
          </a:p>
        </p:txBody>
      </p:sp>
      <p:sp>
        <p:nvSpPr>
          <p:cNvPr id="27" name="Text 25"/>
          <p:cNvSpPr/>
          <p:nvPr/>
        </p:nvSpPr>
        <p:spPr>
          <a:xfrm>
            <a:off x="11632629" y="4595813"/>
            <a:ext cx="5506196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Long-term partnership</a:t>
            </a:r>
            <a:endParaRPr lang="en-US" sz="1350" dirty="0"/>
          </a:p>
        </p:txBody>
      </p:sp>
      <p:sp>
        <p:nvSpPr>
          <p:cNvPr id="28" name="Text 26"/>
          <p:cNvSpPr/>
          <p:nvPr/>
        </p:nvSpPr>
        <p:spPr>
          <a:xfrm>
            <a:off x="1323975" y="5224463"/>
            <a:ext cx="412119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Conflict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5806008" y="5224463"/>
            <a:ext cx="5506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Open debate acceptable</a:t>
            </a:r>
            <a:endParaRPr lang="en-US" sz="1350" dirty="0"/>
          </a:p>
        </p:txBody>
      </p:sp>
      <p:sp>
        <p:nvSpPr>
          <p:cNvPr id="30" name="Text 28"/>
          <p:cNvSpPr/>
          <p:nvPr/>
        </p:nvSpPr>
        <p:spPr>
          <a:xfrm>
            <a:off x="11632629" y="5224463"/>
            <a:ext cx="5506196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Avoided to preserve face</a:t>
            </a:r>
            <a:endParaRPr lang="en-US" sz="1350" dirty="0"/>
          </a:p>
        </p:txBody>
      </p:sp>
      <p:sp>
        <p:nvSpPr>
          <p:cNvPr id="31" name="Shape 29"/>
          <p:cNvSpPr/>
          <p:nvPr/>
        </p:nvSpPr>
        <p:spPr>
          <a:xfrm>
            <a:off x="1076325" y="8691563"/>
            <a:ext cx="1613535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1076325" y="8863013"/>
            <a:ext cx="16619411" cy="3000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i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These differences are not obstacles in themselves — they are predictable, and therefore manageable with the right strategy.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1076325" y="9272588"/>
            <a:ext cx="4637685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Adapted from Hofstede et al. (2010), Hall (1976) and Graham &amp; Lam (2003).</a:t>
            </a:r>
            <a:endParaRPr lang="en-US" sz="938" dirty="0"/>
          </a:p>
        </p:txBody>
      </p:sp>
      <p:sp>
        <p:nvSpPr>
          <p:cNvPr id="34" name="Text 32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10</a:t>
            </a:r>
            <a:endParaRPr lang="en-US" sz="1050" dirty="0"/>
          </a:p>
        </p:txBody>
      </p:sp>
      <p:sp>
        <p:nvSpPr>
          <p:cNvPr id="35" name="Text 2">
            <a:extLst>
              <a:ext uri="{FF2B5EF4-FFF2-40B4-BE49-F238E27FC236}">
                <a16:creationId xmlns:a16="http://schemas.microsoft.com/office/drawing/2014/main" id="{4106727F-A3B1-15FB-9044-387EF3E082A4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336687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STRATEGIES FOR SUCCESS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90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8550"/>
              </a:lnSpc>
              <a:buNone/>
            </a:pPr>
            <a:r>
              <a:rPr lang="en-US" sz="4350" b="1" kern="0" spc="-43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Our Negotiation Playbook</a:t>
            </a:r>
            <a:endParaRPr lang="en-US" sz="4350" dirty="0"/>
          </a:p>
        </p:txBody>
      </p:sp>
      <p:sp>
        <p:nvSpPr>
          <p:cNvPr id="6" name="Shape 4"/>
          <p:cNvSpPr/>
          <p:nvPr/>
        </p:nvSpPr>
        <p:spPr>
          <a:xfrm>
            <a:off x="1076325" y="2076450"/>
            <a:ext cx="5238750" cy="3381375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1076325" y="2076450"/>
            <a:ext cx="523875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343025" y="2343150"/>
            <a:ext cx="5175885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9024"/>
              </a:lnSpc>
              <a:buNone/>
            </a:pPr>
            <a:r>
              <a:rPr lang="en-US" sz="27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700" dirty="0"/>
          </a:p>
        </p:txBody>
      </p:sp>
      <p:sp>
        <p:nvSpPr>
          <p:cNvPr id="9" name="Text 7"/>
          <p:cNvSpPr/>
          <p:nvPr/>
        </p:nvSpPr>
        <p:spPr>
          <a:xfrm>
            <a:off x="1343025" y="2746995"/>
            <a:ext cx="517588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Invest in the relationship first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1343025" y="3080370"/>
            <a:ext cx="4846511" cy="4799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Open with social engagement — dinners, site visits — before pushing terms. Build guanxi as the foundation.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6524625" y="2076450"/>
            <a:ext cx="5238750" cy="3381375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6524625" y="2076450"/>
            <a:ext cx="523875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6791325" y="2343150"/>
            <a:ext cx="5175885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9024"/>
              </a:lnSpc>
              <a:buNone/>
            </a:pPr>
            <a:r>
              <a:rPr lang="en-US" sz="27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700" dirty="0"/>
          </a:p>
        </p:txBody>
      </p:sp>
      <p:sp>
        <p:nvSpPr>
          <p:cNvPr id="14" name="Text 12"/>
          <p:cNvSpPr/>
          <p:nvPr/>
        </p:nvSpPr>
        <p:spPr>
          <a:xfrm>
            <a:off x="6791325" y="2746995"/>
            <a:ext cx="517588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Send senior, send consistent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6791325" y="3080370"/>
            <a:ext cx="4846511" cy="4799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Match Bosideng’s seniority and keep the same faces throughout. Stability signals respect and commitment.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11972925" y="2076450"/>
            <a:ext cx="5238750" cy="3381375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11972925" y="2076450"/>
            <a:ext cx="523875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12239625" y="2343150"/>
            <a:ext cx="5175885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9024"/>
              </a:lnSpc>
              <a:buNone/>
            </a:pPr>
            <a:r>
              <a:rPr lang="en-US" sz="27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700" dirty="0"/>
          </a:p>
        </p:txBody>
      </p:sp>
      <p:sp>
        <p:nvSpPr>
          <p:cNvPr id="19" name="Text 17"/>
          <p:cNvSpPr/>
          <p:nvPr/>
        </p:nvSpPr>
        <p:spPr>
          <a:xfrm>
            <a:off x="12239625" y="2746995"/>
            <a:ext cx="517588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Always protect face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2239625" y="3080370"/>
            <a:ext cx="4846511" cy="4799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Never disagree publicly or apply pressure. Raise concerns privately and frame them around shared success.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1076325" y="5667375"/>
            <a:ext cx="5238750" cy="3381375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1076325" y="5667375"/>
            <a:ext cx="523875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1343025" y="5934075"/>
            <a:ext cx="5175885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9024"/>
              </a:lnSpc>
              <a:buNone/>
            </a:pPr>
            <a:r>
              <a:rPr lang="en-US" sz="27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700" dirty="0"/>
          </a:p>
        </p:txBody>
      </p:sp>
      <p:sp>
        <p:nvSpPr>
          <p:cNvPr id="24" name="Text 22"/>
          <p:cNvSpPr/>
          <p:nvPr/>
        </p:nvSpPr>
        <p:spPr>
          <a:xfrm>
            <a:off x="1343025" y="6337920"/>
            <a:ext cx="517588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 patient — play the long game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1343025" y="6671295"/>
            <a:ext cx="4846511" cy="4799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Plan for multiple rounds. Avoid ultimatums and deadlines; let consensus form at their pace.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6524625" y="5667375"/>
            <a:ext cx="5238750" cy="3381375"/>
          </a:xfrm>
          <a:prstGeom prst="rect">
            <a:avLst/>
          </a:prstGeom>
          <a:solidFill>
            <a:srgbClr val="F6F4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6524625" y="5667375"/>
            <a:ext cx="5238750" cy="19050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6791325" y="5934075"/>
            <a:ext cx="5175885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9024"/>
              </a:lnSpc>
              <a:buNone/>
            </a:pPr>
            <a:r>
              <a:rPr lang="en-US" sz="27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2700" dirty="0"/>
          </a:p>
        </p:txBody>
      </p:sp>
      <p:sp>
        <p:nvSpPr>
          <p:cNvPr id="29" name="Text 27"/>
          <p:cNvSpPr/>
          <p:nvPr/>
        </p:nvSpPr>
        <p:spPr>
          <a:xfrm>
            <a:off x="6791325" y="6337920"/>
            <a:ext cx="517588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Use a cultural intermediary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6791325" y="6671295"/>
            <a:ext cx="4846511" cy="4799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6E6A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Engage a trusted bilingual advisor / interpreter to decode indirect signals and bridge etiquette.</a:t>
            </a:r>
            <a:endParaRPr lang="en-US" sz="1200" dirty="0"/>
          </a:p>
        </p:txBody>
      </p:sp>
      <p:sp>
        <p:nvSpPr>
          <p:cNvPr id="31" name="Shape 29"/>
          <p:cNvSpPr/>
          <p:nvPr/>
        </p:nvSpPr>
        <p:spPr>
          <a:xfrm>
            <a:off x="11972925" y="5667375"/>
            <a:ext cx="5238750" cy="3381375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12239625" y="5915025"/>
            <a:ext cx="5175885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9024"/>
              </a:lnSpc>
              <a:buNone/>
            </a:pPr>
            <a:r>
              <a:rPr lang="en-US" sz="2700" b="1" dirty="0">
                <a:solidFill>
                  <a:srgbClr val="AEB4E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</a:t>
            </a:r>
            <a:endParaRPr lang="en-US" sz="2700" dirty="0"/>
          </a:p>
        </p:txBody>
      </p:sp>
      <p:sp>
        <p:nvSpPr>
          <p:cNvPr id="33" name="Text 31"/>
          <p:cNvSpPr/>
          <p:nvPr/>
        </p:nvSpPr>
        <p:spPr>
          <a:xfrm>
            <a:off x="12239625" y="6318870"/>
            <a:ext cx="517588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Aim for a win-win partnership</a:t>
            </a:r>
            <a:endParaRPr lang="en-US" sz="1800" dirty="0"/>
          </a:p>
        </p:txBody>
      </p:sp>
      <p:sp>
        <p:nvSpPr>
          <p:cNvPr id="34" name="Text 32"/>
          <p:cNvSpPr/>
          <p:nvPr/>
        </p:nvSpPr>
        <p:spPr>
          <a:xfrm>
            <a:off x="12239625" y="6652245"/>
            <a:ext cx="4846511" cy="4799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889"/>
              </a:lnSpc>
              <a:buNone/>
            </a:pPr>
            <a:r>
              <a:rPr lang="en-US" sz="1200" dirty="0">
                <a:solidFill>
                  <a:srgbClr val="E7E9F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Frame the deal as mutual, long-term benefit, not a one-off transaction — aligning with collectivist values.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1076325" y="9272588"/>
            <a:ext cx="8895643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Graham &amp; Lam (2003); Sebenius, J.K. (2002) ‘The hidden challenge of cross-border negotiations’,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Harvard Business Review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, 80(3); Deresky (2017).</a:t>
            </a:r>
            <a:endParaRPr lang="en-US" sz="938" dirty="0"/>
          </a:p>
        </p:txBody>
      </p:sp>
      <p:sp>
        <p:nvSpPr>
          <p:cNvPr id="36" name="Text 34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11</a:t>
            </a:r>
            <a:endParaRPr lang="en-US" sz="1050" dirty="0"/>
          </a:p>
        </p:txBody>
      </p:sp>
      <p:sp>
        <p:nvSpPr>
          <p:cNvPr id="37" name="Text 2">
            <a:extLst>
              <a:ext uri="{FF2B5EF4-FFF2-40B4-BE49-F238E27FC236}">
                <a16:creationId xmlns:a16="http://schemas.microsoft.com/office/drawing/2014/main" id="{611A35C8-3672-A132-B272-430583EE205D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293811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IT MATTERS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52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805"/>
              </a:lnSpc>
              <a:buNone/>
            </a:pPr>
            <a:r>
              <a:rPr lang="en-US" sz="4050" b="1" kern="0" spc="-4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Cultural Awareness &amp; Adaptability Win the Deal</a:t>
            </a:r>
            <a:endParaRPr lang="en-US" sz="4050" dirty="0"/>
          </a:p>
        </p:txBody>
      </p:sp>
      <p:sp>
        <p:nvSpPr>
          <p:cNvPr id="6" name="Shape 4"/>
          <p:cNvSpPr/>
          <p:nvPr/>
        </p:nvSpPr>
        <p:spPr>
          <a:xfrm>
            <a:off x="1076325" y="2038350"/>
            <a:ext cx="5226025" cy="1650653"/>
          </a:xfrm>
          <a:prstGeom prst="rect">
            <a:avLst/>
          </a:prstGeom>
          <a:ln w="9525">
            <a:solidFill>
              <a:srgbClr val="D8D2C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371600" y="2314575"/>
            <a:ext cx="5099023" cy="56956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79149"/>
              </a:lnSpc>
              <a:buNone/>
            </a:pPr>
            <a:r>
              <a:rPr lang="en-US" sz="4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70%</a:t>
            </a:r>
            <a:endParaRPr lang="en-US" sz="4650" dirty="0"/>
          </a:p>
        </p:txBody>
      </p:sp>
      <p:sp>
        <p:nvSpPr>
          <p:cNvPr id="8" name="Text 6"/>
          <p:cNvSpPr/>
          <p:nvPr/>
        </p:nvSpPr>
        <p:spPr>
          <a:xfrm>
            <a:off x="1371600" y="2941290"/>
            <a:ext cx="4774539" cy="5095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of international ventures that fail cite cultural difference as a key cause.</a:t>
            </a:r>
            <a:endParaRPr lang="en-US" sz="1238" dirty="0"/>
          </a:p>
        </p:txBody>
      </p:sp>
      <p:sp>
        <p:nvSpPr>
          <p:cNvPr id="9" name="Shape 7"/>
          <p:cNvSpPr/>
          <p:nvPr/>
        </p:nvSpPr>
        <p:spPr>
          <a:xfrm>
            <a:off x="6530950" y="2038350"/>
            <a:ext cx="5226025" cy="1650653"/>
          </a:xfrm>
          <a:prstGeom prst="rect">
            <a:avLst/>
          </a:prstGeom>
          <a:ln w="9525">
            <a:solidFill>
              <a:srgbClr val="D8D2C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6826225" y="2314575"/>
            <a:ext cx="5099023" cy="56956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79149"/>
              </a:lnSpc>
              <a:buNone/>
            </a:pPr>
            <a:r>
              <a:rPr lang="en-US" sz="4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CQ</a:t>
            </a:r>
            <a:endParaRPr lang="en-US" sz="4650" dirty="0"/>
          </a:p>
        </p:txBody>
      </p:sp>
      <p:sp>
        <p:nvSpPr>
          <p:cNvPr id="11" name="Text 9"/>
          <p:cNvSpPr/>
          <p:nvPr/>
        </p:nvSpPr>
        <p:spPr>
          <a:xfrm>
            <a:off x="6826225" y="2941290"/>
            <a:ext cx="4774539" cy="5095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Cultural Intelligence — the ability to adapt — predicts negotiation success.</a:t>
            </a:r>
            <a:endParaRPr lang="en-US" sz="1238" dirty="0"/>
          </a:p>
        </p:txBody>
      </p:sp>
      <p:sp>
        <p:nvSpPr>
          <p:cNvPr id="12" name="Shape 10"/>
          <p:cNvSpPr/>
          <p:nvPr/>
        </p:nvSpPr>
        <p:spPr>
          <a:xfrm>
            <a:off x="11985575" y="2038350"/>
            <a:ext cx="5226100" cy="1650653"/>
          </a:xfrm>
          <a:prstGeom prst="rect">
            <a:avLst/>
          </a:prstGeom>
          <a:ln w="9525">
            <a:solidFill>
              <a:srgbClr val="D8D2C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12280850" y="2314575"/>
            <a:ext cx="5099105" cy="56956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79149"/>
              </a:lnSpc>
              <a:buNone/>
            </a:pPr>
            <a:r>
              <a:rPr lang="en-US" sz="465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 deal</a:t>
            </a:r>
            <a:endParaRPr lang="en-US" sz="4650" dirty="0"/>
          </a:p>
        </p:txBody>
      </p:sp>
      <p:sp>
        <p:nvSpPr>
          <p:cNvPr id="14" name="Text 12"/>
          <p:cNvSpPr/>
          <p:nvPr/>
        </p:nvSpPr>
        <p:spPr>
          <a:xfrm>
            <a:off x="12280850" y="2941290"/>
            <a:ext cx="4774616" cy="5095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784"/>
              </a:lnSpc>
              <a:buNone/>
            </a:pPr>
            <a:r>
              <a:rPr lang="en-US" sz="1238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single avoidable ‘loss of face’ can collapse months of relationship-building.</a:t>
            </a:r>
            <a:endParaRPr lang="en-US" sz="1238" dirty="0"/>
          </a:p>
        </p:txBody>
      </p:sp>
      <p:sp>
        <p:nvSpPr>
          <p:cNvPr id="15" name="Shape 13"/>
          <p:cNvSpPr/>
          <p:nvPr/>
        </p:nvSpPr>
        <p:spPr>
          <a:xfrm>
            <a:off x="1076325" y="3974753"/>
            <a:ext cx="28575" cy="528638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1314450" y="3974753"/>
            <a:ext cx="7875365" cy="566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Awareness</a:t>
            </a:r>
            <a:r>
              <a:rPr lang="en-US" sz="1313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lets us anticipate where friction will occur.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9334500" y="3974753"/>
            <a:ext cx="28575" cy="528638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9572625" y="3974753"/>
            <a:ext cx="7875365" cy="566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Adaptability </a:t>
            </a:r>
            <a:r>
              <a:rPr lang="en-US" sz="1313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lets us adjust our behaviour in the room — our pace, language and deference — without abandoning our commercial goals.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1076325" y="8321055"/>
            <a:ext cx="16135350" cy="803895"/>
          </a:xfrm>
          <a:prstGeom prst="rect">
            <a:avLst/>
          </a:prstGeom>
          <a:solidFill>
            <a:srgbClr val="1A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1381125" y="8549655"/>
            <a:ext cx="16009811" cy="3847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“When in Rome… but never lose sight of why you came to Rome.”</a:t>
            </a:r>
            <a:endParaRPr lang="en-US" sz="2100" dirty="0"/>
          </a:p>
        </p:txBody>
      </p:sp>
      <p:sp>
        <p:nvSpPr>
          <p:cNvPr id="21" name="Text 19"/>
          <p:cNvSpPr/>
          <p:nvPr/>
        </p:nvSpPr>
        <p:spPr>
          <a:xfrm>
            <a:off x="1076325" y="9272588"/>
            <a:ext cx="7016896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Earley, P.C. &amp; Mosakowski, E. (2004) ‘Cultural intelligence’, </a:t>
            </a:r>
            <a:r>
              <a:rPr lang="en-US" sz="938" i="1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Harvard Business Review</a:t>
            </a:r>
            <a:r>
              <a:rPr lang="en-US" sz="938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, 82(10); Hofstede et al. (2010).</a:t>
            </a:r>
            <a:endParaRPr lang="en-US" sz="938" dirty="0"/>
          </a:p>
        </p:txBody>
      </p:sp>
      <p:sp>
        <p:nvSpPr>
          <p:cNvPr id="22" name="Text 20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12</a:t>
            </a:r>
            <a:endParaRPr lang="en-US" sz="1050" dirty="0"/>
          </a:p>
        </p:txBody>
      </p:sp>
      <p:sp>
        <p:nvSpPr>
          <p:cNvPr id="23" name="Text 2">
            <a:extLst>
              <a:ext uri="{FF2B5EF4-FFF2-40B4-BE49-F238E27FC236}">
                <a16:creationId xmlns:a16="http://schemas.microsoft.com/office/drawing/2014/main" id="{AFDD06D7-C27F-47F2-D6EC-54E7BE69CDE3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D3CC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5" y="847725"/>
            <a:ext cx="267048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SUMMARY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628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943"/>
              </a:lnSpc>
              <a:buNone/>
            </a:pPr>
            <a:r>
              <a:rPr lang="en-US" sz="4650" b="1" kern="0" spc="-46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Conclusion</a:t>
            </a:r>
            <a:endParaRPr lang="en-US" sz="4650" dirty="0"/>
          </a:p>
        </p:txBody>
      </p:sp>
      <p:sp>
        <p:nvSpPr>
          <p:cNvPr id="6" name="Shape 4"/>
          <p:cNvSpPr/>
          <p:nvPr/>
        </p:nvSpPr>
        <p:spPr>
          <a:xfrm>
            <a:off x="1076325" y="3965228"/>
            <a:ext cx="7800975" cy="9525"/>
          </a:xfrm>
          <a:prstGeom prst="rect">
            <a:avLst/>
          </a:prstGeom>
          <a:solidFill>
            <a:srgbClr val="B3AB9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076325" y="4184303"/>
            <a:ext cx="215354" cy="3733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0400"/>
              </a:lnSpc>
              <a:buNone/>
            </a:pPr>
            <a:r>
              <a:rPr lang="en-US" sz="33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3300" dirty="0"/>
          </a:p>
        </p:txBody>
      </p:sp>
      <p:sp>
        <p:nvSpPr>
          <p:cNvPr id="8" name="Text 6"/>
          <p:cNvSpPr/>
          <p:nvPr/>
        </p:nvSpPr>
        <p:spPr>
          <a:xfrm>
            <a:off x="1425029" y="4184303"/>
            <a:ext cx="7086228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Culture is decisive</a:t>
            </a:r>
            <a:endParaRPr lang="en-US" sz="2025" dirty="0"/>
          </a:p>
        </p:txBody>
      </p:sp>
      <p:sp>
        <p:nvSpPr>
          <p:cNvPr id="9" name="Text 7"/>
          <p:cNvSpPr/>
          <p:nvPr/>
        </p:nvSpPr>
        <p:spPr>
          <a:xfrm>
            <a:off x="1425029" y="4541490"/>
            <a:ext cx="7086228" cy="2809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211"/>
              </a:lnSpc>
              <a:buNone/>
            </a:pPr>
            <a:r>
              <a:rPr lang="en-US" sz="1275" dirty="0">
                <a:solidFill>
                  <a:srgbClr val="4A463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Beneath language and etiquette lie the values that truly drive how Bosideng negotiates.</a:t>
            </a:r>
            <a:endParaRPr lang="en-US" sz="1275" dirty="0"/>
          </a:p>
        </p:txBody>
      </p:sp>
      <p:sp>
        <p:nvSpPr>
          <p:cNvPr id="10" name="Shape 8"/>
          <p:cNvSpPr/>
          <p:nvPr/>
        </p:nvSpPr>
        <p:spPr>
          <a:xfrm>
            <a:off x="9410700" y="3965228"/>
            <a:ext cx="7800975" cy="9525"/>
          </a:xfrm>
          <a:prstGeom prst="rect">
            <a:avLst/>
          </a:prstGeom>
          <a:solidFill>
            <a:srgbClr val="B3AB9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9410700" y="4184303"/>
            <a:ext cx="244748" cy="3733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0400"/>
              </a:lnSpc>
              <a:buNone/>
            </a:pPr>
            <a:r>
              <a:rPr lang="en-US" sz="33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3300" dirty="0"/>
          </a:p>
        </p:txBody>
      </p:sp>
      <p:sp>
        <p:nvSpPr>
          <p:cNvPr id="12" name="Text 10"/>
          <p:cNvSpPr/>
          <p:nvPr/>
        </p:nvSpPr>
        <p:spPr>
          <a:xfrm>
            <a:off x="9788798" y="4184303"/>
            <a:ext cx="8165165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gaps are predictable</a:t>
            </a:r>
            <a:endParaRPr lang="en-US" sz="2025" dirty="0"/>
          </a:p>
        </p:txBody>
      </p:sp>
      <p:sp>
        <p:nvSpPr>
          <p:cNvPr id="13" name="Text 11"/>
          <p:cNvSpPr/>
          <p:nvPr/>
        </p:nvSpPr>
        <p:spPr>
          <a:xfrm>
            <a:off x="9788798" y="4541490"/>
            <a:ext cx="7645563" cy="5238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4211"/>
              </a:lnSpc>
              <a:buNone/>
            </a:pPr>
            <a:r>
              <a:rPr lang="en-US" sz="1275" dirty="0">
                <a:solidFill>
                  <a:srgbClr val="4A463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 and Hall show exactly where the UK and China diverge — hierarchy, directness, time and face.</a:t>
            </a:r>
            <a:endParaRPr lang="en-US" sz="1275" dirty="0"/>
          </a:p>
        </p:txBody>
      </p:sp>
      <p:sp>
        <p:nvSpPr>
          <p:cNvPr id="14" name="Shape 12"/>
          <p:cNvSpPr/>
          <p:nvPr/>
        </p:nvSpPr>
        <p:spPr>
          <a:xfrm>
            <a:off x="1076325" y="5274915"/>
            <a:ext cx="7800975" cy="9525"/>
          </a:xfrm>
          <a:prstGeom prst="rect">
            <a:avLst/>
          </a:prstGeom>
          <a:solidFill>
            <a:srgbClr val="B3AB9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1076325" y="5493990"/>
            <a:ext cx="240655" cy="3733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0400"/>
              </a:lnSpc>
              <a:buNone/>
            </a:pPr>
            <a:r>
              <a:rPr lang="en-US" sz="33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3300" dirty="0"/>
          </a:p>
        </p:txBody>
      </p:sp>
      <p:sp>
        <p:nvSpPr>
          <p:cNvPr id="16" name="Text 14"/>
          <p:cNvSpPr/>
          <p:nvPr/>
        </p:nvSpPr>
        <p:spPr>
          <a:xfrm>
            <a:off x="1450330" y="5493990"/>
            <a:ext cx="5820006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Relationship before contract</a:t>
            </a:r>
            <a:endParaRPr lang="en-US" sz="2025" dirty="0"/>
          </a:p>
        </p:txBody>
      </p:sp>
      <p:sp>
        <p:nvSpPr>
          <p:cNvPr id="17" name="Text 15"/>
          <p:cNvSpPr/>
          <p:nvPr/>
        </p:nvSpPr>
        <p:spPr>
          <a:xfrm>
            <a:off x="1450330" y="5851178"/>
            <a:ext cx="5820006" cy="2809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211"/>
              </a:lnSpc>
              <a:buNone/>
            </a:pPr>
            <a:r>
              <a:rPr lang="en-US" sz="1275" dirty="0">
                <a:solidFill>
                  <a:srgbClr val="4A463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Guanxi and mianzi mean trust must be earned before terms are signed.</a:t>
            </a:r>
            <a:endParaRPr lang="en-US" sz="1275" dirty="0"/>
          </a:p>
        </p:txBody>
      </p:sp>
      <p:sp>
        <p:nvSpPr>
          <p:cNvPr id="18" name="Shape 16"/>
          <p:cNvSpPr/>
          <p:nvPr/>
        </p:nvSpPr>
        <p:spPr>
          <a:xfrm>
            <a:off x="9410700" y="5274915"/>
            <a:ext cx="7800975" cy="9525"/>
          </a:xfrm>
          <a:prstGeom prst="rect">
            <a:avLst/>
          </a:prstGeom>
          <a:solidFill>
            <a:srgbClr val="B3AB9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9410700" y="5493990"/>
            <a:ext cx="266626" cy="3733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70400"/>
              </a:lnSpc>
              <a:buNone/>
            </a:pPr>
            <a:r>
              <a:rPr lang="en-US" sz="3300" b="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3300" dirty="0"/>
          </a:p>
        </p:txBody>
      </p:sp>
      <p:sp>
        <p:nvSpPr>
          <p:cNvPr id="20" name="Text 18"/>
          <p:cNvSpPr/>
          <p:nvPr/>
        </p:nvSpPr>
        <p:spPr>
          <a:xfrm>
            <a:off x="9810676" y="5493990"/>
            <a:ext cx="8141099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Adaptability secures the deal</a:t>
            </a:r>
            <a:endParaRPr lang="en-US" sz="2025" dirty="0"/>
          </a:p>
        </p:txBody>
      </p:sp>
      <p:sp>
        <p:nvSpPr>
          <p:cNvPr id="21" name="Text 19"/>
          <p:cNvSpPr/>
          <p:nvPr/>
        </p:nvSpPr>
        <p:spPr>
          <a:xfrm>
            <a:off x="9810676" y="5851178"/>
            <a:ext cx="7623029" cy="5238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211"/>
              </a:lnSpc>
              <a:buNone/>
            </a:pPr>
            <a:r>
              <a:rPr lang="en-US" sz="1275" dirty="0">
                <a:solidFill>
                  <a:srgbClr val="4A463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By preparing, respecting hierarchy, protecting face and playing the long game, we turn cultural difference into advantage.</a:t>
            </a:r>
            <a:endParaRPr lang="en-US" sz="1275" dirty="0"/>
          </a:p>
        </p:txBody>
      </p:sp>
      <p:sp>
        <p:nvSpPr>
          <p:cNvPr id="22" name="Shape 20"/>
          <p:cNvSpPr/>
          <p:nvPr/>
        </p:nvSpPr>
        <p:spPr>
          <a:xfrm>
            <a:off x="1076325" y="8321055"/>
            <a:ext cx="16135350" cy="803895"/>
          </a:xfrm>
          <a:prstGeom prst="rect">
            <a:avLst/>
          </a:prstGeom>
          <a:solidFill>
            <a:srgbClr val="0A14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1381125" y="8549655"/>
            <a:ext cx="16009811" cy="3847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successful Burberry–Bosideng partnership will be built on cultural intelligence — not just commercial terms.</a:t>
            </a:r>
            <a:endParaRPr lang="en-US" sz="2100" dirty="0"/>
          </a:p>
        </p:txBody>
      </p:sp>
      <p:sp>
        <p:nvSpPr>
          <p:cNvPr id="24" name="Text 22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7D75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13</a:t>
            </a:r>
            <a:endParaRPr lang="en-US" sz="1050" dirty="0"/>
          </a:p>
        </p:txBody>
      </p:sp>
      <p:sp>
        <p:nvSpPr>
          <p:cNvPr id="25" name="Text 2">
            <a:extLst>
              <a:ext uri="{FF2B5EF4-FFF2-40B4-BE49-F238E27FC236}">
                <a16:creationId xmlns:a16="http://schemas.microsoft.com/office/drawing/2014/main" id="{27DA8349-CF69-3336-A203-183331236F7D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17526000" cy="9525000"/>
          </a:xfrm>
          <a:prstGeom prst="rect">
            <a:avLst/>
          </a:prstGeom>
          <a:ln w="9525">
            <a:solidFill>
              <a:srgbClr val="1A1A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1076324" y="847725"/>
            <a:ext cx="347337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75" b="1" kern="0" spc="221" dirty="0">
                <a:solidFill>
                  <a:srgbClr val="0A14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HARVARD REFERENCING</a:t>
            </a:r>
            <a:endParaRPr lang="en-US" sz="1575" dirty="0"/>
          </a:p>
        </p:txBody>
      </p:sp>
      <p:sp>
        <p:nvSpPr>
          <p:cNvPr id="5" name="Text 3"/>
          <p:cNvSpPr/>
          <p:nvPr/>
        </p:nvSpPr>
        <p:spPr>
          <a:xfrm>
            <a:off x="1076325" y="1238250"/>
            <a:ext cx="17748885" cy="590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8550"/>
              </a:lnSpc>
              <a:buNone/>
            </a:pPr>
            <a:r>
              <a:rPr lang="en-US" sz="4350" b="1" kern="0" spc="-43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Reference List</a:t>
            </a:r>
            <a:endParaRPr lang="en-US" sz="4350" dirty="0"/>
          </a:p>
        </p:txBody>
      </p:sp>
      <p:sp>
        <p:nvSpPr>
          <p:cNvPr id="6" name="Text 4"/>
          <p:cNvSpPr/>
          <p:nvPr/>
        </p:nvSpPr>
        <p:spPr>
          <a:xfrm>
            <a:off x="1076325" y="2057400"/>
            <a:ext cx="7995761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Buckley, P.J., Clegg, J. &amp; Tan, H. (2006) ‘Cultural awareness in knowledge transfer to China’,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Journal of World Business 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, 41(3), pp. 275–288.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076325" y="2638425"/>
            <a:ext cx="8539163" cy="266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 Group plc (2024)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Annual Report 2023/24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London: Burberry Group plc.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1076325" y="2990850"/>
            <a:ext cx="8539163" cy="266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Bosideng International Holdings Ltd (2024)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Annual Report 2023/24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Hong Kong: Bosideng.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076325" y="3343275"/>
            <a:ext cx="8539163" cy="266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Deresky, H. (2017)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International Management: Managing Across Borders and Cultures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9th edn. Harlow: Pearson.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076325" y="3695700"/>
            <a:ext cx="8539163" cy="266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Earley, P.C. &amp; Mosakowski, E. (2004) ‘Cultural intelligence’,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Harvard Business Review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, 82(10), pp. 139–146.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076325" y="4048125"/>
            <a:ext cx="8539163" cy="266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Fang, T. (1999)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Chinese Business Negotiating Style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Thousand Oaks, CA: Sage.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076325" y="4400550"/>
            <a:ext cx="8539163" cy="266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Graham, J.L. &amp; Lam, N.M. (2003) ‘The Chinese negotiation’,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Harvard Business Review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, 81(10), pp. 82–91.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9448800" y="2057400"/>
            <a:ext cx="8539163" cy="266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Hall, E.T. (1976)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Beyond Culture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New York: Anchor Books.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448800" y="2409825"/>
            <a:ext cx="7995761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Hofstede, G., Hofstede, G.J. &amp; Minkov, M. (2010)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Cultures and Organizations: Software of the Mind 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3rd edn. New York: McGraw-Hill.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9448800" y="2990850"/>
            <a:ext cx="7995761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Hofstede Insights (2023)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Country Comparison Tool 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Available at: hofstede-insights.com (Accessed: 27 June 2026).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9448800" y="3571875"/>
            <a:ext cx="7995761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Meyer, E. (2014)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Culture Map: Breaking Through the Invisible Boundaries of Global Business 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 New York: PublicAffairs.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9448800" y="4152900"/>
            <a:ext cx="7995761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3333"/>
              </a:lnSpc>
              <a:buNone/>
            </a:pP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Sebenius, J.K. (2002) ‘The hidden challenge of cross-border negotiations’, </a:t>
            </a:r>
            <a:r>
              <a:rPr lang="en-US" sz="1200" i="1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Harvard Business Review </a:t>
            </a:r>
            <a:r>
              <a:rPr lang="en-US" sz="1200" dirty="0">
                <a:solidFill>
                  <a:srgbClr val="3A37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, 80(3), pp. 76–85.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7033230" y="9258300"/>
            <a:ext cx="254645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050" kern="0" spc="147" dirty="0">
                <a:solidFill>
                  <a:srgbClr val="9A917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14</a:t>
            </a:r>
            <a:endParaRPr lang="en-US" sz="1050" dirty="0"/>
          </a:p>
        </p:txBody>
      </p:sp>
      <p:sp>
        <p:nvSpPr>
          <p:cNvPr id="19" name="Text 2">
            <a:extLst>
              <a:ext uri="{FF2B5EF4-FFF2-40B4-BE49-F238E27FC236}">
                <a16:creationId xmlns:a16="http://schemas.microsoft.com/office/drawing/2014/main" id="{6FC29B42-4818-0B1D-9622-AE7385A6DB5D}"/>
              </a:ext>
            </a:extLst>
          </p:cNvPr>
          <p:cNvSpPr/>
          <p:nvPr/>
        </p:nvSpPr>
        <p:spPr>
          <a:xfrm>
            <a:off x="14912816" y="923925"/>
            <a:ext cx="244910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720" dirty="0">
                <a:solidFill>
                  <a:srgbClr val="1A1A1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BURBERRY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2966</Words>
  <Application>Microsoft Office PowerPoint</Application>
  <PresentationFormat>Custom</PresentationFormat>
  <Paragraphs>305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Hristina Veskova (2328970)</cp:lastModifiedBy>
  <cp:revision>3</cp:revision>
  <dcterms:created xsi:type="dcterms:W3CDTF">2026-07-19T13:42:32Z</dcterms:created>
  <dcterms:modified xsi:type="dcterms:W3CDTF">2026-07-19T13:52:21Z</dcterms:modified>
</cp:coreProperties>
</file>