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1FF3-78D4-40B3-B618-29CCD0F0E2E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8A8E34F8-3650-4A3C-A6A1-0A275CAD9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223781"/>
      </p:ext>
    </p:extLst>
  </p:cSld>
  <p:clrMapOvr>
    <a:masterClrMapping/>
  </p:clrMapOvr>
  <p:transition spd="slow" advTm="45000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1FF3-78D4-40B3-B618-29CCD0F0E2E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E34F8-3650-4A3C-A6A1-0A275CAD9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618477"/>
      </p:ext>
    </p:extLst>
  </p:cSld>
  <p:clrMapOvr>
    <a:masterClrMapping/>
  </p:clrMapOvr>
  <p:transition spd="slow" advTm="45000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1FF3-78D4-40B3-B618-29CCD0F0E2E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A8E34F8-3650-4A3C-A6A1-0A275CAD9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725580"/>
      </p:ext>
    </p:extLst>
  </p:cSld>
  <p:clrMapOvr>
    <a:masterClrMapping/>
  </p:clrMapOvr>
  <p:transition spd="slow" advTm="45000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1FF3-78D4-40B3-B618-29CCD0F0E2E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A8E34F8-3650-4A3C-A6A1-0A275CAD9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017288"/>
      </p:ext>
    </p:extLst>
  </p:cSld>
  <p:clrMapOvr>
    <a:masterClrMapping/>
  </p:clrMapOvr>
  <p:transition spd="slow" advTm="45000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1FF3-78D4-40B3-B618-29CCD0F0E2E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A8E34F8-3650-4A3C-A6A1-0A275CAD9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309107"/>
      </p:ext>
    </p:extLst>
  </p:cSld>
  <p:clrMapOvr>
    <a:masterClrMapping/>
  </p:clrMapOvr>
  <p:transition spd="slow" advTm="45000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1FF3-78D4-40B3-B618-29CCD0F0E2E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E34F8-3650-4A3C-A6A1-0A275CAD9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208113"/>
      </p:ext>
    </p:extLst>
  </p:cSld>
  <p:clrMapOvr>
    <a:masterClrMapping/>
  </p:clrMapOvr>
  <p:transition spd="slow" advTm="45000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1FF3-78D4-40B3-B618-29CCD0F0E2E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E34F8-3650-4A3C-A6A1-0A275CAD9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005570"/>
      </p:ext>
    </p:extLst>
  </p:cSld>
  <p:clrMapOvr>
    <a:masterClrMapping/>
  </p:clrMapOvr>
  <p:transition spd="slow" advTm="45000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1FF3-78D4-40B3-B618-29CCD0F0E2E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E34F8-3650-4A3C-A6A1-0A275CAD9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768257"/>
      </p:ext>
    </p:extLst>
  </p:cSld>
  <p:clrMapOvr>
    <a:masterClrMapping/>
  </p:clrMapOvr>
  <p:transition spd="slow" advTm="45000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1FF3-78D4-40B3-B618-29CCD0F0E2E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A8E34F8-3650-4A3C-A6A1-0A275CAD9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0598"/>
      </p:ext>
    </p:extLst>
  </p:cSld>
  <p:clrMapOvr>
    <a:masterClrMapping/>
  </p:clrMapOvr>
  <p:transition spd="slow" advTm="45000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1FF3-78D4-40B3-B618-29CCD0F0E2E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A8E34F8-3650-4A3C-A6A1-0A275CAD9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639509"/>
      </p:ext>
    </p:extLst>
  </p:cSld>
  <p:clrMapOvr>
    <a:masterClrMapping/>
  </p:clrMapOvr>
  <p:transition spd="slow" advTm="45000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1FF3-78D4-40B3-B618-29CCD0F0E2E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A8E34F8-3650-4A3C-A6A1-0A275CAD9FD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58844150"/>
      </p:ext>
    </p:extLst>
  </p:cSld>
  <p:clrMapOvr>
    <a:masterClrMapping/>
  </p:clrMapOvr>
  <p:transition spd="slow" advTm="45000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1FF3-78D4-40B3-B618-29CCD0F0E2E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A8E34F8-3650-4A3C-A6A1-0A275CAD9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690621"/>
      </p:ext>
    </p:extLst>
  </p:cSld>
  <p:clrMapOvr>
    <a:masterClrMapping/>
  </p:clrMapOvr>
  <p:transition spd="slow" advTm="45000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1FF3-78D4-40B3-B618-29CCD0F0E2E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A8E34F8-3650-4A3C-A6A1-0A275CAD9FD7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94662012"/>
      </p:ext>
    </p:extLst>
  </p:cSld>
  <p:clrMapOvr>
    <a:masterClrMapping/>
  </p:clrMapOvr>
  <p:transition spd="slow" advTm="45000">
    <p:wip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1FF3-78D4-40B3-B618-29CCD0F0E2E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A8E34F8-3650-4A3C-A6A1-0A275CAD9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18972"/>
      </p:ext>
    </p:extLst>
  </p:cSld>
  <p:clrMapOvr>
    <a:masterClrMapping/>
  </p:clrMapOvr>
  <p:transition spd="slow" advTm="45000">
    <p:wip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1FF3-78D4-40B3-B618-29CCD0F0E2E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E34F8-3650-4A3C-A6A1-0A275CAD9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196036"/>
      </p:ext>
    </p:extLst>
  </p:cSld>
  <p:clrMapOvr>
    <a:masterClrMapping/>
  </p:clrMapOvr>
  <p:transition spd="slow" advTm="45000">
    <p:wip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1FF3-78D4-40B3-B618-29CCD0F0E2E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E34F8-3650-4A3C-A6A1-0A275CAD9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709809"/>
      </p:ext>
    </p:extLst>
  </p:cSld>
  <p:clrMapOvr>
    <a:masterClrMapping/>
  </p:clrMapOvr>
  <p:transition spd="slow" advTm="45000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B01FF3-78D4-40B3-B618-29CCD0F0E2E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8A8E34F8-3650-4A3C-A6A1-0A275CAD9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22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</p:sldLayoutIdLst>
  <p:transition spd="slow" advTm="45000">
    <p:wipe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2742D-C167-4819-9792-C2F899BC4A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1576" y="721933"/>
            <a:ext cx="9715500" cy="4203872"/>
          </a:xfrm>
        </p:spPr>
        <p:txBody>
          <a:bodyPr anchor="ctr">
            <a:normAutofit/>
          </a:bodyPr>
          <a:lstStyle/>
          <a:p>
            <a:pPr algn="r"/>
            <a:r>
              <a:rPr lang="en-GB" sz="6000" dirty="0"/>
              <a:t>The Strategy-Formulation Framework</a:t>
            </a:r>
            <a:br>
              <a:rPr lang="en-GB" sz="5400" dirty="0"/>
            </a:br>
            <a:endParaRPr lang="en-GB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FA8EE2-89A9-4126-94C6-58E2FB1034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71677" y="3429000"/>
            <a:ext cx="6772273" cy="2865095"/>
          </a:xfrm>
        </p:spPr>
        <p:txBody>
          <a:bodyPr anchor="ctr">
            <a:normAutofit/>
          </a:bodyPr>
          <a:lstStyle/>
          <a:p>
            <a:r>
              <a:rPr lang="en-GB" sz="2400" dirty="0"/>
              <a:t>Comparing the position of Johnson &amp; Johnson in 2009 and 2019</a:t>
            </a:r>
          </a:p>
          <a:p>
            <a:endParaRPr lang="en-GB" sz="2400" dirty="0"/>
          </a:p>
          <a:p>
            <a:r>
              <a:rPr lang="en-GB" sz="2400" dirty="0"/>
              <a:t>By Jade Farley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743099-06A3-41CE-92DA-EC16370CA8AB}"/>
              </a:ext>
            </a:extLst>
          </p:cNvPr>
          <p:cNvSpPr txBox="1"/>
          <p:nvPr/>
        </p:nvSpPr>
        <p:spPr>
          <a:xfrm>
            <a:off x="366715" y="4500563"/>
            <a:ext cx="12049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SFF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10BFF1-F856-4CE8-A62B-CFE7C70BBB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3951" y="4265260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5363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 advTm="45000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BCB8B-983E-4882-9C10-DB2CA805C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577765"/>
            <a:ext cx="8911687" cy="1280890"/>
          </a:xfrm>
        </p:spPr>
        <p:txBody>
          <a:bodyPr>
            <a:normAutofit/>
          </a:bodyPr>
          <a:lstStyle/>
          <a:p>
            <a:r>
              <a:rPr lang="en-GB" sz="4800" b="1" dirty="0"/>
              <a:t>Competitive Profile Matrix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5BDA8A-AF26-4F1E-BA62-9C9A0379D9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0735" y="1599737"/>
            <a:ext cx="5257800" cy="27348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B38B3B8-2C0E-45AA-BE84-1C69B9DD36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089" y="3670921"/>
            <a:ext cx="5077178" cy="26093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546A75-BD4C-4DB8-AD5E-AE889C8F5648}"/>
              </a:ext>
            </a:extLst>
          </p:cNvPr>
          <p:cNvSpPr txBox="1"/>
          <p:nvPr/>
        </p:nvSpPr>
        <p:spPr>
          <a:xfrm>
            <a:off x="824089" y="2799644"/>
            <a:ext cx="18175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2009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669585-1278-4355-ADD4-C6A1B99402EC}"/>
              </a:ext>
            </a:extLst>
          </p:cNvPr>
          <p:cNvSpPr txBox="1"/>
          <p:nvPr/>
        </p:nvSpPr>
        <p:spPr>
          <a:xfrm>
            <a:off x="10551843" y="4673488"/>
            <a:ext cx="1761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2019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15D4FED-9D0F-4ECA-BD44-5C83B97C2752}"/>
              </a:ext>
            </a:extLst>
          </p:cNvPr>
          <p:cNvSpPr txBox="1"/>
          <p:nvPr/>
        </p:nvSpPr>
        <p:spPr>
          <a:xfrm>
            <a:off x="371827" y="739078"/>
            <a:ext cx="1428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INPUT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A2841C7-318E-4390-B64F-C1EFC6D749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58300" y="191910"/>
            <a:ext cx="1128103" cy="1128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951525"/>
      </p:ext>
    </p:extLst>
  </p:cSld>
  <p:clrMapOvr>
    <a:masterClrMapping/>
  </p:clrMapOvr>
  <p:transition spd="slow" advTm="45000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BCB8B-983E-4882-9C10-DB2CA805C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577764"/>
            <a:ext cx="8911687" cy="1935377"/>
          </a:xfrm>
        </p:spPr>
        <p:txBody>
          <a:bodyPr>
            <a:normAutofit/>
          </a:bodyPr>
          <a:lstStyle/>
          <a:p>
            <a:r>
              <a:rPr lang="en-GB" sz="4800" b="1" dirty="0"/>
              <a:t>External Factor Evaluation Matrix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546A75-BD4C-4DB8-AD5E-AE889C8F5648}"/>
              </a:ext>
            </a:extLst>
          </p:cNvPr>
          <p:cNvSpPr txBox="1"/>
          <p:nvPr/>
        </p:nvSpPr>
        <p:spPr>
          <a:xfrm>
            <a:off x="283201" y="2844225"/>
            <a:ext cx="18175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2009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669585-1278-4355-ADD4-C6A1B99402EC}"/>
              </a:ext>
            </a:extLst>
          </p:cNvPr>
          <p:cNvSpPr txBox="1"/>
          <p:nvPr/>
        </p:nvSpPr>
        <p:spPr>
          <a:xfrm>
            <a:off x="10430934" y="5695461"/>
            <a:ext cx="1761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2019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CA2315-0C2E-424B-B04C-10E6A3BDF7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3938" y="1805876"/>
            <a:ext cx="5504516" cy="38895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7C41215-9F9E-4B0A-9B0F-8B93143555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201" y="3429000"/>
            <a:ext cx="5617537" cy="334089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EEDFFCF-540D-4515-8C16-3812F8B580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201" y="717591"/>
            <a:ext cx="1493649" cy="53649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30DF9AE-3631-4518-BFD4-E29F83FE19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34649" y="231712"/>
            <a:ext cx="1127858" cy="1133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520416"/>
      </p:ext>
    </p:extLst>
  </p:cSld>
  <p:clrMapOvr>
    <a:masterClrMapping/>
  </p:clrMapOvr>
  <p:transition spd="slow" advTm="45000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BCB8B-983E-4882-9C10-DB2CA805C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577765"/>
            <a:ext cx="8911687" cy="1579648"/>
          </a:xfrm>
        </p:spPr>
        <p:txBody>
          <a:bodyPr>
            <a:normAutofit/>
          </a:bodyPr>
          <a:lstStyle/>
          <a:p>
            <a:r>
              <a:rPr lang="en-GB" sz="4800" b="1" dirty="0"/>
              <a:t>Internal Factor Evaluation Matrix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546A75-BD4C-4DB8-AD5E-AE889C8F5648}"/>
              </a:ext>
            </a:extLst>
          </p:cNvPr>
          <p:cNvSpPr txBox="1"/>
          <p:nvPr/>
        </p:nvSpPr>
        <p:spPr>
          <a:xfrm>
            <a:off x="506900" y="2143125"/>
            <a:ext cx="18175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2009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669585-1278-4355-ADD4-C6A1B99402EC}"/>
              </a:ext>
            </a:extLst>
          </p:cNvPr>
          <p:cNvSpPr txBox="1"/>
          <p:nvPr/>
        </p:nvSpPr>
        <p:spPr>
          <a:xfrm>
            <a:off x="10551843" y="5695460"/>
            <a:ext cx="1761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2019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BD0A80-5F00-45EB-A7FC-3946B9B384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5654" y="1875535"/>
            <a:ext cx="5712447" cy="36823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E5D34E8-5632-479D-95E0-FB0E4B0E80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900" y="2727900"/>
            <a:ext cx="4834547" cy="386519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7F38887-3D02-438D-B623-9E8767620D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6704" y="744928"/>
            <a:ext cx="1493649" cy="53649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C179E0-D508-4AC3-A375-6F49ED6C6C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37437" y="233635"/>
            <a:ext cx="1127858" cy="1133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897014"/>
      </p:ext>
    </p:extLst>
  </p:cSld>
  <p:clrMapOvr>
    <a:masterClrMapping/>
  </p:clrMapOvr>
  <p:transition spd="slow" advTm="45000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BCB8B-983E-4882-9C10-DB2CA805C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577765"/>
            <a:ext cx="9775557" cy="1280890"/>
          </a:xfrm>
        </p:spPr>
        <p:txBody>
          <a:bodyPr>
            <a:normAutofit fontScale="90000"/>
          </a:bodyPr>
          <a:lstStyle/>
          <a:p>
            <a:r>
              <a:rPr lang="en-GB" sz="4800" b="1" dirty="0"/>
              <a:t>Threats-Weaknesses-Opportunities</a:t>
            </a:r>
            <a:br>
              <a:rPr lang="en-GB" sz="4800" b="1" dirty="0"/>
            </a:br>
            <a:r>
              <a:rPr lang="en-GB" sz="4800" b="1" dirty="0"/>
              <a:t>-Threats Matrix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546A75-BD4C-4DB8-AD5E-AE889C8F5648}"/>
              </a:ext>
            </a:extLst>
          </p:cNvPr>
          <p:cNvSpPr txBox="1"/>
          <p:nvPr/>
        </p:nvSpPr>
        <p:spPr>
          <a:xfrm>
            <a:off x="734560" y="2571044"/>
            <a:ext cx="18175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2009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669585-1278-4355-ADD4-C6A1B99402EC}"/>
              </a:ext>
            </a:extLst>
          </p:cNvPr>
          <p:cNvSpPr txBox="1"/>
          <p:nvPr/>
        </p:nvSpPr>
        <p:spPr>
          <a:xfrm>
            <a:off x="10430934" y="5524929"/>
            <a:ext cx="1761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2019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CFB7A63-CEA4-4C22-AE72-A9AEBCDE32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4254" y="1801868"/>
            <a:ext cx="5322269" cy="37798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56DDC67-8872-4D64-B8C9-527B2259F6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560" y="3271839"/>
            <a:ext cx="5460675" cy="330753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C328399-5647-4964-8630-ACD6FD17E31C}"/>
              </a:ext>
            </a:extLst>
          </p:cNvPr>
          <p:cNvSpPr txBox="1"/>
          <p:nvPr/>
        </p:nvSpPr>
        <p:spPr>
          <a:xfrm>
            <a:off x="0" y="785813"/>
            <a:ext cx="148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MATCHING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4FE8674-1CAC-4D25-966A-0C8A316A1E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52117" y="222943"/>
            <a:ext cx="927191" cy="932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876590"/>
      </p:ext>
    </p:extLst>
  </p:cSld>
  <p:clrMapOvr>
    <a:masterClrMapping/>
  </p:clrMapOvr>
  <p:transition spd="slow" advTm="45000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BCB8B-983E-4882-9C10-DB2CA805C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577765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GB" sz="4800" b="1" dirty="0"/>
              <a:t>Strategic Position and Action Evaluation Matrix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546A75-BD4C-4DB8-AD5E-AE889C8F5648}"/>
              </a:ext>
            </a:extLst>
          </p:cNvPr>
          <p:cNvSpPr txBox="1"/>
          <p:nvPr/>
        </p:nvSpPr>
        <p:spPr>
          <a:xfrm>
            <a:off x="872421" y="2528182"/>
            <a:ext cx="18175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2009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669585-1278-4355-ADD4-C6A1B99402EC}"/>
              </a:ext>
            </a:extLst>
          </p:cNvPr>
          <p:cNvSpPr txBox="1"/>
          <p:nvPr/>
        </p:nvSpPr>
        <p:spPr>
          <a:xfrm>
            <a:off x="10280380" y="5599427"/>
            <a:ext cx="1761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2019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61F714-F136-414B-88C6-AC7C7B9DE3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0875" y="1858655"/>
            <a:ext cx="4586287" cy="38425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632BE55-B2F6-4929-9944-CE7690C381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315" y="2986088"/>
            <a:ext cx="5111651" cy="37403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0718445-3272-42A3-8A9C-BC87F02CC9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718295"/>
            <a:ext cx="1536325" cy="4999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99F3BB6-9DB1-445A-A8EF-DF037686B9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84088" y="241718"/>
            <a:ext cx="1127858" cy="1133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315844"/>
      </p:ext>
    </p:extLst>
  </p:cSld>
  <p:clrMapOvr>
    <a:masterClrMapping/>
  </p:clrMapOvr>
  <p:transition spd="slow" advTm="45000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BCB8B-983E-4882-9C10-DB2CA805C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577765"/>
            <a:ext cx="8911687" cy="1280890"/>
          </a:xfrm>
        </p:spPr>
        <p:txBody>
          <a:bodyPr>
            <a:normAutofit/>
          </a:bodyPr>
          <a:lstStyle/>
          <a:p>
            <a:r>
              <a:rPr lang="en-GB" sz="4800" b="1" dirty="0"/>
              <a:t>Grand Strategy Matrix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546A75-BD4C-4DB8-AD5E-AE889C8F5648}"/>
              </a:ext>
            </a:extLst>
          </p:cNvPr>
          <p:cNvSpPr txBox="1"/>
          <p:nvPr/>
        </p:nvSpPr>
        <p:spPr>
          <a:xfrm>
            <a:off x="744027" y="2371019"/>
            <a:ext cx="18175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2009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669585-1278-4355-ADD4-C6A1B99402EC}"/>
              </a:ext>
            </a:extLst>
          </p:cNvPr>
          <p:cNvSpPr txBox="1"/>
          <p:nvPr/>
        </p:nvSpPr>
        <p:spPr>
          <a:xfrm>
            <a:off x="10551843" y="5695460"/>
            <a:ext cx="1761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2019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858CCE-2C0A-482C-81D0-F69DC7621E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99" y="2014538"/>
            <a:ext cx="5505522" cy="323636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2C2251F-FEFB-436E-84A5-43820CA95E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617" y="2955794"/>
            <a:ext cx="4712616" cy="353598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5641479-A97D-450E-AB88-EFA5C7F6B4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136" y="718295"/>
            <a:ext cx="1536325" cy="4999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F2FCDC3-9E6C-48A5-A009-2C8B8AC6A4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0121" y="235666"/>
            <a:ext cx="1127858" cy="1133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465427"/>
      </p:ext>
    </p:extLst>
  </p:cSld>
  <p:clrMapOvr>
    <a:masterClrMapping/>
  </p:clrMapOvr>
  <p:transition spd="slow" advTm="45000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BCB8B-983E-4882-9C10-DB2CA805C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577765"/>
            <a:ext cx="8911687" cy="1280890"/>
          </a:xfrm>
        </p:spPr>
        <p:txBody>
          <a:bodyPr>
            <a:normAutofit/>
          </a:bodyPr>
          <a:lstStyle/>
          <a:p>
            <a:r>
              <a:rPr lang="en-GB" sz="4800" b="1" dirty="0"/>
              <a:t>Internal External Matrix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546A75-BD4C-4DB8-AD5E-AE889C8F5648}"/>
              </a:ext>
            </a:extLst>
          </p:cNvPr>
          <p:cNvSpPr txBox="1"/>
          <p:nvPr/>
        </p:nvSpPr>
        <p:spPr>
          <a:xfrm>
            <a:off x="793439" y="2057698"/>
            <a:ext cx="18175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2009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669585-1278-4355-ADD4-C6A1B99402EC}"/>
              </a:ext>
            </a:extLst>
          </p:cNvPr>
          <p:cNvSpPr txBox="1"/>
          <p:nvPr/>
        </p:nvSpPr>
        <p:spPr>
          <a:xfrm>
            <a:off x="10430934" y="5342543"/>
            <a:ext cx="1761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2019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A1686C-BE2D-437F-92A8-DA4D3E8EAE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1117" y="2057698"/>
            <a:ext cx="5318640" cy="328484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0C38420-91FE-475A-9B60-B9B43ECEC0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39" y="2757488"/>
            <a:ext cx="4707249" cy="399652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F8D5904-56B5-497E-BEC5-46128FEACF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718295"/>
            <a:ext cx="1536325" cy="4999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EFB3B13-F696-46A3-84C2-9F5968412B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47538" y="257246"/>
            <a:ext cx="1127858" cy="1133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224682"/>
      </p:ext>
    </p:extLst>
  </p:cSld>
  <p:clrMapOvr>
    <a:masterClrMapping/>
  </p:clrMapOvr>
  <p:transition spd="slow" advTm="45000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BCB8B-983E-4882-9C10-DB2CA805C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577765"/>
            <a:ext cx="8118207" cy="1280890"/>
          </a:xfrm>
        </p:spPr>
        <p:txBody>
          <a:bodyPr>
            <a:normAutofit fontScale="90000"/>
          </a:bodyPr>
          <a:lstStyle/>
          <a:p>
            <a:r>
              <a:rPr lang="en-GB" sz="4800" b="1" dirty="0"/>
              <a:t>Quantitative Strategic Planning Matrix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546A75-BD4C-4DB8-AD5E-AE889C8F5648}"/>
              </a:ext>
            </a:extLst>
          </p:cNvPr>
          <p:cNvSpPr txBox="1"/>
          <p:nvPr/>
        </p:nvSpPr>
        <p:spPr>
          <a:xfrm>
            <a:off x="366889" y="1666084"/>
            <a:ext cx="18175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2009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669585-1278-4355-ADD4-C6A1B99402EC}"/>
              </a:ext>
            </a:extLst>
          </p:cNvPr>
          <p:cNvSpPr txBox="1"/>
          <p:nvPr/>
        </p:nvSpPr>
        <p:spPr>
          <a:xfrm>
            <a:off x="9892596" y="771403"/>
            <a:ext cx="1761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2019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ED6BD3-67E5-4BC9-8B01-9A9A8CB7BA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750" y="1356178"/>
            <a:ext cx="5271912" cy="52665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DA48E1-34AE-4E3B-BFD8-B159D65C12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38" y="2250859"/>
            <a:ext cx="5675868" cy="441998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D26DB08-4295-4F20-AAEB-EAE781E87A83}"/>
              </a:ext>
            </a:extLst>
          </p:cNvPr>
          <p:cNvSpPr txBox="1"/>
          <p:nvPr/>
        </p:nvSpPr>
        <p:spPr>
          <a:xfrm>
            <a:off x="128588" y="785813"/>
            <a:ext cx="1343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DECISION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F112404-D8A7-4D99-A003-1E06E5DEE9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31630" y="137672"/>
            <a:ext cx="1031783" cy="1037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854179"/>
      </p:ext>
    </p:extLst>
  </p:cSld>
  <p:clrMapOvr>
    <a:masterClrMapping/>
  </p:clrMapOvr>
  <p:transition spd="slow" advTm="45000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BCB8B-983E-4882-9C10-DB2CA805C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577765"/>
            <a:ext cx="8911687" cy="1280890"/>
          </a:xfrm>
        </p:spPr>
        <p:txBody>
          <a:bodyPr>
            <a:normAutofit/>
          </a:bodyPr>
          <a:lstStyle/>
          <a:p>
            <a:r>
              <a:rPr lang="en-GB" sz="4800" b="1" dirty="0"/>
              <a:t>Recommended Strategies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7E94507-810F-4DA7-B48B-4AE4B6207C4F}"/>
              </a:ext>
            </a:extLst>
          </p:cNvPr>
          <p:cNvSpPr/>
          <p:nvPr/>
        </p:nvSpPr>
        <p:spPr>
          <a:xfrm>
            <a:off x="1640156" y="1638213"/>
            <a:ext cx="9689832" cy="38912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200000"/>
              </a:lnSpc>
              <a:spcAft>
                <a:spcPts val="0"/>
              </a:spcAft>
              <a:buFont typeface="+mj-lt"/>
              <a:buAutoNum type="arabicParenR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Increase research and development in releasing innovative products in response to increases in chronic diseases and changes in consumer demands, as Johnson &amp; Johnson remain below the industry average for research and development 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spcAft>
                <a:spcPts val="0"/>
              </a:spcAft>
              <a:buFont typeface="+mj-lt"/>
              <a:buAutoNum type="arabicParenR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Continue to improve on product recalls, to give a better-quality perception and improve brand reputation 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spcAft>
                <a:spcPts val="800"/>
              </a:spcAft>
              <a:buFont typeface="+mj-lt"/>
              <a:buAutoNum type="arabicParenR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Increase the number of acquisitions as these have proven successful for Johnson &amp; Johnson in previous years and are an important means of growth for players in this industry. 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7A8883-0F0C-4136-97A7-E2462A26A1A3}"/>
              </a:ext>
            </a:extLst>
          </p:cNvPr>
          <p:cNvSpPr txBox="1"/>
          <p:nvPr/>
        </p:nvSpPr>
        <p:spPr>
          <a:xfrm>
            <a:off x="114300" y="800100"/>
            <a:ext cx="152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STRATEGY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C8BB8B8-2C2A-4E12-B53D-66119F6FFE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6059" y="269869"/>
            <a:ext cx="1127858" cy="1133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075135"/>
      </p:ext>
    </p:extLst>
  </p:cSld>
  <p:clrMapOvr>
    <a:masterClrMapping/>
  </p:clrMapOvr>
  <p:transition spd="slow" advTm="45000">
    <p:wipe/>
  </p:transition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65</TotalTime>
  <Words>148</Words>
  <Application>Microsoft Office PowerPoint</Application>
  <PresentationFormat>Widescreen</PresentationFormat>
  <Paragraphs>37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Century Gothic</vt:lpstr>
      <vt:lpstr>Times New Roman</vt:lpstr>
      <vt:lpstr>Wingdings 3</vt:lpstr>
      <vt:lpstr>Wisp</vt:lpstr>
      <vt:lpstr>The Strategy-Formulation Framework </vt:lpstr>
      <vt:lpstr>Competitive Profile Matrix </vt:lpstr>
      <vt:lpstr>External Factor Evaluation Matrix </vt:lpstr>
      <vt:lpstr>Internal Factor Evaluation Matrix </vt:lpstr>
      <vt:lpstr>Threats-Weaknesses-Opportunities -Threats Matrix </vt:lpstr>
      <vt:lpstr>Strategic Position and Action Evaluation Matrix </vt:lpstr>
      <vt:lpstr>Grand Strategy Matrix </vt:lpstr>
      <vt:lpstr>Internal External Matrix </vt:lpstr>
      <vt:lpstr>Quantitative Strategic Planning Matrix </vt:lpstr>
      <vt:lpstr>Recommended Strategies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Strategy-Formulation Framework</dc:title>
  <dc:creator>Jade Farley</dc:creator>
  <cp:lastModifiedBy>Jade Farley</cp:lastModifiedBy>
  <cp:revision>8</cp:revision>
  <dcterms:created xsi:type="dcterms:W3CDTF">2019-03-25T20:05:30Z</dcterms:created>
  <dcterms:modified xsi:type="dcterms:W3CDTF">2019-03-25T21:11:30Z</dcterms:modified>
</cp:coreProperties>
</file>