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92" r:id="rId10"/>
    <p:sldId id="263" r:id="rId11"/>
    <p:sldId id="293" r:id="rId12"/>
    <p:sldId id="265" r:id="rId13"/>
    <p:sldId id="266" r:id="rId14"/>
    <p:sldId id="267" r:id="rId15"/>
    <p:sldId id="294" r:id="rId16"/>
    <p:sldId id="268" r:id="rId17"/>
    <p:sldId id="269" r:id="rId18"/>
    <p:sldId id="270" r:id="rId19"/>
    <p:sldId id="288" r:id="rId20"/>
    <p:sldId id="271" r:id="rId21"/>
    <p:sldId id="272" r:id="rId22"/>
    <p:sldId id="274" r:id="rId23"/>
    <p:sldId id="280" r:id="rId24"/>
    <p:sldId id="276" r:id="rId25"/>
    <p:sldId id="279" r:id="rId26"/>
    <p:sldId id="277" r:id="rId27"/>
    <p:sldId id="278" r:id="rId28"/>
    <p:sldId id="295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9" r:id="rId37"/>
    <p:sldId id="290" r:id="rId38"/>
    <p:sldId id="291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>
        <p:scale>
          <a:sx n="67" d="100"/>
          <a:sy n="67" d="100"/>
        </p:scale>
        <p:origin x="500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829804-1D04-4DEE-B8B0-27D99DFEEF7F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4568E38-4A8F-4A74-B6CE-626BE8000B01}">
      <dgm:prSet/>
      <dgm:spPr/>
      <dgm:t>
        <a:bodyPr/>
        <a:lstStyle/>
        <a:p>
          <a:r>
            <a:rPr lang="en-GB"/>
            <a:t>Architectural Design</a:t>
          </a:r>
          <a:endParaRPr lang="en-US"/>
        </a:p>
      </dgm:t>
    </dgm:pt>
    <dgm:pt modelId="{C31123EE-13EA-4D47-81FF-73408C5C4300}" type="parTrans" cxnId="{B1730D77-553E-48A8-A052-4DDA633781C0}">
      <dgm:prSet/>
      <dgm:spPr/>
      <dgm:t>
        <a:bodyPr/>
        <a:lstStyle/>
        <a:p>
          <a:endParaRPr lang="en-US"/>
        </a:p>
      </dgm:t>
    </dgm:pt>
    <dgm:pt modelId="{54C077BE-75A3-4BC1-A6E3-F5179413CC62}" type="sibTrans" cxnId="{B1730D77-553E-48A8-A052-4DDA633781C0}">
      <dgm:prSet/>
      <dgm:spPr/>
      <dgm:t>
        <a:bodyPr/>
        <a:lstStyle/>
        <a:p>
          <a:endParaRPr lang="en-US"/>
        </a:p>
      </dgm:t>
    </dgm:pt>
    <dgm:pt modelId="{EF39A7C9-E29D-4A7F-8B66-98E4B7081E26}">
      <dgm:prSet/>
      <dgm:spPr/>
      <dgm:t>
        <a:bodyPr/>
        <a:lstStyle/>
        <a:p>
          <a:r>
            <a:rPr lang="en-GB"/>
            <a:t>High-Level Design</a:t>
          </a:r>
          <a:endParaRPr lang="en-US"/>
        </a:p>
      </dgm:t>
    </dgm:pt>
    <dgm:pt modelId="{29931B59-B066-40F9-A6C0-9B9D51394909}" type="parTrans" cxnId="{B8FF3322-5A08-4DEA-817F-E16472D81A13}">
      <dgm:prSet/>
      <dgm:spPr/>
      <dgm:t>
        <a:bodyPr/>
        <a:lstStyle/>
        <a:p>
          <a:endParaRPr lang="en-US"/>
        </a:p>
      </dgm:t>
    </dgm:pt>
    <dgm:pt modelId="{9549093A-D4FC-47FF-B757-DA3848095E61}" type="sibTrans" cxnId="{B8FF3322-5A08-4DEA-817F-E16472D81A13}">
      <dgm:prSet/>
      <dgm:spPr/>
      <dgm:t>
        <a:bodyPr/>
        <a:lstStyle/>
        <a:p>
          <a:endParaRPr lang="en-US"/>
        </a:p>
      </dgm:t>
    </dgm:pt>
    <dgm:pt modelId="{D01A4930-5933-452B-AE88-77CF3DABF56F}">
      <dgm:prSet/>
      <dgm:spPr/>
      <dgm:t>
        <a:bodyPr/>
        <a:lstStyle/>
        <a:p>
          <a:r>
            <a:rPr lang="en-GB" dirty="0"/>
            <a:t>Detailed Design</a:t>
          </a:r>
          <a:endParaRPr lang="en-US" dirty="0"/>
        </a:p>
      </dgm:t>
    </dgm:pt>
    <dgm:pt modelId="{9C141E38-799D-4552-B2EE-719A827DBB7D}" type="parTrans" cxnId="{D07442FB-A385-48B7-A939-450B8D69B8D7}">
      <dgm:prSet/>
      <dgm:spPr/>
      <dgm:t>
        <a:bodyPr/>
        <a:lstStyle/>
        <a:p>
          <a:endParaRPr lang="en-US"/>
        </a:p>
      </dgm:t>
    </dgm:pt>
    <dgm:pt modelId="{AA3BA6AF-FAFF-44F1-ACCD-715E395E3253}" type="sibTrans" cxnId="{D07442FB-A385-48B7-A939-450B8D69B8D7}">
      <dgm:prSet/>
      <dgm:spPr/>
      <dgm:t>
        <a:bodyPr/>
        <a:lstStyle/>
        <a:p>
          <a:endParaRPr lang="en-US"/>
        </a:p>
      </dgm:t>
    </dgm:pt>
    <dgm:pt modelId="{6C6F4E58-0499-4350-AAA2-969473BAAABC}" type="pres">
      <dgm:prSet presAssocID="{75829804-1D04-4DEE-B8B0-27D99DFEEF7F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3B8B2CD-F4F9-4D7B-86CD-707455F5DD9D}" type="pres">
      <dgm:prSet presAssocID="{44568E38-4A8F-4A74-B6CE-626BE8000B01}" presName="parentLin" presStyleCnt="0"/>
      <dgm:spPr/>
    </dgm:pt>
    <dgm:pt modelId="{EC4743C2-B7D0-4F12-B46B-D39D6A22094C}" type="pres">
      <dgm:prSet presAssocID="{44568E38-4A8F-4A74-B6CE-626BE8000B01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05368C5B-04D7-42D2-84C5-016794C3081E}" type="pres">
      <dgm:prSet presAssocID="{44568E38-4A8F-4A74-B6CE-626BE8000B01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4C4F39-F7B1-4FF8-A6F9-4F3B313F2972}" type="pres">
      <dgm:prSet presAssocID="{44568E38-4A8F-4A74-B6CE-626BE8000B01}" presName="negativeSpace" presStyleCnt="0"/>
      <dgm:spPr/>
    </dgm:pt>
    <dgm:pt modelId="{C8E99E0E-0546-47F9-B9E1-A053FBA3937E}" type="pres">
      <dgm:prSet presAssocID="{44568E38-4A8F-4A74-B6CE-626BE8000B01}" presName="childText" presStyleLbl="conFgAcc1" presStyleIdx="0" presStyleCnt="3">
        <dgm:presLayoutVars>
          <dgm:bulletEnabled val="1"/>
        </dgm:presLayoutVars>
      </dgm:prSet>
      <dgm:spPr/>
    </dgm:pt>
    <dgm:pt modelId="{8B01A08E-FB36-4933-88B6-45FF08D226F0}" type="pres">
      <dgm:prSet presAssocID="{54C077BE-75A3-4BC1-A6E3-F5179413CC62}" presName="spaceBetweenRectangles" presStyleCnt="0"/>
      <dgm:spPr/>
    </dgm:pt>
    <dgm:pt modelId="{A8B0915D-4B20-4970-A873-302E41C61674}" type="pres">
      <dgm:prSet presAssocID="{EF39A7C9-E29D-4A7F-8B66-98E4B7081E26}" presName="parentLin" presStyleCnt="0"/>
      <dgm:spPr/>
    </dgm:pt>
    <dgm:pt modelId="{DD1C5E88-F602-4866-A353-6398A7524ED9}" type="pres">
      <dgm:prSet presAssocID="{EF39A7C9-E29D-4A7F-8B66-98E4B7081E26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FEC0B090-E019-4631-83C5-51B15366C684}" type="pres">
      <dgm:prSet presAssocID="{EF39A7C9-E29D-4A7F-8B66-98E4B7081E26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AA04C9E-905D-44D3-AE25-813E427E6B8B}" type="pres">
      <dgm:prSet presAssocID="{EF39A7C9-E29D-4A7F-8B66-98E4B7081E26}" presName="negativeSpace" presStyleCnt="0"/>
      <dgm:spPr/>
    </dgm:pt>
    <dgm:pt modelId="{B5E7C45E-808F-498A-9C9E-04379EBCDEAE}" type="pres">
      <dgm:prSet presAssocID="{EF39A7C9-E29D-4A7F-8B66-98E4B7081E26}" presName="childText" presStyleLbl="conFgAcc1" presStyleIdx="1" presStyleCnt="3">
        <dgm:presLayoutVars>
          <dgm:bulletEnabled val="1"/>
        </dgm:presLayoutVars>
      </dgm:prSet>
      <dgm:spPr/>
    </dgm:pt>
    <dgm:pt modelId="{3EC24361-F43B-4A38-BC12-1B4EF45CD52F}" type="pres">
      <dgm:prSet presAssocID="{9549093A-D4FC-47FF-B757-DA3848095E61}" presName="spaceBetweenRectangles" presStyleCnt="0"/>
      <dgm:spPr/>
    </dgm:pt>
    <dgm:pt modelId="{432957EF-E4EA-457A-B2CC-DF35E949663A}" type="pres">
      <dgm:prSet presAssocID="{D01A4930-5933-452B-AE88-77CF3DABF56F}" presName="parentLin" presStyleCnt="0"/>
      <dgm:spPr/>
    </dgm:pt>
    <dgm:pt modelId="{C350D6D2-E0E2-4625-8801-088C674EA4E6}" type="pres">
      <dgm:prSet presAssocID="{D01A4930-5933-452B-AE88-77CF3DABF56F}" presName="parentLeftMargin" presStyleLbl="node1" presStyleIdx="1" presStyleCnt="3"/>
      <dgm:spPr/>
      <dgm:t>
        <a:bodyPr/>
        <a:lstStyle/>
        <a:p>
          <a:endParaRPr lang="en-US"/>
        </a:p>
      </dgm:t>
    </dgm:pt>
    <dgm:pt modelId="{F87B7FCB-E4CA-49C5-A16F-7848CECFCA1A}" type="pres">
      <dgm:prSet presAssocID="{D01A4930-5933-452B-AE88-77CF3DABF56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A417ACC-CDBE-42EA-9BA8-707662FC6DA3}" type="pres">
      <dgm:prSet presAssocID="{D01A4930-5933-452B-AE88-77CF3DABF56F}" presName="negativeSpace" presStyleCnt="0"/>
      <dgm:spPr/>
    </dgm:pt>
    <dgm:pt modelId="{8BF43DB8-44B9-45B6-A1AB-81527224996E}" type="pres">
      <dgm:prSet presAssocID="{D01A4930-5933-452B-AE88-77CF3DABF56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99042E56-B4D7-49BB-8A38-0DC00DBD7A2F}" type="presOf" srcId="{EF39A7C9-E29D-4A7F-8B66-98E4B7081E26}" destId="{FEC0B090-E019-4631-83C5-51B15366C684}" srcOrd="1" destOrd="0" presId="urn:microsoft.com/office/officeart/2005/8/layout/list1"/>
    <dgm:cxn modelId="{10BFAC90-344C-426B-91E8-147E6FD9AE8E}" type="presOf" srcId="{D01A4930-5933-452B-AE88-77CF3DABF56F}" destId="{F87B7FCB-E4CA-49C5-A16F-7848CECFCA1A}" srcOrd="1" destOrd="0" presId="urn:microsoft.com/office/officeart/2005/8/layout/list1"/>
    <dgm:cxn modelId="{B1730D77-553E-48A8-A052-4DDA633781C0}" srcId="{75829804-1D04-4DEE-B8B0-27D99DFEEF7F}" destId="{44568E38-4A8F-4A74-B6CE-626BE8000B01}" srcOrd="0" destOrd="0" parTransId="{C31123EE-13EA-4D47-81FF-73408C5C4300}" sibTransId="{54C077BE-75A3-4BC1-A6E3-F5179413CC62}"/>
    <dgm:cxn modelId="{572E2518-F947-4149-8BDA-E0C18C618285}" type="presOf" srcId="{44568E38-4A8F-4A74-B6CE-626BE8000B01}" destId="{05368C5B-04D7-42D2-84C5-016794C3081E}" srcOrd="1" destOrd="0" presId="urn:microsoft.com/office/officeart/2005/8/layout/list1"/>
    <dgm:cxn modelId="{B8FF3322-5A08-4DEA-817F-E16472D81A13}" srcId="{75829804-1D04-4DEE-B8B0-27D99DFEEF7F}" destId="{EF39A7C9-E29D-4A7F-8B66-98E4B7081E26}" srcOrd="1" destOrd="0" parTransId="{29931B59-B066-40F9-A6C0-9B9D51394909}" sibTransId="{9549093A-D4FC-47FF-B757-DA3848095E61}"/>
    <dgm:cxn modelId="{FEFEE566-7590-4675-B2D9-7609A722E54B}" type="presOf" srcId="{44568E38-4A8F-4A74-B6CE-626BE8000B01}" destId="{EC4743C2-B7D0-4F12-B46B-D39D6A22094C}" srcOrd="0" destOrd="0" presId="urn:microsoft.com/office/officeart/2005/8/layout/list1"/>
    <dgm:cxn modelId="{CA29394B-FB2C-4ECF-8834-377696C6DC72}" type="presOf" srcId="{75829804-1D04-4DEE-B8B0-27D99DFEEF7F}" destId="{6C6F4E58-0499-4350-AAA2-969473BAAABC}" srcOrd="0" destOrd="0" presId="urn:microsoft.com/office/officeart/2005/8/layout/list1"/>
    <dgm:cxn modelId="{D07442FB-A385-48B7-A939-450B8D69B8D7}" srcId="{75829804-1D04-4DEE-B8B0-27D99DFEEF7F}" destId="{D01A4930-5933-452B-AE88-77CF3DABF56F}" srcOrd="2" destOrd="0" parTransId="{9C141E38-799D-4552-B2EE-719A827DBB7D}" sibTransId="{AA3BA6AF-FAFF-44F1-ACCD-715E395E3253}"/>
    <dgm:cxn modelId="{66CDE683-5716-473F-9782-AB2E58BF87AC}" type="presOf" srcId="{D01A4930-5933-452B-AE88-77CF3DABF56F}" destId="{C350D6D2-E0E2-4625-8801-088C674EA4E6}" srcOrd="0" destOrd="0" presId="urn:microsoft.com/office/officeart/2005/8/layout/list1"/>
    <dgm:cxn modelId="{338B71F4-969D-497F-8472-9BF37ABEA868}" type="presOf" srcId="{EF39A7C9-E29D-4A7F-8B66-98E4B7081E26}" destId="{DD1C5E88-F602-4866-A353-6398A7524ED9}" srcOrd="0" destOrd="0" presId="urn:microsoft.com/office/officeart/2005/8/layout/list1"/>
    <dgm:cxn modelId="{D17EE2E2-4A8B-4A01-9C69-D180B6086467}" type="presParOf" srcId="{6C6F4E58-0499-4350-AAA2-969473BAAABC}" destId="{23B8B2CD-F4F9-4D7B-86CD-707455F5DD9D}" srcOrd="0" destOrd="0" presId="urn:microsoft.com/office/officeart/2005/8/layout/list1"/>
    <dgm:cxn modelId="{ACA821A9-5ED6-408B-B1E7-EDDF095E6110}" type="presParOf" srcId="{23B8B2CD-F4F9-4D7B-86CD-707455F5DD9D}" destId="{EC4743C2-B7D0-4F12-B46B-D39D6A22094C}" srcOrd="0" destOrd="0" presId="urn:microsoft.com/office/officeart/2005/8/layout/list1"/>
    <dgm:cxn modelId="{F446B59F-4CF1-4BC8-8621-A7B3F978FA4A}" type="presParOf" srcId="{23B8B2CD-F4F9-4D7B-86CD-707455F5DD9D}" destId="{05368C5B-04D7-42D2-84C5-016794C3081E}" srcOrd="1" destOrd="0" presId="urn:microsoft.com/office/officeart/2005/8/layout/list1"/>
    <dgm:cxn modelId="{4852B88D-6FDD-44DF-85EB-EC4C710BFAB2}" type="presParOf" srcId="{6C6F4E58-0499-4350-AAA2-969473BAAABC}" destId="{834C4F39-F7B1-4FF8-A6F9-4F3B313F2972}" srcOrd="1" destOrd="0" presId="urn:microsoft.com/office/officeart/2005/8/layout/list1"/>
    <dgm:cxn modelId="{75041B21-5812-47E2-9485-AD2421E2DA34}" type="presParOf" srcId="{6C6F4E58-0499-4350-AAA2-969473BAAABC}" destId="{C8E99E0E-0546-47F9-B9E1-A053FBA3937E}" srcOrd="2" destOrd="0" presId="urn:microsoft.com/office/officeart/2005/8/layout/list1"/>
    <dgm:cxn modelId="{C96060BD-1017-43CD-B9CF-1ED2086C5744}" type="presParOf" srcId="{6C6F4E58-0499-4350-AAA2-969473BAAABC}" destId="{8B01A08E-FB36-4933-88B6-45FF08D226F0}" srcOrd="3" destOrd="0" presId="urn:microsoft.com/office/officeart/2005/8/layout/list1"/>
    <dgm:cxn modelId="{2E24BACD-344C-4A1D-BA91-54D51D7829BF}" type="presParOf" srcId="{6C6F4E58-0499-4350-AAA2-969473BAAABC}" destId="{A8B0915D-4B20-4970-A873-302E41C61674}" srcOrd="4" destOrd="0" presId="urn:microsoft.com/office/officeart/2005/8/layout/list1"/>
    <dgm:cxn modelId="{636D43BB-C0DA-4B1A-A0A1-DB37E6423A8A}" type="presParOf" srcId="{A8B0915D-4B20-4970-A873-302E41C61674}" destId="{DD1C5E88-F602-4866-A353-6398A7524ED9}" srcOrd="0" destOrd="0" presId="urn:microsoft.com/office/officeart/2005/8/layout/list1"/>
    <dgm:cxn modelId="{9D41C9CB-D5A4-4B68-9F70-44AFA5C555E5}" type="presParOf" srcId="{A8B0915D-4B20-4970-A873-302E41C61674}" destId="{FEC0B090-E019-4631-83C5-51B15366C684}" srcOrd="1" destOrd="0" presId="urn:microsoft.com/office/officeart/2005/8/layout/list1"/>
    <dgm:cxn modelId="{8A9F3E29-1A9F-4200-9202-87C5AC633DE8}" type="presParOf" srcId="{6C6F4E58-0499-4350-AAA2-969473BAAABC}" destId="{4AA04C9E-905D-44D3-AE25-813E427E6B8B}" srcOrd="5" destOrd="0" presId="urn:microsoft.com/office/officeart/2005/8/layout/list1"/>
    <dgm:cxn modelId="{B1E815F4-8E65-4362-9AE3-0B8A08891281}" type="presParOf" srcId="{6C6F4E58-0499-4350-AAA2-969473BAAABC}" destId="{B5E7C45E-808F-498A-9C9E-04379EBCDEAE}" srcOrd="6" destOrd="0" presId="urn:microsoft.com/office/officeart/2005/8/layout/list1"/>
    <dgm:cxn modelId="{5798735E-C7C4-487A-B6F0-64AFFF7A3AA5}" type="presParOf" srcId="{6C6F4E58-0499-4350-AAA2-969473BAAABC}" destId="{3EC24361-F43B-4A38-BC12-1B4EF45CD52F}" srcOrd="7" destOrd="0" presId="urn:microsoft.com/office/officeart/2005/8/layout/list1"/>
    <dgm:cxn modelId="{CB1AE01E-F228-46E8-BC62-095E445FF8E1}" type="presParOf" srcId="{6C6F4E58-0499-4350-AAA2-969473BAAABC}" destId="{432957EF-E4EA-457A-B2CC-DF35E949663A}" srcOrd="8" destOrd="0" presId="urn:microsoft.com/office/officeart/2005/8/layout/list1"/>
    <dgm:cxn modelId="{0BC6C84C-DBF7-40EF-A9F2-16AAA293E78E}" type="presParOf" srcId="{432957EF-E4EA-457A-B2CC-DF35E949663A}" destId="{C350D6D2-E0E2-4625-8801-088C674EA4E6}" srcOrd="0" destOrd="0" presId="urn:microsoft.com/office/officeart/2005/8/layout/list1"/>
    <dgm:cxn modelId="{67DD31AA-EB2C-43EE-9CBF-743BAD9945BC}" type="presParOf" srcId="{432957EF-E4EA-457A-B2CC-DF35E949663A}" destId="{F87B7FCB-E4CA-49C5-A16F-7848CECFCA1A}" srcOrd="1" destOrd="0" presId="urn:microsoft.com/office/officeart/2005/8/layout/list1"/>
    <dgm:cxn modelId="{86841C2B-9E17-4193-B749-86390F70D94A}" type="presParOf" srcId="{6C6F4E58-0499-4350-AAA2-969473BAAABC}" destId="{CA417ACC-CDBE-42EA-9BA8-707662FC6DA3}" srcOrd="9" destOrd="0" presId="urn:microsoft.com/office/officeart/2005/8/layout/list1"/>
    <dgm:cxn modelId="{ADD308CA-56FE-4F1F-A345-65367B5D50C7}" type="presParOf" srcId="{6C6F4E58-0499-4350-AAA2-969473BAAABC}" destId="{8BF43DB8-44B9-45B6-A1AB-81527224996E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E99E0E-0546-47F9-B9E1-A053FBA3937E}">
      <dsp:nvSpPr>
        <dsp:cNvPr id="0" name=""/>
        <dsp:cNvSpPr/>
      </dsp:nvSpPr>
      <dsp:spPr>
        <a:xfrm>
          <a:off x="0" y="506528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368C5B-04D7-42D2-84C5-016794C3081E}">
      <dsp:nvSpPr>
        <dsp:cNvPr id="0" name=""/>
        <dsp:cNvSpPr/>
      </dsp:nvSpPr>
      <dsp:spPr>
        <a:xfrm>
          <a:off x="525780" y="19448"/>
          <a:ext cx="7360920" cy="9741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/>
            <a:t>Architectural Design</a:t>
          </a:r>
          <a:endParaRPr lang="en-US" sz="3300" kern="1200"/>
        </a:p>
      </dsp:txBody>
      <dsp:txXfrm>
        <a:off x="573335" y="67003"/>
        <a:ext cx="7265810" cy="879050"/>
      </dsp:txXfrm>
    </dsp:sp>
    <dsp:sp modelId="{B5E7C45E-808F-498A-9C9E-04379EBCDEAE}">
      <dsp:nvSpPr>
        <dsp:cNvPr id="0" name=""/>
        <dsp:cNvSpPr/>
      </dsp:nvSpPr>
      <dsp:spPr>
        <a:xfrm>
          <a:off x="0" y="2003409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C0B090-E019-4631-83C5-51B15366C684}">
      <dsp:nvSpPr>
        <dsp:cNvPr id="0" name=""/>
        <dsp:cNvSpPr/>
      </dsp:nvSpPr>
      <dsp:spPr>
        <a:xfrm>
          <a:off x="525780" y="1516329"/>
          <a:ext cx="7360920" cy="97416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/>
            <a:t>High-Level Design</a:t>
          </a:r>
          <a:endParaRPr lang="en-US" sz="3300" kern="1200"/>
        </a:p>
      </dsp:txBody>
      <dsp:txXfrm>
        <a:off x="573335" y="1563884"/>
        <a:ext cx="7265810" cy="879050"/>
      </dsp:txXfrm>
    </dsp:sp>
    <dsp:sp modelId="{8BF43DB8-44B9-45B6-A1AB-81527224996E}">
      <dsp:nvSpPr>
        <dsp:cNvPr id="0" name=""/>
        <dsp:cNvSpPr/>
      </dsp:nvSpPr>
      <dsp:spPr>
        <a:xfrm>
          <a:off x="0" y="3500289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7B7FCB-E4CA-49C5-A16F-7848CECFCA1A}">
      <dsp:nvSpPr>
        <dsp:cNvPr id="0" name=""/>
        <dsp:cNvSpPr/>
      </dsp:nvSpPr>
      <dsp:spPr>
        <a:xfrm>
          <a:off x="525780" y="3013209"/>
          <a:ext cx="7360920" cy="97416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/>
            <a:t>Detailed Design</a:t>
          </a:r>
          <a:endParaRPr lang="en-US" sz="3300" kern="1200" dirty="0"/>
        </a:p>
      </dsp:txBody>
      <dsp:txXfrm>
        <a:off x="573335" y="3060764"/>
        <a:ext cx="7265810" cy="879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1440A-A074-46B4-ADBF-5CA536719A38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7305-1838-4F28-824F-4EC33405D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337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1440A-A074-46B4-ADBF-5CA536719A38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7305-1838-4F28-824F-4EC33405D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898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1440A-A074-46B4-ADBF-5CA536719A38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7305-1838-4F28-824F-4EC33405D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216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1440A-A074-46B4-ADBF-5CA536719A38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7305-1838-4F28-824F-4EC33405D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893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1440A-A074-46B4-ADBF-5CA536719A38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7305-1838-4F28-824F-4EC33405D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588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1440A-A074-46B4-ADBF-5CA536719A38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7305-1838-4F28-824F-4EC33405D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424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1440A-A074-46B4-ADBF-5CA536719A38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7305-1838-4F28-824F-4EC33405D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031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1440A-A074-46B4-ADBF-5CA536719A38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7305-1838-4F28-824F-4EC33405D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479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1440A-A074-46B4-ADBF-5CA536719A38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7305-1838-4F28-824F-4EC33405D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16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1440A-A074-46B4-ADBF-5CA536719A38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7305-1838-4F28-824F-4EC33405D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557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1440A-A074-46B4-ADBF-5CA536719A38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7305-1838-4F28-824F-4EC33405D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383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E1440A-A074-46B4-ADBF-5CA536719A38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B7305-1838-4F28-824F-4EC33405D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684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Architectural Structural Design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664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 have gathered my requirements, now what?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 stage</a:t>
            </a:r>
          </a:p>
          <a:p>
            <a:pPr lvl="1"/>
            <a:r>
              <a:rPr lang="en-GB" dirty="0" smtClean="0"/>
              <a:t>Remember the SDLC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How do I design ?</a:t>
            </a:r>
          </a:p>
          <a:p>
            <a:pPr lvl="1"/>
            <a:r>
              <a:rPr lang="en-GB" dirty="0" smtClean="0"/>
              <a:t>Data flow diagrams</a:t>
            </a:r>
          </a:p>
          <a:p>
            <a:pPr lvl="1"/>
            <a:r>
              <a:rPr lang="en-GB" dirty="0" smtClean="0"/>
              <a:t>UML</a:t>
            </a:r>
          </a:p>
          <a:p>
            <a:pPr lvl="1"/>
            <a:r>
              <a:rPr lang="en-GB" dirty="0" smtClean="0"/>
              <a:t>Descriptions</a:t>
            </a:r>
          </a:p>
          <a:p>
            <a:pPr lvl="1"/>
            <a:r>
              <a:rPr lang="en-GB" dirty="0" smtClean="0"/>
              <a:t>Scribbles</a:t>
            </a:r>
          </a:p>
        </p:txBody>
      </p:sp>
    </p:spTree>
    <p:extLst>
      <p:ext uri="{BB962C8B-B14F-4D97-AF65-F5344CB8AC3E}">
        <p14:creationId xmlns:p14="http://schemas.microsoft.com/office/powerpoint/2010/main" val="353499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Flowcharts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Graphical representation of a process</a:t>
            </a:r>
          </a:p>
          <a:p>
            <a:endParaRPr lang="en-GB" dirty="0"/>
          </a:p>
          <a:p>
            <a:r>
              <a:rPr lang="en-GB" dirty="0" smtClean="0"/>
              <a:t>Provides chronology and flow </a:t>
            </a:r>
          </a:p>
          <a:p>
            <a:endParaRPr lang="en-GB" dirty="0"/>
          </a:p>
          <a:p>
            <a:r>
              <a:rPr lang="en-GB" dirty="0" smtClean="0"/>
              <a:t>Indicates path deviation in a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33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53014"/>
            <a:ext cx="10515600" cy="1325563"/>
          </a:xfrm>
        </p:spPr>
        <p:txBody>
          <a:bodyPr/>
          <a:lstStyle/>
          <a:p>
            <a:r>
              <a:rPr lang="en-GB" dirty="0" smtClean="0"/>
              <a:t>Adding a new user process</a:t>
            </a:r>
            <a:endParaRPr lang="en-GB" dirty="0"/>
          </a:p>
        </p:txBody>
      </p:sp>
      <p:sp>
        <p:nvSpPr>
          <p:cNvPr id="4" name="Flowchart: Process 3"/>
          <p:cNvSpPr/>
          <p:nvPr/>
        </p:nvSpPr>
        <p:spPr>
          <a:xfrm>
            <a:off x="4941115" y="1690688"/>
            <a:ext cx="1233182" cy="45300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Enter Username</a:t>
            </a:r>
            <a:endParaRPr lang="en-GB" dirty="0"/>
          </a:p>
        </p:txBody>
      </p:sp>
      <p:sp>
        <p:nvSpPr>
          <p:cNvPr id="5" name="Flowchart: Decision 4"/>
          <p:cNvSpPr/>
          <p:nvPr/>
        </p:nvSpPr>
        <p:spPr>
          <a:xfrm>
            <a:off x="4395830" y="2592605"/>
            <a:ext cx="2323752" cy="847290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Username Exist ?</a:t>
            </a:r>
            <a:endParaRPr lang="en-GB" dirty="0"/>
          </a:p>
        </p:txBody>
      </p:sp>
      <p:sp>
        <p:nvSpPr>
          <p:cNvPr id="6" name="Flowchart: Process 5"/>
          <p:cNvSpPr/>
          <p:nvPr/>
        </p:nvSpPr>
        <p:spPr>
          <a:xfrm>
            <a:off x="8053431" y="2756191"/>
            <a:ext cx="1493241" cy="52011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Display Exists Message</a:t>
            </a:r>
            <a:endParaRPr lang="en-GB" dirty="0"/>
          </a:p>
        </p:txBody>
      </p:sp>
      <p:sp>
        <p:nvSpPr>
          <p:cNvPr id="7" name="Flowchart: Process 6"/>
          <p:cNvSpPr/>
          <p:nvPr/>
        </p:nvSpPr>
        <p:spPr>
          <a:xfrm>
            <a:off x="4857225" y="4069044"/>
            <a:ext cx="1400961" cy="54553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Create Account</a:t>
            </a:r>
            <a:endParaRPr lang="en-GB" dirty="0"/>
          </a:p>
        </p:txBody>
      </p:sp>
      <p:sp>
        <p:nvSpPr>
          <p:cNvPr id="8" name="Flowchart: Terminator 7"/>
          <p:cNvSpPr/>
          <p:nvPr/>
        </p:nvSpPr>
        <p:spPr>
          <a:xfrm>
            <a:off x="4127382" y="5579289"/>
            <a:ext cx="2869035" cy="50273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Display Created Message</a:t>
            </a:r>
            <a:endParaRPr lang="en-GB" dirty="0"/>
          </a:p>
        </p:txBody>
      </p:sp>
      <p:cxnSp>
        <p:nvCxnSpPr>
          <p:cNvPr id="10" name="Straight Arrow Connector 9"/>
          <p:cNvCxnSpPr>
            <a:stCxn id="4" idx="2"/>
            <a:endCxn id="5" idx="0"/>
          </p:cNvCxnSpPr>
          <p:nvPr/>
        </p:nvCxnSpPr>
        <p:spPr>
          <a:xfrm>
            <a:off x="5557706" y="2143693"/>
            <a:ext cx="0" cy="4489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endCxn id="7" idx="0"/>
          </p:cNvCxnSpPr>
          <p:nvPr/>
        </p:nvCxnSpPr>
        <p:spPr>
          <a:xfrm>
            <a:off x="5557705" y="3439895"/>
            <a:ext cx="1" cy="6291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endCxn id="8" idx="0"/>
          </p:cNvCxnSpPr>
          <p:nvPr/>
        </p:nvCxnSpPr>
        <p:spPr>
          <a:xfrm>
            <a:off x="5552811" y="4614580"/>
            <a:ext cx="9089" cy="964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6" idx="1"/>
          </p:cNvCxnSpPr>
          <p:nvPr/>
        </p:nvCxnSpPr>
        <p:spPr>
          <a:xfrm>
            <a:off x="6726312" y="3016249"/>
            <a:ext cx="1327119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Elbow Connector 22"/>
          <p:cNvCxnSpPr>
            <a:stCxn id="6" idx="0"/>
            <a:endCxn id="4" idx="3"/>
          </p:cNvCxnSpPr>
          <p:nvPr/>
        </p:nvCxnSpPr>
        <p:spPr>
          <a:xfrm rot="16200000" flipV="1">
            <a:off x="7067675" y="1023813"/>
            <a:ext cx="839000" cy="2625755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7096258" y="2936980"/>
            <a:ext cx="624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Yes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5347191" y="3523508"/>
            <a:ext cx="624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2975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Process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Decision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Alternate Process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Flowchart: Process 4"/>
          <p:cNvSpPr/>
          <p:nvPr/>
        </p:nvSpPr>
        <p:spPr>
          <a:xfrm>
            <a:off x="4139967" y="1582425"/>
            <a:ext cx="2575420" cy="85567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Decision 5"/>
          <p:cNvSpPr/>
          <p:nvPr/>
        </p:nvSpPr>
        <p:spPr>
          <a:xfrm>
            <a:off x="4198690" y="3015131"/>
            <a:ext cx="2516697" cy="1082179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Alternate Process 6"/>
          <p:cNvSpPr/>
          <p:nvPr/>
        </p:nvSpPr>
        <p:spPr>
          <a:xfrm>
            <a:off x="4324524" y="4690524"/>
            <a:ext cx="2265027" cy="84728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91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Fundamental driver of a flowchart</a:t>
            </a:r>
          </a:p>
          <a:p>
            <a:endParaRPr lang="en-GB" dirty="0"/>
          </a:p>
          <a:p>
            <a:r>
              <a:rPr lang="en-GB" dirty="0" smtClean="0"/>
              <a:t>Symbolises a process taking place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lowchart: Process 3"/>
          <p:cNvSpPr/>
          <p:nvPr/>
        </p:nvSpPr>
        <p:spPr>
          <a:xfrm>
            <a:off x="7494689" y="1825625"/>
            <a:ext cx="2973898" cy="1034941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Add Vehicle Identification Number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1048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Control and Code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sz="1600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16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1600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16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AddVin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2B91AF"/>
                </a:solidFill>
                <a:latin typeface="Consolas" panose="020B0609020204030204" pitchFamily="49" charset="0"/>
              </a:rPr>
              <a:t>Vehicle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vehicle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vin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vehicle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-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&gt;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UpdateVin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vin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endParaRPr lang="en-GB" dirty="0"/>
          </a:p>
        </p:txBody>
      </p:sp>
      <p:sp>
        <p:nvSpPr>
          <p:cNvPr id="7" name="Flowchart: Process 6"/>
          <p:cNvSpPr/>
          <p:nvPr/>
        </p:nvSpPr>
        <p:spPr>
          <a:xfrm>
            <a:off x="1344071" y="1599122"/>
            <a:ext cx="1233182" cy="45300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Enter Vin</a:t>
            </a:r>
            <a:endParaRPr lang="en-GB" dirty="0"/>
          </a:p>
        </p:txBody>
      </p:sp>
      <p:sp>
        <p:nvSpPr>
          <p:cNvPr id="8" name="Flowchart: Decision 7"/>
          <p:cNvSpPr/>
          <p:nvPr/>
        </p:nvSpPr>
        <p:spPr>
          <a:xfrm>
            <a:off x="798786" y="2501039"/>
            <a:ext cx="2323752" cy="847290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Is valid VIN ?</a:t>
            </a:r>
            <a:endParaRPr lang="en-GB" dirty="0"/>
          </a:p>
        </p:txBody>
      </p:sp>
      <p:sp>
        <p:nvSpPr>
          <p:cNvPr id="9" name="Flowchart: Process 8"/>
          <p:cNvSpPr/>
          <p:nvPr/>
        </p:nvSpPr>
        <p:spPr>
          <a:xfrm>
            <a:off x="4500559" y="2541025"/>
            <a:ext cx="1493241" cy="76731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Display Invalid Message</a:t>
            </a:r>
            <a:endParaRPr lang="en-GB" dirty="0"/>
          </a:p>
        </p:txBody>
      </p:sp>
      <p:sp>
        <p:nvSpPr>
          <p:cNvPr id="10" name="Flowchart: Process 9"/>
          <p:cNvSpPr/>
          <p:nvPr/>
        </p:nvSpPr>
        <p:spPr>
          <a:xfrm>
            <a:off x="1260181" y="3977478"/>
            <a:ext cx="1400961" cy="54553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Update Vin</a:t>
            </a:r>
            <a:endParaRPr lang="en-GB" dirty="0"/>
          </a:p>
        </p:txBody>
      </p:sp>
      <p:sp>
        <p:nvSpPr>
          <p:cNvPr id="11" name="Flowchart: Terminator 10"/>
          <p:cNvSpPr/>
          <p:nvPr/>
        </p:nvSpPr>
        <p:spPr>
          <a:xfrm>
            <a:off x="530338" y="5487723"/>
            <a:ext cx="2869035" cy="50273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Display Updated Message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7" idx="2"/>
            <a:endCxn id="8" idx="0"/>
          </p:cNvCxnSpPr>
          <p:nvPr/>
        </p:nvCxnSpPr>
        <p:spPr>
          <a:xfrm>
            <a:off x="1960662" y="2052127"/>
            <a:ext cx="0" cy="4489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endCxn id="10" idx="0"/>
          </p:cNvCxnSpPr>
          <p:nvPr/>
        </p:nvCxnSpPr>
        <p:spPr>
          <a:xfrm>
            <a:off x="1960661" y="3348329"/>
            <a:ext cx="1" cy="6291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endCxn id="11" idx="0"/>
          </p:cNvCxnSpPr>
          <p:nvPr/>
        </p:nvCxnSpPr>
        <p:spPr>
          <a:xfrm>
            <a:off x="1955767" y="4523014"/>
            <a:ext cx="9089" cy="964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8" idx="3"/>
            <a:endCxn id="9" idx="1"/>
          </p:cNvCxnSpPr>
          <p:nvPr/>
        </p:nvCxnSpPr>
        <p:spPr>
          <a:xfrm>
            <a:off x="3122538" y="2924684"/>
            <a:ext cx="137802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stCxn id="9" idx="0"/>
            <a:endCxn id="7" idx="3"/>
          </p:cNvCxnSpPr>
          <p:nvPr/>
        </p:nvCxnSpPr>
        <p:spPr>
          <a:xfrm rot="16200000" flipV="1">
            <a:off x="3554517" y="848361"/>
            <a:ext cx="715400" cy="2669927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3499214" y="2845414"/>
            <a:ext cx="624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1750147" y="3431942"/>
            <a:ext cx="624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22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Conditional Branching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Process of making decisions</a:t>
            </a:r>
          </a:p>
          <a:p>
            <a:endParaRPr lang="en-GB" dirty="0"/>
          </a:p>
          <a:p>
            <a:r>
              <a:rPr lang="en-GB" dirty="0" smtClean="0"/>
              <a:t>Decisions are a fundamental part of software processes</a:t>
            </a:r>
          </a:p>
          <a:p>
            <a:endParaRPr lang="en-GB" dirty="0"/>
          </a:p>
          <a:p>
            <a:r>
              <a:rPr lang="en-GB" dirty="0" smtClean="0"/>
              <a:t>Provides means by which control or data may take differing paths through the software to achieve differing goals</a:t>
            </a:r>
            <a:endParaRPr lang="en-GB" dirty="0"/>
          </a:p>
        </p:txBody>
      </p:sp>
      <p:sp>
        <p:nvSpPr>
          <p:cNvPr id="4" name="Flowchart: Decision 3"/>
          <p:cNvSpPr/>
          <p:nvPr/>
        </p:nvSpPr>
        <p:spPr>
          <a:xfrm>
            <a:off x="6778305" y="1199627"/>
            <a:ext cx="4051882" cy="1510018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Is valid identification number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596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Branching in Code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1652" y="1825625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AddVin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2B91AF"/>
                </a:solidFill>
                <a:latin typeface="Consolas" panose="020B0609020204030204" pitchFamily="49" charset="0"/>
              </a:rPr>
              <a:t>Vehicle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vehicle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vin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	if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sizeof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vin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) == 17) </a:t>
            </a:r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{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16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vehicle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-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&gt;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UpdateVin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vin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}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	else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{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	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sz="1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printf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A31515"/>
                </a:solidFill>
                <a:latin typeface="Consolas" panose="020B0609020204030204" pitchFamily="49" charset="0"/>
              </a:rPr>
              <a:t>"Error:%d"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errorCode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}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49797" t="45051" r="23928" b="37774"/>
          <a:stretch/>
        </p:blipFill>
        <p:spPr>
          <a:xfrm>
            <a:off x="301171" y="2622437"/>
            <a:ext cx="5794829" cy="244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169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Fundamental component of software</a:t>
            </a:r>
          </a:p>
          <a:p>
            <a:endParaRPr lang="en-GB" dirty="0"/>
          </a:p>
          <a:p>
            <a:r>
              <a:rPr lang="en-GB" dirty="0" smtClean="0"/>
              <a:t>Allows for continued execution of given operations</a:t>
            </a:r>
          </a:p>
          <a:p>
            <a:endParaRPr lang="en-GB" dirty="0"/>
          </a:p>
          <a:p>
            <a:r>
              <a:rPr lang="en-GB" dirty="0" smtClean="0"/>
              <a:t>Can be terminated with conditional values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560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Iteration in Code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AddVin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Vehicle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vehicle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vin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endParaRPr lang="en-GB" sz="20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while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(!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ValidVin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vin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))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printf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"Invalid Vin"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000" dirty="0"/>
          </a:p>
        </p:txBody>
      </p:sp>
      <p:sp>
        <p:nvSpPr>
          <p:cNvPr id="11" name="Flowchart: Process 10"/>
          <p:cNvSpPr/>
          <p:nvPr/>
        </p:nvSpPr>
        <p:spPr>
          <a:xfrm>
            <a:off x="1344071" y="1599122"/>
            <a:ext cx="1233182" cy="45300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Enter Vin</a:t>
            </a:r>
            <a:endParaRPr lang="en-GB" dirty="0"/>
          </a:p>
        </p:txBody>
      </p:sp>
      <p:sp>
        <p:nvSpPr>
          <p:cNvPr id="12" name="Flowchart: Decision 11"/>
          <p:cNvSpPr/>
          <p:nvPr/>
        </p:nvSpPr>
        <p:spPr>
          <a:xfrm>
            <a:off x="798786" y="2501039"/>
            <a:ext cx="2323752" cy="847290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Is valid VIN ?</a:t>
            </a:r>
            <a:endParaRPr lang="en-GB" dirty="0"/>
          </a:p>
        </p:txBody>
      </p:sp>
      <p:sp>
        <p:nvSpPr>
          <p:cNvPr id="13" name="Flowchart: Process 12"/>
          <p:cNvSpPr/>
          <p:nvPr/>
        </p:nvSpPr>
        <p:spPr>
          <a:xfrm>
            <a:off x="4500559" y="2541025"/>
            <a:ext cx="1493241" cy="76731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Display Invalid Message</a:t>
            </a:r>
            <a:endParaRPr lang="en-GB" dirty="0"/>
          </a:p>
        </p:txBody>
      </p:sp>
      <p:cxnSp>
        <p:nvCxnSpPr>
          <p:cNvPr id="14" name="Straight Arrow Connector 13"/>
          <p:cNvCxnSpPr>
            <a:stCxn id="11" idx="2"/>
            <a:endCxn id="12" idx="0"/>
          </p:cNvCxnSpPr>
          <p:nvPr/>
        </p:nvCxnSpPr>
        <p:spPr>
          <a:xfrm>
            <a:off x="1960662" y="2052127"/>
            <a:ext cx="0" cy="4489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12" idx="3"/>
            <a:endCxn id="13" idx="1"/>
          </p:cNvCxnSpPr>
          <p:nvPr/>
        </p:nvCxnSpPr>
        <p:spPr>
          <a:xfrm>
            <a:off x="3122538" y="2924684"/>
            <a:ext cx="137802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stCxn id="13" idx="0"/>
            <a:endCxn id="11" idx="3"/>
          </p:cNvCxnSpPr>
          <p:nvPr/>
        </p:nvCxnSpPr>
        <p:spPr>
          <a:xfrm rot="16200000" flipV="1">
            <a:off x="3554517" y="848361"/>
            <a:ext cx="715400" cy="2669927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3499214" y="2845414"/>
            <a:ext cx="624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856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Logic and Operation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Flowcharts provide for a logical flow of operations in the system</a:t>
            </a:r>
          </a:p>
          <a:p>
            <a:endParaRPr lang="en-GB" dirty="0"/>
          </a:p>
          <a:p>
            <a:r>
              <a:rPr lang="en-GB" dirty="0" smtClean="0"/>
              <a:t>Reflective of the algorithmic decomposition approach </a:t>
            </a:r>
          </a:p>
          <a:p>
            <a:endParaRPr lang="en-GB" dirty="0"/>
          </a:p>
          <a:p>
            <a:r>
              <a:rPr lang="en-GB" dirty="0" smtClean="0"/>
              <a:t>Primitive in nature, does not necessarily represent all elements of the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796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From picture to prose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Pictures are not the only way to provide a system design</a:t>
            </a:r>
          </a:p>
          <a:p>
            <a:endParaRPr lang="en-GB" dirty="0"/>
          </a:p>
          <a:p>
            <a:r>
              <a:rPr lang="en-GB" dirty="0" smtClean="0"/>
              <a:t>Architectural description language (ADL) can be used to denote process transition in a system</a:t>
            </a:r>
          </a:p>
          <a:p>
            <a:endParaRPr lang="en-GB" dirty="0" smtClean="0"/>
          </a:p>
          <a:p>
            <a:r>
              <a:rPr lang="en-GB" dirty="0" smtClean="0"/>
              <a:t>Defined formal language for system representation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9592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Description (ADL)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AADE – Architecture Analysis and Design Language</a:t>
            </a:r>
          </a:p>
          <a:p>
            <a:endParaRPr lang="en-GB" dirty="0"/>
          </a:p>
          <a:p>
            <a:r>
              <a:rPr lang="en-GB" dirty="0" smtClean="0"/>
              <a:t>ACME - The Architectural Based Language and Environment (resembles pseudocode)</a:t>
            </a:r>
          </a:p>
          <a:p>
            <a:endParaRPr lang="en-GB" dirty="0"/>
          </a:p>
          <a:p>
            <a:r>
              <a:rPr lang="en-GB" dirty="0" smtClean="0"/>
              <a:t>DARWIN – Graphical, provides representation of system in graphical form (hierarchical composition)</a:t>
            </a:r>
          </a:p>
          <a:p>
            <a:endParaRPr lang="en-GB" dirty="0"/>
          </a:p>
          <a:p>
            <a:r>
              <a:rPr lang="en-GB" dirty="0" smtClean="0"/>
              <a:t>AESOP – Akin to the UNIX model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483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ADL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ACME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4114" t="66274" r="26995" b="19045"/>
          <a:stretch/>
        </p:blipFill>
        <p:spPr>
          <a:xfrm>
            <a:off x="771525" y="2600325"/>
            <a:ext cx="10506075" cy="201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40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descriptions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Descriptive linear account of system process flow</a:t>
            </a:r>
          </a:p>
          <a:p>
            <a:endParaRPr lang="en-GB" dirty="0"/>
          </a:p>
          <a:p>
            <a:r>
              <a:rPr lang="en-GB" dirty="0" smtClean="0"/>
              <a:t>Provides a complete picture of the flow of control through the system</a:t>
            </a:r>
          </a:p>
          <a:p>
            <a:endParaRPr lang="en-GB" dirty="0"/>
          </a:p>
          <a:p>
            <a:r>
              <a:rPr lang="en-GB" dirty="0" smtClean="0"/>
              <a:t>All operations can be accurately mapped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132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 of descriptions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Excessive text</a:t>
            </a:r>
          </a:p>
          <a:p>
            <a:endParaRPr lang="en-GB" dirty="0"/>
          </a:p>
          <a:p>
            <a:r>
              <a:rPr lang="en-GB" dirty="0" smtClean="0"/>
              <a:t>Hard to represent compartmentalisation</a:t>
            </a:r>
          </a:p>
          <a:p>
            <a:endParaRPr lang="en-GB" dirty="0"/>
          </a:p>
          <a:p>
            <a:r>
              <a:rPr lang="en-GB" dirty="0" smtClean="0"/>
              <a:t>OOP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09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Picture vs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can use pictures to design a system</a:t>
            </a:r>
          </a:p>
          <a:p>
            <a:r>
              <a:rPr lang="en-GB" dirty="0" smtClean="0"/>
              <a:t>We can use text to represent a system</a:t>
            </a:r>
          </a:p>
          <a:p>
            <a:endParaRPr lang="en-GB" dirty="0"/>
          </a:p>
          <a:p>
            <a:r>
              <a:rPr lang="en-GB" dirty="0" smtClean="0"/>
              <a:t>Which is the more useful ?</a:t>
            </a:r>
          </a:p>
          <a:p>
            <a:pPr lvl="1"/>
            <a:r>
              <a:rPr lang="en-GB" dirty="0" smtClean="0"/>
              <a:t>An amalgamation of both</a:t>
            </a:r>
          </a:p>
          <a:p>
            <a:pPr lvl="2"/>
            <a:r>
              <a:rPr lang="en-GB" dirty="0" smtClean="0"/>
              <a:t>Enter UML</a:t>
            </a:r>
          </a:p>
        </p:txBody>
      </p:sp>
    </p:spTree>
    <p:extLst>
      <p:ext uri="{BB962C8B-B14F-4D97-AF65-F5344CB8AC3E}">
        <p14:creationId xmlns:p14="http://schemas.microsoft.com/office/powerpoint/2010/main" val="1409101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other forms of ADL are there ?</a:t>
            </a:r>
          </a:p>
          <a:p>
            <a:endParaRPr lang="en-GB" dirty="0"/>
          </a:p>
          <a:p>
            <a:r>
              <a:rPr lang="en-GB" dirty="0" smtClean="0"/>
              <a:t>Describe at Least two of them</a:t>
            </a:r>
          </a:p>
          <a:p>
            <a:endParaRPr lang="en-GB" dirty="0"/>
          </a:p>
          <a:p>
            <a:r>
              <a:rPr lang="en-GB" dirty="0" smtClean="0"/>
              <a:t>What other components can be found in flowcharts ?</a:t>
            </a:r>
          </a:p>
          <a:p>
            <a:endParaRPr lang="en-GB" dirty="0"/>
          </a:p>
          <a:p>
            <a:r>
              <a:rPr lang="en-GB" dirty="0" smtClean="0"/>
              <a:t>What are the purpose of them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81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UML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Unified Modelling Language</a:t>
            </a:r>
          </a:p>
          <a:p>
            <a:endParaRPr lang="en-GB" dirty="0"/>
          </a:p>
          <a:p>
            <a:r>
              <a:rPr lang="en-GB" dirty="0" smtClean="0"/>
              <a:t>3 Major revisions (1.0, 1.5, 2.1)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308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 of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829EC254-E9A3-4734-BEC6-8A33E1197D7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08219895"/>
              </p:ext>
            </p:extLst>
          </p:nvPr>
        </p:nvGraphicFramePr>
        <p:xfrm>
          <a:off x="990600" y="19780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6266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Architectural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Overview of the system includes :</a:t>
            </a:r>
          </a:p>
          <a:p>
            <a:pPr lvl="1"/>
            <a:r>
              <a:rPr lang="en-GB" dirty="0" smtClean="0"/>
              <a:t>Decomposition – Object Model</a:t>
            </a:r>
          </a:p>
          <a:p>
            <a:pPr lvl="1"/>
            <a:r>
              <a:rPr lang="en-GB" dirty="0" smtClean="0"/>
              <a:t>Compartmentalisation – Package Diagram</a:t>
            </a:r>
          </a:p>
          <a:p>
            <a:pPr lvl="1"/>
            <a:r>
              <a:rPr lang="en-GB" dirty="0" smtClean="0"/>
              <a:t>Class list and Diagram</a:t>
            </a:r>
          </a:p>
          <a:p>
            <a:pPr lvl="1"/>
            <a:r>
              <a:rPr lang="en-GB" dirty="0" smtClean="0"/>
              <a:t>Component Diagram</a:t>
            </a:r>
          </a:p>
          <a:p>
            <a:pPr lvl="1"/>
            <a:r>
              <a:rPr lang="en-GB" dirty="0" smtClean="0"/>
              <a:t>Deployment Diagram</a:t>
            </a:r>
          </a:p>
        </p:txBody>
      </p:sp>
    </p:spTree>
    <p:extLst>
      <p:ext uri="{BB962C8B-B14F-4D97-AF65-F5344CB8AC3E}">
        <p14:creationId xmlns:p14="http://schemas.microsoft.com/office/powerpoint/2010/main" val="1835242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20435" t="8380" r="34308" b="25693"/>
          <a:stretch/>
        </p:blipFill>
        <p:spPr>
          <a:xfrm>
            <a:off x="2543174" y="1362075"/>
            <a:ext cx="6267451" cy="5270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754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Modularisation / Packaging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Compartmentalisation of the system</a:t>
            </a:r>
          </a:p>
          <a:p>
            <a:endParaRPr lang="en-GB" dirty="0"/>
          </a:p>
          <a:p>
            <a:r>
              <a:rPr lang="en-GB" dirty="0" smtClean="0"/>
              <a:t>System decomposed into modular units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000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Package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6756" t="23684" r="19459" b="6925"/>
          <a:stretch/>
        </p:blipFill>
        <p:spPr>
          <a:xfrm>
            <a:off x="2038350" y="1267341"/>
            <a:ext cx="7705725" cy="5365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511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Introduce a little class to your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Represent your system in smaller componential blocks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Provides templates for the interactivity in the system</a:t>
            </a:r>
          </a:p>
          <a:p>
            <a:endParaRPr lang="en-GB" dirty="0"/>
          </a:p>
          <a:p>
            <a:r>
              <a:rPr lang="en-GB" dirty="0" smtClean="0"/>
              <a:t>Very simplistic in representation of the data structures in the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1357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Diagram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200" y="1050830"/>
            <a:ext cx="5825151" cy="5126133"/>
          </a:xfrm>
        </p:spPr>
      </p:pic>
    </p:spTree>
    <p:extLst>
      <p:ext uri="{BB962C8B-B14F-4D97-AF65-F5344CB8AC3E}">
        <p14:creationId xmlns:p14="http://schemas.microsoft.com/office/powerpoint/2010/main" val="2770377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elements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375" y="1690688"/>
            <a:ext cx="5915025" cy="3685744"/>
          </a:xfrm>
        </p:spPr>
      </p:pic>
    </p:spTree>
    <p:extLst>
      <p:ext uri="{BB962C8B-B14F-4D97-AF65-F5344CB8AC3E}">
        <p14:creationId xmlns:p14="http://schemas.microsoft.com/office/powerpoint/2010/main" val="197014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Distant cousin to the other diagrams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Doesn’t represent functionality</a:t>
            </a:r>
          </a:p>
          <a:p>
            <a:endParaRPr lang="en-GB" dirty="0"/>
          </a:p>
          <a:p>
            <a:r>
              <a:rPr lang="en-GB" dirty="0" smtClean="0"/>
              <a:t>Sometimes represents static implementation of the system</a:t>
            </a:r>
          </a:p>
          <a:p>
            <a:endParaRPr lang="en-GB" dirty="0"/>
          </a:p>
          <a:p>
            <a:r>
              <a:rPr lang="en-GB" dirty="0" smtClean="0"/>
              <a:t>Used to describe physical entities utilised by the system</a:t>
            </a:r>
          </a:p>
          <a:p>
            <a:endParaRPr lang="en-GB" dirty="0"/>
          </a:p>
          <a:p>
            <a:r>
              <a:rPr lang="en-GB" dirty="0" smtClean="0"/>
              <a:t>Identifies interfaces between subsystems</a:t>
            </a:r>
          </a:p>
        </p:txBody>
      </p:sp>
    </p:spTree>
    <p:extLst>
      <p:ext uri="{BB962C8B-B14F-4D97-AF65-F5344CB8AC3E}">
        <p14:creationId xmlns:p14="http://schemas.microsoft.com/office/powerpoint/2010/main" val="151861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Component Diagram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9566" t="37672" r="19016" b="12189"/>
          <a:stretch/>
        </p:blipFill>
        <p:spPr>
          <a:xfrm>
            <a:off x="1562100" y="1494276"/>
            <a:ext cx="8334376" cy="520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955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Deployment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Provides a representation of the system as the provisioning r deployment of artefacts to one another</a:t>
            </a:r>
          </a:p>
          <a:p>
            <a:endParaRPr lang="en-GB" dirty="0"/>
          </a:p>
          <a:p>
            <a:r>
              <a:rPr lang="en-GB" dirty="0" smtClean="0"/>
              <a:t>Indicates what components depend upon or utilise others</a:t>
            </a:r>
          </a:p>
          <a:p>
            <a:endParaRPr lang="en-GB" dirty="0"/>
          </a:p>
          <a:p>
            <a:r>
              <a:rPr lang="en-GB" dirty="0" smtClean="0"/>
              <a:t>Provides a representation of included packages</a:t>
            </a:r>
          </a:p>
          <a:p>
            <a:endParaRPr lang="en-GB" dirty="0"/>
          </a:p>
          <a:p>
            <a:r>
              <a:rPr lang="en-GB" dirty="0" smtClean="0"/>
              <a:t>Two levels of granularity</a:t>
            </a:r>
          </a:p>
          <a:p>
            <a:pPr lvl="1"/>
            <a:r>
              <a:rPr lang="en-GB" dirty="0" smtClean="0"/>
              <a:t>Specification and Type</a:t>
            </a:r>
          </a:p>
          <a:p>
            <a:pPr lvl="1"/>
            <a:endParaRPr lang="en-GB" dirty="0"/>
          </a:p>
          <a:p>
            <a:r>
              <a:rPr lang="en-GB" dirty="0" smtClean="0"/>
              <a:t>Indicate Topology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058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Deployment Diagram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1485900"/>
            <a:ext cx="6629810" cy="4968980"/>
          </a:xfrm>
        </p:spPr>
      </p:pic>
    </p:spTree>
    <p:extLst>
      <p:ext uri="{BB962C8B-B14F-4D97-AF65-F5344CB8AC3E}">
        <p14:creationId xmlns:p14="http://schemas.microsoft.com/office/powerpoint/2010/main" val="2890267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Static object composition</a:t>
            </a:r>
          </a:p>
          <a:p>
            <a:endParaRPr lang="en-GB" dirty="0"/>
          </a:p>
          <a:p>
            <a:r>
              <a:rPr lang="en-GB" dirty="0" smtClean="0"/>
              <a:t>Multiplicity of the created object</a:t>
            </a:r>
          </a:p>
          <a:p>
            <a:endParaRPr lang="en-GB" dirty="0"/>
          </a:p>
          <a:p>
            <a:r>
              <a:rPr lang="en-GB" dirty="0" smtClean="0"/>
              <a:t>Identifies relationships contained within the class elucidating any nesting that may occur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898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Composite Structural Diagram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618" y="1552575"/>
            <a:ext cx="10730085" cy="4501179"/>
          </a:xfrm>
        </p:spPr>
      </p:pic>
    </p:spTree>
    <p:extLst>
      <p:ext uri="{BB962C8B-B14F-4D97-AF65-F5344CB8AC3E}">
        <p14:creationId xmlns:p14="http://schemas.microsoft.com/office/powerpoint/2010/main" val="57761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seems excessive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do I need all of this documentation ?</a:t>
            </a:r>
            <a:endParaRPr lang="en-GB" dirty="0"/>
          </a:p>
          <a:p>
            <a:pPr lvl="1"/>
            <a:r>
              <a:rPr lang="en-GB" dirty="0" smtClean="0"/>
              <a:t>You don’t</a:t>
            </a:r>
          </a:p>
          <a:p>
            <a:pPr lvl="1"/>
            <a:endParaRPr lang="en-GB" dirty="0"/>
          </a:p>
          <a:p>
            <a:r>
              <a:rPr lang="en-GB" dirty="0" smtClean="0"/>
              <a:t>So which ones do I need ?</a:t>
            </a:r>
          </a:p>
          <a:p>
            <a:pPr lvl="1"/>
            <a:r>
              <a:rPr lang="en-GB" dirty="0" smtClean="0"/>
              <a:t>This is  dependent entirely upon yourself and the system</a:t>
            </a:r>
            <a:endParaRPr lang="en-GB" dirty="0"/>
          </a:p>
          <a:p>
            <a:pPr lvl="1"/>
            <a:r>
              <a:rPr lang="en-GB" dirty="0" smtClean="0"/>
              <a:t>Provide an accurate representation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1218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Does this fit with OOAD and the AGILE Approach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Almost entirely</a:t>
            </a:r>
          </a:p>
          <a:p>
            <a:endParaRPr lang="en-GB" dirty="0"/>
          </a:p>
          <a:p>
            <a:r>
              <a:rPr lang="en-GB" dirty="0" smtClean="0"/>
              <a:t>It follows the compartmentalisation of the system</a:t>
            </a:r>
          </a:p>
          <a:p>
            <a:endParaRPr lang="en-GB" dirty="0"/>
          </a:p>
          <a:p>
            <a:r>
              <a:rPr lang="en-GB" dirty="0" smtClean="0"/>
              <a:t>It allows for  identification of key modules in the system</a:t>
            </a:r>
          </a:p>
          <a:p>
            <a:endParaRPr lang="en-GB" dirty="0"/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9083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Trend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UML is a staple of industry</a:t>
            </a:r>
          </a:p>
          <a:p>
            <a:endParaRPr lang="en-GB" dirty="0"/>
          </a:p>
          <a:p>
            <a:r>
              <a:rPr lang="en-GB" dirty="0" smtClean="0"/>
              <a:t>However is considered a bit excessive in some cases</a:t>
            </a:r>
          </a:p>
          <a:p>
            <a:endParaRPr lang="en-GB" dirty="0"/>
          </a:p>
          <a:p>
            <a:r>
              <a:rPr lang="en-GB" dirty="0" smtClean="0"/>
              <a:t>Is still used in larger companies specifically software oriented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465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Specific to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UML is useful but may sometimes be too granular</a:t>
            </a:r>
          </a:p>
          <a:p>
            <a:endParaRPr lang="en-GB" dirty="0"/>
          </a:p>
          <a:p>
            <a:r>
              <a:rPr lang="en-GB" dirty="0" smtClean="0"/>
              <a:t>Simple diagrammatic representation can be useful</a:t>
            </a:r>
          </a:p>
          <a:p>
            <a:endParaRPr lang="en-GB" dirty="0"/>
          </a:p>
          <a:p>
            <a:r>
              <a:rPr lang="en-GB" dirty="0" smtClean="0"/>
              <a:t>Not necessarily formally structured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2429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1080</TotalTime>
  <Words>739</Words>
  <Application>Microsoft Office PowerPoint</Application>
  <PresentationFormat>Widescreen</PresentationFormat>
  <Paragraphs>226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Arial</vt:lpstr>
      <vt:lpstr>Calibri</vt:lpstr>
      <vt:lpstr>Calibri Light</vt:lpstr>
      <vt:lpstr>Consolas</vt:lpstr>
      <vt:lpstr>Office Theme</vt:lpstr>
      <vt:lpstr>Architectural Structural Design</vt:lpstr>
      <vt:lpstr>I have gathered my requirements, now what?</vt:lpstr>
      <vt:lpstr>Flowcharts</vt:lpstr>
      <vt:lpstr>Adding a new user process</vt:lpstr>
      <vt:lpstr>Common Components</vt:lpstr>
      <vt:lpstr>Process</vt:lpstr>
      <vt:lpstr>Process Control and Code</vt:lpstr>
      <vt:lpstr>Conditional Branching</vt:lpstr>
      <vt:lpstr>Branching in Code</vt:lpstr>
      <vt:lpstr>Iteration</vt:lpstr>
      <vt:lpstr>Iteration in Code</vt:lpstr>
      <vt:lpstr>Logic and Operation</vt:lpstr>
      <vt:lpstr>From picture to prose ?</vt:lpstr>
      <vt:lpstr>Description (ADL)</vt:lpstr>
      <vt:lpstr>ADL Examples</vt:lpstr>
      <vt:lpstr>Advantages of descriptions</vt:lpstr>
      <vt:lpstr>Disadvantages of descriptions</vt:lpstr>
      <vt:lpstr>Picture vs Text</vt:lpstr>
      <vt:lpstr>Task</vt:lpstr>
      <vt:lpstr>UML</vt:lpstr>
      <vt:lpstr>Levels of design</vt:lpstr>
      <vt:lpstr>Architectural Design</vt:lpstr>
      <vt:lpstr>Object Model</vt:lpstr>
      <vt:lpstr>Modularisation / Packaging</vt:lpstr>
      <vt:lpstr>Package Diagrams</vt:lpstr>
      <vt:lpstr>Introduce a little class to your work</vt:lpstr>
      <vt:lpstr>Class Diagram</vt:lpstr>
      <vt:lpstr>Key elements</vt:lpstr>
      <vt:lpstr>Components</vt:lpstr>
      <vt:lpstr>Component Diagram</vt:lpstr>
      <vt:lpstr>Deployment</vt:lpstr>
      <vt:lpstr>Deployment Diagram</vt:lpstr>
      <vt:lpstr>Composites</vt:lpstr>
      <vt:lpstr>Composite Structural Diagram</vt:lpstr>
      <vt:lpstr>This seems excessive</vt:lpstr>
      <vt:lpstr>Does this fit with OOAD and the AGILE Approach ?</vt:lpstr>
      <vt:lpstr>Current Trend</vt:lpstr>
      <vt:lpstr>Specific to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UML</dc:title>
  <dc:creator>Jaymie Phillips</dc:creator>
  <cp:lastModifiedBy>Jaymie Phillips</cp:lastModifiedBy>
  <cp:revision>92</cp:revision>
  <dcterms:created xsi:type="dcterms:W3CDTF">2018-10-15T17:12:02Z</dcterms:created>
  <dcterms:modified xsi:type="dcterms:W3CDTF">2018-10-16T11:12:05Z</dcterms:modified>
</cp:coreProperties>
</file>