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fntdata" ContentType="application/x-fontdata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59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1" r:id="rId6"/>
    <p:sldId id="263" r:id="rId7"/>
    <p:sldId id="264" r:id="rId8"/>
    <p:sldId id="265" r:id="rId9"/>
    <p:sldId id="266" r:id="rId10"/>
  </p:sldIdLst>
  <p:sldSz cx="12192000" cy="6858000"/>
  <p:notesSz cx="6858000" cy="9144000"/>
  <p:embeddedFontLst>
    <p:embeddedFont>
      <p:font typeface="Merriweather" panose="020B0604020202020204" charset="0"/>
      <p:regular r:id="rId12"/>
      <p:bold r:id="rId13"/>
      <p:italic r:id="rId14"/>
      <p:boldItalic r:id="rId15"/>
    </p:embeddedFont>
    <p:embeddedFont>
      <p:font typeface="Merriweather SemiBold" panose="020B0604020202020204" charset="0"/>
      <p:regular r:id="rId16"/>
      <p:bold r:id="rId17"/>
      <p:italic r:id="rId18"/>
      <p:boldItalic r:id="rId19"/>
    </p:embeddedFont>
    <p:embeddedFont>
      <p:font typeface="Calibri" panose="020F0502020204030204" pitchFamily="34" charset="0"/>
      <p:regular r:id="rId20"/>
      <p:bold r:id="rId21"/>
      <p:italic r:id="rId22"/>
      <p:boldItalic r:id="rId23"/>
    </p:embeddedFont>
    <p:embeddedFont>
      <p:font typeface="Montserrat" panose="020B0604020202020204" charset="0"/>
      <p:regular r:id="rId24"/>
      <p:bold r:id="rId25"/>
      <p:italic r:id="rId26"/>
      <p:boldItalic r:id="rId27"/>
    </p:embeddedFont>
    <p:embeddedFont>
      <p:font typeface="Montserrat SemiBold" panose="020B0604020202020204" charset="0"/>
      <p:regular r:id="rId28"/>
      <p:bold r:id="rId29"/>
      <p:italic r:id="rId30"/>
      <p:boldItalic r:id="rId31"/>
    </p:embeddedFont>
    <p:embeddedFont>
      <p:font typeface="Montserrat Medium" panose="020B0604020202020204" charset="0"/>
      <p:regular r:id="rId32"/>
      <p:bold r:id="rId33"/>
      <p:italic r:id="rId34"/>
      <p:boldItalic r:id="rId35"/>
    </p:embeddedFont>
    <p:embeddedFont>
      <p:font typeface="Merriweather Medium" panose="020B0604020202020204" charset="0"/>
      <p:regular r:id="rId36"/>
      <p:bold r:id="rId37"/>
      <p:italic r:id="rId38"/>
      <p:boldItalic r:id="rId39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000000"/>
          </p15:clr>
        </p15:guide>
        <p15:guide id="2" pos="2880">
          <p15:clr>
            <a:srgbClr val="000000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D9F172C5-C8E1-4DC0-AB2D-6EBFEE8441DE}">
  <a:tblStyle styleId="{D9F172C5-C8E1-4DC0-AB2D-6EBFEE8441DE}" styleName="Table_0">
    <a:wholeTbl>
      <a:tcTxStyle b="off" i="off">
        <a:font>
          <a:latin typeface="Calibri"/>
          <a:ea typeface="Calibri"/>
          <a:cs typeface="Calibri"/>
        </a:font>
        <a:schemeClr val="dk1"/>
      </a:tcTxStyle>
      <a:tcStyle>
        <a:tcBdr>
          <a:left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insideV>
        </a:tcBdr>
        <a:fill>
          <a:solidFill>
            <a:srgbClr val="E8ECF4"/>
          </a:solidFill>
        </a:fill>
      </a:tcStyle>
    </a:wholeTbl>
    <a:band1H>
      <a:tcTxStyle/>
      <a:tcStyle>
        <a:tcBdr/>
        <a:fill>
          <a:solidFill>
            <a:srgbClr val="CFD7E7"/>
          </a:solidFill>
        </a:fill>
      </a:tcStyle>
    </a:band1H>
    <a:band2H>
      <a:tcTxStyle/>
      <a:tcStyle>
        <a:tcBdr/>
      </a:tcStyle>
    </a:band2H>
    <a:band1V>
      <a:tcTxStyle/>
      <a:tcStyle>
        <a:tcBdr/>
        <a:fill>
          <a:solidFill>
            <a:srgbClr val="CFD7E7"/>
          </a:solidFill>
        </a:fill>
      </a:tcStyle>
    </a:band1V>
    <a:band2V>
      <a:tcTxStyle/>
      <a:tcStyle>
        <a:tcBdr/>
      </a:tcStyle>
    </a:band2V>
    <a:lastCol>
      <a:tcTxStyle b="on" i="off">
        <a:font>
          <a:latin typeface="Calibri"/>
          <a:ea typeface="Calibri"/>
          <a:cs typeface="Calibri"/>
        </a:font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 i="off">
        <a:font>
          <a:latin typeface="Calibri"/>
          <a:ea typeface="Calibri"/>
          <a:cs typeface="Calibri"/>
        </a:font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 i="off">
        <a:font>
          <a:latin typeface="Calibri"/>
          <a:ea typeface="Calibri"/>
          <a:cs typeface="Calibri"/>
        </a:font>
        <a:schemeClr val="lt1"/>
      </a:tcTxStyle>
      <a:tcStyle>
        <a:tcBdr>
          <a:top>
            <a:ln w="381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top>
        </a:tcBdr>
        <a:fill>
          <a:solidFill>
            <a:schemeClr val="accent1"/>
          </a:solidFill>
        </a:fill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 b="on" i="off">
        <a:font>
          <a:latin typeface="Calibri"/>
          <a:ea typeface="Calibri"/>
          <a:cs typeface="Calibri"/>
        </a:font>
        <a:schemeClr val="lt1"/>
      </a:tcTxStyle>
      <a:tcStyle>
        <a:tcBdr>
          <a:bottom>
            <a:ln w="381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bottom>
        </a:tcBdr>
        <a:fill>
          <a:solidFill>
            <a:schemeClr val="accent1"/>
          </a:solidFill>
        </a:fill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>
        <p:scale>
          <a:sx n="73" d="100"/>
          <a:sy n="73" d="100"/>
        </p:scale>
        <p:origin x="594" y="-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font" Target="fonts/font2.fntdata"/><Relationship Id="rId18" Type="http://schemas.openxmlformats.org/officeDocument/2006/relationships/font" Target="fonts/font7.fntdata"/><Relationship Id="rId26" Type="http://schemas.openxmlformats.org/officeDocument/2006/relationships/font" Target="fonts/font15.fntdata"/><Relationship Id="rId39" Type="http://schemas.openxmlformats.org/officeDocument/2006/relationships/font" Target="fonts/font28.fntdata"/><Relationship Id="rId21" Type="http://schemas.openxmlformats.org/officeDocument/2006/relationships/font" Target="fonts/font10.fntdata"/><Relationship Id="rId34" Type="http://schemas.openxmlformats.org/officeDocument/2006/relationships/font" Target="fonts/font23.fntdata"/><Relationship Id="rId42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font" Target="fonts/font5.fntdata"/><Relationship Id="rId20" Type="http://schemas.openxmlformats.org/officeDocument/2006/relationships/font" Target="fonts/font9.fntdata"/><Relationship Id="rId29" Type="http://schemas.openxmlformats.org/officeDocument/2006/relationships/font" Target="fonts/font18.fntdata"/><Relationship Id="rId41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24" Type="http://schemas.openxmlformats.org/officeDocument/2006/relationships/font" Target="fonts/font13.fntdata"/><Relationship Id="rId32" Type="http://schemas.openxmlformats.org/officeDocument/2006/relationships/font" Target="fonts/font21.fntdata"/><Relationship Id="rId37" Type="http://schemas.openxmlformats.org/officeDocument/2006/relationships/font" Target="fonts/font26.fntdata"/><Relationship Id="rId40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font" Target="fonts/font4.fntdata"/><Relationship Id="rId23" Type="http://schemas.openxmlformats.org/officeDocument/2006/relationships/font" Target="fonts/font12.fntdata"/><Relationship Id="rId28" Type="http://schemas.openxmlformats.org/officeDocument/2006/relationships/font" Target="fonts/font17.fntdata"/><Relationship Id="rId36" Type="http://schemas.openxmlformats.org/officeDocument/2006/relationships/font" Target="fonts/font25.fntdata"/><Relationship Id="rId10" Type="http://schemas.openxmlformats.org/officeDocument/2006/relationships/slide" Target="slides/slide9.xml"/><Relationship Id="rId19" Type="http://schemas.openxmlformats.org/officeDocument/2006/relationships/font" Target="fonts/font8.fntdata"/><Relationship Id="rId31" Type="http://schemas.openxmlformats.org/officeDocument/2006/relationships/font" Target="fonts/font20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3.fntdata"/><Relationship Id="rId22" Type="http://schemas.openxmlformats.org/officeDocument/2006/relationships/font" Target="fonts/font11.fntdata"/><Relationship Id="rId27" Type="http://schemas.openxmlformats.org/officeDocument/2006/relationships/font" Target="fonts/font16.fntdata"/><Relationship Id="rId30" Type="http://schemas.openxmlformats.org/officeDocument/2006/relationships/font" Target="fonts/font19.fntdata"/><Relationship Id="rId35" Type="http://schemas.openxmlformats.org/officeDocument/2006/relationships/font" Target="fonts/font24.fntdata"/><Relationship Id="rId43" Type="http://schemas.openxmlformats.org/officeDocument/2006/relationships/tableStyles" Target="tableStyle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font" Target="fonts/font1.fntdata"/><Relationship Id="rId17" Type="http://schemas.openxmlformats.org/officeDocument/2006/relationships/font" Target="fonts/font6.fntdata"/><Relationship Id="rId25" Type="http://schemas.openxmlformats.org/officeDocument/2006/relationships/font" Target="fonts/font14.fntdata"/><Relationship Id="rId33" Type="http://schemas.openxmlformats.org/officeDocument/2006/relationships/font" Target="fonts/font22.fntdata"/><Relationship Id="rId38" Type="http://schemas.openxmlformats.org/officeDocument/2006/relationships/font" Target="fonts/font27.fntdata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2" name="Google Shape;82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p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8" name="Google Shape;98;p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" name="Google Shape;129;p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0" name="Google Shape;130;p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" name="Google Shape;148;p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9" name="Google Shape;149;p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6" name="Google Shape;176;p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7" name="Google Shape;177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8" name="Google Shape;208;p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9" name="Google Shape;209;p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8" name="Google Shape;238;p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39" name="Google Shape;239;p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12;p2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" name="Google Shape;13;p2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4" name="Google Shape;14;p2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Google Shape;16;p3"/>
          <p:cNvSpPr txBox="1"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7" name="Google Shape;17;p3"/>
          <p:cNvSpPr txBox="1"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ctr">
              <a:spcBef>
                <a:spcPts val="640"/>
              </a:spcBef>
              <a:spcAft>
                <a:spcPts val="0"/>
              </a:spcAft>
              <a:buClr>
                <a:srgbClr val="888888"/>
              </a:buClr>
              <a:buSzPts val="3200"/>
              <a:buNone/>
              <a:defRPr>
                <a:solidFill>
                  <a:srgbClr val="888888"/>
                </a:solidFill>
              </a:defRPr>
            </a:lvl1pPr>
            <a:lvl2pPr lvl="1" algn="ctr">
              <a:spcBef>
                <a:spcPts val="560"/>
              </a:spcBef>
              <a:spcAft>
                <a:spcPts val="0"/>
              </a:spcAft>
              <a:buClr>
                <a:srgbClr val="888888"/>
              </a:buClr>
              <a:buSzPts val="2800"/>
              <a:buNone/>
              <a:defRPr>
                <a:solidFill>
                  <a:srgbClr val="888888"/>
                </a:solidFill>
              </a:defRPr>
            </a:lvl2pPr>
            <a:lvl3pPr lvl="2" algn="ctr">
              <a:spcBef>
                <a:spcPts val="480"/>
              </a:spcBef>
              <a:spcAft>
                <a:spcPts val="0"/>
              </a:spcAft>
              <a:buClr>
                <a:srgbClr val="888888"/>
              </a:buClr>
              <a:buSzPts val="2400"/>
              <a:buNone/>
              <a:defRPr>
                <a:solidFill>
                  <a:srgbClr val="888888"/>
                </a:solidFill>
              </a:defRPr>
            </a:lvl3pPr>
            <a:lvl4pPr lvl="3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4pPr>
            <a:lvl5pPr lvl="4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5pPr>
            <a:lvl6pPr lvl="5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6pPr>
            <a:lvl7pPr lvl="6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7pPr>
            <a:lvl8pPr lvl="7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8pPr>
            <a:lvl9pPr lvl="8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18" name="Google Shape;18;p3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9" name="Google Shape;19;p3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0" name="Google Shape;20;p3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ontent" type="obj">
  <p:cSld name="OBJECT">
    <p:spTree>
      <p:nvGrpSpPr>
        <p:cNvPr id="1" name="Shape 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Google Shape;22;p4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3" name="Google Shape;23;p4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24" name="Google Shape;24;p4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5" name="Google Shape;25;p4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6" name="Google Shape;26;p4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Google Shape;28;p5"/>
          <p:cNvSpPr txBox="1"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alibri"/>
              <a:buNone/>
              <a:defRPr sz="4000" b="1" cap="none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9" name="Google Shape;29;p5"/>
          <p:cNvSpPr txBox="1"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 sz="2000">
                <a:solidFill>
                  <a:srgbClr val="888888"/>
                </a:solidFill>
              </a:defRPr>
            </a:lvl1pPr>
            <a:lvl2pPr marL="914400" lvl="1" indent="-228600" algn="l">
              <a:spcBef>
                <a:spcPts val="36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 sz="1800">
                <a:solidFill>
                  <a:srgbClr val="888888"/>
                </a:solidFill>
              </a:defRPr>
            </a:lvl2pPr>
            <a:lvl3pPr marL="1371600" lvl="2" indent="-228600" algn="l">
              <a:spcBef>
                <a:spcPts val="32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3pPr>
            <a:lvl4pPr marL="1828800" lvl="3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4pPr>
            <a:lvl5pPr marL="2286000" lvl="4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5pPr>
            <a:lvl6pPr marL="2743200" lvl="5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6pPr>
            <a:lvl7pPr marL="3200400" lvl="6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7pPr>
            <a:lvl8pPr marL="3657600" lvl="7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8pPr>
            <a:lvl9pPr marL="4114800" lvl="8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30" name="Google Shape;30;p5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1" name="Google Shape;31;p5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2" name="Google Shape;32;p5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 Content" type="twoObj">
  <p:cSld name="TWO_OBJECTS">
    <p:spTree>
      <p:nvGrpSpPr>
        <p:cNvPr id="1" name="Shape 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Google Shape;34;p6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5" name="Google Shape;35;p6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064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marL="914400" lvl="1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–"/>
              <a:defRPr sz="2400"/>
            </a:lvl2pPr>
            <a:lvl3pPr marL="1371600" lvl="2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 sz="1800"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9pPr>
          </a:lstStyle>
          <a:p>
            <a:endParaRPr/>
          </a:p>
        </p:txBody>
      </p:sp>
      <p:sp>
        <p:nvSpPr>
          <p:cNvPr id="36" name="Google Shape;36;p6"/>
          <p:cNvSpPr txBox="1">
            <a:spLocks noGrp="1"/>
          </p:cNvSpPr>
          <p:nvPr>
            <p:ph type="body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064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marL="914400" lvl="1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–"/>
              <a:defRPr sz="2400"/>
            </a:lvl2pPr>
            <a:lvl3pPr marL="1371600" lvl="2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 sz="1800"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9pPr>
          </a:lstStyle>
          <a:p>
            <a:endParaRPr/>
          </a:p>
        </p:txBody>
      </p:sp>
      <p:sp>
        <p:nvSpPr>
          <p:cNvPr id="37" name="Google Shape;37;p6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8" name="Google Shape;38;p6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9" name="Google Shape;39;p6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mparison" type="twoTxTwoObj">
  <p:cSld name="TWO_OBJECTS_WITH_TEXT">
    <p:spTree>
      <p:nvGrpSpPr>
        <p:cNvPr id="1" name="Shape 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Google Shape;41;p7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2" name="Google Shape;42;p7"/>
          <p:cNvSpPr txBox="1"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43" name="Google Shape;43;p7"/>
          <p:cNvSpPr txBox="1">
            <a:spLocks noGrp="1"/>
          </p:cNvSpPr>
          <p:nvPr>
            <p:ph type="body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marL="914400" lvl="1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marL="1828800" lvl="3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marL="2286000" lvl="4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marL="2743200" lvl="5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marL="3200400" lvl="6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marL="3657600" lvl="7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marL="4114800" lvl="8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>
            <a:endParaRPr/>
          </a:p>
        </p:txBody>
      </p:sp>
      <p:sp>
        <p:nvSpPr>
          <p:cNvPr id="44" name="Google Shape;44;p7"/>
          <p:cNvSpPr txBox="1">
            <a:spLocks noGrp="1"/>
          </p:cNvSpPr>
          <p:nvPr>
            <p:ph type="body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45" name="Google Shape;45;p7"/>
          <p:cNvSpPr txBox="1">
            <a:spLocks noGrp="1"/>
          </p:cNvSpPr>
          <p:nvPr>
            <p:ph type="body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marL="914400" lvl="1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marL="1828800" lvl="3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marL="2286000" lvl="4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marL="2743200" lvl="5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marL="3200400" lvl="6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marL="3657600" lvl="7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marL="4114800" lvl="8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>
            <a:endParaRPr/>
          </a:p>
        </p:txBody>
      </p:sp>
      <p:sp>
        <p:nvSpPr>
          <p:cNvPr id="46" name="Google Shape;46;p7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7" name="Google Shape;47;p7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8" name="Google Shape;48;p7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Google Shape;50;p8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1" name="Google Shape;51;p8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2" name="Google Shape;52;p8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3" name="Google Shape;53;p8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ntent with Caption" type="objTx">
  <p:cSld name="OBJECT_WITH_CAPTION_TEXT">
    <p:spTree>
      <p:nvGrpSpPr>
        <p:cNvPr id="1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9"/>
          <p:cNvSpPr txBox="1"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alibri"/>
              <a:buNone/>
              <a:defRPr sz="2000" b="1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6" name="Google Shape;56;p9"/>
          <p:cNvSpPr txBox="1">
            <a:spLocks noGrp="1"/>
          </p:cNvSpPr>
          <p:nvPr>
            <p:ph type="body"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3180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  <a:defRPr sz="3200"/>
            </a:lvl1pPr>
            <a:lvl2pPr marL="914400" lvl="1" indent="-4064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–"/>
              <a:defRPr sz="2800"/>
            </a:lvl2pPr>
            <a:lvl3pPr marL="1371600" lvl="2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3pPr>
            <a:lvl4pPr marL="1828800" lvl="3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4pPr>
            <a:lvl5pPr marL="2286000" lvl="4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»"/>
              <a:defRPr sz="2000"/>
            </a:lvl5pPr>
            <a:lvl6pPr marL="2743200" lvl="5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6pPr>
            <a:lvl7pPr marL="3200400" lvl="6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7pPr>
            <a:lvl8pPr marL="3657600" lvl="7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8pPr>
            <a:lvl9pPr marL="4114800" lvl="8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9pPr>
          </a:lstStyle>
          <a:p>
            <a:endParaRPr/>
          </a:p>
        </p:txBody>
      </p:sp>
      <p:sp>
        <p:nvSpPr>
          <p:cNvPr id="57" name="Google Shape;57;p9"/>
          <p:cNvSpPr txBox="1">
            <a:spLocks noGrp="1"/>
          </p:cNvSpPr>
          <p:nvPr>
            <p:ph type="body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marL="914400" lvl="1" indent="-2286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marL="1371600" lvl="2" indent="-228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marL="1828800" lvl="3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marL="2286000" lvl="4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marL="2743200" lvl="5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marL="3200400" lvl="6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marL="3657600" lvl="7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marL="4114800" lvl="8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>
            <a:endParaRPr/>
          </a:p>
        </p:txBody>
      </p:sp>
      <p:sp>
        <p:nvSpPr>
          <p:cNvPr id="58" name="Google Shape;58;p9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9" name="Google Shape;59;p9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0" name="Google Shape;60;p9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icture with Caption" type="picTx">
  <p:cSld name="PICTURE_WITH_CAPTION_TEXT">
    <p:spTree>
      <p:nvGrpSpPr>
        <p:cNvPr id="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p10"/>
          <p:cNvSpPr txBox="1"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alibri"/>
              <a:buNone/>
              <a:defRPr sz="2000" b="1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3" name="Google Shape;63;p10"/>
          <p:cNvSpPr>
            <a:spLocks noGrp="1"/>
          </p:cNvSpPr>
          <p:nvPr>
            <p:ph type="pic" idx="2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  <a:noFill/>
          <a:ln>
            <a:noFill/>
          </a:ln>
        </p:spPr>
      </p:sp>
      <p:sp>
        <p:nvSpPr>
          <p:cNvPr id="64" name="Google Shape;64;p10"/>
          <p:cNvSpPr txBox="1">
            <a:spLocks noGrp="1"/>
          </p:cNvSpPr>
          <p:nvPr>
            <p:ph type="body" idx="1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marL="914400" lvl="1" indent="-2286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marL="1371600" lvl="2" indent="-228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marL="1828800" lvl="3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marL="2286000" lvl="4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marL="2743200" lvl="5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marL="3200400" lvl="6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marL="3657600" lvl="7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marL="4114800" lvl="8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>
            <a:endParaRPr/>
          </a:p>
        </p:txBody>
      </p:sp>
      <p:sp>
        <p:nvSpPr>
          <p:cNvPr id="65" name="Google Shape;65;p10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6" name="Google Shape;66;p10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7" name="Google Shape;67;p10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Vertical Text" type="vertTx">
  <p:cSld name="VERTICAL_TEXT">
    <p:spTree>
      <p:nvGrpSpPr>
        <p:cNvPr id="1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p11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0" name="Google Shape;70;p11"/>
          <p:cNvSpPr txBox="1">
            <a:spLocks noGrp="1"/>
          </p:cNvSpPr>
          <p:nvPr>
            <p:ph type="body" idx="1"/>
          </p:nvPr>
        </p:nvSpPr>
        <p:spPr>
          <a:xfrm rot="5400000">
            <a:off x="2309019" y="-251618"/>
            <a:ext cx="4525963" cy="822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71" name="Google Shape;71;p11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2" name="Google Shape;72;p11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3" name="Google Shape;73;p11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Vertical Title and Text" type="vertTitleAndTx">
  <p:cSld name="VERTICAL_TITLE_AND_VERTICAL_TEXT">
    <p:spTree>
      <p:nvGrpSpPr>
        <p:cNvPr id="1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12"/>
          <p:cNvSpPr txBox="1">
            <a:spLocks noGrp="1"/>
          </p:cNvSpPr>
          <p:nvPr>
            <p:ph type="title"/>
          </p:nvPr>
        </p:nvSpPr>
        <p:spPr>
          <a:xfrm rot="5400000">
            <a:off x="4732338" y="2171701"/>
            <a:ext cx="5851525" cy="2057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6" name="Google Shape;76;p12"/>
          <p:cNvSpPr txBox="1">
            <a:spLocks noGrp="1"/>
          </p:cNvSpPr>
          <p:nvPr>
            <p:ph type="body" idx="1"/>
          </p:nvPr>
        </p:nvSpPr>
        <p:spPr>
          <a:xfrm rot="5400000">
            <a:off x="541338" y="190500"/>
            <a:ext cx="5851525" cy="6019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77" name="Google Shape;77;p12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8" name="Google Shape;78;p12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9" name="Google Shape;79;p12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R="0" lvl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431800" algn="l" rtl="0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Char char="•"/>
              <a:defRPr sz="3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40640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–"/>
              <a:defRPr sz="2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381000" algn="l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–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»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9" name="Google Shape;9;p1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10" name="Google Shape;10;p1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2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png"/><Relationship Id="rId3" Type="http://schemas.openxmlformats.org/officeDocument/2006/relationships/image" Target="../media/image4.png"/><Relationship Id="rId7" Type="http://schemas.openxmlformats.org/officeDocument/2006/relationships/image" Target="../media/image2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5.png"/><Relationship Id="rId5" Type="http://schemas.openxmlformats.org/officeDocument/2006/relationships/image" Target="../media/image24.png"/><Relationship Id="rId4" Type="http://schemas.openxmlformats.org/officeDocument/2006/relationships/image" Target="../media/image23.png"/><Relationship Id="rId9" Type="http://schemas.openxmlformats.org/officeDocument/2006/relationships/image" Target="../media/image28.jp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A301E"/>
        </a:solidFill>
        <a:effectLst/>
      </p:bgPr>
    </p:bg>
    <p:spTree>
      <p:nvGrpSpPr>
        <p:cNvPr id="1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4" name="Google Shape;84;p13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85" name="Google Shape;85;p13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1809750" y="4722614"/>
            <a:ext cx="8572500" cy="1373385"/>
          </a:xfrm>
          <a:prstGeom prst="rect">
            <a:avLst/>
          </a:prstGeom>
          <a:noFill/>
          <a:ln>
            <a:noFill/>
          </a:ln>
        </p:spPr>
      </p:pic>
      <p:sp>
        <p:nvSpPr>
          <p:cNvPr id="86" name="Google Shape;86;p13"/>
          <p:cNvSpPr txBox="1"/>
          <p:nvPr/>
        </p:nvSpPr>
        <p:spPr>
          <a:xfrm>
            <a:off x="2114550" y="762000"/>
            <a:ext cx="7962900" cy="3693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400" dirty="0"/>
          </a:p>
        </p:txBody>
      </p:sp>
      <p:sp>
        <p:nvSpPr>
          <p:cNvPr id="87" name="Google Shape;87;p13"/>
          <p:cNvSpPr txBox="1"/>
          <p:nvPr/>
        </p:nvSpPr>
        <p:spPr>
          <a:xfrm>
            <a:off x="3590102" y="950650"/>
            <a:ext cx="7754995" cy="9233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24985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 b="1" i="0" u="none" strike="noStrike" cap="none" dirty="0">
                <a:solidFill>
                  <a:srgbClr val="FAF9F5"/>
                </a:solidFill>
                <a:latin typeface="Merriweather"/>
                <a:ea typeface="Merriweather"/>
                <a:cs typeface="Merriweather"/>
                <a:sym typeface="Merriweather"/>
              </a:rPr>
              <a:t>Designing Organizational Structures </a:t>
            </a:r>
            <a:r>
              <a:rPr lang="en-US" sz="2400" b="0" i="0" u="none" strike="noStrike" cap="none" dirty="0">
                <a:solidFill>
                  <a:srgbClr val="C5A059"/>
                </a:solidFill>
                <a:latin typeface="Merriweather Medium"/>
                <a:ea typeface="Merriweather Medium"/>
                <a:cs typeface="Merriweather Medium"/>
                <a:sym typeface="Merriweather Medium"/>
              </a:rPr>
              <a:t>A Strategic Analysis of Marks &amp; Spencer</a:t>
            </a:r>
            <a:endParaRPr sz="2400" dirty="0"/>
          </a:p>
        </p:txBody>
      </p:sp>
      <p:sp>
        <p:nvSpPr>
          <p:cNvPr id="88" name="Google Shape;88;p13"/>
          <p:cNvSpPr txBox="1"/>
          <p:nvPr/>
        </p:nvSpPr>
        <p:spPr>
          <a:xfrm>
            <a:off x="507423" y="3927179"/>
            <a:ext cx="4200525" cy="3693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 b="1" i="0" u="none" strike="noStrike" cap="none" dirty="0">
                <a:solidFill>
                  <a:srgbClr val="C5A059"/>
                </a:solidFill>
                <a:latin typeface="Montserrat"/>
                <a:ea typeface="Montserrat"/>
                <a:cs typeface="Montserrat"/>
                <a:sym typeface="Montserrat"/>
              </a:rPr>
              <a:t>MODULE</a:t>
            </a:r>
            <a:endParaRPr sz="2400" dirty="0"/>
          </a:p>
        </p:txBody>
      </p:sp>
      <p:sp>
        <p:nvSpPr>
          <p:cNvPr id="89" name="Google Shape;89;p13"/>
          <p:cNvSpPr txBox="1"/>
          <p:nvPr/>
        </p:nvSpPr>
        <p:spPr>
          <a:xfrm>
            <a:off x="475816" y="4471175"/>
            <a:ext cx="4497965" cy="98488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dirty="0">
                <a:solidFill>
                  <a:srgbClr val="E2E8F0"/>
                </a:solidFill>
                <a:latin typeface="Montserrat"/>
                <a:ea typeface="Montserrat"/>
                <a:cs typeface="Montserrat"/>
                <a:sym typeface="Montserrat"/>
              </a:rPr>
              <a:t>Understanding </a:t>
            </a:r>
            <a:r>
              <a:rPr lang="en-US" sz="2000" dirty="0" err="1">
                <a:solidFill>
                  <a:srgbClr val="E2E8F0"/>
                </a:solidFill>
                <a:latin typeface="Montserrat"/>
                <a:ea typeface="Montserrat"/>
                <a:cs typeface="Montserrat"/>
                <a:sym typeface="Montserrat"/>
              </a:rPr>
              <a:t>Organisational</a:t>
            </a:r>
            <a:r>
              <a:rPr lang="en-US" sz="2000" dirty="0">
                <a:solidFill>
                  <a:srgbClr val="E2E8F0"/>
                </a:solidFill>
                <a:latin typeface="Montserrat"/>
                <a:ea typeface="Montserrat"/>
                <a:cs typeface="Montserrat"/>
                <a:sym typeface="Montserrat"/>
              </a:rPr>
              <a:t> Structure and Culture </a:t>
            </a:r>
            <a:endParaRPr sz="2000" dirty="0"/>
          </a:p>
        </p:txBody>
      </p:sp>
      <p:sp>
        <p:nvSpPr>
          <p:cNvPr id="92" name="Google Shape;92;p13"/>
          <p:cNvSpPr txBox="1"/>
          <p:nvPr/>
        </p:nvSpPr>
        <p:spPr>
          <a:xfrm>
            <a:off x="6792191" y="3742513"/>
            <a:ext cx="4200525" cy="3693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 b="1" i="0" u="none" strike="noStrike" cap="none" dirty="0">
                <a:solidFill>
                  <a:srgbClr val="C5A059"/>
                </a:solidFill>
                <a:latin typeface="Montserrat"/>
                <a:ea typeface="Montserrat"/>
                <a:cs typeface="Montserrat"/>
                <a:sym typeface="Montserrat"/>
              </a:rPr>
              <a:t>PRESENTED BY</a:t>
            </a:r>
            <a:endParaRPr sz="2400" dirty="0"/>
          </a:p>
        </p:txBody>
      </p:sp>
      <p:sp>
        <p:nvSpPr>
          <p:cNvPr id="93" name="Google Shape;93;p13"/>
          <p:cNvSpPr txBox="1"/>
          <p:nvPr/>
        </p:nvSpPr>
        <p:spPr>
          <a:xfrm>
            <a:off x="6095998" y="4097989"/>
            <a:ext cx="5430983" cy="59093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 b="0" i="0" u="none" strike="noStrike" cap="none" dirty="0">
                <a:solidFill>
                  <a:srgbClr val="E2E8F0"/>
                </a:solidFill>
                <a:latin typeface="Montserrat"/>
                <a:ea typeface="Montserrat"/>
                <a:cs typeface="Montserrat"/>
                <a:sym typeface="Montserrat"/>
              </a:rPr>
              <a:t>Name: </a:t>
            </a:r>
            <a:r>
              <a:rPr lang="en-US" sz="2400" dirty="0">
                <a:solidFill>
                  <a:srgbClr val="E2E8F0"/>
                </a:solidFill>
                <a:latin typeface="Montserrat"/>
                <a:ea typeface="Montserrat"/>
                <a:cs typeface="Montserrat"/>
                <a:sym typeface="Montserrat"/>
              </a:rPr>
              <a:t>Sobia </a:t>
            </a:r>
            <a:r>
              <a:rPr lang="en-US" sz="2400" dirty="0" err="1">
                <a:solidFill>
                  <a:srgbClr val="E2E8F0"/>
                </a:solidFill>
                <a:latin typeface="Montserrat"/>
                <a:ea typeface="Montserrat"/>
                <a:cs typeface="Montserrat"/>
                <a:sym typeface="Montserrat"/>
              </a:rPr>
              <a:t>Kousar</a:t>
            </a:r>
            <a:r>
              <a:rPr lang="en-US" sz="2400" b="0" i="0" u="none" strike="noStrike" cap="none" dirty="0">
                <a:solidFill>
                  <a:srgbClr val="E2E8F0"/>
                </a:solidFill>
                <a:latin typeface="Montserrat"/>
                <a:ea typeface="Montserrat"/>
                <a:cs typeface="Montserrat"/>
                <a:sym typeface="Montserrat"/>
              </a:rPr>
              <a:t> | ID: </a:t>
            </a:r>
            <a:r>
              <a:rPr lang="en-US" sz="2400" dirty="0">
                <a:solidFill>
                  <a:srgbClr val="E2E8F0"/>
                </a:solidFill>
                <a:latin typeface="Montserrat"/>
                <a:ea typeface="Montserrat"/>
                <a:cs typeface="Montserrat"/>
                <a:sym typeface="Montserrat"/>
              </a:rPr>
              <a:t> 2324345</a:t>
            </a:r>
            <a:endParaRPr sz="2400" dirty="0"/>
          </a:p>
        </p:txBody>
      </p:sp>
      <p:sp>
        <p:nvSpPr>
          <p:cNvPr id="94" name="Google Shape;94;p13"/>
          <p:cNvSpPr txBox="1"/>
          <p:nvPr/>
        </p:nvSpPr>
        <p:spPr>
          <a:xfrm>
            <a:off x="6381750" y="5652194"/>
            <a:ext cx="4200525" cy="3693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 b="1" i="0" u="none" strike="noStrike" cap="none">
                <a:solidFill>
                  <a:srgbClr val="C5A059"/>
                </a:solidFill>
                <a:latin typeface="Montserrat"/>
                <a:ea typeface="Montserrat"/>
                <a:cs typeface="Montserrat"/>
                <a:sym typeface="Montserrat"/>
              </a:rPr>
              <a:t>SUBMISSION DATE</a:t>
            </a:r>
            <a:endParaRPr sz="2400"/>
          </a:p>
        </p:txBody>
      </p:sp>
      <p:sp>
        <p:nvSpPr>
          <p:cNvPr id="95" name="Google Shape;95;p13"/>
          <p:cNvSpPr txBox="1"/>
          <p:nvPr/>
        </p:nvSpPr>
        <p:spPr>
          <a:xfrm>
            <a:off x="6381750" y="5852219"/>
            <a:ext cx="4000500" cy="59093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 b="0" i="0" u="none" strike="noStrike" cap="none">
                <a:solidFill>
                  <a:srgbClr val="E2E8F0"/>
                </a:solidFill>
                <a:latin typeface="Montserrat"/>
                <a:ea typeface="Montserrat"/>
                <a:cs typeface="Montserrat"/>
                <a:sym typeface="Montserrat"/>
              </a:rPr>
              <a:t>June 2026</a:t>
            </a:r>
            <a:endParaRPr sz="2400"/>
          </a:p>
        </p:txBody>
      </p:sp>
      <p:sp>
        <p:nvSpPr>
          <p:cNvPr id="2" name="Rectangle 1"/>
          <p:cNvSpPr/>
          <p:nvPr/>
        </p:nvSpPr>
        <p:spPr>
          <a:xfrm>
            <a:off x="124691" y="193965"/>
            <a:ext cx="2729345" cy="1579418"/>
          </a:xfrm>
          <a:prstGeom prst="rect">
            <a:avLst/>
          </a:prstGeom>
          <a:blipFill dpi="0"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9F5"/>
        </a:solidFill>
        <a:effectLst/>
      </p:bgPr>
    </p:bg>
    <p:spTree>
      <p:nvGrpSpPr>
        <p:cNvPr id="1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0" name="Google Shape;100;p14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01" name="Google Shape;101;p14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666750" y="2356395"/>
            <a:ext cx="5334000" cy="762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02" name="Google Shape;102;p14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6191250" y="2356395"/>
            <a:ext cx="5334000" cy="762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03" name="Google Shape;103;p14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666750" y="3308895"/>
            <a:ext cx="5334000" cy="762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04" name="Google Shape;104;p14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6191250" y="3308895"/>
            <a:ext cx="5334000" cy="762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05" name="Google Shape;105;p14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666750" y="4261395"/>
            <a:ext cx="5334000" cy="762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06" name="Google Shape;106;p14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6191250" y="4261395"/>
            <a:ext cx="5334000" cy="762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07" name="Google Shape;107;p14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666750" y="5213895"/>
            <a:ext cx="5334000" cy="762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08" name="Google Shape;108;p14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6191250" y="5213895"/>
            <a:ext cx="5334000" cy="762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09" name="Google Shape;109;p14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914400" y="2556420"/>
            <a:ext cx="361950" cy="361950"/>
          </a:xfrm>
          <a:prstGeom prst="rect">
            <a:avLst/>
          </a:prstGeom>
          <a:noFill/>
          <a:ln>
            <a:noFill/>
          </a:ln>
        </p:spPr>
      </p:pic>
      <p:pic>
        <p:nvPicPr>
          <p:cNvPr id="110" name="Google Shape;110;p14" descr="image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6438900" y="2556420"/>
            <a:ext cx="361950" cy="361950"/>
          </a:xfrm>
          <a:prstGeom prst="rect">
            <a:avLst/>
          </a:prstGeom>
          <a:noFill/>
          <a:ln>
            <a:noFill/>
          </a:ln>
        </p:spPr>
      </p:pic>
      <p:pic>
        <p:nvPicPr>
          <p:cNvPr id="111" name="Google Shape;111;p14" descr="image.png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914400" y="3508920"/>
            <a:ext cx="361950" cy="361950"/>
          </a:xfrm>
          <a:prstGeom prst="rect">
            <a:avLst/>
          </a:prstGeom>
          <a:noFill/>
          <a:ln>
            <a:noFill/>
          </a:ln>
        </p:spPr>
      </p:pic>
      <p:pic>
        <p:nvPicPr>
          <p:cNvPr id="112" name="Google Shape;112;p14" descr="image.png"/>
          <p:cNvPicPr preferRelativeResize="0"/>
          <p:nvPr/>
        </p:nvPicPr>
        <p:blipFill rotWithShape="1">
          <a:blip r:embed="rId8">
            <a:alphaModFix/>
          </a:blip>
          <a:srcRect/>
          <a:stretch/>
        </p:blipFill>
        <p:spPr>
          <a:xfrm>
            <a:off x="6438900" y="3508920"/>
            <a:ext cx="361950" cy="361950"/>
          </a:xfrm>
          <a:prstGeom prst="rect">
            <a:avLst/>
          </a:prstGeom>
          <a:noFill/>
          <a:ln>
            <a:noFill/>
          </a:ln>
        </p:spPr>
      </p:pic>
      <p:pic>
        <p:nvPicPr>
          <p:cNvPr id="113" name="Google Shape;113;p14" descr="image.png"/>
          <p:cNvPicPr preferRelativeResize="0"/>
          <p:nvPr/>
        </p:nvPicPr>
        <p:blipFill rotWithShape="1">
          <a:blip r:embed="rId9">
            <a:alphaModFix/>
          </a:blip>
          <a:srcRect/>
          <a:stretch/>
        </p:blipFill>
        <p:spPr>
          <a:xfrm>
            <a:off x="914400" y="4461420"/>
            <a:ext cx="361950" cy="361950"/>
          </a:xfrm>
          <a:prstGeom prst="rect">
            <a:avLst/>
          </a:prstGeom>
          <a:noFill/>
          <a:ln>
            <a:noFill/>
          </a:ln>
        </p:spPr>
      </p:pic>
      <p:pic>
        <p:nvPicPr>
          <p:cNvPr id="114" name="Google Shape;114;p14" descr="image.png"/>
          <p:cNvPicPr preferRelativeResize="0"/>
          <p:nvPr/>
        </p:nvPicPr>
        <p:blipFill rotWithShape="1">
          <a:blip r:embed="rId10">
            <a:alphaModFix/>
          </a:blip>
          <a:srcRect/>
          <a:stretch/>
        </p:blipFill>
        <p:spPr>
          <a:xfrm>
            <a:off x="6438900" y="4461420"/>
            <a:ext cx="361950" cy="361950"/>
          </a:xfrm>
          <a:prstGeom prst="rect">
            <a:avLst/>
          </a:prstGeom>
          <a:noFill/>
          <a:ln>
            <a:noFill/>
          </a:ln>
        </p:spPr>
      </p:pic>
      <p:pic>
        <p:nvPicPr>
          <p:cNvPr id="115" name="Google Shape;115;p14" descr="image.png"/>
          <p:cNvPicPr preferRelativeResize="0"/>
          <p:nvPr/>
        </p:nvPicPr>
        <p:blipFill rotWithShape="1">
          <a:blip r:embed="rId11">
            <a:alphaModFix/>
          </a:blip>
          <a:srcRect/>
          <a:stretch/>
        </p:blipFill>
        <p:spPr>
          <a:xfrm>
            <a:off x="914400" y="5413920"/>
            <a:ext cx="361950" cy="361950"/>
          </a:xfrm>
          <a:prstGeom prst="rect">
            <a:avLst/>
          </a:prstGeom>
          <a:noFill/>
          <a:ln>
            <a:noFill/>
          </a:ln>
        </p:spPr>
      </p:pic>
      <p:pic>
        <p:nvPicPr>
          <p:cNvPr id="116" name="Google Shape;116;p14" descr="image.png"/>
          <p:cNvPicPr preferRelativeResize="0"/>
          <p:nvPr/>
        </p:nvPicPr>
        <p:blipFill rotWithShape="1">
          <a:blip r:embed="rId12">
            <a:alphaModFix/>
          </a:blip>
          <a:srcRect/>
          <a:stretch/>
        </p:blipFill>
        <p:spPr>
          <a:xfrm>
            <a:off x="6438900" y="5413920"/>
            <a:ext cx="361950" cy="361950"/>
          </a:xfrm>
          <a:prstGeom prst="rect">
            <a:avLst/>
          </a:prstGeom>
          <a:noFill/>
          <a:ln>
            <a:noFill/>
          </a:ln>
        </p:spPr>
      </p:pic>
      <p:sp>
        <p:nvSpPr>
          <p:cNvPr id="118" name="Google Shape;118;p14"/>
          <p:cNvSpPr txBox="1"/>
          <p:nvPr/>
        </p:nvSpPr>
        <p:spPr>
          <a:xfrm>
            <a:off x="1466850" y="2451548"/>
            <a:ext cx="4105275" cy="61555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b="0" i="0" u="none" strike="noStrike" cap="none" dirty="0">
                <a:solidFill>
                  <a:srgbClr val="0A301E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  <a:t>The Foundations of Strategic Structure</a:t>
            </a:r>
            <a:endParaRPr sz="2000" dirty="0"/>
          </a:p>
        </p:txBody>
      </p:sp>
      <p:sp>
        <p:nvSpPr>
          <p:cNvPr id="119" name="Google Shape;119;p14"/>
          <p:cNvSpPr txBox="1"/>
          <p:nvPr/>
        </p:nvSpPr>
        <p:spPr>
          <a:xfrm>
            <a:off x="6943725" y="2502842"/>
            <a:ext cx="3362325" cy="61555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b="0" i="0" u="none" strike="noStrike" cap="none" dirty="0">
                <a:solidFill>
                  <a:srgbClr val="0A301E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  <a:t>Design Method 1: Functional Hierarchies</a:t>
            </a:r>
            <a:endParaRPr sz="2000" dirty="0"/>
          </a:p>
        </p:txBody>
      </p:sp>
      <p:sp>
        <p:nvSpPr>
          <p:cNvPr id="120" name="Google Shape;120;p14"/>
          <p:cNvSpPr txBox="1"/>
          <p:nvPr/>
        </p:nvSpPr>
        <p:spPr>
          <a:xfrm>
            <a:off x="1466850" y="3482678"/>
            <a:ext cx="3562350" cy="61555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b="0" i="0" u="none" strike="noStrike" cap="none" dirty="0">
                <a:solidFill>
                  <a:srgbClr val="0A301E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  <a:t>Functional Application at Marks &amp; Spencer</a:t>
            </a:r>
            <a:endParaRPr sz="2000" dirty="0"/>
          </a:p>
        </p:txBody>
      </p:sp>
      <p:sp>
        <p:nvSpPr>
          <p:cNvPr id="121" name="Google Shape;121;p14"/>
          <p:cNvSpPr txBox="1"/>
          <p:nvPr/>
        </p:nvSpPr>
        <p:spPr>
          <a:xfrm>
            <a:off x="7048500" y="3496566"/>
            <a:ext cx="3257550" cy="61555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b="0" i="0" u="none" strike="noStrike" cap="none" dirty="0">
                <a:solidFill>
                  <a:srgbClr val="0A301E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  <a:t>Design Method 2: Divisional Structures</a:t>
            </a:r>
            <a:endParaRPr sz="2000" dirty="0"/>
          </a:p>
        </p:txBody>
      </p:sp>
      <p:sp>
        <p:nvSpPr>
          <p:cNvPr id="122" name="Google Shape;122;p14"/>
          <p:cNvSpPr txBox="1"/>
          <p:nvPr/>
        </p:nvSpPr>
        <p:spPr>
          <a:xfrm>
            <a:off x="1524000" y="4477493"/>
            <a:ext cx="3114675" cy="61555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b="0" i="0" u="none" strike="noStrike" cap="none" dirty="0">
                <a:solidFill>
                  <a:srgbClr val="0A301E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  <a:t>Divisional Realities: Food vs. Clothing</a:t>
            </a:r>
            <a:endParaRPr sz="2000" dirty="0"/>
          </a:p>
        </p:txBody>
      </p:sp>
      <p:sp>
        <p:nvSpPr>
          <p:cNvPr id="123" name="Google Shape;123;p14"/>
          <p:cNvSpPr txBox="1"/>
          <p:nvPr/>
        </p:nvSpPr>
        <p:spPr>
          <a:xfrm>
            <a:off x="7124700" y="4369890"/>
            <a:ext cx="3181350" cy="61555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b="0" i="0" u="none" strike="noStrike" cap="none" dirty="0">
                <a:solidFill>
                  <a:srgbClr val="0A301E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  <a:t>Design Method 3: Matrix Grid Systems</a:t>
            </a:r>
            <a:endParaRPr sz="2000" dirty="0"/>
          </a:p>
        </p:txBody>
      </p:sp>
      <p:sp>
        <p:nvSpPr>
          <p:cNvPr id="124" name="Google Shape;124;p14"/>
          <p:cNvSpPr txBox="1"/>
          <p:nvPr/>
        </p:nvSpPr>
        <p:spPr>
          <a:xfrm>
            <a:off x="1419225" y="5413920"/>
            <a:ext cx="3790950" cy="61555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b="0" i="0" u="none" strike="noStrike" cap="none" dirty="0">
                <a:solidFill>
                  <a:srgbClr val="0A301E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  <a:t>Comparative Evaluation &amp; Recommendations</a:t>
            </a:r>
            <a:endParaRPr sz="2000" dirty="0"/>
          </a:p>
        </p:txBody>
      </p:sp>
      <p:sp>
        <p:nvSpPr>
          <p:cNvPr id="125" name="Google Shape;125;p14"/>
          <p:cNvSpPr txBox="1"/>
          <p:nvPr/>
        </p:nvSpPr>
        <p:spPr>
          <a:xfrm>
            <a:off x="7048500" y="5360342"/>
            <a:ext cx="3438525" cy="61555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b="0" i="0" u="none" strike="noStrike" cap="none" dirty="0">
                <a:solidFill>
                  <a:srgbClr val="0A301E"/>
                </a:solidFill>
                <a:latin typeface="Montserrat Medium"/>
                <a:ea typeface="Montserrat Medium"/>
                <a:cs typeface="Montserrat Medium"/>
                <a:sym typeface="Montserrat Medium"/>
              </a:rPr>
              <a:t>UWTSD Harvard Reference </a:t>
            </a:r>
            <a:endParaRPr sz="2000" dirty="0"/>
          </a:p>
        </p:txBody>
      </p:sp>
      <p:sp>
        <p:nvSpPr>
          <p:cNvPr id="126" name="Google Shape;126;p14"/>
          <p:cNvSpPr txBox="1"/>
          <p:nvPr/>
        </p:nvSpPr>
        <p:spPr>
          <a:xfrm>
            <a:off x="666750" y="572572"/>
            <a:ext cx="11401425" cy="3693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 b="1" i="0" u="none" strike="noStrike" cap="none" dirty="0">
                <a:solidFill>
                  <a:srgbClr val="0A301E"/>
                </a:solidFill>
                <a:latin typeface="Merriweather"/>
                <a:ea typeface="Merriweather"/>
                <a:cs typeface="Merriweather"/>
                <a:sym typeface="Merriweather"/>
              </a:rPr>
              <a:t>Presentation Outline </a:t>
            </a:r>
            <a:r>
              <a:rPr lang="en-US" sz="2400" b="0" i="0" u="none" strike="noStrike" cap="none" dirty="0">
                <a:solidFill>
                  <a:srgbClr val="C5A059"/>
                </a:solidFill>
                <a:latin typeface="Merriweather SemiBold"/>
                <a:ea typeface="Merriweather SemiBold"/>
                <a:cs typeface="Merriweather SemiBold"/>
                <a:sym typeface="Merriweather SemiBold"/>
              </a:rPr>
              <a:t>02 / </a:t>
            </a:r>
            <a:r>
              <a:rPr lang="en-US" sz="2400" dirty="0">
                <a:solidFill>
                  <a:srgbClr val="C5A059"/>
                </a:solidFill>
                <a:latin typeface="Merriweather SemiBold"/>
                <a:ea typeface="Merriweather SemiBold"/>
                <a:cs typeface="Merriweather SemiBold"/>
                <a:sym typeface="Merriweather SemiBold"/>
              </a:rPr>
              <a:t>9</a:t>
            </a:r>
            <a:endParaRPr sz="2400" dirty="0"/>
          </a:p>
        </p:txBody>
      </p:sp>
      <p:sp>
        <p:nvSpPr>
          <p:cNvPr id="127" name="Google Shape;127;p14"/>
          <p:cNvSpPr/>
          <p:nvPr/>
        </p:nvSpPr>
        <p:spPr>
          <a:xfrm>
            <a:off x="666750" y="1085850"/>
            <a:ext cx="10858500" cy="19050"/>
          </a:xfrm>
          <a:prstGeom prst="rect">
            <a:avLst/>
          </a:prstGeom>
          <a:solidFill>
            <a:srgbClr val="C5A059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0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9F5"/>
        </a:solidFill>
        <a:effectLst/>
      </p:bgPr>
    </p:bg>
    <p:spTree>
      <p:nvGrpSpPr>
        <p:cNvPr id="1" name="Shape 1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2" name="Google Shape;132;p15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28214" y="-471448"/>
            <a:ext cx="12163786" cy="7329448"/>
          </a:xfrm>
          <a:prstGeom prst="rect">
            <a:avLst/>
          </a:prstGeom>
          <a:noFill/>
          <a:ln>
            <a:noFill/>
          </a:ln>
        </p:spPr>
      </p:pic>
      <p:pic>
        <p:nvPicPr>
          <p:cNvPr id="133" name="Google Shape;133;p15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235528" y="786103"/>
            <a:ext cx="5650175" cy="5919497"/>
          </a:xfrm>
          <a:prstGeom prst="rect">
            <a:avLst/>
          </a:prstGeom>
          <a:noFill/>
          <a:ln>
            <a:noFill/>
          </a:ln>
        </p:spPr>
      </p:pic>
      <p:sp>
        <p:nvSpPr>
          <p:cNvPr id="135" name="Google Shape;135;p15"/>
          <p:cNvSpPr txBox="1"/>
          <p:nvPr/>
        </p:nvSpPr>
        <p:spPr>
          <a:xfrm>
            <a:off x="502959" y="1368315"/>
            <a:ext cx="4849359" cy="3693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 b="1" i="0" u="none" strike="noStrike" cap="none" dirty="0">
                <a:solidFill>
                  <a:srgbClr val="0A301E"/>
                </a:solidFill>
                <a:latin typeface="Merriweather"/>
                <a:ea typeface="Merriweather"/>
                <a:cs typeface="Merriweather"/>
                <a:sym typeface="Merriweather"/>
              </a:rPr>
              <a:t>Defining Structural Design</a:t>
            </a:r>
            <a:endParaRPr sz="2400" dirty="0"/>
          </a:p>
        </p:txBody>
      </p:sp>
      <p:sp>
        <p:nvSpPr>
          <p:cNvPr id="136" name="Google Shape;136;p15"/>
          <p:cNvSpPr txBox="1"/>
          <p:nvPr/>
        </p:nvSpPr>
        <p:spPr>
          <a:xfrm>
            <a:off x="502959" y="1880008"/>
            <a:ext cx="4618438" cy="153888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lvl="0" algn="just"/>
            <a:r>
              <a:rPr lang="en-US" sz="2000" dirty="0" err="1"/>
              <a:t>Organisational</a:t>
            </a:r>
            <a:r>
              <a:rPr lang="en-US" sz="2000" dirty="0"/>
              <a:t> Structure: The official structure of task, authority, and reporting relationships that coordinates the activities of the workforce (Robbins and Judge, 2022).</a:t>
            </a:r>
            <a:endParaRPr sz="2000" dirty="0"/>
          </a:p>
        </p:txBody>
      </p:sp>
      <p:sp>
        <p:nvSpPr>
          <p:cNvPr id="137" name="Google Shape;137;p15"/>
          <p:cNvSpPr txBox="1"/>
          <p:nvPr/>
        </p:nvSpPr>
        <p:spPr>
          <a:xfrm>
            <a:off x="6470073" y="5626183"/>
            <a:ext cx="4996840" cy="9971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0" i="0" u="none" strike="noStrike" cap="none" dirty="0" smtClean="0">
                <a:solidFill>
                  <a:srgbClr val="2F3E38"/>
                </a:solidFill>
                <a:latin typeface="Montserrat"/>
                <a:ea typeface="Montserrat"/>
                <a:cs typeface="Montserrat"/>
                <a:sym typeface="Montserrat"/>
              </a:rPr>
              <a:t>An </a:t>
            </a:r>
            <a:r>
              <a:rPr lang="en-US" sz="1350" b="0" i="0" u="none" strike="noStrike" cap="none" dirty="0">
                <a:solidFill>
                  <a:srgbClr val="2F3E38"/>
                </a:solidFill>
                <a:latin typeface="Montserrat"/>
                <a:ea typeface="Montserrat"/>
                <a:cs typeface="Montserrat"/>
                <a:sym typeface="Montserrat"/>
              </a:rPr>
              <a:t>organizational </a:t>
            </a:r>
            <a:r>
              <a:rPr lang="en-US" sz="1350" dirty="0" smtClean="0">
                <a:solidFill>
                  <a:srgbClr val="2F3E38"/>
                </a:solidFill>
                <a:latin typeface="Montserrat"/>
                <a:ea typeface="Montserrat"/>
                <a:cs typeface="Montserrat"/>
                <a:sym typeface="Montserrat"/>
              </a:rPr>
              <a:t>Structure</a:t>
            </a:r>
            <a:r>
              <a:rPr lang="en-US" sz="1350" b="0" i="0" u="none" strike="noStrike" cap="none" dirty="0" smtClean="0">
                <a:solidFill>
                  <a:srgbClr val="2F3E38"/>
                </a:solidFill>
                <a:latin typeface="Montserrat"/>
                <a:ea typeface="Montserrat"/>
                <a:cs typeface="Montserrat"/>
                <a:sym typeface="Montserrat"/>
              </a:rPr>
              <a:t> visually show governance</a:t>
            </a:r>
            <a:r>
              <a:rPr lang="en-US" sz="1350" b="0" i="0" u="none" strike="noStrike" cap="none" dirty="0">
                <a:solidFill>
                  <a:srgbClr val="2F3E38"/>
                </a:solidFill>
                <a:latin typeface="Montserrat"/>
                <a:ea typeface="Montserrat"/>
                <a:cs typeface="Montserrat"/>
                <a:sym typeface="Montserrat"/>
              </a:rPr>
              <a:t>, outlining specific responsibilities, chain of command, and departmental spans of control (Mullins, 2023).</a:t>
            </a:r>
            <a:endParaRPr dirty="0"/>
          </a:p>
        </p:txBody>
      </p:sp>
      <p:sp>
        <p:nvSpPr>
          <p:cNvPr id="138" name="Google Shape;138;p15"/>
          <p:cNvSpPr txBox="1"/>
          <p:nvPr/>
        </p:nvSpPr>
        <p:spPr>
          <a:xfrm>
            <a:off x="387498" y="3632244"/>
            <a:ext cx="4849359" cy="2769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1" i="0" u="none" strike="noStrike" cap="none" dirty="0">
                <a:solidFill>
                  <a:srgbClr val="0A301E"/>
                </a:solidFill>
                <a:latin typeface="Merriweather"/>
                <a:ea typeface="Merriweather"/>
                <a:cs typeface="Merriweather"/>
                <a:sym typeface="Merriweather"/>
              </a:rPr>
              <a:t>Why Design Choice is Critical</a:t>
            </a:r>
            <a:endParaRPr dirty="0"/>
          </a:p>
        </p:txBody>
      </p:sp>
      <p:sp>
        <p:nvSpPr>
          <p:cNvPr id="139" name="Google Shape;139;p15"/>
          <p:cNvSpPr txBox="1"/>
          <p:nvPr/>
        </p:nvSpPr>
        <p:spPr>
          <a:xfrm>
            <a:off x="387498" y="4181996"/>
            <a:ext cx="4849359" cy="295465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285750" lvl="1" indent="-285750">
              <a:buFont typeface="Arial" panose="020B0604020202020204" pitchFamily="34" charset="0"/>
              <a:buChar char="•"/>
            </a:pPr>
            <a:r>
              <a:rPr lang="en-US" sz="2000" dirty="0">
                <a:latin typeface="+mj-lt"/>
              </a:rPr>
              <a:t>Facilitates clear communication channels.</a:t>
            </a:r>
          </a:p>
          <a:p>
            <a:pPr marL="285750" lvl="1" indent="-285750">
              <a:buFont typeface="Arial" panose="020B0604020202020204" pitchFamily="34" charset="0"/>
              <a:buChar char="•"/>
            </a:pPr>
            <a:r>
              <a:rPr lang="en-US" sz="2000" dirty="0">
                <a:latin typeface="+mj-lt"/>
              </a:rPr>
              <a:t>Maximizes resource allocation efficiency.</a:t>
            </a:r>
          </a:p>
          <a:p>
            <a:pPr marL="285750" lvl="1" indent="-285750">
              <a:buFont typeface="Arial" panose="020B0604020202020204" pitchFamily="34" charset="0"/>
              <a:buChar char="•"/>
            </a:pPr>
            <a:r>
              <a:rPr lang="en-US" sz="2000" dirty="0">
                <a:latin typeface="+mj-lt"/>
              </a:rPr>
              <a:t>Minimizes role ambiguity and friction</a:t>
            </a:r>
            <a:r>
              <a:rPr lang="en-US" sz="2000" dirty="0" smtClean="0">
                <a:latin typeface="+mj-lt"/>
              </a:rPr>
              <a:t>.</a:t>
            </a:r>
          </a:p>
          <a:p>
            <a:pPr marL="285750" lvl="1" indent="-28575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/>
                </a:solidFill>
                <a:latin typeface="+mj-lt"/>
                <a:ea typeface="Montserrat"/>
                <a:cs typeface="Montserrat"/>
                <a:sym typeface="Montserrat"/>
              </a:rPr>
              <a:t>Directly dictates market responsiveness to competitor actions.</a:t>
            </a:r>
            <a:endParaRPr lang="en-US" sz="2000" dirty="0">
              <a:solidFill>
                <a:schemeClr val="tx1"/>
              </a:solidFill>
              <a:latin typeface="+mj-lt"/>
            </a:endParaRPr>
          </a:p>
          <a:p>
            <a:pPr marL="285750" lvl="1" indent="-285750">
              <a:buFont typeface="Arial" panose="020B0604020202020204" pitchFamily="34" charset="0"/>
              <a:buChar char="•"/>
            </a:pPr>
            <a:endParaRPr lang="en-US" sz="2000" dirty="0">
              <a:latin typeface="+mj-lt"/>
            </a:endParaRPr>
          </a:p>
          <a:p>
            <a:pPr marL="285750" marR="0" lvl="0" indent="-285750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endParaRPr sz="2000" dirty="0">
              <a:latin typeface="+mj-lt"/>
            </a:endParaRPr>
          </a:p>
        </p:txBody>
      </p:sp>
      <p:sp>
        <p:nvSpPr>
          <p:cNvPr id="145" name="Google Shape;145;p15"/>
          <p:cNvSpPr txBox="1"/>
          <p:nvPr/>
        </p:nvSpPr>
        <p:spPr>
          <a:xfrm>
            <a:off x="235528" y="50876"/>
            <a:ext cx="11375041" cy="43858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50" b="1" i="0" u="none" strike="noStrike" cap="none" dirty="0">
                <a:solidFill>
                  <a:srgbClr val="0A301E"/>
                </a:solidFill>
                <a:latin typeface="Merriweather"/>
                <a:ea typeface="Merriweather"/>
                <a:cs typeface="Merriweather"/>
                <a:sym typeface="Merriweather"/>
              </a:rPr>
              <a:t>Understanding Corporate Structure </a:t>
            </a:r>
            <a:r>
              <a:rPr lang="en-US" sz="2850" b="0" i="0" u="none" strike="noStrike" cap="none" dirty="0">
                <a:solidFill>
                  <a:srgbClr val="C5A059"/>
                </a:solidFill>
                <a:latin typeface="Merriweather SemiBold"/>
                <a:ea typeface="Merriweather SemiBold"/>
                <a:cs typeface="Merriweather SemiBold"/>
                <a:sym typeface="Merriweather SemiBold"/>
              </a:rPr>
              <a:t>03 / </a:t>
            </a:r>
            <a:r>
              <a:rPr lang="en-US" sz="2850" dirty="0">
                <a:solidFill>
                  <a:srgbClr val="C5A059"/>
                </a:solidFill>
                <a:latin typeface="Merriweather SemiBold"/>
                <a:ea typeface="Merriweather SemiBold"/>
                <a:cs typeface="Merriweather SemiBold"/>
                <a:sym typeface="Merriweather SemiBold"/>
              </a:rPr>
              <a:t>9</a:t>
            </a:r>
            <a:endParaRPr dirty="0"/>
          </a:p>
        </p:txBody>
      </p:sp>
      <p:sp>
        <p:nvSpPr>
          <p:cNvPr id="146" name="Google Shape;146;p15"/>
          <p:cNvSpPr/>
          <p:nvPr/>
        </p:nvSpPr>
        <p:spPr>
          <a:xfrm>
            <a:off x="387498" y="614921"/>
            <a:ext cx="10833372" cy="45719"/>
          </a:xfrm>
          <a:prstGeom prst="rect">
            <a:avLst/>
          </a:prstGeom>
          <a:solidFill>
            <a:srgbClr val="C5A059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6137564" y="786103"/>
            <a:ext cx="5915891" cy="4840080"/>
          </a:xfrm>
          <a:prstGeom prst="rect">
            <a:avLst/>
          </a:prstGeom>
          <a:blipFill dpi="0"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9F5"/>
        </a:solidFill>
        <a:effectLst/>
      </p:bgPr>
    </p:bg>
    <p:spTree>
      <p:nvGrpSpPr>
        <p:cNvPr id="1" name="Shape 1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1" name="Google Shape;151;p16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52" name="Google Shape;152;p16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666750" y="4642395"/>
            <a:ext cx="5286375" cy="971550"/>
          </a:xfrm>
          <a:prstGeom prst="rect">
            <a:avLst/>
          </a:prstGeom>
          <a:noFill/>
          <a:ln>
            <a:noFill/>
          </a:ln>
        </p:spPr>
      </p:pic>
      <p:pic>
        <p:nvPicPr>
          <p:cNvPr id="153" name="Google Shape;153;p16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6238875" y="4756695"/>
            <a:ext cx="5286375" cy="742950"/>
          </a:xfrm>
          <a:prstGeom prst="rect">
            <a:avLst/>
          </a:prstGeom>
          <a:noFill/>
          <a:ln>
            <a:noFill/>
          </a:ln>
        </p:spPr>
      </p:pic>
      <p:pic>
        <p:nvPicPr>
          <p:cNvPr id="154" name="Google Shape;154;p16" descr="image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476250" y="1209894"/>
            <a:ext cx="11049000" cy="5219482"/>
          </a:xfrm>
          <a:prstGeom prst="rect">
            <a:avLst/>
          </a:prstGeom>
          <a:noFill/>
          <a:ln>
            <a:noFill/>
          </a:ln>
        </p:spPr>
      </p:pic>
      <p:sp>
        <p:nvSpPr>
          <p:cNvPr id="155" name="Google Shape;155;p16"/>
          <p:cNvSpPr txBox="1"/>
          <p:nvPr/>
        </p:nvSpPr>
        <p:spPr>
          <a:xfrm>
            <a:off x="523875" y="1209893"/>
            <a:ext cx="10858500" cy="147732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lvl="0" algn="ctr">
              <a:lnSpc>
                <a:spcPct val="160000"/>
              </a:lnSpc>
            </a:pPr>
            <a:r>
              <a:rPr lang="en-US" sz="2000" b="0" i="0" u="none" strike="noStrike" cap="none" dirty="0">
                <a:solidFill>
                  <a:srgbClr val="2F3E38"/>
                </a:solidFill>
                <a:latin typeface="+mj-lt"/>
                <a:ea typeface="Montserrat"/>
                <a:cs typeface="Montserrat"/>
                <a:sym typeface="Montserrat"/>
              </a:rPr>
              <a:t>Groups employees based on specialized professional skills, resources, and technical experience (</a:t>
            </a:r>
            <a:r>
              <a:rPr lang="en-US" sz="2000" b="0" i="0" u="none" strike="noStrike" cap="none" dirty="0" err="1">
                <a:solidFill>
                  <a:srgbClr val="2F3E38"/>
                </a:solidFill>
                <a:latin typeface="+mj-lt"/>
                <a:ea typeface="Montserrat"/>
                <a:cs typeface="Montserrat"/>
                <a:sym typeface="Montserrat"/>
              </a:rPr>
              <a:t>Dawood</a:t>
            </a:r>
            <a:r>
              <a:rPr lang="en-US" sz="2000" b="0" i="0" u="none" strike="noStrike" cap="none" dirty="0">
                <a:solidFill>
                  <a:srgbClr val="2F3E38"/>
                </a:solidFill>
                <a:latin typeface="+mj-lt"/>
                <a:ea typeface="Montserrat"/>
                <a:cs typeface="Montserrat"/>
                <a:sym typeface="Montserrat"/>
              </a:rPr>
              <a:t>, 2021</a:t>
            </a:r>
            <a:r>
              <a:rPr lang="en-US" sz="2000" dirty="0">
                <a:solidFill>
                  <a:srgbClr val="2F3E38"/>
                </a:solidFill>
                <a:latin typeface="+mj-lt"/>
                <a:ea typeface="Montserrat"/>
                <a:cs typeface="Montserrat"/>
                <a:sym typeface="Montserrat"/>
              </a:rPr>
              <a:t>). Useful for centralized governance at the London headquarters (Marks and </a:t>
            </a:r>
            <a:r>
              <a:rPr lang="en-US" sz="2000" dirty="0" smtClean="0">
                <a:solidFill>
                  <a:srgbClr val="2F3E38"/>
                </a:solidFill>
                <a:latin typeface="+mj-lt"/>
                <a:ea typeface="Montserrat"/>
                <a:cs typeface="Montserrat"/>
                <a:sym typeface="Montserrat"/>
              </a:rPr>
              <a:t>Spencer).</a:t>
            </a:r>
            <a:endParaRPr sz="2000" dirty="0">
              <a:latin typeface="+mj-lt"/>
            </a:endParaRPr>
          </a:p>
        </p:txBody>
      </p:sp>
      <p:sp>
        <p:nvSpPr>
          <p:cNvPr id="156" name="Google Shape;156;p16"/>
          <p:cNvSpPr txBox="1"/>
          <p:nvPr/>
        </p:nvSpPr>
        <p:spPr>
          <a:xfrm>
            <a:off x="809625" y="4295510"/>
            <a:ext cx="5286375" cy="265919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lvl="0">
              <a:lnSpc>
                <a:spcPct val="160000"/>
              </a:lnSpc>
            </a:pPr>
            <a:endParaRPr lang="en-US" sz="1800" dirty="0"/>
          </a:p>
          <a:p>
            <a:pPr lvl="0">
              <a:lnSpc>
                <a:spcPct val="160000"/>
              </a:lnSpc>
            </a:pPr>
            <a:r>
              <a:rPr lang="en-US" sz="1800" b="1" dirty="0"/>
              <a:t>Main Advantage: </a:t>
            </a:r>
            <a:r>
              <a:rPr lang="en-US" sz="1800" dirty="0"/>
              <a:t>Superior functional </a:t>
            </a:r>
            <a:r>
              <a:rPr lang="en-US" sz="1800" dirty="0" err="1"/>
              <a:t>specialisation</a:t>
            </a:r>
            <a:r>
              <a:rPr lang="en-US" sz="1800" dirty="0"/>
              <a:t>, unique skill growth, as well as effective scale-economies (Robbins and Judge, 2022).</a:t>
            </a:r>
          </a:p>
          <a:p>
            <a:pPr lvl="0">
              <a:lnSpc>
                <a:spcPct val="160000"/>
              </a:lnSpc>
            </a:pPr>
            <a:endParaRPr lang="en-US" sz="1800" dirty="0"/>
          </a:p>
        </p:txBody>
      </p:sp>
      <p:sp>
        <p:nvSpPr>
          <p:cNvPr id="157" name="Google Shape;157;p16"/>
          <p:cNvSpPr txBox="1"/>
          <p:nvPr/>
        </p:nvSpPr>
        <p:spPr>
          <a:xfrm>
            <a:off x="6467475" y="4607229"/>
            <a:ext cx="5353050" cy="132959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lvl="0">
              <a:lnSpc>
                <a:spcPct val="160000"/>
              </a:lnSpc>
            </a:pPr>
            <a:r>
              <a:rPr lang="en-US" sz="1800" b="1" dirty="0"/>
              <a:t>Primary Disadvantage: </a:t>
            </a:r>
            <a:r>
              <a:rPr lang="en-US" sz="1800" dirty="0"/>
              <a:t>Establishes secure department boundaries that slows the corporate reaction speeds and divides teams (</a:t>
            </a:r>
            <a:r>
              <a:rPr lang="en-US" sz="1800" dirty="0" err="1"/>
              <a:t>Dawood</a:t>
            </a:r>
            <a:r>
              <a:rPr lang="en-US" sz="1800" dirty="0"/>
              <a:t>, 2021).</a:t>
            </a:r>
          </a:p>
        </p:txBody>
      </p:sp>
      <p:sp>
        <p:nvSpPr>
          <p:cNvPr id="158" name="Google Shape;158;p16"/>
          <p:cNvSpPr txBox="1"/>
          <p:nvPr/>
        </p:nvSpPr>
        <p:spPr>
          <a:xfrm>
            <a:off x="666750" y="537946"/>
            <a:ext cx="11401425" cy="43858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50" b="1" i="0" u="none" strike="noStrike" cap="none" dirty="0">
                <a:solidFill>
                  <a:srgbClr val="0A301E"/>
                </a:solidFill>
                <a:latin typeface="Merriweather"/>
                <a:ea typeface="Merriweather"/>
                <a:cs typeface="Merriweather"/>
                <a:sym typeface="Merriweather"/>
              </a:rPr>
              <a:t>Design 1: The Functional Structure </a:t>
            </a:r>
            <a:r>
              <a:rPr lang="en-US" sz="2850" b="0" i="0" u="none" strike="noStrike" cap="none" dirty="0">
                <a:solidFill>
                  <a:srgbClr val="C5A059"/>
                </a:solidFill>
                <a:latin typeface="Merriweather SemiBold"/>
                <a:ea typeface="Merriweather SemiBold"/>
                <a:cs typeface="Merriweather SemiBold"/>
                <a:sym typeface="Merriweather SemiBold"/>
              </a:rPr>
              <a:t>04 / </a:t>
            </a:r>
            <a:r>
              <a:rPr lang="en-US" sz="2850" dirty="0">
                <a:solidFill>
                  <a:srgbClr val="C5A059"/>
                </a:solidFill>
                <a:latin typeface="Merriweather SemiBold"/>
                <a:ea typeface="Merriweather SemiBold"/>
                <a:cs typeface="Merriweather SemiBold"/>
                <a:sym typeface="Merriweather SemiBold"/>
              </a:rPr>
              <a:t>9</a:t>
            </a:r>
            <a:endParaRPr dirty="0"/>
          </a:p>
        </p:txBody>
      </p:sp>
      <p:sp>
        <p:nvSpPr>
          <p:cNvPr id="159" name="Google Shape;159;p16"/>
          <p:cNvSpPr/>
          <p:nvPr/>
        </p:nvSpPr>
        <p:spPr>
          <a:xfrm>
            <a:off x="666750" y="1085850"/>
            <a:ext cx="10858500" cy="19050"/>
          </a:xfrm>
          <a:prstGeom prst="rect">
            <a:avLst/>
          </a:prstGeom>
          <a:solidFill>
            <a:srgbClr val="C5A059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9F5"/>
        </a:solidFill>
        <a:effectLst/>
      </p:bgPr>
    </p:bg>
    <p:spTree>
      <p:nvGrpSpPr>
        <p:cNvPr id="1" name="Shape 1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9" name="Google Shape;179;p18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80" name="Google Shape;180;p18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318655" y="1214222"/>
            <a:ext cx="5586845" cy="5449813"/>
          </a:xfrm>
          <a:prstGeom prst="rect">
            <a:avLst/>
          </a:prstGeom>
          <a:noFill/>
          <a:ln>
            <a:noFill/>
          </a:ln>
        </p:spPr>
      </p:pic>
      <p:sp>
        <p:nvSpPr>
          <p:cNvPr id="182" name="Google Shape;182;p18"/>
          <p:cNvSpPr txBox="1"/>
          <p:nvPr/>
        </p:nvSpPr>
        <p:spPr>
          <a:xfrm>
            <a:off x="505691" y="1322776"/>
            <a:ext cx="4860607" cy="30777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b="1" i="0" u="none" strike="noStrike" cap="none" dirty="0">
                <a:solidFill>
                  <a:srgbClr val="0A301E"/>
                </a:solidFill>
                <a:latin typeface="Merriweather"/>
                <a:ea typeface="Merriweather"/>
                <a:cs typeface="Merriweather"/>
                <a:sym typeface="Merriweather"/>
              </a:rPr>
              <a:t>Strategic Decentralization</a:t>
            </a:r>
            <a:endParaRPr sz="2000" dirty="0"/>
          </a:p>
        </p:txBody>
      </p:sp>
      <p:sp>
        <p:nvSpPr>
          <p:cNvPr id="183" name="Google Shape;183;p18"/>
          <p:cNvSpPr txBox="1"/>
          <p:nvPr/>
        </p:nvSpPr>
        <p:spPr>
          <a:xfrm>
            <a:off x="505691" y="1739107"/>
            <a:ext cx="4629150" cy="221599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lvl="0" algn="just">
              <a:lnSpc>
                <a:spcPct val="160000"/>
              </a:lnSpc>
            </a:pPr>
            <a:r>
              <a:rPr lang="en-US" sz="1800" dirty="0"/>
              <a:t>Definition: It divides the organization into autonomous and self-contained strategic business units (SBUs) depending on categories of products or domains (Jones and George, 2020).</a:t>
            </a:r>
          </a:p>
        </p:txBody>
      </p:sp>
      <p:sp>
        <p:nvSpPr>
          <p:cNvPr id="184" name="Google Shape;184;p18"/>
          <p:cNvSpPr txBox="1"/>
          <p:nvPr/>
        </p:nvSpPr>
        <p:spPr>
          <a:xfrm>
            <a:off x="6705600" y="5549311"/>
            <a:ext cx="4629150" cy="8228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1" i="0" u="none" strike="noStrike" cap="none" dirty="0">
                <a:solidFill>
                  <a:srgbClr val="2F3E38"/>
                </a:solidFill>
                <a:latin typeface="Montserrat"/>
                <a:ea typeface="Montserrat"/>
                <a:cs typeface="Montserrat"/>
                <a:sym typeface="Montserrat"/>
              </a:rPr>
              <a:t>Autonomy:</a:t>
            </a:r>
            <a:r>
              <a:rPr lang="en-US" sz="1350" b="0" i="0" u="none" strike="noStrike" cap="none" dirty="0">
                <a:solidFill>
                  <a:srgbClr val="2F3E38"/>
                </a:solidFill>
                <a:latin typeface="Montserrat"/>
                <a:ea typeface="Montserrat"/>
                <a:cs typeface="Montserrat"/>
                <a:sym typeface="Montserrat"/>
              </a:rPr>
              <a:t> Each division functions with dedicated internal resources (marketing, purchasing, logistics) to drive specific product success (Mullins, 2023).</a:t>
            </a:r>
            <a:endParaRPr dirty="0"/>
          </a:p>
        </p:txBody>
      </p:sp>
      <p:sp>
        <p:nvSpPr>
          <p:cNvPr id="186" name="Google Shape;186;p18"/>
          <p:cNvSpPr txBox="1"/>
          <p:nvPr/>
        </p:nvSpPr>
        <p:spPr>
          <a:xfrm>
            <a:off x="666750" y="4365391"/>
            <a:ext cx="5015779" cy="88639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0" i="0" u="none" strike="noStrike" cap="none" dirty="0">
                <a:solidFill>
                  <a:schemeClr val="tx1"/>
                </a:solidFill>
                <a:latin typeface="+mj-lt"/>
                <a:ea typeface="Montserrat SemiBold"/>
                <a:cs typeface="Montserrat SemiBold"/>
                <a:sym typeface="Montserrat SemiBold"/>
              </a:rPr>
              <a:t>Pros:</a:t>
            </a:r>
            <a:r>
              <a:rPr lang="en-US" sz="1800" b="0" i="0" u="none" strike="noStrike" cap="none" dirty="0">
                <a:solidFill>
                  <a:schemeClr val="tx1"/>
                </a:solidFill>
                <a:latin typeface="+mj-lt"/>
                <a:ea typeface="Montserrat"/>
                <a:cs typeface="Montserrat"/>
                <a:sym typeface="Montserrat"/>
              </a:rPr>
              <a:t> High market specialization, rapid product pivots, and clear accountability.</a:t>
            </a:r>
            <a:endParaRPr sz="1800" dirty="0">
              <a:solidFill>
                <a:schemeClr val="tx1"/>
              </a:solidFill>
              <a:latin typeface="+mj-lt"/>
            </a:endParaRPr>
          </a:p>
        </p:txBody>
      </p:sp>
      <p:sp>
        <p:nvSpPr>
          <p:cNvPr id="187" name="Google Shape;187;p18"/>
          <p:cNvSpPr txBox="1"/>
          <p:nvPr/>
        </p:nvSpPr>
        <p:spPr>
          <a:xfrm>
            <a:off x="773256" y="5442994"/>
            <a:ext cx="5075094" cy="88639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0" i="0" u="none" strike="noStrike" cap="none" dirty="0">
                <a:solidFill>
                  <a:schemeClr val="tx1"/>
                </a:solidFill>
                <a:latin typeface="+mj-lt"/>
                <a:ea typeface="Montserrat SemiBold"/>
                <a:cs typeface="Montserrat SemiBold"/>
                <a:sym typeface="Montserrat SemiBold"/>
              </a:rPr>
              <a:t>Cons:</a:t>
            </a:r>
            <a:r>
              <a:rPr lang="en-US" sz="1800" b="0" i="0" u="none" strike="noStrike" cap="none" dirty="0">
                <a:solidFill>
                  <a:schemeClr val="tx1"/>
                </a:solidFill>
                <a:latin typeface="+mj-lt"/>
                <a:ea typeface="Montserrat"/>
                <a:cs typeface="Montserrat"/>
                <a:sym typeface="Montserrat"/>
              </a:rPr>
              <a:t> Duplicated functional expenses, diminished cohesive corporate brand oversight.</a:t>
            </a:r>
            <a:endParaRPr sz="1800" dirty="0">
              <a:solidFill>
                <a:schemeClr val="tx1"/>
              </a:solidFill>
              <a:latin typeface="+mj-lt"/>
            </a:endParaRPr>
          </a:p>
        </p:txBody>
      </p:sp>
      <p:pic>
        <p:nvPicPr>
          <p:cNvPr id="188" name="Google Shape;188;p18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 flipH="1" flipV="1">
            <a:off x="318655" y="4640613"/>
            <a:ext cx="251114" cy="113696"/>
          </a:xfrm>
          <a:prstGeom prst="rect">
            <a:avLst/>
          </a:prstGeom>
          <a:noFill/>
          <a:ln>
            <a:noFill/>
          </a:ln>
        </p:spPr>
      </p:pic>
      <p:pic>
        <p:nvPicPr>
          <p:cNvPr id="189" name="Google Shape;189;p18" descr="image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379269" y="5666086"/>
            <a:ext cx="190500" cy="200025"/>
          </a:xfrm>
          <a:prstGeom prst="rect">
            <a:avLst/>
          </a:prstGeom>
          <a:noFill/>
          <a:ln>
            <a:noFill/>
          </a:ln>
        </p:spPr>
      </p:pic>
      <p:sp>
        <p:nvSpPr>
          <p:cNvPr id="190" name="Google Shape;190;p18"/>
          <p:cNvSpPr txBox="1"/>
          <p:nvPr/>
        </p:nvSpPr>
        <p:spPr>
          <a:xfrm>
            <a:off x="666750" y="537946"/>
            <a:ext cx="11401425" cy="43858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50" b="1" i="0" u="none" strike="noStrike" cap="none" dirty="0">
                <a:solidFill>
                  <a:srgbClr val="0A301E"/>
                </a:solidFill>
                <a:latin typeface="Merriweather"/>
                <a:ea typeface="Merriweather"/>
                <a:cs typeface="Merriweather"/>
                <a:sym typeface="Merriweather"/>
              </a:rPr>
              <a:t>Design 2: Divisional Structures </a:t>
            </a:r>
            <a:r>
              <a:rPr lang="en-US" sz="2850" b="0" i="0" u="none" strike="noStrike" cap="none" dirty="0" smtClean="0">
                <a:solidFill>
                  <a:srgbClr val="C5A059"/>
                </a:solidFill>
                <a:latin typeface="Merriweather SemiBold"/>
                <a:ea typeface="Merriweather SemiBold"/>
                <a:cs typeface="Merriweather SemiBold"/>
                <a:sym typeface="Merriweather SemiBold"/>
              </a:rPr>
              <a:t>05 </a:t>
            </a:r>
            <a:r>
              <a:rPr lang="en-US" sz="2850" b="0" i="0" u="none" strike="noStrike" cap="none" dirty="0">
                <a:solidFill>
                  <a:srgbClr val="C5A059"/>
                </a:solidFill>
                <a:latin typeface="Merriweather SemiBold"/>
                <a:ea typeface="Merriweather SemiBold"/>
                <a:cs typeface="Merriweather SemiBold"/>
                <a:sym typeface="Merriweather SemiBold"/>
              </a:rPr>
              <a:t>/ </a:t>
            </a:r>
            <a:r>
              <a:rPr lang="en-US" sz="2850" dirty="0" smtClean="0">
                <a:solidFill>
                  <a:srgbClr val="C5A059"/>
                </a:solidFill>
                <a:latin typeface="Merriweather SemiBold"/>
                <a:ea typeface="Merriweather SemiBold"/>
                <a:cs typeface="Merriweather SemiBold"/>
                <a:sym typeface="Merriweather SemiBold"/>
              </a:rPr>
              <a:t>09</a:t>
            </a:r>
            <a:endParaRPr dirty="0"/>
          </a:p>
        </p:txBody>
      </p:sp>
      <p:sp>
        <p:nvSpPr>
          <p:cNvPr id="191" name="Google Shape;191;p18"/>
          <p:cNvSpPr/>
          <p:nvPr/>
        </p:nvSpPr>
        <p:spPr>
          <a:xfrm>
            <a:off x="666750" y="1085850"/>
            <a:ext cx="10858500" cy="19050"/>
          </a:xfrm>
          <a:prstGeom prst="rect">
            <a:avLst/>
          </a:prstGeom>
          <a:solidFill>
            <a:srgbClr val="C5A059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6192982" y="1214222"/>
            <a:ext cx="5875193" cy="4228772"/>
          </a:xfrm>
          <a:prstGeom prst="rect">
            <a:avLst/>
          </a:prstGeom>
          <a:blipFill dpi="0" rotWithShape="1"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9F5"/>
        </a:solidFill>
        <a:effectLst/>
      </p:bgPr>
    </p:bg>
    <p:spTree>
      <p:nvGrpSpPr>
        <p:cNvPr id="1" name="Shape 2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1" name="Google Shape;211;p20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13" name="Google Shape;213;p20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8185100" y="3829050"/>
            <a:ext cx="1479500" cy="4953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14" name="Google Shape;214;p20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9759850" y="3829050"/>
            <a:ext cx="1479500" cy="4953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15" name="Google Shape;215;p20" descr="image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8185100" y="4419600"/>
            <a:ext cx="1479500" cy="4953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16" name="Google Shape;216;p20" descr="image.png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9759850" y="4419600"/>
            <a:ext cx="1479500" cy="495300"/>
          </a:xfrm>
          <a:prstGeom prst="rect">
            <a:avLst/>
          </a:prstGeom>
          <a:noFill/>
          <a:ln>
            <a:noFill/>
          </a:ln>
        </p:spPr>
      </p:pic>
      <p:sp>
        <p:nvSpPr>
          <p:cNvPr id="217" name="Google Shape;217;p20"/>
          <p:cNvSpPr txBox="1"/>
          <p:nvPr/>
        </p:nvSpPr>
        <p:spPr>
          <a:xfrm>
            <a:off x="404813" y="1404937"/>
            <a:ext cx="5500687" cy="30777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b="1" i="0" u="none" strike="noStrike" cap="none" dirty="0">
                <a:solidFill>
                  <a:srgbClr val="0A301E"/>
                </a:solidFill>
                <a:latin typeface="Merriweather"/>
                <a:ea typeface="Merriweather"/>
                <a:cs typeface="Merriweather"/>
                <a:sym typeface="Merriweather"/>
              </a:rPr>
              <a:t>Dual Reporting &amp; Integration</a:t>
            </a:r>
            <a:endParaRPr sz="2000" dirty="0"/>
          </a:p>
        </p:txBody>
      </p:sp>
      <p:sp>
        <p:nvSpPr>
          <p:cNvPr id="218" name="Google Shape;218;p20"/>
          <p:cNvSpPr txBox="1"/>
          <p:nvPr/>
        </p:nvSpPr>
        <p:spPr>
          <a:xfrm>
            <a:off x="6494621" y="2905125"/>
            <a:ext cx="4860607" cy="2952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00025" tIns="0" rIns="0" bIns="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1" i="0" u="none" strike="noStrike" cap="none" dirty="0">
                <a:solidFill>
                  <a:srgbClr val="0A301E"/>
                </a:solidFill>
                <a:latin typeface="Merriweather"/>
                <a:ea typeface="Merriweather"/>
                <a:cs typeface="Merriweather"/>
                <a:sym typeface="Merriweather"/>
              </a:rPr>
              <a:t>The Matrix Grid Layout</a:t>
            </a:r>
            <a:endParaRPr dirty="0"/>
          </a:p>
        </p:txBody>
      </p:sp>
      <p:sp>
        <p:nvSpPr>
          <p:cNvPr id="219" name="Google Shape;219;p20"/>
          <p:cNvSpPr txBox="1"/>
          <p:nvPr/>
        </p:nvSpPr>
        <p:spPr>
          <a:xfrm>
            <a:off x="404813" y="1750516"/>
            <a:ext cx="5500687" cy="132959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lvl="0">
              <a:lnSpc>
                <a:spcPct val="160000"/>
              </a:lnSpc>
            </a:pPr>
            <a:r>
              <a:rPr lang="en-US" sz="1800"/>
              <a:t>The Concept: Parallel integration between functional departments and product/project task forces (Robbins and Judge, 2022).</a:t>
            </a:r>
            <a:endParaRPr lang="en-US" sz="1800" dirty="0"/>
          </a:p>
        </p:txBody>
      </p:sp>
      <p:sp>
        <p:nvSpPr>
          <p:cNvPr id="220" name="Google Shape;220;p20"/>
          <p:cNvSpPr txBox="1"/>
          <p:nvPr/>
        </p:nvSpPr>
        <p:spPr>
          <a:xfrm>
            <a:off x="404813" y="3200401"/>
            <a:ext cx="5500688" cy="132959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1" i="0" u="none" strike="noStrike" cap="none" dirty="0">
                <a:solidFill>
                  <a:schemeClr val="tx1"/>
                </a:solidFill>
                <a:latin typeface="+mj-lt"/>
                <a:ea typeface="Montserrat SemiBold"/>
                <a:cs typeface="Montserrat SemiBold"/>
                <a:sym typeface="Montserrat SemiBold"/>
              </a:rPr>
              <a:t>Plan A Integration:</a:t>
            </a:r>
            <a:r>
              <a:rPr lang="en-US" sz="1800" b="1" i="0" u="none" strike="noStrike" cap="none" dirty="0">
                <a:solidFill>
                  <a:schemeClr val="tx1"/>
                </a:solidFill>
                <a:latin typeface="+mj-lt"/>
                <a:ea typeface="Montserrat"/>
                <a:cs typeface="Montserrat"/>
                <a:sym typeface="Montserrat"/>
              </a:rPr>
              <a:t> </a:t>
            </a:r>
            <a:r>
              <a:rPr lang="en-US" sz="1800" b="0" i="0" u="none" strike="noStrike" cap="none" dirty="0">
                <a:solidFill>
                  <a:schemeClr val="tx1"/>
                </a:solidFill>
                <a:latin typeface="+mj-lt"/>
                <a:ea typeface="Montserrat"/>
                <a:cs typeface="Montserrat"/>
                <a:sym typeface="Montserrat"/>
              </a:rPr>
              <a:t>M&amp;S deploys a Matrix grid for cross-cutting sustainability and environmental objectives (Marks &amp; Spencer, 2026).</a:t>
            </a:r>
            <a:endParaRPr sz="1800" dirty="0">
              <a:solidFill>
                <a:schemeClr val="tx1"/>
              </a:solidFill>
              <a:latin typeface="+mj-lt"/>
            </a:endParaRPr>
          </a:p>
        </p:txBody>
      </p:sp>
      <p:sp>
        <p:nvSpPr>
          <p:cNvPr id="221" name="Google Shape;221;p20"/>
          <p:cNvSpPr txBox="1"/>
          <p:nvPr/>
        </p:nvSpPr>
        <p:spPr>
          <a:xfrm>
            <a:off x="404813" y="5116844"/>
            <a:ext cx="5881687" cy="132959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1" i="0" u="none" strike="noStrike" cap="none" dirty="0">
                <a:solidFill>
                  <a:schemeClr val="tx1"/>
                </a:solidFill>
                <a:latin typeface="+mj-lt"/>
                <a:ea typeface="Montserrat SemiBold"/>
                <a:cs typeface="Montserrat SemiBold"/>
                <a:sym typeface="Montserrat SemiBold"/>
              </a:rPr>
              <a:t>Core Drawback:</a:t>
            </a:r>
            <a:r>
              <a:rPr lang="en-US" sz="1800" b="1" i="0" u="none" strike="noStrike" cap="none" dirty="0">
                <a:solidFill>
                  <a:schemeClr val="tx1"/>
                </a:solidFill>
                <a:latin typeface="+mj-lt"/>
                <a:ea typeface="Montserrat"/>
                <a:cs typeface="Montserrat"/>
                <a:sym typeface="Montserrat"/>
              </a:rPr>
              <a:t> </a:t>
            </a:r>
            <a:r>
              <a:rPr lang="en-US" sz="1800" b="0" i="0" u="none" strike="noStrike" cap="none" dirty="0">
                <a:solidFill>
                  <a:schemeClr val="tx1"/>
                </a:solidFill>
                <a:latin typeface="+mj-lt"/>
                <a:ea typeface="Montserrat"/>
                <a:cs typeface="Montserrat"/>
                <a:sym typeface="Montserrat"/>
              </a:rPr>
              <a:t>Violates the classic "unity of command" rule, frequently causing operational friction (</a:t>
            </a:r>
            <a:r>
              <a:rPr lang="en-US" sz="1800" b="0" i="0" u="none" strike="noStrike" cap="none" dirty="0" err="1">
                <a:solidFill>
                  <a:schemeClr val="tx1"/>
                </a:solidFill>
                <a:latin typeface="+mj-lt"/>
                <a:ea typeface="Montserrat"/>
                <a:cs typeface="Montserrat"/>
                <a:sym typeface="Montserrat"/>
              </a:rPr>
              <a:t>Dawood</a:t>
            </a:r>
            <a:r>
              <a:rPr lang="en-US" sz="1800" b="0" i="0" u="none" strike="noStrike" cap="none" dirty="0">
                <a:solidFill>
                  <a:schemeClr val="tx1"/>
                </a:solidFill>
                <a:latin typeface="+mj-lt"/>
                <a:ea typeface="Montserrat"/>
                <a:cs typeface="Montserrat"/>
                <a:sym typeface="Montserrat"/>
              </a:rPr>
              <a:t>, 2021).</a:t>
            </a:r>
            <a:endParaRPr sz="1800" dirty="0">
              <a:solidFill>
                <a:schemeClr val="tx1"/>
              </a:solidFill>
              <a:latin typeface="+mj-lt"/>
            </a:endParaRPr>
          </a:p>
        </p:txBody>
      </p:sp>
      <p:pic>
        <p:nvPicPr>
          <p:cNvPr id="222" name="Google Shape;222;p20" descr="image.png"/>
          <p:cNvPicPr preferRelativeResize="0"/>
          <p:nvPr/>
        </p:nvPicPr>
        <p:blipFill rotWithShape="1">
          <a:blip r:embed="rId8">
            <a:alphaModFix/>
          </a:blip>
          <a:srcRect/>
          <a:stretch/>
        </p:blipFill>
        <p:spPr>
          <a:xfrm>
            <a:off x="7467600" y="2933700"/>
            <a:ext cx="200025" cy="228600"/>
          </a:xfrm>
          <a:prstGeom prst="rect">
            <a:avLst/>
          </a:prstGeom>
          <a:noFill/>
          <a:ln>
            <a:noFill/>
          </a:ln>
        </p:spPr>
      </p:pic>
      <p:sp>
        <p:nvSpPr>
          <p:cNvPr id="223" name="Google Shape;223;p20"/>
          <p:cNvSpPr/>
          <p:nvPr/>
        </p:nvSpPr>
        <p:spPr>
          <a:xfrm>
            <a:off x="6610350" y="3390900"/>
            <a:ext cx="1479500" cy="342900"/>
          </a:xfrm>
          <a:prstGeom prst="rect">
            <a:avLst/>
          </a:prstGeom>
          <a:solidFill>
            <a:srgbClr val="0A301E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24" name="Google Shape;224;p20"/>
          <p:cNvSpPr txBox="1"/>
          <p:nvPr/>
        </p:nvSpPr>
        <p:spPr>
          <a:xfrm>
            <a:off x="6705600" y="3486150"/>
            <a:ext cx="1289000" cy="15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75" b="0" i="0" u="none" strike="noStrike" cap="none">
                <a:solidFill>
                  <a:srgbClr val="1A2521"/>
                </a:solidFill>
                <a:latin typeface="Montserrat SemiBold"/>
                <a:ea typeface="Montserrat SemiBold"/>
                <a:cs typeface="Montserrat SemiBold"/>
                <a:sym typeface="Montserrat SemiBold"/>
              </a:rPr>
              <a:t>M&amp;S Matrix</a:t>
            </a:r>
            <a:endParaRPr/>
          </a:p>
        </p:txBody>
      </p:sp>
      <p:sp>
        <p:nvSpPr>
          <p:cNvPr id="225" name="Google Shape;225;p20"/>
          <p:cNvSpPr/>
          <p:nvPr/>
        </p:nvSpPr>
        <p:spPr>
          <a:xfrm>
            <a:off x="8185100" y="3390900"/>
            <a:ext cx="1479500" cy="342900"/>
          </a:xfrm>
          <a:prstGeom prst="rect">
            <a:avLst/>
          </a:prstGeom>
          <a:solidFill>
            <a:srgbClr val="0A301E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26" name="Google Shape;226;p20"/>
          <p:cNvSpPr txBox="1"/>
          <p:nvPr/>
        </p:nvSpPr>
        <p:spPr>
          <a:xfrm>
            <a:off x="8280350" y="3486150"/>
            <a:ext cx="1289000" cy="15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75" b="0" i="0" u="none" strike="noStrike" cap="none">
                <a:solidFill>
                  <a:srgbClr val="1A2521"/>
                </a:solidFill>
                <a:latin typeface="Montserrat SemiBold"/>
                <a:ea typeface="Montserrat SemiBold"/>
                <a:cs typeface="Montserrat SemiBold"/>
                <a:sym typeface="Montserrat SemiBold"/>
              </a:rPr>
              <a:t>Finance Dept</a:t>
            </a:r>
            <a:endParaRPr/>
          </a:p>
        </p:txBody>
      </p:sp>
      <p:sp>
        <p:nvSpPr>
          <p:cNvPr id="227" name="Google Shape;227;p20"/>
          <p:cNvSpPr/>
          <p:nvPr/>
        </p:nvSpPr>
        <p:spPr>
          <a:xfrm>
            <a:off x="9759850" y="3390900"/>
            <a:ext cx="1479500" cy="342900"/>
          </a:xfrm>
          <a:prstGeom prst="rect">
            <a:avLst/>
          </a:prstGeom>
          <a:solidFill>
            <a:srgbClr val="0A301E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28" name="Google Shape;228;p20"/>
          <p:cNvSpPr txBox="1"/>
          <p:nvPr/>
        </p:nvSpPr>
        <p:spPr>
          <a:xfrm>
            <a:off x="9855100" y="3486150"/>
            <a:ext cx="1289000" cy="15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75" b="0" i="0" u="none" strike="noStrike" cap="none">
                <a:solidFill>
                  <a:srgbClr val="1A2521"/>
                </a:solidFill>
                <a:latin typeface="Montserrat SemiBold"/>
                <a:ea typeface="Montserrat SemiBold"/>
                <a:cs typeface="Montserrat SemiBold"/>
                <a:sym typeface="Montserrat SemiBold"/>
              </a:rPr>
              <a:t>Logistics Dept</a:t>
            </a:r>
            <a:endParaRPr/>
          </a:p>
        </p:txBody>
      </p:sp>
      <p:sp>
        <p:nvSpPr>
          <p:cNvPr id="229" name="Google Shape;229;p20"/>
          <p:cNvSpPr/>
          <p:nvPr/>
        </p:nvSpPr>
        <p:spPr>
          <a:xfrm>
            <a:off x="6610350" y="3829050"/>
            <a:ext cx="1479500" cy="495300"/>
          </a:xfrm>
          <a:prstGeom prst="rect">
            <a:avLst/>
          </a:prstGeom>
          <a:solidFill>
            <a:srgbClr val="C5A059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30" name="Google Shape;230;p20"/>
          <p:cNvSpPr txBox="1"/>
          <p:nvPr/>
        </p:nvSpPr>
        <p:spPr>
          <a:xfrm>
            <a:off x="6705600" y="3924300"/>
            <a:ext cx="1289000" cy="3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75" b="0" i="0" u="none" strike="noStrike" cap="none" dirty="0">
                <a:solidFill>
                  <a:srgbClr val="1A2521"/>
                </a:solidFill>
                <a:latin typeface="Montserrat SemiBold"/>
                <a:ea typeface="Montserrat SemiBold"/>
                <a:cs typeface="Montserrat SemiBold"/>
                <a:sym typeface="Montserrat SemiBold"/>
              </a:rPr>
              <a:t>Plan A Green </a:t>
            </a:r>
            <a:r>
              <a:rPr lang="en-US" sz="975" b="0" i="0" u="none" strike="noStrike" cap="none" dirty="0" err="1" smtClean="0">
                <a:solidFill>
                  <a:srgbClr val="1A2521"/>
                </a:solidFill>
                <a:latin typeface="Montserrat SemiBold"/>
                <a:ea typeface="Montserrat SemiBold"/>
                <a:cs typeface="Montserrat SemiBold"/>
                <a:sym typeface="Montserrat SemiBold"/>
              </a:rPr>
              <a:t>Soucing</a:t>
            </a:r>
            <a:endParaRPr dirty="0"/>
          </a:p>
        </p:txBody>
      </p:sp>
      <p:sp>
        <p:nvSpPr>
          <p:cNvPr id="231" name="Google Shape;231;p20"/>
          <p:cNvSpPr txBox="1"/>
          <p:nvPr/>
        </p:nvSpPr>
        <p:spPr>
          <a:xfrm>
            <a:off x="6705600" y="4514850"/>
            <a:ext cx="1289000" cy="3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75" b="0" i="0" u="none" strike="noStrike" cap="none">
                <a:solidFill>
                  <a:srgbClr val="1A2521"/>
                </a:solidFill>
                <a:latin typeface="Montserrat SemiBold"/>
                <a:ea typeface="Montserrat SemiBold"/>
                <a:cs typeface="Montserrat SemiBold"/>
                <a:sym typeface="Montserrat SemiBold"/>
              </a:rPr>
              <a:t>Digital Omnichannel</a:t>
            </a:r>
            <a:endParaRPr/>
          </a:p>
        </p:txBody>
      </p:sp>
      <p:sp>
        <p:nvSpPr>
          <p:cNvPr id="235" name="Google Shape;235;p20"/>
          <p:cNvSpPr txBox="1"/>
          <p:nvPr/>
        </p:nvSpPr>
        <p:spPr>
          <a:xfrm>
            <a:off x="666750" y="537946"/>
            <a:ext cx="11401425" cy="43858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50" b="1" i="0" u="none" strike="noStrike" cap="none" dirty="0">
                <a:solidFill>
                  <a:srgbClr val="0A301E"/>
                </a:solidFill>
                <a:latin typeface="Merriweather"/>
                <a:ea typeface="Merriweather"/>
                <a:cs typeface="Merriweather"/>
                <a:sym typeface="Merriweather"/>
              </a:rPr>
              <a:t>Design 3: Matrix Grid Systems </a:t>
            </a:r>
            <a:r>
              <a:rPr lang="en-US" sz="2850" b="0" i="0" u="none" strike="noStrike" cap="none" dirty="0" smtClean="0">
                <a:solidFill>
                  <a:srgbClr val="C5A059"/>
                </a:solidFill>
                <a:latin typeface="Merriweather SemiBold"/>
                <a:ea typeface="Merriweather SemiBold"/>
                <a:cs typeface="Merriweather SemiBold"/>
                <a:sym typeface="Merriweather SemiBold"/>
              </a:rPr>
              <a:t>06 </a:t>
            </a:r>
            <a:r>
              <a:rPr lang="en-US" sz="2850" b="0" i="0" u="none" strike="noStrike" cap="none" dirty="0">
                <a:solidFill>
                  <a:srgbClr val="C5A059"/>
                </a:solidFill>
                <a:latin typeface="Merriweather SemiBold"/>
                <a:ea typeface="Merriweather SemiBold"/>
                <a:cs typeface="Merriweather SemiBold"/>
                <a:sym typeface="Merriweather SemiBold"/>
              </a:rPr>
              <a:t>/ </a:t>
            </a:r>
            <a:r>
              <a:rPr lang="en-US" sz="2850" b="0" i="0" u="none" strike="noStrike" cap="none" dirty="0" smtClean="0">
                <a:solidFill>
                  <a:srgbClr val="C5A059"/>
                </a:solidFill>
                <a:latin typeface="Merriweather SemiBold"/>
                <a:ea typeface="Merriweather SemiBold"/>
                <a:cs typeface="Merriweather SemiBold"/>
                <a:sym typeface="Merriweather SemiBold"/>
              </a:rPr>
              <a:t>09</a:t>
            </a:r>
            <a:endParaRPr dirty="0"/>
          </a:p>
        </p:txBody>
      </p:sp>
      <p:sp>
        <p:nvSpPr>
          <p:cNvPr id="236" name="Google Shape;236;p20"/>
          <p:cNvSpPr/>
          <p:nvPr/>
        </p:nvSpPr>
        <p:spPr>
          <a:xfrm>
            <a:off x="666750" y="1085850"/>
            <a:ext cx="10858500" cy="19050"/>
          </a:xfrm>
          <a:prstGeom prst="rect">
            <a:avLst/>
          </a:prstGeom>
          <a:solidFill>
            <a:srgbClr val="C5A059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6494621" y="1352550"/>
            <a:ext cx="5573554" cy="4965123"/>
          </a:xfrm>
          <a:prstGeom prst="rect">
            <a:avLst/>
          </a:prstGeom>
          <a:blipFill dpi="0" rotWithShape="1"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9F5"/>
        </a:solidFill>
        <a:effectLst/>
      </p:bgPr>
    </p:bg>
    <p:spTree>
      <p:nvGrpSpPr>
        <p:cNvPr id="1" name="Shape 2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4" name="Google Shape;244;p21"/>
          <p:cNvSpPr txBox="1"/>
          <p:nvPr/>
        </p:nvSpPr>
        <p:spPr>
          <a:xfrm>
            <a:off x="666750" y="5304532"/>
            <a:ext cx="10858500" cy="78790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b="1" i="1" u="none" strike="noStrike" cap="none" dirty="0">
                <a:solidFill>
                  <a:schemeClr val="tx1"/>
                </a:solidFill>
                <a:latin typeface="+mj-lt"/>
                <a:ea typeface="Montserrat"/>
                <a:cs typeface="Montserrat"/>
                <a:sym typeface="Montserrat"/>
              </a:rPr>
              <a:t>Strategic Recommendation:</a:t>
            </a:r>
            <a:r>
              <a:rPr lang="en-US" sz="1600" b="0" i="1" u="none" strike="noStrike" cap="none" dirty="0">
                <a:solidFill>
                  <a:schemeClr val="tx1"/>
                </a:solidFill>
                <a:latin typeface="+mj-lt"/>
                <a:ea typeface="Montserrat"/>
                <a:cs typeface="Montserrat"/>
                <a:sym typeface="Montserrat"/>
              </a:rPr>
              <a:t> M&amp;S should maintain a </a:t>
            </a:r>
            <a:r>
              <a:rPr lang="en-US" sz="1600" b="1" i="1" u="none" strike="noStrike" cap="none" dirty="0">
                <a:solidFill>
                  <a:schemeClr val="tx1"/>
                </a:solidFill>
                <a:latin typeface="+mj-lt"/>
                <a:ea typeface="Montserrat"/>
                <a:cs typeface="Montserrat"/>
                <a:sym typeface="Montserrat"/>
              </a:rPr>
              <a:t>hybrid design</a:t>
            </a:r>
            <a:r>
              <a:rPr lang="en-US" sz="1600" b="0" i="1" u="none" strike="noStrike" cap="none" dirty="0">
                <a:solidFill>
                  <a:schemeClr val="tx1"/>
                </a:solidFill>
                <a:latin typeface="+mj-lt"/>
                <a:ea typeface="Montserrat"/>
                <a:cs typeface="Montserrat"/>
                <a:sym typeface="Montserrat"/>
              </a:rPr>
              <a:t>—leveraging functional structures for central control, a product divisional layout for agility, and matrix units for strategic changes (Marks &amp; Spencer, 2026).</a:t>
            </a:r>
            <a:endParaRPr sz="1600" dirty="0">
              <a:solidFill>
                <a:schemeClr val="tx1"/>
              </a:solidFill>
              <a:latin typeface="+mj-lt"/>
            </a:endParaRPr>
          </a:p>
        </p:txBody>
      </p:sp>
      <p:sp>
        <p:nvSpPr>
          <p:cNvPr id="250" name="Google Shape;250;p21"/>
          <p:cNvSpPr/>
          <p:nvPr/>
        </p:nvSpPr>
        <p:spPr>
          <a:xfrm>
            <a:off x="666750" y="3556694"/>
            <a:ext cx="1635769" cy="9525"/>
          </a:xfrm>
          <a:prstGeom prst="rect">
            <a:avLst/>
          </a:prstGeom>
          <a:solidFill>
            <a:srgbClr val="0A301E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51" name="Google Shape;251;p21"/>
          <p:cNvSpPr/>
          <p:nvPr/>
        </p:nvSpPr>
        <p:spPr>
          <a:xfrm>
            <a:off x="2302519" y="3556694"/>
            <a:ext cx="1918543" cy="9525"/>
          </a:xfrm>
          <a:prstGeom prst="rect">
            <a:avLst/>
          </a:prstGeom>
          <a:solidFill>
            <a:srgbClr val="0A301E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52" name="Google Shape;252;p21"/>
          <p:cNvSpPr/>
          <p:nvPr/>
        </p:nvSpPr>
        <p:spPr>
          <a:xfrm>
            <a:off x="4221063" y="3556694"/>
            <a:ext cx="2276772" cy="9525"/>
          </a:xfrm>
          <a:prstGeom prst="rect">
            <a:avLst/>
          </a:prstGeom>
          <a:solidFill>
            <a:srgbClr val="0A301E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53" name="Google Shape;253;p21"/>
          <p:cNvSpPr/>
          <p:nvPr/>
        </p:nvSpPr>
        <p:spPr>
          <a:xfrm>
            <a:off x="6497835" y="3556694"/>
            <a:ext cx="2377529" cy="9525"/>
          </a:xfrm>
          <a:prstGeom prst="rect">
            <a:avLst/>
          </a:prstGeom>
          <a:solidFill>
            <a:srgbClr val="0A301E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54" name="Google Shape;254;p21"/>
          <p:cNvSpPr/>
          <p:nvPr/>
        </p:nvSpPr>
        <p:spPr>
          <a:xfrm>
            <a:off x="8875365" y="3556694"/>
            <a:ext cx="2649884" cy="9525"/>
          </a:xfrm>
          <a:prstGeom prst="rect">
            <a:avLst/>
          </a:prstGeom>
          <a:solidFill>
            <a:srgbClr val="0A301E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55" name="Google Shape;255;p21"/>
          <p:cNvSpPr/>
          <p:nvPr/>
        </p:nvSpPr>
        <p:spPr>
          <a:xfrm>
            <a:off x="704482" y="4155748"/>
            <a:ext cx="10858498" cy="45719"/>
          </a:xfrm>
          <a:prstGeom prst="rect">
            <a:avLst/>
          </a:prstGeom>
          <a:solidFill>
            <a:srgbClr val="0A301E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60" name="Google Shape;260;p21"/>
          <p:cNvSpPr txBox="1"/>
          <p:nvPr/>
        </p:nvSpPr>
        <p:spPr>
          <a:xfrm>
            <a:off x="666750" y="537946"/>
            <a:ext cx="11401425" cy="43858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50" b="1" i="0" u="none" strike="noStrike" cap="none" dirty="0">
                <a:solidFill>
                  <a:srgbClr val="0A301E"/>
                </a:solidFill>
                <a:latin typeface="Merriweather"/>
                <a:ea typeface="Merriweather"/>
                <a:cs typeface="Merriweather"/>
                <a:sym typeface="Merriweather"/>
              </a:rPr>
              <a:t>Comparative Design Evaluation </a:t>
            </a:r>
            <a:r>
              <a:rPr lang="en-US" sz="2850" b="0" i="0" u="none" strike="noStrike" cap="none" dirty="0" smtClean="0">
                <a:solidFill>
                  <a:srgbClr val="C5A059"/>
                </a:solidFill>
                <a:latin typeface="Merriweather SemiBold"/>
                <a:ea typeface="Merriweather SemiBold"/>
                <a:cs typeface="Merriweather SemiBold"/>
                <a:sym typeface="Merriweather SemiBold"/>
              </a:rPr>
              <a:t>07/9</a:t>
            </a:r>
            <a:endParaRPr dirty="0"/>
          </a:p>
        </p:txBody>
      </p:sp>
      <p:sp>
        <p:nvSpPr>
          <p:cNvPr id="261" name="Google Shape;261;p21"/>
          <p:cNvSpPr/>
          <p:nvPr/>
        </p:nvSpPr>
        <p:spPr>
          <a:xfrm>
            <a:off x="666750" y="1085850"/>
            <a:ext cx="10858500" cy="19050"/>
          </a:xfrm>
          <a:prstGeom prst="rect">
            <a:avLst/>
          </a:prstGeom>
          <a:solidFill>
            <a:srgbClr val="C5A059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407773" y="1285103"/>
            <a:ext cx="11660402" cy="37935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20" name="Google Shape;243;p21"/>
          <p:cNvGraphicFramePr/>
          <p:nvPr>
            <p:extLst>
              <p:ext uri="{D42A27DB-BD31-4B8C-83A1-F6EECF244321}">
                <p14:modId xmlns:p14="http://schemas.microsoft.com/office/powerpoint/2010/main" val="2303168025"/>
              </p:ext>
            </p:extLst>
          </p:nvPr>
        </p:nvGraphicFramePr>
        <p:xfrm>
          <a:off x="407774" y="1285102"/>
          <a:ext cx="11660403" cy="3781306"/>
        </p:xfrm>
        <a:graphic>
          <a:graphicData uri="http://schemas.openxmlformats.org/drawingml/2006/table">
            <a:tbl>
              <a:tblPr firstRow="1" bandRow="1">
                <a:noFill/>
                <a:tableStyleId>{D9F172C5-C8E1-4DC0-AB2D-6EBFEE8441DE}</a:tableStyleId>
              </a:tblPr>
              <a:tblGrid>
                <a:gridCol w="175657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06023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44491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55310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2845569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938318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0" i="0" u="none" strike="noStrike" cap="none" dirty="0">
                          <a:solidFill>
                            <a:srgbClr val="FAF9F5"/>
                          </a:solidFill>
                          <a:latin typeface="Montserrat SemiBold"/>
                          <a:ea typeface="Montserrat SemiBold"/>
                          <a:cs typeface="Montserrat SemiBold"/>
                          <a:sym typeface="Montserrat SemiBold"/>
                        </a:rPr>
                        <a:t>Design Strategy</a:t>
                      </a:r>
                      <a:endParaRPr sz="1600" dirty="0"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0A301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0" i="0" u="none" strike="noStrike" cap="none">
                          <a:solidFill>
                            <a:srgbClr val="FAF9F5"/>
                          </a:solidFill>
                          <a:latin typeface="Montserrat SemiBold"/>
                          <a:ea typeface="Montserrat SemiBold"/>
                          <a:cs typeface="Montserrat SemiBold"/>
                          <a:sym typeface="Montserrat SemiBold"/>
                        </a:rPr>
                        <a:t>Core Focus Area</a:t>
                      </a:r>
                      <a:endParaRPr sz="1600"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0A301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0" i="0" u="none" strike="noStrike" cap="none" dirty="0">
                          <a:solidFill>
                            <a:srgbClr val="FAF9F5"/>
                          </a:solidFill>
                          <a:latin typeface="Montserrat SemiBold"/>
                          <a:ea typeface="Montserrat SemiBold"/>
                          <a:cs typeface="Montserrat SemiBold"/>
                          <a:sym typeface="Montserrat SemiBold"/>
                        </a:rPr>
                        <a:t>Strategic Cost Impact</a:t>
                      </a:r>
                      <a:endParaRPr sz="1600" dirty="0"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0A301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0" i="0" u="none" strike="noStrike" cap="none">
                          <a:solidFill>
                            <a:srgbClr val="FAF9F5"/>
                          </a:solidFill>
                          <a:latin typeface="Montserrat SemiBold"/>
                          <a:ea typeface="Montserrat SemiBold"/>
                          <a:cs typeface="Montserrat SemiBold"/>
                          <a:sym typeface="Montserrat SemiBold"/>
                        </a:rPr>
                        <a:t>Primary Benefit for M&amp;S</a:t>
                      </a:r>
                      <a:endParaRPr sz="1600"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0A301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0" i="0" u="none" strike="noStrike" cap="none">
                          <a:solidFill>
                            <a:srgbClr val="FAF9F5"/>
                          </a:solidFill>
                          <a:latin typeface="Montserrat SemiBold"/>
                          <a:ea typeface="Montserrat SemiBold"/>
                          <a:cs typeface="Montserrat SemiBold"/>
                          <a:sym typeface="Montserrat SemiBold"/>
                        </a:rPr>
                        <a:t>Ideal M&amp;S Application</a:t>
                      </a:r>
                      <a:endParaRPr sz="1600"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0A301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938318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i="0" u="none" strike="noStrike" cap="none">
                          <a:solidFill>
                            <a:srgbClr val="2F3E38"/>
                          </a:solidFill>
                          <a:latin typeface="Montserrat"/>
                          <a:ea typeface="Montserrat"/>
                          <a:cs typeface="Montserrat"/>
                          <a:sym typeface="Montserrat"/>
                        </a:rPr>
                        <a:t>Functional</a:t>
                      </a:r>
                      <a:endParaRPr sz="1600"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0" i="0" u="none" strike="noStrike" cap="none" dirty="0">
                          <a:solidFill>
                            <a:srgbClr val="2F3E38"/>
                          </a:solidFill>
                          <a:latin typeface="Montserrat"/>
                          <a:ea typeface="Montserrat"/>
                          <a:cs typeface="Montserrat"/>
                          <a:sym typeface="Montserrat"/>
                        </a:rPr>
                        <a:t>Specialization &amp; Control</a:t>
                      </a:r>
                      <a:endParaRPr sz="1600" dirty="0"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i="0" u="none" strike="noStrike" cap="none">
                          <a:solidFill>
                            <a:srgbClr val="2F3E38"/>
                          </a:solidFill>
                          <a:latin typeface="Montserrat"/>
                          <a:ea typeface="Montserrat"/>
                          <a:cs typeface="Montserrat"/>
                          <a:sym typeface="Montserrat"/>
                        </a:rPr>
                        <a:t>Lowest </a:t>
                      </a:r>
                      <a:r>
                        <a:rPr lang="en-US" sz="1600" b="1" i="0" u="none" strike="noStrike" cap="none" smtClean="0">
                          <a:solidFill>
                            <a:srgbClr val="2F3E38"/>
                          </a:solidFill>
                          <a:latin typeface="Montserrat"/>
                          <a:ea typeface="Montserrat"/>
                          <a:cs typeface="Montserrat"/>
                          <a:sym typeface="Montserrat"/>
                        </a:rPr>
                        <a:t>Minimal </a:t>
                      </a:r>
                      <a:r>
                        <a:rPr lang="en-US" sz="1600" b="1" i="0" u="none" strike="noStrike" cap="none">
                          <a:solidFill>
                            <a:srgbClr val="2F3E38"/>
                          </a:solidFill>
                          <a:latin typeface="Montserrat"/>
                          <a:ea typeface="Montserrat"/>
                          <a:cs typeface="Montserrat"/>
                          <a:sym typeface="Montserrat"/>
                        </a:rPr>
                        <a:t>Overhead)</a:t>
                      </a:r>
                      <a:endParaRPr sz="1600"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0" i="0" u="none" strike="noStrike" cap="none" dirty="0">
                          <a:solidFill>
                            <a:srgbClr val="2F3E38"/>
                          </a:solidFill>
                          <a:latin typeface="Montserrat"/>
                          <a:ea typeface="Montserrat"/>
                          <a:cs typeface="Montserrat"/>
                          <a:sym typeface="Montserrat"/>
                        </a:rPr>
                        <a:t>Consistent company-wide compliance</a:t>
                      </a:r>
                      <a:endParaRPr sz="1600" dirty="0"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0" i="0" u="none" strike="noStrike" cap="none" dirty="0">
                          <a:solidFill>
                            <a:srgbClr val="2F3E38"/>
                          </a:solidFill>
                          <a:latin typeface="Montserrat"/>
                          <a:ea typeface="Montserrat"/>
                          <a:cs typeface="Montserrat"/>
                          <a:sym typeface="Montserrat"/>
                        </a:rPr>
                        <a:t>Support offices (Finance, HR, Legal)</a:t>
                      </a:r>
                      <a:endParaRPr sz="1600" dirty="0"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938318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i="0" u="none" strike="noStrike" cap="none" dirty="0">
                          <a:solidFill>
                            <a:srgbClr val="2F3E38"/>
                          </a:solidFill>
                          <a:latin typeface="Montserrat"/>
                          <a:ea typeface="Montserrat"/>
                          <a:cs typeface="Montserrat"/>
                          <a:sym typeface="Montserrat"/>
                        </a:rPr>
                        <a:t>Divisional</a:t>
                      </a:r>
                      <a:endParaRPr sz="1600" dirty="0"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8F9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0" i="0" u="none" strike="noStrike" cap="none" dirty="0">
                          <a:solidFill>
                            <a:srgbClr val="2F3E38"/>
                          </a:solidFill>
                          <a:latin typeface="Montserrat"/>
                          <a:ea typeface="Montserrat"/>
                          <a:cs typeface="Montserrat"/>
                          <a:sym typeface="Montserrat"/>
                        </a:rPr>
                        <a:t>Market Adaptability</a:t>
                      </a:r>
                      <a:endParaRPr sz="1600" dirty="0"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8F9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0" i="0" u="none" strike="noStrike" cap="none">
                          <a:solidFill>
                            <a:srgbClr val="2F3E38"/>
                          </a:solidFill>
                          <a:latin typeface="Montserrat"/>
                          <a:ea typeface="Montserrat"/>
                          <a:cs typeface="Montserrat"/>
                          <a:sym typeface="Montserrat"/>
                        </a:rPr>
                        <a:t>Medium (Role Duplication)</a:t>
                      </a:r>
                      <a:endParaRPr sz="1600"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8F9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0" i="0" u="none" strike="noStrike" cap="none">
                          <a:solidFill>
                            <a:srgbClr val="2F3E38"/>
                          </a:solidFill>
                          <a:latin typeface="Montserrat"/>
                          <a:ea typeface="Montserrat"/>
                          <a:cs typeface="Montserrat"/>
                          <a:sym typeface="Montserrat"/>
                        </a:rPr>
                        <a:t>Optimal product-specific supply loops</a:t>
                      </a:r>
                      <a:endParaRPr sz="1600"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8F9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0" i="0" u="none" strike="noStrike" cap="none">
                          <a:solidFill>
                            <a:srgbClr val="2F3E38"/>
                          </a:solidFill>
                          <a:latin typeface="Montserrat"/>
                          <a:ea typeface="Montserrat"/>
                          <a:cs typeface="Montserrat"/>
                          <a:sym typeface="Montserrat"/>
                        </a:rPr>
                        <a:t>Operational execution (Food vs Apparel)</a:t>
                      </a:r>
                      <a:endParaRPr sz="1600"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8F9F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966352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i="0" u="none" strike="noStrike" cap="none">
                          <a:solidFill>
                            <a:srgbClr val="2F3E38"/>
                          </a:solidFill>
                          <a:latin typeface="Montserrat"/>
                          <a:ea typeface="Montserrat"/>
                          <a:cs typeface="Montserrat"/>
                          <a:sym typeface="Montserrat"/>
                        </a:rPr>
                        <a:t>Matrix</a:t>
                      </a:r>
                      <a:endParaRPr sz="1600"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0" i="0" u="none" strike="noStrike" cap="none">
                          <a:solidFill>
                            <a:srgbClr val="2F3E38"/>
                          </a:solidFill>
                          <a:latin typeface="Montserrat"/>
                          <a:ea typeface="Montserrat"/>
                          <a:cs typeface="Montserrat"/>
                          <a:sym typeface="Montserrat"/>
                        </a:rPr>
                        <a:t>Multidisciplinary Projects</a:t>
                      </a:r>
                      <a:endParaRPr sz="1600"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0" i="0" u="none" strike="noStrike" cap="none" dirty="0">
                          <a:solidFill>
                            <a:srgbClr val="2F3E38"/>
                          </a:solidFill>
                          <a:latin typeface="Montserrat"/>
                          <a:ea typeface="Montserrat"/>
                          <a:cs typeface="Montserrat"/>
                          <a:sym typeface="Montserrat"/>
                        </a:rPr>
                        <a:t>Highest (Administrative Complex)</a:t>
                      </a:r>
                      <a:endParaRPr sz="1600" dirty="0"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0" i="0" u="none" strike="noStrike" cap="none">
                          <a:solidFill>
                            <a:srgbClr val="2F3E38"/>
                          </a:solidFill>
                          <a:latin typeface="Montserrat"/>
                          <a:ea typeface="Montserrat"/>
                          <a:cs typeface="Montserrat"/>
                          <a:sym typeface="Montserrat"/>
                        </a:rPr>
                        <a:t>Excellent innovation / shared skills</a:t>
                      </a:r>
                      <a:endParaRPr sz="1600"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0" i="0" u="none" strike="noStrike" cap="none" dirty="0">
                          <a:solidFill>
                            <a:srgbClr val="2F3E38"/>
                          </a:solidFill>
                          <a:latin typeface="Montserrat"/>
                          <a:ea typeface="Montserrat"/>
                          <a:cs typeface="Montserrat"/>
                          <a:sym typeface="Montserrat"/>
                        </a:rPr>
                        <a:t>"Plan A" Net-Zero &amp; Digital transformation</a:t>
                      </a:r>
                      <a:endParaRPr sz="1600" dirty="0"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22564" y="260061"/>
            <a:ext cx="7772400" cy="917575"/>
          </a:xfrm>
          <a:solidFill>
            <a:schemeClr val="tx2"/>
          </a:solidFill>
        </p:spPr>
        <p:txBody>
          <a:bodyPr>
            <a:normAutofit/>
          </a:bodyPr>
          <a:lstStyle/>
          <a:p>
            <a:pPr algn="l"/>
            <a:r>
              <a:rPr lang="en-US" sz="2800" dirty="0" smtClean="0">
                <a:latin typeface="+mj-lt"/>
              </a:rPr>
              <a:t>Conclusion</a:t>
            </a:r>
            <a:endParaRPr lang="en-US" sz="2800" dirty="0">
              <a:latin typeface="+mj-lt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8363" y="1607127"/>
            <a:ext cx="9545781" cy="3560618"/>
          </a:xfrm>
        </p:spPr>
        <p:txBody>
          <a:bodyPr>
            <a:noAutofit/>
          </a:bodyPr>
          <a:lstStyle/>
          <a:p>
            <a:pPr marL="482600" indent="-457200" algn="just">
              <a:buFont typeface="Wingdings" panose="05000000000000000000" pitchFamily="2" charset="2"/>
              <a:buChar char="Ø"/>
            </a:pPr>
            <a:r>
              <a:rPr lang="en-US" sz="2400" dirty="0">
                <a:solidFill>
                  <a:schemeClr val="tx1"/>
                </a:solidFill>
                <a:latin typeface="+mj-lt"/>
              </a:rPr>
              <a:t>One type of structure does not fit an entire enterprise; hybrid layouts are often needed.</a:t>
            </a:r>
          </a:p>
          <a:p>
            <a:pPr marL="482600" indent="-457200" algn="just">
              <a:buFont typeface="Wingdings" panose="05000000000000000000" pitchFamily="2" charset="2"/>
              <a:buChar char="Ø"/>
            </a:pPr>
            <a:r>
              <a:rPr lang="en-US" sz="2400" dirty="0">
                <a:solidFill>
                  <a:schemeClr val="tx1"/>
                </a:solidFill>
                <a:latin typeface="+mj-lt"/>
              </a:rPr>
              <a:t>“Divisional structure at product level, supported by functional corporate roots, works best for M&amp;S.</a:t>
            </a:r>
          </a:p>
          <a:p>
            <a:pPr marL="482600" indent="-457200" algn="just">
              <a:buFont typeface="Wingdings" panose="05000000000000000000" pitchFamily="2" charset="2"/>
              <a:buChar char="Ø"/>
            </a:pPr>
            <a:r>
              <a:rPr lang="en-US" sz="2400" dirty="0">
                <a:solidFill>
                  <a:schemeClr val="tx1"/>
                </a:solidFill>
                <a:latin typeface="+mj-lt"/>
              </a:rPr>
              <a:t>”In the end, big retail companies like Marks &amp; Spencer do not usually depend on a single design. They adopt a hybrid strategy. They use a divisional structure to keep their food and clothing flexible, underpinned by a strong functional basis at headquarters. </a:t>
            </a:r>
          </a:p>
          <a:p>
            <a:pPr marL="482600" indent="-457200" algn="just">
              <a:buFont typeface="Wingdings" panose="05000000000000000000" pitchFamily="2" charset="2"/>
              <a:buChar char="Ø"/>
            </a:pPr>
            <a:endParaRPr lang="en-US" sz="2400" dirty="0">
              <a:solidFill>
                <a:schemeClr val="tx1"/>
              </a:solidFill>
              <a:latin typeface="+mj-lt"/>
            </a:endParaRPr>
          </a:p>
          <a:p>
            <a:pPr marL="482600" indent="-457200" algn="just">
              <a:buFont typeface="Wingdings" panose="05000000000000000000" pitchFamily="2" charset="2"/>
              <a:buChar char="Ø"/>
            </a:pPr>
            <a:endParaRPr lang="en-US" sz="2400" dirty="0">
              <a:solidFill>
                <a:schemeClr val="tx1"/>
              </a:solidFill>
              <a:latin typeface="+mj-lt"/>
            </a:endParaRPr>
          </a:p>
        </p:txBody>
      </p:sp>
      <p:cxnSp>
        <p:nvCxnSpPr>
          <p:cNvPr id="5" name="Straight Connector 4"/>
          <p:cNvCxnSpPr/>
          <p:nvPr/>
        </p:nvCxnSpPr>
        <p:spPr>
          <a:xfrm flipH="1">
            <a:off x="983673" y="1607127"/>
            <a:ext cx="13854" cy="4502728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9395273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81000" y="163080"/>
            <a:ext cx="5202382" cy="1319355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References</a:t>
            </a:r>
            <a:br>
              <a:rPr lang="en-US" dirty="0" smtClean="0"/>
            </a:br>
            <a:endParaRPr lang="en-US" dirty="0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ubTitle" idx="1"/>
          </p:nvPr>
        </p:nvSpPr>
        <p:spPr bwMode="auto">
          <a:xfrm>
            <a:off x="962891" y="892028"/>
            <a:ext cx="9240982" cy="56323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Dawood</a:t>
            </a:r>
            <a:r>
              <a:rPr kumimoji="0" lang="en-US" altLang="en-US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R., 2021. </a:t>
            </a:r>
            <a:r>
              <a:rPr kumimoji="0" lang="en-US" altLang="en-US" sz="24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Management and </a:t>
            </a:r>
            <a:r>
              <a:rPr kumimoji="0" lang="en-US" altLang="en-US" sz="2400" b="0" i="1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Organisational</a:t>
            </a:r>
            <a:r>
              <a:rPr kumimoji="0" lang="en-US" altLang="en-US" sz="24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n-US" altLang="en-US" sz="2400" b="0" i="1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Behaviour</a:t>
            </a:r>
            <a:r>
              <a:rPr kumimoji="0" lang="en-US" altLang="en-US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12th ed. London: Pearson.</a:t>
            </a:r>
          </a:p>
          <a:p>
            <a:pPr marL="0" marR="0" lvl="0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Jones, G.R. and George, J.M., 2020. </a:t>
            </a:r>
            <a:r>
              <a:rPr kumimoji="0" lang="en-US" altLang="en-US" sz="24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Contemporary Management</a:t>
            </a:r>
            <a:r>
              <a:rPr kumimoji="0" lang="en-US" altLang="en-US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11th ed. New York: McGraw-Hill.</a:t>
            </a:r>
          </a:p>
          <a:p>
            <a:pPr marL="0" marR="0" lvl="0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Marks and Spencer plc, 2024. </a:t>
            </a:r>
            <a:r>
              <a:rPr kumimoji="0" lang="en-US" altLang="en-US" sz="24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Annual Report and Financial Statements 2024</a:t>
            </a:r>
            <a:r>
              <a:rPr kumimoji="0" lang="en-US" altLang="en-US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London: Marks and Spencer plc.</a:t>
            </a:r>
          </a:p>
          <a:p>
            <a:pPr marL="0" marR="0" lvl="0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Mullins, L.J., 2023. </a:t>
            </a:r>
            <a:r>
              <a:rPr kumimoji="0" lang="en-US" altLang="en-US" sz="2400" b="0" i="1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Organisational</a:t>
            </a:r>
            <a:r>
              <a:rPr kumimoji="0" lang="en-US" altLang="en-US" sz="24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n-US" altLang="en-US" sz="2400" b="0" i="1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Behaviour</a:t>
            </a:r>
            <a:r>
              <a:rPr kumimoji="0" lang="en-US" altLang="en-US" sz="24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in the Workplace</a:t>
            </a:r>
            <a:r>
              <a:rPr kumimoji="0" lang="en-US" altLang="en-US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13th ed. Harlow: Financial Times Prentice Hall.</a:t>
            </a:r>
          </a:p>
          <a:p>
            <a:pPr marL="0" marR="0" lvl="0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Robbins, S.P. and Judge, T.A., 2022. </a:t>
            </a:r>
            <a:r>
              <a:rPr kumimoji="0" lang="en-US" altLang="en-US" sz="24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Organizational Behavior</a:t>
            </a:r>
            <a:r>
              <a:rPr kumimoji="0" lang="en-US" altLang="en-US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18th ed. Boston: Pearson.</a:t>
            </a:r>
          </a:p>
        </p:txBody>
      </p:sp>
    </p:spTree>
    <p:extLst>
      <p:ext uri="{BB962C8B-B14F-4D97-AF65-F5344CB8AC3E}">
        <p14:creationId xmlns:p14="http://schemas.microsoft.com/office/powerpoint/2010/main" val="371162840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752</TotalTime>
  <Words>742</Words>
  <Application>Microsoft Office PowerPoint</Application>
  <PresentationFormat>Widescreen</PresentationFormat>
  <Paragraphs>79</Paragraphs>
  <Slides>9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9" baseType="lpstr">
      <vt:lpstr>Merriweather</vt:lpstr>
      <vt:lpstr>Merriweather SemiBold</vt:lpstr>
      <vt:lpstr>Calibri</vt:lpstr>
      <vt:lpstr>Wingdings</vt:lpstr>
      <vt:lpstr>Montserrat</vt:lpstr>
      <vt:lpstr>Montserrat SemiBold</vt:lpstr>
      <vt:lpstr>Montserrat Medium</vt:lpstr>
      <vt:lpstr>Merriweather Medium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Conclusion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cp:lastModifiedBy>Mehboob khan</cp:lastModifiedBy>
  <cp:revision>12</cp:revision>
  <dcterms:modified xsi:type="dcterms:W3CDTF">2026-06-14T07:10:33Z</dcterms:modified>
</cp:coreProperties>
</file>