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7" r:id="rId3"/>
    <p:sldId id="268" r:id="rId4"/>
    <p:sldId id="269" r:id="rId5"/>
    <p:sldId id="271" r:id="rId6"/>
    <p:sldId id="260" r:id="rId7"/>
    <p:sldId id="262" r:id="rId8"/>
    <p:sldId id="258" r:id="rId9"/>
    <p:sldId id="274" r:id="rId10"/>
    <p:sldId id="259" r:id="rId11"/>
    <p:sldId id="275" r:id="rId12"/>
    <p:sldId id="261"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een Uddin" userId="ac472a81be4a39bf" providerId="LiveId" clId="{974A236A-7E7C-4E58-AA55-D5D2A8AAC7BE}"/>
    <pc:docChg chg="custSel modSld">
      <pc:chgData name="Yaseen Uddin" userId="ac472a81be4a39bf" providerId="LiveId" clId="{974A236A-7E7C-4E58-AA55-D5D2A8AAC7BE}" dt="2022-04-06T12:55:43.879" v="6" actId="1076"/>
      <pc:docMkLst>
        <pc:docMk/>
      </pc:docMkLst>
      <pc:sldChg chg="modSp mod">
        <pc:chgData name="Yaseen Uddin" userId="ac472a81be4a39bf" providerId="LiveId" clId="{974A236A-7E7C-4E58-AA55-D5D2A8AAC7BE}" dt="2022-04-06T12:55:43.879" v="6" actId="1076"/>
        <pc:sldMkLst>
          <pc:docMk/>
          <pc:sldMk cId="706261657" sldId="258"/>
        </pc:sldMkLst>
        <pc:spChg chg="mod">
          <ac:chgData name="Yaseen Uddin" userId="ac472a81be4a39bf" providerId="LiveId" clId="{974A236A-7E7C-4E58-AA55-D5D2A8AAC7BE}" dt="2022-04-06T12:55:36.783" v="3" actId="1076"/>
          <ac:spMkLst>
            <pc:docMk/>
            <pc:sldMk cId="706261657" sldId="258"/>
            <ac:spMk id="7" creationId="{1585CE5B-C458-4801-8275-98F41CE7FD6A}"/>
          </ac:spMkLst>
        </pc:spChg>
        <pc:spChg chg="mod">
          <ac:chgData name="Yaseen Uddin" userId="ac472a81be4a39bf" providerId="LiveId" clId="{974A236A-7E7C-4E58-AA55-D5D2A8AAC7BE}" dt="2022-04-06T12:55:32.395" v="2" actId="14100"/>
          <ac:spMkLst>
            <pc:docMk/>
            <pc:sldMk cId="706261657" sldId="258"/>
            <ac:spMk id="9" creationId="{86D7099A-9C68-42E6-9C32-3AF07AC7FEE0}"/>
          </ac:spMkLst>
        </pc:spChg>
        <pc:picChg chg="mod">
          <ac:chgData name="Yaseen Uddin" userId="ac472a81be4a39bf" providerId="LiveId" clId="{974A236A-7E7C-4E58-AA55-D5D2A8AAC7BE}" dt="2022-04-06T12:55:40.790" v="5" actId="1076"/>
          <ac:picMkLst>
            <pc:docMk/>
            <pc:sldMk cId="706261657" sldId="258"/>
            <ac:picMk id="5" creationId="{468B6626-F293-4CE3-987A-92E37B0D9CC8}"/>
          </ac:picMkLst>
        </pc:picChg>
        <pc:picChg chg="mod">
          <ac:chgData name="Yaseen Uddin" userId="ac472a81be4a39bf" providerId="LiveId" clId="{974A236A-7E7C-4E58-AA55-D5D2A8AAC7BE}" dt="2022-04-06T12:55:43.879" v="6" actId="1076"/>
          <ac:picMkLst>
            <pc:docMk/>
            <pc:sldMk cId="706261657" sldId="258"/>
            <ac:picMk id="8" creationId="{32C885EA-19E5-4C17-B7C6-258E0C71CFBD}"/>
          </ac:picMkLst>
        </pc:pic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E82ACA-6A04-4BD0-BA8E-B0995D2D89BA}" type="datetimeFigureOut">
              <a:rPr lang="en-GB" smtClean="0"/>
              <a:t>06/04/2022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36F45082-0B89-49BF-89AB-A3C41710F932}" type="slidenum">
              <a:rPr lang="en-GB" smtClean="0"/>
              <a:t>‹#›</a:t>
            </a:fld>
            <a:endParaRPr lang="en-GB"/>
          </a:p>
        </p:txBody>
      </p:sp>
    </p:spTree>
    <p:extLst>
      <p:ext uri="{BB962C8B-B14F-4D97-AF65-F5344CB8AC3E}">
        <p14:creationId xmlns:p14="http://schemas.microsoft.com/office/powerpoint/2010/main" val="2589472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E82ACA-6A04-4BD0-BA8E-B0995D2D89BA}" type="datetimeFigureOut">
              <a:rPr lang="en-GB" smtClean="0"/>
              <a:t>06/04/2022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819011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6E82ACA-6A04-4BD0-BA8E-B0995D2D89BA}" type="datetimeFigureOut">
              <a:rPr lang="en-GB" smtClean="0"/>
              <a:t>06/04/2022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6F45082-0B89-49BF-89AB-A3C41710F932}" type="slidenum">
              <a:rPr lang="en-GB" smtClean="0"/>
              <a:t>‹#›</a:t>
            </a:fld>
            <a:endParaRPr lang="en-GB"/>
          </a:p>
        </p:txBody>
      </p:sp>
    </p:spTree>
    <p:extLst>
      <p:ext uri="{BB962C8B-B14F-4D97-AF65-F5344CB8AC3E}">
        <p14:creationId xmlns:p14="http://schemas.microsoft.com/office/powerpoint/2010/main" val="3213081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E82ACA-6A04-4BD0-BA8E-B0995D2D89BA}" type="datetimeFigureOut">
              <a:rPr lang="en-GB" smtClean="0"/>
              <a:t>06/04/2022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3064612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E82ACA-6A04-4BD0-BA8E-B0995D2D89BA}" type="datetimeFigureOut">
              <a:rPr lang="en-GB" smtClean="0"/>
              <a:t>06/04/2022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497898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E82ACA-6A04-4BD0-BA8E-B0995D2D89BA}" type="datetimeFigureOut">
              <a:rPr lang="en-GB" smtClean="0"/>
              <a:t>06/04/2022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157707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E82ACA-6A04-4BD0-BA8E-B0995D2D89BA}" type="datetimeFigureOut">
              <a:rPr lang="en-GB" smtClean="0"/>
              <a:t>06/04/2022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448945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E82ACA-6A04-4BD0-BA8E-B0995D2D89BA}" type="datetimeFigureOut">
              <a:rPr lang="en-GB" smtClean="0"/>
              <a:t>06/04/2022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81174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E82ACA-6A04-4BD0-BA8E-B0995D2D89BA}" type="datetimeFigureOut">
              <a:rPr lang="en-GB" smtClean="0"/>
              <a:t>06/04/2022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601118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E82ACA-6A04-4BD0-BA8E-B0995D2D89BA}" type="datetimeFigureOut">
              <a:rPr lang="en-GB" smtClean="0"/>
              <a:t>06/04/2022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4221467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E82ACA-6A04-4BD0-BA8E-B0995D2D89BA}" type="datetimeFigureOut">
              <a:rPr lang="en-GB" smtClean="0"/>
              <a:t>06/04/2022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F45082-0B89-49BF-89AB-A3C41710F932}" type="slidenum">
              <a:rPr lang="en-GB" smtClean="0"/>
              <a:t>‹#›</a:t>
            </a:fld>
            <a:endParaRPr lang="en-GB"/>
          </a:p>
        </p:txBody>
      </p:sp>
    </p:spTree>
    <p:extLst>
      <p:ext uri="{BB962C8B-B14F-4D97-AF65-F5344CB8AC3E}">
        <p14:creationId xmlns:p14="http://schemas.microsoft.com/office/powerpoint/2010/main" val="768488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6E82ACA-6A04-4BD0-BA8E-B0995D2D89BA}" type="datetimeFigureOut">
              <a:rPr lang="en-GB" smtClean="0"/>
              <a:t>06/04/2022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36F45082-0B89-49BF-89AB-A3C41710F932}" type="slidenum">
              <a:rPr lang="en-GB" smtClean="0"/>
              <a:t>‹#›</a:t>
            </a:fld>
            <a:endParaRPr lang="en-GB"/>
          </a:p>
        </p:txBody>
      </p:sp>
    </p:spTree>
    <p:extLst>
      <p:ext uri="{BB962C8B-B14F-4D97-AF65-F5344CB8AC3E}">
        <p14:creationId xmlns:p14="http://schemas.microsoft.com/office/powerpoint/2010/main" val="206246990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udent.unsw.edu.au/examples-reflective-writing" TargetMode="External"/><Relationship Id="rId2" Type="http://schemas.openxmlformats.org/officeDocument/2006/relationships/hyperlink" Target="https://www.uwtsd.ac.uk/quick-link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09774-F1AB-41F1-9A9B-BD97471812B9}"/>
              </a:ext>
            </a:extLst>
          </p:cNvPr>
          <p:cNvSpPr>
            <a:spLocks noGrp="1"/>
          </p:cNvSpPr>
          <p:nvPr>
            <p:ph type="ctrTitle"/>
          </p:nvPr>
        </p:nvSpPr>
        <p:spPr>
          <a:xfrm>
            <a:off x="1112520" y="1500796"/>
            <a:ext cx="9466990" cy="2589423"/>
          </a:xfrm>
        </p:spPr>
        <p:txBody>
          <a:bodyPr/>
          <a:lstStyle/>
          <a:p>
            <a:pPr algn="ctr"/>
            <a:r>
              <a:rPr lang="en-GB" dirty="0"/>
              <a:t> </a:t>
            </a:r>
            <a:r>
              <a:rPr lang="en-GB" sz="6600" dirty="0"/>
              <a:t>Academic and Employability Skills </a:t>
            </a:r>
          </a:p>
        </p:txBody>
      </p:sp>
      <p:sp>
        <p:nvSpPr>
          <p:cNvPr id="3" name="Subtitle 2">
            <a:extLst>
              <a:ext uri="{FF2B5EF4-FFF2-40B4-BE49-F238E27FC236}">
                <a16:creationId xmlns:a16="http://schemas.microsoft.com/office/drawing/2014/main" id="{76D2008D-E482-4C59-97B4-209F00827363}"/>
              </a:ext>
            </a:extLst>
          </p:cNvPr>
          <p:cNvSpPr>
            <a:spLocks noGrp="1"/>
          </p:cNvSpPr>
          <p:nvPr>
            <p:ph type="subTitle" idx="1"/>
          </p:nvPr>
        </p:nvSpPr>
        <p:spPr>
          <a:xfrm>
            <a:off x="961693" y="4625093"/>
            <a:ext cx="7891272" cy="1451241"/>
          </a:xfrm>
        </p:spPr>
        <p:txBody>
          <a:bodyPr>
            <a:normAutofit lnSpcReduction="10000"/>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Programme: Certificate </a:t>
            </a:r>
            <a:r>
              <a:rPr lang="en-GB" sz="1800" dirty="0">
                <a:latin typeface="Arial" panose="020B0604020202020204" pitchFamily="34" charset="0"/>
                <a:ea typeface="Times New Roman" panose="02020603050405020304" pitchFamily="18" charset="0"/>
                <a:cs typeface="Arial" panose="020B0604020202020204" pitchFamily="34" charset="0"/>
              </a:rPr>
              <a:t>O</a:t>
            </a:r>
            <a:r>
              <a:rPr lang="en-GB" sz="1800" dirty="0">
                <a:effectLst/>
                <a:latin typeface="Arial" panose="020B0604020202020204" pitchFamily="34" charset="0"/>
                <a:ea typeface="Times New Roman" panose="02020603050405020304" pitchFamily="18" charset="0"/>
                <a:cs typeface="Arial" panose="020B0604020202020204" pitchFamily="34" charset="0"/>
              </a:rPr>
              <a:t>f </a:t>
            </a:r>
            <a:r>
              <a:rPr lang="en-GB" sz="1800" dirty="0">
                <a:latin typeface="Arial" panose="020B0604020202020204" pitchFamily="34" charset="0"/>
                <a:ea typeface="Times New Roman" panose="02020603050405020304" pitchFamily="18" charset="0"/>
                <a:cs typeface="Arial" panose="020B0604020202020204" pitchFamily="34" charset="0"/>
              </a:rPr>
              <a:t>H</a:t>
            </a:r>
            <a:r>
              <a:rPr lang="en-GB" sz="1800" dirty="0">
                <a:effectLst/>
                <a:latin typeface="Arial" panose="020B0604020202020204" pitchFamily="34" charset="0"/>
                <a:ea typeface="Times New Roman" panose="02020603050405020304" pitchFamily="18" charset="0"/>
                <a:cs typeface="Arial" panose="020B0604020202020204" pitchFamily="34" charset="0"/>
              </a:rPr>
              <a:t>igher Education Skills For The Workplace</a:t>
            </a:r>
          </a:p>
          <a:p>
            <a:r>
              <a:rPr lang="en-GB" sz="1800" dirty="0">
                <a:effectLst/>
                <a:latin typeface="Arial" panose="020B0604020202020204" pitchFamily="34" charset="0"/>
                <a:ea typeface="Times New Roman" panose="02020603050405020304" pitchFamily="18" charset="0"/>
                <a:cs typeface="Arial" panose="020B0604020202020204" pitchFamily="34" charset="0"/>
              </a:rPr>
              <a:t>Module Code: BMSW4001_BIRM</a:t>
            </a:r>
          </a:p>
          <a:p>
            <a:r>
              <a:rPr lang="en-GB" sz="1800" dirty="0">
                <a:latin typeface="Arial" panose="020B0604020202020204" pitchFamily="34" charset="0"/>
                <a:cs typeface="Arial" panose="020B0604020202020204" pitchFamily="34" charset="0"/>
              </a:rPr>
              <a:t>Lecturer: </a:t>
            </a:r>
            <a:r>
              <a:rPr lang="en-GB" sz="1800" i="0" dirty="0">
                <a:solidFill>
                  <a:srgbClr val="242424"/>
                </a:solidFill>
                <a:effectLst/>
                <a:latin typeface="Arial" panose="020B0604020202020204" pitchFamily="34" charset="0"/>
                <a:cs typeface="Arial" panose="020B0604020202020204" pitchFamily="34" charset="0"/>
              </a:rPr>
              <a:t>Md Nazmul Hasan</a:t>
            </a:r>
          </a:p>
          <a:p>
            <a:r>
              <a:rPr lang="en-GB" sz="1800" dirty="0">
                <a:solidFill>
                  <a:srgbClr val="242424"/>
                </a:solidFill>
                <a:latin typeface="Arial" panose="020B0604020202020204" pitchFamily="34" charset="0"/>
                <a:cs typeface="Arial" panose="020B0604020202020204" pitchFamily="34" charset="0"/>
              </a:rPr>
              <a:t>Student: Yaseen Uddin - </a:t>
            </a:r>
            <a:r>
              <a:rPr lang="en-GB"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1913237</a:t>
            </a:r>
            <a:r>
              <a:rPr lang="en-GB" sz="1800" dirty="0">
                <a:solidFill>
                  <a:srgbClr val="242424"/>
                </a:solidFill>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4796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DCDB6-61C6-4A3E-BE60-0F354A9F8257}"/>
              </a:ext>
            </a:extLst>
          </p:cNvPr>
          <p:cNvSpPr>
            <a:spLocks noGrp="1"/>
          </p:cNvSpPr>
          <p:nvPr>
            <p:ph type="title"/>
          </p:nvPr>
        </p:nvSpPr>
        <p:spPr>
          <a:xfrm>
            <a:off x="4506452" y="835914"/>
            <a:ext cx="3179096" cy="603416"/>
          </a:xfrm>
        </p:spPr>
        <p:txBody>
          <a:bodyPr>
            <a:normAutofit fontScale="90000"/>
          </a:bodyPr>
          <a:lstStyle/>
          <a:p>
            <a:r>
              <a:rPr lang="en-GB" sz="6000" dirty="0">
                <a:solidFill>
                  <a:schemeClr val="accent1">
                    <a:lumMod val="50000"/>
                  </a:schemeClr>
                </a:solidFill>
              </a:rPr>
              <a:t>Content</a:t>
            </a:r>
            <a:r>
              <a:rPr lang="en-GB" sz="6000" dirty="0"/>
              <a:t> </a:t>
            </a:r>
          </a:p>
        </p:txBody>
      </p:sp>
      <p:sp>
        <p:nvSpPr>
          <p:cNvPr id="3" name="Content Placeholder 2">
            <a:extLst>
              <a:ext uri="{FF2B5EF4-FFF2-40B4-BE49-F238E27FC236}">
                <a16:creationId xmlns:a16="http://schemas.microsoft.com/office/drawing/2014/main" id="{F8337847-9E5A-4407-83DA-C688E00A3ABA}"/>
              </a:ext>
            </a:extLst>
          </p:cNvPr>
          <p:cNvSpPr>
            <a:spLocks noGrp="1"/>
          </p:cNvSpPr>
          <p:nvPr>
            <p:ph idx="1"/>
          </p:nvPr>
        </p:nvSpPr>
        <p:spPr>
          <a:xfrm>
            <a:off x="641603" y="1187600"/>
            <a:ext cx="10523783" cy="4753803"/>
          </a:xfrm>
        </p:spPr>
        <p:txBody>
          <a:bodyPr anchor="ctr">
            <a:normAutofit fontScale="92500" lnSpcReduction="20000"/>
          </a:bodyPr>
          <a:lstStyle/>
          <a:p>
            <a:r>
              <a:rPr lang="en-GB" dirty="0">
                <a:solidFill>
                  <a:schemeClr val="accent1">
                    <a:lumMod val="75000"/>
                  </a:schemeClr>
                </a:solidFill>
              </a:rPr>
              <a:t>Title Page ………………… 1</a:t>
            </a:r>
          </a:p>
          <a:p>
            <a:r>
              <a:rPr lang="en-GB" dirty="0">
                <a:solidFill>
                  <a:schemeClr val="accent1">
                    <a:lumMod val="75000"/>
                  </a:schemeClr>
                </a:solidFill>
              </a:rPr>
              <a:t>Content Page ………………… 2</a:t>
            </a:r>
          </a:p>
          <a:p>
            <a:r>
              <a:rPr lang="en-GB" dirty="0">
                <a:solidFill>
                  <a:schemeClr val="accent1">
                    <a:lumMod val="75000"/>
                  </a:schemeClr>
                </a:solidFill>
              </a:rPr>
              <a:t>Introduction Page ………………… 3</a:t>
            </a:r>
          </a:p>
          <a:p>
            <a:r>
              <a:rPr lang="en-GB" dirty="0">
                <a:solidFill>
                  <a:schemeClr val="accent1">
                    <a:lumMod val="75000"/>
                  </a:schemeClr>
                </a:solidFill>
                <a:latin typeface="Bahnschrift" panose="020B0502040204020203" pitchFamily="34" charset="0"/>
              </a:rPr>
              <a:t>Reflective Writing Page</a:t>
            </a:r>
            <a:r>
              <a:rPr lang="en-GB" sz="2000" dirty="0">
                <a:solidFill>
                  <a:schemeClr val="accent1">
                    <a:lumMod val="75000"/>
                  </a:schemeClr>
                </a:solidFill>
                <a:latin typeface="Bahnschrift" panose="020B0502040204020203" pitchFamily="34" charset="0"/>
              </a:rPr>
              <a:t> </a:t>
            </a:r>
            <a:r>
              <a:rPr lang="en-GB" dirty="0">
                <a:solidFill>
                  <a:schemeClr val="accent1">
                    <a:lumMod val="75000"/>
                  </a:schemeClr>
                </a:solidFill>
              </a:rPr>
              <a:t>………………… 4 </a:t>
            </a:r>
          </a:p>
          <a:p>
            <a:r>
              <a:rPr lang="en-GB" dirty="0">
                <a:solidFill>
                  <a:schemeClr val="accent1">
                    <a:lumMod val="75000"/>
                  </a:schemeClr>
                </a:solidFill>
              </a:rPr>
              <a:t>N ………………… 5</a:t>
            </a:r>
          </a:p>
          <a:p>
            <a:r>
              <a:rPr lang="en-GB" dirty="0">
                <a:solidFill>
                  <a:schemeClr val="accent1">
                    <a:lumMod val="75000"/>
                  </a:schemeClr>
                </a:solidFill>
              </a:rPr>
              <a:t>Advert Page ………………… 6</a:t>
            </a:r>
          </a:p>
          <a:p>
            <a:r>
              <a:rPr lang="en-GB" dirty="0">
                <a:solidFill>
                  <a:schemeClr val="accent1">
                    <a:lumMod val="75000"/>
                  </a:schemeClr>
                </a:solidFill>
              </a:rPr>
              <a:t>Poster Page ………………… 7</a:t>
            </a:r>
          </a:p>
          <a:p>
            <a:r>
              <a:rPr lang="en-GB" dirty="0">
                <a:solidFill>
                  <a:schemeClr val="accent1">
                    <a:lumMod val="75000"/>
                  </a:schemeClr>
                </a:solidFill>
              </a:rPr>
              <a:t>Plan …………………  8</a:t>
            </a:r>
          </a:p>
          <a:p>
            <a:r>
              <a:rPr lang="en-GB" dirty="0">
                <a:solidFill>
                  <a:schemeClr val="accent1">
                    <a:lumMod val="75000"/>
                  </a:schemeClr>
                </a:solidFill>
              </a:rPr>
              <a:t>Table ………………… 9</a:t>
            </a:r>
          </a:p>
          <a:p>
            <a:r>
              <a:rPr lang="en-GB" dirty="0">
                <a:solidFill>
                  <a:schemeClr val="accent1">
                    <a:lumMod val="75000"/>
                  </a:schemeClr>
                </a:solidFill>
              </a:rPr>
              <a:t>Reflective Cycle ………………… 10</a:t>
            </a:r>
          </a:p>
          <a:p>
            <a:r>
              <a:rPr lang="en-GB" dirty="0">
                <a:solidFill>
                  <a:schemeClr val="accent1">
                    <a:lumMod val="75000"/>
                  </a:schemeClr>
                </a:solidFill>
              </a:rPr>
              <a:t>Cycle ………………… 11</a:t>
            </a:r>
          </a:p>
          <a:p>
            <a:r>
              <a:rPr lang="en-GB" dirty="0">
                <a:solidFill>
                  <a:schemeClr val="accent1">
                    <a:lumMod val="75000"/>
                  </a:schemeClr>
                </a:solidFill>
              </a:rPr>
              <a:t>PDP ………………… 12</a:t>
            </a:r>
          </a:p>
          <a:p>
            <a:r>
              <a:rPr lang="en-GB" dirty="0">
                <a:solidFill>
                  <a:schemeClr val="accent1">
                    <a:lumMod val="75000"/>
                  </a:schemeClr>
                </a:solidFill>
              </a:rPr>
              <a:t>References  ………………… 13</a:t>
            </a:r>
          </a:p>
          <a:p>
            <a:endParaRPr lang="en-GB" dirty="0">
              <a:solidFill>
                <a:schemeClr val="accent1">
                  <a:lumMod val="75000"/>
                </a:schemeClr>
              </a:solidFill>
            </a:endParaRPr>
          </a:p>
        </p:txBody>
      </p:sp>
      <p:pic>
        <p:nvPicPr>
          <p:cNvPr id="7" name="Graphic 6" descr="Questions outline">
            <a:extLst>
              <a:ext uri="{FF2B5EF4-FFF2-40B4-BE49-F238E27FC236}">
                <a16:creationId xmlns:a16="http://schemas.microsoft.com/office/drawing/2014/main" id="{818200ED-3459-4A46-9F41-2E410C0481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09936" y="2630134"/>
            <a:ext cx="3572212" cy="3572212"/>
          </a:xfrm>
          <a:prstGeom prst="rect">
            <a:avLst/>
          </a:prstGeom>
        </p:spPr>
      </p:pic>
    </p:spTree>
    <p:extLst>
      <p:ext uri="{BB962C8B-B14F-4D97-AF65-F5344CB8AC3E}">
        <p14:creationId xmlns:p14="http://schemas.microsoft.com/office/powerpoint/2010/main" val="104405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84F89-7A5D-44FA-BDBC-37E9CB379792}"/>
              </a:ext>
            </a:extLst>
          </p:cNvPr>
          <p:cNvSpPr>
            <a:spLocks noGrp="1"/>
          </p:cNvSpPr>
          <p:nvPr>
            <p:ph type="title"/>
          </p:nvPr>
        </p:nvSpPr>
        <p:spPr>
          <a:xfrm>
            <a:off x="484272" y="621617"/>
            <a:ext cx="3686312" cy="5528734"/>
          </a:xfrm>
        </p:spPr>
        <p:txBody>
          <a:bodyPr>
            <a:normAutofit/>
          </a:bodyPr>
          <a:lstStyle/>
          <a:p>
            <a:pPr algn="r"/>
            <a:r>
              <a:rPr lang="en-GB" sz="4000" dirty="0">
                <a:solidFill>
                  <a:srgbClr val="FFFFFF"/>
                </a:solidFill>
                <a:highlight>
                  <a:srgbClr val="000000"/>
                </a:highlight>
              </a:rPr>
              <a:t>Introduction</a:t>
            </a:r>
            <a:r>
              <a:rPr lang="en-GB" dirty="0">
                <a:solidFill>
                  <a:srgbClr val="FFFFFF"/>
                </a:solidFill>
              </a:rPr>
              <a:t> </a:t>
            </a:r>
          </a:p>
        </p:txBody>
      </p:sp>
      <p:sp>
        <p:nvSpPr>
          <p:cNvPr id="3" name="Content Placeholder 2">
            <a:extLst>
              <a:ext uri="{FF2B5EF4-FFF2-40B4-BE49-F238E27FC236}">
                <a16:creationId xmlns:a16="http://schemas.microsoft.com/office/drawing/2014/main" id="{59611A69-A283-44F8-8CB4-CA9AB1897634}"/>
              </a:ext>
            </a:extLst>
          </p:cNvPr>
          <p:cNvSpPr>
            <a:spLocks noGrp="1"/>
          </p:cNvSpPr>
          <p:nvPr>
            <p:ph idx="1"/>
          </p:nvPr>
        </p:nvSpPr>
        <p:spPr>
          <a:xfrm>
            <a:off x="5132441" y="452283"/>
            <a:ext cx="6575287" cy="5648905"/>
          </a:xfrm>
        </p:spPr>
        <p:txBody>
          <a:bodyPr anchor="ctr">
            <a:normAutofit fontScale="85000" lnSpcReduction="20000"/>
          </a:bodyPr>
          <a:lstStyle/>
          <a:p>
            <a:r>
              <a:rPr lang="en-GB" dirty="0"/>
              <a:t>In this subject matter I will discuss the issue related on the academic and employability skills that are needed in the work place and throughout general daily life. </a:t>
            </a:r>
          </a:p>
          <a:p>
            <a:r>
              <a:rPr lang="en-GB" dirty="0"/>
              <a:t>I will write am academic report discussing the challenges of motivating people in the work fields. I will show my understanding on how each topic relates to each sections and also giving any evidence on my findings related to the subject that ill be discussing with you. (8 sources in total, 4 throughout the lessons which I have gained knowledge of and also 4 additional independently) </a:t>
            </a:r>
          </a:p>
          <a:p>
            <a:r>
              <a:rPr lang="en-GB" dirty="0"/>
              <a:t>The first subject matter will be based on the facts on how to deal and talk about the topic which is ‘what is the most effective way to motivate staff?’ I will include any Harvard references to indicate my work to show where I have the sources from to show you throughout to support my point that I make. By doing this I would have to research my findings through Google Scholar and from the library mainly one in university which they provide. </a:t>
            </a:r>
          </a:p>
          <a:p>
            <a:r>
              <a:rPr lang="en-GB" dirty="0"/>
              <a:t>The second topic I will talk about is based on reflecting back to the lessons which I have gained some knowledge about and how I used those skills that I have learnt to show my understanding. Having those experience I will write a report about them and other modules that I have learnt throughout the course. The first subject matter I will write is how it relates to it and also any activity that I have done with the groups which indicates showing experiences discussing how I've managed to work as a team.  </a:t>
            </a:r>
          </a:p>
        </p:txBody>
      </p:sp>
      <p:pic>
        <p:nvPicPr>
          <p:cNvPr id="7" name="Graphic 6" descr="Meeting with solid fill">
            <a:extLst>
              <a:ext uri="{FF2B5EF4-FFF2-40B4-BE49-F238E27FC236}">
                <a16:creationId xmlns:a16="http://schemas.microsoft.com/office/drawing/2014/main" id="{085B2AD0-98F0-42D4-AC54-8EC25E00AE2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97076" y="4226177"/>
            <a:ext cx="2460704" cy="2460704"/>
          </a:xfrm>
          <a:prstGeom prst="rect">
            <a:avLst/>
          </a:prstGeom>
        </p:spPr>
      </p:pic>
      <p:pic>
        <p:nvPicPr>
          <p:cNvPr id="13" name="Graphic 12" descr="Meeting with solid fill">
            <a:extLst>
              <a:ext uri="{FF2B5EF4-FFF2-40B4-BE49-F238E27FC236}">
                <a16:creationId xmlns:a16="http://schemas.microsoft.com/office/drawing/2014/main" id="{C792038D-EE28-49D5-9A80-9F1DADD2B3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800000">
            <a:off x="1097076" y="171119"/>
            <a:ext cx="2460704" cy="2460704"/>
          </a:xfrm>
          <a:prstGeom prst="rect">
            <a:avLst/>
          </a:prstGeom>
        </p:spPr>
      </p:pic>
    </p:spTree>
    <p:extLst>
      <p:ext uri="{BB962C8B-B14F-4D97-AF65-F5344CB8AC3E}">
        <p14:creationId xmlns:p14="http://schemas.microsoft.com/office/powerpoint/2010/main" val="2254346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7FFF-3FA2-490F-9AC6-853098E068F7}"/>
              </a:ext>
            </a:extLst>
          </p:cNvPr>
          <p:cNvSpPr>
            <a:spLocks noGrp="1"/>
          </p:cNvSpPr>
          <p:nvPr>
            <p:ph type="title"/>
          </p:nvPr>
        </p:nvSpPr>
        <p:spPr>
          <a:xfrm>
            <a:off x="1069848" y="346980"/>
            <a:ext cx="10058400" cy="1108194"/>
          </a:xfrm>
        </p:spPr>
        <p:txBody>
          <a:bodyPr/>
          <a:lstStyle/>
          <a:p>
            <a:pPr algn="ctr"/>
            <a:r>
              <a:rPr lang="en-GB" dirty="0"/>
              <a:t>Reflective Writing</a:t>
            </a:r>
          </a:p>
        </p:txBody>
      </p:sp>
      <p:sp>
        <p:nvSpPr>
          <p:cNvPr id="3" name="Content Placeholder 2">
            <a:extLst>
              <a:ext uri="{FF2B5EF4-FFF2-40B4-BE49-F238E27FC236}">
                <a16:creationId xmlns:a16="http://schemas.microsoft.com/office/drawing/2014/main" id="{244011FD-F2DC-4686-B03A-CF3826316F1D}"/>
              </a:ext>
            </a:extLst>
          </p:cNvPr>
          <p:cNvSpPr>
            <a:spLocks noGrp="1"/>
          </p:cNvSpPr>
          <p:nvPr>
            <p:ph idx="1"/>
          </p:nvPr>
        </p:nvSpPr>
        <p:spPr>
          <a:xfrm>
            <a:off x="1066800" y="1403604"/>
            <a:ext cx="10058400" cy="4830048"/>
          </a:xfrm>
        </p:spPr>
        <p:txBody>
          <a:bodyPr>
            <a:normAutofit fontScale="92500" lnSpcReduction="20000"/>
          </a:bodyPr>
          <a:lstStyle/>
          <a:p>
            <a:r>
              <a:rPr lang="en-GB" dirty="0"/>
              <a:t>Reflective writing is acting upon yourself to write your feeling and thoughts and any interactions related to any work that you did with someone or just by yourself. It makes you analyse and write about past situations. There are many examples to this subject matter such as having a note book to write something useful and then you could reflect on it to remember what you have wrote or something you have forgotten already. </a:t>
            </a:r>
          </a:p>
          <a:p>
            <a:r>
              <a:rPr lang="en-GB" dirty="0"/>
              <a:t>Studies shows that page 13 – social science field section indicates that having a log book is ideally helpful for experiments the things you tend to forget and bunch of information that is making your brain go crazy that’s why its so much better just to wrote things down and collect you data while you are at it. Since there are lot of going on and so many different experiments taking place its better to write down the little things such as times and dates and other things such as the information on what went wrong or what went right and how it became the result of it.</a:t>
            </a:r>
          </a:p>
          <a:p>
            <a:r>
              <a:rPr lang="en-GB" dirty="0"/>
              <a:t>Another indicator suggest that not everything you write is true well more like you might not understand it fully such as in the week 1 with lecturer we discussed that on how we learn is different. Like everyone might like listening or just taking notes but some people actually prefer to take on some experiments mostly that the way to learn more things quicker and try to understand in what you are trying to do and what you are trying to aim. Schon DA 1987 mentions that he cant really understand what's going on half of then time that’s why he prefers if he had a tape recordings to listen in more details and on how things are done up closely.</a:t>
            </a:r>
          </a:p>
        </p:txBody>
      </p:sp>
    </p:spTree>
    <p:extLst>
      <p:ext uri="{BB962C8B-B14F-4D97-AF65-F5344CB8AC3E}">
        <p14:creationId xmlns:p14="http://schemas.microsoft.com/office/powerpoint/2010/main" val="3360592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A503C-99E0-478A-9ACB-6E80FFE66F09}"/>
              </a:ext>
            </a:extLst>
          </p:cNvPr>
          <p:cNvSpPr>
            <a:spLocks noGrp="1"/>
          </p:cNvSpPr>
          <p:nvPr>
            <p:ph type="title"/>
          </p:nvPr>
        </p:nvSpPr>
        <p:spPr>
          <a:xfrm>
            <a:off x="1069848" y="484632"/>
            <a:ext cx="10058400" cy="724736"/>
          </a:xfrm>
        </p:spPr>
        <p:txBody>
          <a:bodyPr>
            <a:normAutofit fontScale="90000"/>
          </a:bodyPr>
          <a:lstStyle/>
          <a:p>
            <a:pPr algn="ctr"/>
            <a:r>
              <a:rPr lang="en-GB" dirty="0"/>
              <a:t>Motivate Staffs</a:t>
            </a:r>
          </a:p>
        </p:txBody>
      </p:sp>
      <p:sp>
        <p:nvSpPr>
          <p:cNvPr id="3" name="Content Placeholder 2">
            <a:extLst>
              <a:ext uri="{FF2B5EF4-FFF2-40B4-BE49-F238E27FC236}">
                <a16:creationId xmlns:a16="http://schemas.microsoft.com/office/drawing/2014/main" id="{22770333-6C61-44E6-8A10-20F849D8DB32}"/>
              </a:ext>
            </a:extLst>
          </p:cNvPr>
          <p:cNvSpPr>
            <a:spLocks noGrp="1"/>
          </p:cNvSpPr>
          <p:nvPr>
            <p:ph idx="1"/>
          </p:nvPr>
        </p:nvSpPr>
        <p:spPr>
          <a:xfrm>
            <a:off x="1063752" y="1209368"/>
            <a:ext cx="10058400" cy="4975122"/>
          </a:xfrm>
        </p:spPr>
        <p:txBody>
          <a:bodyPr>
            <a:noAutofit/>
          </a:bodyPr>
          <a:lstStyle/>
          <a:p>
            <a:r>
              <a:rPr lang="en-GB" sz="1400" dirty="0"/>
              <a:t>There are many ways to motivate staffs while working in a business. In a business field you would want to work in a suitable spacious are where you are freely to move you body and feel more comfortable whilst you are working. If you have a small room then you will be all crapped up and all your work documents folders will be in the way and so will the wires that are connected to your computer and your telephone and any other wires that is dangling about. That could cause a risk for you to fall and you r co-workers or any customers that come would injure themselves and would cause lot of arguments. Its always to have good equipment's and updated devices so that you can work quicker and faster. Since having old devices will make you work slower and you will end up being annoyed on how the internet is slow or how some materials that you have are bad. One this which is important in every work place which is hygiene and many people like myself who has an OCD will be irritated if they see an dirt in the work area. Since lot of people use the toilets and how people just com in and out in the office using the same door handle to open the door it better to have hand sanitizers at all times and also its wise to get cleaners to do the job properly. Things as respect clear communication and honesty are the key aspects in management. Having those and with a great smile is a way to motivate staffs and telling them you are willing to try you best to work harder and want to help them anyway you could. People often want more return and the way you motivate them is to offer them rewards such as whoever comes on time or makes the great sales they get a bonus or somethings and that way they would want to compete with each other and try to make the business run good and make it busy. Offering feedbacks is the best way to motivate them such as even little things like oh you have made my day with the nice coffee that you have brough or you smile brings the joy in this place keep it up. That way they would feel more pleased about themselves and end up being best buddies and you could get along just fine feeling more confident around people. Everyone always gets upset if they are hungry right? Even we lose energy without food which is bad way to go through your day. You will end up being annoyed with everyone especially your co workers for no reason. And usually you end up being ill with a bad diet plan so having food with restore your energy. Like in the adverts for snickers bar ‘Your not yourself when you're hungry’</a:t>
            </a:r>
          </a:p>
          <a:p>
            <a:r>
              <a:rPr lang="en-GB" sz="1400" dirty="0"/>
              <a:t>Recognising the achievements that they have usually many people want to show what they are good at and to show off their skills. Even if they try their best or have done outstanding job they expect a well part on the back or known for their effort. Instead of trying your best to motivate staffs try to have one-to-one with them sit them down find out what they value doing something different might be the good thing for the employers and the company.  </a:t>
            </a:r>
          </a:p>
        </p:txBody>
      </p:sp>
    </p:spTree>
    <p:extLst>
      <p:ext uri="{BB962C8B-B14F-4D97-AF65-F5344CB8AC3E}">
        <p14:creationId xmlns:p14="http://schemas.microsoft.com/office/powerpoint/2010/main" val="1978651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8E829-1291-4D2F-87DD-49508320A74D}"/>
              </a:ext>
            </a:extLst>
          </p:cNvPr>
          <p:cNvSpPr>
            <a:spLocks noGrp="1"/>
          </p:cNvSpPr>
          <p:nvPr>
            <p:ph type="title"/>
          </p:nvPr>
        </p:nvSpPr>
        <p:spPr>
          <a:xfrm>
            <a:off x="1066800" y="210662"/>
            <a:ext cx="10058400" cy="1136357"/>
          </a:xfrm>
        </p:spPr>
        <p:txBody>
          <a:bodyPr/>
          <a:lstStyle/>
          <a:p>
            <a:pPr algn="ctr"/>
            <a:r>
              <a:rPr lang="en-GB" dirty="0"/>
              <a:t>Advert </a:t>
            </a:r>
          </a:p>
        </p:txBody>
      </p:sp>
      <p:sp>
        <p:nvSpPr>
          <p:cNvPr id="3" name="Content Placeholder 2">
            <a:extLst>
              <a:ext uri="{FF2B5EF4-FFF2-40B4-BE49-F238E27FC236}">
                <a16:creationId xmlns:a16="http://schemas.microsoft.com/office/drawing/2014/main" id="{E20ACCA5-2FF9-4FA6-BED7-BCADD25857B8}"/>
              </a:ext>
            </a:extLst>
          </p:cNvPr>
          <p:cNvSpPr>
            <a:spLocks noGrp="1"/>
          </p:cNvSpPr>
          <p:nvPr>
            <p:ph idx="1"/>
          </p:nvPr>
        </p:nvSpPr>
        <p:spPr>
          <a:xfrm>
            <a:off x="838200" y="1253331"/>
            <a:ext cx="10515600" cy="4351338"/>
          </a:xfrm>
        </p:spPr>
        <p:txBody>
          <a:bodyPr>
            <a:normAutofit fontScale="85000" lnSpcReduction="20000"/>
          </a:bodyPr>
          <a:lstStyle/>
          <a:p>
            <a:r>
              <a:rPr lang="en-GB" dirty="0"/>
              <a:t>In the following week 6 I had to create my own job ad to show my understanding on what advert is and what few things that needs to have that can look like an advert. The same week we as a group have learnt employability skills on what it means and also what it means to have them as in general life. I will be showing you my poster that I have created using my mobile phone. The reason why I wanted it to look like a professional one and not too plain is because my job was based on receptionist role. Now you're probably thinking oh its sounds boring or it’s an boring job to do but the look of the advert will change your mind. I tried to make it sound convincing to the audiences and tried to have a decent slogan for them so that they can remember it and make it sound catchy. I didn’t want to put more details onto it since it might be boring and when people see it then they would just think it might be something else like a course. </a:t>
            </a:r>
          </a:p>
          <a:p>
            <a:r>
              <a:rPr lang="en-GB" dirty="0"/>
              <a:t>As you can see I have wrote down the main key skills that are needed for this role. Also while we have created our poster each members was in groups to present their own while others would have to mark it. The mark shows how well or not well we did and getting the feedback on how we can improve it. In my case since I did in in a short time while using my phone to create it. Some point were good bust mostly I would say it didn’t end well. Since phone is hard to use since I use it for lessons such as using teams there can be down sides to it. While trying to create an add on you can really type properly or even create a poster which I manage to do. It took a while for me to open MS Word to produce my advertisement but things didn’t go well so I ended up just creating a poster. Since it was with the teams I had no news from them on how we will present it or create one. So I ended up just creating one quickly and just talking about what I have put since I knew I wasn’t able to get higher marks for the time I had. I did get some positive and negative feedbacks for my poster that I have done but it was the best I could do.  </a:t>
            </a:r>
          </a:p>
        </p:txBody>
      </p:sp>
    </p:spTree>
    <p:extLst>
      <p:ext uri="{BB962C8B-B14F-4D97-AF65-F5344CB8AC3E}">
        <p14:creationId xmlns:p14="http://schemas.microsoft.com/office/powerpoint/2010/main" val="2676581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41443DF-43DE-4B9C-85FB-91A128C66F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00335" y="787303"/>
            <a:ext cx="3353691" cy="5283394"/>
          </a:xfrm>
          <a:prstGeom prst="rect">
            <a:avLst/>
          </a:prstGeom>
        </p:spPr>
      </p:pic>
      <p:pic>
        <p:nvPicPr>
          <p:cNvPr id="18" name="Picture 17">
            <a:extLst>
              <a:ext uri="{FF2B5EF4-FFF2-40B4-BE49-F238E27FC236}">
                <a16:creationId xmlns:a16="http://schemas.microsoft.com/office/drawing/2014/main" id="{D409D4D5-271B-455F-A3D9-3E955E4644D9}"/>
              </a:ext>
            </a:extLst>
          </p:cNvPr>
          <p:cNvPicPr>
            <a:picLocks noChangeAspect="1"/>
          </p:cNvPicPr>
          <p:nvPr/>
        </p:nvPicPr>
        <p:blipFill rotWithShape="1">
          <a:blip r:embed="rId3"/>
          <a:srcRect l="20967" t="31685" r="32984" b="18065"/>
          <a:stretch/>
        </p:blipFill>
        <p:spPr>
          <a:xfrm>
            <a:off x="1237974" y="1644446"/>
            <a:ext cx="5814439" cy="3569108"/>
          </a:xfrm>
          <a:prstGeom prst="rect">
            <a:avLst/>
          </a:prstGeom>
        </p:spPr>
      </p:pic>
      <p:cxnSp>
        <p:nvCxnSpPr>
          <p:cNvPr id="3" name="Straight Arrow Connector 2">
            <a:extLst>
              <a:ext uri="{FF2B5EF4-FFF2-40B4-BE49-F238E27FC236}">
                <a16:creationId xmlns:a16="http://schemas.microsoft.com/office/drawing/2014/main" id="{3568D679-41F6-4421-922E-7297CBE7D54F}"/>
              </a:ext>
            </a:extLst>
          </p:cNvPr>
          <p:cNvCxnSpPr/>
          <p:nvPr/>
        </p:nvCxnSpPr>
        <p:spPr>
          <a:xfrm flipH="1" flipV="1">
            <a:off x="6774426" y="983226"/>
            <a:ext cx="825909" cy="10815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8FCE530-E629-48FF-9C70-1A4E42BE7EF6}"/>
              </a:ext>
            </a:extLst>
          </p:cNvPr>
          <p:cNvSpPr txBox="1"/>
          <p:nvPr/>
        </p:nvSpPr>
        <p:spPr>
          <a:xfrm>
            <a:off x="5860026" y="629265"/>
            <a:ext cx="825909" cy="369332"/>
          </a:xfrm>
          <a:prstGeom prst="rect">
            <a:avLst/>
          </a:prstGeom>
          <a:noFill/>
        </p:spPr>
        <p:txBody>
          <a:bodyPr wrap="square" rtlCol="0">
            <a:spAutoFit/>
          </a:bodyPr>
          <a:lstStyle/>
          <a:p>
            <a:pPr algn="ctr"/>
            <a:r>
              <a:rPr lang="en-GB" dirty="0"/>
              <a:t>Poster</a:t>
            </a:r>
          </a:p>
        </p:txBody>
      </p:sp>
      <p:cxnSp>
        <p:nvCxnSpPr>
          <p:cNvPr id="6" name="Straight Arrow Connector 5">
            <a:extLst>
              <a:ext uri="{FF2B5EF4-FFF2-40B4-BE49-F238E27FC236}">
                <a16:creationId xmlns:a16="http://schemas.microsoft.com/office/drawing/2014/main" id="{434EA2B4-E9A9-4988-AF27-1089D1766AD7}"/>
              </a:ext>
            </a:extLst>
          </p:cNvPr>
          <p:cNvCxnSpPr/>
          <p:nvPr/>
        </p:nvCxnSpPr>
        <p:spPr>
          <a:xfrm>
            <a:off x="5574890" y="4178710"/>
            <a:ext cx="521110" cy="8652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FEBD2F9-DD45-4976-B9F2-EB6B3CB2597B}"/>
              </a:ext>
            </a:extLst>
          </p:cNvPr>
          <p:cNvSpPr txBox="1"/>
          <p:nvPr/>
        </p:nvSpPr>
        <p:spPr>
          <a:xfrm>
            <a:off x="6000135" y="5132439"/>
            <a:ext cx="762000" cy="373625"/>
          </a:xfrm>
          <a:prstGeom prst="rect">
            <a:avLst/>
          </a:prstGeom>
          <a:noFill/>
        </p:spPr>
        <p:txBody>
          <a:bodyPr wrap="square" rtlCol="0">
            <a:spAutoFit/>
          </a:bodyPr>
          <a:lstStyle/>
          <a:p>
            <a:r>
              <a:rPr lang="en-GB" dirty="0"/>
              <a:t>Score </a:t>
            </a:r>
          </a:p>
        </p:txBody>
      </p:sp>
    </p:spTree>
    <p:extLst>
      <p:ext uri="{BB962C8B-B14F-4D97-AF65-F5344CB8AC3E}">
        <p14:creationId xmlns:p14="http://schemas.microsoft.com/office/powerpoint/2010/main" val="1630099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68B6626-F293-4CE3-987A-92E37B0D9CC8}"/>
              </a:ext>
            </a:extLst>
          </p:cNvPr>
          <p:cNvPicPr>
            <a:picLocks noGrp="1" noChangeAspect="1"/>
          </p:cNvPicPr>
          <p:nvPr>
            <p:ph idx="1"/>
          </p:nvPr>
        </p:nvPicPr>
        <p:blipFill rotWithShape="1">
          <a:blip r:embed="rId2"/>
          <a:srcRect l="42501" t="36884" r="27241" b="15335"/>
          <a:stretch/>
        </p:blipFill>
        <p:spPr>
          <a:xfrm>
            <a:off x="7883867" y="461030"/>
            <a:ext cx="3582413" cy="3182092"/>
          </a:xfrm>
        </p:spPr>
      </p:pic>
      <p:pic>
        <p:nvPicPr>
          <p:cNvPr id="8" name="Picture 7">
            <a:extLst>
              <a:ext uri="{FF2B5EF4-FFF2-40B4-BE49-F238E27FC236}">
                <a16:creationId xmlns:a16="http://schemas.microsoft.com/office/drawing/2014/main" id="{32C885EA-19E5-4C17-B7C6-258E0C71CFBD}"/>
              </a:ext>
            </a:extLst>
          </p:cNvPr>
          <p:cNvPicPr>
            <a:picLocks noChangeAspect="1"/>
          </p:cNvPicPr>
          <p:nvPr/>
        </p:nvPicPr>
        <p:blipFill rotWithShape="1">
          <a:blip r:embed="rId3"/>
          <a:srcRect l="27177" t="23943" r="27338" b="9821"/>
          <a:stretch/>
        </p:blipFill>
        <p:spPr bwMode="auto">
          <a:xfrm>
            <a:off x="7305368" y="3643122"/>
            <a:ext cx="3677264" cy="3012227"/>
          </a:xfrm>
          <a:prstGeom prst="rect">
            <a:avLst/>
          </a:prstGeom>
        </p:spPr>
      </p:pic>
      <p:sp>
        <p:nvSpPr>
          <p:cNvPr id="7" name="TextBox 6">
            <a:extLst>
              <a:ext uri="{FF2B5EF4-FFF2-40B4-BE49-F238E27FC236}">
                <a16:creationId xmlns:a16="http://schemas.microsoft.com/office/drawing/2014/main" id="{1585CE5B-C458-4801-8275-98F41CE7FD6A}"/>
              </a:ext>
            </a:extLst>
          </p:cNvPr>
          <p:cNvSpPr txBox="1"/>
          <p:nvPr/>
        </p:nvSpPr>
        <p:spPr>
          <a:xfrm>
            <a:off x="529927" y="1129123"/>
            <a:ext cx="6096000" cy="4801314"/>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W</a:t>
            </a:r>
            <a:r>
              <a:rPr lang="en-GB" sz="1800" dirty="0">
                <a:latin typeface="Arial" panose="020B0604020202020204" pitchFamily="34" charset="0"/>
                <a:cs typeface="Arial" panose="020B0604020202020204" pitchFamily="34" charset="0"/>
              </a:rPr>
              <a:t>eek 1 with MD.</a:t>
            </a:r>
            <a:r>
              <a:rPr lang="en-GB" sz="1800" dirty="0">
                <a:effectLst/>
                <a:latin typeface="Arial" panose="020B0604020202020204" pitchFamily="34" charset="0"/>
                <a:ea typeface="Times New Roman" panose="02020603050405020304" pitchFamily="18" charset="0"/>
                <a:cs typeface="Arial" panose="020B0604020202020204" pitchFamily="34" charset="0"/>
              </a:rPr>
              <a:t> H</a:t>
            </a:r>
            <a:r>
              <a:rPr lang="en-GB" sz="1800" dirty="0">
                <a:latin typeface="Arial" panose="020B0604020202020204" pitchFamily="34" charset="0"/>
                <a:ea typeface="Times New Roman" panose="02020603050405020304" pitchFamily="18" charset="0"/>
                <a:cs typeface="Arial" panose="020B0604020202020204" pitchFamily="34" charset="0"/>
              </a:rPr>
              <a:t>asan</a:t>
            </a:r>
            <a:r>
              <a:rPr lang="en-GB" sz="1800" dirty="0">
                <a:latin typeface="Arial" panose="020B0604020202020204" pitchFamily="34" charset="0"/>
                <a:cs typeface="Arial" panose="020B0604020202020204" pitchFamily="34" charset="0"/>
              </a:rPr>
              <a:t> lecture. This shows how to mange your time on what things you do and it’s a good way to keep things in place. For this week module I had to create my own plan to show how I manage my time while studying. For this purpose as you can see in blue table you can manage different things such as when to study if you always busy working or which days you have free slots so have more time to practice studying to complete certain assignments on time. I will be showing you my full table that I have created to show you how I manged to complete certain tasks with people that I had to work with in order to complete it presentations that I had to show. The second table shows only the study plan so I had to create my own little table on which days ill be studying either face-to-face in campus or online. Then I would choose the days whether if I'm free or not to study in my own time. </a:t>
            </a:r>
            <a:endParaRPr lang="en-GB" dirty="0"/>
          </a:p>
        </p:txBody>
      </p:sp>
      <p:sp>
        <p:nvSpPr>
          <p:cNvPr id="9" name="Title 8">
            <a:extLst>
              <a:ext uri="{FF2B5EF4-FFF2-40B4-BE49-F238E27FC236}">
                <a16:creationId xmlns:a16="http://schemas.microsoft.com/office/drawing/2014/main" id="{86D7099A-9C68-42E6-9C32-3AF07AC7FEE0}"/>
              </a:ext>
            </a:extLst>
          </p:cNvPr>
          <p:cNvSpPr>
            <a:spLocks noGrp="1"/>
          </p:cNvSpPr>
          <p:nvPr>
            <p:ph type="title"/>
          </p:nvPr>
        </p:nvSpPr>
        <p:spPr>
          <a:xfrm>
            <a:off x="725720" y="469730"/>
            <a:ext cx="2597583" cy="503664"/>
          </a:xfrm>
        </p:spPr>
        <p:txBody>
          <a:bodyPr>
            <a:normAutofit fontScale="90000"/>
          </a:bodyPr>
          <a:lstStyle/>
          <a:p>
            <a:r>
              <a:rPr lang="en-GB" dirty="0"/>
              <a:t>Plan</a:t>
            </a:r>
          </a:p>
        </p:txBody>
      </p:sp>
      <p:sp>
        <p:nvSpPr>
          <p:cNvPr id="11" name="TextBox 10">
            <a:extLst>
              <a:ext uri="{FF2B5EF4-FFF2-40B4-BE49-F238E27FC236}">
                <a16:creationId xmlns:a16="http://schemas.microsoft.com/office/drawing/2014/main" id="{02E459EC-E974-484F-A945-79245F6205F7}"/>
              </a:ext>
            </a:extLst>
          </p:cNvPr>
          <p:cNvSpPr txBox="1"/>
          <p:nvPr/>
        </p:nvSpPr>
        <p:spPr>
          <a:xfrm>
            <a:off x="3048000" y="3246792"/>
            <a:ext cx="6096000" cy="369332"/>
          </a:xfrm>
          <a:prstGeom prst="rect">
            <a:avLst/>
          </a:prstGeom>
          <a:noFill/>
        </p:spPr>
        <p:txBody>
          <a:bodyPr wrap="square">
            <a:spAutoFit/>
          </a:bodyPr>
          <a:lstStyle/>
          <a:p>
            <a:endParaRPr lang="en-GB" dirty="0"/>
          </a:p>
        </p:txBody>
      </p:sp>
      <p:sp>
        <p:nvSpPr>
          <p:cNvPr id="13" name="TextBox 12">
            <a:extLst>
              <a:ext uri="{FF2B5EF4-FFF2-40B4-BE49-F238E27FC236}">
                <a16:creationId xmlns:a16="http://schemas.microsoft.com/office/drawing/2014/main" id="{9945956F-D3CD-4656-BA4C-CEDD85F91964}"/>
              </a:ext>
            </a:extLst>
          </p:cNvPr>
          <p:cNvSpPr txBox="1"/>
          <p:nvPr/>
        </p:nvSpPr>
        <p:spPr>
          <a:xfrm>
            <a:off x="3048000" y="3246792"/>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706261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2C525-6734-441F-A3AC-C8027571B3F8}"/>
              </a:ext>
            </a:extLst>
          </p:cNvPr>
          <p:cNvSpPr>
            <a:spLocks noGrp="1"/>
          </p:cNvSpPr>
          <p:nvPr>
            <p:ph type="title"/>
          </p:nvPr>
        </p:nvSpPr>
        <p:spPr>
          <a:xfrm>
            <a:off x="486064" y="235961"/>
            <a:ext cx="3682727" cy="966673"/>
          </a:xfrm>
        </p:spPr>
        <p:txBody>
          <a:bodyPr>
            <a:normAutofit fontScale="90000"/>
          </a:bodyPr>
          <a:lstStyle/>
          <a:p>
            <a:pPr algn="r"/>
            <a:r>
              <a:rPr lang="en-GB" dirty="0">
                <a:solidFill>
                  <a:srgbClr val="FFFFFF"/>
                </a:solidFill>
              </a:rPr>
              <a:t>TIMELINE!</a:t>
            </a:r>
          </a:p>
        </p:txBody>
      </p:sp>
      <p:graphicFrame>
        <p:nvGraphicFramePr>
          <p:cNvPr id="5" name="Table 5">
            <a:extLst>
              <a:ext uri="{FF2B5EF4-FFF2-40B4-BE49-F238E27FC236}">
                <a16:creationId xmlns:a16="http://schemas.microsoft.com/office/drawing/2014/main" id="{08DBE51F-020D-4740-8BA8-6E2D5A649259}"/>
              </a:ext>
            </a:extLst>
          </p:cNvPr>
          <p:cNvGraphicFramePr>
            <a:graphicFrameLocks noGrp="1"/>
          </p:cNvGraphicFramePr>
          <p:nvPr/>
        </p:nvGraphicFramePr>
        <p:xfrm>
          <a:off x="555438" y="1173372"/>
          <a:ext cx="7635384" cy="2560320"/>
        </p:xfrm>
        <a:graphic>
          <a:graphicData uri="http://schemas.openxmlformats.org/drawingml/2006/table">
            <a:tbl>
              <a:tblPr firstRow="1" bandRow="1">
                <a:tableStyleId>{5C22544A-7EE6-4342-B048-85BDC9FD1C3A}</a:tableStyleId>
              </a:tblPr>
              <a:tblGrid>
                <a:gridCol w="1272564">
                  <a:extLst>
                    <a:ext uri="{9D8B030D-6E8A-4147-A177-3AD203B41FA5}">
                      <a16:colId xmlns:a16="http://schemas.microsoft.com/office/drawing/2014/main" val="1901474184"/>
                    </a:ext>
                  </a:extLst>
                </a:gridCol>
                <a:gridCol w="1272564">
                  <a:extLst>
                    <a:ext uri="{9D8B030D-6E8A-4147-A177-3AD203B41FA5}">
                      <a16:colId xmlns:a16="http://schemas.microsoft.com/office/drawing/2014/main" val="233160630"/>
                    </a:ext>
                  </a:extLst>
                </a:gridCol>
                <a:gridCol w="1272564">
                  <a:extLst>
                    <a:ext uri="{9D8B030D-6E8A-4147-A177-3AD203B41FA5}">
                      <a16:colId xmlns:a16="http://schemas.microsoft.com/office/drawing/2014/main" val="1059649384"/>
                    </a:ext>
                  </a:extLst>
                </a:gridCol>
                <a:gridCol w="1272564">
                  <a:extLst>
                    <a:ext uri="{9D8B030D-6E8A-4147-A177-3AD203B41FA5}">
                      <a16:colId xmlns:a16="http://schemas.microsoft.com/office/drawing/2014/main" val="823947161"/>
                    </a:ext>
                  </a:extLst>
                </a:gridCol>
                <a:gridCol w="1272564">
                  <a:extLst>
                    <a:ext uri="{9D8B030D-6E8A-4147-A177-3AD203B41FA5}">
                      <a16:colId xmlns:a16="http://schemas.microsoft.com/office/drawing/2014/main" val="2764784753"/>
                    </a:ext>
                  </a:extLst>
                </a:gridCol>
                <a:gridCol w="1272564">
                  <a:extLst>
                    <a:ext uri="{9D8B030D-6E8A-4147-A177-3AD203B41FA5}">
                      <a16:colId xmlns:a16="http://schemas.microsoft.com/office/drawing/2014/main" val="2727842187"/>
                    </a:ext>
                  </a:extLst>
                </a:gridCol>
              </a:tblGrid>
              <a:tr h="343274">
                <a:tc>
                  <a:txBody>
                    <a:bodyPr/>
                    <a:lstStyle/>
                    <a:p>
                      <a:pPr algn="ctr"/>
                      <a:r>
                        <a:rPr lang="en-GB" dirty="0"/>
                        <a:t>Week 1</a:t>
                      </a:r>
                    </a:p>
                  </a:txBody>
                  <a:tcPr/>
                </a:tc>
                <a:tc>
                  <a:txBody>
                    <a:bodyPr/>
                    <a:lstStyle/>
                    <a:p>
                      <a:pPr algn="ctr"/>
                      <a:r>
                        <a:rPr lang="en-GB" dirty="0"/>
                        <a:t>Week 2</a:t>
                      </a:r>
                    </a:p>
                  </a:txBody>
                  <a:tcPr/>
                </a:tc>
                <a:tc>
                  <a:txBody>
                    <a:bodyPr/>
                    <a:lstStyle/>
                    <a:p>
                      <a:pPr algn="ctr"/>
                      <a:r>
                        <a:rPr lang="en-GB" dirty="0"/>
                        <a:t>Week 3</a:t>
                      </a:r>
                    </a:p>
                  </a:txBody>
                  <a:tcPr/>
                </a:tc>
                <a:tc>
                  <a:txBody>
                    <a:bodyPr/>
                    <a:lstStyle/>
                    <a:p>
                      <a:pPr algn="ctr"/>
                      <a:r>
                        <a:rPr lang="en-GB" dirty="0"/>
                        <a:t>Week 4</a:t>
                      </a:r>
                    </a:p>
                  </a:txBody>
                  <a:tcPr/>
                </a:tc>
                <a:tc>
                  <a:txBody>
                    <a:bodyPr/>
                    <a:lstStyle/>
                    <a:p>
                      <a:pPr algn="ctr"/>
                      <a:r>
                        <a:rPr lang="en-GB" dirty="0"/>
                        <a:t>Week 5</a:t>
                      </a:r>
                    </a:p>
                  </a:txBody>
                  <a:tcPr/>
                </a:tc>
                <a:tc>
                  <a:txBody>
                    <a:bodyPr/>
                    <a:lstStyle/>
                    <a:p>
                      <a:pPr algn="ctr"/>
                      <a:r>
                        <a:rPr lang="en-GB" dirty="0"/>
                        <a:t>Week 6</a:t>
                      </a:r>
                    </a:p>
                  </a:txBody>
                  <a:tcPr/>
                </a:tc>
                <a:extLst>
                  <a:ext uri="{0D108BD9-81ED-4DB2-BD59-A6C34878D82A}">
                    <a16:rowId xmlns:a16="http://schemas.microsoft.com/office/drawing/2014/main" val="2511374483"/>
                  </a:ext>
                </a:extLst>
              </a:tr>
              <a:tr h="343274">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extLst>
                  <a:ext uri="{0D108BD9-81ED-4DB2-BD59-A6C34878D82A}">
                    <a16:rowId xmlns:a16="http://schemas.microsoft.com/office/drawing/2014/main" val="757316707"/>
                  </a:ext>
                </a:extLst>
              </a:tr>
              <a:tr h="343274">
                <a:tc>
                  <a:txBody>
                    <a:bodyPr/>
                    <a:lstStyle/>
                    <a:p>
                      <a:pPr algn="ctr"/>
                      <a:r>
                        <a:rPr lang="en-GB" dirty="0"/>
                        <a:t>MON </a:t>
                      </a:r>
                    </a:p>
                  </a:txBody>
                  <a:tcPr/>
                </a:tc>
                <a:tc>
                  <a:txBody>
                    <a:bodyPr/>
                    <a:lstStyle/>
                    <a:p>
                      <a:pPr algn="ctr"/>
                      <a:r>
                        <a:rPr lang="en-GB" dirty="0"/>
                        <a:t>MON</a:t>
                      </a:r>
                    </a:p>
                  </a:txBody>
                  <a:tcPr/>
                </a:tc>
                <a:tc>
                  <a:txBody>
                    <a:bodyPr/>
                    <a:lstStyle/>
                    <a:p>
                      <a:pPr algn="ctr"/>
                      <a:r>
                        <a:rPr lang="en-GB" dirty="0"/>
                        <a:t>MON</a:t>
                      </a:r>
                    </a:p>
                  </a:txBody>
                  <a:tcPr/>
                </a:tc>
                <a:tc>
                  <a:txBody>
                    <a:bodyPr/>
                    <a:lstStyle/>
                    <a:p>
                      <a:pPr algn="ctr"/>
                      <a:r>
                        <a:rPr lang="en-GB" dirty="0"/>
                        <a:t>MON</a:t>
                      </a:r>
                    </a:p>
                  </a:txBody>
                  <a:tcPr/>
                </a:tc>
                <a:tc>
                  <a:txBody>
                    <a:bodyPr/>
                    <a:lstStyle/>
                    <a:p>
                      <a:pPr algn="ctr"/>
                      <a:r>
                        <a:rPr lang="en-GB" dirty="0"/>
                        <a:t>MON</a:t>
                      </a:r>
                    </a:p>
                  </a:txBody>
                  <a:tcPr/>
                </a:tc>
                <a:tc>
                  <a:txBody>
                    <a:bodyPr/>
                    <a:lstStyle/>
                    <a:p>
                      <a:pPr algn="ctr"/>
                      <a:r>
                        <a:rPr lang="en-GB" dirty="0"/>
                        <a:t>MON</a:t>
                      </a:r>
                    </a:p>
                  </a:txBody>
                  <a:tcPr/>
                </a:tc>
                <a:extLst>
                  <a:ext uri="{0D108BD9-81ED-4DB2-BD59-A6C34878D82A}">
                    <a16:rowId xmlns:a16="http://schemas.microsoft.com/office/drawing/2014/main" val="1907906192"/>
                  </a:ext>
                </a:extLst>
              </a:tr>
              <a:tr h="343274">
                <a:tc>
                  <a:txBody>
                    <a:bodyPr/>
                    <a:lstStyle/>
                    <a:p>
                      <a:pPr algn="ctr"/>
                      <a:r>
                        <a:rPr lang="en-GB" dirty="0"/>
                        <a:t>TUE</a:t>
                      </a:r>
                    </a:p>
                  </a:txBody>
                  <a:tcPr/>
                </a:tc>
                <a:tc>
                  <a:txBody>
                    <a:bodyPr/>
                    <a:lstStyle/>
                    <a:p>
                      <a:pPr algn="ctr"/>
                      <a:r>
                        <a:rPr lang="en-GB" dirty="0"/>
                        <a:t>TUE</a:t>
                      </a:r>
                    </a:p>
                  </a:txBody>
                  <a:tcPr/>
                </a:tc>
                <a:tc>
                  <a:txBody>
                    <a:bodyPr/>
                    <a:lstStyle/>
                    <a:p>
                      <a:pPr algn="ctr"/>
                      <a:r>
                        <a:rPr lang="en-GB" dirty="0"/>
                        <a:t>TUE</a:t>
                      </a:r>
                    </a:p>
                  </a:txBody>
                  <a:tcPr/>
                </a:tc>
                <a:tc>
                  <a:txBody>
                    <a:bodyPr/>
                    <a:lstStyle/>
                    <a:p>
                      <a:pPr algn="ctr"/>
                      <a:r>
                        <a:rPr lang="en-GB" dirty="0"/>
                        <a:t>TUE</a:t>
                      </a:r>
                    </a:p>
                  </a:txBody>
                  <a:tcPr/>
                </a:tc>
                <a:tc>
                  <a:txBody>
                    <a:bodyPr/>
                    <a:lstStyle/>
                    <a:p>
                      <a:pPr algn="ctr"/>
                      <a:r>
                        <a:rPr lang="en-GB" dirty="0"/>
                        <a:t>TUE</a:t>
                      </a:r>
                    </a:p>
                  </a:txBody>
                  <a:tcPr/>
                </a:tc>
                <a:tc>
                  <a:txBody>
                    <a:bodyPr/>
                    <a:lstStyle/>
                    <a:p>
                      <a:pPr algn="ctr"/>
                      <a:r>
                        <a:rPr lang="en-GB" dirty="0"/>
                        <a:t>TUE</a:t>
                      </a:r>
                    </a:p>
                  </a:txBody>
                  <a:tcPr/>
                </a:tc>
                <a:extLst>
                  <a:ext uri="{0D108BD9-81ED-4DB2-BD59-A6C34878D82A}">
                    <a16:rowId xmlns:a16="http://schemas.microsoft.com/office/drawing/2014/main" val="762191756"/>
                  </a:ext>
                </a:extLst>
              </a:tr>
              <a:tr h="343274">
                <a:tc>
                  <a:txBody>
                    <a:bodyPr/>
                    <a:lstStyle/>
                    <a:p>
                      <a:pPr algn="ctr"/>
                      <a:r>
                        <a:rPr lang="en-GB" dirty="0"/>
                        <a:t>WED</a:t>
                      </a:r>
                    </a:p>
                  </a:txBody>
                  <a:tcPr/>
                </a:tc>
                <a:tc>
                  <a:txBody>
                    <a:bodyPr/>
                    <a:lstStyle/>
                    <a:p>
                      <a:pPr algn="ctr"/>
                      <a:r>
                        <a:rPr lang="en-GB" dirty="0"/>
                        <a:t>WED</a:t>
                      </a:r>
                    </a:p>
                  </a:txBody>
                  <a:tcPr/>
                </a:tc>
                <a:tc>
                  <a:txBody>
                    <a:bodyPr/>
                    <a:lstStyle/>
                    <a:p>
                      <a:pPr algn="ctr"/>
                      <a:r>
                        <a:rPr lang="en-GB" dirty="0"/>
                        <a:t>WED</a:t>
                      </a:r>
                    </a:p>
                  </a:txBody>
                  <a:tcPr/>
                </a:tc>
                <a:tc>
                  <a:txBody>
                    <a:bodyPr/>
                    <a:lstStyle/>
                    <a:p>
                      <a:pPr algn="ctr"/>
                      <a:r>
                        <a:rPr lang="en-GB" dirty="0"/>
                        <a:t>WED</a:t>
                      </a:r>
                    </a:p>
                  </a:txBody>
                  <a:tcPr/>
                </a:tc>
                <a:tc>
                  <a:txBody>
                    <a:bodyPr/>
                    <a:lstStyle/>
                    <a:p>
                      <a:pPr algn="ctr"/>
                      <a:r>
                        <a:rPr lang="en-GB" dirty="0"/>
                        <a:t>WED</a:t>
                      </a:r>
                    </a:p>
                  </a:txBody>
                  <a:tcPr/>
                </a:tc>
                <a:tc>
                  <a:txBody>
                    <a:bodyPr/>
                    <a:lstStyle/>
                    <a:p>
                      <a:pPr algn="ctr"/>
                      <a:r>
                        <a:rPr lang="en-GB" dirty="0"/>
                        <a:t>WED</a:t>
                      </a:r>
                    </a:p>
                  </a:txBody>
                  <a:tcPr/>
                </a:tc>
                <a:extLst>
                  <a:ext uri="{0D108BD9-81ED-4DB2-BD59-A6C34878D82A}">
                    <a16:rowId xmlns:a16="http://schemas.microsoft.com/office/drawing/2014/main" val="2177338151"/>
                  </a:ext>
                </a:extLst>
              </a:tr>
              <a:tr h="343274">
                <a:tc>
                  <a:txBody>
                    <a:bodyPr/>
                    <a:lstStyle/>
                    <a:p>
                      <a:pPr algn="ctr"/>
                      <a:r>
                        <a:rPr lang="en-GB" dirty="0"/>
                        <a:t>THU</a:t>
                      </a:r>
                    </a:p>
                  </a:txBody>
                  <a:tcPr/>
                </a:tc>
                <a:tc>
                  <a:txBody>
                    <a:bodyPr/>
                    <a:lstStyle/>
                    <a:p>
                      <a:pPr algn="ctr"/>
                      <a:r>
                        <a:rPr lang="en-GB" dirty="0"/>
                        <a:t>THU</a:t>
                      </a:r>
                    </a:p>
                  </a:txBody>
                  <a:tcPr/>
                </a:tc>
                <a:tc>
                  <a:txBody>
                    <a:bodyPr/>
                    <a:lstStyle/>
                    <a:p>
                      <a:pPr algn="ctr"/>
                      <a:r>
                        <a:rPr lang="en-GB" dirty="0"/>
                        <a:t>THU</a:t>
                      </a:r>
                    </a:p>
                  </a:txBody>
                  <a:tcPr/>
                </a:tc>
                <a:tc>
                  <a:txBody>
                    <a:bodyPr/>
                    <a:lstStyle/>
                    <a:p>
                      <a:pPr algn="ctr"/>
                      <a:r>
                        <a:rPr lang="en-GB" dirty="0"/>
                        <a:t>THU</a:t>
                      </a:r>
                    </a:p>
                  </a:txBody>
                  <a:tcPr/>
                </a:tc>
                <a:tc>
                  <a:txBody>
                    <a:bodyPr/>
                    <a:lstStyle/>
                    <a:p>
                      <a:pPr algn="ctr"/>
                      <a:r>
                        <a:rPr lang="en-GB" dirty="0"/>
                        <a:t>THU</a:t>
                      </a:r>
                    </a:p>
                  </a:txBody>
                  <a:tcPr/>
                </a:tc>
                <a:tc>
                  <a:txBody>
                    <a:bodyPr/>
                    <a:lstStyle/>
                    <a:p>
                      <a:pPr algn="ctr"/>
                      <a:r>
                        <a:rPr lang="en-GB" dirty="0"/>
                        <a:t>THU</a:t>
                      </a:r>
                    </a:p>
                  </a:txBody>
                  <a:tcPr/>
                </a:tc>
                <a:extLst>
                  <a:ext uri="{0D108BD9-81ED-4DB2-BD59-A6C34878D82A}">
                    <a16:rowId xmlns:a16="http://schemas.microsoft.com/office/drawing/2014/main" val="2590266362"/>
                  </a:ext>
                </a:extLst>
              </a:tr>
              <a:tr h="338572">
                <a:tc>
                  <a:txBody>
                    <a:bodyPr/>
                    <a:lstStyle/>
                    <a:p>
                      <a:pPr algn="ctr"/>
                      <a:r>
                        <a:rPr lang="en-GB" dirty="0"/>
                        <a:t>FRI</a:t>
                      </a:r>
                    </a:p>
                  </a:txBody>
                  <a:tcPr/>
                </a:tc>
                <a:tc>
                  <a:txBody>
                    <a:bodyPr/>
                    <a:lstStyle/>
                    <a:p>
                      <a:pPr algn="ctr"/>
                      <a:r>
                        <a:rPr lang="en-GB" dirty="0"/>
                        <a:t>FRI</a:t>
                      </a:r>
                    </a:p>
                  </a:txBody>
                  <a:tcPr/>
                </a:tc>
                <a:tc>
                  <a:txBody>
                    <a:bodyPr/>
                    <a:lstStyle/>
                    <a:p>
                      <a:pPr algn="ctr"/>
                      <a:r>
                        <a:rPr lang="en-GB" dirty="0"/>
                        <a:t>FRI</a:t>
                      </a:r>
                    </a:p>
                  </a:txBody>
                  <a:tcPr/>
                </a:tc>
                <a:tc>
                  <a:txBody>
                    <a:bodyPr/>
                    <a:lstStyle/>
                    <a:p>
                      <a:pPr algn="ctr"/>
                      <a:r>
                        <a:rPr lang="en-GB" dirty="0"/>
                        <a:t>FRI</a:t>
                      </a:r>
                    </a:p>
                  </a:txBody>
                  <a:tcPr/>
                </a:tc>
                <a:tc>
                  <a:txBody>
                    <a:bodyPr/>
                    <a:lstStyle/>
                    <a:p>
                      <a:pPr algn="ctr"/>
                      <a:r>
                        <a:rPr lang="en-GB" dirty="0"/>
                        <a:t>FRI</a:t>
                      </a:r>
                    </a:p>
                  </a:txBody>
                  <a:tcPr/>
                </a:tc>
                <a:tc>
                  <a:txBody>
                    <a:bodyPr/>
                    <a:lstStyle/>
                    <a:p>
                      <a:pPr algn="ctr"/>
                      <a:r>
                        <a:rPr lang="en-GB" dirty="0"/>
                        <a:t>FRI</a:t>
                      </a:r>
                    </a:p>
                  </a:txBody>
                  <a:tcPr/>
                </a:tc>
                <a:extLst>
                  <a:ext uri="{0D108BD9-81ED-4DB2-BD59-A6C34878D82A}">
                    <a16:rowId xmlns:a16="http://schemas.microsoft.com/office/drawing/2014/main" val="908024505"/>
                  </a:ext>
                </a:extLst>
              </a:tr>
            </a:tbl>
          </a:graphicData>
        </a:graphic>
      </p:graphicFrame>
      <p:sp>
        <p:nvSpPr>
          <p:cNvPr id="6" name="TextBox 5">
            <a:extLst>
              <a:ext uri="{FF2B5EF4-FFF2-40B4-BE49-F238E27FC236}">
                <a16:creationId xmlns:a16="http://schemas.microsoft.com/office/drawing/2014/main" id="{16E96595-5F0B-49DF-A7A3-2F9C47215443}"/>
              </a:ext>
            </a:extLst>
          </p:cNvPr>
          <p:cNvSpPr txBox="1"/>
          <p:nvPr/>
        </p:nvSpPr>
        <p:spPr>
          <a:xfrm>
            <a:off x="8331319" y="1430936"/>
            <a:ext cx="3720183" cy="2031325"/>
          </a:xfrm>
          <a:prstGeom prst="rect">
            <a:avLst/>
          </a:prstGeom>
          <a:noFill/>
        </p:spPr>
        <p:txBody>
          <a:bodyPr wrap="square" rtlCol="0">
            <a:spAutoFit/>
          </a:bodyPr>
          <a:lstStyle/>
          <a:p>
            <a:pPr algn="ctr"/>
            <a:r>
              <a:rPr lang="en-GB" sz="1400" dirty="0"/>
              <a:t>This table shows how we in a team have started from the beginning to present our work till week 1-6. This shows the rough sketch on how we manage to get through learning criteria and also to produce our presentation.</a:t>
            </a:r>
          </a:p>
          <a:p>
            <a:pPr algn="ctr"/>
            <a:r>
              <a:rPr lang="en-GB" sz="1400" dirty="0"/>
              <a:t>Week 5 27/02/2022 will be the submission point then after a week commencing that will be the presentation which will be held.</a:t>
            </a:r>
          </a:p>
        </p:txBody>
      </p:sp>
      <p:sp>
        <p:nvSpPr>
          <p:cNvPr id="9" name="Flowchart: Connector 8">
            <a:extLst>
              <a:ext uri="{FF2B5EF4-FFF2-40B4-BE49-F238E27FC236}">
                <a16:creationId xmlns:a16="http://schemas.microsoft.com/office/drawing/2014/main" id="{60FC37DA-4119-41E4-B4D9-1B3017400D49}"/>
              </a:ext>
            </a:extLst>
          </p:cNvPr>
          <p:cNvSpPr/>
          <p:nvPr/>
        </p:nvSpPr>
        <p:spPr>
          <a:xfrm>
            <a:off x="6886487" y="1437481"/>
            <a:ext cx="245807" cy="245807"/>
          </a:xfrm>
          <a:prstGeom prst="flowChartConnector">
            <a:avLst/>
          </a:prstGeom>
          <a:solidFill>
            <a:srgbClr val="2A682B"/>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3" name="Flowchart: Connector 12">
            <a:extLst>
              <a:ext uri="{FF2B5EF4-FFF2-40B4-BE49-F238E27FC236}">
                <a16:creationId xmlns:a16="http://schemas.microsoft.com/office/drawing/2014/main" id="{D26A4D34-3036-407B-A4B4-F5FDA4BD68A1}"/>
              </a:ext>
            </a:extLst>
          </p:cNvPr>
          <p:cNvSpPr/>
          <p:nvPr/>
        </p:nvSpPr>
        <p:spPr>
          <a:xfrm>
            <a:off x="6640680" y="1430936"/>
            <a:ext cx="245807" cy="245807"/>
          </a:xfrm>
          <a:prstGeom prst="flowChartConnector">
            <a:avLst/>
          </a:prstGeom>
          <a:solidFill>
            <a:srgbClr val="00B05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1" name="Speech Bubble: Rectangle 10">
            <a:extLst>
              <a:ext uri="{FF2B5EF4-FFF2-40B4-BE49-F238E27FC236}">
                <a16:creationId xmlns:a16="http://schemas.microsoft.com/office/drawing/2014/main" id="{B98CDE01-56A1-4128-8142-1F457D40BCE6}"/>
              </a:ext>
            </a:extLst>
          </p:cNvPr>
          <p:cNvSpPr/>
          <p:nvPr/>
        </p:nvSpPr>
        <p:spPr>
          <a:xfrm>
            <a:off x="5474906" y="202482"/>
            <a:ext cx="2074606" cy="740518"/>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little circle indicates when we have worked!</a:t>
            </a:r>
          </a:p>
        </p:txBody>
      </p:sp>
      <p:sp>
        <p:nvSpPr>
          <p:cNvPr id="15" name="Flowchart: Connector 14">
            <a:extLst>
              <a:ext uri="{FF2B5EF4-FFF2-40B4-BE49-F238E27FC236}">
                <a16:creationId xmlns:a16="http://schemas.microsoft.com/office/drawing/2014/main" id="{31E2CBED-B5F0-439F-95CA-5DDD940DC264}"/>
              </a:ext>
            </a:extLst>
          </p:cNvPr>
          <p:cNvSpPr/>
          <p:nvPr/>
        </p:nvSpPr>
        <p:spPr>
          <a:xfrm>
            <a:off x="4383817" y="3046493"/>
            <a:ext cx="245807" cy="245807"/>
          </a:xfrm>
          <a:prstGeom prst="flowChartConnector">
            <a:avLst/>
          </a:prstGeom>
          <a:solidFill>
            <a:srgbClr val="D2EC9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7" name="Flowchart: Connector 16">
            <a:extLst>
              <a:ext uri="{FF2B5EF4-FFF2-40B4-BE49-F238E27FC236}">
                <a16:creationId xmlns:a16="http://schemas.microsoft.com/office/drawing/2014/main" id="{65EF2F59-DD90-4350-8A1E-D997E8AA435C}"/>
              </a:ext>
            </a:extLst>
          </p:cNvPr>
          <p:cNvSpPr/>
          <p:nvPr/>
        </p:nvSpPr>
        <p:spPr>
          <a:xfrm>
            <a:off x="3133287" y="2686196"/>
            <a:ext cx="245807" cy="245807"/>
          </a:xfrm>
          <a:prstGeom prst="flowChartConnector">
            <a:avLst/>
          </a:prstGeom>
          <a:solidFill>
            <a:srgbClr val="FFB125"/>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8" name="Flowchart: Connector 17">
            <a:extLst>
              <a:ext uri="{FF2B5EF4-FFF2-40B4-BE49-F238E27FC236}">
                <a16:creationId xmlns:a16="http://schemas.microsoft.com/office/drawing/2014/main" id="{A5AF2566-1ABE-4B34-8B5F-0F1740836F2C}"/>
              </a:ext>
            </a:extLst>
          </p:cNvPr>
          <p:cNvSpPr/>
          <p:nvPr/>
        </p:nvSpPr>
        <p:spPr>
          <a:xfrm>
            <a:off x="4373130" y="2330628"/>
            <a:ext cx="245807" cy="245807"/>
          </a:xfrm>
          <a:prstGeom prst="flowChartConnector">
            <a:avLst/>
          </a:prstGeom>
          <a:solidFill>
            <a:srgbClr val="FFDC6D"/>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9" name="Flowchart: Connector 18">
            <a:extLst>
              <a:ext uri="{FF2B5EF4-FFF2-40B4-BE49-F238E27FC236}">
                <a16:creationId xmlns:a16="http://schemas.microsoft.com/office/drawing/2014/main" id="{29A26DA5-721B-463A-99C5-340B637E61BD}"/>
              </a:ext>
            </a:extLst>
          </p:cNvPr>
          <p:cNvSpPr/>
          <p:nvPr/>
        </p:nvSpPr>
        <p:spPr>
          <a:xfrm>
            <a:off x="5654453" y="2731206"/>
            <a:ext cx="245807" cy="245807"/>
          </a:xfrm>
          <a:prstGeom prst="flowChartConnector">
            <a:avLst/>
          </a:prstGeom>
          <a:solidFill>
            <a:srgbClr val="66FF66"/>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0" name="Flowchart: Connector 19">
            <a:extLst>
              <a:ext uri="{FF2B5EF4-FFF2-40B4-BE49-F238E27FC236}">
                <a16:creationId xmlns:a16="http://schemas.microsoft.com/office/drawing/2014/main" id="{EF6389B0-CAB0-4BDD-8723-7C8D3057BBD9}"/>
              </a:ext>
            </a:extLst>
          </p:cNvPr>
          <p:cNvSpPr/>
          <p:nvPr/>
        </p:nvSpPr>
        <p:spPr>
          <a:xfrm>
            <a:off x="5663914" y="1977133"/>
            <a:ext cx="245807" cy="245807"/>
          </a:xfrm>
          <a:prstGeom prst="flowChartConnector">
            <a:avLst/>
          </a:prstGeom>
          <a:solidFill>
            <a:srgbClr val="92D05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1" name="Flowchart: Connector 20">
            <a:extLst>
              <a:ext uri="{FF2B5EF4-FFF2-40B4-BE49-F238E27FC236}">
                <a16:creationId xmlns:a16="http://schemas.microsoft.com/office/drawing/2014/main" id="{F8FB8B5C-0E53-4F66-A46C-C952790BE256}"/>
              </a:ext>
            </a:extLst>
          </p:cNvPr>
          <p:cNvSpPr/>
          <p:nvPr/>
        </p:nvSpPr>
        <p:spPr>
          <a:xfrm>
            <a:off x="1792991" y="2295099"/>
            <a:ext cx="245807" cy="245807"/>
          </a:xfrm>
          <a:prstGeom prst="flowChartConnector">
            <a:avLst/>
          </a:prstGeom>
          <a:solidFill>
            <a:srgbClr val="FF000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2" name="Flowchart: Connector 21">
            <a:extLst>
              <a:ext uri="{FF2B5EF4-FFF2-40B4-BE49-F238E27FC236}">
                <a16:creationId xmlns:a16="http://schemas.microsoft.com/office/drawing/2014/main" id="{BBA2B5EA-C47E-4920-9458-EE0446B88270}"/>
              </a:ext>
            </a:extLst>
          </p:cNvPr>
          <p:cNvSpPr/>
          <p:nvPr/>
        </p:nvSpPr>
        <p:spPr>
          <a:xfrm>
            <a:off x="1792990" y="3049172"/>
            <a:ext cx="245807" cy="245807"/>
          </a:xfrm>
          <a:prstGeom prst="flowChartConnector">
            <a:avLst/>
          </a:prstGeom>
          <a:solidFill>
            <a:srgbClr val="FF6969"/>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3" name="Flowchart: Connector 22">
            <a:extLst>
              <a:ext uri="{FF2B5EF4-FFF2-40B4-BE49-F238E27FC236}">
                <a16:creationId xmlns:a16="http://schemas.microsoft.com/office/drawing/2014/main" id="{7F46A11C-431D-4B68-BD93-4DEA4E73075A}"/>
              </a:ext>
            </a:extLst>
          </p:cNvPr>
          <p:cNvSpPr/>
          <p:nvPr/>
        </p:nvSpPr>
        <p:spPr>
          <a:xfrm>
            <a:off x="555438" y="1977134"/>
            <a:ext cx="245807" cy="245807"/>
          </a:xfrm>
          <a:prstGeom prst="flowChartConnector">
            <a:avLst/>
          </a:prstGeom>
          <a:solidFill>
            <a:srgbClr val="C0000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82001E10-7C34-418D-9071-8FC52385112E}"/>
              </a:ext>
            </a:extLst>
          </p:cNvPr>
          <p:cNvSpPr txBox="1"/>
          <p:nvPr/>
        </p:nvSpPr>
        <p:spPr>
          <a:xfrm>
            <a:off x="486064" y="3923006"/>
            <a:ext cx="10582586" cy="2677656"/>
          </a:xfrm>
          <a:prstGeom prst="rect">
            <a:avLst/>
          </a:prstGeom>
          <a:noFill/>
        </p:spPr>
        <p:txBody>
          <a:bodyPr wrap="square" rtlCol="0">
            <a:spAutoFit/>
          </a:bodyPr>
          <a:lstStyle/>
          <a:p>
            <a:r>
              <a:rPr lang="en-GB" sz="1400" dirty="0"/>
              <a:t>Every Saturdays and Sundays which are lessons to study that is highlighted in green indicating that we are given work to do and practice after in our own free time. Meanwhile in lesson we are taking notes during the lessons to give ourselves reminder that what we need to do.</a:t>
            </a:r>
          </a:p>
          <a:p>
            <a:endParaRPr lang="en-GB" sz="1400" dirty="0"/>
          </a:p>
          <a:p>
            <a:r>
              <a:rPr lang="en-GB" sz="1400" dirty="0"/>
              <a:t>As the circle indicates from red to green telling you that slowly we are progressing our work and getting it planned out. Then started to create our rough draft on how we will plan it.</a:t>
            </a:r>
          </a:p>
          <a:p>
            <a:endParaRPr lang="en-GB" sz="1400" dirty="0"/>
          </a:p>
          <a:p>
            <a:r>
              <a:rPr lang="en-GB" sz="1400" dirty="0"/>
              <a:t>Meanwhile we manage to get a move on for the presentation writing what we have agreed on while discussing it with team members. During the time one and 2 members were stuck so we helped out with each other trying to get the work done fast and completed also sharing different ideas so that we can write it down. By doing this at first we have decided to contact each other on WhatsApp which one of the leader has created for us to communicate easier.</a:t>
            </a:r>
          </a:p>
          <a:p>
            <a:endParaRPr lang="en-GB" sz="1400" dirty="0"/>
          </a:p>
        </p:txBody>
      </p:sp>
      <p:pic>
        <p:nvPicPr>
          <p:cNvPr id="4" name="Graphic 3" descr="Meeting with solid fill">
            <a:extLst>
              <a:ext uri="{FF2B5EF4-FFF2-40B4-BE49-F238E27FC236}">
                <a16:creationId xmlns:a16="http://schemas.microsoft.com/office/drawing/2014/main" id="{BA94E65B-C73B-4509-93F4-C10B1EEAFB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22541" y="86043"/>
            <a:ext cx="1263445" cy="1263445"/>
          </a:xfrm>
          <a:prstGeom prst="rect">
            <a:avLst/>
          </a:prstGeom>
        </p:spPr>
      </p:pic>
      <p:sp>
        <p:nvSpPr>
          <p:cNvPr id="24" name="TextBox 23">
            <a:extLst>
              <a:ext uri="{FF2B5EF4-FFF2-40B4-BE49-F238E27FC236}">
                <a16:creationId xmlns:a16="http://schemas.microsoft.com/office/drawing/2014/main" id="{52278896-9960-4A16-81C4-F230F7B0706B}"/>
              </a:ext>
            </a:extLst>
          </p:cNvPr>
          <p:cNvSpPr txBox="1"/>
          <p:nvPr/>
        </p:nvSpPr>
        <p:spPr>
          <a:xfrm>
            <a:off x="3048000" y="3246792"/>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284807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0B5C-A4DE-447B-AA15-6B046F434B5F}"/>
              </a:ext>
            </a:extLst>
          </p:cNvPr>
          <p:cNvSpPr>
            <a:spLocks noGrp="1"/>
          </p:cNvSpPr>
          <p:nvPr>
            <p:ph type="title"/>
          </p:nvPr>
        </p:nvSpPr>
        <p:spPr>
          <a:xfrm>
            <a:off x="838200" y="286468"/>
            <a:ext cx="10515600" cy="814746"/>
          </a:xfrm>
        </p:spPr>
        <p:txBody>
          <a:bodyPr/>
          <a:lstStyle/>
          <a:p>
            <a:pPr algn="ctr"/>
            <a:r>
              <a:rPr lang="en-GB" dirty="0"/>
              <a:t>Reflective Cycle </a:t>
            </a:r>
          </a:p>
        </p:txBody>
      </p:sp>
      <p:sp>
        <p:nvSpPr>
          <p:cNvPr id="3" name="Content Placeholder 2">
            <a:extLst>
              <a:ext uri="{FF2B5EF4-FFF2-40B4-BE49-F238E27FC236}">
                <a16:creationId xmlns:a16="http://schemas.microsoft.com/office/drawing/2014/main" id="{4C54F801-D13C-47F7-B833-6F80B1ACFD72}"/>
              </a:ext>
            </a:extLst>
          </p:cNvPr>
          <p:cNvSpPr>
            <a:spLocks noGrp="1"/>
          </p:cNvSpPr>
          <p:nvPr>
            <p:ph idx="1"/>
          </p:nvPr>
        </p:nvSpPr>
        <p:spPr>
          <a:xfrm>
            <a:off x="838200" y="1101213"/>
            <a:ext cx="10515600" cy="5181599"/>
          </a:xfrm>
        </p:spPr>
        <p:txBody>
          <a:bodyPr>
            <a:noAutofit/>
          </a:bodyPr>
          <a:lstStyle/>
          <a:p>
            <a:r>
              <a:rPr lang="en-GB" sz="1400" dirty="0"/>
              <a:t>During week 5 for the upcoming presentation we in the class have given a checklist. To check which section we as a group have completed. At first we had groups of 3 people at the first presentation which we had to talk about one of the following bank A, B or C. so picked the first one which was ‘Are you confident in using technology to collaborate?’ after starting the assignment I wasn’t sure how we would show our work. Few days have gone past and there was no sign of my teammates I wasn’t sure if they knew what was going on so I have to intervene. So I contacted them to give me their personal contact through MS Teams and 3 days later then have responded. Now we only have like 2-3 weeks left on finishing our presentation I knew that something wasn’t going on so I had to do all the work just in case since the lecturer told us if one of the side isn’t complete then someone in the group would have to finish it off so I had completed the whole thing by myself. The same week came for our presentation to be handed in and I told them through WhatsApp that how we communicated that to send me both of their work to me so I could put them together and make a one copy to give, this was meant to be done by a group leader but we didn’t decide on who will be the group leader we just took responsibility on our own work. So my team groups which will be unnamed he (T) gave me his work when </a:t>
            </a:r>
            <a:r>
              <a:rPr lang="en-GB" sz="1400" dirty="0" err="1"/>
              <a:t>i</a:t>
            </a:r>
            <a:r>
              <a:rPr lang="en-GB" sz="1400" dirty="0"/>
              <a:t> looked at it I was I wasn’t pleased. He sent me 2 slides with less information about 2 lines each and not covering the main topics but it was alright since I've already got the key information and written more. The other person known as (B) did not contribute at all. I told then person to send me their copy of what they have done but didn’t send it and instead me and (T) would have to send our work to (B). Since (B) said that it was already submitted onto the Turnitin we were suppose to have everyone's work so we can submit it as well but instead the person took it all and uploaded it as if it was the persons own work. So only I have my work and (T) and we both submitted it. We asked (B) to give the work to us but he/she did not listen and I did ask multiple times but always tried to ignore us. The following day was coming for our presentation me and (T) were available but (B) wasn’t able to do it but told us in advanced that the person has an hospital appointment to attend to so he was out of the group. The presentation went well but (T) could of worked on his presentation more since we have our own saying in the presentation which we had 5 minutes each but he was done buy under the time. I have covered the main factors but then I wanted to try and finish it all off and explain them in 5 minutes. End of the presentation I was glad that it was done and out of the way but since I wasted so much time on having my teams back and trying to complete it by myself I was annoyed. Even for the presentation I had trouble on sending my work even in when I tried to contact my lecturers on outlook email they don’t respond for some reason and when I sent them my work during the presentation they did not receive it so wasn’t sure what was going on. So I just had to send it through on MS Teams while I was presenting which was the quickest way. </a:t>
            </a:r>
          </a:p>
        </p:txBody>
      </p:sp>
    </p:spTree>
    <p:extLst>
      <p:ext uri="{BB962C8B-B14F-4D97-AF65-F5344CB8AC3E}">
        <p14:creationId xmlns:p14="http://schemas.microsoft.com/office/powerpoint/2010/main" val="2284582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E924-AF83-4A43-8376-73E2102D2A37}"/>
              </a:ext>
            </a:extLst>
          </p:cNvPr>
          <p:cNvSpPr>
            <a:spLocks noGrp="1"/>
          </p:cNvSpPr>
          <p:nvPr>
            <p:ph type="title"/>
          </p:nvPr>
        </p:nvSpPr>
        <p:spPr>
          <a:xfrm>
            <a:off x="1069848" y="484632"/>
            <a:ext cx="10058400" cy="813226"/>
          </a:xfrm>
        </p:spPr>
        <p:txBody>
          <a:bodyPr/>
          <a:lstStyle/>
          <a:p>
            <a:pPr algn="ctr"/>
            <a:r>
              <a:rPr lang="en-GB" dirty="0"/>
              <a:t>Cycle </a:t>
            </a:r>
          </a:p>
        </p:txBody>
      </p:sp>
      <p:sp>
        <p:nvSpPr>
          <p:cNvPr id="3" name="Content Placeholder 2">
            <a:extLst>
              <a:ext uri="{FF2B5EF4-FFF2-40B4-BE49-F238E27FC236}">
                <a16:creationId xmlns:a16="http://schemas.microsoft.com/office/drawing/2014/main" id="{428522F9-A25E-4050-A8A6-CB6E83242F84}"/>
              </a:ext>
            </a:extLst>
          </p:cNvPr>
          <p:cNvSpPr>
            <a:spLocks noGrp="1"/>
          </p:cNvSpPr>
          <p:nvPr>
            <p:ph idx="1"/>
          </p:nvPr>
        </p:nvSpPr>
        <p:spPr>
          <a:xfrm>
            <a:off x="1069848" y="1403604"/>
            <a:ext cx="10058400" cy="4839880"/>
          </a:xfrm>
        </p:spPr>
        <p:txBody>
          <a:bodyPr>
            <a:normAutofit fontScale="77500" lnSpcReduction="20000"/>
          </a:bodyPr>
          <a:lstStyle/>
          <a:p>
            <a:r>
              <a:rPr lang="en-GB" dirty="0"/>
              <a:t>The second presentation was about the job ad that we had to create in our groups to share information but </a:t>
            </a:r>
            <a:r>
              <a:rPr lang="en-GB" dirty="0" err="1"/>
              <a:t>i</a:t>
            </a:r>
            <a:r>
              <a:rPr lang="en-GB" dirty="0"/>
              <a:t> think for some reason they forgot to add me into the group since they were confused it was 5 people in group instead of the first one which we had 3. So that’s out of the way the main one that we had to present was based on Time Management which we have to produce the work and present it with our teams. Same as the first presentation we didn’t know who the group leader was so I guess we were just talking responsibility with our own work which we did. Since the first presentation that I have experienced I didn’t really care after that I just want to try and complete what I can in order to gain higher marks I cant really relay on anyone no more. So one of the person in the group just send me a message on SM Teams so join in on the WhatsApp group. One of the team members mentioned that he sent his work to have a look which gave us the idea on which section each of us needs to be done but same again I just did my own thing and trying to not waste anyone's time even mine so I had like another version of PowerPoint showing the key information and mainly about the case study. During the presentation we did have lot of good feedbacks especially mine. MD Hasan mentioned that I have a great unique way that I presented my personal matter on the case study and overall and few mentioned I might have covered all problems about good and bad on the case study. But overall the presentation was good and one of the team member who was like me that put in lot of work was similar to mine to we had lot of information that we shared which was good. But teamworking wasn’t great we didn’t really communicate personally we just send our work via WhatsApp or on email on what has been done or what hasn’t been done. To be honest the way we work is so much longer and harder like if each members decided which part they will do then each of have our own little section to do. But the thing is even if the person decided to do certain thing and when it comes to submitting it or presenting it and then tells us that he/she couldn’t do it then they have just wasted our time and end up getting low marks for it. Either way for me just to be on the safe side I would do all the work myself which I have been doing ever since and then when it comes to finalising the work ill just upload my version with theirs so all those hours I put in wont go to waste. If its really important I would help them or even send them my work since it will be marked as a group so either way its an teamwork based effort.  </a:t>
            </a:r>
          </a:p>
        </p:txBody>
      </p:sp>
    </p:spTree>
    <p:extLst>
      <p:ext uri="{BB962C8B-B14F-4D97-AF65-F5344CB8AC3E}">
        <p14:creationId xmlns:p14="http://schemas.microsoft.com/office/powerpoint/2010/main" val="3738531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0677-9184-44E0-A5F6-FBBFEC5574A4}"/>
              </a:ext>
            </a:extLst>
          </p:cNvPr>
          <p:cNvSpPr>
            <a:spLocks noGrp="1"/>
          </p:cNvSpPr>
          <p:nvPr>
            <p:ph type="title"/>
          </p:nvPr>
        </p:nvSpPr>
        <p:spPr>
          <a:xfrm>
            <a:off x="1066800" y="661613"/>
            <a:ext cx="10058400" cy="1078697"/>
          </a:xfrm>
        </p:spPr>
        <p:txBody>
          <a:bodyPr>
            <a:normAutofit fontScale="90000"/>
          </a:bodyPr>
          <a:lstStyle/>
          <a:p>
            <a:pPr marL="450215" marR="247015" algn="ctr">
              <a:spcAft>
                <a:spcPts val="0"/>
              </a:spcAft>
            </a:pPr>
            <a:r>
              <a:rPr lang="en-GB" sz="3600" dirty="0">
                <a:latin typeface="Arial" panose="020B0604020202020204" pitchFamily="34" charset="0"/>
                <a:ea typeface="Times New Roman" panose="02020603050405020304" pitchFamily="18" charset="0"/>
              </a:rPr>
              <a:t>P</a:t>
            </a:r>
            <a:r>
              <a:rPr lang="en-GB" sz="3600" dirty="0">
                <a:effectLst/>
                <a:latin typeface="Arial" panose="020B0604020202020204" pitchFamily="34" charset="0"/>
                <a:ea typeface="Times New Roman" panose="02020603050405020304" pitchFamily="18" charset="0"/>
              </a:rPr>
              <a:t>ersonal </a:t>
            </a:r>
            <a:r>
              <a:rPr lang="en-GB" sz="3600" dirty="0">
                <a:latin typeface="Arial" panose="020B0604020202020204" pitchFamily="34" charset="0"/>
                <a:ea typeface="Times New Roman" panose="02020603050405020304" pitchFamily="18" charset="0"/>
              </a:rPr>
              <a:t>D</a:t>
            </a:r>
            <a:r>
              <a:rPr lang="en-GB" sz="3600" dirty="0">
                <a:effectLst/>
                <a:latin typeface="Arial" panose="020B0604020202020204" pitchFamily="34" charset="0"/>
                <a:ea typeface="Times New Roman" panose="02020603050405020304" pitchFamily="18" charset="0"/>
              </a:rPr>
              <a:t>evelopment </a:t>
            </a:r>
            <a:r>
              <a:rPr lang="en-GB" sz="3600" dirty="0">
                <a:latin typeface="Arial" panose="020B0604020202020204" pitchFamily="34" charset="0"/>
                <a:ea typeface="Times New Roman" panose="02020603050405020304" pitchFamily="18" charset="0"/>
              </a:rPr>
              <a:t>P</a:t>
            </a:r>
            <a:r>
              <a:rPr lang="en-GB" sz="3600" dirty="0">
                <a:effectLst/>
                <a:latin typeface="Arial" panose="020B0604020202020204" pitchFamily="34" charset="0"/>
                <a:ea typeface="Times New Roman" panose="02020603050405020304" pitchFamily="18" charset="0"/>
              </a:rPr>
              <a:t>lan (PDP)</a:t>
            </a:r>
            <a:br>
              <a:rPr lang="en-GB" sz="3600" dirty="0">
                <a:effectLst/>
                <a:latin typeface="Times New Roman" panose="02020603050405020304" pitchFamily="18" charset="0"/>
                <a:ea typeface="Times New Roman" panose="02020603050405020304" pitchFamily="18" charset="0"/>
              </a:rPr>
            </a:br>
            <a:r>
              <a:rPr lang="en-GB" sz="3600"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endParaRPr lang="en-GB" dirty="0"/>
          </a:p>
        </p:txBody>
      </p:sp>
      <p:pic>
        <p:nvPicPr>
          <p:cNvPr id="5" name="Content Placeholder 4">
            <a:extLst>
              <a:ext uri="{FF2B5EF4-FFF2-40B4-BE49-F238E27FC236}">
                <a16:creationId xmlns:a16="http://schemas.microsoft.com/office/drawing/2014/main" id="{4C1D7077-FA3D-4427-875A-E373F64B4239}"/>
              </a:ext>
            </a:extLst>
          </p:cNvPr>
          <p:cNvPicPr>
            <a:picLocks noGrp="1" noChangeAspect="1"/>
          </p:cNvPicPr>
          <p:nvPr>
            <p:ph idx="1"/>
          </p:nvPr>
        </p:nvPicPr>
        <p:blipFill rotWithShape="1">
          <a:blip r:embed="rId2"/>
          <a:srcRect l="17590" t="23784" r="17267" b="9691"/>
          <a:stretch/>
        </p:blipFill>
        <p:spPr>
          <a:xfrm>
            <a:off x="1622321" y="1317522"/>
            <a:ext cx="9217361" cy="5294671"/>
          </a:xfrm>
        </p:spPr>
      </p:pic>
    </p:spTree>
    <p:extLst>
      <p:ext uri="{BB962C8B-B14F-4D97-AF65-F5344CB8AC3E}">
        <p14:creationId xmlns:p14="http://schemas.microsoft.com/office/powerpoint/2010/main" val="3127893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F7007-D70D-40F3-AC86-4F8EEA97E1C3}"/>
              </a:ext>
            </a:extLst>
          </p:cNvPr>
          <p:cNvSpPr>
            <a:spLocks noGrp="1"/>
          </p:cNvSpPr>
          <p:nvPr>
            <p:ph type="title"/>
          </p:nvPr>
        </p:nvSpPr>
        <p:spPr>
          <a:xfrm>
            <a:off x="1069848" y="396142"/>
            <a:ext cx="10058400" cy="764064"/>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D62F3DB2-5864-41D3-B323-1A7EAD19709A}"/>
              </a:ext>
            </a:extLst>
          </p:cNvPr>
          <p:cNvSpPr>
            <a:spLocks noGrp="1"/>
          </p:cNvSpPr>
          <p:nvPr>
            <p:ph idx="1"/>
          </p:nvPr>
        </p:nvSpPr>
        <p:spPr>
          <a:xfrm>
            <a:off x="1066800" y="1160206"/>
            <a:ext cx="10058400" cy="4050792"/>
          </a:xfrm>
        </p:spPr>
        <p:txBody>
          <a:bodyPr>
            <a:normAutofit fontScale="92500" lnSpcReduction="10000"/>
          </a:bodyPr>
          <a:lstStyle/>
          <a:p>
            <a:endParaRPr lang="en-GB" dirty="0"/>
          </a:p>
          <a:p>
            <a:r>
              <a:rPr lang="en-GB" i="0" dirty="0">
                <a:solidFill>
                  <a:srgbClr val="242424"/>
                </a:solidFill>
                <a:effectLst/>
                <a:latin typeface="Segoe UI" panose="020B0502040204020203" pitchFamily="34" charset="0"/>
              </a:rPr>
              <a:t>Md Nazmul Hasan, Lecturer Birmingham campus, </a:t>
            </a:r>
            <a:r>
              <a:rPr lang="en-GB" i="1" dirty="0">
                <a:solidFill>
                  <a:srgbClr val="242424"/>
                </a:solidFill>
                <a:effectLst/>
                <a:latin typeface="Segoe UI" panose="020B0502040204020203" pitchFamily="34" charset="0"/>
              </a:rPr>
              <a:t>1-8 weeks folder Academic and Employability Skills (BMSW4001_BIRM) - SUN</a:t>
            </a:r>
            <a:r>
              <a:rPr lang="en-GB" b="1" i="1" dirty="0">
                <a:solidFill>
                  <a:srgbClr val="242424"/>
                </a:solidFill>
                <a:effectLst/>
                <a:latin typeface="Segoe UI" panose="020B0502040204020203" pitchFamily="34" charset="0"/>
              </a:rPr>
              <a:t>  </a:t>
            </a:r>
            <a:r>
              <a:rPr lang="en-GB" dirty="0">
                <a:solidFill>
                  <a:srgbClr val="242424"/>
                </a:solidFill>
                <a:effectLst/>
                <a:latin typeface="Segoe UI" panose="020B0502040204020203" pitchFamily="34" charset="0"/>
                <a:hlinkClick r:id="rId2"/>
              </a:rPr>
              <a:t>https://www.uwtsd.ac.uk/quick-links/</a:t>
            </a:r>
            <a:r>
              <a:rPr lang="en-GB" dirty="0">
                <a:solidFill>
                  <a:srgbClr val="242424"/>
                </a:solidFill>
                <a:effectLst/>
                <a:latin typeface="Segoe UI" panose="020B0502040204020203" pitchFamily="34" charset="0"/>
              </a:rPr>
              <a:t>  </a:t>
            </a:r>
            <a:endParaRPr lang="en-GB" dirty="0"/>
          </a:p>
          <a:p>
            <a:r>
              <a:rPr lang="en-GB" dirty="0"/>
              <a:t>Brookfield, S 1987, </a:t>
            </a:r>
            <a:r>
              <a:rPr lang="en-GB" i="1" dirty="0"/>
              <a:t>Developing critical thinkers: challenging adults to explore alternative ways of thinking and acting, </a:t>
            </a:r>
            <a:r>
              <a:rPr lang="en-GB" dirty="0"/>
              <a:t>open university press, Milton Keynes.</a:t>
            </a:r>
          </a:p>
          <a:p>
            <a:r>
              <a:rPr lang="en-GB" dirty="0"/>
              <a:t>Schon, DA 1987, </a:t>
            </a:r>
            <a:r>
              <a:rPr lang="en-GB" i="1" dirty="0"/>
              <a:t>educating the reflective practitioner, </a:t>
            </a:r>
            <a:r>
              <a:rPr lang="en-GB" dirty="0" err="1"/>
              <a:t>jossey</a:t>
            </a:r>
            <a:r>
              <a:rPr lang="en-GB" dirty="0"/>
              <a:t>-bass. San Francisco </a:t>
            </a:r>
            <a:r>
              <a:rPr lang="en-GB" dirty="0">
                <a:hlinkClick r:id="rId3"/>
              </a:rPr>
              <a:t>https://www.student.unsw.edu.au/examples-reflective-writing</a:t>
            </a:r>
            <a:r>
              <a:rPr lang="en-GB" dirty="0"/>
              <a:t> </a:t>
            </a:r>
          </a:p>
          <a:p>
            <a:r>
              <a:rPr lang="en-GB" sz="2000" dirty="0"/>
              <a:t>Gibbs, G. (1998) </a:t>
            </a:r>
            <a:r>
              <a:rPr lang="en-GB" sz="2000" i="1" dirty="0"/>
              <a:t>Learning By Doing : A guide to teaching and learning methods</a:t>
            </a:r>
            <a:r>
              <a:rPr lang="en-GB" sz="2000" dirty="0"/>
              <a:t>, Oxford: Further Education Unit, Oxford Polytechnic</a:t>
            </a:r>
          </a:p>
          <a:p>
            <a:r>
              <a:rPr lang="en-GB" sz="2000" dirty="0"/>
              <a:t>Driscoll, J (2007) </a:t>
            </a:r>
            <a:r>
              <a:rPr lang="en-GB" sz="2000" i="1" dirty="0"/>
              <a:t>Practising Clinical Supervision: A reflective approach for healthcare professionals</a:t>
            </a:r>
            <a:r>
              <a:rPr lang="en-GB" sz="2000" dirty="0"/>
              <a:t>, Edinburgh: </a:t>
            </a:r>
            <a:r>
              <a:rPr lang="en-GB" sz="2000" dirty="0" err="1"/>
              <a:t>Balliere</a:t>
            </a:r>
            <a:r>
              <a:rPr lang="en-GB" sz="2000" dirty="0"/>
              <a:t> Tindall, Elsevier</a:t>
            </a:r>
          </a:p>
          <a:p>
            <a:r>
              <a:rPr lang="en-GB" sz="2000" dirty="0"/>
              <a:t>Kolb, D (1984) </a:t>
            </a:r>
            <a:r>
              <a:rPr lang="en-GB" sz="2000" i="1" dirty="0"/>
              <a:t>Experiential Learning: Experience as the source of Learning and development</a:t>
            </a:r>
            <a:r>
              <a:rPr lang="en-GB" sz="2000" dirty="0"/>
              <a:t>, Englewood Cliffs, NJ: Prentice Hall.</a:t>
            </a:r>
          </a:p>
          <a:p>
            <a:endParaRPr lang="en-GB" dirty="0"/>
          </a:p>
        </p:txBody>
      </p:sp>
    </p:spTree>
    <p:extLst>
      <p:ext uri="{BB962C8B-B14F-4D97-AF65-F5344CB8AC3E}">
        <p14:creationId xmlns:p14="http://schemas.microsoft.com/office/powerpoint/2010/main" val="18000837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docProps/app.xml><?xml version="1.0" encoding="utf-8"?>
<Properties xmlns="http://schemas.openxmlformats.org/officeDocument/2006/extended-properties" xmlns:vt="http://schemas.openxmlformats.org/officeDocument/2006/docPropsVTypes">
  <Template>Wood Type</Template>
  <TotalTime>401</TotalTime>
  <Words>3633</Words>
  <Application>Microsoft Office PowerPoint</Application>
  <PresentationFormat>Widescreen</PresentationFormat>
  <Paragraphs>102</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Bahnschrift</vt:lpstr>
      <vt:lpstr>Georgia</vt:lpstr>
      <vt:lpstr>Segoe UI</vt:lpstr>
      <vt:lpstr>Times New Roman</vt:lpstr>
      <vt:lpstr>Trebuchet MS</vt:lpstr>
      <vt:lpstr>Wingdings</vt:lpstr>
      <vt:lpstr>Wood Type</vt:lpstr>
      <vt:lpstr> Academic and Employability Skills </vt:lpstr>
      <vt:lpstr>Content </vt:lpstr>
      <vt:lpstr>Introduction </vt:lpstr>
      <vt:lpstr>Reflective Writing</vt:lpstr>
      <vt:lpstr>Motivate Staffs</vt:lpstr>
      <vt:lpstr>Advert </vt:lpstr>
      <vt:lpstr>PowerPoint Presentation</vt:lpstr>
      <vt:lpstr>Plan</vt:lpstr>
      <vt:lpstr>TIMELINE!</vt:lpstr>
      <vt:lpstr>Reflective Cycle </vt:lpstr>
      <vt:lpstr>Cycle </vt:lpstr>
      <vt:lpstr>Personal Development Plan (PDP)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Academic and Employability Skills </dc:title>
  <dc:creator>Yaseen Uddin</dc:creator>
  <cp:lastModifiedBy>Yaseen Uddin</cp:lastModifiedBy>
  <cp:revision>3</cp:revision>
  <dcterms:created xsi:type="dcterms:W3CDTF">2022-04-05T22:38:32Z</dcterms:created>
  <dcterms:modified xsi:type="dcterms:W3CDTF">2022-04-06T12:55:47Z</dcterms:modified>
</cp:coreProperties>
</file>