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6" r:id="rId13"/>
    <p:sldId id="261" r:id="rId14"/>
    <p:sldId id="267" r:id="rId15"/>
    <p:sldId id="265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7EB741-6AEB-7C84-A8C6-57CEAA334B6F}" v="828" dt="2020-11-17T21:03:36.062"/>
    <p1510:client id="{A8ABD871-2180-8731-90E9-58DD2FB129A7}" v="27" dt="2020-11-15T23:02:20.881"/>
    <p1510:client id="{AEEB14B1-2FCA-F705-1F66-6B0135CB4BDC}" v="158" dt="2020-11-16T20:18:46.427"/>
    <p1510:client id="{D91B9C1D-37DE-3EA2-7986-0AD8209A74A8}" v="44" dt="2020-11-13T22:01:02.743"/>
    <p1510:client id="{F4EC570D-63DA-2698-3AB7-CB5A3C845D66}" v="190" dt="2020-11-18T17:18:09.9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Louise Sparkes (2011028)" userId="S::2011028@student.uwtsd.ac.uk::0358deb5-a43c-4868-9412-7d0be21cc6b4" providerId="AD" clId="Web-{F4EC570D-63DA-2698-3AB7-CB5A3C845D66}"/>
    <pc:docChg chg="addSld delSld modSld addMainMaster delMainMaster">
      <pc:chgData name="Rebecca Louise Sparkes (2011028)" userId="S::2011028@student.uwtsd.ac.uk::0358deb5-a43c-4868-9412-7d0be21cc6b4" providerId="AD" clId="Web-{F4EC570D-63DA-2698-3AB7-CB5A3C845D66}" dt="2020-11-18T17:18:04.819" v="170" actId="20577"/>
      <pc:docMkLst>
        <pc:docMk/>
      </pc:docMkLst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109857222" sldId="256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09857222" sldId="256"/>
            <ac:spMk id="8" creationId="{3B854194-185D-494D-905C-7C7CB2E30F6E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09857222" sldId="256"/>
            <ac:spMk id="10" creationId="{B4F5FA0D-0104-4987-8241-EFF7C85B88DE}"/>
          </ac:spMkLst>
        </pc:spChg>
        <pc:picChg chg="add del">
          <ac:chgData name="Rebecca Louise Sparkes (2011028)" userId="S::2011028@student.uwtsd.ac.uk::0358deb5-a43c-4868-9412-7d0be21cc6b4" providerId="AD" clId="Web-{F4EC570D-63DA-2698-3AB7-CB5A3C845D66}" dt="2020-11-18T17:14:52.213" v="135"/>
          <ac:picMkLst>
            <pc:docMk/>
            <pc:sldMk cId="109857222" sldId="256"/>
            <ac:picMk id="12" creationId="{2897127E-6CEF-446C-BE87-93B7C46E49D1}"/>
          </ac:picMkLst>
        </pc:pic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1521002705" sldId="257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521002705" sldId="257"/>
            <ac:spMk id="2" creationId="{B77EF674-D507-44BE-BF5D-1AA97AA5759F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521002705" sldId="257"/>
            <ac:spMk id="3" creationId="{7FDFA627-52B3-4B85-A72D-2656D878C38C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521002705" sldId="257"/>
            <ac:spMk id="10" creationId="{AFA67CD3-AB4E-4A7A-BEB8-53C445D8C44E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521002705" sldId="257"/>
            <ac:spMk id="14" creationId="{339C8D78-A644-462F-B674-F440635E5353}"/>
          </ac:spMkLst>
        </pc:spChg>
        <pc:picChg chg="add del">
          <ac:chgData name="Rebecca Louise Sparkes (2011028)" userId="S::2011028@student.uwtsd.ac.uk::0358deb5-a43c-4868-9412-7d0be21cc6b4" providerId="AD" clId="Web-{F4EC570D-63DA-2698-3AB7-CB5A3C845D66}" dt="2020-11-18T17:14:52.213" v="135"/>
          <ac:picMkLst>
            <pc:docMk/>
            <pc:sldMk cId="1521002705" sldId="257"/>
            <ac:picMk id="12" creationId="{07CF545F-9C2E-4446-97CD-AD92990C2B68}"/>
          </ac:picMkLst>
        </pc:pic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2312528278" sldId="258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2312528278" sldId="258"/>
            <ac:spMk id="2" creationId="{1D9818AD-9F63-46F9-B533-ED2251AC1AC8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2312528278" sldId="258"/>
            <ac:spMk id="3" creationId="{85297D1B-1DC2-4F03-A9F4-D3AE006BF474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2:17.313" v="122" actId="20577"/>
          <ac:spMkLst>
            <pc:docMk/>
            <pc:sldMk cId="2312528278" sldId="258"/>
            <ac:spMk id="4" creationId="{7174F727-0384-4AA1-A5B5-DE0852E52D3C}"/>
          </ac:spMkLst>
        </pc:spChg>
        <pc:cxnChg chg="add del">
          <ac:chgData name="Rebecca Louise Sparkes (2011028)" userId="S::2011028@student.uwtsd.ac.uk::0358deb5-a43c-4868-9412-7d0be21cc6b4" providerId="AD" clId="Web-{F4EC570D-63DA-2698-3AB7-CB5A3C845D66}" dt="2020-11-18T17:14:52.213" v="135"/>
          <ac:cxnSpMkLst>
            <pc:docMk/>
            <pc:sldMk cId="2312528278" sldId="258"/>
            <ac:cxnSpMk id="10" creationId="{A7F400EE-A8A5-48AF-B4D6-291B52C6F0B0}"/>
          </ac:cxnSpMkLst>
        </pc:cxn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45384182" sldId="259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5384182" sldId="259"/>
            <ac:spMk id="2" creationId="{C9695622-EADD-4CD8-B435-304CED489934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5384182" sldId="259"/>
            <ac:spMk id="3" creationId="{719329E1-A3F1-4A4A-9655-ABE1F5EDEB2F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5384182" sldId="259"/>
            <ac:spMk id="9" creationId="{D4771268-CB57-404A-9271-370EB28F6090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1:35.998" v="107" actId="20577"/>
          <ac:spMkLst>
            <pc:docMk/>
            <pc:sldMk cId="45384182" sldId="259"/>
            <ac:spMk id="10" creationId="{23FD299C-9CEF-4F38-B453-D0E0D6F38D60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1:29.841" v="103" actId="20577"/>
          <ac:spMkLst>
            <pc:docMk/>
            <pc:sldMk cId="45384182" sldId="259"/>
            <ac:spMk id="11" creationId="{0C128275-1A0F-41A6-9E0F-2A81F181D55C}"/>
          </ac:spMkLst>
        </pc:spChg>
      </pc:sldChg>
      <pc:sldChg chg="modSp mod modClrScheme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933315645" sldId="260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933315645" sldId="260"/>
            <ac:spMk id="4" creationId="{C920202B-7DB2-4140-8734-11A56A750FA7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933315645" sldId="260"/>
            <ac:spMk id="7" creationId="{DFE1EF0C-35C7-48B2-AD6D-ECB934B85B47}"/>
          </ac:spMkLst>
        </pc:spChg>
      </pc:sldChg>
      <pc:sldChg chg="modSp mod modClrScheme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1855477854" sldId="261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855477854" sldId="261"/>
            <ac:spMk id="2" creationId="{E487D112-5ABC-4D9E-8964-2BD11339E48F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855477854" sldId="261"/>
            <ac:spMk id="3" creationId="{A57F7DCC-9426-4EDF-B0CA-E3B5E4D94BC2}"/>
          </ac:spMkLst>
        </pc:sp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5:42.451" v="142" actId="1076"/>
        <pc:sldMkLst>
          <pc:docMk/>
          <pc:sldMk cId="3861763608" sldId="262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5:29.591" v="136" actId="20577"/>
          <ac:spMkLst>
            <pc:docMk/>
            <pc:sldMk cId="3861763608" sldId="262"/>
            <ac:spMk id="2" creationId="{18A50634-2DDB-4DD3-9F77-F497B9441B07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5:42.451" v="142" actId="1076"/>
          <ac:spMkLst>
            <pc:docMk/>
            <pc:sldMk cId="3861763608" sldId="262"/>
            <ac:spMk id="4" creationId="{75402F22-EDAF-4849-B1E7-8DFCBC4B6F61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3861763608" sldId="262"/>
            <ac:spMk id="9" creationId="{3CD9DF72-87A3-404E-A828-84CBF11A8303}"/>
          </ac:spMkLst>
        </pc:spChg>
        <pc:cxnChg chg="add del">
          <ac:chgData name="Rebecca Louise Sparkes (2011028)" userId="S::2011028@student.uwtsd.ac.uk::0358deb5-a43c-4868-9412-7d0be21cc6b4" providerId="AD" clId="Web-{F4EC570D-63DA-2698-3AB7-CB5A3C845D66}" dt="2020-11-18T17:14:52.213" v="135"/>
          <ac:cxnSpMkLst>
            <pc:docMk/>
            <pc:sldMk cId="3861763608" sldId="262"/>
            <ac:cxnSpMk id="11" creationId="{20E3A342-4D61-4E3F-AF90-1AB42AEB96CC}"/>
          </ac:cxnSpMkLst>
        </pc:cxn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8:04.819" v="170" actId="20577"/>
        <pc:sldMkLst>
          <pc:docMk/>
          <pc:sldMk cId="815676591" sldId="263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5:54.155" v="143" actId="20577"/>
          <ac:spMkLst>
            <pc:docMk/>
            <pc:sldMk cId="815676591" sldId="263"/>
            <ac:spMk id="2" creationId="{3AB630E2-941C-4373-B888-E2F1B2F8AAEA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815676591" sldId="263"/>
            <ac:spMk id="3" creationId="{C1FD6E71-C609-4791-95DC-CA632F071752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8:04.819" v="170" actId="20577"/>
          <ac:spMkLst>
            <pc:docMk/>
            <pc:sldMk cId="815676591" sldId="263"/>
            <ac:spMk id="4" creationId="{995B1E96-1D73-4216-99F6-C7CF584A8096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815676591" sldId="263"/>
            <ac:spMk id="9" creationId="{10F24D38-B79E-44B4-830E-043F45D96DC2}"/>
          </ac:spMkLst>
        </pc:spChg>
        <pc:cxnChg chg="add del">
          <ac:chgData name="Rebecca Louise Sparkes (2011028)" userId="S::2011028@student.uwtsd.ac.uk::0358deb5-a43c-4868-9412-7d0be21cc6b4" providerId="AD" clId="Web-{F4EC570D-63DA-2698-3AB7-CB5A3C845D66}" dt="2020-11-18T17:14:52.213" v="135"/>
          <ac:cxnSpMkLst>
            <pc:docMk/>
            <pc:sldMk cId="815676591" sldId="263"/>
            <ac:cxnSpMk id="11" creationId="{FC469874-256B-45B3-A79C-7591B4BA1ECC}"/>
          </ac:cxnSpMkLst>
        </pc:cxnChg>
      </pc:sldChg>
      <pc:sldChg chg="addSp delSp modSp mod modClrScheme delDesignElem chgLayout">
        <pc:chgData name="Rebecca Louise Sparkes (2011028)" userId="S::2011028@student.uwtsd.ac.uk::0358deb5-a43c-4868-9412-7d0be21cc6b4" providerId="AD" clId="Web-{F4EC570D-63DA-2698-3AB7-CB5A3C845D66}" dt="2020-11-18T17:17:23.520" v="167" actId="20577"/>
        <pc:sldMkLst>
          <pc:docMk/>
          <pc:sldMk cId="3171551707" sldId="264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3171551707" sldId="264"/>
            <ac:spMk id="2" creationId="{F58D80BA-EC78-479F-B31B-6EECEB23F67F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7:23.520" v="167" actId="20577"/>
          <ac:spMkLst>
            <pc:docMk/>
            <pc:sldMk cId="3171551707" sldId="264"/>
            <ac:spMk id="3" creationId="{9536E1D9-CE02-4D1D-B89D-52325C683A77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3171551707" sldId="264"/>
            <ac:spMk id="21" creationId="{3B854194-185D-494D-905C-7C7CB2E30F6E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3171551707" sldId="264"/>
            <ac:spMk id="23" creationId="{B4F5FA0D-0104-4987-8241-EFF7C85B88DE}"/>
          </ac:spMkLst>
        </pc:spChg>
        <pc:picChg chg="add del">
          <ac:chgData name="Rebecca Louise Sparkes (2011028)" userId="S::2011028@student.uwtsd.ac.uk::0358deb5-a43c-4868-9412-7d0be21cc6b4" providerId="AD" clId="Web-{F4EC570D-63DA-2698-3AB7-CB5A3C845D66}" dt="2020-11-18T17:14:52.213" v="135"/>
          <ac:picMkLst>
            <pc:docMk/>
            <pc:sldMk cId="3171551707" sldId="264"/>
            <ac:picMk id="25" creationId="{2897127E-6CEF-446C-BE87-93B7C46E49D1}"/>
          </ac:picMkLst>
        </pc:picChg>
      </pc:sldChg>
      <pc:sldChg chg="modSp mod modClrScheme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1475997905" sldId="265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475997905" sldId="265"/>
            <ac:spMk id="2" creationId="{28B82927-5FFF-448E-B460-DE7D2EF84DE7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1475997905" sldId="265"/>
            <ac:spMk id="3" creationId="{FD41F45A-BCB3-45F3-979A-C87366612EB1}"/>
          </ac:spMkLst>
        </pc:spChg>
      </pc:sldChg>
      <pc:sldChg chg="addSp delSp modSp mod modClrScheme delAnim delDesignElem chgLayout">
        <pc:chgData name="Rebecca Louise Sparkes (2011028)" userId="S::2011028@student.uwtsd.ac.uk::0358deb5-a43c-4868-9412-7d0be21cc6b4" providerId="AD" clId="Web-{F4EC570D-63DA-2698-3AB7-CB5A3C845D66}" dt="2020-11-18T17:17:37.942" v="168" actId="1076"/>
        <pc:sldMkLst>
          <pc:docMk/>
          <pc:sldMk cId="4183679504" sldId="266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183679504" sldId="266"/>
            <ac:spMk id="2" creationId="{7FE45C6A-F23F-4287-81B3-36E9E3520A94}"/>
          </ac:spMkLst>
        </pc:spChg>
        <pc:spChg chg="mod">
          <ac:chgData name="Rebecca Louise Sparkes (2011028)" userId="S::2011028@student.uwtsd.ac.uk::0358deb5-a43c-4868-9412-7d0be21cc6b4" providerId="AD" clId="Web-{F4EC570D-63DA-2698-3AB7-CB5A3C845D66}" dt="2020-11-18T17:17:37.942" v="168" actId="1076"/>
          <ac:spMkLst>
            <pc:docMk/>
            <pc:sldMk cId="4183679504" sldId="266"/>
            <ac:spMk id="3" creationId="{982F4615-F672-4E9B-81C1-C462BA2E7462}"/>
          </ac:spMkLst>
        </pc:spChg>
        <pc:spChg chg="del mod">
          <ac:chgData name="Rebecca Louise Sparkes (2011028)" userId="S::2011028@student.uwtsd.ac.uk::0358deb5-a43c-4868-9412-7d0be21cc6b4" providerId="AD" clId="Web-{F4EC570D-63DA-2698-3AB7-CB5A3C845D66}" dt="2020-11-18T17:03:24.123" v="8"/>
          <ac:spMkLst>
            <pc:docMk/>
            <pc:sldMk cId="4183679504" sldId="266"/>
            <ac:spMk id="5" creationId="{BED32376-DF2F-42C7-9460-DE45361187AD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183679504" sldId="266"/>
            <ac:spMk id="12" creationId="{2CB6C291-6CAF-46DF-ACFF-AADF0FD03F58}"/>
          </ac:spMkLst>
        </pc:spChg>
        <pc:spChg chg="add del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183679504" sldId="266"/>
            <ac:spMk id="16" creationId="{4735DC46-5663-471D-AADB-81E00E65BCC6}"/>
          </ac:spMkLst>
        </pc:spChg>
        <pc:picChg chg="add del">
          <ac:chgData name="Rebecca Louise Sparkes (2011028)" userId="S::2011028@student.uwtsd.ac.uk::0358deb5-a43c-4868-9412-7d0be21cc6b4" providerId="AD" clId="Web-{F4EC570D-63DA-2698-3AB7-CB5A3C845D66}" dt="2020-11-18T17:14:52.213" v="135"/>
          <ac:picMkLst>
            <pc:docMk/>
            <pc:sldMk cId="4183679504" sldId="266"/>
            <ac:picMk id="14" creationId="{1EBADBCA-DA20-4279-93C6-011DEF18AA71}"/>
          </ac:picMkLst>
        </pc:picChg>
      </pc:sldChg>
      <pc:sldChg chg="modSp add del mod modClrScheme chgLayout">
        <pc:chgData name="Rebecca Louise Sparkes (2011028)" userId="S::2011028@student.uwtsd.ac.uk::0358deb5-a43c-4868-9412-7d0be21cc6b4" providerId="AD" clId="Web-{F4EC570D-63DA-2698-3AB7-CB5A3C845D66}" dt="2020-11-18T17:14:52.213" v="135"/>
        <pc:sldMkLst>
          <pc:docMk/>
          <pc:sldMk cId="4090457977" sldId="267"/>
        </pc:sldMkLst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090457977" sldId="267"/>
            <ac:spMk id="2" creationId="{AA1E5279-78F1-492B-AAED-D7AC3DBF6DDE}"/>
          </ac:spMkLst>
        </pc:spChg>
        <pc:spChg chg="mod ord">
          <ac:chgData name="Rebecca Louise Sparkes (2011028)" userId="S::2011028@student.uwtsd.ac.uk::0358deb5-a43c-4868-9412-7d0be21cc6b4" providerId="AD" clId="Web-{F4EC570D-63DA-2698-3AB7-CB5A3C845D66}" dt="2020-11-18T17:14:52.213" v="135"/>
          <ac:spMkLst>
            <pc:docMk/>
            <pc:sldMk cId="4090457977" sldId="267"/>
            <ac:spMk id="3" creationId="{C57171F2-DECF-4BE8-B263-CA5979F109A7}"/>
          </ac:spMkLst>
        </pc:spChg>
      </pc:sldChg>
      <pc:sldMasterChg chg="add del addSldLayout delSldLayout">
        <pc:chgData name="Rebecca Louise Sparkes (2011028)" userId="S::2011028@student.uwtsd.ac.uk::0358deb5-a43c-4868-9412-7d0be21cc6b4" providerId="AD" clId="Web-{F4EC570D-63DA-2698-3AB7-CB5A3C845D66}" dt="2020-11-18T17:14:52.213" v="135"/>
        <pc:sldMasterMkLst>
          <pc:docMk/>
          <pc:sldMasterMk cId="2460954070" sldId="2147483660"/>
        </pc:sldMasterMkLst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52.213" v="135"/>
        <pc:sldMasterMkLst>
          <pc:docMk/>
          <pc:sldMasterMk cId="3131453774" sldId="2147483672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2015901327" sldId="214748367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2713019769" sldId="214748367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654429381" sldId="214748367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292816233" sldId="214748367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1966041938" sldId="214748367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462650425" sldId="214748367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3008164879" sldId="214748367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1224000897" sldId="214748368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2535306347" sldId="214748368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2982003274" sldId="214748368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52.213" v="135"/>
          <pc:sldLayoutMkLst>
            <pc:docMk/>
            <pc:sldMasterMk cId="3131453774" sldId="2147483672"/>
            <pc:sldLayoutMk cId="499247498" sldId="2147483683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49.619" v="134"/>
        <pc:sldMasterMkLst>
          <pc:docMk/>
          <pc:sldMasterMk cId="1135316842" sldId="2147483684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1394994620" sldId="214748368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1329035186" sldId="214748368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4287179127" sldId="214748368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1137293117" sldId="214748368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076795803" sldId="214748368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419301971" sldId="214748369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578437047" sldId="214748369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123786800" sldId="214748369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59130673" sldId="214748369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40957420" sldId="214748369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2915812621" sldId="214748369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2618801538" sldId="214748369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1920314541" sldId="214748369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140189282" sldId="214748369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2542761522" sldId="214748369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3491545393" sldId="214748370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9.619" v="134"/>
          <pc:sldLayoutMkLst>
            <pc:docMk/>
            <pc:sldMasterMk cId="1135316842" sldId="2147483684"/>
            <pc:sldLayoutMk cId="1194117759" sldId="2147483701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46.416" v="133"/>
        <pc:sldMasterMkLst>
          <pc:docMk/>
          <pc:sldMasterMk cId="3313146288" sldId="2147483702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2469951158" sldId="214748370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3720656888" sldId="214748370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382136270" sldId="214748370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3333594697" sldId="214748370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1851456264" sldId="214748370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1719084030" sldId="214748370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92074532" sldId="214748370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2381621348" sldId="214748371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735184496" sldId="214748371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3266544774" sldId="214748371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6.416" v="133"/>
          <pc:sldLayoutMkLst>
            <pc:docMk/>
            <pc:sldMasterMk cId="3313146288" sldId="2147483702"/>
            <pc:sldLayoutMk cId="2063660716" sldId="2147483713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43.588" v="132"/>
        <pc:sldMasterMkLst>
          <pc:docMk/>
          <pc:sldMasterMk cId="4006844798" sldId="2147483714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3770653265" sldId="214748371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3667816363" sldId="214748371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4123630875" sldId="214748371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319828969" sldId="214748371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2128891973" sldId="214748371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3932227013" sldId="214748372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2489273149" sldId="214748372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4239611615" sldId="214748372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2147161348" sldId="214748372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289589500" sldId="214748372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3.588" v="132"/>
          <pc:sldLayoutMkLst>
            <pc:docMk/>
            <pc:sldMasterMk cId="4006844798" sldId="2147483714"/>
            <pc:sldLayoutMk cId="838194933" sldId="2147483725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41.681" v="131"/>
        <pc:sldMasterMkLst>
          <pc:docMk/>
          <pc:sldMasterMk cId="2311059680" sldId="2147483726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2797152138" sldId="214748372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2976489736" sldId="214748372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3019804991" sldId="214748372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2525472636" sldId="214748373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1220875865" sldId="214748373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936060507" sldId="214748373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967836487" sldId="214748373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3148820543" sldId="214748373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2533150020" sldId="214748373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3056229484" sldId="214748373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419358234" sldId="214748373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4201255405" sldId="214748373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2678761196" sldId="214748373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3307156588" sldId="214748374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1775271898" sldId="214748374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3501506103" sldId="214748374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41.681" v="131"/>
          <pc:sldLayoutMkLst>
            <pc:docMk/>
            <pc:sldMasterMk cId="2311059680" sldId="2147483726"/>
            <pc:sldLayoutMk cId="51576306" sldId="2147483743"/>
          </pc:sldLayoutMkLst>
        </pc:sldLayoutChg>
      </pc:sldMasterChg>
      <pc:sldMasterChg chg="add del addSldLayout delSldLayout modSldLayout">
        <pc:chgData name="Rebecca Louise Sparkes (2011028)" userId="S::2011028@student.uwtsd.ac.uk::0358deb5-a43c-4868-9412-7d0be21cc6b4" providerId="AD" clId="Web-{F4EC570D-63DA-2698-3AB7-CB5A3C845D66}" dt="2020-11-18T17:14:38.337" v="130"/>
        <pc:sldMasterMkLst>
          <pc:docMk/>
          <pc:sldMasterMk cId="2652606826" sldId="2147483744"/>
        </pc:sldMasterMkLst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1893127312" sldId="2147483745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192271145" sldId="2147483746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2864650565" sldId="2147483747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3839116966" sldId="2147483748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1129828993" sldId="2147483749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3028386158" sldId="2147483750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4190370492" sldId="2147483751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529213865" sldId="2147483752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1541307490" sldId="2147483753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1224192933" sldId="2147483754"/>
          </pc:sldLayoutMkLst>
        </pc:sldLayoutChg>
        <pc:sldLayoutChg chg="add del mod replId">
          <pc:chgData name="Rebecca Louise Sparkes (2011028)" userId="S::2011028@student.uwtsd.ac.uk::0358deb5-a43c-4868-9412-7d0be21cc6b4" providerId="AD" clId="Web-{F4EC570D-63DA-2698-3AB7-CB5A3C845D66}" dt="2020-11-18T17:14:38.337" v="130"/>
          <pc:sldLayoutMkLst>
            <pc:docMk/>
            <pc:sldMasterMk cId="2652606826" sldId="2147483744"/>
            <pc:sldLayoutMk cId="3224637669" sldId="214748375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dpsycinteractive.org/topics/cognition/piaget.html" TargetMode="External"/><Relationship Id="rId2" Type="http://schemas.openxmlformats.org/officeDocument/2006/relationships/hyperlink" Target="https://link-springer-com.ezproxy.uwtsd.ac.uk/article/10.1007/s10608-018-09994-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annica.com/biography/Jean-Piaget/images-videos#/media/1/459096/231160" TargetMode="External"/><Relationship Id="rId2" Type="http://schemas.openxmlformats.org/officeDocument/2006/relationships/hyperlink" Target="https://www.nhs.uk/conditions/pregnancy-and-baby/baby-reviews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sites/default/files/publications/2019-03/foundation-phase-nursery-guide-for-parents-and-car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79" y="2053641"/>
            <a:ext cx="3669161" cy="27600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 dirty="0">
                <a:solidFill>
                  <a:srgbClr val="FFFFFF"/>
                </a:solidFill>
                <a:latin typeface="Times New Roman"/>
                <a:cs typeface="Times New Roman"/>
              </a:rPr>
              <a:t>Piaget's cognitive development theory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dirty="0">
                <a:solidFill>
                  <a:srgbClr val="000000"/>
                </a:solidFill>
                <a:latin typeface="Times New Roman"/>
                <a:cs typeface="Times New Roman"/>
              </a:rPr>
              <a:t>Rebecca Sparkes</a:t>
            </a:r>
          </a:p>
          <a:p>
            <a:pPr algn="l"/>
            <a:r>
              <a:rPr lang="en-US" dirty="0">
                <a:solidFill>
                  <a:srgbClr val="000000"/>
                </a:solidFill>
                <a:latin typeface="Times New Roman"/>
                <a:cs typeface="Times New Roman"/>
              </a:rPr>
              <a:t>2011028</a:t>
            </a:r>
          </a:p>
          <a:p>
            <a:pPr algn="l"/>
            <a:r>
              <a:rPr lang="en-US" dirty="0">
                <a:solidFill>
                  <a:srgbClr val="000000"/>
                </a:solidFill>
                <a:latin typeface="Times New Roman"/>
                <a:cs typeface="Times New Roman"/>
              </a:rPr>
              <a:t>Tutor: Donna Morgan</a:t>
            </a:r>
          </a:p>
          <a:p>
            <a:pPr algn="l"/>
            <a:r>
              <a:rPr lang="en-US" dirty="0">
                <a:solidFill>
                  <a:srgbClr val="000000"/>
                </a:solidFill>
                <a:latin typeface="Times New Roman"/>
                <a:cs typeface="Times New Roman"/>
              </a:rPr>
              <a:t>Psychology for Health and Social Care BMPH4019</a:t>
            </a:r>
          </a:p>
          <a:p>
            <a:pPr algn="l"/>
            <a:r>
              <a:rPr lang="en-US" dirty="0">
                <a:solidFill>
                  <a:srgbClr val="000000"/>
                </a:solidFill>
                <a:latin typeface="Times New Roman"/>
                <a:cs typeface="Times New Roman"/>
              </a:rPr>
              <a:t>Assignment 1 - Presentation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CE741A4-075D-4E59-8195-71A897AADC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776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7EF674-D507-44BE-BF5D-1AA97AA57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  <a:latin typeface="Times New Roman"/>
                <a:cs typeface="Calibri Light"/>
              </a:rPr>
              <a:t>Aim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FA627-52B3-4B85-A72D-2656D878C3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737984"/>
            <a:ext cx="4977578" cy="363928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3200" dirty="0">
                <a:solidFill>
                  <a:srgbClr val="000000"/>
                </a:solidFill>
                <a:latin typeface="Times New Roman"/>
                <a:cs typeface="Calibri"/>
              </a:rPr>
              <a:t>To understand Piaget's cognitive development theory</a:t>
            </a:r>
            <a:endParaRPr lang="en-US" sz="32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r>
              <a:rPr lang="en-GB" sz="3200" dirty="0">
                <a:solidFill>
                  <a:srgbClr val="000000"/>
                </a:solidFill>
                <a:latin typeface="Times New Roman"/>
                <a:cs typeface="Calibri"/>
              </a:rPr>
              <a:t>To look at the strengths and criticisms of Piaget's theory</a:t>
            </a:r>
          </a:p>
          <a:p>
            <a:r>
              <a:rPr lang="en-GB" sz="3200" dirty="0">
                <a:solidFill>
                  <a:srgbClr val="000000"/>
                </a:solidFill>
                <a:latin typeface="Times New Roman"/>
                <a:cs typeface="Calibri"/>
              </a:rPr>
              <a:t>If Piaget’s theory can explain lifespan development</a:t>
            </a:r>
          </a:p>
          <a:p>
            <a:endParaRPr lang="en-GB" sz="20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endParaRPr lang="en-GB" sz="2000" dirty="0">
              <a:solidFill>
                <a:srgbClr val="000000"/>
              </a:solidFill>
              <a:cs typeface="Calibri"/>
            </a:endParaRPr>
          </a:p>
          <a:p>
            <a:endParaRPr lang="en-GB" sz="2000" dirty="0">
              <a:solidFill>
                <a:srgbClr val="000000"/>
              </a:solidFill>
              <a:cs typeface="Calibri"/>
            </a:endParaRP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427C172A-5E52-4A0D-BCEA-5E98E39128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649998-734C-4324-8078-7A3FD59D06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3009" y="60080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00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43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18AD-9F63-46F9-B533-ED2251AC1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Times New Roman"/>
                <a:cs typeface="Calibri Light"/>
              </a:rPr>
              <a:t>Jean Piaget (1896 – 1980)</a:t>
            </a:r>
            <a:endParaRPr lang="en-GB" b="1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97D1B-1DC2-4F03-A9F4-D3AE006BF4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latin typeface="Times New Roman"/>
                <a:cs typeface="Calibri"/>
              </a:rPr>
              <a:t>Born in Switzerland in 1896</a:t>
            </a:r>
          </a:p>
          <a:p>
            <a:r>
              <a:rPr lang="en-GB" sz="3200" dirty="0">
                <a:latin typeface="Times New Roman"/>
                <a:cs typeface="Calibri"/>
              </a:rPr>
              <a:t>Showed interest in natural sciences from a young age</a:t>
            </a:r>
          </a:p>
          <a:p>
            <a:r>
              <a:rPr lang="en-GB" sz="3200" dirty="0">
                <a:latin typeface="Times New Roman"/>
                <a:cs typeface="Calibri"/>
              </a:rPr>
              <a:t>In the 1920's Piaget married and had children </a:t>
            </a:r>
          </a:p>
          <a:p>
            <a:r>
              <a:rPr lang="en-GB" sz="3200" dirty="0">
                <a:latin typeface="Times New Roman"/>
                <a:cs typeface="Calibri"/>
              </a:rPr>
              <a:t>At this time he became interested in psychology</a:t>
            </a:r>
          </a:p>
        </p:txBody>
      </p:sp>
      <p:pic>
        <p:nvPicPr>
          <p:cNvPr id="5" name="Picture 5" descr="A person wearing glasses posing for the camera&#10;&#10;Description automatically generated">
            <a:extLst>
              <a:ext uri="{FF2B5EF4-FFF2-40B4-BE49-F238E27FC236}">
                <a16:creationId xmlns:a16="http://schemas.microsoft.com/office/drawing/2014/main" id="{C3ADE559-F884-49EA-9FAF-2942CA6BAFD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798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174F727-0384-4AA1-A5B5-DE0852E52D3C}"/>
              </a:ext>
            </a:extLst>
          </p:cNvPr>
          <p:cNvSpPr txBox="1"/>
          <p:nvPr/>
        </p:nvSpPr>
        <p:spPr>
          <a:xfrm>
            <a:off x="5515154" y="6262778"/>
            <a:ext cx="722893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latin typeface="Times New Roman"/>
                <a:cs typeface="Times New Roman"/>
              </a:rPr>
              <a:t>(Kohler 2014. Ensar 2014. Shutterstock 1973)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469EF7-9A65-4800-AD31-84705FEB53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855722" y="2246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528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640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95622-EADD-4CD8-B435-304CED489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64" y="1952889"/>
            <a:ext cx="406663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kern="1200" dirty="0">
                <a:solidFill>
                  <a:srgbClr val="FFFFFF"/>
                </a:solidFill>
                <a:latin typeface="Times New Roman"/>
                <a:cs typeface="Times New Roman"/>
              </a:rPr>
              <a:t>Piaget's 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329E1-A3F1-4A4A-9655-ABE1F5EDEB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5162" y="807528"/>
            <a:ext cx="6682836" cy="1703717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GB" sz="3200" dirty="0">
                <a:latin typeface="Times New Roman"/>
                <a:cs typeface="Calibri"/>
              </a:rPr>
              <a:t>Piaget believed all children are born with reflex activity, </a:t>
            </a:r>
            <a:r>
              <a:rPr lang="en-GB" sz="3200" i="1" dirty="0">
                <a:latin typeface="Times New Roman"/>
                <a:cs typeface="Calibri"/>
              </a:rPr>
              <a:t>referred to as 'schemas’ </a:t>
            </a:r>
            <a:r>
              <a:rPr lang="en-GB" sz="2400" dirty="0">
                <a:latin typeface="Times New Roman"/>
                <a:cs typeface="Calibri"/>
              </a:rPr>
              <a:t>(Gibson and Francis 2019)</a:t>
            </a:r>
            <a:endParaRPr lang="en-GB" sz="2400" i="1">
              <a:latin typeface="Times New Roman"/>
              <a:cs typeface="Calibri"/>
            </a:endParaRPr>
          </a:p>
          <a:p>
            <a:endParaRPr lang="en-GB" sz="3200" dirty="0">
              <a:latin typeface="Times New Roman"/>
              <a:cs typeface="Calibri"/>
            </a:endParaRPr>
          </a:p>
          <a:p>
            <a:endParaRPr lang="en-GB" i="1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D299C-9CEF-4F38-B453-D0E0D6F38D60}"/>
              </a:ext>
            </a:extLst>
          </p:cNvPr>
          <p:cNvSpPr txBox="1"/>
          <p:nvPr/>
        </p:nvSpPr>
        <p:spPr>
          <a:xfrm>
            <a:off x="4489055" y="2524665"/>
            <a:ext cx="6395049" cy="21318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3200" dirty="0">
                <a:latin typeface="Times New Roman"/>
                <a:cs typeface="Times New Roman"/>
              </a:rPr>
              <a:t>Children pass through 4 stages of development, with some stages having their own substages </a:t>
            </a:r>
            <a:r>
              <a:rPr lang="en-GB" sz="2400" dirty="0">
                <a:latin typeface="Times New Roman"/>
                <a:cs typeface="Calibri"/>
              </a:rPr>
              <a:t>(Smith, Cowie and Blades 2011)</a:t>
            </a:r>
            <a:endParaRPr lang="en-US" sz="2400" dirty="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dirty="0">
              <a:latin typeface="Times New Roman"/>
              <a:cs typeface="Times New Roman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28275-1A0F-41A6-9E0F-2A81F181D55C}"/>
              </a:ext>
            </a:extLst>
          </p:cNvPr>
          <p:cNvSpPr txBox="1"/>
          <p:nvPr/>
        </p:nvSpPr>
        <p:spPr>
          <a:xfrm>
            <a:off x="4346631" y="4583814"/>
            <a:ext cx="7257689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i="1" dirty="0">
                <a:latin typeface="Times New Roman"/>
                <a:cs typeface="Times New Roman"/>
              </a:rPr>
              <a:t>Assimilation </a:t>
            </a:r>
            <a:r>
              <a:rPr lang="en-GB" sz="3200" dirty="0">
                <a:latin typeface="Times New Roman"/>
                <a:cs typeface="Times New Roman"/>
              </a:rPr>
              <a:t>and</a:t>
            </a:r>
            <a:r>
              <a:rPr lang="en-GB" sz="3200" i="1" dirty="0">
                <a:latin typeface="Times New Roman"/>
                <a:cs typeface="Times New Roman"/>
              </a:rPr>
              <a:t> accommodation </a:t>
            </a:r>
            <a:r>
              <a:rPr lang="en-GB" sz="3200" dirty="0">
                <a:latin typeface="Times New Roman"/>
                <a:cs typeface="Times New Roman"/>
              </a:rPr>
              <a:t>are the ongoing processes for intellectual development </a:t>
            </a:r>
            <a:r>
              <a:rPr lang="en-GB" sz="2400" dirty="0">
                <a:latin typeface="Times New Roman"/>
                <a:cs typeface="Times New Roman"/>
              </a:rPr>
              <a:t>(Huitt and Hummel 2003. </a:t>
            </a:r>
            <a:r>
              <a:rPr lang="en-GB" sz="2400" dirty="0" err="1">
                <a:latin typeface="Times New Roman"/>
                <a:cs typeface="Times New Roman"/>
              </a:rPr>
              <a:t>Simatwa</a:t>
            </a:r>
            <a:r>
              <a:rPr lang="en-GB" sz="2400" dirty="0">
                <a:latin typeface="Times New Roman"/>
                <a:cs typeface="Times New Roman"/>
              </a:rPr>
              <a:t> 2010)</a:t>
            </a:r>
            <a:endParaRPr lang="en-US" sz="2400">
              <a:cs typeface="Calibri" panose="020F0502020204030204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8FEACF-A12C-4A50-8989-56DB9E5649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17422" y="558408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84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7730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  <p:bldP spid="3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20202B-7DB2-4140-8734-11A56A750F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00506" y="2129288"/>
            <a:ext cx="9122463" cy="3178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GB" sz="3600">
              <a:cs typeface="Calibri"/>
            </a:endParaRPr>
          </a:p>
          <a:p>
            <a:pPr algn="ctr"/>
            <a:endParaRPr lang="en-GB" sz="360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FB33CE3-9B4E-42D6-959C-EE117133AEC3}"/>
              </a:ext>
            </a:extLst>
          </p:cNvPr>
          <p:cNvSpPr txBox="1"/>
          <p:nvPr/>
        </p:nvSpPr>
        <p:spPr>
          <a:xfrm>
            <a:off x="6032740" y="5529532"/>
            <a:ext cx="4569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575150-BEFF-4037-A47A-B17ADA1FE7B1}"/>
              </a:ext>
            </a:extLst>
          </p:cNvPr>
          <p:cNvSpPr txBox="1"/>
          <p:nvPr/>
        </p:nvSpPr>
        <p:spPr>
          <a:xfrm>
            <a:off x="4410312" y="5522453"/>
            <a:ext cx="70851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Times New Roman"/>
                <a:ea typeface="+mn-lt"/>
                <a:cs typeface="+mn-lt"/>
              </a:rPr>
              <a:t>(</a:t>
            </a:r>
            <a:r>
              <a:rPr lang="en-GB" sz="2400" dirty="0">
                <a:solidFill>
                  <a:srgbClr val="000000"/>
                </a:solidFill>
                <a:latin typeface="Times New Roman"/>
                <a:cs typeface="Calibri"/>
              </a:rPr>
              <a:t>Benson 1998. </a:t>
            </a:r>
            <a:r>
              <a:rPr lang="en-GB" sz="2400" dirty="0" err="1">
                <a:solidFill>
                  <a:srgbClr val="3A3A3A"/>
                </a:solidFill>
                <a:latin typeface="Times New Roman"/>
                <a:cs typeface="Times New Roman"/>
              </a:rPr>
              <a:t>Kholiq</a:t>
            </a:r>
            <a:r>
              <a:rPr lang="en-GB" sz="2400" b="0" i="0" dirty="0">
                <a:solidFill>
                  <a:srgbClr val="3A3A3A"/>
                </a:solidFill>
                <a:effectLst/>
                <a:latin typeface="Times New Roman"/>
                <a:cs typeface="Times New Roman"/>
              </a:rPr>
              <a:t> 2020. </a:t>
            </a:r>
            <a:r>
              <a:rPr lang="en-GB" sz="2400" dirty="0">
                <a:latin typeface="Times New Roman"/>
                <a:cs typeface="Calibri"/>
              </a:rPr>
              <a:t>Smith, Cowie and Blades 2011.</a:t>
            </a:r>
            <a:r>
              <a:rPr lang="en-GB" sz="2400" b="0" i="0" dirty="0">
                <a:solidFill>
                  <a:srgbClr val="3A3A3A"/>
                </a:solidFill>
                <a:effectLst/>
                <a:latin typeface="Times New Roman"/>
                <a:cs typeface="Times New Roman"/>
              </a:rPr>
              <a:t> Berk 2017. </a:t>
            </a:r>
            <a:r>
              <a:rPr lang="en-GB" sz="2400" dirty="0">
                <a:latin typeface="Times New Roman"/>
                <a:ea typeface="+mn-lt"/>
                <a:cs typeface="+mn-lt"/>
              </a:rPr>
              <a:t>Ni Putu 2018. </a:t>
            </a:r>
            <a:r>
              <a:rPr lang="en-GB" sz="2400" dirty="0" err="1">
                <a:latin typeface="Times New Roman"/>
                <a:ea typeface="+mn-lt"/>
                <a:cs typeface="+mn-lt"/>
              </a:rPr>
              <a:t>Ojose</a:t>
            </a:r>
            <a:r>
              <a:rPr lang="en-GB" sz="2400" dirty="0">
                <a:latin typeface="Times New Roman"/>
                <a:ea typeface="+mn-lt"/>
                <a:cs typeface="+mn-lt"/>
              </a:rPr>
              <a:t> 2008)</a:t>
            </a:r>
            <a:endParaRPr lang="en-US" sz="2400" dirty="0">
              <a:latin typeface="Times New Roman"/>
              <a:ea typeface="+mn-lt"/>
              <a:cs typeface="+mn-lt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E1EF0C-35C7-48B2-AD6D-ECB934B85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1863" y="485955"/>
            <a:ext cx="8058538" cy="751936"/>
          </a:xfrm>
        </p:spPr>
        <p:txBody>
          <a:bodyPr>
            <a:normAutofit/>
          </a:bodyPr>
          <a:lstStyle/>
          <a:p>
            <a:pPr algn="ctr"/>
            <a:r>
              <a:rPr lang="en-GB" sz="4400" b="1" dirty="0">
                <a:latin typeface="Times New Roman"/>
                <a:cs typeface="Calibri Light"/>
              </a:rPr>
              <a:t>Piaget's 4 stage theory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B1CCB6-A920-44EE-9BFC-109705304525}"/>
              </a:ext>
            </a:extLst>
          </p:cNvPr>
          <p:cNvSpPr txBox="1"/>
          <p:nvPr/>
        </p:nvSpPr>
        <p:spPr>
          <a:xfrm>
            <a:off x="1662024" y="1834551"/>
            <a:ext cx="9414292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sz="3200" dirty="0">
                <a:latin typeface="Times New Roman"/>
                <a:cs typeface="Calibri"/>
              </a:rPr>
              <a:t>Sensorimotor stage: 0 – 2 years (6 substages)</a:t>
            </a:r>
          </a:p>
          <a:p>
            <a:pPr marL="342900" indent="-342900">
              <a:buAutoNum type="arabicPeriod"/>
            </a:pPr>
            <a:endParaRPr lang="en-GB" sz="3200" dirty="0">
              <a:latin typeface="Times New Roman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Times New Roman"/>
                <a:cs typeface="Calibri"/>
              </a:rPr>
              <a:t>Pre – operational stage: 2 – 7 years (2 substages)</a:t>
            </a:r>
          </a:p>
          <a:p>
            <a:pPr marL="342900" indent="-342900">
              <a:buAutoNum type="arabicPeriod"/>
            </a:pPr>
            <a:endParaRPr lang="en-GB" sz="3200" dirty="0">
              <a:latin typeface="Times New Roman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Times New Roman"/>
                <a:cs typeface="Calibri"/>
              </a:rPr>
              <a:t>Concrete operational stage: 7 – 11 years</a:t>
            </a:r>
          </a:p>
          <a:p>
            <a:pPr marL="342900" indent="-342900">
              <a:buAutoNum type="arabicPeriod"/>
            </a:pPr>
            <a:endParaRPr lang="en-GB" sz="3200" dirty="0">
              <a:latin typeface="Times New Roman"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3200" dirty="0">
                <a:latin typeface="Times New Roman"/>
                <a:cs typeface="Calibri"/>
              </a:rPr>
              <a:t>Formal operational stage: 11 years +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BD85A0-004C-479E-899D-B30FBAB6CD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1728" y="55940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315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2061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Close-up of open book against blurred bookshelf background">
            <a:extLst>
              <a:ext uri="{FF2B5EF4-FFF2-40B4-BE49-F238E27FC236}">
                <a16:creationId xmlns:a16="http://schemas.microsoft.com/office/drawing/2014/main" id="{098262F2-1702-417C-BB6D-2FFD6DF185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5730"/>
          <a:stretch/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A50634-2DDB-4DD3-9F77-F497B9441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b="1" dirty="0">
                <a:latin typeface="Times New Roman"/>
                <a:cs typeface="Times New Roman"/>
              </a:rPr>
              <a:t>Can this relate to lifespan development?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5402F22-EDAF-4849-B1E7-8DFCBC4B6F61}"/>
              </a:ext>
            </a:extLst>
          </p:cNvPr>
          <p:cNvSpPr txBox="1"/>
          <p:nvPr/>
        </p:nvSpPr>
        <p:spPr>
          <a:xfrm>
            <a:off x="712422" y="3331309"/>
            <a:ext cx="4593021" cy="26198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(Berk 2017. The Gale Group, 2015)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879114A-5837-40C2-93CA-0A0C504DF3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63533" y="3595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176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6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B630E2-941C-4373-B888-E2F1B2F8A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Times New Roman"/>
                <a:cs typeface="Times New Roman"/>
              </a:rPr>
              <a:t>Strengths of Piaget's cognitive development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D6E71-C609-4791-95DC-CA632F071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sz="2400">
              <a:solidFill>
                <a:srgbClr val="FFFFFF"/>
              </a:solidFill>
            </a:endParaRPr>
          </a:p>
          <a:p>
            <a:pPr marL="0"/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5B1E96-1D73-4216-99F6-C7CF584A8096}"/>
              </a:ext>
            </a:extLst>
          </p:cNvPr>
          <p:cNvSpPr txBox="1"/>
          <p:nvPr/>
        </p:nvSpPr>
        <p:spPr>
          <a:xfrm>
            <a:off x="3840624" y="2266345"/>
            <a:ext cx="7513176" cy="39106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  <a:latin typeface="Times New Roman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  <a:latin typeface="Times New Roman"/>
                <a:cs typeface="Times New Roman"/>
              </a:rPr>
              <a:t>Supports milestone development checks on infants and children </a:t>
            </a:r>
            <a:r>
              <a:rPr lang="en-US" sz="2400" dirty="0">
                <a:solidFill>
                  <a:srgbClr val="FFFFFF"/>
                </a:solidFill>
                <a:latin typeface="Times New Roman"/>
                <a:cs typeface="Times New Roman"/>
              </a:rPr>
              <a:t>(National Health Service 2020)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FFFFFF"/>
              </a:solidFill>
              <a:latin typeface="Times New Roman"/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  <a:latin typeface="Times New Roman"/>
                <a:cs typeface="Times New Roman"/>
              </a:rPr>
              <a:t>Used in the educational setting </a:t>
            </a:r>
            <a:r>
              <a:rPr lang="en-US" sz="2400" dirty="0">
                <a:solidFill>
                  <a:srgbClr val="FFFFFF"/>
                </a:solidFill>
                <a:latin typeface="Times New Roman"/>
                <a:cs typeface="Times New Roman"/>
              </a:rPr>
              <a:t>(The Welsh Government 2019)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>
              <a:solidFill>
                <a:srgbClr val="FFFFFF"/>
              </a:solidFill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F1A91AE-818A-4710-943B-DA690012DE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0726" y="543130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676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7152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58D80BA-EC78-479F-B31B-6EECEB23F6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Times New Roman"/>
                <a:cs typeface="Calibri Light"/>
              </a:rPr>
              <a:t>Criticisms of Piaget's 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6E1D9-CE02-4D1D-B89D-52325C683A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291" y="413678"/>
            <a:ext cx="5507367" cy="625142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Piaget did not take into account many things that could influence a child's cognitive development </a:t>
            </a:r>
            <a:endParaRPr lang="en-GB" sz="24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Calibri"/>
              </a:rPr>
              <a:t>Cognitive development is established earlier than Piaget suggested</a:t>
            </a:r>
            <a:endParaRPr lang="en-GB">
              <a:latin typeface="Times New Roman"/>
              <a:cs typeface="Calibri"/>
            </a:endParaRPr>
          </a:p>
          <a:p>
            <a:r>
              <a:rPr lang="en-GB" dirty="0">
                <a:solidFill>
                  <a:srgbClr val="000000"/>
                </a:solidFill>
                <a:latin typeface="Times New Roman"/>
                <a:cs typeface="Calibri"/>
              </a:rPr>
              <a:t>Piaget's findings came mainly from his own children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(The Gale Group 2015. </a:t>
            </a:r>
            <a:r>
              <a:rPr lang="en-GB" sz="1800" dirty="0" err="1">
                <a:solidFill>
                  <a:srgbClr val="000000"/>
                </a:solidFill>
                <a:latin typeface="Times New Roman"/>
                <a:cs typeface="Times New Roman"/>
              </a:rPr>
              <a:t>Babakr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, Mohamedamin and </a:t>
            </a:r>
            <a:r>
              <a:rPr lang="en-GB" sz="1800" dirty="0" err="1">
                <a:solidFill>
                  <a:srgbClr val="000000"/>
                </a:solidFill>
                <a:latin typeface="Times New Roman"/>
                <a:cs typeface="Times New Roman"/>
              </a:rPr>
              <a:t>Kakamad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 2019. </a:t>
            </a:r>
            <a:r>
              <a:rPr lang="en-GB" sz="1800" dirty="0">
                <a:solidFill>
                  <a:srgbClr val="000000"/>
                </a:solidFill>
                <a:latin typeface="Calibri"/>
                <a:cs typeface="Calibri"/>
              </a:rPr>
              <a:t>Smith, Cowie and Blades, 2011. 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Taylor and </a:t>
            </a:r>
            <a:r>
              <a:rPr lang="en-GB" sz="1800" dirty="0" err="1">
                <a:solidFill>
                  <a:srgbClr val="000000"/>
                </a:solidFill>
                <a:latin typeface="Times New Roman"/>
                <a:cs typeface="Times New Roman"/>
              </a:rPr>
              <a:t>MacKenney</a:t>
            </a:r>
            <a:r>
              <a:rPr lang="en-GB" sz="1800" dirty="0">
                <a:solidFill>
                  <a:srgbClr val="000000"/>
                </a:solidFill>
                <a:latin typeface="Times New Roman"/>
                <a:cs typeface="Times New Roman"/>
              </a:rPr>
              <a:t>, 2008)</a:t>
            </a:r>
            <a:endParaRPr lang="en-GB" sz="1800" dirty="0">
              <a:ea typeface="+mn-lt"/>
              <a:cs typeface="+mn-lt"/>
            </a:endParaRPr>
          </a:p>
          <a:p>
            <a:endParaRPr lang="en-GB" sz="32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endParaRPr lang="en-GB" dirty="0">
              <a:solidFill>
                <a:srgbClr val="000000"/>
              </a:solidFill>
              <a:latin typeface="Times New Roman"/>
              <a:cs typeface="Calibri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007C96-1C75-4C23-BD31-7E1739BE76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4338" y="52262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551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7865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CB6C291-6CAF-46DF-ACFF-AADF0FD03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EBADBCA-DA20-4279-93C6-011DEF18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953" t="3964" b="3964"/>
          <a:stretch>
            <a:fillRect/>
          </a:stretch>
        </p:blipFill>
        <p:spPr>
          <a:xfrm>
            <a:off x="0" y="1"/>
            <a:ext cx="7554138" cy="6857999"/>
          </a:xfrm>
          <a:custGeom>
            <a:avLst/>
            <a:gdLst>
              <a:gd name="connsiteX0" fmla="*/ 0 w 7554138"/>
              <a:gd name="connsiteY0" fmla="*/ 0 h 6857999"/>
              <a:gd name="connsiteX1" fmla="*/ 7554138 w 7554138"/>
              <a:gd name="connsiteY1" fmla="*/ 0 h 6857999"/>
              <a:gd name="connsiteX2" fmla="*/ 7554138 w 7554138"/>
              <a:gd name="connsiteY2" fmla="*/ 6857999 h 6857999"/>
              <a:gd name="connsiteX3" fmla="*/ 0 w 7554138"/>
              <a:gd name="connsiteY3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54138" h="6857999">
                <a:moveTo>
                  <a:pt x="0" y="0"/>
                </a:moveTo>
                <a:lnTo>
                  <a:pt x="7554138" y="0"/>
                </a:lnTo>
                <a:lnTo>
                  <a:pt x="755413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FE45C6A-F23F-4287-81B3-36E9E3520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Times New Roman"/>
                <a:cs typeface="Times New Roman"/>
              </a:rPr>
              <a:t>Conclusion</a:t>
            </a:r>
            <a:br>
              <a:rPr lang="en-GB" b="1" dirty="0">
                <a:solidFill>
                  <a:srgbClr val="FFFFFF"/>
                </a:solidFill>
                <a:latin typeface="Times New Roman"/>
                <a:cs typeface="Times New Roman"/>
              </a:rPr>
            </a:br>
            <a:r>
              <a:rPr lang="en-GB" b="1" dirty="0">
                <a:solidFill>
                  <a:srgbClr val="FFFFFF"/>
                </a:solidFill>
                <a:latin typeface="Times New Roman"/>
                <a:cs typeface="Times New Roman"/>
              </a:rPr>
              <a:t>of Piaget's Cognitive Development Theory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735DC46-5663-471D-AADB-81E00E65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0850" y="0"/>
            <a:ext cx="53911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2F4615-F672-4E9B-81C1-C462BA2E7462}"/>
              </a:ext>
            </a:extLst>
          </p:cNvPr>
          <p:cNvSpPr txBox="1"/>
          <p:nvPr/>
        </p:nvSpPr>
        <p:spPr>
          <a:xfrm>
            <a:off x="5874590" y="2610927"/>
            <a:ext cx="65531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>
                <a:solidFill>
                  <a:schemeClr val="bg1"/>
                </a:solidFill>
                <a:latin typeface="Times New Roman"/>
                <a:cs typeface="Calibri"/>
              </a:rPr>
              <a:t>(</a:t>
            </a:r>
            <a:r>
              <a:rPr lang="en-GB" sz="2400" dirty="0">
                <a:solidFill>
                  <a:schemeClr val="bg1"/>
                </a:solidFill>
                <a:latin typeface="Times New Roman"/>
                <a:cs typeface="Times New Roman"/>
              </a:rPr>
              <a:t>The Gale Group 2015. The Welsh Government 2019. 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Taylor and </a:t>
            </a:r>
            <a:r>
              <a:rPr lang="en-GB" sz="2400" dirty="0" err="1">
                <a:solidFill>
                  <a:schemeClr val="bg1"/>
                </a:solidFill>
                <a:ea typeface="+mn-lt"/>
                <a:cs typeface="+mn-lt"/>
              </a:rPr>
              <a:t>MacKenney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, 2008</a:t>
            </a:r>
            <a:r>
              <a:rPr lang="en-GB" sz="2400" dirty="0">
                <a:solidFill>
                  <a:schemeClr val="bg1"/>
                </a:solidFill>
                <a:latin typeface="Times New Roman"/>
                <a:cs typeface="Calibri"/>
              </a:rPr>
              <a:t>)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F6F592-2219-4302-AC63-E7B60630F6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542757" y="582519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6795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2368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7D112-5ABC-4D9E-8964-2BD11339E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Calibri Light"/>
              </a:rPr>
              <a:t>Reference list</a:t>
            </a:r>
            <a:endParaRPr lang="en-GB" b="1" dirty="0">
              <a:latin typeface="Times New Roman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7F7DCC-9426-4EDF-B0CA-E3B5E4D94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0691" y="1696228"/>
            <a:ext cx="10515600" cy="46388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 err="1">
                <a:latin typeface="Times New Roman"/>
                <a:ea typeface="+mn-lt"/>
                <a:cs typeface="+mn-lt"/>
              </a:rPr>
              <a:t>Babakr</a:t>
            </a:r>
            <a:r>
              <a:rPr lang="en-GB" sz="2000" dirty="0">
                <a:latin typeface="Times New Roman"/>
                <a:ea typeface="+mn-lt"/>
                <a:cs typeface="+mn-lt"/>
              </a:rPr>
              <a:t>, Z.H., Mohamedamin, P. and </a:t>
            </a:r>
            <a:r>
              <a:rPr lang="en-GB" sz="2000" dirty="0" err="1">
                <a:latin typeface="Times New Roman"/>
                <a:ea typeface="+mn-lt"/>
                <a:cs typeface="+mn-lt"/>
              </a:rPr>
              <a:t>Kakamad</a:t>
            </a:r>
            <a:r>
              <a:rPr lang="en-GB" sz="2000" dirty="0">
                <a:latin typeface="Times New Roman"/>
                <a:ea typeface="+mn-lt"/>
                <a:cs typeface="+mn-lt"/>
              </a:rPr>
              <a:t>, K. (2019), 'Piaget's Cognitive Developmental Theory: Critical Review', Education Quarterly Reviews. Vol 2 (3), pp. 517-524.</a:t>
            </a:r>
          </a:p>
          <a:p>
            <a:r>
              <a:rPr lang="en-GB" sz="2000" dirty="0">
                <a:latin typeface="Times New Roman"/>
                <a:ea typeface="+mn-lt"/>
                <a:cs typeface="+mn-lt"/>
              </a:rPr>
              <a:t>Benson, N. C. (1998) ‘Introducing Psychology’, </a:t>
            </a:r>
            <a:r>
              <a:rPr lang="en-GB" sz="2000" i="1" dirty="0">
                <a:latin typeface="Times New Roman"/>
                <a:ea typeface="+mn-lt"/>
                <a:cs typeface="+mn-lt"/>
              </a:rPr>
              <a:t>A graphic guide.</a:t>
            </a:r>
            <a:r>
              <a:rPr lang="en-GB" sz="2000" dirty="0">
                <a:latin typeface="Times New Roman"/>
                <a:ea typeface="+mn-lt"/>
                <a:cs typeface="+mn-lt"/>
              </a:rPr>
              <a:t> London: Icon Books Ltd.</a:t>
            </a:r>
            <a:endParaRPr lang="en-GB" sz="2000" dirty="0">
              <a:latin typeface="Times New Roman"/>
              <a:cs typeface="Times New Roman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Berk, L.E. (2017) </a:t>
            </a:r>
            <a:r>
              <a:rPr lang="en-GB" sz="2000" i="1" dirty="0">
                <a:latin typeface="Times New Roman"/>
                <a:cs typeface="Times New Roman"/>
              </a:rPr>
              <a:t>Development through the lifespan. </a:t>
            </a:r>
            <a:r>
              <a:rPr lang="en-GB" sz="2000" dirty="0">
                <a:latin typeface="Times New Roman"/>
                <a:cs typeface="Times New Roman"/>
              </a:rPr>
              <a:t>7th </a:t>
            </a:r>
            <a:r>
              <a:rPr lang="en-GB" sz="2000" dirty="0" err="1">
                <a:latin typeface="Times New Roman"/>
                <a:cs typeface="Times New Roman"/>
              </a:rPr>
              <a:t>edn</a:t>
            </a:r>
            <a:r>
              <a:rPr lang="en-GB" sz="2000" dirty="0">
                <a:latin typeface="Times New Roman"/>
                <a:cs typeface="Times New Roman"/>
              </a:rPr>
              <a:t>. Boston: Pearson Education.</a:t>
            </a:r>
            <a:endParaRPr lang="en-GB" sz="2000">
              <a:cs typeface="Calibri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Ensar, F. (2014) 'How children construct literacy: Piagetian perspective', </a:t>
            </a:r>
            <a:r>
              <a:rPr lang="en-GB" sz="2000" i="1" dirty="0">
                <a:latin typeface="Times New Roman"/>
                <a:cs typeface="Times New Roman"/>
              </a:rPr>
              <a:t>International Journal of Secondary Education. </a:t>
            </a:r>
            <a:r>
              <a:rPr lang="en-GB" sz="2000" dirty="0">
                <a:latin typeface="Times New Roman"/>
                <a:cs typeface="Times New Roman"/>
              </a:rPr>
              <a:t>Vol 2(2), pp. 34-39.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Gibson, M. and  Francis, A.J.P. (2018) ‘Intergenerational Transfer of Early Maladaptive Schemas in Mother-Daughter Dyads, and the Role  of Parenting’, </a:t>
            </a:r>
            <a:r>
              <a:rPr lang="en-GB" sz="2000" i="1" dirty="0">
                <a:latin typeface="Times New Roman"/>
                <a:cs typeface="Times New Roman"/>
              </a:rPr>
              <a:t>Cognitive Therapy and Research</a:t>
            </a:r>
            <a:r>
              <a:rPr lang="en-GB" sz="2000" dirty="0">
                <a:latin typeface="Times New Roman"/>
                <a:cs typeface="Times New Roman"/>
              </a:rPr>
              <a:t>. 43, pp. 737-747. Available at: </a:t>
            </a:r>
            <a:r>
              <a:rPr lang="en-GB" sz="2000" dirty="0">
                <a:latin typeface="Times New Roman"/>
                <a:cs typeface="Times New Roman"/>
                <a:hlinkClick r:id="rId2"/>
              </a:rPr>
              <a:t>https://link-springer-com.ezproxy.uwtsd.ac.uk/article/10.1007/s10608-018-09994-3</a:t>
            </a:r>
            <a:r>
              <a:rPr lang="en-GB" sz="2000" dirty="0">
                <a:latin typeface="Times New Roman"/>
                <a:cs typeface="Times New Roman"/>
              </a:rPr>
              <a:t> </a:t>
            </a:r>
            <a:endParaRPr lang="en-GB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b="0" i="0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Huitt. W. and Hummel. J. (2003) ‘Piaget’s theory of cognitive development’, </a:t>
            </a:r>
            <a:r>
              <a:rPr lang="en-GB" sz="2000" b="0" i="1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Educational Psychology Interactive. 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Available at: </a:t>
            </a:r>
            <a:r>
              <a:rPr lang="en-GB" sz="2000" b="0" i="0" u="sng" strike="noStrike" dirty="0">
                <a:solidFill>
                  <a:srgbClr val="0563C1"/>
                </a:solidFill>
                <a:effectLst/>
                <a:latin typeface="Times New Roman"/>
                <a:cs typeface="Times New Roman"/>
                <a:hlinkClick r:id="rId3"/>
              </a:rPr>
              <a:t>http://www.edpsycinteractive.org/topics/cognition/piaget.html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Times New Roman"/>
                <a:cs typeface="Times New Roman"/>
              </a:rPr>
              <a:t> (Accessed: 1 November 2020). </a:t>
            </a:r>
            <a:endParaRPr lang="en-GB" sz="2000" dirty="0">
              <a:latin typeface="Times New Roman"/>
              <a:cs typeface="Times New Roman"/>
            </a:endParaRPr>
          </a:p>
          <a:p>
            <a:endParaRPr lang="en-GB" sz="18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endParaRPr lang="en-GB" sz="2000" dirty="0">
              <a:latin typeface="Times New Roman"/>
              <a:cs typeface="Times New Roman"/>
            </a:endParaRPr>
          </a:p>
          <a:p>
            <a:endParaRPr lang="en-GB" sz="2000" dirty="0">
              <a:latin typeface="Times New Roman"/>
              <a:cs typeface="Times New Roman"/>
            </a:endParaRPr>
          </a:p>
          <a:p>
            <a:endParaRPr lang="en-GB" sz="2000" dirty="0">
              <a:latin typeface="Times New Roman"/>
              <a:ea typeface="+mn-lt"/>
              <a:cs typeface="Times New Roman"/>
            </a:endParaRPr>
          </a:p>
          <a:p>
            <a:endParaRPr lang="en-GB" sz="2000" dirty="0">
              <a:latin typeface="Times New Roman"/>
              <a:ea typeface="+mn-lt"/>
              <a:cs typeface="+mn-lt"/>
            </a:endParaRPr>
          </a:p>
          <a:p>
            <a:endParaRPr lang="en-GB" sz="2000" dirty="0">
              <a:latin typeface="Times New Roman"/>
              <a:ea typeface="+mn-lt"/>
              <a:cs typeface="+mn-lt"/>
            </a:endParaRPr>
          </a:p>
          <a:p>
            <a:endParaRPr lang="en-GB" sz="2000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54778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E5279-78F1-492B-AAED-D7AC3DBF6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171F2-DECF-4BE8-B263-CA5979F109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314" y="1595588"/>
            <a:ext cx="10587486" cy="458137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 err="1">
                <a:solidFill>
                  <a:srgbClr val="3A3A3A"/>
                </a:solidFill>
                <a:latin typeface="Times New Roman"/>
                <a:cs typeface="Times New Roman"/>
              </a:rPr>
              <a:t>Kholiq</a:t>
            </a:r>
            <a:r>
              <a:rPr lang="en-GB" sz="2000" dirty="0">
                <a:solidFill>
                  <a:srgbClr val="3A3A3A"/>
                </a:solidFill>
                <a:latin typeface="Times New Roman"/>
                <a:cs typeface="Times New Roman"/>
              </a:rPr>
              <a:t>, A., 2020. ‘How is Piaget's Theory Used to Test The Cognitive Readiness of Early Childhood in School?’, </a:t>
            </a:r>
            <a:r>
              <a:rPr lang="en-GB" sz="2000" i="1" dirty="0">
                <a:solidFill>
                  <a:srgbClr val="3A3A3A"/>
                </a:solidFill>
                <a:latin typeface="Times New Roman"/>
                <a:cs typeface="Times New Roman"/>
              </a:rPr>
              <a:t>Indonesian Journal of Early Childhood Education Studies</a:t>
            </a:r>
            <a:r>
              <a:rPr lang="en-GB" sz="2000" dirty="0">
                <a:solidFill>
                  <a:srgbClr val="3A3A3A"/>
                </a:solidFill>
                <a:latin typeface="Times New Roman"/>
                <a:cs typeface="Times New Roman"/>
              </a:rPr>
              <a:t>, 9(1), pp.24–28.</a:t>
            </a:r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Kohler, R. and Bailey, R. (ed) (2014) Jean Piaget. London: Bloomsbury Academic</a:t>
            </a:r>
            <a:endParaRPr lang="en-GB" sz="2000">
              <a:latin typeface="Times New Roman"/>
              <a:cs typeface="Calibri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National Health Service (2020) </a:t>
            </a:r>
            <a:r>
              <a:rPr lang="en-GB" sz="2000" i="1" dirty="0">
                <a:latin typeface="Times New Roman"/>
                <a:cs typeface="Times New Roman"/>
              </a:rPr>
              <a:t>Your baby's health and development review.</a:t>
            </a:r>
            <a:r>
              <a:rPr lang="en-GB" sz="2000" dirty="0">
                <a:latin typeface="Times New Roman"/>
                <a:cs typeface="Times New Roman"/>
              </a:rPr>
              <a:t> Available at: </a:t>
            </a:r>
            <a:r>
              <a:rPr lang="en-GB" sz="2000" dirty="0">
                <a:latin typeface="Times New Roman"/>
                <a:cs typeface="Times New Roman"/>
                <a:hlinkClick r:id="rId2"/>
              </a:rPr>
              <a:t>https://www.nhs.uk/conditions/pregnancy-and-baby/baby-reviews/</a:t>
            </a:r>
            <a:r>
              <a:rPr lang="en-GB" sz="2000" dirty="0">
                <a:latin typeface="Times New Roman"/>
                <a:cs typeface="Times New Roman"/>
              </a:rPr>
              <a:t> (Accessed: 4 November 2020). </a:t>
            </a:r>
          </a:p>
          <a:p>
            <a:r>
              <a:rPr lang="en-GB" sz="2000" dirty="0">
                <a:latin typeface="Times New Roman"/>
                <a:cs typeface="Times New Roman"/>
              </a:rPr>
              <a:t>Ni Putu, E.A., (2018) ‘Teacher’s Instructional Behaviour in Instructional Management at Elementary School Reviewed from Piaget’s Cognitive Development Theory’. Vol 42. DOI:10.1051/</a:t>
            </a:r>
            <a:r>
              <a:rPr lang="en-GB" sz="2000" dirty="0" err="1">
                <a:latin typeface="Times New Roman"/>
                <a:cs typeface="Times New Roman"/>
              </a:rPr>
              <a:t>shsconf</a:t>
            </a:r>
            <a:r>
              <a:rPr lang="en-GB" sz="2000" dirty="0">
                <a:latin typeface="Times New Roman"/>
                <a:cs typeface="Times New Roman"/>
              </a:rPr>
              <a:t>/20184200038</a:t>
            </a:r>
          </a:p>
          <a:p>
            <a:pPr marL="285750" indent="-285750"/>
            <a:r>
              <a:rPr lang="en-GB" sz="2000" dirty="0" err="1">
                <a:latin typeface="Times New Roman"/>
                <a:cs typeface="Times New Roman"/>
              </a:rPr>
              <a:t>Ojose</a:t>
            </a:r>
            <a:r>
              <a:rPr lang="en-GB" sz="2000" dirty="0">
                <a:latin typeface="Times New Roman"/>
                <a:cs typeface="Times New Roman"/>
              </a:rPr>
              <a:t>, B. (2008) 'Applying Piaget's Theory of Cognitive Development to Mathematics Instruction', The Mathematics Educator. Vol 18 (1), pp. 26-30. </a:t>
            </a:r>
            <a:endParaRPr lang="en-US" sz="2000">
              <a:latin typeface="Times New Roman"/>
              <a:ea typeface="+mn-lt"/>
              <a:cs typeface="+mn-lt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Shutterstock (1973) </a:t>
            </a:r>
            <a:r>
              <a:rPr lang="en-GB" sz="2000" i="1" dirty="0">
                <a:latin typeface="Times New Roman"/>
                <a:cs typeface="Times New Roman"/>
              </a:rPr>
              <a:t>Jean Piaget.</a:t>
            </a:r>
            <a:r>
              <a:rPr lang="en-GB" sz="2000" dirty="0">
                <a:latin typeface="Times New Roman"/>
                <a:cs typeface="Times New Roman"/>
              </a:rPr>
              <a:t> Available at: </a:t>
            </a:r>
            <a:r>
              <a:rPr lang="en-GB" sz="2000" dirty="0">
                <a:latin typeface="Times New Roman"/>
                <a:cs typeface="Times New Roman"/>
                <a:hlinkClick r:id="rId3"/>
              </a:rPr>
              <a:t>https://www.britannica.com/biography/Jean-Piaget/images-videos#/media/1/459096/231160</a:t>
            </a:r>
            <a:r>
              <a:rPr lang="en-GB" sz="2000" dirty="0">
                <a:latin typeface="Times New Roman"/>
                <a:cs typeface="Times New Roman"/>
              </a:rPr>
              <a:t> (Accessed: 9 November 2020)</a:t>
            </a:r>
            <a:endParaRPr lang="en-GB" sz="2000" dirty="0"/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090457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82927-5FFF-448E-B460-DE7D2EF84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/>
                <a:cs typeface="Calibri Light" panose="020F0302020204030204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1F45A-BCB3-45F3-979A-C87366612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63" y="1451814"/>
            <a:ext cx="10745637" cy="472514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 err="1">
                <a:latin typeface="Times New Roman"/>
                <a:cs typeface="Times New Roman"/>
              </a:rPr>
              <a:t>Simatwa</a:t>
            </a:r>
            <a:r>
              <a:rPr lang="en-GB" sz="2000" dirty="0">
                <a:latin typeface="Times New Roman"/>
                <a:cs typeface="Times New Roman"/>
              </a:rPr>
              <a:t>, E. M. W. (2010) 'Piaget's theory of intellectual development and its implication for instructional management at pre-secondary school level', Educational Research and Reviews. Vol 5(7), pp. 366-371.</a:t>
            </a:r>
          </a:p>
          <a:p>
            <a:r>
              <a:rPr lang="en-GB" sz="2000" dirty="0">
                <a:latin typeface="Times New Roman"/>
                <a:cs typeface="Times New Roman"/>
              </a:rPr>
              <a:t>Smith, P.K., Cowie, H. and Blades, M. (2011) Understanding Children's Development. 5th </a:t>
            </a:r>
            <a:r>
              <a:rPr lang="en-GB" sz="2000" dirty="0" err="1">
                <a:latin typeface="Times New Roman"/>
                <a:cs typeface="Times New Roman"/>
              </a:rPr>
              <a:t>edn</a:t>
            </a:r>
            <a:r>
              <a:rPr lang="en-GB" sz="2000" dirty="0">
                <a:latin typeface="Times New Roman"/>
                <a:cs typeface="Times New Roman"/>
              </a:rPr>
              <a:t>. West Sussex: John Wiley &amp; Sons Ltd.</a:t>
            </a:r>
            <a:endParaRPr lang="en-GB" sz="2000">
              <a:latin typeface="Times New Roman"/>
              <a:cs typeface="Calibri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Taylor, G.R. and </a:t>
            </a:r>
            <a:r>
              <a:rPr lang="en-GB" sz="2000" dirty="0" err="1">
                <a:latin typeface="Times New Roman"/>
                <a:cs typeface="Times New Roman"/>
              </a:rPr>
              <a:t>MacKenney</a:t>
            </a:r>
            <a:r>
              <a:rPr lang="en-GB" sz="2000" dirty="0">
                <a:latin typeface="Times New Roman"/>
                <a:cs typeface="Times New Roman"/>
              </a:rPr>
              <a:t>, L. (2008) 'Improving Human Learning in the Classroom', </a:t>
            </a:r>
            <a:r>
              <a:rPr lang="en-GB" sz="2000" i="1" dirty="0">
                <a:latin typeface="Times New Roman"/>
                <a:cs typeface="Times New Roman"/>
              </a:rPr>
              <a:t>Theories and teaching practices. </a:t>
            </a:r>
            <a:r>
              <a:rPr lang="en-GB" sz="2000" dirty="0">
                <a:latin typeface="Times New Roman"/>
                <a:cs typeface="Times New Roman"/>
              </a:rPr>
              <a:t>USA: Rowman and Littlefield Education.</a:t>
            </a:r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 dirty="0">
                <a:latin typeface="Times New Roman"/>
                <a:cs typeface="Times New Roman"/>
              </a:rPr>
              <a:t>The Gale Group (2015) </a:t>
            </a:r>
            <a:r>
              <a:rPr lang="en-GB" sz="2000" i="1" dirty="0">
                <a:latin typeface="Times New Roman"/>
                <a:cs typeface="Times New Roman"/>
              </a:rPr>
              <a:t>A Study Guide for Psychologists and Their Theories for Students: Jean Piaget. </a:t>
            </a:r>
            <a:r>
              <a:rPr lang="en-GB" sz="2000" dirty="0">
                <a:latin typeface="Times New Roman"/>
                <a:cs typeface="Times New Roman"/>
              </a:rPr>
              <a:t>USA: Gale.</a:t>
            </a:r>
            <a:endParaRPr lang="en-GB" sz="2000">
              <a:latin typeface="Times New Roman"/>
              <a:ea typeface="+mn-lt"/>
              <a:cs typeface="+mn-lt"/>
            </a:endParaRPr>
          </a:p>
          <a:p>
            <a:r>
              <a:rPr lang="en-GB" sz="2000" dirty="0">
                <a:latin typeface="Times New Roman"/>
                <a:ea typeface="+mn-lt"/>
                <a:cs typeface="Times New Roman"/>
              </a:rPr>
              <a:t>Welsh Government (2019) </a:t>
            </a:r>
            <a:r>
              <a:rPr lang="en-GB" sz="2000" i="1" dirty="0">
                <a:latin typeface="Times New Roman"/>
                <a:ea typeface="+mn-lt"/>
                <a:cs typeface="Times New Roman"/>
              </a:rPr>
              <a:t>Nursery education for 3 and 4 year olds in Wales. </a:t>
            </a:r>
            <a:r>
              <a:rPr lang="en-GB" sz="2000" dirty="0">
                <a:latin typeface="Times New Roman"/>
                <a:ea typeface="+mn-lt"/>
                <a:cs typeface="Times New Roman"/>
              </a:rPr>
              <a:t>Available at: </a:t>
            </a:r>
            <a:r>
              <a:rPr lang="en-GB" sz="2000" u="sng" dirty="0">
                <a:latin typeface="Times New Roman"/>
                <a:ea typeface="+mn-lt"/>
                <a:cs typeface="Times New Roman"/>
                <a:hlinkClick r:id="rId2"/>
              </a:rPr>
              <a:t>https://gov.wales/sites/default/files/publications/2019-03/foundation-phase-nursery-guide-for-parents-and-carers.pdf</a:t>
            </a:r>
            <a:r>
              <a:rPr lang="en-GB" sz="2000" i="1" dirty="0">
                <a:latin typeface="Times New Roman"/>
                <a:ea typeface="+mn-lt"/>
                <a:cs typeface="Times New Roman"/>
              </a:rPr>
              <a:t> </a:t>
            </a:r>
            <a:r>
              <a:rPr lang="en-GB" sz="2000" dirty="0">
                <a:latin typeface="Times New Roman"/>
                <a:ea typeface="+mn-lt"/>
                <a:cs typeface="Times New Roman"/>
              </a:rPr>
              <a:t>(Accessed: 8 November 2020).</a:t>
            </a:r>
            <a:endParaRPr lang="en-GB" sz="2000">
              <a:ea typeface="+mn-lt"/>
              <a:cs typeface="+mn-lt"/>
            </a:endParaRPr>
          </a:p>
          <a:p>
            <a:endParaRPr lang="en-GB" sz="2400" dirty="0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75997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4" ma:contentTypeDescription="Create a new document." ma:contentTypeScope="" ma:versionID="6893e67edf0aecc9d56cbae15a71e3b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2b530e866435262d0c401c94dcf3a313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2B7F20-8EC0-4CBB-8BA2-AFE7224BAD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B073A5B-B686-4659-811A-F7C54C01B9E2}">
  <ds:schemaRefs>
    <ds:schemaRef ds:uri="http://www.w3.org/XML/1998/namespace"/>
    <ds:schemaRef ds:uri="http://schemas.microsoft.com/office/2006/documentManagement/types"/>
    <ds:schemaRef ds:uri="7b23fa32-4003-4364-bee1-595462966394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A347914-DB19-4004-B0C4-F9EC1F4E0B7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590</TotalTime>
  <Words>1118</Words>
  <Application>Microsoft Office PowerPoint</Application>
  <PresentationFormat>Widescreen</PresentationFormat>
  <Paragraphs>75</Paragraphs>
  <Slides>12</Slides>
  <Notes>0</Notes>
  <HiddenSlides>0</HiddenSlides>
  <MMClips>9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Piaget's cognitive development theory</vt:lpstr>
      <vt:lpstr>Aim of the presentation</vt:lpstr>
      <vt:lpstr>Jean Piaget (1896 – 1980)</vt:lpstr>
      <vt:lpstr>Piaget's cognitive development theory</vt:lpstr>
      <vt:lpstr>Piaget's 4 stage theory</vt:lpstr>
      <vt:lpstr>Can this relate to lifespan development?</vt:lpstr>
      <vt:lpstr>Strengths of Piaget's cognitive development theory</vt:lpstr>
      <vt:lpstr>Criticisms of Piaget's cognitive development theory</vt:lpstr>
      <vt:lpstr>Conclusion of Piaget's Cognitive Development Theory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Becca Sparkes</dc:creator>
  <cp:lastModifiedBy>Becca Sparkes</cp:lastModifiedBy>
  <cp:revision>946</cp:revision>
  <dcterms:created xsi:type="dcterms:W3CDTF">2020-11-04T11:21:02Z</dcterms:created>
  <dcterms:modified xsi:type="dcterms:W3CDTF">2020-11-18T17:18:14Z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