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9"/>
  </p:notesMasterIdLst>
  <p:handoutMasterIdLst>
    <p:handoutMasterId r:id="rId20"/>
  </p:handoutMasterIdLst>
  <p:sldIdLst>
    <p:sldId id="474" r:id="rId4"/>
    <p:sldId id="475" r:id="rId5"/>
    <p:sldId id="1056" r:id="rId6"/>
    <p:sldId id="1481" r:id="rId7"/>
    <p:sldId id="293" r:id="rId8"/>
    <p:sldId id="1482" r:id="rId9"/>
    <p:sldId id="1062" r:id="rId10"/>
    <p:sldId id="1053" r:id="rId11"/>
    <p:sldId id="1057" r:id="rId12"/>
    <p:sldId id="1063" r:id="rId13"/>
    <p:sldId id="1064" r:id="rId14"/>
    <p:sldId id="1483" r:id="rId15"/>
    <p:sldId id="1484" r:id="rId16"/>
    <p:sldId id="406" r:id="rId17"/>
    <p:sldId id="1080" r:id="rId1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5AF9"/>
    <a:srgbClr val="B3ECE5"/>
    <a:srgbClr val="FFE8F3"/>
    <a:srgbClr val="FFFFD3"/>
    <a:srgbClr val="BDCFA4"/>
    <a:srgbClr val="FFCA94"/>
    <a:srgbClr val="E3FA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418"/>
    <p:restoredTop sz="79392" autoAdjust="0"/>
  </p:normalViewPr>
  <p:slideViewPr>
    <p:cSldViewPr snapToGrid="0" snapToObjects="1">
      <p:cViewPr varScale="1">
        <p:scale>
          <a:sx n="79" d="100"/>
          <a:sy n="79" d="100"/>
        </p:scale>
        <p:origin x="53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11/12/2022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284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 dirty="0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3830807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6210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740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12/11/22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11/12/22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350887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35172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4572001" y="450850"/>
            <a:ext cx="6562912" cy="4611688"/>
          </a:xfrm>
          <a:prstGeom prst="roundRect">
            <a:avLst>
              <a:gd name="adj" fmla="val 3826"/>
            </a:avLst>
          </a:prstGeom>
          <a:noFill/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69011" y="5069542"/>
            <a:ext cx="6565900" cy="662519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69013" y="5732061"/>
            <a:ext cx="6565900" cy="627797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12/11/22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443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5" r:id="rId2"/>
    <p:sldLayoutId id="2147484119" r:id="rId3"/>
    <p:sldLayoutId id="2147484123" r:id="rId4"/>
    <p:sldLayoutId id="2147484125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3.png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3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media" Target="../media/media2.m4a"/><Relationship Id="rId7" Type="http://schemas.openxmlformats.org/officeDocument/2006/relationships/image" Target="../media/image1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2.jpeg"/><Relationship Id="rId5" Type="http://schemas.openxmlformats.org/officeDocument/2006/relationships/slideLayout" Target="../slideLayouts/slideLayout32.xml"/><Relationship Id="rId4" Type="http://schemas.openxmlformats.org/officeDocument/2006/relationships/audio" Target="../media/media2.m4a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6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3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10</a:t>
            </a: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rgbClr val="B3ECE5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E523007-EA4E-29B7-2EB3-6C975938BF8A}"/>
              </a:ext>
            </a:extLst>
          </p:cNvPr>
          <p:cNvSpPr/>
          <p:nvPr/>
        </p:nvSpPr>
        <p:spPr>
          <a:xfrm>
            <a:off x="9254545" y="2189413"/>
            <a:ext cx="287771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12.12.22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48FF10-FE04-D0A3-6912-801649C9EF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9395" y="181892"/>
            <a:ext cx="5270500" cy="87594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21EAEE0-027C-D30E-B2E8-5F96E8BE2E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75455" y="3146819"/>
            <a:ext cx="2364440" cy="25056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F72F2CD-BB44-033A-7970-F892F4CEB0D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1288996" y="54873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43068" y="2785133"/>
            <a:ext cx="6568931" cy="2769347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/>
              <a:t>Adolygu</a:t>
            </a:r>
            <a:r>
              <a:rPr lang="en-US" sz="2400" dirty="0"/>
              <a:t> : </a:t>
            </a:r>
            <a:r>
              <a:rPr lang="en-US" sz="2400" b="1" dirty="0" err="1">
                <a:solidFill>
                  <a:srgbClr val="FF0000"/>
                </a:solidFill>
              </a:rPr>
              <a:t>yr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amherffaith</a:t>
            </a:r>
            <a:r>
              <a:rPr lang="en-US" sz="2400" b="1" dirty="0">
                <a:solidFill>
                  <a:srgbClr val="FF0000"/>
                </a:solidFill>
              </a:rPr>
              <a:t> a </a:t>
            </a:r>
            <a:r>
              <a:rPr lang="en-US" sz="2400" b="1" dirty="0" err="1">
                <a:solidFill>
                  <a:srgbClr val="FF0000"/>
                </a:solidFill>
              </a:rPr>
              <a:t>disgrifio</a:t>
            </a:r>
            <a:r>
              <a:rPr lang="en-US" sz="2400" dirty="0"/>
              <a:t>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/>
              <a:t>  </a:t>
            </a:r>
            <a:r>
              <a:rPr lang="en-US" sz="2400" i="1" dirty="0"/>
              <a:t>Revise: the imperfect tense and describing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/>
              <a:t>Mini micros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/>
              <a:t>  </a:t>
            </a:r>
            <a:r>
              <a:rPr lang="en-US" sz="2400" i="1" dirty="0"/>
              <a:t>Mini micros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B5E83-29B1-FB87-A58D-0C9431E47DD5}"/>
              </a:ext>
            </a:extLst>
          </p:cNvPr>
          <p:cNvSpPr txBox="1">
            <a:spLocks/>
          </p:cNvSpPr>
          <p:nvPr/>
        </p:nvSpPr>
        <p:spPr>
          <a:xfrm>
            <a:off x="6603600" y="548736"/>
            <a:ext cx="4838681" cy="1905531"/>
          </a:xfrm>
          <a:prstGeom prst="rect">
            <a:avLst/>
          </a:prstGeom>
          <a:solidFill>
            <a:srgbClr val="B3ECE5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2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2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2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2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32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32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62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394218" y="366287"/>
            <a:ext cx="8140699" cy="104688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0EF2397-2F43-EA4F-A0B8-B6A4D1A40691}"/>
              </a:ext>
            </a:extLst>
          </p:cNvPr>
          <p:cNvSpPr/>
          <p:nvPr/>
        </p:nvSpPr>
        <p:spPr>
          <a:xfrm>
            <a:off x="1057063" y="235927"/>
            <a:ext cx="6815007" cy="1177245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Yr</a:t>
            </a:r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Amherffaith</a:t>
            </a:r>
            <a:endParaRPr lang="en-GB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71DA9C9-9B43-F242-AD86-F72DF410CBAA}"/>
              </a:ext>
            </a:extLst>
          </p:cNvPr>
          <p:cNvSpPr/>
          <p:nvPr/>
        </p:nvSpPr>
        <p:spPr>
          <a:xfrm>
            <a:off x="695000" y="1666034"/>
            <a:ext cx="7539134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Segoe Print" panose="02000800000000000000" pitchFamily="2" charset="0"/>
              </a:rPr>
              <a:t>The conditional tense – ‘was’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0CDC259-51FC-354F-A8F8-1A4BF09E338F}"/>
              </a:ext>
            </a:extLst>
          </p:cNvPr>
          <p:cNvGraphicFramePr>
            <a:graphicFrameLocks noGrp="1"/>
          </p:cNvGraphicFramePr>
          <p:nvPr/>
        </p:nvGraphicFramePr>
        <p:xfrm>
          <a:off x="695000" y="2426896"/>
          <a:ext cx="3628501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62850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Roeddwn 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Roeddet ti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e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Roeddech chi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nhw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17F3E57-A100-7944-B5F3-6561672BE722}"/>
              </a:ext>
            </a:extLst>
          </p:cNvPr>
          <p:cNvGraphicFramePr>
            <a:graphicFrameLocks noGrp="1"/>
          </p:cNvGraphicFramePr>
          <p:nvPr/>
        </p:nvGraphicFramePr>
        <p:xfrm>
          <a:off x="4605633" y="2426896"/>
          <a:ext cx="3628501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62850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I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You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He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She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We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You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They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sp>
        <p:nvSpPr>
          <p:cNvPr id="12" name="Oval Callout 11">
            <a:extLst>
              <a:ext uri="{FF2B5EF4-FFF2-40B4-BE49-F238E27FC236}">
                <a16:creationId xmlns:a16="http://schemas.microsoft.com/office/drawing/2014/main" id="{66D77759-2841-C345-BD8E-5119092B6883}"/>
              </a:ext>
            </a:extLst>
          </p:cNvPr>
          <p:cNvSpPr/>
          <p:nvPr/>
        </p:nvSpPr>
        <p:spPr>
          <a:xfrm>
            <a:off x="6660262" y="-2115079"/>
            <a:ext cx="2617006" cy="1411130"/>
          </a:xfrm>
          <a:prstGeom prst="wedgeEllipseCallout">
            <a:avLst>
              <a:gd name="adj1" fmla="val 75321"/>
              <a:gd name="adj2" fmla="val -5402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sp>
        <p:nvSpPr>
          <p:cNvPr id="13" name="Rounded Rectangular Callout 12">
            <a:extLst>
              <a:ext uri="{FF2B5EF4-FFF2-40B4-BE49-F238E27FC236}">
                <a16:creationId xmlns:a16="http://schemas.microsoft.com/office/drawing/2014/main" id="{5EB8FA2B-46BE-5F49-828D-7783E75DA8B5}"/>
              </a:ext>
            </a:extLst>
          </p:cNvPr>
          <p:cNvSpPr/>
          <p:nvPr/>
        </p:nvSpPr>
        <p:spPr>
          <a:xfrm>
            <a:off x="8896979" y="235927"/>
            <a:ext cx="2986061" cy="2545056"/>
          </a:xfrm>
          <a:prstGeom prst="wedgeRoundRectCallout">
            <a:avLst>
              <a:gd name="adj1" fmla="val 39479"/>
              <a:gd name="adj2" fmla="val 150114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Defnyddiwch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rhain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i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siarad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am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beth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b="1" u="sng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roeddech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chi’n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wneud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Pryd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allwch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chi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ddefnyddio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hwn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dosbarth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3ED09F01-817E-1B48-8C0B-7961D32CD458}"/>
              </a:ext>
            </a:extLst>
          </p:cNvPr>
          <p:cNvSpPr/>
          <p:nvPr/>
        </p:nvSpPr>
        <p:spPr>
          <a:xfrm>
            <a:off x="8366976" y="3145707"/>
            <a:ext cx="2464253" cy="2545055"/>
          </a:xfrm>
          <a:prstGeom prst="wedgeRoundRectCallout">
            <a:avLst>
              <a:gd name="adj1" fmla="val 71468"/>
              <a:gd name="adj2" fmla="val 37073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Use these patterns to say what you </a:t>
            </a:r>
            <a:r>
              <a:rPr lang="en-US" sz="2000" b="1" u="sng" dirty="0">
                <a:solidFill>
                  <a:schemeClr val="tx1"/>
                </a:solidFill>
                <a:latin typeface="Segoe Print" panose="02000800000000000000" pitchFamily="2" charset="0"/>
              </a:rPr>
              <a:t>used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to do. </a:t>
            </a:r>
          </a:p>
          <a:p>
            <a:pPr algn="ctr"/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Think when you could use this in the classroom?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D545A7-CD62-F2C6-D298-7223D577C8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621200" y="5280598"/>
            <a:ext cx="1411130" cy="1411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591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F2A10B7-382E-1896-AAA3-B88908D253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3257" y="0"/>
            <a:ext cx="95854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4907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1583342"/>
              </p:ext>
            </p:extLst>
          </p:nvPr>
        </p:nvGraphicFramePr>
        <p:xfrm>
          <a:off x="398106" y="1533822"/>
          <a:ext cx="11290041" cy="505207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7633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633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633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/>
                        <a:t>Cadarnhaol</a:t>
                      </a:r>
                      <a:endParaRPr lang="en-US" sz="3200" dirty="0"/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/>
                        <a:t>Cwestiwn</a:t>
                      </a:r>
                      <a:endParaRPr lang="en-US" sz="3200" dirty="0"/>
                    </a:p>
                  </a:txBody>
                  <a:tcPr marL="68580" marR="68580" marT="34293" marB="34293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/>
                        <a:t>Negyddol</a:t>
                      </a:r>
                      <a:endParaRPr lang="en-US" sz="3200" dirty="0"/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Roeddwn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i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Roeddet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ti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e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hi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ni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Roeddech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chi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nhw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Oeddwn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Oeddet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Oedd e?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Oedd hi?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Oeddech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chi?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 marL="68580" marR="68580" marT="34293" marB="34293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Doeddwn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Doeddet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e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hi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Doeddech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chi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4B530615-ACE6-73F5-9509-6E416976894F}"/>
              </a:ext>
            </a:extLst>
          </p:cNvPr>
          <p:cNvSpPr/>
          <p:nvPr/>
        </p:nvSpPr>
        <p:spPr>
          <a:xfrm>
            <a:off x="398106" y="124354"/>
            <a:ext cx="2738571" cy="1177245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Roedd</a:t>
            </a:r>
            <a:endParaRPr lang="en-GB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7170" name="Picture 2" descr="Music show Images | Free Vectors, Stock Photos &amp; PSD">
            <a:extLst>
              <a:ext uri="{FF2B5EF4-FFF2-40B4-BE49-F238E27FC236}">
                <a16:creationId xmlns:a16="http://schemas.microsoft.com/office/drawing/2014/main" id="{7836E5C4-1C49-2700-6F81-9817E4A7C4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2271" y="124354"/>
            <a:ext cx="2171700" cy="1239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1688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60BC30D-C91F-B443-E313-16F59A1F0EDD}"/>
              </a:ext>
            </a:extLst>
          </p:cNvPr>
          <p:cNvSpPr/>
          <p:nvPr/>
        </p:nvSpPr>
        <p:spPr>
          <a:xfrm>
            <a:off x="624954" y="659555"/>
            <a:ext cx="8080227" cy="4125806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Sut roedd y tywydd ddoe?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Ble roedd y gêm bêl-droed nos Sadwrn?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Faint o’r gloch oedd y larwm bore ’ma?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roeddet ti’n wneud neithiwr?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roedden ni’n fwyta yn TL4 ddydd Iau?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E861139-1EEB-AF00-0138-66814C7FE936}"/>
              </a:ext>
            </a:extLst>
          </p:cNvPr>
          <p:cNvSpPr/>
          <p:nvPr/>
        </p:nvSpPr>
        <p:spPr>
          <a:xfrm>
            <a:off x="1400886" y="922782"/>
            <a:ext cx="3877000" cy="68092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Atebwch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</a:rPr>
              <a:t>rhain</a:t>
            </a:r>
            <a:r>
              <a:rPr lang="en-US" sz="3000" dirty="0">
                <a:latin typeface="Segoe Print" panose="02000800000000000000" pitchFamily="2" charset="0"/>
              </a:rPr>
              <a:t>: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pic>
        <p:nvPicPr>
          <p:cNvPr id="10" name="Picture 9" descr="mage result for speech bubble logo no background">
            <a:extLst>
              <a:ext uri="{FF2B5EF4-FFF2-40B4-BE49-F238E27FC236}">
                <a16:creationId xmlns:a16="http://schemas.microsoft.com/office/drawing/2014/main" id="{D1DABE2A-A4F7-F017-FA62-2D352881AFDD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177" y="111270"/>
            <a:ext cx="2757876" cy="1949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8BEDC5D-920D-C692-5617-3C95C141CC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93169" y="335398"/>
            <a:ext cx="1173892" cy="105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4239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60BC30D-C91F-B443-E313-16F59A1F0EDD}"/>
              </a:ext>
            </a:extLst>
          </p:cNvPr>
          <p:cNvSpPr/>
          <p:nvPr/>
        </p:nvSpPr>
        <p:spPr>
          <a:xfrm>
            <a:off x="624954" y="659555"/>
            <a:ext cx="8080227" cy="3235112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514350" indent="-514350">
              <a:spcAft>
                <a:spcPts val="0"/>
              </a:spcAft>
              <a:buAutoNum type="arabicPeriod"/>
            </a:pPr>
            <a:endParaRPr lang="cy-GB" sz="2600" dirty="0">
              <a:latin typeface="American Typewriter" panose="02090604020004020304" pitchFamily="18" charset="77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514350" indent="-514350">
              <a:spcAft>
                <a:spcPts val="0"/>
              </a:spcAft>
              <a:buAutoNum type="arabicPeriod"/>
            </a:pPr>
            <a:endParaRPr lang="cy-GB" sz="2600" dirty="0">
              <a:effectLst/>
              <a:latin typeface="American Typewriter" panose="02090604020004020304" pitchFamily="18" charset="77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Sut roedd y tywydd ddoe?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Ble roedd y gêm bêl-droed nos Sadwrn?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Faint o’r gloch oedd y larwm bore ’ma?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roeddet ti’n wneud neithiwr?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roedden ni’n fwyta yn TL4 ddydd Iau?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E861139-1EEB-AF00-0138-66814C7FE936}"/>
              </a:ext>
            </a:extLst>
          </p:cNvPr>
          <p:cNvSpPr/>
          <p:nvPr/>
        </p:nvSpPr>
        <p:spPr>
          <a:xfrm>
            <a:off x="1400886" y="922782"/>
            <a:ext cx="3877000" cy="68092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Atebwch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</a:rPr>
              <a:t>rhain</a:t>
            </a:r>
            <a:r>
              <a:rPr lang="en-US" sz="3000" dirty="0">
                <a:latin typeface="Segoe Print" panose="02000800000000000000" pitchFamily="2" charset="0"/>
              </a:rPr>
              <a:t>: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CA4CE79-8109-B56E-6140-2FD7BDA50C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3531697"/>
              </p:ext>
            </p:extLst>
          </p:nvPr>
        </p:nvGraphicFramePr>
        <p:xfrm>
          <a:off x="332947" y="4472178"/>
          <a:ext cx="4082514" cy="146304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202914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1879600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800" b="1" dirty="0">
                          <a:latin typeface="Segoe Print" panose="02000800000000000000" pitchFamily="2" charset="0"/>
                        </a:rPr>
                        <a:t>Sut?</a:t>
                      </a:r>
                      <a:endParaRPr lang="en-US" sz="18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800" b="0" i="1" dirty="0">
                          <a:latin typeface="Segoe Print" panose="02000800000000000000" pitchFamily="2" charset="0"/>
                        </a:rPr>
                        <a:t>How?</a:t>
                      </a:r>
                      <a:endParaRPr lang="en-US" sz="1800" b="0" i="1" dirty="0">
                        <a:latin typeface="Segoe Print" panose="02000800000000000000" pitchFamily="2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Segoe Print" panose="02000800000000000000" pitchFamily="2" charset="0"/>
                        </a:rPr>
                        <a:t>Ble</a:t>
                      </a: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Where?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Faint </a:t>
                      </a:r>
                      <a:r>
                        <a:rPr lang="en-US" sz="1800" b="1" dirty="0" err="1">
                          <a:latin typeface="Segoe Print" panose="02000800000000000000" pitchFamily="2" charset="0"/>
                        </a:rPr>
                        <a:t>o’r</a:t>
                      </a: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1800" b="1" dirty="0" err="1">
                          <a:latin typeface="Segoe Print" panose="02000800000000000000" pitchFamily="2" charset="0"/>
                        </a:rPr>
                        <a:t>gloch</a:t>
                      </a: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At what time?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  <a:tr h="30643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Beth?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What?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96026"/>
                  </a:ext>
                </a:extLst>
              </a:tr>
            </a:tbl>
          </a:graphicData>
        </a:graphic>
      </p:graphicFrame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96F4C604-959C-CA22-7F46-034C6191F66C}"/>
              </a:ext>
            </a:extLst>
          </p:cNvPr>
          <p:cNvSpPr txBox="1">
            <a:spLocks/>
          </p:cNvSpPr>
          <p:nvPr/>
        </p:nvSpPr>
        <p:spPr>
          <a:xfrm>
            <a:off x="4741334" y="4217921"/>
            <a:ext cx="7117719" cy="2174819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hi’n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y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gêm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y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larwm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am…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… /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Doeddwn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i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ddim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Roedden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ni’n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.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bwyta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9" name="Picture 8" descr="mage result for speech bubble logo no background">
            <a:extLst>
              <a:ext uri="{FF2B5EF4-FFF2-40B4-BE49-F238E27FC236}">
                <a16:creationId xmlns:a16="http://schemas.microsoft.com/office/drawing/2014/main" id="{EE07EC2E-E979-3D55-6865-55C0CBDEED7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0189" y="261257"/>
            <a:ext cx="2757876" cy="1949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2D4681B-8B37-C886-CAFF-2652E1834B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04502" y="263026"/>
            <a:ext cx="1173892" cy="10525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F4C3D0B-3A3C-CC0D-59E7-F40BEAA344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56902" y="415426"/>
            <a:ext cx="1173892" cy="10525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F77FC82-FDA1-6BC9-C859-59E28B705C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9302" y="567826"/>
            <a:ext cx="1173892" cy="105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3350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wasn’t running. 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Was she in the school?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Were we absent?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in the class today. 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in </a:t>
              </a:r>
              <a:r>
                <a:rPr lang="en-US" altLang="cy-GB" sz="1600" b="1" dirty="0" err="1">
                  <a:latin typeface="Arial" panose="020B0604020202020204" pitchFamily="34" charset="0"/>
                  <a:cs typeface="Arial" panose="020B0604020202020204" pitchFamily="34" charset="0"/>
                </a:rPr>
                <a:t>Mrs</a:t>
              </a: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 Jones’ class.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didn’t like coffee.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She didn’t like water.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quiet.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We were sad. 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She was working.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He was cold. 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happy.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0493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3EF9C-6C98-9B43-8B39-745A427E6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E92897D-2F8E-C14E-B8FB-550F6A2B8A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/>
          <a:stretch>
            <a:fillRect/>
          </a:stretch>
        </p:blipFill>
        <p:spPr/>
      </p:pic>
      <p:pic>
        <p:nvPicPr>
          <p:cNvPr id="6" name="Picture 5" descr="Diagram&#10;&#10;Description automatically generated with low confidence">
            <a:extLst>
              <a:ext uri="{FF2B5EF4-FFF2-40B4-BE49-F238E27FC236}">
                <a16:creationId xmlns:a16="http://schemas.microsoft.com/office/drawing/2014/main" id="{2EF43EFA-EB1B-82D4-A257-68293E60C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66" y="0"/>
            <a:ext cx="12158134" cy="6949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2688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172AC3B2-99BC-ACB3-AAE4-17A3190F2F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483" y="164692"/>
            <a:ext cx="11739034" cy="6693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8656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enry VIII - Wikipedia">
            <a:extLst>
              <a:ext uri="{FF2B5EF4-FFF2-40B4-BE49-F238E27FC236}">
                <a16:creationId xmlns:a16="http://schemas.microsoft.com/office/drawing/2014/main" id="{D0F8CA4F-85FC-7100-A9BD-52172E1513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3497" y="355600"/>
            <a:ext cx="3197979" cy="5622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92981A8F-07D6-1E97-B193-A5C9F126DD54}"/>
              </a:ext>
            </a:extLst>
          </p:cNvPr>
          <p:cNvSpPr/>
          <p:nvPr/>
        </p:nvSpPr>
        <p:spPr>
          <a:xfrm rot="10800000">
            <a:off x="265152" y="344818"/>
            <a:ext cx="3450961" cy="3073400"/>
          </a:xfrm>
          <a:prstGeom prst="wedgeRoundRectCallout">
            <a:avLst>
              <a:gd name="adj1" fmla="val -102278"/>
              <a:gd name="adj2" fmla="val 13757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Rounded Rectangular Callout 6">
            <a:extLst>
              <a:ext uri="{FF2B5EF4-FFF2-40B4-BE49-F238E27FC236}">
                <a16:creationId xmlns:a16="http://schemas.microsoft.com/office/drawing/2014/main" id="{1A3A0FA7-E9A7-791C-1AE1-6F357F1E2612}"/>
              </a:ext>
            </a:extLst>
          </p:cNvPr>
          <p:cNvSpPr/>
          <p:nvPr/>
        </p:nvSpPr>
        <p:spPr>
          <a:xfrm>
            <a:off x="7651987" y="355601"/>
            <a:ext cx="4190808" cy="3073400"/>
          </a:xfrm>
          <a:prstGeom prst="wedgeRoundRectCallout">
            <a:avLst>
              <a:gd name="adj1" fmla="val -83361"/>
              <a:gd name="adj2" fmla="val -1758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3D9A4B-5454-1948-899B-2ADF8BEA6E24}"/>
              </a:ext>
            </a:extLst>
          </p:cNvPr>
          <p:cNvSpPr/>
          <p:nvPr/>
        </p:nvSpPr>
        <p:spPr>
          <a:xfrm>
            <a:off x="8199372" y="577315"/>
            <a:ext cx="3096039" cy="2608406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Harri’r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Wythfed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7A2A999-6322-4D6C-CFF4-142E02378CEB}"/>
              </a:ext>
            </a:extLst>
          </p:cNvPr>
          <p:cNvSpPr/>
          <p:nvPr/>
        </p:nvSpPr>
        <p:spPr>
          <a:xfrm>
            <a:off x="618263" y="588098"/>
            <a:ext cx="2744737" cy="2608406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Pwy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pPr algn="ctr"/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endParaRPr lang="en-GB" sz="5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algn="ctr"/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519151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Listen rounded icon Royalty Free Vector Image - VectorStock">
            <a:extLst>
              <a:ext uri="{FF2B5EF4-FFF2-40B4-BE49-F238E27FC236}">
                <a16:creationId xmlns:a16="http://schemas.microsoft.com/office/drawing/2014/main" id="{F4816115-9FB5-CADD-C5AD-7A59A56230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91"/>
          <a:stretch/>
        </p:blipFill>
        <p:spPr bwMode="auto">
          <a:xfrm>
            <a:off x="10324374" y="352279"/>
            <a:ext cx="1351847" cy="1355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ounded Rectangular Callout 4">
            <a:extLst>
              <a:ext uri="{FF2B5EF4-FFF2-40B4-BE49-F238E27FC236}">
                <a16:creationId xmlns:a16="http://schemas.microsoft.com/office/drawing/2014/main" id="{81FFC282-1F87-F6FF-9440-C633F47660A4}"/>
              </a:ext>
            </a:extLst>
          </p:cNvPr>
          <p:cNvSpPr/>
          <p:nvPr/>
        </p:nvSpPr>
        <p:spPr>
          <a:xfrm rot="10800000">
            <a:off x="314796" y="1539253"/>
            <a:ext cx="4070969" cy="670872"/>
          </a:xfrm>
          <a:prstGeom prst="wedgeRoundRectCallout">
            <a:avLst>
              <a:gd name="adj1" fmla="val -62830"/>
              <a:gd name="adj2" fmla="val -594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85E8568-8F6A-B120-FF6C-7D5332EB5985}"/>
              </a:ext>
            </a:extLst>
          </p:cNvPr>
          <p:cNvSpPr/>
          <p:nvPr/>
        </p:nvSpPr>
        <p:spPr>
          <a:xfrm>
            <a:off x="436956" y="1588240"/>
            <a:ext cx="3586695" cy="561692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GB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Pwy</a:t>
            </a:r>
            <a:r>
              <a:rPr lang="en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03C9CB-B1C7-CA21-7CFC-3197F93CCD83}"/>
              </a:ext>
            </a:extLst>
          </p:cNvPr>
          <p:cNvSpPr txBox="1"/>
          <p:nvPr/>
        </p:nvSpPr>
        <p:spPr>
          <a:xfrm>
            <a:off x="314796" y="447360"/>
            <a:ext cx="407097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Tw Cen MT" panose="020B0602020104020603" pitchFamily="34" charset="0"/>
              </a:rPr>
              <a:t>Ymarfer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Gwrando</a:t>
            </a:r>
            <a:endParaRPr lang="en-US" sz="3600" dirty="0">
              <a:latin typeface="Tw Cen MT" panose="020B0602020104020603" pitchFamily="34" charset="0"/>
            </a:endParaRP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F2727DCB-AC7B-A51A-6B92-59E6A77F14E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110" t="36380" r="64548" b="5814"/>
          <a:stretch/>
        </p:blipFill>
        <p:spPr>
          <a:xfrm>
            <a:off x="314796" y="2678534"/>
            <a:ext cx="4070969" cy="3958485"/>
          </a:xfrm>
          <a:prstGeom prst="rect">
            <a:avLst/>
          </a:prstGeom>
        </p:spPr>
      </p:pic>
      <p:pic>
        <p:nvPicPr>
          <p:cNvPr id="9" name="Audio Recording 11 Dec 2022 at 18:52:11">
            <a:hlinkClick r:id="" action="ppaction://media"/>
            <a:extLst>
              <a:ext uri="{FF2B5EF4-FFF2-40B4-BE49-F238E27FC236}">
                <a16:creationId xmlns:a16="http://schemas.microsoft.com/office/drawing/2014/main" id="{E7C993DD-FC85-0C3E-D986-5854BABCE2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646419" y="2423717"/>
            <a:ext cx="2234059" cy="2234059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0" name="Audio Recording 11 Dec 2022 at 18:56:27">
            <a:hlinkClick r:id="" action="ppaction://media"/>
            <a:extLst>
              <a:ext uri="{FF2B5EF4-FFF2-40B4-BE49-F238E27FC236}">
                <a16:creationId xmlns:a16="http://schemas.microsoft.com/office/drawing/2014/main" id="{EEE71AE4-770A-4F7A-FC04-A3AA2702326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63340" y="2423717"/>
            <a:ext cx="2159817" cy="2159817"/>
          </a:xfrm>
          <a:prstGeom prst="rect">
            <a:avLst/>
          </a:prstGeom>
          <a:solidFill>
            <a:srgbClr val="92D050"/>
          </a:solidFill>
        </p:spPr>
      </p:pic>
    </p:spTree>
    <p:extLst>
      <p:ext uri="{BB962C8B-B14F-4D97-AF65-F5344CB8AC3E}">
        <p14:creationId xmlns:p14="http://schemas.microsoft.com/office/powerpoint/2010/main" val="237177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2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243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CAE5148-0E5A-A875-23FA-ABE99FB9DF50}"/>
              </a:ext>
            </a:extLst>
          </p:cNvPr>
          <p:cNvSpPr txBox="1"/>
          <p:nvPr/>
        </p:nvSpPr>
        <p:spPr>
          <a:xfrm>
            <a:off x="314796" y="447360"/>
            <a:ext cx="407097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Tw Cen MT" panose="020B0602020104020603" pitchFamily="34" charset="0"/>
              </a:rPr>
              <a:t>Nawr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eich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tro</a:t>
            </a:r>
            <a:r>
              <a:rPr lang="en-US" sz="3600" dirty="0">
                <a:latin typeface="Tw Cen MT" panose="020B0602020104020603" pitchFamily="34" charset="0"/>
              </a:rPr>
              <a:t> chi!</a:t>
            </a:r>
          </a:p>
        </p:txBody>
      </p:sp>
      <p:sp>
        <p:nvSpPr>
          <p:cNvPr id="7" name="Rounded Rectangular Callout 6">
            <a:extLst>
              <a:ext uri="{FF2B5EF4-FFF2-40B4-BE49-F238E27FC236}">
                <a16:creationId xmlns:a16="http://schemas.microsoft.com/office/drawing/2014/main" id="{A002E7D1-22FD-6017-9202-79825CD5F3D0}"/>
              </a:ext>
            </a:extLst>
          </p:cNvPr>
          <p:cNvSpPr/>
          <p:nvPr/>
        </p:nvSpPr>
        <p:spPr>
          <a:xfrm>
            <a:off x="672937" y="1453200"/>
            <a:ext cx="9591203" cy="2545055"/>
          </a:xfrm>
          <a:prstGeom prst="wedgeRoundRectCallout">
            <a:avLst>
              <a:gd name="adj1" fmla="val 64999"/>
              <a:gd name="adj2" fmla="val 473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Dewiswch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berson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enwog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Ysgrifennwch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ddisgrifiad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ohonyn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nhw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gan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ddefnyddio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patrymau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‘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’.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Recordiwch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hunain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darllen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disgrifiad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ar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dyfais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o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gwmpas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dosbarth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gwrando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ar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disgrifiadau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Dyfalwch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000" dirty="0">
              <a:solidFill>
                <a:schemeClr val="tx1"/>
              </a:solidFill>
              <a:latin typeface="Segoe Print" panose="02000800000000000000" pitchFamily="2" charset="0"/>
            </a:endParaRPr>
          </a:p>
        </p:txBody>
      </p:sp>
      <p:sp>
        <p:nvSpPr>
          <p:cNvPr id="9" name="Rounded Rectangular Callout 8">
            <a:extLst>
              <a:ext uri="{FF2B5EF4-FFF2-40B4-BE49-F238E27FC236}">
                <a16:creationId xmlns:a16="http://schemas.microsoft.com/office/drawing/2014/main" id="{7BC6E460-8D35-1BCB-864B-CC6B10BCA895}"/>
              </a:ext>
            </a:extLst>
          </p:cNvPr>
          <p:cNvSpPr/>
          <p:nvPr/>
        </p:nvSpPr>
        <p:spPr>
          <a:xfrm>
            <a:off x="1837709" y="4132272"/>
            <a:ext cx="9591203" cy="2545055"/>
          </a:xfrm>
          <a:prstGeom prst="wedgeRoundRectCallout">
            <a:avLst>
              <a:gd name="adj1" fmla="val -63706"/>
              <a:gd name="adj2" fmla="val 46697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Choose a famous person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Write a description of them using the ‘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’ pattern.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Record yourself reading the description on your device.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Go around the class listening to the descriptions.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Guess!</a:t>
            </a:r>
          </a:p>
          <a:p>
            <a:pPr algn="ctr"/>
            <a:endParaRPr lang="en-US" sz="2000" dirty="0">
              <a:solidFill>
                <a:schemeClr val="tx1"/>
              </a:solidFill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3876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ext&#10;&#10;Description automatically generated">
            <a:extLst>
              <a:ext uri="{FF2B5EF4-FFF2-40B4-BE49-F238E27FC236}">
                <a16:creationId xmlns:a16="http://schemas.microsoft.com/office/drawing/2014/main" id="{2EBB159C-26AC-41B0-FDAE-DA8E5D1C34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899" y="0"/>
            <a:ext cx="12209899" cy="6847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9627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D6DBC27C-02D4-B542-A110-CF12D22F5EB8}"/>
              </a:ext>
            </a:extLst>
          </p:cNvPr>
          <p:cNvSpPr/>
          <p:nvPr/>
        </p:nvSpPr>
        <p:spPr>
          <a:xfrm>
            <a:off x="2179320" y="3191333"/>
            <a:ext cx="7132320" cy="2933064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5400" dirty="0" err="1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Nadolig</a:t>
            </a:r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5400" dirty="0" err="1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Llawen</a:t>
            </a:r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a </a:t>
            </a:r>
            <a:r>
              <a:rPr lang="en-GB" sz="5400" dirty="0" err="1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Blwyddyn</a:t>
            </a:r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Newydd </a:t>
            </a:r>
            <a:r>
              <a:rPr lang="en-GB" sz="5400" dirty="0" err="1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Dda</a:t>
            </a:r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D3C2E75-EDDD-0240-A6EE-4DB1E897EF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1929" y="649868"/>
            <a:ext cx="4527101" cy="21564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052C1DD-9F8A-104F-84B3-530C6160E4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57785" y="-28372"/>
            <a:ext cx="3734215" cy="395715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AC49FBF-D51E-8348-B2A7-532FA96476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89" y="0"/>
            <a:ext cx="3797300" cy="3456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890379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2883</TotalTime>
  <Words>498</Words>
  <Application>Microsoft Macintosh PowerPoint</Application>
  <PresentationFormat>Widescreen</PresentationFormat>
  <Paragraphs>150</Paragraphs>
  <Slides>15</Slides>
  <Notes>5</Notes>
  <HiddenSlides>0</HiddenSlides>
  <MMClips>2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9" baseType="lpstr">
      <vt:lpstr>American Typewriter</vt:lpstr>
      <vt:lpstr>Arial</vt:lpstr>
      <vt:lpstr>Arial Rounded MT Bold</vt:lpstr>
      <vt:lpstr>Calibri</vt:lpstr>
      <vt:lpstr>Calibri Light</vt:lpstr>
      <vt:lpstr>Cavolini</vt:lpstr>
      <vt:lpstr>Century Gothic</vt:lpstr>
      <vt:lpstr>MV Boli</vt:lpstr>
      <vt:lpstr>Segoe Print</vt:lpstr>
      <vt:lpstr>Times New Roman</vt:lpstr>
      <vt:lpstr>Tw Cen MT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Catrin Evans-Thomas</dc:creator>
  <cp:keywords/>
  <dc:description/>
  <cp:lastModifiedBy>Catrin Evans-Thomas</cp:lastModifiedBy>
  <cp:revision>71</cp:revision>
  <dcterms:created xsi:type="dcterms:W3CDTF">2020-09-30T16:50:28Z</dcterms:created>
  <dcterms:modified xsi:type="dcterms:W3CDTF">2022-12-11T20:10:18Z</dcterms:modified>
  <cp:category/>
</cp:coreProperties>
</file>