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80" r:id="rId1"/>
  </p:sldMasterIdLst>
  <p:notesMasterIdLst>
    <p:notesMasterId r:id="rId20"/>
  </p:notesMasterIdLst>
  <p:handoutMasterIdLst>
    <p:handoutMasterId r:id="rId21"/>
  </p:handoutMasterIdLst>
  <p:sldIdLst>
    <p:sldId id="290" r:id="rId2"/>
    <p:sldId id="258" r:id="rId3"/>
    <p:sldId id="270" r:id="rId4"/>
    <p:sldId id="272" r:id="rId5"/>
    <p:sldId id="292" r:id="rId6"/>
    <p:sldId id="293" r:id="rId7"/>
    <p:sldId id="274" r:id="rId8"/>
    <p:sldId id="285" r:id="rId9"/>
    <p:sldId id="286" r:id="rId10"/>
    <p:sldId id="287" r:id="rId11"/>
    <p:sldId id="288" r:id="rId12"/>
    <p:sldId id="289" r:id="rId13"/>
    <p:sldId id="275" r:id="rId14"/>
    <p:sldId id="265" r:id="rId15"/>
    <p:sldId id="276" r:id="rId16"/>
    <p:sldId id="277" r:id="rId17"/>
    <p:sldId id="278" r:id="rId18"/>
    <p:sldId id="291" r:id="rId19"/>
  </p:sldIdLst>
  <p:sldSz cx="9144000" cy="6858000" type="screen4x3"/>
  <p:notesSz cx="6858000" cy="9077325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59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9FF"/>
    <a:srgbClr val="000066"/>
    <a:srgbClr val="000099"/>
    <a:srgbClr val="006600"/>
    <a:srgbClr val="000000"/>
    <a:srgbClr val="33CCCC"/>
    <a:srgbClr val="0000CC"/>
    <a:srgbClr val="0033CC"/>
    <a:srgbClr val="66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17" autoAdjust="0"/>
    <p:restoredTop sz="53120" autoAdjust="0"/>
  </p:normalViewPr>
  <p:slideViewPr>
    <p:cSldViewPr>
      <p:cViewPr varScale="1">
        <p:scale>
          <a:sx n="45" d="100"/>
          <a:sy n="45" d="100"/>
        </p:scale>
        <p:origin x="2664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90"/>
    </p:cViewPr>
  </p:sorterViewPr>
  <p:notesViewPr>
    <p:cSldViewPr>
      <p:cViewPr varScale="1">
        <p:scale>
          <a:sx n="54" d="100"/>
          <a:sy n="54" d="100"/>
        </p:scale>
        <p:origin x="-1854" y="-96"/>
      </p:cViewPr>
      <p:guideLst>
        <p:guide orient="horz" pos="2859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277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277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fld id="{0A77EF83-4FB7-49E1-87DC-8F52EF8EFEA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55003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3074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56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3795" name="Rectangle 3075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56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5844" name="Rectangle 3076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52525" y="682625"/>
            <a:ext cx="4552950" cy="341471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7" name="Rectangle 3077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24350"/>
            <a:ext cx="5029200" cy="409733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33798" name="Rectangle 3078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48700"/>
            <a:ext cx="2971800" cy="4556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3799" name="Rectangle 3079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48700"/>
            <a:ext cx="2971800" cy="4556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fld id="{75975B0E-7566-4BF3-A537-DCA1AC89FC1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395566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theories that were developed from trait studies – were called “Great Man” theories.</a:t>
            </a:r>
          </a:p>
          <a:p>
            <a:r>
              <a:rPr lang="en-GB" dirty="0" smtClean="0"/>
              <a:t>The focus was on innate qualities – the kinds</a:t>
            </a:r>
            <a:r>
              <a:rPr lang="en-GB" baseline="0" dirty="0" smtClean="0"/>
              <a:t> of characteristics seen to be associated with the leaders and political and social figures of the time and past times.</a:t>
            </a:r>
          </a:p>
          <a:p>
            <a:endParaRPr lang="en-GB" baseline="0" dirty="0" smtClean="0"/>
          </a:p>
          <a:p>
            <a:r>
              <a:rPr lang="en-GB" baseline="0" dirty="0" smtClean="0"/>
              <a:t>The view was that people were born with these traits and only the “great” individuals possessed these traits.</a:t>
            </a:r>
          </a:p>
          <a:p>
            <a:r>
              <a:rPr lang="en-GB" baseline="0" dirty="0" smtClean="0"/>
              <a:t>The focus was on the traits that differentiated leaders from followers. (Bass, 1990; </a:t>
            </a:r>
            <a:r>
              <a:rPr lang="en-GB" baseline="0" dirty="0" err="1" smtClean="0"/>
              <a:t>Jago</a:t>
            </a:r>
            <a:r>
              <a:rPr lang="en-GB" baseline="0" dirty="0" smtClean="0"/>
              <a:t>, 1982)</a:t>
            </a:r>
          </a:p>
          <a:p>
            <a:endParaRPr lang="en-GB" dirty="0" smtClean="0"/>
          </a:p>
          <a:p>
            <a:r>
              <a:rPr lang="en-GB" dirty="0" smtClean="0"/>
              <a:t>In</a:t>
            </a:r>
            <a:r>
              <a:rPr lang="en-GB" baseline="0" dirty="0" smtClean="0"/>
              <a:t> the mid 20</a:t>
            </a:r>
            <a:r>
              <a:rPr lang="en-GB" baseline="30000" dirty="0" smtClean="0"/>
              <a:t>th</a:t>
            </a:r>
            <a:r>
              <a:rPr lang="en-GB" baseline="0" dirty="0" smtClean="0"/>
              <a:t> C , the trait approach was challenged – </a:t>
            </a:r>
            <a:r>
              <a:rPr lang="en-GB" baseline="0" dirty="0" err="1" smtClean="0"/>
              <a:t>Stogdill</a:t>
            </a:r>
            <a:r>
              <a:rPr lang="en-GB" baseline="0" dirty="0" smtClean="0"/>
              <a:t> (1948) – he reported that there were no specific traits that differentiated Leaders from followers.</a:t>
            </a:r>
          </a:p>
          <a:p>
            <a:r>
              <a:rPr lang="en-GB" baseline="0" dirty="0" smtClean="0"/>
              <a:t>He looked at leaders in various situations and suggested a leader in one situation might not be a leader in another situation.  Leading to the view that leadership was a relationship between people in a given situation.</a:t>
            </a:r>
          </a:p>
          <a:p>
            <a:endParaRPr lang="en-GB" baseline="0" dirty="0" smtClean="0"/>
          </a:p>
          <a:p>
            <a:r>
              <a:rPr lang="en-GB" baseline="0" dirty="0" smtClean="0"/>
              <a:t>Other authors had studied leadership to explain how traits influence leadership. (Bryman, 1992)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5975B0E-7566-4BF3-A537-DCA1AC89FC10}" type="slidenum">
              <a:rPr lang="en-US" smtClean="0"/>
              <a:pPr>
                <a:defRPr/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84037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079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E264249-4211-46EF-8A6F-A8C015804971}" type="slidenum">
              <a:rPr lang="en-US"/>
              <a:pPr>
                <a:defRPr/>
              </a:pPr>
              <a:t>2</a:t>
            </a:fld>
            <a:endParaRPr 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dirty="0" smtClean="0"/>
              <a:t>Focused on innate</a:t>
            </a:r>
            <a:r>
              <a:rPr lang="en-US" baseline="0" dirty="0" smtClean="0"/>
              <a:t> qualities – really believing that people are born leaders!</a:t>
            </a:r>
          </a:p>
          <a:p>
            <a:r>
              <a:rPr lang="en-US" baseline="0" dirty="0" err="1" smtClean="0"/>
              <a:t>Reconceptualised</a:t>
            </a:r>
            <a:r>
              <a:rPr lang="en-US" baseline="0" dirty="0" smtClean="0"/>
              <a:t> as a relationship between people in a social situation.</a:t>
            </a:r>
          </a:p>
          <a:p>
            <a:r>
              <a:rPr lang="en-US" baseline="0" dirty="0" smtClean="0"/>
              <a:t>Personal factors were still viewed as important but the arguments were that  the qualities were associated with the actual situation presented.</a:t>
            </a:r>
          </a:p>
          <a:p>
            <a:endParaRPr lang="en-US" baseline="0" dirty="0" smtClean="0"/>
          </a:p>
        </p:txBody>
      </p:sp>
    </p:spTree>
    <p:extLst>
      <p:ext uri="{BB962C8B-B14F-4D97-AF65-F5344CB8AC3E}">
        <p14:creationId xmlns:p14="http://schemas.microsoft.com/office/powerpoint/2010/main" val="14661323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079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3F15D1B-80E6-4615-BB67-0F1125B71BF3}" type="slidenum">
              <a:rPr lang="en-US"/>
              <a:pPr>
                <a:defRPr/>
              </a:pPr>
              <a:t>3</a:t>
            </a:fld>
            <a:endParaRPr lang="en-US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41138169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079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605FAE5-DD4D-4FDE-8226-4493141EFA0C}" type="slidenum">
              <a:rPr lang="en-US"/>
              <a:pPr>
                <a:defRPr/>
              </a:pPr>
              <a:t>4</a:t>
            </a:fld>
            <a:endParaRPr lang="en-US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sz="1800" dirty="0" smtClean="0"/>
              <a:t>Shifts over time – does this tell a story? </a:t>
            </a:r>
          </a:p>
          <a:p>
            <a:r>
              <a:rPr lang="en-US" sz="1800" dirty="0" smtClean="0"/>
              <a:t>Do you know the great business leaders of those times?</a:t>
            </a:r>
          </a:p>
          <a:p>
            <a:endParaRPr lang="en-US" sz="1800" dirty="0" smtClean="0"/>
          </a:p>
          <a:p>
            <a:r>
              <a:rPr lang="en-US" sz="1800" dirty="0" smtClean="0"/>
              <a:t>A good summary of the traits associated with leadership. And some overlapping traits.</a:t>
            </a:r>
          </a:p>
          <a:p>
            <a:endParaRPr lang="en-US" sz="1800" dirty="0" smtClean="0"/>
          </a:p>
          <a:p>
            <a:r>
              <a:rPr lang="en-US" sz="1800" dirty="0" smtClean="0"/>
              <a:t>Example – </a:t>
            </a:r>
          </a:p>
          <a:p>
            <a:r>
              <a:rPr lang="en-US" sz="1800" dirty="0" smtClean="0"/>
              <a:t>B. Obama perceived –</a:t>
            </a:r>
            <a:r>
              <a:rPr lang="en-US" sz="1800" baseline="0" dirty="0" smtClean="0"/>
              <a:t> charismatic.</a:t>
            </a:r>
          </a:p>
          <a:p>
            <a:r>
              <a:rPr lang="en-US" sz="1800" baseline="0" dirty="0" smtClean="0"/>
              <a:t>The traits associated with charisma – self-monitoring, engagement in impression management, motivation to attain social power and motivation to attain self-actualization.</a:t>
            </a:r>
          </a:p>
          <a:p>
            <a:endParaRPr lang="en-US" sz="1800" baseline="0" dirty="0" smtClean="0"/>
          </a:p>
          <a:p>
            <a:r>
              <a:rPr lang="en-US" sz="1800" baseline="0" dirty="0" smtClean="0"/>
              <a:t>The trait approach is still studied and documented – Jung and </a:t>
            </a:r>
            <a:r>
              <a:rPr lang="en-US" sz="1800" baseline="0" dirty="0" err="1" smtClean="0"/>
              <a:t>Sossik</a:t>
            </a:r>
            <a:r>
              <a:rPr lang="en-US" sz="1800" baseline="0" dirty="0" smtClean="0"/>
              <a:t> (2006)</a:t>
            </a:r>
          </a:p>
          <a:p>
            <a:r>
              <a:rPr lang="en-US" sz="1800" baseline="0" dirty="0" smtClean="0"/>
              <a:t>	the initial studies emphasized – </a:t>
            </a:r>
          </a:p>
          <a:p>
            <a:r>
              <a:rPr lang="en-US" sz="1800" baseline="0" dirty="0" smtClean="0"/>
              <a:t>		qualities of “great people”</a:t>
            </a:r>
          </a:p>
          <a:p>
            <a:r>
              <a:rPr lang="en-US" sz="1800" baseline="0" dirty="0" smtClean="0"/>
              <a:t>		then moved to include the impact of situations on leadership,</a:t>
            </a:r>
          </a:p>
          <a:p>
            <a:r>
              <a:rPr lang="en-US" sz="1800" baseline="0" dirty="0" smtClean="0"/>
              <a:t>		moved back to </a:t>
            </a:r>
            <a:r>
              <a:rPr lang="en-US" sz="1800" baseline="0" dirty="0" err="1" smtClean="0"/>
              <a:t>reemphasise</a:t>
            </a:r>
            <a:r>
              <a:rPr lang="en-US" sz="1800" baseline="0" dirty="0" smtClean="0"/>
              <a:t> the critical role of traits in </a:t>
            </a:r>
            <a:r>
              <a:rPr lang="en-US" sz="1800" i="1" baseline="0" dirty="0" smtClean="0"/>
              <a:t>effective leadership</a:t>
            </a:r>
          </a:p>
          <a:p>
            <a:endParaRPr lang="en-US" sz="1800" i="1" baseline="0" dirty="0" smtClean="0"/>
          </a:p>
          <a:p>
            <a:r>
              <a:rPr lang="en-US" sz="1800" baseline="0" dirty="0" smtClean="0"/>
              <a:t>Visionary versus charismatic – Jung and </a:t>
            </a:r>
            <a:r>
              <a:rPr lang="en-US" sz="1800" baseline="0" dirty="0" err="1" smtClean="0"/>
              <a:t>Sosik</a:t>
            </a:r>
            <a:r>
              <a:rPr lang="en-US" sz="1800" baseline="0" dirty="0" smtClean="0"/>
              <a:t> (2006) traits self actualization – motivation, attain social power, impression management – ideas very current</a:t>
            </a:r>
          </a:p>
          <a:p>
            <a:endParaRPr lang="en-US" sz="1800" baseline="0" dirty="0" smtClean="0"/>
          </a:p>
          <a:p>
            <a:endParaRPr lang="en-US" sz="1800" dirty="0" smtClean="0"/>
          </a:p>
          <a:p>
            <a:endParaRPr lang="en-US" sz="1800" i="1" dirty="0" smtClean="0"/>
          </a:p>
        </p:txBody>
      </p:sp>
    </p:spTree>
    <p:extLst>
      <p:ext uri="{BB962C8B-B14F-4D97-AF65-F5344CB8AC3E}">
        <p14:creationId xmlns:p14="http://schemas.microsoft.com/office/powerpoint/2010/main" val="25575763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aseline="0" dirty="0" err="1" smtClean="0"/>
              <a:t>Stogdill</a:t>
            </a:r>
            <a:r>
              <a:rPr lang="en-US" sz="1200" baseline="0" dirty="0" smtClean="0"/>
              <a:t> (1948 and 74) 1</a:t>
            </a:r>
            <a:r>
              <a:rPr lang="en-US" sz="1200" baseline="30000" dirty="0" smtClean="0"/>
              <a:t>st</a:t>
            </a:r>
            <a:r>
              <a:rPr lang="en-US" sz="1200" baseline="0" dirty="0" smtClean="0"/>
              <a:t> study revealed 8 traits – intelligence, alertness, insight, responsibility, initiative, persistence, self-confidence, and </a:t>
            </a:r>
            <a:r>
              <a:rPr lang="en-US" sz="1200" baseline="0" dirty="0" err="1" smtClean="0"/>
              <a:t>socialability</a:t>
            </a:r>
            <a:r>
              <a:rPr lang="en-US" sz="1200" baseline="0" dirty="0" smtClean="0"/>
              <a:t>.</a:t>
            </a:r>
          </a:p>
          <a:p>
            <a:r>
              <a:rPr lang="en-US" sz="1200" baseline="0" dirty="0" smtClean="0"/>
              <a:t>The </a:t>
            </a:r>
            <a:r>
              <a:rPr lang="en-US" sz="1200" b="1" baseline="0" dirty="0" smtClean="0"/>
              <a:t>traits have to fit the situation </a:t>
            </a:r>
            <a:r>
              <a:rPr lang="en-US" sz="1200" baseline="0" dirty="0" smtClean="0"/>
              <a:t>in which they are functioning.</a:t>
            </a:r>
          </a:p>
          <a:p>
            <a:r>
              <a:rPr lang="en-US" sz="1200" baseline="0" dirty="0" smtClean="0"/>
              <a:t>The trait moved to behavior as researchers recognized </a:t>
            </a:r>
            <a:r>
              <a:rPr lang="en-US" sz="1200" b="1" baseline="0" dirty="0" smtClean="0"/>
              <a:t>leadership is not a passive process </a:t>
            </a:r>
            <a:r>
              <a:rPr lang="en-US" sz="1200" baseline="0" dirty="0" smtClean="0"/>
              <a:t>but involves a </a:t>
            </a:r>
            <a:r>
              <a:rPr lang="en-US" sz="1200" b="1" baseline="0" dirty="0" smtClean="0"/>
              <a:t>relationship with a group</a:t>
            </a:r>
            <a:r>
              <a:rPr lang="en-US" sz="1200" baseline="0" dirty="0" smtClean="0"/>
              <a:t>.</a:t>
            </a:r>
          </a:p>
          <a:p>
            <a:endParaRPr lang="en-US" sz="1200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5975B0E-7566-4BF3-A537-DCA1AC89FC10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52238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aseline="0" dirty="0" smtClean="0"/>
              <a:t>The 2</a:t>
            </a:r>
            <a:r>
              <a:rPr lang="en-US" sz="1200" baseline="30000" dirty="0" smtClean="0"/>
              <a:t>nd</a:t>
            </a:r>
            <a:r>
              <a:rPr lang="en-US" sz="1200" baseline="0" dirty="0" smtClean="0"/>
              <a:t> study found that traits and situation were determinants to leadership. </a:t>
            </a:r>
          </a:p>
          <a:p>
            <a:r>
              <a:rPr lang="en-US" sz="1200" baseline="0" dirty="0" smtClean="0"/>
              <a:t>Reported 10 characteristics  – drive, vigor, risk taking, self confidence, readiness, ability and capacity to structure social interaction systems.</a:t>
            </a:r>
          </a:p>
          <a:p>
            <a:r>
              <a:rPr lang="en-US" sz="1200" baseline="0" dirty="0" smtClean="0"/>
              <a:t>Man  (1959) identified 6 traits – intelligence, </a:t>
            </a:r>
            <a:r>
              <a:rPr lang="en-US" sz="1200" i="1" baseline="0" dirty="0" smtClean="0"/>
              <a:t>masculinity</a:t>
            </a:r>
            <a:r>
              <a:rPr lang="en-US" sz="1200" baseline="0" dirty="0" smtClean="0"/>
              <a:t>, adjustment, dominance, extraversion and conservatism.</a:t>
            </a:r>
          </a:p>
          <a:p>
            <a:endParaRPr lang="en-US" sz="1200" baseline="0" dirty="0" smtClean="0"/>
          </a:p>
          <a:p>
            <a:r>
              <a:rPr lang="en-US" sz="1200" baseline="0" dirty="0" smtClean="0"/>
              <a:t>In 1990’s  studies investigated traits associated with “social intelligence” – other feelings, thoughts, </a:t>
            </a:r>
            <a:r>
              <a:rPr lang="en-US" sz="1200" baseline="0" dirty="0" err="1" smtClean="0"/>
              <a:t>behaviours</a:t>
            </a:r>
            <a:r>
              <a:rPr lang="en-US" sz="1200" baseline="0" dirty="0" smtClean="0"/>
              <a:t>. (Marlowe, 1986)</a:t>
            </a:r>
          </a:p>
          <a:p>
            <a:r>
              <a:rPr lang="en-US" sz="1200" baseline="0" dirty="0" err="1" smtClean="0"/>
              <a:t>Zacarro</a:t>
            </a:r>
            <a:r>
              <a:rPr lang="en-US" sz="1200" baseline="0" dirty="0" smtClean="0"/>
              <a:t> (2002) social </a:t>
            </a:r>
            <a:r>
              <a:rPr lang="en-US" sz="1200" baseline="0" dirty="0" err="1" smtClean="0"/>
              <a:t>intelligenece</a:t>
            </a:r>
            <a:r>
              <a:rPr lang="en-US" sz="1200" baseline="0" dirty="0" smtClean="0"/>
              <a:t> as – social awareness, self monitoring, social acumen, get the best response from the situation.</a:t>
            </a:r>
          </a:p>
          <a:p>
            <a:r>
              <a:rPr lang="en-US" sz="1200" baseline="0" dirty="0" err="1" smtClean="0"/>
              <a:t>Zacarro</a:t>
            </a:r>
            <a:r>
              <a:rPr lang="en-US" sz="1200" baseline="0" dirty="0" smtClean="0"/>
              <a:t>, Kemp and Bader (2004) included social ability.</a:t>
            </a:r>
          </a:p>
          <a:p>
            <a:endParaRPr lang="en-US" sz="1200" baseline="0" dirty="0" smtClean="0"/>
          </a:p>
          <a:p>
            <a:endParaRPr lang="en-US" sz="1200" baseline="0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5975B0E-7566-4BF3-A537-DCA1AC89FC10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33056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079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8A91D9-6DA8-4F28-A53C-8B5E4C124051}" type="slidenum">
              <a:rPr lang="en-US"/>
              <a:pPr>
                <a:defRPr/>
              </a:pPr>
              <a:t>7</a:t>
            </a:fld>
            <a:endParaRPr lang="en-US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sz="1800" dirty="0" smtClean="0"/>
              <a:t>The traits that are central include -  </a:t>
            </a:r>
          </a:p>
          <a:p>
            <a:r>
              <a:rPr lang="en-US" sz="1800" dirty="0" smtClean="0"/>
              <a:t>Intelligence, </a:t>
            </a:r>
          </a:p>
          <a:p>
            <a:r>
              <a:rPr lang="en-US" sz="1800" dirty="0" smtClean="0"/>
              <a:t>self confidence,</a:t>
            </a:r>
            <a:r>
              <a:rPr lang="en-US" sz="1800" baseline="0" dirty="0" smtClean="0"/>
              <a:t> </a:t>
            </a:r>
          </a:p>
          <a:p>
            <a:r>
              <a:rPr lang="en-US" sz="1800" baseline="0" dirty="0" smtClean="0"/>
              <a:t>determination, </a:t>
            </a:r>
          </a:p>
          <a:p>
            <a:r>
              <a:rPr lang="en-US" sz="1800" baseline="0" dirty="0" smtClean="0"/>
              <a:t>integrity and sociability.</a:t>
            </a:r>
          </a:p>
          <a:p>
            <a:endParaRPr lang="en-US" sz="1800" baseline="0" dirty="0" smtClean="0"/>
          </a:p>
          <a:p>
            <a:r>
              <a:rPr lang="en-US" sz="1800" baseline="0" dirty="0" smtClean="0"/>
              <a:t>Can you think of examples of leaders?</a:t>
            </a:r>
            <a:endParaRPr lang="en-US" sz="1800" dirty="0" smtClean="0"/>
          </a:p>
        </p:txBody>
      </p:sp>
    </p:spTree>
    <p:extLst>
      <p:ext uri="{BB962C8B-B14F-4D97-AF65-F5344CB8AC3E}">
        <p14:creationId xmlns:p14="http://schemas.microsoft.com/office/powerpoint/2010/main" val="34128506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079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7491FD4-229E-438A-87EE-DA3F27F929A9}" type="slidenum">
              <a:rPr lang="en-US"/>
              <a:pPr>
                <a:defRPr/>
              </a:pPr>
              <a:t>8</a:t>
            </a:fld>
            <a:endParaRPr lang="en-US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800" dirty="0" smtClean="0"/>
              <a:t>Integrity matters – people voice being skeptical, since Iraq</a:t>
            </a:r>
            <a:r>
              <a:rPr lang="en-US" sz="1800" baseline="0" dirty="0" smtClean="0"/>
              <a:t> war.</a:t>
            </a:r>
          </a:p>
          <a:p>
            <a:r>
              <a:rPr lang="en-US" sz="1800" baseline="0" dirty="0" smtClean="0"/>
              <a:t>Ethical leadership – example China company that put poison in the baby food.</a:t>
            </a:r>
          </a:p>
          <a:p>
            <a:endParaRPr lang="en-US" sz="1800" baseline="0" dirty="0" smtClean="0"/>
          </a:p>
          <a:p>
            <a:r>
              <a:rPr lang="en-US" sz="1800" baseline="0" dirty="0" smtClean="0"/>
              <a:t>Sociability – friendly, outgoing, courteous, tactful and diplomatic </a:t>
            </a:r>
            <a:r>
              <a:rPr lang="en-US" sz="1800" baseline="0" dirty="0" err="1" smtClean="0"/>
              <a:t>Northouse</a:t>
            </a:r>
            <a:r>
              <a:rPr lang="en-US" sz="1800" baseline="0" dirty="0" smtClean="0"/>
              <a:t> (2016)</a:t>
            </a:r>
          </a:p>
          <a:p>
            <a:endParaRPr lang="en-US" sz="1800" baseline="0" dirty="0" smtClean="0"/>
          </a:p>
          <a:p>
            <a:r>
              <a:rPr lang="en-US" sz="1800" baseline="0" dirty="0" smtClean="0"/>
              <a:t>The difficulty with past studies is they have been largely qualitative – there was a lack of a common framework - until the 5 factor personality model was developed.</a:t>
            </a:r>
            <a:endParaRPr lang="en-US" sz="1800" dirty="0" smtClean="0"/>
          </a:p>
        </p:txBody>
      </p:sp>
    </p:spTree>
    <p:extLst>
      <p:ext uri="{BB962C8B-B14F-4D97-AF65-F5344CB8AC3E}">
        <p14:creationId xmlns:p14="http://schemas.microsoft.com/office/powerpoint/2010/main" val="12931849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079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469364C-D1DB-4B2C-B1DD-E079A86DBCCE}" type="slidenum">
              <a:rPr lang="en-US"/>
              <a:pPr>
                <a:defRPr/>
              </a:pPr>
              <a:t>9</a:t>
            </a:fld>
            <a:endParaRPr 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800" dirty="0" smtClean="0"/>
              <a:t>Goldberg (1990) The  five factor personality model derived following</a:t>
            </a:r>
            <a:r>
              <a:rPr lang="en-US" sz="1800" baseline="0" dirty="0" smtClean="0"/>
              <a:t> a quantitative study of leadership traits.</a:t>
            </a:r>
          </a:p>
          <a:p>
            <a:r>
              <a:rPr lang="en-US" sz="1800" baseline="0" dirty="0" smtClean="0"/>
              <a:t>Based on </a:t>
            </a:r>
            <a:r>
              <a:rPr lang="en-US" sz="1800" b="1" baseline="0" dirty="0" smtClean="0"/>
              <a:t>personality</a:t>
            </a:r>
            <a:r>
              <a:rPr lang="en-US" sz="1800" baseline="0" dirty="0" smtClean="0"/>
              <a:t>.</a:t>
            </a:r>
          </a:p>
          <a:p>
            <a:r>
              <a:rPr lang="en-US" sz="1800" dirty="0" smtClean="0"/>
              <a:t>Neuroticism – anxious</a:t>
            </a:r>
          </a:p>
          <a:p>
            <a:r>
              <a:rPr lang="en-US" sz="1800" dirty="0" smtClean="0"/>
              <a:t>Extraversion</a:t>
            </a:r>
            <a:r>
              <a:rPr lang="en-US" sz="1800" baseline="0" dirty="0" smtClean="0"/>
              <a:t> – </a:t>
            </a:r>
            <a:r>
              <a:rPr lang="en-US" sz="1800" baseline="0" dirty="0" err="1" smtClean="0"/>
              <a:t>surgency</a:t>
            </a:r>
            <a:endParaRPr lang="en-US" sz="1800" baseline="0" dirty="0" smtClean="0"/>
          </a:p>
          <a:p>
            <a:r>
              <a:rPr lang="en-US" sz="1800" baseline="0" dirty="0" smtClean="0"/>
              <a:t>Openness – intellect</a:t>
            </a:r>
          </a:p>
          <a:p>
            <a:r>
              <a:rPr lang="en-US" sz="1800" baseline="0" dirty="0" smtClean="0"/>
              <a:t>Agreeableness – accepting</a:t>
            </a:r>
          </a:p>
          <a:p>
            <a:r>
              <a:rPr lang="en-US" sz="1800" baseline="0" dirty="0" smtClean="0"/>
              <a:t>Conscientiousness - dependability</a:t>
            </a:r>
            <a:endParaRPr lang="en-US" sz="1800" dirty="0" smtClean="0"/>
          </a:p>
        </p:txBody>
      </p:sp>
    </p:spTree>
    <p:extLst>
      <p:ext uri="{BB962C8B-B14F-4D97-AF65-F5344CB8AC3E}">
        <p14:creationId xmlns:p14="http://schemas.microsoft.com/office/powerpoint/2010/main" val="8144896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079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780D11A-EC5C-4D47-BDBB-C59254E207ED}" type="slidenum">
              <a:rPr lang="en-US"/>
              <a:pPr>
                <a:defRPr/>
              </a:pPr>
              <a:t>10</a:t>
            </a:fld>
            <a:endParaRPr 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0973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800" dirty="0" smtClean="0"/>
              <a:t>The factors most strongly associated with leadership – Judge </a:t>
            </a:r>
            <a:r>
              <a:rPr lang="en-US" sz="1800" i="1" dirty="0" smtClean="0"/>
              <a:t>et al., </a:t>
            </a:r>
            <a:r>
              <a:rPr lang="en-US" sz="1800" dirty="0" smtClean="0"/>
              <a:t>2002</a:t>
            </a:r>
          </a:p>
          <a:p>
            <a:endParaRPr lang="en-US" sz="1800" dirty="0" smtClean="0"/>
          </a:p>
        </p:txBody>
      </p:sp>
    </p:spTree>
    <p:extLst>
      <p:ext uri="{BB962C8B-B14F-4D97-AF65-F5344CB8AC3E}">
        <p14:creationId xmlns:p14="http://schemas.microsoft.com/office/powerpoint/2010/main" val="2512029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079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26E3D2A-BA4C-4685-BA61-5C72F6A0B6E4}" type="slidenum">
              <a:rPr lang="en-US"/>
              <a:pPr>
                <a:defRPr/>
              </a:pPr>
              <a:t>11</a:t>
            </a:fld>
            <a:endParaRPr lang="en-US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800" dirty="0" smtClean="0"/>
              <a:t>Emerged</a:t>
            </a:r>
            <a:r>
              <a:rPr lang="en-US" sz="1800" baseline="0" dirty="0" smtClean="0"/>
              <a:t> 90’s – studies in psychology the interplay between emotions (effective domain) and thinking (cognitive domain)</a:t>
            </a:r>
          </a:p>
          <a:p>
            <a:endParaRPr lang="en-US" sz="1800" dirty="0" smtClean="0"/>
          </a:p>
        </p:txBody>
      </p:sp>
    </p:spTree>
    <p:extLst>
      <p:ext uri="{BB962C8B-B14F-4D97-AF65-F5344CB8AC3E}">
        <p14:creationId xmlns:p14="http://schemas.microsoft.com/office/powerpoint/2010/main" val="282814478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Different ways to measure EI –</a:t>
            </a:r>
          </a:p>
          <a:p>
            <a:r>
              <a:rPr lang="en-GB" dirty="0" smtClean="0"/>
              <a:t>MSCEIT is a scale.</a:t>
            </a:r>
          </a:p>
          <a:p>
            <a:r>
              <a:rPr lang="en-GB" dirty="0" smtClean="0"/>
              <a:t>Social competence – consists of empathy a</a:t>
            </a:r>
            <a:r>
              <a:rPr lang="en-US" sz="1200" kern="1200" dirty="0" err="1" smtClean="0">
                <a:solidFill>
                  <a:srgbClr val="000000"/>
                </a:solidFill>
                <a:latin typeface="Times New Roman" pitchFamily="18" charset="0"/>
                <a:ea typeface="+mn-ea"/>
                <a:cs typeface="+mn-cs"/>
              </a:rPr>
              <a:t>nd</a:t>
            </a:r>
            <a:r>
              <a:rPr lang="en-US" sz="1200" kern="1200" dirty="0" smtClean="0">
                <a:solidFill>
                  <a:srgbClr val="000000"/>
                </a:solidFill>
                <a:latin typeface="Times New Roman" pitchFamily="18" charset="0"/>
                <a:ea typeface="+mn-ea"/>
                <a:cs typeface="+mn-cs"/>
              </a:rPr>
              <a:t> social skills</a:t>
            </a:r>
          </a:p>
          <a:p>
            <a:r>
              <a:rPr lang="en-US" sz="1200" kern="1200" dirty="0" smtClean="0">
                <a:solidFill>
                  <a:srgbClr val="000000"/>
                </a:solidFill>
                <a:latin typeface="Times New Roman" pitchFamily="18" charset="0"/>
                <a:ea typeface="+mn-ea"/>
                <a:cs typeface="+mn-cs"/>
              </a:rPr>
              <a:t>Aspects of leadership – group savvy, optimism, initiative and teamwork.</a:t>
            </a:r>
          </a:p>
          <a:p>
            <a:endParaRPr lang="en-US" sz="1200" kern="1200" dirty="0" smtClean="0">
              <a:solidFill>
                <a:srgbClr val="000000"/>
              </a:solidFill>
              <a:latin typeface="Times New Roman" pitchFamily="18" charset="0"/>
              <a:ea typeface="+mn-ea"/>
              <a:cs typeface="+mn-cs"/>
            </a:endParaRPr>
          </a:p>
          <a:p>
            <a:r>
              <a:rPr lang="en-US" sz="1200" kern="1200" dirty="0" smtClean="0">
                <a:solidFill>
                  <a:srgbClr val="000000"/>
                </a:solidFill>
                <a:latin typeface="Times New Roman" pitchFamily="18" charset="0"/>
                <a:ea typeface="+mn-ea"/>
                <a:cs typeface="+mn-cs"/>
              </a:rPr>
              <a:t>Social awareness – a recognition of social and emotional competencies as</a:t>
            </a:r>
            <a:r>
              <a:rPr lang="en-US" sz="1200" kern="1200" baseline="0" dirty="0" smtClean="0">
                <a:solidFill>
                  <a:srgbClr val="000000"/>
                </a:solidFill>
                <a:latin typeface="Times New Roman" pitchFamily="18" charset="0"/>
                <a:ea typeface="+mn-ea"/>
                <a:cs typeface="+mn-cs"/>
              </a:rPr>
              <a:t> part of a leader trait.</a:t>
            </a:r>
          </a:p>
          <a:p>
            <a:endParaRPr lang="en-US" sz="1200" kern="1200" baseline="0" dirty="0" smtClean="0">
              <a:solidFill>
                <a:srgbClr val="000000"/>
              </a:solidFill>
              <a:latin typeface="Times New Roman" pitchFamily="18" charset="0"/>
              <a:ea typeface="+mn-ea"/>
              <a:cs typeface="+mn-cs"/>
            </a:endParaRPr>
          </a:p>
          <a:p>
            <a:r>
              <a:rPr lang="en-US" sz="1200" kern="1200" baseline="0" dirty="0" smtClean="0">
                <a:solidFill>
                  <a:srgbClr val="000000"/>
                </a:solidFill>
                <a:latin typeface="Times New Roman" pitchFamily="18" charset="0"/>
                <a:ea typeface="+mn-ea"/>
                <a:cs typeface="+mn-cs"/>
              </a:rPr>
              <a:t>EI deemed an important construct – as those leaders more ‘in touch’ sensitive of their emotions and impact of their emptions on others  will be more effective leaders.</a:t>
            </a:r>
          </a:p>
          <a:p>
            <a:endParaRPr lang="en-US" sz="1200" kern="1200" baseline="0" dirty="0" smtClean="0">
              <a:solidFill>
                <a:srgbClr val="000000"/>
              </a:solidFill>
              <a:latin typeface="Times New Roman" pitchFamily="18" charset="0"/>
              <a:ea typeface="+mn-ea"/>
              <a:cs typeface="+mn-cs"/>
            </a:endParaRPr>
          </a:p>
          <a:p>
            <a:r>
              <a:rPr lang="en-US" sz="1200" kern="1200" baseline="0" dirty="0" smtClean="0">
                <a:solidFill>
                  <a:srgbClr val="000000"/>
                </a:solidFill>
                <a:latin typeface="Times New Roman" pitchFamily="18" charset="0"/>
                <a:ea typeface="+mn-ea"/>
                <a:cs typeface="+mn-cs"/>
              </a:rPr>
              <a:t>EI – still early days of research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5975B0E-7566-4BF3-A537-DCA1AC89FC10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47515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079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103E26F-0FA1-4784-8833-5C8FF6AA667C}" type="slidenum">
              <a:rPr lang="en-US"/>
              <a:pPr>
                <a:defRPr/>
              </a:pPr>
              <a:t>13</a:t>
            </a:fld>
            <a:endParaRPr lang="en-US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dirty="0" smtClean="0"/>
              <a:t>1) Focus exclusively on the leader</a:t>
            </a:r>
          </a:p>
          <a:p>
            <a:r>
              <a:rPr lang="en-US" dirty="0" smtClean="0"/>
              <a:t>Not on the follower or</a:t>
            </a:r>
          </a:p>
          <a:p>
            <a:r>
              <a:rPr lang="en-US" dirty="0" smtClean="0"/>
              <a:t>The situation</a:t>
            </a:r>
          </a:p>
          <a:p>
            <a:endParaRPr lang="en-US" dirty="0" smtClean="0"/>
          </a:p>
          <a:p>
            <a:r>
              <a:rPr lang="en-US" dirty="0" smtClean="0"/>
              <a:t>No hypothesis about what kind of leader is needed or what a leader should do.?</a:t>
            </a:r>
          </a:p>
          <a:p>
            <a:endParaRPr lang="en-US" dirty="0" smtClean="0"/>
          </a:p>
          <a:p>
            <a:r>
              <a:rPr lang="en-US" dirty="0" smtClean="0"/>
              <a:t>2) Intuitively appealing</a:t>
            </a:r>
          </a:p>
          <a:p>
            <a:r>
              <a:rPr lang="en-US" dirty="0" smtClean="0"/>
              <a:t>Much research undertaken.</a:t>
            </a:r>
            <a:r>
              <a:rPr lang="en-US" baseline="0" dirty="0" smtClean="0"/>
              <a:t> To back it up.</a:t>
            </a:r>
          </a:p>
          <a:p>
            <a:r>
              <a:rPr lang="en-US" baseline="0" dirty="0" smtClean="0"/>
              <a:t>Benchmarks – what to look for.</a:t>
            </a:r>
          </a:p>
          <a:p>
            <a:endParaRPr lang="en-US" baseline="0" dirty="0" smtClean="0"/>
          </a:p>
          <a:p>
            <a:r>
              <a:rPr lang="en-US" dirty="0" smtClean="0"/>
              <a:t>3) Studies ambiguous</a:t>
            </a:r>
            <a:r>
              <a:rPr lang="en-US" baseline="0" dirty="0" smtClean="0"/>
              <a:t> and uncertain at times.</a:t>
            </a:r>
          </a:p>
          <a:p>
            <a:r>
              <a:rPr lang="en-US" baseline="0" dirty="0" smtClean="0"/>
              <a:t>Failed to take situation into account</a:t>
            </a:r>
          </a:p>
          <a:p>
            <a:r>
              <a:rPr lang="en-US" baseline="0" dirty="0" smtClean="0"/>
              <a:t>Results in highly subjective determinants.</a:t>
            </a:r>
          </a:p>
          <a:p>
            <a:r>
              <a:rPr lang="en-US" baseline="0" dirty="0" smtClean="0"/>
              <a:t>Does not look at traits in relationship to leadership outcomes.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74682707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079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48585D0-8A07-40E2-BB1B-A6EB06AB5AEB}" type="slidenum">
              <a:rPr lang="en-US"/>
              <a:pPr>
                <a:defRPr/>
              </a:pPr>
              <a:t>14</a:t>
            </a:fld>
            <a:endParaRPr lang="en-US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406041517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079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8CE41FA-84E9-4C05-8DFF-71A45735C1AE}" type="slidenum">
              <a:rPr lang="en-US"/>
              <a:pPr>
                <a:defRPr/>
              </a:pPr>
              <a:t>15</a:t>
            </a:fld>
            <a:endParaRPr lang="en-US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20378412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079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7D210A5-4DAB-43B8-84B1-1EEF521CEA85}" type="slidenum">
              <a:rPr lang="en-US"/>
              <a:pPr>
                <a:defRPr/>
              </a:pPr>
              <a:t>16</a:t>
            </a:fld>
            <a:endParaRPr lang="en-US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91237135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079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DA3F59D-1234-4FCF-A512-6B39B73A1FAB}" type="slidenum">
              <a:rPr lang="en-US"/>
              <a:pPr>
                <a:defRPr/>
              </a:pPr>
              <a:t>17</a:t>
            </a:fld>
            <a:endParaRPr lang="en-US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1257201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Northouse - Leadership: Theory and Practice, Seventh Edition © 2016 SAGE Publications, Inc. 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accent4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Northouse - Leadership: Theory and Practice, Seventh Edition © 2016 SAGE Publications, Inc. 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8842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05000"/>
            <a:ext cx="4038600" cy="4343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038600" cy="4343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Northouse - Leadership: Theory and Practice, Seventh Edition © 2016 SAGE Publications, Inc. 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0366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533400" y="6356350"/>
            <a:ext cx="8153400" cy="365125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r>
              <a:rPr lang="en-US" smtClean="0"/>
              <a:t>Northouse - Leadership: Theory and Practice, Seventh Edition © 2016 SAGE Publications, Inc. 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685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Northouse - Leadership: Theory and Practice, Seventh Edition © 2016 SAGE Publications, Inc. </a:t>
            </a:r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914400"/>
            <a:ext cx="8534400" cy="685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r>
              <a:rPr lang="en-US" smtClean="0"/>
              <a:t>Northouse - Leadership: Theory and Practice, Seventh Edition © 2016 SAGE Publications, Inc. 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0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838200"/>
            <a:ext cx="82296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title style</a:t>
            </a:r>
          </a:p>
        </p:txBody>
      </p:sp>
      <p:sp>
        <p:nvSpPr>
          <p:cNvPr id="5124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356350"/>
            <a:ext cx="8229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</a:lstStyle>
          <a:p>
            <a:pPr>
              <a:defRPr/>
            </a:pPr>
            <a:r>
              <a:rPr lang="en-US" smtClean="0"/>
              <a:t>Northouse - Leadership: Theory and Practice, Seventh Edition © 2016 SAGE Publications, Inc. 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15" r:id="rId2"/>
    <p:sldLayoutId id="2147483716" r:id="rId3"/>
    <p:sldLayoutId id="2147483717" r:id="rId4"/>
    <p:sldLayoutId id="2147483732" r:id="rId5"/>
    <p:sldLayoutId id="2147483722" r:id="rId6"/>
    <p:sldLayoutId id="2147483719" r:id="rId7"/>
    <p:sldLayoutId id="2147483739" r:id="rId8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3200" b="1" i="1" kern="1200">
          <a:solidFill>
            <a:schemeClr val="tx1"/>
          </a:solidFill>
          <a:latin typeface="+mj-lt"/>
          <a:ea typeface="+mj-ea"/>
          <a:cs typeface="Times New Roman" pitchFamily="18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007000"/>
        </a:buClr>
        <a:buSzPct val="85000"/>
        <a:buFont typeface="Wingdings 2" pitchFamily="18" charset="2"/>
        <a:buChar char="÷"/>
        <a:defRPr sz="3200" kern="1200">
          <a:solidFill>
            <a:schemeClr val="tx1"/>
          </a:solidFill>
          <a:latin typeface="Calibri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rgbClr val="006000"/>
        </a:buClr>
        <a:buSzPct val="90000"/>
        <a:buFont typeface="Wingdings 2" pitchFamily="18" charset="2"/>
        <a:buChar char="®"/>
        <a:defRPr sz="2800" kern="1200">
          <a:solidFill>
            <a:srgbClr val="004800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007000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SzPct val="100000"/>
        <a:buFont typeface="Wingdings" pitchFamily="2" charset="2"/>
        <a:buChar char="§"/>
        <a:defRPr sz="2000" kern="1200">
          <a:solidFill>
            <a:srgbClr val="007000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rgbClr val="0070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0" dirty="0" smtClean="0"/>
              <a:t>Week 2</a:t>
            </a:r>
            <a:endParaRPr lang="en-GB" i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/>
              <a:t>Adapted from </a:t>
            </a:r>
            <a:r>
              <a:rPr lang="en-US" dirty="0" err="1" smtClean="0"/>
              <a:t>Northouse</a:t>
            </a:r>
            <a:r>
              <a:rPr lang="en-US" dirty="0" smtClean="0"/>
              <a:t> </a:t>
            </a:r>
            <a:r>
              <a:rPr lang="en-US" dirty="0" smtClean="0"/>
              <a:t>- Leadership: Theory and Practice, Seventh Edition © 2016 SAGE Publications, Inc. 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04800" y="76200"/>
            <a:ext cx="8686800" cy="685800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2362200" y="3200400"/>
            <a:ext cx="4836004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6000" dirty="0">
                <a:solidFill>
                  <a:srgbClr val="000066"/>
                </a:solidFill>
              </a:rPr>
              <a:t>Trait Approach</a:t>
            </a:r>
            <a:endParaRPr lang="en-GB" sz="6000" dirty="0">
              <a:solidFill>
                <a:srgbClr val="00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7880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200" dirty="0" smtClean="0">
                <a:latin typeface="+mj-lt"/>
              </a:rPr>
              <a:t>Overview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l" eaLnBrk="1" hangingPunct="1">
              <a:spcBef>
                <a:spcPts val="1200"/>
              </a:spcBef>
              <a:spcAft>
                <a:spcPts val="24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Great Person Theories</a:t>
            </a:r>
          </a:p>
          <a:p>
            <a:pPr algn="l" eaLnBrk="1" hangingPunct="1">
              <a:spcBef>
                <a:spcPts val="1200"/>
              </a:spcBef>
              <a:spcAft>
                <a:spcPts val="24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Historical Shifts in Trait Perspective</a:t>
            </a:r>
          </a:p>
          <a:p>
            <a:pPr marL="457200" indent="-457200" algn="l" eaLnBrk="1" hangingPunct="1">
              <a:spcBef>
                <a:spcPts val="1200"/>
              </a:spcBef>
              <a:spcAft>
                <a:spcPts val="24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What Traits Differentiate Leaders From </a:t>
            </a:r>
            <a:r>
              <a:rPr lang="en-US" sz="2800" dirty="0" err="1" smtClean="0">
                <a:solidFill>
                  <a:schemeClr val="tx1"/>
                </a:solidFill>
                <a:latin typeface="+mn-lt"/>
              </a:rPr>
              <a:t>Nonleaders</a:t>
            </a: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?</a:t>
            </a:r>
          </a:p>
          <a:p>
            <a:pPr algn="l" eaLnBrk="1" hangingPunct="1">
              <a:spcBef>
                <a:spcPts val="1200"/>
              </a:spcBef>
              <a:spcAft>
                <a:spcPts val="24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How Does the Trait Approach Work?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914400"/>
            <a:ext cx="8534400" cy="5334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Great Person Theories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838200" y="3124200"/>
            <a:ext cx="6781799" cy="2590800"/>
          </a:xfrm>
        </p:spPr>
        <p:txBody>
          <a:bodyPr/>
          <a:lstStyle/>
          <a:p>
            <a:pPr eaLnBrk="1" hangingPunct="1">
              <a:buClr>
                <a:srgbClr val="0070C0"/>
              </a:buClr>
            </a:pPr>
            <a:r>
              <a:rPr lang="en-US" sz="2800" b="1" dirty="0" smtClean="0">
                <a:latin typeface="+mn-lt"/>
              </a:rPr>
              <a:t>“Great Man” Theories (early 1900s)</a:t>
            </a:r>
            <a:endParaRPr lang="en-US" sz="2800" dirty="0" smtClean="0">
              <a:latin typeface="+mn-lt"/>
            </a:endParaRPr>
          </a:p>
          <a:p>
            <a:pPr lvl="1" eaLnBrk="1" hangingPunct="1">
              <a:buClr>
                <a:srgbClr val="0070C0"/>
              </a:buClr>
            </a:pPr>
            <a:r>
              <a:rPr lang="en-US" dirty="0" smtClean="0">
                <a:solidFill>
                  <a:srgbClr val="0070C0"/>
                </a:solidFill>
              </a:rPr>
              <a:t>Focused on identifying innate qualities and characteristics possessed by great social, political, &amp; military leaders </a:t>
            </a:r>
          </a:p>
        </p:txBody>
      </p:sp>
      <p:sp>
        <p:nvSpPr>
          <p:cNvPr id="26628" name="Text Box 5"/>
          <p:cNvSpPr txBox="1">
            <a:spLocks noChangeArrowheads="1"/>
          </p:cNvSpPr>
          <p:nvPr/>
        </p:nvSpPr>
        <p:spPr bwMode="auto">
          <a:xfrm>
            <a:off x="822325" y="1565275"/>
            <a:ext cx="1841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endParaRPr lang="en-US"/>
          </a:p>
        </p:txBody>
      </p:sp>
      <p:sp>
        <p:nvSpPr>
          <p:cNvPr id="4101" name="Text Box 6"/>
          <p:cNvSpPr txBox="1">
            <a:spLocks noChangeArrowheads="1"/>
          </p:cNvSpPr>
          <p:nvPr/>
        </p:nvSpPr>
        <p:spPr bwMode="auto">
          <a:xfrm>
            <a:off x="990600" y="1797050"/>
            <a:ext cx="696912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>
              <a:defRPr/>
            </a:pPr>
            <a:r>
              <a:rPr lang="en-US" sz="2800" b="1" i="1" dirty="0">
                <a:solidFill>
                  <a:srgbClr val="0070C0"/>
                </a:solidFill>
                <a:latin typeface="Arial" charset="0"/>
              </a:rPr>
              <a:t>Trait Approach: </a:t>
            </a:r>
            <a:r>
              <a:rPr lang="en-US" sz="2800" dirty="0">
                <a:latin typeface="Arial" charset="0"/>
              </a:rPr>
              <a:t>one of the first systematic</a:t>
            </a:r>
          </a:p>
          <a:p>
            <a:pPr eaLnBrk="0" hangingPunct="0">
              <a:defRPr/>
            </a:pPr>
            <a:r>
              <a:rPr lang="en-US" sz="2800" dirty="0">
                <a:latin typeface="Arial" charset="0"/>
              </a:rPr>
              <a:t>attempts to study leadership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71" name="Rectangle 15"/>
          <p:cNvSpPr>
            <a:spLocks noGrp="1" noChangeArrowheads="1"/>
          </p:cNvSpPr>
          <p:nvPr>
            <p:ph type="title"/>
          </p:nvPr>
        </p:nvSpPr>
        <p:spPr>
          <a:xfrm>
            <a:off x="381000" y="838200"/>
            <a:ext cx="8382000" cy="3810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Historical Shifts in Trait Perspective</a:t>
            </a:r>
          </a:p>
        </p:txBody>
      </p:sp>
      <p:pic>
        <p:nvPicPr>
          <p:cNvPr id="54273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90600" y="1384060"/>
            <a:ext cx="7317996" cy="50167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1066800" y="2037348"/>
            <a:ext cx="7620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Stogdill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(1948 and 74) </a:t>
            </a:r>
            <a:endParaRPr 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2800" b="1" dirty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traits have to fit the situation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in which they are functioning.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trait moved to behavior as researchers recognized </a:t>
            </a:r>
            <a:r>
              <a:rPr lang="en-US" sz="2800" b="1" dirty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is not a passive 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process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but involves a </a:t>
            </a:r>
            <a:r>
              <a:rPr lang="en-US" sz="2800" b="1" dirty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relationship with a group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1947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Determinants </a:t>
            </a:r>
            <a:r>
              <a:rPr lang="en-US" dirty="0"/>
              <a:t>to </a:t>
            </a:r>
            <a:r>
              <a:rPr lang="en-US" dirty="0" smtClean="0"/>
              <a:t>Leadership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05000"/>
            <a:ext cx="8229600" cy="4343400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2</a:t>
            </a:r>
            <a:r>
              <a:rPr lang="en-US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study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traits and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situation. 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Reported 10 characteristics 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drive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vigor, risk taking, self confidence, readiness, ability and capacity to structure social interaction systems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Man  (1959) identified 6 traits – intelligence,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masculinity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adjustment, dominance, extraversion and conservatism.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55481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14400"/>
            <a:ext cx="8534400" cy="5334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Major Leadership Traits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85800" y="2895600"/>
            <a:ext cx="7924800" cy="3200400"/>
          </a:xfrm>
        </p:spPr>
        <p:txBody>
          <a:bodyPr/>
          <a:lstStyle/>
          <a:p>
            <a:pPr eaLnBrk="1" hangingPunct="1">
              <a:spcAft>
                <a:spcPts val="1200"/>
              </a:spcAft>
              <a:buClr>
                <a:srgbClr val="0070C0"/>
              </a:buClr>
              <a:defRPr/>
            </a:pPr>
            <a:r>
              <a:rPr lang="en-US" sz="2400" b="1" dirty="0" smtClean="0">
                <a:latin typeface="+mn-lt"/>
              </a:rPr>
              <a:t> </a:t>
            </a:r>
            <a:r>
              <a:rPr lang="en-US" sz="2400" b="1" dirty="0" smtClean="0">
                <a:solidFill>
                  <a:srgbClr val="0070C0"/>
                </a:solidFill>
                <a:latin typeface="+mn-lt"/>
              </a:rPr>
              <a:t>Intelligence</a:t>
            </a:r>
            <a:r>
              <a:rPr lang="en-US" sz="2400" b="1" dirty="0" smtClean="0">
                <a:latin typeface="+mn-lt"/>
              </a:rPr>
              <a:t> </a:t>
            </a:r>
            <a:r>
              <a:rPr lang="en-US" sz="2400" dirty="0" smtClean="0">
                <a:latin typeface="+mn-lt"/>
              </a:rPr>
              <a:t>– Verbal, perceptual, and reasoning capabilities. Ex. Bill Gates</a:t>
            </a:r>
          </a:p>
          <a:p>
            <a:pPr eaLnBrk="1" hangingPunct="1">
              <a:spcAft>
                <a:spcPts val="1200"/>
              </a:spcAft>
              <a:buClr>
                <a:srgbClr val="0070C0"/>
              </a:buClr>
              <a:defRPr/>
            </a:pPr>
            <a:r>
              <a:rPr lang="en-US" sz="2400" b="1" dirty="0" smtClean="0">
                <a:latin typeface="+mn-lt"/>
              </a:rPr>
              <a:t> </a:t>
            </a:r>
            <a:r>
              <a:rPr lang="en-US" sz="2400" b="1" dirty="0" smtClean="0">
                <a:solidFill>
                  <a:srgbClr val="0070C0"/>
                </a:solidFill>
                <a:latin typeface="+mn-lt"/>
              </a:rPr>
              <a:t>Self-Confidence</a:t>
            </a:r>
            <a:r>
              <a:rPr lang="en-US" sz="2400" dirty="0" smtClean="0">
                <a:latin typeface="+mn-lt"/>
              </a:rPr>
              <a:t> – Certainty about one’s competencies and skills. Ex. Steve Jobs</a:t>
            </a:r>
          </a:p>
          <a:p>
            <a:pPr eaLnBrk="1" hangingPunct="1">
              <a:spcAft>
                <a:spcPts val="1200"/>
              </a:spcAft>
              <a:buClr>
                <a:srgbClr val="0070C0"/>
              </a:buClr>
              <a:defRPr/>
            </a:pPr>
            <a:r>
              <a:rPr lang="en-US" sz="2400" b="1" dirty="0" smtClean="0">
                <a:latin typeface="+mn-lt"/>
              </a:rPr>
              <a:t> </a:t>
            </a:r>
            <a:r>
              <a:rPr lang="en-US" sz="2400" b="1" dirty="0" smtClean="0">
                <a:solidFill>
                  <a:srgbClr val="0070C0"/>
                </a:solidFill>
                <a:latin typeface="+mn-lt"/>
              </a:rPr>
              <a:t>Determination</a:t>
            </a:r>
            <a:r>
              <a:rPr lang="en-US" sz="2400" dirty="0" smtClean="0">
                <a:latin typeface="+mn-lt"/>
              </a:rPr>
              <a:t> – Desire to get the job done (i.e., initiative, persistence, drive). Ex. Dr. Paul Farmer, researchers </a:t>
            </a:r>
          </a:p>
        </p:txBody>
      </p:sp>
      <p:sp>
        <p:nvSpPr>
          <p:cNvPr id="8" name="Rectangle 7"/>
          <p:cNvSpPr/>
          <p:nvPr/>
        </p:nvSpPr>
        <p:spPr>
          <a:xfrm>
            <a:off x="838200" y="1712893"/>
            <a:ext cx="7586663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hangingPunct="0">
              <a:defRPr/>
            </a:pPr>
            <a:r>
              <a:rPr lang="en-US" sz="2800" dirty="0" smtClean="0">
                <a:solidFill>
                  <a:prstClr val="black"/>
                </a:solidFill>
                <a:latin typeface="Arial"/>
              </a:rPr>
              <a:t>Traits to possess or cultivate if one seeks to be </a:t>
            </a:r>
          </a:p>
          <a:p>
            <a:pPr lvl="0" eaLnBrk="0" hangingPunct="0">
              <a:defRPr/>
            </a:pPr>
            <a:r>
              <a:rPr lang="en-US" sz="2800" dirty="0" smtClean="0">
                <a:solidFill>
                  <a:prstClr val="black"/>
                </a:solidFill>
                <a:latin typeface="Arial"/>
              </a:rPr>
              <a:t>perceived by others as a leader: </a:t>
            </a:r>
            <a:endParaRPr lang="en-US" sz="2800" dirty="0">
              <a:solidFill>
                <a:prstClr val="black"/>
              </a:solidFill>
              <a:latin typeface="Arial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050"/>
          <p:cNvSpPr>
            <a:spLocks noGrp="1" noChangeArrowheads="1"/>
          </p:cNvSpPr>
          <p:nvPr>
            <p:ph type="title"/>
          </p:nvPr>
        </p:nvSpPr>
        <p:spPr>
          <a:xfrm>
            <a:off x="457200" y="914400"/>
            <a:ext cx="8534400" cy="6858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Major Leadership Traits</a:t>
            </a:r>
          </a:p>
        </p:txBody>
      </p:sp>
      <p:sp>
        <p:nvSpPr>
          <p:cNvPr id="8195" name="Rectangle 2052"/>
          <p:cNvSpPr>
            <a:spLocks noGrp="1" noChangeArrowheads="1"/>
          </p:cNvSpPr>
          <p:nvPr>
            <p:ph sz="half" idx="1"/>
          </p:nvPr>
        </p:nvSpPr>
        <p:spPr>
          <a:xfrm>
            <a:off x="533400" y="2971800"/>
            <a:ext cx="7391400" cy="2819400"/>
          </a:xfrm>
        </p:spPr>
        <p:txBody>
          <a:bodyPr/>
          <a:lstStyle/>
          <a:p>
            <a:pPr eaLnBrk="1" hangingPunct="1">
              <a:spcAft>
                <a:spcPts val="1200"/>
              </a:spcAft>
              <a:buClr>
                <a:srgbClr val="0070C0"/>
              </a:buClr>
              <a:defRPr/>
            </a:pPr>
            <a:r>
              <a:rPr lang="en-US" sz="3200" b="1" dirty="0" smtClean="0">
                <a:latin typeface="+mn-lt"/>
              </a:rPr>
              <a:t> </a:t>
            </a:r>
            <a:r>
              <a:rPr lang="en-US" b="1" dirty="0" smtClean="0">
                <a:solidFill>
                  <a:srgbClr val="0070C0"/>
                </a:solidFill>
                <a:latin typeface="+mn-lt"/>
              </a:rPr>
              <a:t>Integrity</a:t>
            </a:r>
            <a:r>
              <a:rPr lang="en-US" sz="3200" dirty="0" smtClean="0">
                <a:latin typeface="+mn-lt"/>
              </a:rPr>
              <a:t> </a:t>
            </a:r>
            <a:r>
              <a:rPr lang="en-US" sz="2400" dirty="0" smtClean="0">
                <a:latin typeface="+mn-lt"/>
              </a:rPr>
              <a:t>– The quality of honesty and trustworthiness. Ex. Character Counts! Program, International </a:t>
            </a:r>
            <a:r>
              <a:rPr lang="en-US" sz="2400" dirty="0" err="1" smtClean="0">
                <a:latin typeface="+mn-lt"/>
              </a:rPr>
              <a:t>Womens</a:t>
            </a:r>
            <a:r>
              <a:rPr lang="en-US" sz="2400" dirty="0" smtClean="0">
                <a:latin typeface="+mn-lt"/>
              </a:rPr>
              <a:t> Day</a:t>
            </a:r>
          </a:p>
          <a:p>
            <a:pPr eaLnBrk="1" hangingPunct="1">
              <a:spcAft>
                <a:spcPts val="1200"/>
              </a:spcAft>
              <a:buClr>
                <a:srgbClr val="0070C0"/>
              </a:buClr>
              <a:defRPr/>
            </a:pPr>
            <a:endParaRPr lang="en-US" sz="900" dirty="0" smtClean="0">
              <a:latin typeface="+mn-lt"/>
            </a:endParaRPr>
          </a:p>
          <a:p>
            <a:pPr eaLnBrk="1" hangingPunct="1">
              <a:spcAft>
                <a:spcPts val="1200"/>
              </a:spcAft>
              <a:buClr>
                <a:srgbClr val="0070C0"/>
              </a:buClr>
              <a:defRPr/>
            </a:pPr>
            <a:r>
              <a:rPr lang="en-US" b="1" dirty="0" smtClean="0">
                <a:latin typeface="+mn-lt"/>
              </a:rPr>
              <a:t> </a:t>
            </a:r>
            <a:r>
              <a:rPr lang="en-US" b="1" dirty="0" smtClean="0">
                <a:solidFill>
                  <a:srgbClr val="0070C0"/>
                </a:solidFill>
                <a:latin typeface="+mn-lt"/>
              </a:rPr>
              <a:t>Sociability</a:t>
            </a:r>
            <a:r>
              <a:rPr lang="en-US" dirty="0" smtClean="0">
                <a:latin typeface="+mn-lt"/>
              </a:rPr>
              <a:t> </a:t>
            </a:r>
            <a:r>
              <a:rPr lang="en-US" sz="2400" dirty="0" smtClean="0">
                <a:latin typeface="+mn-lt"/>
              </a:rPr>
              <a:t>– Leader’s inclination to seek out pleasant social relationships. Ex. Dan </a:t>
            </a:r>
            <a:r>
              <a:rPr lang="en-US" sz="2400" dirty="0" err="1" smtClean="0">
                <a:latin typeface="+mn-lt"/>
              </a:rPr>
              <a:t>Tapscott</a:t>
            </a:r>
            <a:r>
              <a:rPr lang="en-US" sz="2400" dirty="0" smtClean="0">
                <a:latin typeface="+mn-lt"/>
              </a:rPr>
              <a:t>, university president</a:t>
            </a:r>
          </a:p>
        </p:txBody>
      </p:sp>
      <p:sp>
        <p:nvSpPr>
          <p:cNvPr id="8" name="Rectangle 7"/>
          <p:cNvSpPr/>
          <p:nvPr/>
        </p:nvSpPr>
        <p:spPr>
          <a:xfrm>
            <a:off x="762000" y="2064603"/>
            <a:ext cx="764222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hangingPunct="0">
              <a:defRPr/>
            </a:pPr>
            <a:r>
              <a:rPr lang="en-US" dirty="0" smtClean="0">
                <a:solidFill>
                  <a:prstClr val="black"/>
                </a:solidFill>
                <a:latin typeface="+mn-lt"/>
                <a:cs typeface="Calibri" pitchFamily="34" charset="0"/>
              </a:rPr>
              <a:t>Traits to possess or cultivate if one seeks to be </a:t>
            </a:r>
          </a:p>
          <a:p>
            <a:pPr lvl="0" eaLnBrk="0" hangingPunct="0">
              <a:defRPr/>
            </a:pPr>
            <a:r>
              <a:rPr lang="en-US" dirty="0" smtClean="0">
                <a:solidFill>
                  <a:prstClr val="black"/>
                </a:solidFill>
                <a:latin typeface="+mn-lt"/>
                <a:cs typeface="Calibri" pitchFamily="34" charset="0"/>
              </a:rPr>
              <a:t>perceived by others as a leader: </a:t>
            </a:r>
            <a:endParaRPr lang="en-US" dirty="0">
              <a:solidFill>
                <a:prstClr val="black"/>
              </a:solidFill>
              <a:latin typeface="+mn-lt"/>
              <a:cs typeface="Calibri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5"/>
          <p:cNvSpPr>
            <a:spLocks noChangeArrowheads="1"/>
          </p:cNvSpPr>
          <p:nvPr/>
        </p:nvSpPr>
        <p:spPr bwMode="auto">
          <a:xfrm>
            <a:off x="1371600" y="1371600"/>
            <a:ext cx="7086600" cy="1076325"/>
          </a:xfrm>
          <a:prstGeom prst="rect">
            <a:avLst/>
          </a:prstGeom>
          <a:noFill/>
          <a:ln w="7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en-US"/>
          </a:p>
        </p:txBody>
      </p:sp>
      <p:grpSp>
        <p:nvGrpSpPr>
          <p:cNvPr id="28675" name="Group 6"/>
          <p:cNvGrpSpPr>
            <a:grpSpLocks/>
          </p:cNvGrpSpPr>
          <p:nvPr/>
        </p:nvGrpSpPr>
        <p:grpSpPr bwMode="auto">
          <a:xfrm>
            <a:off x="1143000" y="3228975"/>
            <a:ext cx="7194550" cy="906463"/>
            <a:chOff x="0" y="1363"/>
            <a:chExt cx="4366" cy="614"/>
          </a:xfrm>
        </p:grpSpPr>
        <p:sp>
          <p:nvSpPr>
            <p:cNvPr id="59399" name="Rectangle 7"/>
            <p:cNvSpPr>
              <a:spLocks noChangeArrowheads="1"/>
            </p:cNvSpPr>
            <p:nvPr/>
          </p:nvSpPr>
          <p:spPr bwMode="auto">
            <a:xfrm>
              <a:off x="43" y="1363"/>
              <a:ext cx="4276" cy="614"/>
            </a:xfrm>
            <a:prstGeom prst="rect">
              <a:avLst/>
            </a:prstGeom>
            <a:noFill/>
            <a:ln>
              <a:noFill/>
            </a:ln>
            <a:effectLst/>
            <a:extLst/>
          </p:spPr>
          <p:txBody>
            <a:bodyPr lIns="0" tIns="0" rIns="0" bIns="0" anchor="ctr"/>
            <a:lstStyle/>
            <a:p>
              <a:pPr eaLnBrk="0" hangingPunct="0">
                <a:defRPr/>
              </a:pPr>
              <a:r>
                <a:rPr lang="en-US" sz="1400">
                  <a:effectLst>
                    <a:outerShdw blurRad="38100" dist="38100" dir="2700000" algn="tl">
                      <a:srgbClr val="C0C0C0"/>
                    </a:outerShdw>
                  </a:effectLst>
                </a:rPr>
                <a:t>   </a:t>
              </a:r>
            </a:p>
          </p:txBody>
        </p:sp>
        <p:sp>
          <p:nvSpPr>
            <p:cNvPr id="28681" name="Rectangle 8"/>
            <p:cNvSpPr>
              <a:spLocks noChangeArrowheads="1"/>
            </p:cNvSpPr>
            <p:nvPr/>
          </p:nvSpPr>
          <p:spPr bwMode="auto">
            <a:xfrm>
              <a:off x="0" y="1363"/>
              <a:ext cx="4366" cy="614"/>
            </a:xfrm>
            <a:prstGeom prst="rect">
              <a:avLst/>
            </a:prstGeom>
            <a:noFill/>
            <a:ln w="7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endParaRPr lang="en-US"/>
            </a:p>
          </p:txBody>
        </p:sp>
      </p:grpSp>
      <p:sp>
        <p:nvSpPr>
          <p:cNvPr id="28676" name="Rectangle 10"/>
          <p:cNvSpPr>
            <a:spLocks noGrp="1" noChangeArrowheads="1"/>
          </p:cNvSpPr>
          <p:nvPr>
            <p:ph type="title"/>
          </p:nvPr>
        </p:nvSpPr>
        <p:spPr>
          <a:xfrm>
            <a:off x="457200" y="838200"/>
            <a:ext cx="8534400" cy="685800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</a:pPr>
            <a:r>
              <a:rPr lang="en-US" sz="3200" b="1" dirty="0" smtClean="0">
                <a:latin typeface="+mj-lt"/>
              </a:rPr>
              <a:t>5-Factor Personality Model &amp; Leadership</a:t>
            </a:r>
          </a:p>
        </p:txBody>
      </p:sp>
      <p:pic>
        <p:nvPicPr>
          <p:cNvPr id="2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1000" y="1825777"/>
            <a:ext cx="8686800" cy="4117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Box 9"/>
          <p:cNvSpPr txBox="1"/>
          <p:nvPr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762000"/>
            <a:ext cx="8458200" cy="6858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5-Factor Personality Model &amp; Leadership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2438400"/>
            <a:ext cx="8382000" cy="3733800"/>
          </a:xfrm>
        </p:spPr>
        <p:txBody>
          <a:bodyPr/>
          <a:lstStyle/>
          <a:p>
            <a:pPr eaLnBrk="1" hangingPunct="1">
              <a:buClr>
                <a:srgbClr val="0070C0"/>
              </a:buClr>
              <a:buFont typeface="Wingdings" pitchFamily="2" charset="2"/>
              <a:buNone/>
              <a:defRPr/>
            </a:pPr>
            <a:r>
              <a:rPr lang="en-US" b="1" dirty="0" smtClean="0">
                <a:solidFill>
                  <a:srgbClr val="000000"/>
                </a:solidFill>
                <a:latin typeface="+mn-lt"/>
              </a:rPr>
              <a:t>Results –</a:t>
            </a:r>
            <a:r>
              <a:rPr lang="en-US" sz="2200" b="1" dirty="0" smtClean="0">
                <a:solidFill>
                  <a:srgbClr val="000000"/>
                </a:solidFill>
                <a:latin typeface="+mn-lt"/>
              </a:rPr>
              <a:t> </a:t>
            </a:r>
            <a:r>
              <a:rPr lang="en-US" sz="2200" dirty="0" smtClean="0">
                <a:solidFill>
                  <a:srgbClr val="000000"/>
                </a:solidFill>
                <a:latin typeface="+mn-lt"/>
              </a:rPr>
              <a:t>a strong relationship between personality 	      traits and leadership</a:t>
            </a:r>
          </a:p>
          <a:p>
            <a:pPr eaLnBrk="1" hangingPunct="1">
              <a:buClr>
                <a:srgbClr val="0070C0"/>
              </a:buClr>
              <a:defRPr/>
            </a:pPr>
            <a:r>
              <a:rPr lang="en-US" sz="2200" b="1" i="1" dirty="0" smtClean="0">
                <a:solidFill>
                  <a:srgbClr val="000000"/>
                </a:solidFill>
                <a:latin typeface="+mn-lt"/>
              </a:rPr>
              <a:t>Extraversion</a:t>
            </a:r>
            <a:r>
              <a:rPr lang="en-US" sz="2200" dirty="0" smtClean="0">
                <a:solidFill>
                  <a:srgbClr val="000000"/>
                </a:solidFill>
                <a:latin typeface="+mn-lt"/>
              </a:rPr>
              <a:t> – factor most strongly associated with   leadership</a:t>
            </a:r>
          </a:p>
          <a:p>
            <a:pPr lvl="1" eaLnBrk="1" hangingPunct="1">
              <a:buClr>
                <a:srgbClr val="0070C0"/>
              </a:buClr>
              <a:defRPr/>
            </a:pPr>
            <a:r>
              <a:rPr lang="en-US" sz="2200" dirty="0" smtClean="0">
                <a:solidFill>
                  <a:srgbClr val="000000"/>
                </a:solidFill>
              </a:rPr>
              <a:t>Most important trait of effective leaders</a:t>
            </a:r>
          </a:p>
          <a:p>
            <a:pPr eaLnBrk="1" hangingPunct="1">
              <a:buClr>
                <a:srgbClr val="0070C0"/>
              </a:buClr>
              <a:defRPr/>
            </a:pPr>
            <a:r>
              <a:rPr lang="en-US" sz="2200" b="1" i="1" dirty="0" smtClean="0">
                <a:solidFill>
                  <a:srgbClr val="000000"/>
                </a:solidFill>
                <a:latin typeface="+mn-lt"/>
              </a:rPr>
              <a:t>Conscientiousness</a:t>
            </a:r>
            <a:r>
              <a:rPr lang="en-US" sz="2200" dirty="0" smtClean="0">
                <a:solidFill>
                  <a:srgbClr val="000000"/>
                </a:solidFill>
                <a:latin typeface="+mn-lt"/>
              </a:rPr>
              <a:t> – second most related factor</a:t>
            </a:r>
          </a:p>
          <a:p>
            <a:pPr eaLnBrk="1" hangingPunct="1">
              <a:buClr>
                <a:srgbClr val="0070C0"/>
              </a:buClr>
              <a:defRPr/>
            </a:pPr>
            <a:r>
              <a:rPr lang="en-US" sz="2200" b="1" i="1" dirty="0" smtClean="0">
                <a:solidFill>
                  <a:srgbClr val="000000"/>
                </a:solidFill>
                <a:latin typeface="+mn-lt"/>
              </a:rPr>
              <a:t>Openness</a:t>
            </a:r>
            <a:r>
              <a:rPr lang="en-US" sz="2200" dirty="0" smtClean="0">
                <a:solidFill>
                  <a:srgbClr val="000000"/>
                </a:solidFill>
                <a:latin typeface="+mn-lt"/>
              </a:rPr>
              <a:t> – next most related</a:t>
            </a:r>
          </a:p>
          <a:p>
            <a:pPr eaLnBrk="1" hangingPunct="1">
              <a:buClr>
                <a:srgbClr val="0070C0"/>
              </a:buClr>
              <a:defRPr/>
            </a:pPr>
            <a:r>
              <a:rPr lang="en-US" sz="2200" b="1" i="1" dirty="0" smtClean="0">
                <a:solidFill>
                  <a:srgbClr val="000000"/>
                </a:solidFill>
                <a:latin typeface="+mn-lt"/>
              </a:rPr>
              <a:t>Low</a:t>
            </a:r>
            <a:r>
              <a:rPr lang="en-US" sz="2200" i="1" dirty="0" smtClean="0">
                <a:solidFill>
                  <a:srgbClr val="000000"/>
                </a:solidFill>
                <a:latin typeface="+mn-lt"/>
              </a:rPr>
              <a:t> </a:t>
            </a:r>
            <a:r>
              <a:rPr lang="en-US" sz="2200" b="1" i="1" dirty="0" smtClean="0">
                <a:solidFill>
                  <a:srgbClr val="000000"/>
                </a:solidFill>
                <a:latin typeface="+mn-lt"/>
              </a:rPr>
              <a:t>Neuroticism</a:t>
            </a:r>
          </a:p>
          <a:p>
            <a:pPr eaLnBrk="1" hangingPunct="1">
              <a:buClr>
                <a:srgbClr val="0070C0"/>
              </a:buClr>
              <a:defRPr/>
            </a:pPr>
            <a:r>
              <a:rPr lang="en-US" sz="2200" b="1" i="1" dirty="0" smtClean="0">
                <a:solidFill>
                  <a:srgbClr val="000000"/>
                </a:solidFill>
                <a:latin typeface="+mn-lt"/>
              </a:rPr>
              <a:t>Agreeableness</a:t>
            </a:r>
            <a:r>
              <a:rPr lang="en-US" sz="2200" dirty="0" smtClean="0">
                <a:solidFill>
                  <a:srgbClr val="000000"/>
                </a:solidFill>
                <a:latin typeface="+mn-lt"/>
              </a:rPr>
              <a:t> – only weakly related to leadership</a:t>
            </a:r>
          </a:p>
        </p:txBody>
      </p:sp>
      <p:sp>
        <p:nvSpPr>
          <p:cNvPr id="8" name="Rectangle 7"/>
          <p:cNvSpPr/>
          <p:nvPr/>
        </p:nvSpPr>
        <p:spPr>
          <a:xfrm>
            <a:off x="914400" y="1501914"/>
            <a:ext cx="70104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eaLnBrk="0" hangingPunct="0">
              <a:defRPr/>
            </a:pPr>
            <a:r>
              <a:rPr lang="en-US" sz="2000" i="1" dirty="0" smtClean="0">
                <a:solidFill>
                  <a:srgbClr val="000000"/>
                </a:solidFill>
                <a:latin typeface="+mn-lt"/>
              </a:rPr>
              <a:t>Big Five &amp; Leadership Study Using Meta-Analysis </a:t>
            </a:r>
          </a:p>
          <a:p>
            <a:pPr algn="ctr" eaLnBrk="0" hangingPunct="0">
              <a:defRPr/>
            </a:pPr>
            <a:r>
              <a:rPr lang="en-US" sz="2000" i="1" dirty="0" smtClean="0">
                <a:solidFill>
                  <a:srgbClr val="000000"/>
                </a:solidFill>
                <a:latin typeface="+mn-lt"/>
              </a:rPr>
              <a:t>(Judge et al., 2002) </a:t>
            </a:r>
            <a:endParaRPr lang="en-US" sz="2000" i="1" dirty="0">
              <a:solidFill>
                <a:srgbClr val="000000"/>
              </a:solidFill>
              <a:latin typeface="+mn-lt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838200"/>
            <a:ext cx="8458200" cy="609600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</a:pPr>
            <a:r>
              <a:rPr lang="en-US" sz="3200" b="1" dirty="0" smtClean="0">
                <a:latin typeface="+mj-lt"/>
              </a:rPr>
              <a:t>Emotional Intelligence &amp; Leadership</a:t>
            </a:r>
          </a:p>
        </p:txBody>
      </p:sp>
      <p:sp>
        <p:nvSpPr>
          <p:cNvPr id="3076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5105400" y="2743200"/>
            <a:ext cx="3276600" cy="1676400"/>
          </a:xfrm>
        </p:spPr>
        <p:txBody>
          <a:bodyPr/>
          <a:lstStyle/>
          <a:p>
            <a:pPr eaLnBrk="1" hangingPunct="1">
              <a:buClr>
                <a:srgbClr val="0070C0"/>
              </a:buClr>
            </a:pPr>
            <a:r>
              <a:rPr lang="en-US" sz="2000" b="1" dirty="0" smtClean="0">
                <a:solidFill>
                  <a:srgbClr val="000000"/>
                </a:solidFill>
                <a:latin typeface="+mn-lt"/>
              </a:rPr>
              <a:t> </a:t>
            </a:r>
            <a:r>
              <a:rPr lang="en-US" sz="2000" dirty="0" smtClean="0">
                <a:solidFill>
                  <a:srgbClr val="000000"/>
                </a:solidFill>
                <a:latin typeface="+mn-lt"/>
              </a:rPr>
              <a:t>people who are more sensitive to their emotions &amp; their impact on others will be more effective leaders</a:t>
            </a:r>
          </a:p>
        </p:txBody>
      </p:sp>
      <p:sp>
        <p:nvSpPr>
          <p:cNvPr id="11271" name="Rectangle 8"/>
          <p:cNvSpPr>
            <a:spLocks noChangeArrowheads="1"/>
          </p:cNvSpPr>
          <p:nvPr/>
        </p:nvSpPr>
        <p:spPr bwMode="auto">
          <a:xfrm>
            <a:off x="152400" y="2362200"/>
            <a:ext cx="46482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algn="ctr">
              <a:spcBef>
                <a:spcPts val="0"/>
              </a:spcBef>
              <a:spcAft>
                <a:spcPts val="1000"/>
              </a:spcAft>
              <a:defRPr/>
            </a:pPr>
            <a:r>
              <a:rPr lang="en-US" sz="2200" b="1" dirty="0">
                <a:solidFill>
                  <a:srgbClr val="000000"/>
                </a:solidFill>
                <a:latin typeface="Arial" charset="0"/>
              </a:rPr>
              <a:t>Ability to perceive and:</a:t>
            </a:r>
            <a:r>
              <a:rPr lang="en-US" sz="2200" dirty="0">
                <a:solidFill>
                  <a:srgbClr val="000000"/>
                </a:solidFill>
                <a:latin typeface="Arial" charset="0"/>
              </a:rPr>
              <a:t> </a:t>
            </a:r>
          </a:p>
          <a:p>
            <a:pPr marL="742950" lvl="1" indent="-285750">
              <a:spcBef>
                <a:spcPts val="0"/>
              </a:spcBef>
              <a:spcAft>
                <a:spcPts val="1000"/>
              </a:spcAft>
              <a:buClr>
                <a:srgbClr val="0070C0"/>
              </a:buClr>
              <a:buSzPct val="80000"/>
              <a:buFont typeface="Wingdings 2" pitchFamily="18" charset="2"/>
              <a:buChar char=""/>
              <a:defRPr/>
            </a:pPr>
            <a:r>
              <a:rPr lang="en-US" sz="2000" dirty="0">
                <a:solidFill>
                  <a:srgbClr val="000000"/>
                </a:solidFill>
                <a:latin typeface="Arial" charset="0"/>
              </a:rPr>
              <a:t>apply emotions to life’s tasks</a:t>
            </a:r>
          </a:p>
          <a:p>
            <a:pPr marL="742950" lvl="1" indent="-285750">
              <a:spcBef>
                <a:spcPts val="0"/>
              </a:spcBef>
              <a:spcAft>
                <a:spcPts val="1000"/>
              </a:spcAft>
              <a:buClr>
                <a:srgbClr val="0070C0"/>
              </a:buClr>
              <a:buSzPct val="80000"/>
              <a:buFont typeface="Wingdings 2" pitchFamily="18" charset="2"/>
              <a:buChar char=""/>
              <a:defRPr/>
            </a:pPr>
            <a:r>
              <a:rPr lang="en-US" sz="2000" dirty="0">
                <a:solidFill>
                  <a:srgbClr val="000000"/>
                </a:solidFill>
                <a:latin typeface="Arial" charset="0"/>
              </a:rPr>
              <a:t>reason/understand emotions</a:t>
            </a:r>
          </a:p>
          <a:p>
            <a:pPr marL="742950" lvl="1" indent="-285750">
              <a:spcBef>
                <a:spcPts val="0"/>
              </a:spcBef>
              <a:spcAft>
                <a:spcPts val="1000"/>
              </a:spcAft>
              <a:buClr>
                <a:srgbClr val="0070C0"/>
              </a:buClr>
              <a:buSzPct val="80000"/>
              <a:buFont typeface="Wingdings 2" pitchFamily="18" charset="2"/>
              <a:buChar char=""/>
              <a:defRPr/>
            </a:pPr>
            <a:r>
              <a:rPr lang="en-US" sz="2000" dirty="0">
                <a:solidFill>
                  <a:srgbClr val="000000"/>
                </a:solidFill>
                <a:latin typeface="Arial" charset="0"/>
              </a:rPr>
              <a:t>express emotions</a:t>
            </a:r>
          </a:p>
          <a:p>
            <a:pPr marL="742950" lvl="1" indent="-285750">
              <a:spcBef>
                <a:spcPts val="0"/>
              </a:spcBef>
              <a:spcAft>
                <a:spcPts val="1000"/>
              </a:spcAft>
              <a:buClr>
                <a:srgbClr val="0070C0"/>
              </a:buClr>
              <a:buSzPct val="80000"/>
              <a:buFont typeface="Wingdings 2" pitchFamily="18" charset="2"/>
              <a:buChar char=""/>
              <a:defRPr/>
            </a:pPr>
            <a:r>
              <a:rPr lang="en-US" sz="2000" dirty="0">
                <a:solidFill>
                  <a:srgbClr val="000000"/>
                </a:solidFill>
                <a:latin typeface="Arial" charset="0"/>
              </a:rPr>
              <a:t>use emotions to facilitate thinking</a:t>
            </a:r>
          </a:p>
          <a:p>
            <a:pPr marL="742950" lvl="1" indent="-285750">
              <a:spcBef>
                <a:spcPts val="0"/>
              </a:spcBef>
              <a:spcAft>
                <a:spcPts val="1000"/>
              </a:spcAft>
              <a:buClr>
                <a:srgbClr val="0070C0"/>
              </a:buClr>
              <a:buSzPct val="80000"/>
              <a:buFont typeface="Wingdings 2" pitchFamily="18" charset="2"/>
              <a:buChar char=""/>
              <a:defRPr/>
            </a:pPr>
            <a:r>
              <a:rPr lang="en-US" sz="2000" dirty="0">
                <a:solidFill>
                  <a:srgbClr val="000000"/>
                </a:solidFill>
                <a:latin typeface="Arial" charset="0"/>
              </a:rPr>
              <a:t>manage emotions within oneself and relationships</a:t>
            </a:r>
          </a:p>
        </p:txBody>
      </p:sp>
      <p:sp>
        <p:nvSpPr>
          <p:cNvPr id="10" name="Rectangle 9"/>
          <p:cNvSpPr/>
          <p:nvPr/>
        </p:nvSpPr>
        <p:spPr>
          <a:xfrm>
            <a:off x="1370856" y="1671935"/>
            <a:ext cx="167866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r>
              <a:rPr lang="en-US" b="1" dirty="0" smtClean="0">
                <a:solidFill>
                  <a:srgbClr val="000000"/>
                </a:solidFill>
                <a:latin typeface="+mn-lt"/>
                <a:cs typeface="Calibri" pitchFamily="34" charset="0"/>
              </a:rPr>
              <a:t>Definition</a:t>
            </a:r>
            <a:r>
              <a:rPr lang="en-US" b="1" dirty="0" smtClean="0">
                <a:solidFill>
                  <a:srgbClr val="000000"/>
                </a:solidFill>
              </a:rPr>
              <a:t> </a:t>
            </a:r>
            <a:endParaRPr lang="en-US" b="1" dirty="0">
              <a:solidFill>
                <a:srgbClr val="000000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5181600" y="1671935"/>
            <a:ext cx="3429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hangingPunct="0">
              <a:defRPr/>
            </a:pPr>
            <a:r>
              <a:rPr lang="en-US" b="1" dirty="0" smtClean="0">
                <a:solidFill>
                  <a:srgbClr val="000000"/>
                </a:solidFill>
                <a:latin typeface="+mn-lt"/>
                <a:cs typeface="Calibri" pitchFamily="34" charset="0"/>
              </a:rPr>
              <a:t>Underlying Premise </a:t>
            </a:r>
            <a:endParaRPr lang="en-US" b="1" dirty="0">
              <a:solidFill>
                <a:srgbClr val="000000"/>
              </a:solidFill>
              <a:latin typeface="+mn-lt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Different Ways to Measure EI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defRPr/>
            </a:pPr>
            <a:r>
              <a:rPr lang="en-US" sz="2400" b="1" dirty="0" smtClean="0">
                <a:solidFill>
                  <a:srgbClr val="000000"/>
                </a:solidFill>
                <a:latin typeface="+mn-lt"/>
              </a:rPr>
              <a:t>MSCEIT</a:t>
            </a:r>
            <a:r>
              <a:rPr lang="en-US" sz="2400" dirty="0" smtClean="0">
                <a:solidFill>
                  <a:srgbClr val="000000"/>
                </a:solidFill>
                <a:latin typeface="+mn-lt"/>
              </a:rPr>
              <a:t>: EI as a set of mental abilities</a:t>
            </a:r>
          </a:p>
          <a:p>
            <a:pPr marL="909638" eaLnBrk="1" hangingPunct="1">
              <a:spcBef>
                <a:spcPts val="0"/>
              </a:spcBef>
              <a:spcAft>
                <a:spcPts val="1200"/>
              </a:spcAft>
              <a:buClr>
                <a:srgbClr val="0070C0"/>
              </a:buClr>
              <a:tabLst>
                <a:tab pos="457200" algn="l"/>
              </a:tabLst>
              <a:defRPr/>
            </a:pPr>
            <a:r>
              <a:rPr lang="en-US" sz="2000" dirty="0" smtClean="0">
                <a:solidFill>
                  <a:srgbClr val="000000"/>
                </a:solidFill>
                <a:latin typeface="+mn-lt"/>
              </a:rPr>
              <a:t>to perceive, facilitate, understand, and manage emotion</a:t>
            </a:r>
          </a:p>
          <a:p>
            <a:pPr eaLnBrk="1" hangingPunct="1"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defRPr/>
            </a:pPr>
            <a:r>
              <a:rPr lang="en-US" sz="2400" b="1" dirty="0" smtClean="0">
                <a:solidFill>
                  <a:srgbClr val="000000"/>
                </a:solidFill>
                <a:latin typeface="+mn-lt"/>
              </a:rPr>
              <a:t>Goleman </a:t>
            </a:r>
            <a:r>
              <a:rPr lang="en-US" sz="2400" dirty="0" smtClean="0">
                <a:solidFill>
                  <a:srgbClr val="000000"/>
                </a:solidFill>
                <a:latin typeface="+mn-lt"/>
              </a:rPr>
              <a:t>(1995, 1998): EI as a set of personal and social competencies</a:t>
            </a:r>
          </a:p>
          <a:p>
            <a:pPr marL="909638" eaLnBrk="1" hangingPunct="1">
              <a:spcBef>
                <a:spcPts val="0"/>
              </a:spcBef>
              <a:spcAft>
                <a:spcPts val="1200"/>
              </a:spcAft>
              <a:buClr>
                <a:srgbClr val="0070C0"/>
              </a:buClr>
              <a:defRPr/>
            </a:pPr>
            <a:r>
              <a:rPr lang="en-US" sz="2000" dirty="0" smtClean="0">
                <a:solidFill>
                  <a:srgbClr val="000000"/>
                </a:solidFill>
                <a:latin typeface="+mn-lt"/>
              </a:rPr>
              <a:t>self-awareness, confidence, self-regulation, conscientiousness, and motivation</a:t>
            </a:r>
          </a:p>
          <a:p>
            <a:pPr eaLnBrk="1" hangingPunct="1"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defRPr/>
            </a:pPr>
            <a:r>
              <a:rPr lang="en-US" sz="2400" b="1" dirty="0" err="1" smtClean="0">
                <a:solidFill>
                  <a:srgbClr val="000000"/>
                </a:solidFill>
                <a:latin typeface="+mn-lt"/>
              </a:rPr>
              <a:t>Shankman</a:t>
            </a:r>
            <a:r>
              <a:rPr lang="en-US" sz="2400" b="1" dirty="0" smtClean="0">
                <a:solidFill>
                  <a:srgbClr val="000000"/>
                </a:solidFill>
                <a:latin typeface="+mn-lt"/>
              </a:rPr>
              <a:t> &amp; Allen</a:t>
            </a:r>
            <a:r>
              <a:rPr lang="en-US" sz="2400" dirty="0" smtClean="0">
                <a:solidFill>
                  <a:srgbClr val="000000"/>
                </a:solidFill>
                <a:latin typeface="+mn-lt"/>
              </a:rPr>
              <a:t> (2002): EI as awareness of three aspects of leadership</a:t>
            </a:r>
          </a:p>
          <a:p>
            <a:pPr marL="909638" eaLnBrk="1" hangingPunct="1">
              <a:spcBef>
                <a:spcPts val="0"/>
              </a:spcBef>
              <a:spcAft>
                <a:spcPts val="1200"/>
              </a:spcAft>
              <a:buClr>
                <a:srgbClr val="0070C0"/>
              </a:buClr>
              <a:defRPr/>
            </a:pPr>
            <a:r>
              <a:rPr lang="en-US" sz="2000" dirty="0" smtClean="0">
                <a:solidFill>
                  <a:srgbClr val="000000"/>
                </a:solidFill>
                <a:latin typeface="+mn-lt"/>
              </a:rPr>
              <a:t>context, self, and others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200" dirty="0" smtClean="0">
                <a:latin typeface="+mj-lt"/>
              </a:rPr>
              <a:t>How Does the  Trait Approach Work?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l" eaLnBrk="1" hangingPunct="1">
              <a:lnSpc>
                <a:spcPct val="150000"/>
              </a:lnSpc>
              <a:buClr>
                <a:srgbClr val="0070C0"/>
              </a:buClr>
              <a:buSzPct val="90000"/>
              <a:buFont typeface="Wingdings 2" pitchFamily="18" charset="2"/>
              <a:buChar char="÷"/>
            </a:pPr>
            <a:r>
              <a:rPr lang="en-US" sz="2800" dirty="0" smtClean="0">
                <a:latin typeface="+mn-lt"/>
              </a:rPr>
              <a:t> </a:t>
            </a:r>
            <a:r>
              <a:rPr lang="en-US" sz="2800" dirty="0" smtClean="0">
                <a:solidFill>
                  <a:srgbClr val="000000"/>
                </a:solidFill>
                <a:latin typeface="+mn-lt"/>
              </a:rPr>
              <a:t>Focus of Trait Approach</a:t>
            </a:r>
          </a:p>
          <a:p>
            <a:pPr algn="l" eaLnBrk="1" hangingPunct="1">
              <a:lnSpc>
                <a:spcPct val="150000"/>
              </a:lnSpc>
              <a:buClr>
                <a:srgbClr val="0070C0"/>
              </a:buClr>
              <a:buSzPct val="90000"/>
              <a:buFont typeface="Wingdings 2" pitchFamily="18" charset="2"/>
              <a:buChar char="÷"/>
            </a:pPr>
            <a:r>
              <a:rPr lang="en-US" sz="2800" dirty="0" smtClean="0">
                <a:solidFill>
                  <a:srgbClr val="000000"/>
                </a:solidFill>
                <a:latin typeface="+mn-lt"/>
              </a:rPr>
              <a:t> Strengths</a:t>
            </a:r>
          </a:p>
          <a:p>
            <a:pPr algn="l" eaLnBrk="1" hangingPunct="1">
              <a:lnSpc>
                <a:spcPct val="150000"/>
              </a:lnSpc>
              <a:buClr>
                <a:srgbClr val="0070C0"/>
              </a:buClr>
              <a:buSzPct val="90000"/>
              <a:buFont typeface="Wingdings 2" pitchFamily="18" charset="2"/>
              <a:buChar char="÷"/>
            </a:pPr>
            <a:r>
              <a:rPr lang="en-US" sz="2800" dirty="0" smtClean="0">
                <a:solidFill>
                  <a:srgbClr val="000000"/>
                </a:solidFill>
                <a:latin typeface="+mn-lt"/>
              </a:rPr>
              <a:t> Criticisms</a:t>
            </a:r>
          </a:p>
          <a:p>
            <a:pPr algn="l" eaLnBrk="1" hangingPunct="1">
              <a:lnSpc>
                <a:spcPct val="150000"/>
              </a:lnSpc>
              <a:buClr>
                <a:srgbClr val="0070C0"/>
              </a:buClr>
              <a:buSzPct val="90000"/>
              <a:buFont typeface="Wingdings 2" pitchFamily="18" charset="2"/>
              <a:buChar char="÷"/>
            </a:pPr>
            <a:r>
              <a:rPr lang="en-US" sz="2800" dirty="0" smtClean="0">
                <a:solidFill>
                  <a:srgbClr val="000000"/>
                </a:solidFill>
                <a:latin typeface="+mn-lt"/>
              </a:rPr>
              <a:t> Application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914400"/>
            <a:ext cx="8382000" cy="6096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solidFill>
                  <a:srgbClr val="000000"/>
                </a:solidFill>
                <a:latin typeface="+mj-lt"/>
              </a:rPr>
              <a:t>Focus of Trait Approach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04800" y="2590800"/>
            <a:ext cx="3733800" cy="3200400"/>
          </a:xfrm>
        </p:spPr>
        <p:txBody>
          <a:bodyPr/>
          <a:lstStyle/>
          <a:p>
            <a:pPr eaLnBrk="1" hangingPunct="1">
              <a:buClr>
                <a:srgbClr val="0070C0"/>
              </a:buClr>
              <a:defRPr/>
            </a:pPr>
            <a:r>
              <a:rPr lang="en-US" sz="2400" dirty="0" smtClean="0">
                <a:solidFill>
                  <a:srgbClr val="000000"/>
                </a:solidFill>
                <a:latin typeface="+mn-lt"/>
              </a:rPr>
              <a:t>Focuses </a:t>
            </a:r>
            <a:r>
              <a:rPr lang="en-US" sz="2400" b="1" i="1" dirty="0" smtClean="0">
                <a:solidFill>
                  <a:srgbClr val="000000"/>
                </a:solidFill>
                <a:latin typeface="+mn-lt"/>
              </a:rPr>
              <a:t>exclusively</a:t>
            </a:r>
            <a:r>
              <a:rPr lang="en-US" sz="2400" dirty="0" smtClean="0">
                <a:solidFill>
                  <a:srgbClr val="000000"/>
                </a:solidFill>
                <a:latin typeface="+mn-lt"/>
              </a:rPr>
              <a:t> on leader</a:t>
            </a:r>
          </a:p>
          <a:p>
            <a:pPr lvl="1" eaLnBrk="1" hangingPunct="1">
              <a:buClr>
                <a:srgbClr val="0070C0"/>
              </a:buClr>
              <a:buSzPct val="70000"/>
              <a:defRPr/>
            </a:pPr>
            <a:r>
              <a:rPr lang="en-US" sz="2200" dirty="0" smtClean="0">
                <a:solidFill>
                  <a:srgbClr val="000000"/>
                </a:solidFill>
                <a:cs typeface="Calibri" pitchFamily="34" charset="0"/>
              </a:rPr>
              <a:t>What traits leaders exhibit</a:t>
            </a:r>
          </a:p>
          <a:p>
            <a:pPr lvl="1" eaLnBrk="1" hangingPunct="1">
              <a:buClr>
                <a:srgbClr val="0070C0"/>
              </a:buClr>
              <a:buSzPct val="70000"/>
              <a:defRPr/>
            </a:pPr>
            <a:r>
              <a:rPr lang="en-US" sz="2200" dirty="0" smtClean="0">
                <a:solidFill>
                  <a:srgbClr val="000000"/>
                </a:solidFill>
                <a:cs typeface="Calibri" pitchFamily="34" charset="0"/>
              </a:rPr>
              <a:t>Who has these traits</a:t>
            </a:r>
          </a:p>
        </p:txBody>
      </p:sp>
      <p:sp>
        <p:nvSpPr>
          <p:cNvPr id="16388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3810000" y="2590800"/>
            <a:ext cx="5181600" cy="3581400"/>
          </a:xfrm>
        </p:spPr>
        <p:txBody>
          <a:bodyPr/>
          <a:lstStyle/>
          <a:p>
            <a:pPr eaLnBrk="1" hangingPunct="1">
              <a:buClr>
                <a:srgbClr val="0070C0"/>
              </a:buClr>
              <a:buFont typeface="Wingdings 2" pitchFamily="18" charset="2"/>
              <a:buChar char=""/>
              <a:defRPr/>
            </a:pP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sz="2400" dirty="0" smtClean="0">
                <a:solidFill>
                  <a:srgbClr val="000000"/>
                </a:solidFill>
                <a:latin typeface="+mn-lt"/>
              </a:rPr>
              <a:t>Organizations use personality assessments to find “right” people</a:t>
            </a:r>
          </a:p>
          <a:p>
            <a:pPr lvl="1" eaLnBrk="1" hangingPunct="1">
              <a:buClr>
                <a:srgbClr val="0070C0"/>
              </a:buClr>
              <a:buSzPct val="70000"/>
              <a:defRPr/>
            </a:pPr>
            <a:r>
              <a:rPr lang="en-US" sz="2200" b="1" i="1" dirty="0" smtClean="0">
                <a:solidFill>
                  <a:srgbClr val="000000"/>
                </a:solidFill>
              </a:rPr>
              <a:t>Assumption</a:t>
            </a:r>
            <a:r>
              <a:rPr lang="en-US" sz="2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US" sz="2200" dirty="0" smtClean="0">
                <a:solidFill>
                  <a:srgbClr val="000000"/>
                </a:solidFill>
              </a:rPr>
              <a:t>- will increase organizational effectiveness</a:t>
            </a:r>
          </a:p>
          <a:p>
            <a:pPr lvl="1" eaLnBrk="1" hangingPunct="1">
              <a:buClr>
                <a:srgbClr val="0070C0"/>
              </a:buClr>
              <a:buSzPct val="70000"/>
              <a:defRPr/>
            </a:pPr>
            <a:r>
              <a:rPr lang="en-US" sz="2200" dirty="0" smtClean="0">
                <a:solidFill>
                  <a:srgbClr val="000000"/>
                </a:solidFill>
              </a:rPr>
              <a:t>Specify characteristics/traits for specific positions</a:t>
            </a:r>
          </a:p>
          <a:p>
            <a:pPr lvl="2" eaLnBrk="1" hangingPunct="1">
              <a:buClr>
                <a:srgbClr val="0070C0"/>
              </a:buClr>
              <a:defRPr/>
            </a:pPr>
            <a:r>
              <a:rPr lang="en-US" dirty="0" smtClean="0">
                <a:solidFill>
                  <a:srgbClr val="000000"/>
                </a:solidFill>
              </a:rPr>
              <a:t>Personality assessment measures  for “fit”</a:t>
            </a:r>
          </a:p>
          <a:p>
            <a:pPr lvl="2" eaLnBrk="1" hangingPunct="1">
              <a:buClr>
                <a:srgbClr val="0070C0"/>
              </a:buClr>
              <a:defRPr/>
            </a:pPr>
            <a:r>
              <a:rPr lang="en-US" dirty="0" smtClean="0">
                <a:solidFill>
                  <a:srgbClr val="000000"/>
                </a:solidFill>
              </a:rPr>
              <a:t>Instruments: LTQ, Myers-Briggs</a:t>
            </a:r>
          </a:p>
        </p:txBody>
      </p:sp>
      <p:sp>
        <p:nvSpPr>
          <p:cNvPr id="9" name="Rectangle 8"/>
          <p:cNvSpPr/>
          <p:nvPr/>
        </p:nvSpPr>
        <p:spPr>
          <a:xfrm>
            <a:off x="1447800" y="1900535"/>
            <a:ext cx="119455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eaLnBrk="0" hangingPunct="0">
              <a:defRPr/>
            </a:pPr>
            <a:r>
              <a:rPr lang="en-US" b="1" dirty="0" smtClean="0">
                <a:solidFill>
                  <a:srgbClr val="000000"/>
                </a:solidFill>
                <a:latin typeface="Arial"/>
              </a:rPr>
              <a:t>Leader</a:t>
            </a:r>
            <a:endParaRPr lang="en-US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495800" y="1905000"/>
            <a:ext cx="38862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hangingPunct="0">
              <a:defRPr/>
            </a:pPr>
            <a:r>
              <a:rPr lang="en-US" b="1" dirty="0" smtClean="0">
                <a:solidFill>
                  <a:srgbClr val="000000"/>
                </a:solidFill>
                <a:latin typeface="Arial"/>
              </a:rPr>
              <a:t>Personality Assessments</a:t>
            </a:r>
            <a:endParaRPr lang="en-US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914400"/>
            <a:ext cx="8534400" cy="5334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Strengths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81000" y="1905000"/>
            <a:ext cx="3962400" cy="3352800"/>
          </a:xfrm>
        </p:spPr>
        <p:txBody>
          <a:bodyPr/>
          <a:lstStyle/>
          <a:p>
            <a:pPr eaLnBrk="1" hangingPunct="1">
              <a:buClr>
                <a:srgbClr val="0070C0"/>
              </a:buClr>
              <a:defRPr/>
            </a:pPr>
            <a:r>
              <a:rPr lang="en-US" sz="2400" dirty="0" smtClean="0">
                <a:latin typeface="+mn-lt"/>
              </a:rPr>
              <a:t>Intuitively </a:t>
            </a:r>
            <a:r>
              <a:rPr lang="en-US" sz="2400" b="1" i="1" dirty="0" smtClean="0">
                <a:solidFill>
                  <a:srgbClr val="0070C0"/>
                </a:solidFill>
                <a:latin typeface="+mn-lt"/>
              </a:rPr>
              <a:t>appealing</a:t>
            </a:r>
          </a:p>
          <a:p>
            <a:pPr lvl="1" eaLnBrk="1" hangingPunct="1">
              <a:buClr>
                <a:srgbClr val="0070C0"/>
              </a:buClr>
              <a:buSzPct val="70000"/>
              <a:defRPr/>
            </a:pPr>
            <a:r>
              <a:rPr lang="en-US" sz="2000" dirty="0" smtClean="0">
                <a:solidFill>
                  <a:srgbClr val="0070C0"/>
                </a:solidFill>
              </a:rPr>
              <a:t>Perception that leaders are different in that they possess special traits</a:t>
            </a:r>
          </a:p>
          <a:p>
            <a:pPr lvl="1" eaLnBrk="1" hangingPunct="1">
              <a:buClr>
                <a:srgbClr val="0070C0"/>
              </a:buClr>
              <a:buSzPct val="70000"/>
              <a:defRPr/>
            </a:pPr>
            <a:r>
              <a:rPr lang="en-US" sz="2000" dirty="0" smtClean="0">
                <a:solidFill>
                  <a:srgbClr val="0070C0"/>
                </a:solidFill>
              </a:rPr>
              <a:t>People “need” to view leaders as gifted</a:t>
            </a:r>
          </a:p>
          <a:p>
            <a:pPr eaLnBrk="1" hangingPunct="1">
              <a:buClr>
                <a:srgbClr val="0070C0"/>
              </a:buClr>
              <a:defRPr/>
            </a:pPr>
            <a:r>
              <a:rPr lang="en-US" sz="2400" b="1" i="1" dirty="0" smtClean="0">
                <a:solidFill>
                  <a:srgbClr val="0070C0"/>
                </a:solidFill>
                <a:latin typeface="+mn-lt"/>
              </a:rPr>
              <a:t>Credibility</a:t>
            </a:r>
            <a:r>
              <a:rPr lang="en-US" sz="2400" dirty="0" smtClean="0">
                <a:solidFill>
                  <a:srgbClr val="0070C0"/>
                </a:solidFill>
                <a:latin typeface="+mn-lt"/>
              </a:rPr>
              <a:t> </a:t>
            </a:r>
            <a:r>
              <a:rPr lang="en-US" sz="2400" dirty="0" smtClean="0">
                <a:latin typeface="+mn-lt"/>
              </a:rPr>
              <a:t>due to a century of research support</a:t>
            </a:r>
          </a:p>
          <a:p>
            <a:pPr lvl="1" eaLnBrk="1" hangingPunct="1">
              <a:defRPr/>
            </a:pPr>
            <a:endParaRPr lang="en-US" sz="2800" dirty="0" smtClean="0">
              <a:solidFill>
                <a:srgbClr val="000099"/>
              </a:solidFill>
            </a:endParaRPr>
          </a:p>
          <a:p>
            <a:pPr eaLnBrk="1" hangingPunct="1">
              <a:defRPr/>
            </a:pPr>
            <a:endParaRPr lang="en-US" dirty="0" smtClean="0"/>
          </a:p>
        </p:txBody>
      </p:sp>
      <p:sp>
        <p:nvSpPr>
          <p:cNvPr id="28676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724400" y="1905000"/>
            <a:ext cx="4191000" cy="3048000"/>
          </a:xfrm>
        </p:spPr>
        <p:txBody>
          <a:bodyPr/>
          <a:lstStyle/>
          <a:p>
            <a:pPr eaLnBrk="1" hangingPunct="1">
              <a:buClr>
                <a:srgbClr val="0070C0"/>
              </a:buClr>
              <a:defRPr/>
            </a:pPr>
            <a:r>
              <a:rPr lang="en-US" sz="2400" dirty="0" smtClean="0">
                <a:solidFill>
                  <a:srgbClr val="000000"/>
                </a:solidFill>
                <a:latin typeface="+mn-lt"/>
              </a:rPr>
              <a:t>Highlights </a:t>
            </a:r>
            <a:r>
              <a:rPr lang="en-US" sz="2400" b="1" i="1" dirty="0" smtClean="0">
                <a:solidFill>
                  <a:srgbClr val="000000"/>
                </a:solidFill>
                <a:latin typeface="+mn-lt"/>
              </a:rPr>
              <a:t>leadership component</a:t>
            </a:r>
            <a:r>
              <a:rPr lang="en-US" sz="2400" dirty="0" smtClean="0">
                <a:solidFill>
                  <a:srgbClr val="000000"/>
                </a:solidFill>
                <a:latin typeface="+mn-lt"/>
              </a:rPr>
              <a:t> in the leadership process</a:t>
            </a:r>
          </a:p>
          <a:p>
            <a:pPr lvl="1" eaLnBrk="1" hangingPunct="1">
              <a:buClr>
                <a:srgbClr val="0070C0"/>
              </a:buClr>
              <a:buSzPct val="70000"/>
              <a:defRPr/>
            </a:pPr>
            <a:r>
              <a:rPr lang="en-US" sz="2000" dirty="0" smtClean="0">
                <a:solidFill>
                  <a:srgbClr val="000000"/>
                </a:solidFill>
              </a:rPr>
              <a:t>Deeper level understanding of how leader/personality is related to leadership process</a:t>
            </a:r>
          </a:p>
          <a:p>
            <a:pPr eaLnBrk="1" hangingPunct="1">
              <a:buClr>
                <a:srgbClr val="0070C0"/>
              </a:buClr>
              <a:defRPr/>
            </a:pPr>
            <a:r>
              <a:rPr lang="en-US" sz="2400" dirty="0" smtClean="0">
                <a:solidFill>
                  <a:srgbClr val="000000"/>
                </a:solidFill>
                <a:latin typeface="+mn-lt"/>
              </a:rPr>
              <a:t>Provides </a:t>
            </a:r>
            <a:r>
              <a:rPr lang="en-US" sz="2400" b="1" i="1" dirty="0" smtClean="0">
                <a:solidFill>
                  <a:srgbClr val="000000"/>
                </a:solidFill>
                <a:latin typeface="+mn-lt"/>
              </a:rPr>
              <a:t>benchmarks</a:t>
            </a:r>
            <a:r>
              <a:rPr lang="en-US" sz="2400" b="1" i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</a:rPr>
              <a:t> </a:t>
            </a:r>
            <a:r>
              <a:rPr lang="en-US" sz="2400" dirty="0" smtClean="0">
                <a:solidFill>
                  <a:srgbClr val="000000"/>
                </a:solidFill>
                <a:latin typeface="+mn-lt"/>
              </a:rPr>
              <a:t>for what to look for in a leader</a:t>
            </a:r>
          </a:p>
          <a:p>
            <a:pPr eaLnBrk="1" hangingPunct="1">
              <a:defRPr/>
            </a:pPr>
            <a:endParaRPr lang="en-US" dirty="0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838200"/>
            <a:ext cx="8534400" cy="6096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solidFill>
                  <a:srgbClr val="000000"/>
                </a:solidFill>
                <a:latin typeface="+mj-lt"/>
              </a:rPr>
              <a:t>Criticisms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752600"/>
            <a:ext cx="3657600" cy="4191000"/>
          </a:xfrm>
        </p:spPr>
        <p:txBody>
          <a:bodyPr/>
          <a:lstStyle/>
          <a:p>
            <a:pPr eaLnBrk="1" hangingPunct="1">
              <a:spcBef>
                <a:spcPct val="30000"/>
              </a:spcBef>
              <a:buClr>
                <a:srgbClr val="0070C0"/>
              </a:buClr>
              <a:defRPr/>
            </a:pPr>
            <a:r>
              <a:rPr lang="en-US" sz="2400" dirty="0" smtClean="0">
                <a:solidFill>
                  <a:srgbClr val="000000"/>
                </a:solidFill>
                <a:latin typeface="+mn-lt"/>
              </a:rPr>
              <a:t>Fails to </a:t>
            </a:r>
            <a:r>
              <a:rPr lang="en-US" sz="2400" b="1" i="1" dirty="0" smtClean="0">
                <a:solidFill>
                  <a:srgbClr val="000000"/>
                </a:solidFill>
                <a:latin typeface="+mn-lt"/>
              </a:rPr>
              <a:t>delimit</a:t>
            </a:r>
            <a:r>
              <a:rPr lang="en-US" sz="2400" b="1" dirty="0" smtClean="0">
                <a:solidFill>
                  <a:srgbClr val="000000"/>
                </a:solidFill>
                <a:latin typeface="+mn-lt"/>
              </a:rPr>
              <a:t> </a:t>
            </a:r>
            <a:r>
              <a:rPr lang="en-US" sz="2400" dirty="0" smtClean="0">
                <a:solidFill>
                  <a:srgbClr val="000000"/>
                </a:solidFill>
                <a:latin typeface="+mn-lt"/>
              </a:rPr>
              <a:t>a definitive list of leadership traits</a:t>
            </a:r>
          </a:p>
          <a:p>
            <a:pPr lvl="1" eaLnBrk="1" hangingPunct="1">
              <a:spcBef>
                <a:spcPct val="30000"/>
              </a:spcBef>
              <a:buClr>
                <a:srgbClr val="0070C0"/>
              </a:buClr>
              <a:defRPr/>
            </a:pPr>
            <a:r>
              <a:rPr lang="en-US" sz="2000" dirty="0" smtClean="0">
                <a:solidFill>
                  <a:srgbClr val="000000"/>
                </a:solidFill>
              </a:rPr>
              <a:t>Endless lists have emerged</a:t>
            </a:r>
          </a:p>
          <a:p>
            <a:pPr eaLnBrk="1" hangingPunct="1">
              <a:spcBef>
                <a:spcPct val="30000"/>
              </a:spcBef>
              <a:buClr>
                <a:srgbClr val="0070C0"/>
              </a:buClr>
              <a:defRPr/>
            </a:pPr>
            <a:r>
              <a:rPr lang="en-US" sz="2400" dirty="0" smtClean="0">
                <a:solidFill>
                  <a:srgbClr val="000000"/>
                </a:solidFill>
                <a:latin typeface="+mn-lt"/>
              </a:rPr>
              <a:t>Doesn’t take into account </a:t>
            </a:r>
            <a:r>
              <a:rPr lang="en-US" sz="2400" b="1" i="1" dirty="0" smtClean="0">
                <a:solidFill>
                  <a:srgbClr val="000000"/>
                </a:solidFill>
                <a:latin typeface="+mn-lt"/>
              </a:rPr>
              <a:t>situational effects</a:t>
            </a:r>
          </a:p>
          <a:p>
            <a:pPr lvl="1" eaLnBrk="1" hangingPunct="1">
              <a:spcBef>
                <a:spcPct val="30000"/>
              </a:spcBef>
              <a:buClr>
                <a:srgbClr val="0070C0"/>
              </a:buClr>
              <a:defRPr/>
            </a:pPr>
            <a:r>
              <a:rPr lang="en-US" sz="2000" dirty="0" smtClean="0">
                <a:solidFill>
                  <a:srgbClr val="000000"/>
                </a:solidFill>
              </a:rPr>
              <a:t>Leaders in one situation may not be leaders in another situation</a:t>
            </a:r>
          </a:p>
        </p:txBody>
      </p:sp>
      <p:sp>
        <p:nvSpPr>
          <p:cNvPr id="16388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419600" y="1752600"/>
            <a:ext cx="4419600" cy="4267200"/>
          </a:xfrm>
        </p:spPr>
        <p:txBody>
          <a:bodyPr/>
          <a:lstStyle/>
          <a:p>
            <a:pPr eaLnBrk="1" hangingPunct="1">
              <a:spcBef>
                <a:spcPct val="30000"/>
              </a:spcBef>
              <a:buClr>
                <a:srgbClr val="0070C0"/>
              </a:buClr>
              <a:defRPr/>
            </a:pPr>
            <a:r>
              <a:rPr lang="en-US" sz="2400" dirty="0" smtClean="0">
                <a:solidFill>
                  <a:srgbClr val="000000"/>
                </a:solidFill>
                <a:latin typeface="+mn-lt"/>
              </a:rPr>
              <a:t>List of most important leadership traits is </a:t>
            </a:r>
            <a:r>
              <a:rPr lang="en-US" sz="2400" b="1" i="1" dirty="0" smtClean="0">
                <a:solidFill>
                  <a:srgbClr val="000000"/>
                </a:solidFill>
                <a:latin typeface="+mn-lt"/>
              </a:rPr>
              <a:t>highly subjective</a:t>
            </a:r>
            <a:endParaRPr lang="en-US" sz="2400" i="1" dirty="0" smtClean="0">
              <a:solidFill>
                <a:srgbClr val="000000"/>
              </a:solidFill>
              <a:latin typeface="+mn-lt"/>
            </a:endParaRPr>
          </a:p>
          <a:p>
            <a:pPr lvl="1" eaLnBrk="1" hangingPunct="1">
              <a:spcBef>
                <a:spcPct val="30000"/>
              </a:spcBef>
              <a:buClr>
                <a:srgbClr val="0070C0"/>
              </a:buClr>
              <a:defRPr/>
            </a:pPr>
            <a:r>
              <a:rPr lang="en-US" sz="2000" dirty="0" smtClean="0">
                <a:solidFill>
                  <a:srgbClr val="000000"/>
                </a:solidFill>
              </a:rPr>
              <a:t>Much subjective experience &amp; observations serve as basis for identified leadership traits</a:t>
            </a:r>
            <a:endParaRPr lang="en-US" dirty="0" smtClean="0">
              <a:solidFill>
                <a:srgbClr val="000000"/>
              </a:solidFill>
            </a:endParaRPr>
          </a:p>
          <a:p>
            <a:pPr eaLnBrk="1" hangingPunct="1">
              <a:spcBef>
                <a:spcPct val="30000"/>
              </a:spcBef>
              <a:buClr>
                <a:srgbClr val="0070C0"/>
              </a:buClr>
              <a:defRPr/>
            </a:pPr>
            <a:r>
              <a:rPr lang="en-US" sz="2400" dirty="0" smtClean="0">
                <a:solidFill>
                  <a:srgbClr val="000000"/>
                </a:solidFill>
                <a:latin typeface="+mn-lt"/>
              </a:rPr>
              <a:t>Research fails to look at traits in relationship to leadership </a:t>
            </a:r>
            <a:r>
              <a:rPr lang="en-US" sz="2400" b="1" i="1" dirty="0" smtClean="0">
                <a:solidFill>
                  <a:srgbClr val="000000"/>
                </a:solidFill>
                <a:latin typeface="+mn-lt"/>
              </a:rPr>
              <a:t>outcomes</a:t>
            </a:r>
          </a:p>
          <a:p>
            <a:pPr eaLnBrk="1" hangingPunct="1">
              <a:spcBef>
                <a:spcPct val="30000"/>
              </a:spcBef>
              <a:buClr>
                <a:srgbClr val="0070C0"/>
              </a:buClr>
              <a:defRPr/>
            </a:pPr>
            <a:r>
              <a:rPr lang="en-US" sz="2400" dirty="0" smtClean="0">
                <a:solidFill>
                  <a:srgbClr val="000000"/>
                </a:solidFill>
                <a:latin typeface="+mn-lt"/>
              </a:rPr>
              <a:t>Not useful for </a:t>
            </a:r>
            <a:r>
              <a:rPr lang="en-US" sz="2400" b="1" i="1" dirty="0" smtClean="0">
                <a:solidFill>
                  <a:srgbClr val="000000"/>
                </a:solidFill>
                <a:latin typeface="+mn-lt"/>
              </a:rPr>
              <a:t>training &amp; development</a:t>
            </a:r>
            <a:r>
              <a:rPr lang="en-US" sz="2400" i="1" dirty="0" smtClean="0">
                <a:solidFill>
                  <a:srgbClr val="000000"/>
                </a:solidFill>
                <a:latin typeface="+mn-lt"/>
              </a:rPr>
              <a:t>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838200"/>
            <a:ext cx="8534400" cy="6096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Application</a:t>
            </a:r>
            <a:endParaRPr lang="en-US" b="1" dirty="0" smtClean="0">
              <a:latin typeface="+mj-lt"/>
            </a:endParaRPr>
          </a:p>
        </p:txBody>
      </p:sp>
      <p:sp>
        <p:nvSpPr>
          <p:cNvPr id="410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04800" y="4800600"/>
            <a:ext cx="8382000" cy="1447800"/>
          </a:xfrm>
        </p:spPr>
        <p:txBody>
          <a:bodyPr/>
          <a:lstStyle/>
          <a:p>
            <a:pPr eaLnBrk="1" hangingPunct="1"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Can be used by managers to assess where they stand within their organization and what is needed to strengthen their position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04800" y="1739711"/>
            <a:ext cx="6324600" cy="29084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7663" indent="-347663">
              <a:buClr>
                <a:srgbClr val="0070C0"/>
              </a:buClr>
              <a:buSzPct val="85000"/>
              <a:buFont typeface="Wingdings 2" pitchFamily="18" charset="2"/>
              <a:buChar char="÷"/>
              <a:defRPr/>
            </a:pPr>
            <a:r>
              <a:rPr lang="en-US" dirty="0">
                <a:latin typeface="+mn-lt"/>
                <a:cs typeface="Calibri" pitchFamily="34" charset="0"/>
              </a:rPr>
              <a:t>Provides direction as to which traits are good to have if one aspires to a </a:t>
            </a:r>
          </a:p>
          <a:p>
            <a:pPr marL="347663" indent="-347663">
              <a:spcAft>
                <a:spcPts val="1800"/>
              </a:spcAft>
              <a:buClr>
                <a:srgbClr val="0070C0"/>
              </a:buClr>
              <a:buSzPct val="85000"/>
              <a:defRPr/>
            </a:pPr>
            <a:r>
              <a:rPr lang="en-US" dirty="0">
                <a:latin typeface="+mn-lt"/>
                <a:cs typeface="Calibri" pitchFamily="34" charset="0"/>
              </a:rPr>
              <a:t>     leadership position</a:t>
            </a:r>
          </a:p>
          <a:p>
            <a:pPr marL="347663" indent="-347663">
              <a:buClr>
                <a:srgbClr val="0070C0"/>
              </a:buClr>
              <a:buSzPct val="85000"/>
              <a:buFont typeface="Wingdings 2" pitchFamily="18" charset="2"/>
              <a:buChar char="÷"/>
              <a:defRPr/>
            </a:pPr>
            <a:r>
              <a:rPr lang="en-US" dirty="0">
                <a:latin typeface="+mn-lt"/>
                <a:cs typeface="Calibri" pitchFamily="34" charset="0"/>
              </a:rPr>
              <a:t>Through various tests and questionnaires, individuals can determine whether they have the select leadership traits and can pinpoint their strengths and weaknesses</a:t>
            </a:r>
          </a:p>
        </p:txBody>
      </p:sp>
      <p:sp>
        <p:nvSpPr>
          <p:cNvPr id="10" name="Rectangle 9"/>
          <p:cNvSpPr/>
          <p:nvPr/>
        </p:nvSpPr>
        <p:spPr>
          <a:xfrm>
            <a:off x="6781800" y="1633478"/>
            <a:ext cx="2133600" cy="2862322"/>
          </a:xfrm>
          <a:prstGeom prst="rect">
            <a:avLst/>
          </a:prstGeom>
          <a:ln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eaLnBrk="0" hangingPunct="0">
              <a:lnSpc>
                <a:spcPct val="150000"/>
              </a:lnSpc>
              <a:defRPr/>
            </a:pPr>
            <a:r>
              <a:rPr lang="en-US" sz="2000" b="1" dirty="0" smtClean="0"/>
              <a:t>Leadership Traits</a:t>
            </a:r>
          </a:p>
          <a:p>
            <a:pPr eaLnBrk="0" hangingPunct="0">
              <a:lnSpc>
                <a:spcPct val="150000"/>
              </a:lnSpc>
              <a:buFontTx/>
              <a:buChar char="•"/>
              <a:defRPr/>
            </a:pPr>
            <a:r>
              <a:rPr lang="en-US" sz="1600" b="1" dirty="0" smtClean="0"/>
              <a:t> </a:t>
            </a:r>
            <a:r>
              <a:rPr lang="en-US" sz="2000" b="1" dirty="0" smtClean="0"/>
              <a:t>Intelligence</a:t>
            </a:r>
          </a:p>
          <a:p>
            <a:pPr eaLnBrk="0" hangingPunct="0">
              <a:lnSpc>
                <a:spcPct val="150000"/>
              </a:lnSpc>
              <a:buFontTx/>
              <a:buChar char="•"/>
              <a:defRPr/>
            </a:pPr>
            <a:r>
              <a:rPr lang="en-US" sz="2000" b="1" dirty="0" smtClean="0"/>
              <a:t> Self-Confidence</a:t>
            </a:r>
          </a:p>
          <a:p>
            <a:pPr eaLnBrk="0" hangingPunct="0">
              <a:lnSpc>
                <a:spcPct val="150000"/>
              </a:lnSpc>
              <a:buFontTx/>
              <a:buChar char="•"/>
              <a:defRPr/>
            </a:pPr>
            <a:r>
              <a:rPr lang="en-US" sz="2000" b="1" dirty="0" smtClean="0"/>
              <a:t> Determination</a:t>
            </a:r>
          </a:p>
          <a:p>
            <a:pPr eaLnBrk="0" hangingPunct="0">
              <a:lnSpc>
                <a:spcPct val="150000"/>
              </a:lnSpc>
              <a:buFontTx/>
              <a:buChar char="•"/>
              <a:defRPr/>
            </a:pPr>
            <a:r>
              <a:rPr lang="en-US" sz="2000" b="1" dirty="0" smtClean="0"/>
              <a:t> Integrity</a:t>
            </a:r>
          </a:p>
          <a:p>
            <a:pPr eaLnBrk="0" hangingPunct="0">
              <a:lnSpc>
                <a:spcPct val="150000"/>
              </a:lnSpc>
              <a:buFontTx/>
              <a:buChar char="•"/>
              <a:defRPr/>
            </a:pPr>
            <a:r>
              <a:rPr lang="en-US" sz="2000" b="1" dirty="0" smtClean="0"/>
              <a:t> Sociability</a:t>
            </a:r>
            <a:endParaRPr lang="en-US" sz="1600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</a:t>
            </a:r>
            <a:r>
              <a:rPr lang="en-GB" dirty="0" smtClean="0"/>
              <a:t>Studies and Seminar Tasks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67000" y="2286000"/>
            <a:ext cx="4038600" cy="3171032"/>
          </a:xfrm>
        </p:spPr>
        <p:txBody>
          <a:bodyPr/>
          <a:lstStyle/>
          <a:p>
            <a:r>
              <a:rPr lang="en-GB" dirty="0" smtClean="0"/>
              <a:t>Case 2.1</a:t>
            </a:r>
          </a:p>
          <a:p>
            <a:r>
              <a:rPr lang="en-GB" dirty="0" smtClean="0"/>
              <a:t>Case 2.2</a:t>
            </a:r>
          </a:p>
          <a:p>
            <a:r>
              <a:rPr lang="en-GB" dirty="0" smtClean="0"/>
              <a:t>Case 2.3</a:t>
            </a:r>
          </a:p>
        </p:txBody>
      </p:sp>
    </p:spTree>
    <p:extLst>
      <p:ext uri="{BB962C8B-B14F-4D97-AF65-F5344CB8AC3E}">
        <p14:creationId xmlns:p14="http://schemas.microsoft.com/office/powerpoint/2010/main" val="2968642140"/>
      </p:ext>
    </p:extLst>
  </p:cSld>
  <p:clrMapOvr>
    <a:masterClrMapping/>
  </p:clrMapOvr>
</p:sld>
</file>

<file path=ppt/theme/theme1.xml><?xml version="1.0" encoding="utf-8"?>
<a:theme xmlns:a="http://schemas.openxmlformats.org/drawingml/2006/main" name="2_Custom Design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Office\Templates\Business Planner Templates\Leadeship with background.pot</Template>
  <TotalTime>1572</TotalTime>
  <Words>1732</Words>
  <Application>Microsoft Office PowerPoint</Application>
  <PresentationFormat>On-screen Show (4:3)</PresentationFormat>
  <Paragraphs>224</Paragraphs>
  <Slides>18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Times New Roman</vt:lpstr>
      <vt:lpstr>Wingdings</vt:lpstr>
      <vt:lpstr>Wingdings 2</vt:lpstr>
      <vt:lpstr>2_Custom Design</vt:lpstr>
      <vt:lpstr>Week 2</vt:lpstr>
      <vt:lpstr>Overview</vt:lpstr>
      <vt:lpstr>Great Person Theories</vt:lpstr>
      <vt:lpstr>Historical Shifts in Trait Perspective</vt:lpstr>
      <vt:lpstr>PowerPoint Presentation</vt:lpstr>
      <vt:lpstr>Determinants to Leadership</vt:lpstr>
      <vt:lpstr>Major Leadership Traits</vt:lpstr>
      <vt:lpstr>Major Leadership Traits</vt:lpstr>
      <vt:lpstr>5-Factor Personality Model &amp; Leadership</vt:lpstr>
      <vt:lpstr>5-Factor Personality Model &amp; Leadership</vt:lpstr>
      <vt:lpstr>Emotional Intelligence &amp; Leadership</vt:lpstr>
      <vt:lpstr>Different Ways to Measure EI</vt:lpstr>
      <vt:lpstr>How Does the  Trait Approach Work?</vt:lpstr>
      <vt:lpstr>Focus of Trait Approach</vt:lpstr>
      <vt:lpstr>Strengths</vt:lpstr>
      <vt:lpstr>Criticisms</vt:lpstr>
      <vt:lpstr>Application</vt:lpstr>
      <vt:lpstr>Case Studies and Seminar Tasks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Virginia Gregory</dc:creator>
  <cp:lastModifiedBy>L0237_User</cp:lastModifiedBy>
  <cp:revision>209</cp:revision>
  <dcterms:created xsi:type="dcterms:W3CDTF">2000-11-13T21:29:08Z</dcterms:created>
  <dcterms:modified xsi:type="dcterms:W3CDTF">2017-01-31T12:17:18Z</dcterms:modified>
</cp:coreProperties>
</file>