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EE07A9-9253-2D96-E889-45A50E3D4CF4}" v="71" dt="2025-10-09T20:50:49.0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 Kashem (2410901)" userId="d08a87ac-6d88-426e-b68c-0c6fff551fb5" providerId="ADAL" clId="{B17F7CA0-0741-4B05-81BA-3E9C055C7AF9}"/>
    <pc:docChg chg="undo custSel addSld modSld sldOrd">
      <pc:chgData name="Abdul Kashem (2410901)" userId="d08a87ac-6d88-426e-b68c-0c6fff551fb5" providerId="ADAL" clId="{B17F7CA0-0741-4B05-81BA-3E9C055C7AF9}" dt="2025-10-03T11:00:41.424" v="485" actId="1076"/>
      <pc:docMkLst>
        <pc:docMk/>
      </pc:docMkLst>
      <pc:sldChg chg="delSp modSp mod">
        <pc:chgData name="Abdul Kashem (2410901)" userId="d08a87ac-6d88-426e-b68c-0c6fff551fb5" providerId="ADAL" clId="{B17F7CA0-0741-4B05-81BA-3E9C055C7AF9}" dt="2025-10-03T09:31:06.750" v="28" actId="1076"/>
        <pc:sldMkLst>
          <pc:docMk/>
          <pc:sldMk cId="718051933" sldId="256"/>
        </pc:sldMkLst>
        <pc:spChg chg="mod">
          <ac:chgData name="Abdul Kashem (2410901)" userId="d08a87ac-6d88-426e-b68c-0c6fff551fb5" providerId="ADAL" clId="{B17F7CA0-0741-4B05-81BA-3E9C055C7AF9}" dt="2025-10-03T09:31:06.750" v="28" actId="1076"/>
          <ac:spMkLst>
            <pc:docMk/>
            <pc:sldMk cId="718051933" sldId="256"/>
            <ac:spMk id="2" creationId="{48F4AFB3-419E-3FE7-C4F0-244FB7059F42}"/>
          </ac:spMkLst>
        </pc:spChg>
      </pc:sldChg>
      <pc:sldChg chg="modSp new mod">
        <pc:chgData name="Abdul Kashem (2410901)" userId="d08a87ac-6d88-426e-b68c-0c6fff551fb5" providerId="ADAL" clId="{B17F7CA0-0741-4B05-81BA-3E9C055C7AF9}" dt="2025-10-03T10:59:17.149" v="470" actId="13926"/>
        <pc:sldMkLst>
          <pc:docMk/>
          <pc:sldMk cId="1985062228" sldId="257"/>
        </pc:sldMkLst>
        <pc:spChg chg="mod">
          <ac:chgData name="Abdul Kashem (2410901)" userId="d08a87ac-6d88-426e-b68c-0c6fff551fb5" providerId="ADAL" clId="{B17F7CA0-0741-4B05-81BA-3E9C055C7AF9}" dt="2025-10-03T10:33:21.952" v="300" actId="2711"/>
          <ac:spMkLst>
            <pc:docMk/>
            <pc:sldMk cId="1985062228" sldId="257"/>
            <ac:spMk id="2" creationId="{4E415394-6043-4EF5-B942-FF39ABC77D09}"/>
          </ac:spMkLst>
        </pc:spChg>
        <pc:spChg chg="mod">
          <ac:chgData name="Abdul Kashem (2410901)" userId="d08a87ac-6d88-426e-b68c-0c6fff551fb5" providerId="ADAL" clId="{B17F7CA0-0741-4B05-81BA-3E9C055C7AF9}" dt="2025-10-03T10:59:17.149" v="470" actId="13926"/>
          <ac:spMkLst>
            <pc:docMk/>
            <pc:sldMk cId="1985062228" sldId="257"/>
            <ac:spMk id="3" creationId="{35DA439F-BA47-DFC2-08A7-2D0FC7EDFF85}"/>
          </ac:spMkLst>
        </pc:spChg>
      </pc:sldChg>
      <pc:sldChg chg="addSp delSp modSp new mod">
        <pc:chgData name="Abdul Kashem (2410901)" userId="d08a87ac-6d88-426e-b68c-0c6fff551fb5" providerId="ADAL" clId="{B17F7CA0-0741-4B05-81BA-3E9C055C7AF9}" dt="2025-10-03T10:37:23.180" v="335" actId="20577"/>
        <pc:sldMkLst>
          <pc:docMk/>
          <pc:sldMk cId="3180293139" sldId="258"/>
        </pc:sldMkLst>
        <pc:spChg chg="add del mod">
          <ac:chgData name="Abdul Kashem (2410901)" userId="d08a87ac-6d88-426e-b68c-0c6fff551fb5" providerId="ADAL" clId="{B17F7CA0-0741-4B05-81BA-3E9C055C7AF9}" dt="2025-10-03T10:37:23.180" v="335" actId="20577"/>
          <ac:spMkLst>
            <pc:docMk/>
            <pc:sldMk cId="3180293139" sldId="258"/>
            <ac:spMk id="5" creationId="{71E13590-803D-DEFE-BC47-0A6A2F6D095A}"/>
          </ac:spMkLst>
        </pc:spChg>
      </pc:sldChg>
      <pc:sldChg chg="modSp new mod">
        <pc:chgData name="Abdul Kashem (2410901)" userId="d08a87ac-6d88-426e-b68c-0c6fff551fb5" providerId="ADAL" clId="{B17F7CA0-0741-4B05-81BA-3E9C055C7AF9}" dt="2025-10-03T10:55:54.331" v="431" actId="113"/>
        <pc:sldMkLst>
          <pc:docMk/>
          <pc:sldMk cId="1157959974" sldId="259"/>
        </pc:sldMkLst>
        <pc:spChg chg="mod">
          <ac:chgData name="Abdul Kashem (2410901)" userId="d08a87ac-6d88-426e-b68c-0c6fff551fb5" providerId="ADAL" clId="{B17F7CA0-0741-4B05-81BA-3E9C055C7AF9}" dt="2025-10-03T10:55:54.331" v="431" actId="113"/>
          <ac:spMkLst>
            <pc:docMk/>
            <pc:sldMk cId="1157959974" sldId="259"/>
            <ac:spMk id="2" creationId="{1E3D7F0E-E48A-F305-38D6-D05611A93D9E}"/>
          </ac:spMkLst>
        </pc:spChg>
        <pc:spChg chg="mod">
          <ac:chgData name="Abdul Kashem (2410901)" userId="d08a87ac-6d88-426e-b68c-0c6fff551fb5" providerId="ADAL" clId="{B17F7CA0-0741-4B05-81BA-3E9C055C7AF9}" dt="2025-10-03T10:55:45.109" v="430" actId="207"/>
          <ac:spMkLst>
            <pc:docMk/>
            <pc:sldMk cId="1157959974" sldId="259"/>
            <ac:spMk id="3" creationId="{719910E5-0C84-4F92-BB9E-955C2EB487BB}"/>
          </ac:spMkLst>
        </pc:spChg>
      </pc:sldChg>
      <pc:sldChg chg="modSp new mod">
        <pc:chgData name="Abdul Kashem (2410901)" userId="d08a87ac-6d88-426e-b68c-0c6fff551fb5" providerId="ADAL" clId="{B17F7CA0-0741-4B05-81BA-3E9C055C7AF9}" dt="2025-10-03T10:55:24.188" v="427" actId="14100"/>
        <pc:sldMkLst>
          <pc:docMk/>
          <pc:sldMk cId="2667566217" sldId="260"/>
        </pc:sldMkLst>
        <pc:spChg chg="mod">
          <ac:chgData name="Abdul Kashem (2410901)" userId="d08a87ac-6d88-426e-b68c-0c6fff551fb5" providerId="ADAL" clId="{B17F7CA0-0741-4B05-81BA-3E9C055C7AF9}" dt="2025-10-03T10:55:24.188" v="427" actId="14100"/>
          <ac:spMkLst>
            <pc:docMk/>
            <pc:sldMk cId="2667566217" sldId="260"/>
            <ac:spMk id="2" creationId="{5A90730F-2905-52ED-387E-6FDAC6381A61}"/>
          </ac:spMkLst>
        </pc:spChg>
        <pc:spChg chg="mod">
          <ac:chgData name="Abdul Kashem (2410901)" userId="d08a87ac-6d88-426e-b68c-0c6fff551fb5" providerId="ADAL" clId="{B17F7CA0-0741-4B05-81BA-3E9C055C7AF9}" dt="2025-10-03T10:40:04.594" v="366" actId="113"/>
          <ac:spMkLst>
            <pc:docMk/>
            <pc:sldMk cId="2667566217" sldId="260"/>
            <ac:spMk id="3" creationId="{69BB5D4C-B556-22C0-CCD8-9FDAB599EC15}"/>
          </ac:spMkLst>
        </pc:spChg>
      </pc:sldChg>
      <pc:sldChg chg="delSp modSp new mod">
        <pc:chgData name="Abdul Kashem (2410901)" userId="d08a87ac-6d88-426e-b68c-0c6fff551fb5" providerId="ADAL" clId="{B17F7CA0-0741-4B05-81BA-3E9C055C7AF9}" dt="2025-10-03T10:40:29.149" v="373" actId="113"/>
        <pc:sldMkLst>
          <pc:docMk/>
          <pc:sldMk cId="168569119" sldId="261"/>
        </pc:sldMkLst>
        <pc:spChg chg="mod">
          <ac:chgData name="Abdul Kashem (2410901)" userId="d08a87ac-6d88-426e-b68c-0c6fff551fb5" providerId="ADAL" clId="{B17F7CA0-0741-4B05-81BA-3E9C055C7AF9}" dt="2025-10-03T10:40:29.149" v="373" actId="113"/>
          <ac:spMkLst>
            <pc:docMk/>
            <pc:sldMk cId="168569119" sldId="261"/>
            <ac:spMk id="3" creationId="{D94B3711-0155-9566-719B-E0DCE630D8AE}"/>
          </ac:spMkLst>
        </pc:spChg>
      </pc:sldChg>
      <pc:sldChg chg="delSp modSp new mod">
        <pc:chgData name="Abdul Kashem (2410901)" userId="d08a87ac-6d88-426e-b68c-0c6fff551fb5" providerId="ADAL" clId="{B17F7CA0-0741-4B05-81BA-3E9C055C7AF9}" dt="2025-10-03T10:56:19.070" v="436" actId="113"/>
        <pc:sldMkLst>
          <pc:docMk/>
          <pc:sldMk cId="688010740" sldId="262"/>
        </pc:sldMkLst>
        <pc:spChg chg="mod">
          <ac:chgData name="Abdul Kashem (2410901)" userId="d08a87ac-6d88-426e-b68c-0c6fff551fb5" providerId="ADAL" clId="{B17F7CA0-0741-4B05-81BA-3E9C055C7AF9}" dt="2025-10-03T10:56:19.070" v="436" actId="113"/>
          <ac:spMkLst>
            <pc:docMk/>
            <pc:sldMk cId="688010740" sldId="262"/>
            <ac:spMk id="3" creationId="{ADCC1CAE-C985-21AE-C1DA-2EDA41B3621C}"/>
          </ac:spMkLst>
        </pc:spChg>
      </pc:sldChg>
      <pc:sldChg chg="modSp new mod ord">
        <pc:chgData name="Abdul Kashem (2410901)" userId="d08a87ac-6d88-426e-b68c-0c6fff551fb5" providerId="ADAL" clId="{B17F7CA0-0741-4B05-81BA-3E9C055C7AF9}" dt="2025-10-03T10:56:40.153" v="437" actId="1076"/>
        <pc:sldMkLst>
          <pc:docMk/>
          <pc:sldMk cId="4062105599" sldId="263"/>
        </pc:sldMkLst>
        <pc:spChg chg="mod">
          <ac:chgData name="Abdul Kashem (2410901)" userId="d08a87ac-6d88-426e-b68c-0c6fff551fb5" providerId="ADAL" clId="{B17F7CA0-0741-4B05-81BA-3E9C055C7AF9}" dt="2025-10-03T10:41:28.699" v="381" actId="113"/>
          <ac:spMkLst>
            <pc:docMk/>
            <pc:sldMk cId="4062105599" sldId="263"/>
            <ac:spMk id="2" creationId="{15A74BF1-A3E2-836F-EF1F-BAD309733676}"/>
          </ac:spMkLst>
        </pc:spChg>
        <pc:spChg chg="mod">
          <ac:chgData name="Abdul Kashem (2410901)" userId="d08a87ac-6d88-426e-b68c-0c6fff551fb5" providerId="ADAL" clId="{B17F7CA0-0741-4B05-81BA-3E9C055C7AF9}" dt="2025-10-03T10:56:40.153" v="437" actId="1076"/>
          <ac:spMkLst>
            <pc:docMk/>
            <pc:sldMk cId="4062105599" sldId="263"/>
            <ac:spMk id="3" creationId="{EF2E9853-E04B-9001-0F48-D48C57D4E075}"/>
          </ac:spMkLst>
        </pc:spChg>
      </pc:sldChg>
      <pc:sldChg chg="delSp modSp new mod ord">
        <pc:chgData name="Abdul Kashem (2410901)" userId="d08a87ac-6d88-426e-b68c-0c6fff551fb5" providerId="ADAL" clId="{B17F7CA0-0741-4B05-81BA-3E9C055C7AF9}" dt="2025-10-03T10:59:29.512" v="472"/>
        <pc:sldMkLst>
          <pc:docMk/>
          <pc:sldMk cId="1480048684" sldId="264"/>
        </pc:sldMkLst>
        <pc:spChg chg="mod">
          <ac:chgData name="Abdul Kashem (2410901)" userId="d08a87ac-6d88-426e-b68c-0c6fff551fb5" providerId="ADAL" clId="{B17F7CA0-0741-4B05-81BA-3E9C055C7AF9}" dt="2025-10-03T10:43:20.822" v="385" actId="2711"/>
          <ac:spMkLst>
            <pc:docMk/>
            <pc:sldMk cId="1480048684" sldId="264"/>
            <ac:spMk id="3" creationId="{22CC311C-E943-9E34-80B0-9C4982A20D81}"/>
          </ac:spMkLst>
        </pc:spChg>
      </pc:sldChg>
      <pc:sldChg chg="delSp modSp new mod">
        <pc:chgData name="Abdul Kashem (2410901)" userId="d08a87ac-6d88-426e-b68c-0c6fff551fb5" providerId="ADAL" clId="{B17F7CA0-0741-4B05-81BA-3E9C055C7AF9}" dt="2025-10-03T10:56:52.383" v="438" actId="1076"/>
        <pc:sldMkLst>
          <pc:docMk/>
          <pc:sldMk cId="344549572" sldId="265"/>
        </pc:sldMkLst>
        <pc:spChg chg="mod">
          <ac:chgData name="Abdul Kashem (2410901)" userId="d08a87ac-6d88-426e-b68c-0c6fff551fb5" providerId="ADAL" clId="{B17F7CA0-0741-4B05-81BA-3E9C055C7AF9}" dt="2025-10-03T10:56:52.383" v="438" actId="1076"/>
          <ac:spMkLst>
            <pc:docMk/>
            <pc:sldMk cId="344549572" sldId="265"/>
            <ac:spMk id="3" creationId="{D474B396-9DB4-792F-E114-0C79A9B605E2}"/>
          </ac:spMkLst>
        </pc:spChg>
      </pc:sldChg>
      <pc:sldChg chg="addSp delSp modSp new mod">
        <pc:chgData name="Abdul Kashem (2410901)" userId="d08a87ac-6d88-426e-b68c-0c6fff551fb5" providerId="ADAL" clId="{B17F7CA0-0741-4B05-81BA-3E9C055C7AF9}" dt="2025-10-03T10:57:29.731" v="441" actId="1076"/>
        <pc:sldMkLst>
          <pc:docMk/>
          <pc:sldMk cId="3496315802" sldId="266"/>
        </pc:sldMkLst>
        <pc:spChg chg="add mod">
          <ac:chgData name="Abdul Kashem (2410901)" userId="d08a87ac-6d88-426e-b68c-0c6fff551fb5" providerId="ADAL" clId="{B17F7CA0-0741-4B05-81BA-3E9C055C7AF9}" dt="2025-10-03T10:57:21.038" v="440" actId="113"/>
          <ac:spMkLst>
            <pc:docMk/>
            <pc:sldMk cId="3496315802" sldId="266"/>
            <ac:spMk id="7" creationId="{4328B74C-9F38-514C-63F3-AEB1BE21285F}"/>
          </ac:spMkLst>
        </pc:spChg>
        <pc:graphicFrameChg chg="add mod">
          <ac:chgData name="Abdul Kashem (2410901)" userId="d08a87ac-6d88-426e-b68c-0c6fff551fb5" providerId="ADAL" clId="{B17F7CA0-0741-4B05-81BA-3E9C055C7AF9}" dt="2025-10-03T10:57:29.731" v="441" actId="1076"/>
          <ac:graphicFrameMkLst>
            <pc:docMk/>
            <pc:sldMk cId="3496315802" sldId="266"/>
            <ac:graphicFrameMk id="6" creationId="{96FD4B01-4800-8015-061C-D00EE8396A45}"/>
          </ac:graphicFrameMkLst>
        </pc:graphicFrameChg>
      </pc:sldChg>
      <pc:sldChg chg="delSp modSp new mod">
        <pc:chgData name="Abdul Kashem (2410901)" userId="d08a87ac-6d88-426e-b68c-0c6fff551fb5" providerId="ADAL" clId="{B17F7CA0-0741-4B05-81BA-3E9C055C7AF9}" dt="2025-10-03T10:47:04.033" v="392" actId="2711"/>
        <pc:sldMkLst>
          <pc:docMk/>
          <pc:sldMk cId="2048669238" sldId="267"/>
        </pc:sldMkLst>
        <pc:spChg chg="mod">
          <ac:chgData name="Abdul Kashem (2410901)" userId="d08a87ac-6d88-426e-b68c-0c6fff551fb5" providerId="ADAL" clId="{B17F7CA0-0741-4B05-81BA-3E9C055C7AF9}" dt="2025-10-03T10:47:04.033" v="392" actId="2711"/>
          <ac:spMkLst>
            <pc:docMk/>
            <pc:sldMk cId="2048669238" sldId="267"/>
            <ac:spMk id="3" creationId="{1CE5BFFE-05E3-7D7B-E106-6FFDA3445B97}"/>
          </ac:spMkLst>
        </pc:spChg>
      </pc:sldChg>
      <pc:sldChg chg="addSp delSp modSp new mod">
        <pc:chgData name="Abdul Kashem (2410901)" userId="d08a87ac-6d88-426e-b68c-0c6fff551fb5" providerId="ADAL" clId="{B17F7CA0-0741-4B05-81BA-3E9C055C7AF9}" dt="2025-10-03T10:57:56.124" v="444" actId="207"/>
        <pc:sldMkLst>
          <pc:docMk/>
          <pc:sldMk cId="2329433772" sldId="268"/>
        </pc:sldMkLst>
        <pc:spChg chg="mod">
          <ac:chgData name="Abdul Kashem (2410901)" userId="d08a87ac-6d88-426e-b68c-0c6fff551fb5" providerId="ADAL" clId="{B17F7CA0-0741-4B05-81BA-3E9C055C7AF9}" dt="2025-10-03T10:57:56.124" v="444" actId="207"/>
          <ac:spMkLst>
            <pc:docMk/>
            <pc:sldMk cId="2329433772" sldId="268"/>
            <ac:spMk id="2" creationId="{AA900BF2-6E2C-56B4-ED81-29A0EAE07826}"/>
          </ac:spMkLst>
        </pc:spChg>
        <pc:spChg chg="add mod">
          <ac:chgData name="Abdul Kashem (2410901)" userId="d08a87ac-6d88-426e-b68c-0c6fff551fb5" providerId="ADAL" clId="{B17F7CA0-0741-4B05-81BA-3E9C055C7AF9}" dt="2025-10-03T10:57:49.627" v="443" actId="1076"/>
          <ac:spMkLst>
            <pc:docMk/>
            <pc:sldMk cId="2329433772" sldId="268"/>
            <ac:spMk id="5" creationId="{127F023E-501D-0E52-9F8B-B29088E58339}"/>
          </ac:spMkLst>
        </pc:spChg>
      </pc:sldChg>
      <pc:sldChg chg="addSp delSp modSp new mod">
        <pc:chgData name="Abdul Kashem (2410901)" userId="d08a87ac-6d88-426e-b68c-0c6fff551fb5" providerId="ADAL" clId="{B17F7CA0-0741-4B05-81BA-3E9C055C7AF9}" dt="2025-10-03T11:00:41.424" v="485" actId="1076"/>
        <pc:sldMkLst>
          <pc:docMk/>
          <pc:sldMk cId="3379797072" sldId="269"/>
        </pc:sldMkLst>
        <pc:spChg chg="mod">
          <ac:chgData name="Abdul Kashem (2410901)" userId="d08a87ac-6d88-426e-b68c-0c6fff551fb5" providerId="ADAL" clId="{B17F7CA0-0741-4B05-81BA-3E9C055C7AF9}" dt="2025-10-03T11:00:38.091" v="484" actId="20577"/>
          <ac:spMkLst>
            <pc:docMk/>
            <pc:sldMk cId="3379797072" sldId="269"/>
            <ac:spMk id="2" creationId="{B919B7C9-4AB7-515D-336B-25829278D11E}"/>
          </ac:spMkLst>
        </pc:spChg>
        <pc:spChg chg="mod">
          <ac:chgData name="Abdul Kashem (2410901)" userId="d08a87ac-6d88-426e-b68c-0c6fff551fb5" providerId="ADAL" clId="{B17F7CA0-0741-4B05-81BA-3E9C055C7AF9}" dt="2025-10-03T11:00:41.424" v="485" actId="1076"/>
          <ac:spMkLst>
            <pc:docMk/>
            <pc:sldMk cId="3379797072" sldId="269"/>
            <ac:spMk id="3" creationId="{3537B6CF-173C-D8E9-D730-8F62397B9E07}"/>
          </ac:spMkLst>
        </pc:spChg>
      </pc:sldChg>
    </pc:docChg>
  </pc:docChgLst>
  <pc:docChgLst>
    <pc:chgData name="Abdul Kashem (2410901)" userId="S::2410901@student.uwtsd.ac.uk::d08a87ac-6d88-426e-b68c-0c6fff551fb5" providerId="AD" clId="Web-{14EE07A9-9253-2D96-E889-45A50E3D4CF4}"/>
    <pc:docChg chg="modSld">
      <pc:chgData name="Abdul Kashem (2410901)" userId="S::2410901@student.uwtsd.ac.uk::d08a87ac-6d88-426e-b68c-0c6fff551fb5" providerId="AD" clId="Web-{14EE07A9-9253-2D96-E889-45A50E3D4CF4}" dt="2025-10-09T20:50:49.030" v="67" actId="20577"/>
      <pc:docMkLst>
        <pc:docMk/>
      </pc:docMkLst>
      <pc:sldChg chg="modSp">
        <pc:chgData name="Abdul Kashem (2410901)" userId="S::2410901@student.uwtsd.ac.uk::d08a87ac-6d88-426e-b68c-0c6fff551fb5" providerId="AD" clId="Web-{14EE07A9-9253-2D96-E889-45A50E3D4CF4}" dt="2025-10-09T20:31:40.502" v="21" actId="20577"/>
        <pc:sldMkLst>
          <pc:docMk/>
          <pc:sldMk cId="2667566217" sldId="260"/>
        </pc:sldMkLst>
        <pc:spChg chg="mod">
          <ac:chgData name="Abdul Kashem (2410901)" userId="S::2410901@student.uwtsd.ac.uk::d08a87ac-6d88-426e-b68c-0c6fff551fb5" providerId="AD" clId="Web-{14EE07A9-9253-2D96-E889-45A50E3D4CF4}" dt="2025-10-09T20:31:40.502" v="21" actId="20577"/>
          <ac:spMkLst>
            <pc:docMk/>
            <pc:sldMk cId="2667566217" sldId="260"/>
            <ac:spMk id="3" creationId="{69BB5D4C-B556-22C0-CCD8-9FDAB599EC15}"/>
          </ac:spMkLst>
        </pc:spChg>
      </pc:sldChg>
      <pc:sldChg chg="modSp">
        <pc:chgData name="Abdul Kashem (2410901)" userId="S::2410901@student.uwtsd.ac.uk::d08a87ac-6d88-426e-b68c-0c6fff551fb5" providerId="AD" clId="Web-{14EE07A9-9253-2D96-E889-45A50E3D4CF4}" dt="2025-10-09T20:44:55.450" v="38" actId="20577"/>
        <pc:sldMkLst>
          <pc:docMk/>
          <pc:sldMk cId="168569119" sldId="261"/>
        </pc:sldMkLst>
        <pc:spChg chg="mod">
          <ac:chgData name="Abdul Kashem (2410901)" userId="S::2410901@student.uwtsd.ac.uk::d08a87ac-6d88-426e-b68c-0c6fff551fb5" providerId="AD" clId="Web-{14EE07A9-9253-2D96-E889-45A50E3D4CF4}" dt="2025-10-09T20:44:55.450" v="38" actId="20577"/>
          <ac:spMkLst>
            <pc:docMk/>
            <pc:sldMk cId="168569119" sldId="261"/>
            <ac:spMk id="3" creationId="{D94B3711-0155-9566-719B-E0DCE630D8AE}"/>
          </ac:spMkLst>
        </pc:spChg>
      </pc:sldChg>
      <pc:sldChg chg="modSp">
        <pc:chgData name="Abdul Kashem (2410901)" userId="S::2410901@student.uwtsd.ac.uk::d08a87ac-6d88-426e-b68c-0c6fff551fb5" providerId="AD" clId="Web-{14EE07A9-9253-2D96-E889-45A50E3D4CF4}" dt="2025-10-09T20:50:26.670" v="64" actId="20577"/>
        <pc:sldMkLst>
          <pc:docMk/>
          <pc:sldMk cId="2329433772" sldId="268"/>
        </pc:sldMkLst>
        <pc:spChg chg="mod">
          <ac:chgData name="Abdul Kashem (2410901)" userId="S::2410901@student.uwtsd.ac.uk::d08a87ac-6d88-426e-b68c-0c6fff551fb5" providerId="AD" clId="Web-{14EE07A9-9253-2D96-E889-45A50E3D4CF4}" dt="2025-10-09T20:50:26.670" v="64" actId="20577"/>
          <ac:spMkLst>
            <pc:docMk/>
            <pc:sldMk cId="2329433772" sldId="268"/>
            <ac:spMk id="5" creationId="{127F023E-501D-0E52-9F8B-B29088E58339}"/>
          </ac:spMkLst>
        </pc:spChg>
      </pc:sldChg>
      <pc:sldChg chg="modSp">
        <pc:chgData name="Abdul Kashem (2410901)" userId="S::2410901@student.uwtsd.ac.uk::d08a87ac-6d88-426e-b68c-0c6fff551fb5" providerId="AD" clId="Web-{14EE07A9-9253-2D96-E889-45A50E3D4CF4}" dt="2025-10-09T20:50:49.030" v="67" actId="20577"/>
        <pc:sldMkLst>
          <pc:docMk/>
          <pc:sldMk cId="3379797072" sldId="269"/>
        </pc:sldMkLst>
        <pc:spChg chg="mod">
          <ac:chgData name="Abdul Kashem (2410901)" userId="S::2410901@student.uwtsd.ac.uk::d08a87ac-6d88-426e-b68c-0c6fff551fb5" providerId="AD" clId="Web-{14EE07A9-9253-2D96-E889-45A50E3D4CF4}" dt="2025-10-09T20:50:49.030" v="67" actId="20577"/>
          <ac:spMkLst>
            <pc:docMk/>
            <pc:sldMk cId="3379797072" sldId="269"/>
            <ac:spMk id="3" creationId="{3537B6CF-173C-D8E9-D730-8F62397B9E0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2602715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232786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2101889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8EA420-A189-4C1E-8E73-346F43DDE5B1}"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3796893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38EA420-A189-4C1E-8E73-346F43DDE5B1}" type="datetimeFigureOut">
              <a:rPr lang="en-GB" smtClean="0"/>
              <a:t>09/10/2025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2153100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938EA420-A189-4C1E-8E73-346F43DDE5B1}"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158644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8EA420-A189-4C1E-8E73-346F43DDE5B1}" type="datetimeFigureOut">
              <a:rPr lang="en-GB" smtClean="0"/>
              <a:t>09/10/2025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983221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38EA420-A189-4C1E-8E73-346F43DDE5B1}"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2272821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8EA420-A189-4C1E-8E73-346F43DDE5B1}"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4221465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1717321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243058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28945140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05957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36005579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35802109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8EA420-A189-4C1E-8E73-346F43DDE5B1}"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1A0EBB-C058-406C-8CE5-09CF98429933}" type="slidenum">
              <a:rPr lang="en-GB" smtClean="0"/>
              <a:t>‹#›</a:t>
            </a:fld>
            <a:endParaRPr lang="en-GB"/>
          </a:p>
        </p:txBody>
      </p:sp>
    </p:spTree>
    <p:extLst>
      <p:ext uri="{BB962C8B-B14F-4D97-AF65-F5344CB8AC3E}">
        <p14:creationId xmlns:p14="http://schemas.microsoft.com/office/powerpoint/2010/main" val="1152766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38EA420-A189-4C1E-8E73-346F43DDE5B1}" type="datetimeFigureOut">
              <a:rPr lang="en-GB" smtClean="0"/>
              <a:t>09/10/2025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41A0EBB-C058-406C-8CE5-09CF98429933}" type="slidenum">
              <a:rPr lang="en-GB" smtClean="0"/>
              <a:t>‹#›</a:t>
            </a:fld>
            <a:endParaRPr lang="en-GB"/>
          </a:p>
        </p:txBody>
      </p:sp>
    </p:spTree>
    <p:extLst>
      <p:ext uri="{BB962C8B-B14F-4D97-AF65-F5344CB8AC3E}">
        <p14:creationId xmlns:p14="http://schemas.microsoft.com/office/powerpoint/2010/main" val="3007306521"/>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4AFB3-419E-3FE7-C4F0-244FB7059F42}"/>
              </a:ext>
            </a:extLst>
          </p:cNvPr>
          <p:cNvSpPr>
            <a:spLocks noGrp="1"/>
          </p:cNvSpPr>
          <p:nvPr>
            <p:ph type="ctrTitle"/>
          </p:nvPr>
        </p:nvSpPr>
        <p:spPr>
          <a:xfrm>
            <a:off x="619760" y="447040"/>
            <a:ext cx="9144000" cy="2011680"/>
          </a:xfrm>
        </p:spPr>
        <p:txBody>
          <a:bodyPr>
            <a:normAutofit/>
          </a:bodyPr>
          <a:lstStyle/>
          <a:p>
            <a:pPr algn="l" fontAlgn="base"/>
            <a:r>
              <a:rPr lang="en-US" sz="1100">
                <a:solidFill>
                  <a:srgbClr val="000000"/>
                </a:solidFill>
                <a:latin typeface="Arial" panose="020B0604020202020204" pitchFamily="34" charset="0"/>
                <a:ea typeface="Arial" panose="020B0604020202020204" pitchFamily="34" charset="0"/>
              </a:rPr>
              <a:t>Module Title: - </a:t>
            </a:r>
            <a:r>
              <a:rPr lang="en-GB" sz="1100">
                <a:solidFill>
                  <a:srgbClr val="000000"/>
                </a:solidFill>
                <a:latin typeface="Arial" panose="020B0604020202020204" pitchFamily="34" charset="0"/>
                <a:ea typeface="Arial" panose="020B0604020202020204" pitchFamily="34" charset="0"/>
              </a:rPr>
              <a:t>Developing and Managing Individuals and Teams</a:t>
            </a:r>
            <a:br>
              <a:rPr lang="en-GB" sz="1100">
                <a:latin typeface="Times New Roman" panose="02020603050405020304" pitchFamily="18" charset="0"/>
                <a:ea typeface="Times New Roman" panose="02020603050405020304" pitchFamily="18" charset="0"/>
              </a:rPr>
            </a:br>
            <a:r>
              <a:rPr lang="en-GB" sz="1100">
                <a:solidFill>
                  <a:srgbClr val="000000"/>
                </a:solidFill>
                <a:latin typeface="Arial" panose="020B0604020202020204" pitchFamily="34" charset="0"/>
                <a:ea typeface="Arial" panose="020B0604020202020204" pitchFamily="34" charset="0"/>
              </a:rPr>
              <a:t>  </a:t>
            </a:r>
            <a:br>
              <a:rPr lang="en-GB" sz="1100">
                <a:latin typeface="Times New Roman" panose="02020603050405020304" pitchFamily="18" charset="0"/>
                <a:ea typeface="Times New Roman" panose="02020603050405020304" pitchFamily="18" charset="0"/>
              </a:rPr>
            </a:br>
            <a:r>
              <a:rPr lang="en-US" sz="1100">
                <a:solidFill>
                  <a:srgbClr val="000000"/>
                </a:solidFill>
                <a:latin typeface="Arial" panose="020B0604020202020204" pitchFamily="34" charset="0"/>
                <a:ea typeface="Arial" panose="020B0604020202020204" pitchFamily="34" charset="0"/>
              </a:rPr>
              <a:t>Module Code: - </a:t>
            </a:r>
            <a:r>
              <a:rPr lang="en-GB" sz="1100">
                <a:solidFill>
                  <a:srgbClr val="000000"/>
                </a:solidFill>
                <a:latin typeface="Arial" panose="020B0604020202020204" pitchFamily="34" charset="0"/>
                <a:ea typeface="Arial" panose="020B0604020202020204" pitchFamily="34" charset="0"/>
              </a:rPr>
              <a:t>LCLM5002</a:t>
            </a:r>
            <a:br>
              <a:rPr lang="en-GB" sz="1100">
                <a:latin typeface="Times New Roman" panose="02020603050405020304" pitchFamily="18" charset="0"/>
                <a:ea typeface="Times New Roman" panose="02020603050405020304" pitchFamily="18" charset="0"/>
              </a:rPr>
            </a:br>
            <a:r>
              <a:rPr lang="en-GB" sz="1100">
                <a:solidFill>
                  <a:srgbClr val="000000"/>
                </a:solidFill>
                <a:latin typeface="Arial" panose="020B0604020202020204" pitchFamily="34" charset="0"/>
                <a:ea typeface="Arial" panose="020B0604020202020204" pitchFamily="34" charset="0"/>
              </a:rPr>
              <a:t>  </a:t>
            </a:r>
            <a:br>
              <a:rPr lang="en-GB" sz="1100">
                <a:latin typeface="Times New Roman" panose="02020603050405020304" pitchFamily="18" charset="0"/>
                <a:ea typeface="Times New Roman" panose="02020603050405020304" pitchFamily="18" charset="0"/>
              </a:rPr>
            </a:br>
            <a:r>
              <a:rPr lang="en-US" sz="1100">
                <a:solidFill>
                  <a:srgbClr val="000000"/>
                </a:solidFill>
                <a:latin typeface="Arial" panose="020B0604020202020204" pitchFamily="34" charset="0"/>
                <a:ea typeface="Arial" panose="020B0604020202020204" pitchFamily="34" charset="0"/>
              </a:rPr>
              <a:t>Student Name: - Abdul Kashem</a:t>
            </a:r>
            <a:r>
              <a:rPr lang="en-GB" sz="1100">
                <a:solidFill>
                  <a:srgbClr val="000000"/>
                </a:solidFill>
                <a:latin typeface="Arial" panose="020B0604020202020204" pitchFamily="34" charset="0"/>
                <a:ea typeface="Arial" panose="020B0604020202020204" pitchFamily="34" charset="0"/>
              </a:rPr>
              <a:t>  </a:t>
            </a:r>
            <a:br>
              <a:rPr lang="en-GB" sz="1100">
                <a:latin typeface="Times New Roman" panose="02020603050405020304" pitchFamily="18" charset="0"/>
                <a:ea typeface="Times New Roman" panose="02020603050405020304" pitchFamily="18" charset="0"/>
              </a:rPr>
            </a:br>
            <a:r>
              <a:rPr lang="en-GB" sz="1100">
                <a:solidFill>
                  <a:srgbClr val="000000"/>
                </a:solidFill>
                <a:latin typeface="Arial" panose="020B0604020202020204" pitchFamily="34" charset="0"/>
                <a:ea typeface="Arial" panose="020B0604020202020204" pitchFamily="34" charset="0"/>
              </a:rPr>
              <a:t>  </a:t>
            </a:r>
            <a:br>
              <a:rPr lang="en-GB" sz="1100">
                <a:latin typeface="Times New Roman" panose="02020603050405020304" pitchFamily="18" charset="0"/>
                <a:ea typeface="Times New Roman" panose="02020603050405020304" pitchFamily="18" charset="0"/>
              </a:rPr>
            </a:br>
            <a:r>
              <a:rPr lang="en-US" sz="1100">
                <a:solidFill>
                  <a:srgbClr val="000000"/>
                </a:solidFill>
                <a:latin typeface="Arial" panose="020B0604020202020204" pitchFamily="34" charset="0"/>
                <a:ea typeface="Arial" panose="020B0604020202020204" pitchFamily="34" charset="0"/>
              </a:rPr>
              <a:t>Student Number: - 2410901</a:t>
            </a:r>
            <a:r>
              <a:rPr lang="en-GB" sz="1100">
                <a:solidFill>
                  <a:srgbClr val="000000"/>
                </a:solidFill>
                <a:latin typeface="Arial" panose="020B0604020202020204" pitchFamily="34" charset="0"/>
                <a:ea typeface="Arial" panose="020B0604020202020204" pitchFamily="34" charset="0"/>
              </a:rPr>
              <a:t>  </a:t>
            </a:r>
            <a:br>
              <a:rPr lang="en-GB" sz="1100">
                <a:latin typeface="Times New Roman" panose="02020603050405020304" pitchFamily="18" charset="0"/>
                <a:ea typeface="Times New Roman" panose="02020603050405020304" pitchFamily="18" charset="0"/>
              </a:rPr>
            </a:br>
            <a:r>
              <a:rPr lang="en-GB" sz="1100">
                <a:solidFill>
                  <a:srgbClr val="000000"/>
                </a:solidFill>
                <a:latin typeface="Arial" panose="020B0604020202020204" pitchFamily="34" charset="0"/>
                <a:ea typeface="Arial" panose="020B0604020202020204" pitchFamily="34" charset="0"/>
              </a:rPr>
              <a:t>  </a:t>
            </a:r>
            <a:br>
              <a:rPr lang="en-GB" sz="1100">
                <a:latin typeface="Times New Roman" panose="02020603050405020304" pitchFamily="18" charset="0"/>
                <a:ea typeface="Times New Roman" panose="02020603050405020304" pitchFamily="18" charset="0"/>
              </a:rPr>
            </a:br>
            <a:r>
              <a:rPr lang="en-US" sz="1100">
                <a:solidFill>
                  <a:srgbClr val="000000"/>
                </a:solidFill>
                <a:latin typeface="Arial" panose="020B0604020202020204" pitchFamily="34" charset="0"/>
                <a:ea typeface="Arial" panose="020B0604020202020204" pitchFamily="34" charset="0"/>
              </a:rPr>
              <a:t>Lecturer’s Name: - </a:t>
            </a:r>
            <a:r>
              <a:rPr lang="en-GB" sz="1100">
                <a:solidFill>
                  <a:srgbClr val="000000"/>
                </a:solidFill>
                <a:latin typeface="Arial" panose="020B0604020202020204" pitchFamily="34" charset="0"/>
                <a:ea typeface="Arial" panose="020B0604020202020204" pitchFamily="34" charset="0"/>
              </a:rPr>
              <a:t>Doreen </a:t>
            </a:r>
            <a:r>
              <a:rPr lang="en-GB" sz="1100" err="1">
                <a:solidFill>
                  <a:srgbClr val="000000"/>
                </a:solidFill>
                <a:latin typeface="Arial" panose="020B0604020202020204" pitchFamily="34" charset="0"/>
                <a:ea typeface="Arial" panose="020B0604020202020204" pitchFamily="34" charset="0"/>
              </a:rPr>
              <a:t>Nyaa</a:t>
            </a:r>
            <a:r>
              <a:rPr lang="en-GB" sz="1100">
                <a:solidFill>
                  <a:srgbClr val="000000"/>
                </a:solidFill>
                <a:latin typeface="Arial" panose="020B0604020202020204" pitchFamily="34" charset="0"/>
                <a:ea typeface="Arial" panose="020B0604020202020204" pitchFamily="34" charset="0"/>
              </a:rPr>
              <a:t> </a:t>
            </a:r>
            <a:r>
              <a:rPr lang="en-GB" sz="1100" err="1">
                <a:solidFill>
                  <a:srgbClr val="000000"/>
                </a:solidFill>
                <a:latin typeface="Arial" panose="020B0604020202020204" pitchFamily="34" charset="0"/>
                <a:ea typeface="Arial" panose="020B0604020202020204" pitchFamily="34" charset="0"/>
              </a:rPr>
              <a:t>Amundam</a:t>
            </a:r>
            <a:br>
              <a:rPr lang="en-GB" sz="1100">
                <a:latin typeface="Times New Roman" panose="02020603050405020304" pitchFamily="18" charset="0"/>
                <a:ea typeface="Times New Roman" panose="02020603050405020304" pitchFamily="18" charset="0"/>
              </a:rPr>
            </a:br>
            <a:endParaRPr lang="en-GB" sz="1100"/>
          </a:p>
        </p:txBody>
      </p:sp>
    </p:spTree>
    <p:extLst>
      <p:ext uri="{BB962C8B-B14F-4D97-AF65-F5344CB8AC3E}">
        <p14:creationId xmlns:p14="http://schemas.microsoft.com/office/powerpoint/2010/main" val="718051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15394-6043-4EF5-B942-FF39ABC77D09}"/>
              </a:ext>
            </a:extLst>
          </p:cNvPr>
          <p:cNvSpPr>
            <a:spLocks noGrp="1"/>
          </p:cNvSpPr>
          <p:nvPr>
            <p:ph type="title"/>
          </p:nvPr>
        </p:nvSpPr>
        <p:spPr>
          <a:xfrm>
            <a:off x="838200" y="365125"/>
            <a:ext cx="10515600" cy="996315"/>
          </a:xfrm>
        </p:spPr>
        <p:txBody>
          <a:bodyPr>
            <a:normAutofit/>
          </a:bodyPr>
          <a:lstStyle/>
          <a:p>
            <a:r>
              <a:rPr lang="en-GB" sz="1100" b="1">
                <a:latin typeface="Arial" panose="020B0604020202020204" pitchFamily="34" charset="0"/>
                <a:cs typeface="Arial" panose="020B0604020202020204" pitchFamily="34" charset="0"/>
              </a:rPr>
              <a:t>Content Page</a:t>
            </a:r>
          </a:p>
        </p:txBody>
      </p:sp>
      <p:sp>
        <p:nvSpPr>
          <p:cNvPr id="3" name="Content Placeholder 2">
            <a:extLst>
              <a:ext uri="{FF2B5EF4-FFF2-40B4-BE49-F238E27FC236}">
                <a16:creationId xmlns:a16="http://schemas.microsoft.com/office/drawing/2014/main" id="{35DA439F-BA47-DFC2-08A7-2D0FC7EDFF85}"/>
              </a:ext>
            </a:extLst>
          </p:cNvPr>
          <p:cNvSpPr>
            <a:spLocks noGrp="1"/>
          </p:cNvSpPr>
          <p:nvPr>
            <p:ph idx="1"/>
          </p:nvPr>
        </p:nvSpPr>
        <p:spPr>
          <a:xfrm>
            <a:off x="726440" y="1253331"/>
            <a:ext cx="10515600" cy="4351338"/>
          </a:xfrm>
        </p:spPr>
        <p:txBody>
          <a:bodyPr>
            <a:normAutofit fontScale="92500" lnSpcReduction="10000"/>
          </a:bodyPr>
          <a:lstStyle/>
          <a:p>
            <a:pPr marL="342900" lvl="0" indent="-342900">
              <a:lnSpc>
                <a:spcPct val="150000"/>
              </a:lnSpc>
              <a:spcAft>
                <a:spcPts val="800"/>
              </a:spcAft>
              <a:buFont typeface="+mj-lt"/>
              <a:buAutoNum type="arabicPeriod"/>
            </a:pPr>
            <a:r>
              <a:rPr lang="en-GB" sz="1400">
                <a:effectLst/>
                <a:latin typeface="Arial" panose="020B0604020202020204" pitchFamily="34" charset="0"/>
                <a:ea typeface="Arial" panose="020B0604020202020204" pitchFamily="34" charset="0"/>
                <a:cs typeface="Arial" panose="020B0604020202020204" pitchFamily="34" charset="0"/>
              </a:rPr>
              <a:t>Induction my chosen Business, “</a:t>
            </a:r>
            <a:r>
              <a:rPr lang="en-GB" sz="1400" kern="100">
                <a:solidFill>
                  <a:srgbClr val="000000"/>
                </a:solidFill>
                <a:effectLst/>
                <a:latin typeface="Arial" panose="020B0604020202020204" pitchFamily="34" charset="0"/>
                <a:ea typeface="DengXian" panose="02010600030101010101" pitchFamily="2" charset="-122"/>
                <a:cs typeface="Times New Roman" panose="02020603050405020304" pitchFamily="18" charset="0"/>
              </a:rPr>
              <a:t>Birmingham Small Business Accountants Ltd” </a:t>
            </a:r>
            <a:endParaRPr lang="en-GB" sz="1400">
              <a:effectLst/>
              <a:latin typeface="Arial" panose="020B0604020202020204" pitchFamily="34" charset="0"/>
              <a:ea typeface="Arial" panose="020B0604020202020204" pitchFamily="34" charset="0"/>
              <a:cs typeface="Arial" panose="020B0604020202020204" pitchFamily="34" charset="0"/>
            </a:endParaRPr>
          </a:p>
          <a:p>
            <a:pPr marL="342900" lvl="0" indent="-342900">
              <a:lnSpc>
                <a:spcPct val="150000"/>
              </a:lnSpc>
              <a:spcAft>
                <a:spcPts val="800"/>
              </a:spcAft>
              <a:buFont typeface="+mj-lt"/>
              <a:buAutoNum type="arabicPeriod"/>
            </a:pPr>
            <a:r>
              <a:rPr lang="en-GB" sz="1400">
                <a:effectLst/>
                <a:latin typeface="Arial" panose="020B0604020202020204" pitchFamily="34" charset="0"/>
                <a:ea typeface="Arial" panose="020B0604020202020204" pitchFamily="34" charset="0"/>
                <a:cs typeface="Arial" panose="020B0604020202020204" pitchFamily="34" charset="0"/>
              </a:rPr>
              <a:t>What are the steps involved in recruiting the right candidate at the right time for the right job </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Font typeface="+mj-lt"/>
              <a:buAutoNum type="arabicPeriod"/>
            </a:pPr>
            <a:r>
              <a:rPr lang="en-GB" sz="1400">
                <a:effectLst/>
                <a:latin typeface="Arial" panose="020B0604020202020204" pitchFamily="34" charset="0"/>
                <a:ea typeface="Arial" panose="020B0604020202020204" pitchFamily="34" charset="0"/>
                <a:cs typeface="Arial" panose="020B0604020202020204" pitchFamily="34" charset="0"/>
              </a:rPr>
              <a:t>Explore different types of interviews to be used to recruit a team member of business transformation project</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Font typeface="+mj-lt"/>
              <a:buAutoNum type="arabicPeriod"/>
            </a:pPr>
            <a:r>
              <a:rPr lang="en-GB" sz="1400">
                <a:effectLst/>
                <a:latin typeface="Arial" panose="020B0604020202020204" pitchFamily="34" charset="0"/>
                <a:ea typeface="Arial" panose="020B0604020202020204" pitchFamily="34" charset="0"/>
                <a:cs typeface="Arial" panose="020B0604020202020204" pitchFamily="34" charset="0"/>
              </a:rPr>
              <a:t>Justify the most appropriate questioning techniques to be used for the position</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Font typeface="+mj-lt"/>
              <a:buAutoNum type="arabicPeriod"/>
            </a:pPr>
            <a:r>
              <a:rPr lang="en-GB" sz="1400">
                <a:effectLst/>
                <a:latin typeface="Arial" panose="020B0604020202020204" pitchFamily="34" charset="0"/>
                <a:ea typeface="Arial" panose="020B0604020202020204" pitchFamily="34" charset="0"/>
                <a:cs typeface="Arial" panose="020B0604020202020204" pitchFamily="34" charset="0"/>
              </a:rPr>
              <a:t>Compare and contrast the face-to-face interview and Online interview for the mentioned job  </a:t>
            </a:r>
          </a:p>
          <a:p>
            <a:pPr marL="342900" lvl="0" indent="-342900">
              <a:lnSpc>
                <a:spcPct val="150000"/>
              </a:lnSpc>
              <a:spcAft>
                <a:spcPts val="800"/>
              </a:spcAft>
              <a:buFont typeface="+mj-lt"/>
              <a:buAutoNum type="arabicPeriod"/>
            </a:pPr>
            <a:r>
              <a:rPr lang="en-GB" sz="1400">
                <a:solidFill>
                  <a:schemeClr val="tx1"/>
                </a:solidFill>
                <a:latin typeface="Arial" panose="020B0604020202020204" pitchFamily="34" charset="0"/>
                <a:ea typeface="Arial" panose="020B0604020202020204" pitchFamily="34" charset="0"/>
                <a:cs typeface="Arial" panose="020B0604020202020204" pitchFamily="34" charset="0"/>
              </a:rPr>
              <a:t>C</a:t>
            </a:r>
            <a:r>
              <a:rPr lang="en-GB" sz="1400">
                <a:solidFill>
                  <a:schemeClr val="tx1"/>
                </a:solidFill>
                <a:effectLst/>
                <a:latin typeface="Arial" panose="020B0604020202020204" pitchFamily="34" charset="0"/>
                <a:ea typeface="Arial" panose="020B0604020202020204" pitchFamily="34" charset="0"/>
                <a:cs typeface="Arial" panose="020B0604020202020204" pitchFamily="34" charset="0"/>
              </a:rPr>
              <a:t>omparison and contrast between a face-to-face interview and Online Interview for the mentioned candidate ( project manager, financial analyst, change manager etc ) </a:t>
            </a:r>
          </a:p>
          <a:p>
            <a:pPr marL="342900" lvl="0" indent="-342900">
              <a:lnSpc>
                <a:spcPct val="150000"/>
              </a:lnSpc>
              <a:spcAft>
                <a:spcPts val="800"/>
              </a:spcAft>
              <a:buFont typeface="+mj-lt"/>
              <a:buAutoNum type="arabicPeriod"/>
            </a:pPr>
            <a:r>
              <a:rPr lang="en-GB" sz="1400">
                <a:effectLst/>
                <a:latin typeface="Arial" panose="020B0604020202020204" pitchFamily="34" charset="0"/>
                <a:ea typeface="Arial" panose="020B0604020202020204" pitchFamily="34" charset="0"/>
                <a:cs typeface="Arial" panose="020B0604020202020204" pitchFamily="34" charset="0"/>
              </a:rPr>
              <a:t>Conclusion</a:t>
            </a:r>
          </a:p>
          <a:p>
            <a:pPr marL="342900" lvl="0" indent="-342900">
              <a:lnSpc>
                <a:spcPct val="150000"/>
              </a:lnSpc>
              <a:spcAft>
                <a:spcPts val="800"/>
              </a:spcAft>
              <a:buFont typeface="+mj-lt"/>
              <a:buAutoNum type="arabicPeriod"/>
            </a:pPr>
            <a:r>
              <a:rPr lang="en-GB" sz="1400">
                <a:effectLst/>
                <a:latin typeface="Arial" panose="020B0604020202020204" pitchFamily="34" charset="0"/>
                <a:ea typeface="Arial" panose="020B0604020202020204" pitchFamily="34" charset="0"/>
                <a:cs typeface="Arial" panose="020B0604020202020204" pitchFamily="34" charset="0"/>
              </a:rPr>
              <a:t>List of references </a:t>
            </a:r>
            <a:endParaRPr lang="en-GB"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Font typeface="+mj-lt"/>
              <a:buAutoNum type="arabicPeriod"/>
            </a:pPr>
            <a:endParaRPr lang="en-GB" sz="1800">
              <a:effectLst/>
              <a:latin typeface="Calibri" panose="020F0502020204030204" pitchFamily="34" charset="0"/>
              <a:ea typeface="Calibri" panose="020F0502020204030204" pitchFamily="34" charset="0"/>
              <a:cs typeface="Arial" panose="020B0604020202020204" pitchFamily="34" charset="0"/>
            </a:endParaRPr>
          </a:p>
          <a:p>
            <a:endParaRPr lang="en-GB"/>
          </a:p>
        </p:txBody>
      </p:sp>
    </p:spTree>
    <p:extLst>
      <p:ext uri="{BB962C8B-B14F-4D97-AF65-F5344CB8AC3E}">
        <p14:creationId xmlns:p14="http://schemas.microsoft.com/office/powerpoint/2010/main" val="1985062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1E13590-803D-DEFE-BC47-0A6A2F6D095A}"/>
              </a:ext>
            </a:extLst>
          </p:cNvPr>
          <p:cNvSpPr txBox="1"/>
          <p:nvPr/>
        </p:nvSpPr>
        <p:spPr>
          <a:xfrm>
            <a:off x="640080" y="586916"/>
            <a:ext cx="10993120" cy="3569888"/>
          </a:xfrm>
          <a:prstGeom prst="rect">
            <a:avLst/>
          </a:prstGeom>
          <a:noFill/>
        </p:spPr>
        <p:txBody>
          <a:bodyPr wrap="square">
            <a:spAutoFit/>
          </a:bodyPr>
          <a:lstStyle/>
          <a:p>
            <a:pPr>
              <a:lnSpc>
                <a:spcPct val="107000"/>
              </a:lnSpc>
              <a:spcAft>
                <a:spcPts val="800"/>
              </a:spcAft>
            </a:pPr>
            <a:r>
              <a:rPr lang="en-GB" sz="1100">
                <a:latin typeface="Arial" panose="020B0604020202020204" pitchFamily="34" charset="0"/>
                <a:cs typeface="Arial" panose="020B0604020202020204" pitchFamily="34" charset="0"/>
              </a:rPr>
              <a:t>Birmingham Small Business Accountants Ltd is a Birmingham-based accounting and consultancy firm established in 2019. Since its inception, the company has positioned itself as a trusted financial partner for small and medium-sized enterprises (SMEs) across the region. The firm offers a comprehensive suite of services including accounting, bookkeeping, tax planning, payroll management, and business consultancy.</a:t>
            </a:r>
          </a:p>
          <a:p>
            <a:pPr>
              <a:lnSpc>
                <a:spcPct val="107000"/>
              </a:lnSpc>
              <a:spcAft>
                <a:spcPts val="800"/>
              </a:spcAft>
            </a:pPr>
            <a:endParaRPr lang="en-GB" sz="1100">
              <a:latin typeface="Arial" panose="020B0604020202020204" pitchFamily="34" charset="0"/>
              <a:cs typeface="Arial" panose="020B0604020202020204" pitchFamily="34" charset="0"/>
            </a:endParaRPr>
          </a:p>
          <a:p>
            <a:r>
              <a:rPr lang="en-GB" sz="1100">
                <a:latin typeface="Arial" panose="020B0604020202020204" pitchFamily="34" charset="0"/>
                <a:cs typeface="Arial" panose="020B0604020202020204" pitchFamily="34" charset="0"/>
              </a:rPr>
              <a:t>Their approach is tailored to the unique needs of smaller businesses, helping clients manage their finances efficiently, stay compliant with regulations, and make informed financial decisions. In addition to core accounting services, Birmingham Small Business Accountants Ltd provides strategic business advice aimed at improving operational performance, profitability, and long-term growth.</a:t>
            </a:r>
          </a:p>
          <a:p>
            <a:endParaRPr lang="en-GB" sz="1100">
              <a:latin typeface="Arial" panose="020B0604020202020204" pitchFamily="34" charset="0"/>
              <a:cs typeface="Arial" panose="020B0604020202020204" pitchFamily="34" charset="0"/>
            </a:endParaRPr>
          </a:p>
          <a:p>
            <a:endParaRPr lang="en-GB" sz="1100">
              <a:latin typeface="Arial" panose="020B0604020202020204" pitchFamily="34" charset="0"/>
              <a:cs typeface="Arial" panose="020B0604020202020204" pitchFamily="34" charset="0"/>
            </a:endParaRPr>
          </a:p>
          <a:p>
            <a:endParaRPr lang="en-GB" sz="1100">
              <a:latin typeface="Arial" panose="020B0604020202020204" pitchFamily="34" charset="0"/>
              <a:cs typeface="Arial" panose="020B0604020202020204" pitchFamily="34" charset="0"/>
            </a:endParaRPr>
          </a:p>
          <a:p>
            <a:r>
              <a:rPr lang="en-GB" sz="1100">
                <a:latin typeface="Arial" panose="020B0604020202020204" pitchFamily="34" charset="0"/>
                <a:cs typeface="Arial" panose="020B0604020202020204" pitchFamily="34" charset="0"/>
              </a:rPr>
              <a:t>With a strong focus on personalised service, the firm builds close working relationships with clients, offering proactive support throughout the business lifecycle—from start-up guidance to scaling and succession planning. Their local expertise, accessibility, and cost-effective solutions make them a valuable resource for entrepreneurs and growing businesses in the Birmingham area.</a:t>
            </a:r>
          </a:p>
          <a:p>
            <a:pPr>
              <a:lnSpc>
                <a:spcPct val="107000"/>
              </a:lnSpc>
              <a:spcAft>
                <a:spcPts val="800"/>
              </a:spcAft>
            </a:pP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100" kern="100">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180293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D7F0E-E48A-F305-38D6-D05611A93D9E}"/>
              </a:ext>
            </a:extLst>
          </p:cNvPr>
          <p:cNvSpPr>
            <a:spLocks noGrp="1"/>
          </p:cNvSpPr>
          <p:nvPr>
            <p:ph type="title"/>
          </p:nvPr>
        </p:nvSpPr>
        <p:spPr/>
        <p:txBody>
          <a:bodyPr/>
          <a:lstStyle/>
          <a:p>
            <a:r>
              <a:rPr lang="en-GB" sz="1200" b="1">
                <a:solidFill>
                  <a:schemeClr val="tx1"/>
                </a:solidFill>
                <a:effectLst/>
                <a:latin typeface="Arial" panose="020B0604020202020204" pitchFamily="34" charset="0"/>
                <a:ea typeface="Arial" panose="020B0604020202020204" pitchFamily="34" charset="0"/>
                <a:cs typeface="Arial" panose="020B0604020202020204" pitchFamily="34" charset="0"/>
              </a:rPr>
              <a:t>Recruitment process including Job analysis, Job description and Person specification </a:t>
            </a:r>
            <a:br>
              <a:rPr lang="en-GB" sz="1800">
                <a:effectLst/>
                <a:latin typeface="Calibri" panose="020F0502020204030204" pitchFamily="34" charset="0"/>
                <a:ea typeface="Calibri" panose="020F050202020403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719910E5-0C84-4F92-BB9E-955C2EB487BB}"/>
              </a:ext>
            </a:extLst>
          </p:cNvPr>
          <p:cNvSpPr>
            <a:spLocks noGrp="1"/>
          </p:cNvSpPr>
          <p:nvPr>
            <p:ph idx="1"/>
          </p:nvPr>
        </p:nvSpPr>
        <p:spPr>
          <a:xfrm>
            <a:off x="838200" y="1011078"/>
            <a:ext cx="10515600" cy="4835843"/>
          </a:xfrm>
        </p:spPr>
        <p:txBody>
          <a:bodyPr>
            <a:normAutofit lnSpcReduction="10000"/>
          </a:bodyPr>
          <a:lstStyle/>
          <a:p>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The recruitment process involves identifying the need for a new employee, attracting suitable candidates, and selecting the best person for the role. </a:t>
            </a:r>
          </a:p>
          <a:p>
            <a:pPr>
              <a:lnSpc>
                <a:spcPct val="107000"/>
              </a:lnSpc>
              <a:spcBef>
                <a:spcPts val="1405"/>
              </a:spcBef>
              <a:spcAft>
                <a:spcPts val="1405"/>
              </a:spcAft>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 Job Analysis</a:t>
            </a:r>
            <a:endParaRPr lang="en-GB" sz="1200" kern="100">
              <a:solidFill>
                <a:schemeClr val="tx1"/>
              </a:solidFill>
              <a:effectLst/>
              <a:latin typeface="Arial" panose="020B0604020202020204" pitchFamily="34" charset="0"/>
              <a:ea typeface="DengXian Light" panose="02010600030101010101" pitchFamily="2" charset="-122"/>
              <a:cs typeface="Arial" panose="020B0604020202020204" pitchFamily="34" charset="0"/>
            </a:endParaRPr>
          </a:p>
          <a:p>
            <a:pPr>
              <a:lnSpc>
                <a:spcPct val="107000"/>
              </a:lnSpc>
              <a:spcBef>
                <a:spcPts val="1200"/>
              </a:spcBef>
              <a:spcAft>
                <a:spcPts val="1200"/>
              </a:spcAft>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The process of collecting detailed information about a job.</a:t>
            </a:r>
            <a:br>
              <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rPr>
            </a:b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 Purpose:</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1200"/>
              </a:spcBef>
              <a:spcAft>
                <a:spcPts val="1200"/>
              </a:spcAft>
              <a:buFont typeface="Symbol" panose="05050102010706020507" pitchFamily="18" charset="2"/>
              <a:buChar char=""/>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Understand the duties, responsibilities, and context of the role.</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1200"/>
              </a:spcBef>
              <a:spcAft>
                <a:spcPts val="1200"/>
              </a:spcAft>
              <a:buFont typeface="Symbol" panose="05050102010706020507" pitchFamily="18" charset="2"/>
              <a:buChar char=""/>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Identify the skills and qualifications required.</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Bef>
                <a:spcPts val="1200"/>
              </a:spcBef>
              <a:spcAft>
                <a:spcPts val="1200"/>
              </a:spcAft>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Includes:</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1200"/>
              </a:spcBef>
              <a:spcAft>
                <a:spcPts val="1200"/>
              </a:spcAft>
              <a:buFont typeface="Symbol" panose="05050102010706020507" pitchFamily="18" charset="2"/>
              <a:buChar char=""/>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Tasks performed</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1200"/>
              </a:spcBef>
              <a:spcAft>
                <a:spcPts val="1200"/>
              </a:spcAft>
              <a:buFont typeface="Symbol" panose="05050102010706020507" pitchFamily="18" charset="2"/>
              <a:buChar char=""/>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Tools and equipment used</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1200"/>
              </a:spcBef>
              <a:spcAft>
                <a:spcPts val="1200"/>
              </a:spcAft>
              <a:buFont typeface="Symbol" panose="05050102010706020507" pitchFamily="18" charset="2"/>
              <a:buChar char=""/>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Work environment</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Bef>
                <a:spcPts val="1200"/>
              </a:spcBef>
              <a:spcAft>
                <a:spcPts val="1200"/>
              </a:spcAft>
              <a:buFont typeface="Symbol" panose="05050102010706020507" pitchFamily="18" charset="2"/>
              <a:buChar char=""/>
            </a:pPr>
            <a:r>
              <a:rPr lang="en-GB" sz="1200" kern="100">
                <a:solidFill>
                  <a:schemeClr val="tx1"/>
                </a:solidFill>
                <a:effectLst/>
                <a:latin typeface="Arial" panose="020B0604020202020204" pitchFamily="34" charset="0"/>
                <a:ea typeface="Calibri" panose="020F0502020204030204" pitchFamily="34" charset="0"/>
                <a:cs typeface="Arial" panose="020B0604020202020204" pitchFamily="34" charset="0"/>
              </a:rPr>
              <a:t>Required skills and knowledge</a:t>
            </a:r>
            <a:endParaRPr lang="en-GB" sz="1200" kern="10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endParaRPr lang="en-GB"/>
          </a:p>
        </p:txBody>
      </p:sp>
    </p:spTree>
    <p:extLst>
      <p:ext uri="{BB962C8B-B14F-4D97-AF65-F5344CB8AC3E}">
        <p14:creationId xmlns:p14="http://schemas.microsoft.com/office/powerpoint/2010/main" val="1157959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0730F-2905-52ED-387E-6FDAC6381A61}"/>
              </a:ext>
            </a:extLst>
          </p:cNvPr>
          <p:cNvSpPr>
            <a:spLocks noGrp="1"/>
          </p:cNvSpPr>
          <p:nvPr>
            <p:ph type="title"/>
          </p:nvPr>
        </p:nvSpPr>
        <p:spPr>
          <a:xfrm>
            <a:off x="838200" y="365125"/>
            <a:ext cx="10515600" cy="457835"/>
          </a:xfrm>
        </p:spPr>
        <p:txBody>
          <a:bodyPr>
            <a:normAutofit/>
          </a:bodyPr>
          <a:lstStyle/>
          <a:p>
            <a:r>
              <a:rPr lang="en-GB" sz="1200" b="1">
                <a:solidFill>
                  <a:srgbClr val="000000"/>
                </a:solidFill>
                <a:effectLst/>
                <a:latin typeface="Arial" panose="020B0604020202020204" pitchFamily="34" charset="0"/>
                <a:ea typeface="DengXian" panose="02010600030101010101" pitchFamily="2" charset="-122"/>
              </a:rPr>
              <a:t>Here are 3 different types of interviews used in recruitment</a:t>
            </a:r>
            <a:endParaRPr lang="en-GB" sz="1200" b="1"/>
          </a:p>
        </p:txBody>
      </p:sp>
      <p:sp>
        <p:nvSpPr>
          <p:cNvPr id="3" name="Content Placeholder 2">
            <a:extLst>
              <a:ext uri="{FF2B5EF4-FFF2-40B4-BE49-F238E27FC236}">
                <a16:creationId xmlns:a16="http://schemas.microsoft.com/office/drawing/2014/main" id="{69BB5D4C-B556-22C0-CCD8-9FDAB599EC15}"/>
              </a:ext>
            </a:extLst>
          </p:cNvPr>
          <p:cNvSpPr>
            <a:spLocks noGrp="1"/>
          </p:cNvSpPr>
          <p:nvPr>
            <p:ph idx="1"/>
          </p:nvPr>
        </p:nvSpPr>
        <p:spPr>
          <a:xfrm>
            <a:off x="838200" y="1117600"/>
            <a:ext cx="10515600" cy="4351338"/>
          </a:xfrm>
        </p:spPr>
        <p:txBody>
          <a:bodyPr vert="horz" lIns="91440" tIns="45720" rIns="91440" bIns="45720" rtlCol="0" anchor="t">
            <a:normAutofit/>
          </a:bodyPr>
          <a:lstStyle/>
          <a:p>
            <a:pPr>
              <a:lnSpc>
                <a:spcPct val="107000"/>
              </a:lnSpc>
              <a:spcAft>
                <a:spcPts val="800"/>
              </a:spcAft>
            </a:pPr>
            <a:r>
              <a:rPr lang="en-GB" sz="1100" b="1" kern="100" dirty="0">
                <a:solidFill>
                  <a:srgbClr val="000000"/>
                </a:solidFill>
                <a:effectLst/>
                <a:latin typeface="Arial"/>
                <a:ea typeface="DengXian"/>
                <a:cs typeface="Arial"/>
              </a:rPr>
              <a:t>Structured Interview</a:t>
            </a:r>
            <a:endParaRPr lang="en-GB" sz="1100" b="1" kern="100" dirty="0">
              <a:effectLst/>
              <a:latin typeface="Arial"/>
              <a:ea typeface="DengXian"/>
              <a:cs typeface="Arial"/>
            </a:endParaRPr>
          </a:p>
          <a:p>
            <a:r>
              <a:rPr lang="en-GB" sz="1100" b="0" dirty="0">
                <a:solidFill>
                  <a:srgbClr val="000000"/>
                </a:solidFill>
                <a:effectLst/>
                <a:latin typeface="Arial"/>
                <a:ea typeface="Times New Roman" panose="02020603050405020304" pitchFamily="18" charset="0"/>
                <a:cs typeface="Arial"/>
              </a:rPr>
              <a:t>What is it?</a:t>
            </a:r>
            <a:br>
              <a:rPr lang="en-GB" sz="1100" dirty="0">
                <a:effectLst/>
                <a:latin typeface="Arial" panose="020B0604020202020204" pitchFamily="34" charset="0"/>
                <a:ea typeface="Times New Roman" panose="02020603050405020304" pitchFamily="18" charset="0"/>
                <a:cs typeface="Arial" panose="020B0604020202020204" pitchFamily="34" charset="0"/>
              </a:rPr>
            </a:br>
            <a:r>
              <a:rPr lang="en-GB" sz="1100" dirty="0">
                <a:solidFill>
                  <a:srgbClr val="000000"/>
                </a:solidFill>
                <a:effectLst/>
                <a:latin typeface="Arial"/>
                <a:ea typeface="Times New Roman" panose="02020603050405020304" pitchFamily="18" charset="0"/>
                <a:cs typeface="Arial"/>
              </a:rPr>
              <a:t>A formal interview where all candidates are asked the same pre-set questions in the same order.</a:t>
            </a:r>
            <a:endParaRPr lang="en-GB" sz="1100" dirty="0">
              <a:effectLst/>
              <a:latin typeface="Arial"/>
              <a:ea typeface="Times New Roman" panose="02020603050405020304" pitchFamily="18" charset="0"/>
              <a:cs typeface="Arial"/>
            </a:endParaRPr>
          </a:p>
          <a:p>
            <a:r>
              <a:rPr lang="en-GB" sz="1100" b="0" dirty="0">
                <a:solidFill>
                  <a:srgbClr val="000000"/>
                </a:solidFill>
                <a:effectLst/>
                <a:latin typeface="Arial"/>
                <a:ea typeface="Times New Roman" panose="02020603050405020304" pitchFamily="18" charset="0"/>
                <a:cs typeface="Arial"/>
              </a:rPr>
              <a:t>Key Features:</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i="1" dirty="0">
                <a:solidFill>
                  <a:srgbClr val="000000"/>
                </a:solidFill>
                <a:effectLst/>
                <a:latin typeface="Arial"/>
                <a:ea typeface="Times New Roman" panose="02020603050405020304" pitchFamily="18" charset="0"/>
                <a:cs typeface="Arial"/>
              </a:rPr>
              <a:t>Consistent and standardized</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i="1" dirty="0">
                <a:solidFill>
                  <a:srgbClr val="000000"/>
                </a:solidFill>
                <a:effectLst/>
                <a:latin typeface="Arial"/>
                <a:ea typeface="Times New Roman" panose="02020603050405020304" pitchFamily="18" charset="0"/>
                <a:cs typeface="Arial"/>
              </a:rPr>
              <a:t>Questions are often job-related and competency-based</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i="1" dirty="0">
                <a:solidFill>
                  <a:srgbClr val="000000"/>
                </a:solidFill>
                <a:effectLst/>
                <a:latin typeface="Arial"/>
                <a:ea typeface="Times New Roman" panose="02020603050405020304" pitchFamily="18" charset="0"/>
                <a:cs typeface="Arial"/>
              </a:rPr>
              <a:t>Easier to compare candidates fairly</a:t>
            </a:r>
            <a:endParaRPr lang="en-GB" sz="1100" dirty="0">
              <a:effectLst/>
              <a:latin typeface="Arial"/>
              <a:ea typeface="Times New Roman" panose="02020603050405020304" pitchFamily="18" charset="0"/>
              <a:cs typeface="Arial"/>
            </a:endParaRPr>
          </a:p>
          <a:p>
            <a:r>
              <a:rPr lang="en-GB" sz="1100" b="0" i="1" dirty="0">
                <a:solidFill>
                  <a:srgbClr val="000000"/>
                </a:solidFill>
                <a:effectLst/>
                <a:latin typeface="Arial"/>
                <a:ea typeface="Times New Roman" panose="02020603050405020304" pitchFamily="18" charset="0"/>
                <a:cs typeface="Arial"/>
              </a:rPr>
              <a:t>Best For:</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i="1" dirty="0">
                <a:solidFill>
                  <a:srgbClr val="000000"/>
                </a:solidFill>
                <a:effectLst/>
                <a:latin typeface="Arial"/>
                <a:ea typeface="Times New Roman" panose="02020603050405020304" pitchFamily="18" charset="0"/>
                <a:cs typeface="Arial"/>
              </a:rPr>
              <a:t>Roles requiring specific skills or qualifications</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i="1" dirty="0">
                <a:solidFill>
                  <a:srgbClr val="000000"/>
                </a:solidFill>
                <a:effectLst/>
                <a:latin typeface="Arial"/>
                <a:ea typeface="Times New Roman" panose="02020603050405020304" pitchFamily="18" charset="0"/>
                <a:cs typeface="Arial"/>
              </a:rPr>
              <a:t>Ensuring objectivity in hiring</a:t>
            </a:r>
            <a:endParaRPr lang="en-GB" sz="1100" dirty="0">
              <a:effectLst/>
              <a:latin typeface="Arial"/>
              <a:ea typeface="Times New Roman" panose="02020603050405020304" pitchFamily="18" charset="0"/>
              <a:cs typeface="Arial"/>
            </a:endParaRPr>
          </a:p>
          <a:p>
            <a:pPr>
              <a:buSzPts val="1000"/>
              <a:buFont typeface="Symbol" panose="05050102010706020507" pitchFamily="18" charset="2"/>
              <a:buChar char=""/>
            </a:pPr>
            <a:r>
              <a:rPr lang="en-GB" sz="1100" i="1" dirty="0">
                <a:solidFill>
                  <a:srgbClr val="000000"/>
                </a:solidFill>
                <a:latin typeface="Arial"/>
                <a:ea typeface="Times New Roman" panose="02020603050405020304" pitchFamily="18" charset="0"/>
                <a:cs typeface="Arial"/>
              </a:rPr>
              <a:t>" The strongest candidates will emerge, instead of the ones most similar to the hiring manager"  (Gurr, S, 2024)</a:t>
            </a:r>
          </a:p>
          <a:p>
            <a:r>
              <a:rPr lang="en-GB" sz="1100" b="0" i="1" dirty="0">
                <a:solidFill>
                  <a:srgbClr val="000000"/>
                </a:solidFill>
                <a:effectLst/>
                <a:latin typeface="Arial"/>
                <a:ea typeface="Times New Roman" panose="02020603050405020304" pitchFamily="18" charset="0"/>
                <a:cs typeface="Arial"/>
              </a:rPr>
              <a:t>Example Questions:</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i="1" dirty="0">
                <a:solidFill>
                  <a:srgbClr val="000000"/>
                </a:solidFill>
                <a:effectLst/>
                <a:latin typeface="Arial"/>
                <a:ea typeface="Times New Roman" panose="02020603050405020304" pitchFamily="18" charset="0"/>
                <a:cs typeface="Arial"/>
              </a:rPr>
              <a:t>“Tell me about a time you worked as part of a team.”</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i="1" dirty="0">
                <a:solidFill>
                  <a:srgbClr val="000000"/>
                </a:solidFill>
                <a:effectLst/>
                <a:latin typeface="Arial"/>
                <a:ea typeface="Times New Roman" panose="02020603050405020304" pitchFamily="18" charset="0"/>
                <a:cs typeface="Arial"/>
              </a:rPr>
              <a:t>“How do you prioritize tasks when working under pressure?”</a:t>
            </a:r>
            <a:endParaRPr lang="en-GB" sz="1100" dirty="0">
              <a:effectLst/>
              <a:latin typeface="Arial"/>
              <a:ea typeface="Times New Roman" panose="02020603050405020304" pitchFamily="18" charset="0"/>
              <a:cs typeface="Arial"/>
            </a:endParaRPr>
          </a:p>
          <a:p>
            <a:endParaRPr lang="en-GB"/>
          </a:p>
        </p:txBody>
      </p:sp>
    </p:spTree>
    <p:extLst>
      <p:ext uri="{BB962C8B-B14F-4D97-AF65-F5344CB8AC3E}">
        <p14:creationId xmlns:p14="http://schemas.microsoft.com/office/powerpoint/2010/main" val="2667566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4B3711-0155-9566-719B-E0DCE630D8AE}"/>
              </a:ext>
            </a:extLst>
          </p:cNvPr>
          <p:cNvSpPr>
            <a:spLocks noGrp="1"/>
          </p:cNvSpPr>
          <p:nvPr>
            <p:ph idx="1"/>
          </p:nvPr>
        </p:nvSpPr>
        <p:spPr>
          <a:xfrm>
            <a:off x="675640" y="697865"/>
            <a:ext cx="10515600" cy="4351338"/>
          </a:xfrm>
        </p:spPr>
        <p:txBody>
          <a:bodyPr vert="horz" lIns="91440" tIns="45720" rIns="91440" bIns="45720" rtlCol="0" anchor="t">
            <a:normAutofit/>
          </a:bodyPr>
          <a:lstStyle/>
          <a:p>
            <a:pPr marL="0" indent="0">
              <a:lnSpc>
                <a:spcPct val="107000"/>
              </a:lnSpc>
              <a:spcBef>
                <a:spcPts val="800"/>
              </a:spcBef>
              <a:spcAft>
                <a:spcPts val="400"/>
              </a:spcAft>
              <a:buNone/>
            </a:pPr>
            <a:r>
              <a:rPr lang="en-GB" sz="1100" b="1" kern="100" dirty="0">
                <a:solidFill>
                  <a:srgbClr val="000000"/>
                </a:solidFill>
                <a:effectLst/>
                <a:latin typeface="Arial"/>
                <a:ea typeface="DengXian Light"/>
                <a:cs typeface="Arial"/>
              </a:rPr>
              <a:t>Unstructured Interview</a:t>
            </a:r>
            <a:endParaRPr lang="en-GB" sz="1100" b="1" kern="100" dirty="0">
              <a:solidFill>
                <a:srgbClr val="2F5496"/>
              </a:solidFill>
              <a:effectLst/>
              <a:latin typeface="Arial"/>
              <a:ea typeface="DengXian Light"/>
              <a:cs typeface="Arial"/>
            </a:endParaRPr>
          </a:p>
          <a:p>
            <a:r>
              <a:rPr lang="en-GB" sz="1100" b="0" dirty="0">
                <a:solidFill>
                  <a:srgbClr val="000000"/>
                </a:solidFill>
                <a:effectLst/>
                <a:latin typeface="Arial"/>
                <a:ea typeface="Times New Roman" panose="02020603050405020304" pitchFamily="18" charset="0"/>
                <a:cs typeface="Arial"/>
              </a:rPr>
              <a:t>What is it?</a:t>
            </a:r>
            <a:br>
              <a:rPr lang="en-GB" sz="1100" dirty="0">
                <a:effectLst/>
                <a:latin typeface="Arial" panose="020B0604020202020204" pitchFamily="34" charset="0"/>
                <a:ea typeface="Times New Roman" panose="02020603050405020304" pitchFamily="18" charset="0"/>
                <a:cs typeface="Arial" panose="020B0604020202020204" pitchFamily="34" charset="0"/>
              </a:rPr>
            </a:br>
            <a:r>
              <a:rPr lang="en-GB" sz="1100" dirty="0">
                <a:solidFill>
                  <a:srgbClr val="000000"/>
                </a:solidFill>
                <a:effectLst/>
                <a:latin typeface="Arial"/>
                <a:ea typeface="Times New Roman" panose="02020603050405020304" pitchFamily="18" charset="0"/>
                <a:cs typeface="Arial"/>
              </a:rPr>
              <a:t>An informal, conversational interview with no fixed set of questions.</a:t>
            </a:r>
            <a:r>
              <a:rPr lang="en-GB" sz="1100" dirty="0">
                <a:solidFill>
                  <a:srgbClr val="000000"/>
                </a:solidFill>
                <a:latin typeface="Arial"/>
                <a:ea typeface="Times New Roman" panose="02020603050405020304" pitchFamily="18" charset="0"/>
                <a:cs typeface="Arial"/>
              </a:rPr>
              <a:t> "</a:t>
            </a:r>
            <a:r>
              <a:rPr lang="en-GB" sz="1100" dirty="0">
                <a:solidFill>
                  <a:srgbClr val="000000"/>
                </a:solidFill>
                <a:ea typeface="+mn-lt"/>
                <a:cs typeface="+mn-lt"/>
              </a:rPr>
              <a:t>In an ideal unstructured interview, the interviewer follows the interviewees’ narration and generates questions spontaneously based on his or her reflections on that narration" (Zhang, Y. and </a:t>
            </a:r>
            <a:r>
              <a:rPr lang="en-GB" sz="1100" dirty="0" err="1">
                <a:solidFill>
                  <a:srgbClr val="000000"/>
                </a:solidFill>
                <a:ea typeface="+mn-lt"/>
                <a:cs typeface="+mn-lt"/>
              </a:rPr>
              <a:t>Wildemuth</a:t>
            </a:r>
            <a:r>
              <a:rPr lang="en-GB" sz="1100" dirty="0">
                <a:solidFill>
                  <a:srgbClr val="000000"/>
                </a:solidFill>
                <a:ea typeface="+mn-lt"/>
                <a:cs typeface="+mn-lt"/>
              </a:rPr>
              <a:t>, B.M., 2016)</a:t>
            </a:r>
            <a:endParaRPr lang="en-GB" sz="1100" dirty="0">
              <a:solidFill>
                <a:srgbClr val="404040"/>
              </a:solidFill>
              <a:effectLst/>
              <a:ea typeface="+mn-lt"/>
              <a:cs typeface="+mn-lt"/>
            </a:endParaRPr>
          </a:p>
          <a:p>
            <a:r>
              <a:rPr lang="en-GB" sz="1100" b="0" dirty="0">
                <a:solidFill>
                  <a:srgbClr val="000000"/>
                </a:solidFill>
                <a:effectLst/>
                <a:latin typeface="Arial"/>
                <a:ea typeface="Times New Roman" panose="02020603050405020304" pitchFamily="18" charset="0"/>
                <a:cs typeface="Arial"/>
              </a:rPr>
              <a:t>Key Features:</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dirty="0">
                <a:solidFill>
                  <a:srgbClr val="000000"/>
                </a:solidFill>
                <a:effectLst/>
                <a:latin typeface="Arial"/>
                <a:ea typeface="Times New Roman" panose="02020603050405020304" pitchFamily="18" charset="0"/>
                <a:cs typeface="Arial"/>
              </a:rPr>
              <a:t>Flexible and adaptive</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dirty="0">
                <a:solidFill>
                  <a:srgbClr val="000000"/>
                </a:solidFill>
                <a:effectLst/>
                <a:latin typeface="Arial"/>
                <a:ea typeface="Times New Roman" panose="02020603050405020304" pitchFamily="18" charset="0"/>
                <a:cs typeface="Arial"/>
              </a:rPr>
              <a:t>Can explore candidate's personality, creativity, or fit with company culture</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dirty="0">
                <a:solidFill>
                  <a:srgbClr val="000000"/>
                </a:solidFill>
                <a:effectLst/>
                <a:latin typeface="Arial"/>
                <a:ea typeface="Times New Roman" panose="02020603050405020304" pitchFamily="18" charset="0"/>
                <a:cs typeface="Arial"/>
              </a:rPr>
              <a:t>May vary widely between candidates</a:t>
            </a:r>
            <a:endParaRPr lang="en-GB" sz="1100" dirty="0">
              <a:effectLst/>
              <a:latin typeface="Arial"/>
              <a:ea typeface="Times New Roman" panose="02020603050405020304" pitchFamily="18" charset="0"/>
              <a:cs typeface="Arial"/>
            </a:endParaRPr>
          </a:p>
          <a:p>
            <a:r>
              <a:rPr lang="en-GB" sz="1100" b="0" dirty="0">
                <a:solidFill>
                  <a:srgbClr val="000000"/>
                </a:solidFill>
                <a:effectLst/>
                <a:latin typeface="Arial"/>
                <a:ea typeface="Times New Roman" panose="02020603050405020304" pitchFamily="18" charset="0"/>
                <a:cs typeface="Arial"/>
              </a:rPr>
              <a:t>Best For:</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dirty="0">
                <a:solidFill>
                  <a:srgbClr val="000000"/>
                </a:solidFill>
                <a:effectLst/>
                <a:latin typeface="Arial"/>
                <a:ea typeface="Times New Roman" panose="02020603050405020304" pitchFamily="18" charset="0"/>
                <a:cs typeface="Arial"/>
              </a:rPr>
              <a:t>Creative roles or small teams</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dirty="0">
                <a:solidFill>
                  <a:srgbClr val="000000"/>
                </a:solidFill>
                <a:effectLst/>
                <a:latin typeface="Arial"/>
                <a:ea typeface="Times New Roman" panose="02020603050405020304" pitchFamily="18" charset="0"/>
                <a:cs typeface="Arial"/>
              </a:rPr>
              <a:t>When assessing personality or communication style</a:t>
            </a:r>
            <a:endParaRPr lang="en-GB" sz="1100" dirty="0">
              <a:effectLst/>
              <a:latin typeface="Arial"/>
              <a:ea typeface="Times New Roman" panose="02020603050405020304" pitchFamily="18" charset="0"/>
              <a:cs typeface="Arial"/>
            </a:endParaRPr>
          </a:p>
          <a:p>
            <a:pPr marL="342900" lvl="0" indent="-342900">
              <a:buSzPts val="1000"/>
              <a:buFont typeface="Symbol" panose="05050102010706020507" pitchFamily="18" charset="2"/>
              <a:buChar char=""/>
              <a:tabLst>
                <a:tab pos="457200" algn="l"/>
              </a:tabLst>
            </a:pPr>
            <a:r>
              <a:rPr lang="en-GB" sz="1100" dirty="0">
                <a:solidFill>
                  <a:srgbClr val="000000"/>
                </a:solidFill>
                <a:effectLst/>
                <a:latin typeface="Arial"/>
                <a:ea typeface="Times New Roman" panose="02020603050405020304" pitchFamily="18" charset="0"/>
                <a:cs typeface="Arial"/>
              </a:rPr>
              <a:t>Use this to build rapport and get a deeper understanding of the person behind the CV.</a:t>
            </a:r>
            <a:endParaRPr lang="en-GB" sz="1100" dirty="0">
              <a:effectLst/>
              <a:latin typeface="Arial"/>
              <a:ea typeface="Times New Roman" panose="02020603050405020304" pitchFamily="18" charset="0"/>
              <a:cs typeface="Arial"/>
            </a:endParaRPr>
          </a:p>
          <a:p>
            <a:endParaRPr lang="en-GB"/>
          </a:p>
        </p:txBody>
      </p:sp>
    </p:spTree>
    <p:extLst>
      <p:ext uri="{BB962C8B-B14F-4D97-AF65-F5344CB8AC3E}">
        <p14:creationId xmlns:p14="http://schemas.microsoft.com/office/powerpoint/2010/main" val="168569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CC1CAE-C985-21AE-C1DA-2EDA41B3621C}"/>
              </a:ext>
            </a:extLst>
          </p:cNvPr>
          <p:cNvSpPr>
            <a:spLocks noGrp="1"/>
          </p:cNvSpPr>
          <p:nvPr>
            <p:ph idx="1"/>
          </p:nvPr>
        </p:nvSpPr>
        <p:spPr>
          <a:xfrm>
            <a:off x="838200" y="606425"/>
            <a:ext cx="10515600" cy="4351338"/>
          </a:xfrm>
        </p:spPr>
        <p:txBody>
          <a:bodyPr>
            <a:normAutofit/>
          </a:bodyPr>
          <a:lstStyle/>
          <a:p>
            <a:pPr marL="0" indent="0">
              <a:lnSpc>
                <a:spcPct val="107000"/>
              </a:lnSpc>
              <a:spcBef>
                <a:spcPts val="800"/>
              </a:spcBef>
              <a:spcAft>
                <a:spcPts val="400"/>
              </a:spcAft>
              <a:buNone/>
            </a:pPr>
            <a:r>
              <a:rPr lang="en-GB" sz="1100" b="1" kern="100">
                <a:solidFill>
                  <a:srgbClr val="000000"/>
                </a:solidFill>
                <a:effectLst/>
                <a:latin typeface="Arial" panose="020B0604020202020204" pitchFamily="34" charset="0"/>
                <a:ea typeface="DengXian Light" panose="02010600030101010101" pitchFamily="2" charset="-122"/>
                <a:cs typeface="Arial" panose="020B0604020202020204" pitchFamily="34" charset="0"/>
              </a:rPr>
              <a:t>Panel Interview</a:t>
            </a:r>
            <a:endParaRPr lang="en-GB" sz="1100" b="1" kern="100">
              <a:solidFill>
                <a:srgbClr val="2F5496"/>
              </a:solidFill>
              <a:effectLst/>
              <a:latin typeface="Arial" panose="020B0604020202020204" pitchFamily="34" charset="0"/>
              <a:ea typeface="DengXian Light" panose="02010600030101010101" pitchFamily="2" charset="-122"/>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What is it?</a:t>
            </a:r>
            <a:b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 interview conducted by multiple interviewers (a panel) at the same time.</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Key Features: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Multiple viewpoints on the candidate</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Often includes members from different departments or management levels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Can be more formal and intense</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Best For:</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Important or senior roles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When multiple departments are involved in the hiring decision</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Advice for Candidates: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Maintain eye contact with all panel members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Stay composed under pressure</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endParaRPr lang="en-GB"/>
          </a:p>
        </p:txBody>
      </p:sp>
    </p:spTree>
    <p:extLst>
      <p:ext uri="{BB962C8B-B14F-4D97-AF65-F5344CB8AC3E}">
        <p14:creationId xmlns:p14="http://schemas.microsoft.com/office/powerpoint/2010/main" val="688010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74BF1-A3E2-836F-EF1F-BAD309733676}"/>
              </a:ext>
            </a:extLst>
          </p:cNvPr>
          <p:cNvSpPr>
            <a:spLocks noGrp="1"/>
          </p:cNvSpPr>
          <p:nvPr>
            <p:ph type="title"/>
          </p:nvPr>
        </p:nvSpPr>
        <p:spPr>
          <a:xfrm>
            <a:off x="690880" y="172720"/>
            <a:ext cx="10490200" cy="1117599"/>
          </a:xfrm>
        </p:spPr>
        <p:txBody>
          <a:bodyPr>
            <a:normAutofit fontScale="90000"/>
          </a:bodyPr>
          <a:lstStyle/>
          <a:p>
            <a:br>
              <a:rPr lang="en-GB" sz="1800" b="0" kern="100">
                <a:solidFill>
                  <a:srgbClr val="000000"/>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0" kern="100">
                <a:solidFill>
                  <a:srgbClr val="000000"/>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0" kern="100">
                <a:solidFill>
                  <a:srgbClr val="000000"/>
                </a:solidFill>
                <a:effectLst/>
                <a:latin typeface="Arial" panose="020B0604020202020204" pitchFamily="34" charset="0"/>
                <a:ea typeface="DengXian Light" panose="02010600030101010101" pitchFamily="2" charset="-122"/>
                <a:cs typeface="Times New Roman" panose="02020603050405020304" pitchFamily="18" charset="0"/>
              </a:rPr>
            </a:br>
            <a:r>
              <a:rPr lang="en-GB" sz="1200" b="1" kern="100">
                <a:solidFill>
                  <a:srgbClr val="000000"/>
                </a:solidFill>
                <a:effectLst/>
                <a:latin typeface="Arial" panose="020B0604020202020204" pitchFamily="34" charset="0"/>
                <a:ea typeface="DengXian Light" panose="02010600030101010101" pitchFamily="2" charset="-122"/>
                <a:cs typeface="Times New Roman" panose="02020603050405020304" pitchFamily="18" charset="0"/>
              </a:rPr>
              <a:t>Justifying Questioning Techniques in Interviews</a:t>
            </a:r>
            <a:br>
              <a:rPr lang="en-GB" sz="1200" b="0" kern="100">
                <a:solidFill>
                  <a:srgbClr val="000000"/>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200" b="0" kern="100">
                <a:solidFill>
                  <a:srgbClr val="000000"/>
                </a:solidFill>
                <a:effectLst/>
                <a:latin typeface="Arial" panose="020B0604020202020204" pitchFamily="34" charset="0"/>
                <a:ea typeface="DengXian Light" panose="02010600030101010101" pitchFamily="2" charset="-122"/>
                <a:cs typeface="Times New Roman" panose="02020603050405020304" pitchFamily="18" charset="0"/>
              </a:rPr>
            </a:br>
            <a:r>
              <a:rPr lang="en-GB" sz="1200">
                <a:solidFill>
                  <a:srgbClr val="000000"/>
                </a:solidFill>
                <a:effectLst/>
                <a:latin typeface="Arial" panose="020B0604020202020204" pitchFamily="34" charset="0"/>
                <a:ea typeface="Times New Roman" panose="02020603050405020304" pitchFamily="18" charset="0"/>
              </a:rPr>
              <a:t>Effective questioning techniques help interviewers gather accurate, relevant, and deeper insights about candidates. Here’s how and why certain methods are used:</a:t>
            </a:r>
            <a:endParaRPr lang="en-GB" sz="1200"/>
          </a:p>
        </p:txBody>
      </p:sp>
      <p:sp>
        <p:nvSpPr>
          <p:cNvPr id="3" name="Content Placeholder 2">
            <a:extLst>
              <a:ext uri="{FF2B5EF4-FFF2-40B4-BE49-F238E27FC236}">
                <a16:creationId xmlns:a16="http://schemas.microsoft.com/office/drawing/2014/main" id="{EF2E9853-E04B-9001-0F48-D48C57D4E075}"/>
              </a:ext>
            </a:extLst>
          </p:cNvPr>
          <p:cNvSpPr>
            <a:spLocks noGrp="1"/>
          </p:cNvSpPr>
          <p:nvPr>
            <p:ph idx="1"/>
          </p:nvPr>
        </p:nvSpPr>
        <p:spPr>
          <a:xfrm>
            <a:off x="690880" y="1601789"/>
            <a:ext cx="8596668" cy="3880773"/>
          </a:xfrm>
        </p:spPr>
        <p:txBody>
          <a:bodyPr>
            <a:normAutofit/>
          </a:bodyPr>
          <a:lstStyle/>
          <a:p>
            <a:pPr>
              <a:lnSpc>
                <a:spcPct val="107000"/>
              </a:lnSpc>
              <a:spcBef>
                <a:spcPts val="800"/>
              </a:spcBef>
              <a:spcAft>
                <a:spcPts val="400"/>
              </a:spcAft>
            </a:pPr>
            <a:r>
              <a:rPr lang="en-GB" sz="1100" b="0" kern="100">
                <a:solidFill>
                  <a:srgbClr val="000000"/>
                </a:solidFill>
                <a:effectLst/>
                <a:latin typeface="Arial" panose="020B0604020202020204" pitchFamily="34" charset="0"/>
                <a:ea typeface="DengXian Light" panose="02010600030101010101" pitchFamily="2" charset="-122"/>
                <a:cs typeface="Arial" panose="020B0604020202020204" pitchFamily="34" charset="0"/>
              </a:rPr>
              <a:t>1. Probing Questions</a:t>
            </a:r>
            <a:endParaRPr lang="en-GB" sz="1100" b="1" kern="100">
              <a:solidFill>
                <a:srgbClr val="2F5496"/>
              </a:solidFill>
              <a:effectLst/>
              <a:latin typeface="Arial" panose="020B0604020202020204" pitchFamily="34" charset="0"/>
              <a:ea typeface="DengXian Light" panose="02010600030101010101" pitchFamily="2" charset="-122"/>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Definition:</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Follow-up questions used to explore answers in more detail.</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Justification:</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Encourages candidates to elaborate on vague or incomplete answers.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Helps uncover depth of experience or clarify specific details.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Example:</a:t>
            </a:r>
            <a:b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“Can you tell me more about the challenges you faced in that project?”</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DengXian" panose="02010600030101010101" pitchFamily="2" charset="-122"/>
                <a:cs typeface="Arial" panose="020B0604020202020204" pitchFamily="34" charset="0"/>
              </a:rPr>
              <a:t>Use when:</a:t>
            </a:r>
            <a:br>
              <a:rPr lang="en-GB" sz="1100">
                <a:solidFill>
                  <a:srgbClr val="000000"/>
                </a:solidFill>
                <a:effectLst/>
                <a:latin typeface="Arial" panose="020B0604020202020204" pitchFamily="34" charset="0"/>
                <a:ea typeface="DengXian" panose="02010600030101010101" pitchFamily="2" charset="-122"/>
                <a:cs typeface="Arial" panose="020B0604020202020204" pitchFamily="34" charset="0"/>
              </a:rPr>
            </a:br>
            <a:r>
              <a:rPr lang="en-GB" sz="1100">
                <a:solidFill>
                  <a:srgbClr val="000000"/>
                </a:solidFill>
                <a:effectLst/>
                <a:latin typeface="Arial" panose="020B0604020202020204" pitchFamily="34" charset="0"/>
                <a:ea typeface="DengXian" panose="02010600030101010101" pitchFamily="2" charset="-122"/>
                <a:cs typeface="Arial" panose="020B0604020202020204" pitchFamily="34" charset="0"/>
              </a:rPr>
              <a:t>A candidate gives a short or unclear response</a:t>
            </a:r>
            <a:endParaRPr lang="en-GB"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2105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CC311C-E943-9E34-80B0-9C4982A20D81}"/>
              </a:ext>
            </a:extLst>
          </p:cNvPr>
          <p:cNvSpPr>
            <a:spLocks noGrp="1"/>
          </p:cNvSpPr>
          <p:nvPr>
            <p:ph idx="1"/>
          </p:nvPr>
        </p:nvSpPr>
        <p:spPr>
          <a:xfrm>
            <a:off x="838200" y="1066800"/>
            <a:ext cx="10515600" cy="5110163"/>
          </a:xfrm>
        </p:spPr>
        <p:txBody>
          <a:bodyPr/>
          <a:lstStyle/>
          <a:p>
            <a:pPr>
              <a:lnSpc>
                <a:spcPct val="107000"/>
              </a:lnSpc>
              <a:spcBef>
                <a:spcPts val="800"/>
              </a:spcBef>
              <a:spcAft>
                <a:spcPts val="400"/>
              </a:spcAft>
            </a:pPr>
            <a:r>
              <a:rPr lang="en-GB" sz="1100" kern="100">
                <a:solidFill>
                  <a:srgbClr val="000000"/>
                </a:solidFill>
                <a:effectLst/>
                <a:latin typeface="Arial" panose="020B0604020202020204" pitchFamily="34" charset="0"/>
                <a:ea typeface="DengXian Light" panose="02010600030101010101" pitchFamily="2" charset="-122"/>
                <a:cs typeface="Arial" panose="020B0604020202020204" pitchFamily="34" charset="0"/>
              </a:rPr>
              <a:t>2. Leading Questions</a:t>
            </a:r>
            <a:endParaRPr lang="en-GB" sz="1100" kern="100">
              <a:solidFill>
                <a:srgbClr val="2F5496"/>
              </a:solidFill>
              <a:effectLst/>
              <a:latin typeface="Arial" panose="020B0604020202020204" pitchFamily="34" charset="0"/>
              <a:ea typeface="DengXian Light" panose="02010600030101010101" pitchFamily="2" charset="-122"/>
              <a:cs typeface="Arial" panose="020B0604020202020204" pitchFamily="34" charset="0"/>
            </a:endParaRPr>
          </a:p>
          <a:p>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Definition: Questions that subtly suggest a desired answer.</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Justification (Use with caution):</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Can help steer the conversation back on track.</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May be useful when checking understanding or agreement.</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However, can bias the response—so should be used sparingly.</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Example:</a:t>
            </a:r>
            <a:b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“You’re comfortable working independently, aren’t you?”</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Use when:</a:t>
            </a:r>
            <a:b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 need to confirm understanding but not to evaluate suitability.</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endParaRPr lang="en-GB"/>
          </a:p>
        </p:txBody>
      </p:sp>
    </p:spTree>
    <p:extLst>
      <p:ext uri="{BB962C8B-B14F-4D97-AF65-F5344CB8AC3E}">
        <p14:creationId xmlns:p14="http://schemas.microsoft.com/office/powerpoint/2010/main" val="1480048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4B396-9DB4-792F-E114-0C79A9B605E2}"/>
              </a:ext>
            </a:extLst>
          </p:cNvPr>
          <p:cNvSpPr>
            <a:spLocks noGrp="1"/>
          </p:cNvSpPr>
          <p:nvPr>
            <p:ph idx="1"/>
          </p:nvPr>
        </p:nvSpPr>
        <p:spPr>
          <a:xfrm>
            <a:off x="626534" y="504509"/>
            <a:ext cx="8596668" cy="3880773"/>
          </a:xfrm>
        </p:spPr>
        <p:txBody>
          <a:bodyPr/>
          <a:lstStyle/>
          <a:p>
            <a:pPr>
              <a:lnSpc>
                <a:spcPct val="107000"/>
              </a:lnSpc>
              <a:spcBef>
                <a:spcPts val="800"/>
              </a:spcBef>
              <a:spcAft>
                <a:spcPts val="400"/>
              </a:spcAft>
            </a:pPr>
            <a:r>
              <a:rPr lang="en-GB" sz="1100" b="0" kern="100">
                <a:solidFill>
                  <a:srgbClr val="000000"/>
                </a:solidFill>
                <a:effectLst/>
                <a:latin typeface="Arial" panose="020B0604020202020204" pitchFamily="34" charset="0"/>
                <a:ea typeface="DengXian Light" panose="02010600030101010101" pitchFamily="2" charset="-122"/>
                <a:cs typeface="Arial" panose="020B0604020202020204" pitchFamily="34" charset="0"/>
              </a:rPr>
              <a:t>3. Socratic Questioning</a:t>
            </a:r>
            <a:endParaRPr lang="en-GB" sz="1100" b="1" kern="100">
              <a:solidFill>
                <a:srgbClr val="2F5496"/>
              </a:solidFill>
              <a:effectLst/>
              <a:latin typeface="Arial" panose="020B0604020202020204" pitchFamily="34" charset="0"/>
              <a:ea typeface="DengXian Light" panose="02010600030101010101" pitchFamily="2" charset="-122"/>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Definition:</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 method of questioning that challenges assumptions and encourages critical thinking.</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J</a:t>
            </a:r>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ustification:</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Reveals how a candidate thinks and makes decisions.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Helps evaluate problem-solving and reasoning skills.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Example:</a:t>
            </a:r>
            <a:b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“Why do you think that approach worked in your last role?”</a:t>
            </a:r>
            <a:b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1100" i="1">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“What would you do differently next time, and why?”</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r>
              <a:rPr lang="en-GB" sz="1100" b="0">
                <a:solidFill>
                  <a:srgbClr val="000000"/>
                </a:solidFill>
                <a:effectLst/>
                <a:latin typeface="Arial" panose="020B0604020202020204" pitchFamily="34" charset="0"/>
                <a:ea typeface="DengXian" panose="02010600030101010101" pitchFamily="2" charset="-122"/>
                <a:cs typeface="Arial" panose="020B0604020202020204" pitchFamily="34" charset="0"/>
              </a:rPr>
              <a:t>Use when:</a:t>
            </a:r>
            <a:br>
              <a:rPr lang="en-GB" sz="1100">
                <a:solidFill>
                  <a:srgbClr val="000000"/>
                </a:solidFill>
                <a:effectLst/>
                <a:latin typeface="Arial" panose="020B0604020202020204" pitchFamily="34" charset="0"/>
                <a:ea typeface="DengXian" panose="02010600030101010101" pitchFamily="2" charset="-122"/>
                <a:cs typeface="Arial" panose="020B0604020202020204" pitchFamily="34" charset="0"/>
              </a:rPr>
            </a:br>
            <a:r>
              <a:rPr lang="en-GB" sz="1100">
                <a:solidFill>
                  <a:srgbClr val="000000"/>
                </a:solidFill>
                <a:effectLst/>
                <a:latin typeface="Arial" panose="020B0604020202020204" pitchFamily="34" charset="0"/>
                <a:ea typeface="DengXian" panose="02010600030101010101" pitchFamily="2" charset="-122"/>
                <a:cs typeface="Arial" panose="020B0604020202020204" pitchFamily="34" charset="0"/>
              </a:rPr>
              <a:t>Assessing decision-making, leadership, or reflective thinking</a:t>
            </a:r>
            <a:r>
              <a:rPr lang="en-GB" sz="1800">
                <a:solidFill>
                  <a:srgbClr val="000000"/>
                </a:solidFill>
                <a:effectLst/>
                <a:latin typeface="Arial" panose="020B0604020202020204" pitchFamily="34" charset="0"/>
                <a:ea typeface="DengXian" panose="02010600030101010101" pitchFamily="2" charset="-122"/>
              </a:rPr>
              <a:t>.</a:t>
            </a:r>
            <a:endParaRPr lang="en-GB"/>
          </a:p>
        </p:txBody>
      </p:sp>
    </p:spTree>
    <p:extLst>
      <p:ext uri="{BB962C8B-B14F-4D97-AF65-F5344CB8AC3E}">
        <p14:creationId xmlns:p14="http://schemas.microsoft.com/office/powerpoint/2010/main" val="344549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96FD4B01-4800-8015-061C-D00EE8396A45}"/>
              </a:ext>
            </a:extLst>
          </p:cNvPr>
          <p:cNvGraphicFramePr>
            <a:graphicFrameLocks noGrp="1"/>
          </p:cNvGraphicFramePr>
          <p:nvPr>
            <p:ph idx="1"/>
            <p:extLst>
              <p:ext uri="{D42A27DB-BD31-4B8C-83A1-F6EECF244321}">
                <p14:modId xmlns:p14="http://schemas.microsoft.com/office/powerpoint/2010/main" val="1698207811"/>
              </p:ext>
            </p:extLst>
          </p:nvPr>
        </p:nvGraphicFramePr>
        <p:xfrm>
          <a:off x="629919" y="1087123"/>
          <a:ext cx="10510521" cy="5100316"/>
        </p:xfrm>
        <a:graphic>
          <a:graphicData uri="http://schemas.openxmlformats.org/drawingml/2006/table">
            <a:tbl>
              <a:tblPr firstRow="1" firstCol="1" bandRow="1">
                <a:tableStyleId>{5C22544A-7EE6-4342-B048-85BDC9FD1C3A}</a:tableStyleId>
              </a:tblPr>
              <a:tblGrid>
                <a:gridCol w="3503507">
                  <a:extLst>
                    <a:ext uri="{9D8B030D-6E8A-4147-A177-3AD203B41FA5}">
                      <a16:colId xmlns:a16="http://schemas.microsoft.com/office/drawing/2014/main" val="3214546607"/>
                    </a:ext>
                  </a:extLst>
                </a:gridCol>
                <a:gridCol w="3503507">
                  <a:extLst>
                    <a:ext uri="{9D8B030D-6E8A-4147-A177-3AD203B41FA5}">
                      <a16:colId xmlns:a16="http://schemas.microsoft.com/office/drawing/2014/main" val="2783817469"/>
                    </a:ext>
                  </a:extLst>
                </a:gridCol>
                <a:gridCol w="3503507">
                  <a:extLst>
                    <a:ext uri="{9D8B030D-6E8A-4147-A177-3AD203B41FA5}">
                      <a16:colId xmlns:a16="http://schemas.microsoft.com/office/drawing/2014/main" val="1861189742"/>
                    </a:ext>
                  </a:extLst>
                </a:gridCol>
              </a:tblGrid>
              <a:tr h="574144">
                <a:tc>
                  <a:txBody>
                    <a:bodyPr/>
                    <a:lstStyle/>
                    <a:p>
                      <a:pPr algn="ctr">
                        <a:lnSpc>
                          <a:spcPct val="107000"/>
                        </a:lnSpc>
                        <a:spcAft>
                          <a:spcPts val="800"/>
                        </a:spcAft>
                      </a:pPr>
                      <a:r>
                        <a:rPr lang="en-GB" sz="1100" kern="100">
                          <a:effectLst/>
                        </a:rPr>
                        <a:t>Criteria</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07000"/>
                        </a:lnSpc>
                        <a:spcAft>
                          <a:spcPts val="800"/>
                        </a:spcAft>
                      </a:pPr>
                      <a:r>
                        <a:rPr lang="en-GB" sz="1100" kern="100">
                          <a:effectLst/>
                        </a:rPr>
                        <a:t>Face-to-Face Interview</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gn="ctr">
                        <a:lnSpc>
                          <a:spcPct val="107000"/>
                        </a:lnSpc>
                        <a:spcAft>
                          <a:spcPts val="800"/>
                        </a:spcAft>
                      </a:pPr>
                      <a:r>
                        <a:rPr lang="en-GB" sz="1100" kern="100">
                          <a:effectLst/>
                        </a:rPr>
                        <a:t>Online Interview</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1385584379"/>
                  </a:ext>
                </a:extLst>
              </a:tr>
              <a:tr h="1114798">
                <a:tc>
                  <a:txBody>
                    <a:bodyPr/>
                    <a:lstStyle/>
                    <a:p>
                      <a:pPr>
                        <a:lnSpc>
                          <a:spcPct val="107000"/>
                        </a:lnSpc>
                        <a:spcAft>
                          <a:spcPts val="800"/>
                        </a:spcAft>
                      </a:pPr>
                      <a:r>
                        <a:rPr lang="en-GB" sz="1100" kern="100">
                          <a:effectLst/>
                        </a:rPr>
                        <a:t>Environment</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In-person setting allows for better observation of body language and behavior.</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Virtual setting may limit non-verbal communication cues.</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2852968964"/>
                  </a:ext>
                </a:extLst>
              </a:tr>
              <a:tr h="1114798">
                <a:tc>
                  <a:txBody>
                    <a:bodyPr/>
                    <a:lstStyle/>
                    <a:p>
                      <a:pPr>
                        <a:lnSpc>
                          <a:spcPct val="107000"/>
                        </a:lnSpc>
                        <a:spcAft>
                          <a:spcPts val="800"/>
                        </a:spcAft>
                      </a:pPr>
                      <a:r>
                        <a:rPr lang="en-GB" sz="1100" kern="100">
                          <a:effectLst/>
                        </a:rPr>
                        <a:t>Technology</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No dependence on internet or software tools.</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Requires stable internet, software (Zoom, Teams), and hardware.</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3655526156"/>
                  </a:ext>
                </a:extLst>
              </a:tr>
              <a:tr h="574144">
                <a:tc>
                  <a:txBody>
                    <a:bodyPr/>
                    <a:lstStyle/>
                    <a:p>
                      <a:pPr>
                        <a:lnSpc>
                          <a:spcPct val="107000"/>
                        </a:lnSpc>
                        <a:spcAft>
                          <a:spcPts val="800"/>
                        </a:spcAft>
                      </a:pPr>
                      <a:r>
                        <a:rPr lang="en-GB" sz="1100" kern="100">
                          <a:effectLst/>
                        </a:rPr>
                        <a:t>Cost &amp; Time</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Can involve travel and more scheduling effort.</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Cost-effective and time-saving for both parties.</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3379565927"/>
                  </a:ext>
                </a:extLst>
              </a:tr>
              <a:tr h="574144">
                <a:tc>
                  <a:txBody>
                    <a:bodyPr/>
                    <a:lstStyle/>
                    <a:p>
                      <a:pPr>
                        <a:lnSpc>
                          <a:spcPct val="107000"/>
                        </a:lnSpc>
                        <a:spcAft>
                          <a:spcPts val="800"/>
                        </a:spcAft>
                      </a:pPr>
                      <a:r>
                        <a:rPr lang="en-GB" sz="1100" kern="100">
                          <a:effectLst/>
                        </a:rPr>
                        <a:t>Candidate Experience</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More personal and interactive.</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More flexible and less intimidating for some candidates.</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2020444660"/>
                  </a:ext>
                </a:extLst>
              </a:tr>
              <a:tr h="574144">
                <a:tc>
                  <a:txBody>
                    <a:bodyPr/>
                    <a:lstStyle/>
                    <a:p>
                      <a:pPr>
                        <a:lnSpc>
                          <a:spcPct val="107000"/>
                        </a:lnSpc>
                        <a:spcAft>
                          <a:spcPts val="800"/>
                        </a:spcAft>
                      </a:pPr>
                      <a:r>
                        <a:rPr lang="en-GB" sz="1100" kern="100">
                          <a:effectLst/>
                        </a:rPr>
                        <a:t>Interviewer Insight</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Better for assessing soft skills, culture fit, and presence.</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May miss subtle cues due to screen limitations.</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2194419839"/>
                  </a:ext>
                </a:extLst>
              </a:tr>
              <a:tr h="574144">
                <a:tc>
                  <a:txBody>
                    <a:bodyPr/>
                    <a:lstStyle/>
                    <a:p>
                      <a:pPr>
                        <a:lnSpc>
                          <a:spcPct val="107000"/>
                        </a:lnSpc>
                        <a:spcAft>
                          <a:spcPts val="800"/>
                        </a:spcAft>
                      </a:pPr>
                      <a:r>
                        <a:rPr lang="en-GB" sz="1100" kern="100">
                          <a:effectLst/>
                        </a:rPr>
                        <a:t>Logistics</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Limited to geographic location and availability.</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Enables access to wider talent pool regardless of location.</a:t>
                      </a:r>
                      <a:endParaRPr lang="en-GB" sz="1100" kern="100">
                        <a:effectLst/>
                        <a:latin typeface="Calibri" panose="020F0502020204030204" pitchFamily="34" charset="0"/>
                        <a:ea typeface="DengXian" panose="02010600030101010101" pitchFamily="2" charset="-122"/>
                        <a:cs typeface="Times New Roman" panose="02020603050405020304" pitchFamily="18" charset="0"/>
                      </a:endParaRPr>
                    </a:p>
                  </a:txBody>
                  <a:tcPr marL="9525" marR="9525" marT="9525" marB="9525" anchor="ctr"/>
                </a:tc>
                <a:extLst>
                  <a:ext uri="{0D108BD9-81ED-4DB2-BD59-A6C34878D82A}">
                    <a16:rowId xmlns:a16="http://schemas.microsoft.com/office/drawing/2014/main" val="4086622157"/>
                  </a:ext>
                </a:extLst>
              </a:tr>
            </a:tbl>
          </a:graphicData>
        </a:graphic>
      </p:graphicFrame>
      <p:sp>
        <p:nvSpPr>
          <p:cNvPr id="7" name="Rectangle 1">
            <a:extLst>
              <a:ext uri="{FF2B5EF4-FFF2-40B4-BE49-F238E27FC236}">
                <a16:creationId xmlns:a16="http://schemas.microsoft.com/office/drawing/2014/main" id="{4328B74C-9F38-514C-63F3-AEB1BE21285F}"/>
              </a:ext>
            </a:extLst>
          </p:cNvPr>
          <p:cNvSpPr>
            <a:spLocks noChangeArrowheads="1"/>
          </p:cNvSpPr>
          <p:nvPr/>
        </p:nvSpPr>
        <p:spPr bwMode="auto">
          <a:xfrm>
            <a:off x="741679" y="406062"/>
            <a:ext cx="7014670" cy="600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01568"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i="0" u="none" strike="noStrike" cap="none" normalizeH="0" baseline="0">
                <a:ln>
                  <a:noFill/>
                </a:ln>
                <a:solidFill>
                  <a:srgbClr val="000000"/>
                </a:solidFill>
                <a:effectLst/>
                <a:latin typeface="Arial" panose="020B0604020202020204" pitchFamily="34" charset="0"/>
                <a:ea typeface="DengXian Light" panose="02010600030101010101" pitchFamily="2" charset="-122"/>
                <a:cs typeface="Arial" panose="020B0604020202020204" pitchFamily="34" charset="0"/>
              </a:rPr>
              <a:t>Comparison: Face-to-Face vs Online Interviews</a:t>
            </a:r>
            <a:endParaRPr kumimoji="0" lang="en-GB" altLang="en-US" sz="1400" i="0" u="none" strike="noStrike" cap="none" normalizeH="0" baseline="0">
              <a:ln>
                <a:noFill/>
              </a:ln>
              <a:solidFill>
                <a:srgbClr val="2F5496"/>
              </a:solidFill>
              <a:effectLst/>
              <a:latin typeface="Calibri" panose="020F0502020204030204" pitchFamily="34" charset="0"/>
              <a:ea typeface="DengXian Light"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96315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E5BFFE-05E3-7D7B-E106-6FFDA3445B97}"/>
              </a:ext>
            </a:extLst>
          </p:cNvPr>
          <p:cNvSpPr>
            <a:spLocks noGrp="1"/>
          </p:cNvSpPr>
          <p:nvPr>
            <p:ph idx="1"/>
          </p:nvPr>
        </p:nvSpPr>
        <p:spPr>
          <a:xfrm>
            <a:off x="726440" y="667385"/>
            <a:ext cx="10515600" cy="4351338"/>
          </a:xfrm>
        </p:spPr>
        <p:txBody>
          <a:bodyPr>
            <a:normAutofit/>
          </a:bodyPr>
          <a:lstStyle/>
          <a:p>
            <a:pPr>
              <a:lnSpc>
                <a:spcPct val="107000"/>
              </a:lnSpc>
              <a:spcAft>
                <a:spcPts val="800"/>
              </a:spcAft>
            </a:pPr>
            <a:r>
              <a:rPr lang="en-GB" sz="1100" b="0" kern="100">
                <a:solidFill>
                  <a:srgbClr val="000000"/>
                </a:solidFill>
                <a:effectLst/>
                <a:latin typeface="Arial" panose="020B0604020202020204" pitchFamily="34" charset="0"/>
                <a:ea typeface="DengXian" panose="02010600030101010101" pitchFamily="2" charset="-122"/>
                <a:cs typeface="Arial" panose="020B0604020202020204" pitchFamily="34" charset="0"/>
              </a:rPr>
              <a:t>Role-Specific Considerations</a:t>
            </a:r>
            <a:endParaRPr lang="en-GB" sz="1100" kern="100">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Bef>
                <a:spcPts val="200"/>
              </a:spcBef>
            </a:pPr>
            <a:r>
              <a:rPr lang="en-GB" sz="1100" b="0" i="1" kern="100">
                <a:solidFill>
                  <a:srgbClr val="000000"/>
                </a:solidFill>
                <a:effectLst/>
                <a:latin typeface="Arial" panose="020B0604020202020204" pitchFamily="34" charset="0"/>
                <a:ea typeface="DengXian Light" panose="02010600030101010101" pitchFamily="2" charset="-122"/>
                <a:cs typeface="Arial" panose="020B0604020202020204" pitchFamily="34" charset="0"/>
              </a:rPr>
              <a:t>Project Manager</a:t>
            </a:r>
            <a:endParaRPr lang="en-GB" sz="1100" b="1" i="1" kern="100">
              <a:solidFill>
                <a:srgbClr val="2F5496"/>
              </a:solidFill>
              <a:effectLst/>
              <a:latin typeface="Arial" panose="020B0604020202020204" pitchFamily="34" charset="0"/>
              <a:ea typeface="DengXian Light" panose="02010600030101010101" pitchFamily="2" charset="-122"/>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Face-to-Face</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Preferred when assessing leadership presence, communication, and team interaction.</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Online</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Useful for remote or hybrid project roles; shows adaptability to tech and remote team management.</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Bef>
                <a:spcPts val="200"/>
              </a:spcBef>
            </a:pPr>
            <a:r>
              <a:rPr lang="en-GB" sz="1100" b="0" i="1" kern="100">
                <a:solidFill>
                  <a:srgbClr val="000000"/>
                </a:solidFill>
                <a:effectLst/>
                <a:latin typeface="Arial" panose="020B0604020202020204" pitchFamily="34" charset="0"/>
                <a:ea typeface="DengXian Light" panose="02010600030101010101" pitchFamily="2" charset="-122"/>
                <a:cs typeface="Arial" panose="020B0604020202020204" pitchFamily="34" charset="0"/>
              </a:rPr>
              <a:t>Financial Analyst</a:t>
            </a:r>
            <a:endParaRPr lang="en-GB" sz="1100" b="1" i="1" kern="100">
              <a:solidFill>
                <a:srgbClr val="2F5496"/>
              </a:solidFill>
              <a:effectLst/>
              <a:latin typeface="Arial" panose="020B0604020202020204" pitchFamily="34" charset="0"/>
              <a:ea typeface="DengXian Light" panose="02010600030101010101" pitchFamily="2" charset="-122"/>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Face-to-Face</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Helpful for understanding attention to detail through document review and discussion.</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Online</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Suitable for demonstrating data analysis skills via screen sharing and virtual tools.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Bef>
                <a:spcPts val="200"/>
              </a:spcBef>
            </a:pPr>
            <a:r>
              <a:rPr lang="en-GB" sz="1100" b="0" i="1" kern="100">
                <a:solidFill>
                  <a:srgbClr val="000000"/>
                </a:solidFill>
                <a:effectLst/>
                <a:latin typeface="Arial" panose="020B0604020202020204" pitchFamily="34" charset="0"/>
                <a:ea typeface="DengXian Light" panose="02010600030101010101" pitchFamily="2" charset="-122"/>
                <a:cs typeface="Arial" panose="020B0604020202020204" pitchFamily="34" charset="0"/>
              </a:rPr>
              <a:t>Change Manager</a:t>
            </a:r>
            <a:endParaRPr lang="en-GB" sz="1100" b="1" i="1" kern="100">
              <a:solidFill>
                <a:srgbClr val="2F5496"/>
              </a:solidFill>
              <a:effectLst/>
              <a:latin typeface="Arial" panose="020B0604020202020204" pitchFamily="34" charset="0"/>
              <a:ea typeface="DengXian Light" panose="02010600030101010101" pitchFamily="2" charset="-122"/>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Face-to-Face</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Effective for assessing emotional intelligence and stakeholder engagement strategies.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SzPts val="1000"/>
              <a:buFont typeface="Symbol" panose="05050102010706020507" pitchFamily="18" charset="2"/>
              <a:buChar char=""/>
              <a:tabLst>
                <a:tab pos="457200" algn="l"/>
              </a:tabLst>
            </a:pPr>
            <a:r>
              <a:rPr lang="en-GB" sz="1100" b="0">
                <a:solidFill>
                  <a:srgbClr val="000000"/>
                </a:solidFill>
                <a:effectLst/>
                <a:latin typeface="Arial" panose="020B0604020202020204" pitchFamily="34" charset="0"/>
                <a:ea typeface="Times New Roman" panose="02020603050405020304" pitchFamily="18" charset="0"/>
                <a:cs typeface="Arial" panose="020B0604020202020204" pitchFamily="34" charset="0"/>
              </a:rPr>
              <a:t>Online</a:t>
            </a:r>
            <a:r>
              <a:rPr lang="en-GB" sz="11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Demonstrates ability to lead change initiatives in digital and remote environments.</a:t>
            </a:r>
            <a:endParaRPr lang="en-GB" sz="1100">
              <a:effectLst/>
              <a:latin typeface="Arial" panose="020B0604020202020204" pitchFamily="34" charset="0"/>
              <a:ea typeface="Times New Roman" panose="02020603050405020304" pitchFamily="18" charset="0"/>
              <a:cs typeface="Arial" panose="020B0604020202020204" pitchFamily="34" charset="0"/>
            </a:endParaRPr>
          </a:p>
          <a:p>
            <a:endParaRPr lang="en-GB"/>
          </a:p>
        </p:txBody>
      </p:sp>
    </p:spTree>
    <p:extLst>
      <p:ext uri="{BB962C8B-B14F-4D97-AF65-F5344CB8AC3E}">
        <p14:creationId xmlns:p14="http://schemas.microsoft.com/office/powerpoint/2010/main" val="2048669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00BF2-6E2C-56B4-ED81-29A0EAE07826}"/>
              </a:ext>
            </a:extLst>
          </p:cNvPr>
          <p:cNvSpPr>
            <a:spLocks noGrp="1"/>
          </p:cNvSpPr>
          <p:nvPr>
            <p:ph type="title"/>
          </p:nvPr>
        </p:nvSpPr>
        <p:spPr>
          <a:xfrm>
            <a:off x="411480" y="741680"/>
            <a:ext cx="10480040" cy="725488"/>
          </a:xfrm>
        </p:spPr>
        <p:txBody>
          <a:bodyPr>
            <a:normAutofit/>
          </a:bodyPr>
          <a:lstStyle/>
          <a:p>
            <a:r>
              <a:rPr lang="en-GB" sz="1100" b="1">
                <a:solidFill>
                  <a:schemeClr val="tx1"/>
                </a:solidFill>
                <a:latin typeface="Arial" panose="020B0604020202020204" pitchFamily="34" charset="0"/>
                <a:cs typeface="Arial" panose="020B0604020202020204" pitchFamily="34" charset="0"/>
              </a:rPr>
              <a:t>Conclusion</a:t>
            </a:r>
          </a:p>
        </p:txBody>
      </p:sp>
      <p:sp>
        <p:nvSpPr>
          <p:cNvPr id="5" name="Content Placeholder 4">
            <a:extLst>
              <a:ext uri="{FF2B5EF4-FFF2-40B4-BE49-F238E27FC236}">
                <a16:creationId xmlns:a16="http://schemas.microsoft.com/office/drawing/2014/main" id="{127F023E-501D-0E52-9F8B-B29088E58339}"/>
              </a:ext>
            </a:extLst>
          </p:cNvPr>
          <p:cNvSpPr>
            <a:spLocks noGrp="1"/>
          </p:cNvSpPr>
          <p:nvPr>
            <p:ph idx="1"/>
          </p:nvPr>
        </p:nvSpPr>
        <p:spPr>
          <a:xfrm>
            <a:off x="411480" y="1185703"/>
            <a:ext cx="10515600" cy="4730433"/>
          </a:xfrm>
        </p:spPr>
        <p:txBody>
          <a:bodyPr vert="horz" lIns="91440" tIns="45720" rIns="91440" bIns="45720" rtlCol="0" anchor="t">
            <a:normAutofit/>
          </a:bodyPr>
          <a:lstStyle/>
          <a:p>
            <a:pPr marL="0" indent="0">
              <a:buNone/>
            </a:pPr>
            <a:r>
              <a:rPr lang="en-GB" sz="1100" dirty="0">
                <a:latin typeface="Arial"/>
                <a:cs typeface="Arial"/>
              </a:rPr>
              <a:t>In conclusion, both online and face-to-face interviews offer distinct advantages and should be used strategically depending on the context. Online interviews are highly efficient for initial screening, saving time and reducing travel costs while allowing access to a wider pool of candidates, especially for roles that can be performed remotely, such as financial analysts. </a:t>
            </a:r>
            <a:r>
              <a:rPr lang="en-GB" sz="1100" dirty="0">
                <a:latin typeface="Arial"/>
                <a:ea typeface="+mn-lt"/>
                <a:cs typeface="Arial"/>
              </a:rPr>
              <a:t>Most importantly "o</a:t>
            </a:r>
            <a:r>
              <a:rPr lang="en-GB" sz="1100" dirty="0">
                <a:latin typeface="Trebuchet MS"/>
                <a:ea typeface="+mn-lt"/>
                <a:cs typeface="Arial"/>
              </a:rPr>
              <a:t>nline</a:t>
            </a:r>
            <a:r>
              <a:rPr lang="en-GB" sz="1100" dirty="0">
                <a:ea typeface="+mn-lt"/>
                <a:cs typeface="+mn-lt"/>
              </a:rPr>
              <a:t> interviews can provide added convenience for the participant by allowing them to participate from the comfort of their home or place of work" (Sah et al., 2020; Varma et al., 2021).</a:t>
            </a:r>
            <a:endParaRPr lang="en-US">
              <a:latin typeface="Arial"/>
              <a:cs typeface="Arial"/>
            </a:endParaRPr>
          </a:p>
          <a:p>
            <a:pPr marL="0" indent="0">
              <a:buNone/>
            </a:pPr>
            <a:r>
              <a:rPr lang="en-GB" sz="1100" dirty="0">
                <a:latin typeface="Arial"/>
                <a:cs typeface="Arial"/>
              </a:rPr>
              <a:t>On the other hand, face-to-face interviews are better suited for final selection stages and for roles that require strong interpersonal, leadership, or communication skills—such as project managers and change managers—as they allow for a deeper assessment of body language, presence, and cultural fit. Ultimately, a hybrid approach is often the most effective: using online interviews for early-stage filtering and face-to-face interviews for the final decision-making process ensures a balanced and thorough recruitment experience.</a:t>
            </a:r>
            <a:endParaRPr lang="en-GB"/>
          </a:p>
        </p:txBody>
      </p:sp>
    </p:spTree>
    <p:extLst>
      <p:ext uri="{BB962C8B-B14F-4D97-AF65-F5344CB8AC3E}">
        <p14:creationId xmlns:p14="http://schemas.microsoft.com/office/powerpoint/2010/main" val="2329433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9B7C9-4AB7-515D-336B-25829278D11E}"/>
              </a:ext>
            </a:extLst>
          </p:cNvPr>
          <p:cNvSpPr>
            <a:spLocks noGrp="1"/>
          </p:cNvSpPr>
          <p:nvPr>
            <p:ph type="title"/>
          </p:nvPr>
        </p:nvSpPr>
        <p:spPr/>
        <p:txBody>
          <a:bodyPr>
            <a:normAutofit/>
          </a:bodyPr>
          <a:lstStyle/>
          <a:p>
            <a:r>
              <a:rPr lang="en-GB" sz="1100">
                <a:solidFill>
                  <a:schemeClr val="tx1"/>
                </a:solidFill>
                <a:latin typeface="Arial" panose="020B0604020202020204" pitchFamily="34" charset="0"/>
                <a:ea typeface="Arial" panose="020B0604020202020204" pitchFamily="34" charset="0"/>
                <a:cs typeface="Arial" panose="020B0604020202020204" pitchFamily="34" charset="0"/>
              </a:rPr>
              <a:t>Re</a:t>
            </a:r>
            <a:r>
              <a:rPr lang="en-GB" sz="1100">
                <a:solidFill>
                  <a:schemeClr val="tx1"/>
                </a:solidFill>
                <a:effectLst/>
                <a:latin typeface="Arial" panose="020B0604020202020204" pitchFamily="34" charset="0"/>
                <a:ea typeface="Arial" panose="020B0604020202020204" pitchFamily="34" charset="0"/>
                <a:cs typeface="Arial" panose="020B0604020202020204" pitchFamily="34" charset="0"/>
              </a:rPr>
              <a:t>ferences</a:t>
            </a:r>
            <a:r>
              <a:rPr lang="en-GB" sz="1100">
                <a:effectLst/>
                <a:latin typeface="Arial" panose="020B0604020202020204" pitchFamily="34" charset="0"/>
                <a:ea typeface="Arial" panose="020B0604020202020204" pitchFamily="34" charset="0"/>
                <a:cs typeface="Arial" panose="020B0604020202020204" pitchFamily="34" charset="0"/>
              </a:rPr>
              <a:t> </a:t>
            </a:r>
            <a:br>
              <a:rPr lang="en-GB" sz="1100">
                <a:effectLst/>
                <a:latin typeface="Calibri" panose="020F0502020204030204" pitchFamily="34" charset="0"/>
                <a:ea typeface="Calibri" panose="020F0502020204030204" pitchFamily="34" charset="0"/>
                <a:cs typeface="Arial" panose="020B0604020202020204" pitchFamily="34" charset="0"/>
              </a:rPr>
            </a:br>
            <a:endParaRPr lang="en-GB" sz="110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537B6CF-173C-D8E9-D730-8F62397B9E07}"/>
              </a:ext>
            </a:extLst>
          </p:cNvPr>
          <p:cNvSpPr>
            <a:spLocks noGrp="1"/>
          </p:cNvSpPr>
          <p:nvPr>
            <p:ph idx="1"/>
          </p:nvPr>
        </p:nvSpPr>
        <p:spPr>
          <a:xfrm>
            <a:off x="555414" y="1357949"/>
            <a:ext cx="8596668" cy="3880773"/>
          </a:xfrm>
        </p:spPr>
        <p:txBody>
          <a:bodyPr vert="horz" lIns="91440" tIns="45720" rIns="91440" bIns="45720" rtlCol="0" anchor="t">
            <a:normAutofit/>
          </a:bodyPr>
          <a:lstStyle/>
          <a:p>
            <a:r>
              <a:rPr lang="en-GB" dirty="0"/>
              <a:t>Gurr, S. (2024a) 6 benefits of a structured interview process, </a:t>
            </a:r>
            <a:r>
              <a:rPr lang="en-GB" dirty="0" err="1"/>
              <a:t>Cangrade</a:t>
            </a:r>
            <a:r>
              <a:rPr lang="en-GB" dirty="0"/>
              <a:t>. Available at: https://www.cangrade.com/blog/talent-acquisition/6-benefits-of-a-structured-interview-process/ (Accessed: 09 October 2025). </a:t>
            </a:r>
          </a:p>
          <a:p>
            <a:r>
              <a:rPr lang="en-GB" dirty="0">
                <a:ea typeface="+mn-lt"/>
                <a:cs typeface="+mn-lt"/>
              </a:rPr>
              <a:t>Zhang, Y. and </a:t>
            </a:r>
            <a:r>
              <a:rPr lang="en-GB" dirty="0" err="1">
                <a:ea typeface="+mn-lt"/>
                <a:cs typeface="+mn-lt"/>
              </a:rPr>
              <a:t>Wildemuth</a:t>
            </a:r>
            <a:r>
              <a:rPr lang="en-GB" dirty="0">
                <a:ea typeface="+mn-lt"/>
                <a:cs typeface="+mn-lt"/>
              </a:rPr>
              <a:t>, B.M., 2016. Unstructured interviews. </a:t>
            </a:r>
            <a:r>
              <a:rPr lang="en-GB" i="1" dirty="0">
                <a:ea typeface="+mn-lt"/>
                <a:cs typeface="+mn-lt"/>
              </a:rPr>
              <a:t>Applications of social research methods to questions in information and library science</a:t>
            </a:r>
            <a:r>
              <a:rPr lang="en-GB" dirty="0">
                <a:ea typeface="+mn-lt"/>
                <a:cs typeface="+mn-lt"/>
              </a:rPr>
              <a:t>, pp.000-060.</a:t>
            </a:r>
          </a:p>
          <a:p>
            <a:r>
              <a:rPr lang="en-GB" dirty="0">
                <a:ea typeface="+mn-lt"/>
                <a:cs typeface="+mn-lt"/>
              </a:rPr>
              <a:t>Sah, L.K., Singh, D.R. &amp; Sah, R.K. (2020). Conducting qualitative interviews using virtual communication tools amid Covid-19 pandemic: A learning opportunity for future research. JNMA: Journal of the Nepal Medical Association, 58(232), 1103. </a:t>
            </a:r>
            <a:endParaRPr lang="en-GB" dirty="0"/>
          </a:p>
          <a:p>
            <a:endParaRPr lang="en-GB" dirty="0"/>
          </a:p>
        </p:txBody>
      </p:sp>
    </p:spTree>
    <p:extLst>
      <p:ext uri="{BB962C8B-B14F-4D97-AF65-F5344CB8AC3E}">
        <p14:creationId xmlns:p14="http://schemas.microsoft.com/office/powerpoint/2010/main" val="337979707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6E4C94D3791F742BF2CEB284273B86F" ma:contentTypeVersion="6" ma:contentTypeDescription="Create a new document." ma:contentTypeScope="" ma:versionID="51d37812dda59bf96ac25e041498d54f">
  <xsd:schema xmlns:xsd="http://www.w3.org/2001/XMLSchema" xmlns:xs="http://www.w3.org/2001/XMLSchema" xmlns:p="http://schemas.microsoft.com/office/2006/metadata/properties" xmlns:ns3="0085e1a2-9cbf-4b92-866b-21f3c89040b6" targetNamespace="http://schemas.microsoft.com/office/2006/metadata/properties" ma:root="true" ma:fieldsID="59d8719d1fff0aa862cee1b8801d37d2" ns3:_="">
    <xsd:import namespace="0085e1a2-9cbf-4b92-866b-21f3c89040b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85e1a2-9cbf-4b92-866b-21f3c89040b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085e1a2-9cbf-4b92-866b-21f3c89040b6" xsi:nil="true"/>
  </documentManagement>
</p:properties>
</file>

<file path=customXml/itemProps1.xml><?xml version="1.0" encoding="utf-8"?>
<ds:datastoreItem xmlns:ds="http://schemas.openxmlformats.org/officeDocument/2006/customXml" ds:itemID="{79FB1D97-DA15-4FC1-81CD-0140A62BEADC}">
  <ds:schemaRefs>
    <ds:schemaRef ds:uri="http://schemas.microsoft.com/sharepoint/v3/contenttype/forms"/>
  </ds:schemaRefs>
</ds:datastoreItem>
</file>

<file path=customXml/itemProps2.xml><?xml version="1.0" encoding="utf-8"?>
<ds:datastoreItem xmlns:ds="http://schemas.openxmlformats.org/officeDocument/2006/customXml" ds:itemID="{E609904E-3A08-433F-B41E-FD823DF9DF22}">
  <ds:schemaRefs>
    <ds:schemaRef ds:uri="0085e1a2-9cbf-4b92-866b-21f3c89040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A818CB9-5B06-4FCD-A5B5-A5665FEB4EF2}">
  <ds:schemaRefs>
    <ds:schemaRef ds:uri="0085e1a2-9cbf-4b92-866b-21f3c89040b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Facet</vt:lpstr>
      <vt:lpstr>Module Title: - Developing and Managing Individuals and Teams    Module Code: - LCLM5002    Student Name: - Abdul Kashem      Student Number: - 2410901      Lecturer’s Name: - Doreen Nyaa Amundam </vt:lpstr>
      <vt:lpstr>Content Page</vt:lpstr>
      <vt:lpstr>PowerPoint Presentation</vt:lpstr>
      <vt:lpstr>Recruitment process including Job analysis, Job description and Person specification  </vt:lpstr>
      <vt:lpstr>Here are 3 different types of interviews used in recruitment</vt:lpstr>
      <vt:lpstr>PowerPoint Presentation</vt:lpstr>
      <vt:lpstr>PowerPoint Presentation</vt:lpstr>
      <vt:lpstr>   Justifying Questioning Techniques in Interviews  Effective questioning techniques help interviewers gather accurate, relevant, and deeper insights about candidates. Here’s how and why certain methods are used:</vt:lpstr>
      <vt:lpstr>PowerPoint Presentation</vt:lpstr>
      <vt:lpstr>PowerPoint Presentation</vt:lpstr>
      <vt:lpstr>PowerPoint Presentation</vt:lpstr>
      <vt:lpstr>PowerPoint Presentation</vt:lpstr>
      <vt:lpstr>Conclusion</vt:lpstr>
      <vt:lpstr>References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Kashem (2410901)</dc:creator>
  <cp:revision>30</cp:revision>
  <dcterms:created xsi:type="dcterms:W3CDTF">2025-10-03T09:22:09Z</dcterms:created>
  <dcterms:modified xsi:type="dcterms:W3CDTF">2025-10-09T20:50:52Z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0x01010086E4C94D3791F742BF2CEB284273B86F</vt:lpwstr>
  </property>
</Properties>
</file>