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56" r:id="rId5"/>
    <p:sldId id="257" r:id="rId6"/>
    <p:sldId id="258" r:id="rId7"/>
    <p:sldId id="263" r:id="rId8"/>
    <p:sldId id="265" r:id="rId9"/>
    <p:sldId id="272" r:id="rId10"/>
    <p:sldId id="266" r:id="rId11"/>
    <p:sldId id="270" r:id="rId12"/>
    <p:sldId id="269" r:id="rId13"/>
    <p:sldId id="273" r:id="rId14"/>
    <p:sldId id="267" r:id="rId15"/>
    <p:sldId id="268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A02AE2-0EDE-4CB5-B741-51674E5258CF}" v="1008" dt="2023-05-18T17:06:08.8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20" autoAdjust="0"/>
    <p:restoredTop sz="94641" autoAdjust="0"/>
  </p:normalViewPr>
  <p:slideViewPr>
    <p:cSldViewPr snapToGrid="0">
      <p:cViewPr varScale="1">
        <p:scale>
          <a:sx n="78" d="100"/>
          <a:sy n="78" d="100"/>
        </p:scale>
        <p:origin x="907" y="43"/>
      </p:cViewPr>
      <p:guideLst/>
    </p:cSldViewPr>
  </p:slideViewPr>
  <p:outlineViewPr>
    <p:cViewPr>
      <p:scale>
        <a:sx n="33" d="100"/>
        <a:sy n="33" d="100"/>
      </p:scale>
      <p:origin x="0" y="-32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93E98D-5BBC-439D-BA1E-7E7B8AB2E3B1}" type="datetimeFigureOut">
              <a:rPr lang="en-GB" smtClean="0"/>
              <a:t>28/05/2023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F2E1A6-2B6F-4EC5-AFC2-0219ADC03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905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F2E1A6-2B6F-4EC5-AFC2-0219ADC03A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73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F2E1A6-2B6F-4EC5-AFC2-0219ADC03A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199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F2E1A6-2B6F-4EC5-AFC2-0219ADC03AD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089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5/28/2023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68074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5/28/2023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90717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5/28/2023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88040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5/28/2023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06432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5/28/2023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204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5/28/2023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75089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5/28/2023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684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5/28/2023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71080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5/28/2023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70208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5/28/2023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34700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5/28/2023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32387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5/28/2023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616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dvocacywestwales.org.uk/advocacy/" TargetMode="External"/><Relationship Id="rId2" Type="http://schemas.openxmlformats.org/officeDocument/2006/relationships/hyperlink" Target="https://www.ascymru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government/uploads/system/uploads/attachment_data/file/921428/Mental-capacity-act-code-of-practice.pdf" TargetMode="External"/><Relationship Id="rId5" Type="http://schemas.openxmlformats.org/officeDocument/2006/relationships/hyperlink" Target="https://www.gov.uk/government/publications/care-act-2014-part-1-factsheets/care-act-factsheets" TargetMode="External"/><Relationship Id="rId4" Type="http://schemas.openxmlformats.org/officeDocument/2006/relationships/hyperlink" Target="https://www.legislation.gov.uk/ukpga/2014/23/section/42/enact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227/chapter/Recommendations" TargetMode="External"/><Relationship Id="rId2" Type="http://schemas.openxmlformats.org/officeDocument/2006/relationships/hyperlink" Target="https://www.legislation.gov.uk/ukpga/2005/9/part/1/crossheading/independent-mental-capacity-advocate-serv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maslow.html" TargetMode="External"/><Relationship Id="rId5" Type="http://schemas.openxmlformats.org/officeDocument/2006/relationships/hyperlink" Target="https://www.nhs.uk/conditions/social-care-and-support-guide/making-decisions-for-someone-else/mental-capacity-act/" TargetMode="External"/><Relationship Id="rId4" Type="http://schemas.openxmlformats.org/officeDocument/2006/relationships/hyperlink" Target="https://www.nyas.net/get-support/support-for-young-people/advocac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6CCFC-E9C2-DEAF-7B66-562365A71A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5340911" cy="1978346"/>
          </a:xfrm>
        </p:spPr>
        <p:txBody>
          <a:bodyPr>
            <a:normAutofit fontScale="90000"/>
          </a:bodyPr>
          <a:lstStyle/>
          <a:p>
            <a:r>
              <a:rPr lang="en-GB" b="1" i="0" dirty="0">
                <a:latin typeface="Avenir Next LT Pro (Body)"/>
              </a:rPr>
              <a:t>Describe a range of current legislation in regards to advocacy practice.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142EC0-C07D-1E11-73C0-7FA1E4487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5340911" cy="2709862"/>
          </a:xfrm>
        </p:spPr>
        <p:txBody>
          <a:bodyPr>
            <a:normAutofit/>
          </a:bodyPr>
          <a:lstStyle/>
          <a:p>
            <a:r>
              <a:rPr lang="en-GB" dirty="0">
                <a:latin typeface="Avenir Next LT Pro (Body)"/>
              </a:rPr>
              <a:t>Module code: ECAY4003</a:t>
            </a:r>
          </a:p>
          <a:p>
            <a:r>
              <a:rPr lang="en-GB" dirty="0">
                <a:latin typeface="Avenir Next LT Pro (Body)"/>
              </a:rPr>
              <a:t>Student Number: 2204887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7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 descr="Holographic neon on a shiny background">
            <a:extLst>
              <a:ext uri="{FF2B5EF4-FFF2-40B4-BE49-F238E27FC236}">
                <a16:creationId xmlns:a16="http://schemas.microsoft.com/office/drawing/2014/main" id="{697CC3D9-18FA-CD4F-1171-1B04AF48A6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744" r="21075" b="-1"/>
          <a:stretch/>
        </p:blipFill>
        <p:spPr>
          <a:xfrm>
            <a:off x="6535696" y="10"/>
            <a:ext cx="56692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082932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10"/>
    </mc:Choice>
    <mc:Fallback xmlns="">
      <p:transition spd="slow" advTm="721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DBB47-5D9D-ADAE-6C67-49A82A834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latin typeface="Avenir Next LT Pro (Body)"/>
              </a:rPr>
              <a:t>Introduction:</a:t>
            </a:r>
            <a:endParaRPr lang="en-GB" b="1" dirty="0">
              <a:latin typeface="Avenir Next LT Pro (Body)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2D030-C459-EC9E-9C29-61B0AB8BCF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venir Next LT Pro (Body)"/>
              </a:rPr>
              <a:t>Areas covered include: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venir Next LT Pro (Body)"/>
              </a:rPr>
              <a:t>Mental Capacity Act, 2005 (MCA) and The Care Act 2014 (CA).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venir Next LT Pro (Body)"/>
              </a:rPr>
              <a:t>Aims of these acts.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venir Next LT Pro (Body)"/>
              </a:rPr>
              <a:t>How they relate to advocacy services.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venir Next LT Pro (Body)"/>
              </a:rPr>
              <a:t>Impact of these acts in relation to Maslow’s Hierarchy of needs (MHN). </a:t>
            </a:r>
          </a:p>
        </p:txBody>
      </p:sp>
    </p:spTree>
    <p:extLst>
      <p:ext uri="{BB962C8B-B14F-4D97-AF65-F5344CB8AC3E}">
        <p14:creationId xmlns:p14="http://schemas.microsoft.com/office/powerpoint/2010/main" val="4166041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69"/>
    </mc:Choice>
    <mc:Fallback xmlns="">
      <p:transition spd="slow" advTm="1786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58EA6-29F0-EBAC-AF07-D318167DE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GB" sz="3300" b="1" i="0" dirty="0">
                <a:latin typeface="Avenir Next LT Pro (Body)"/>
              </a:rPr>
              <a:t>Advocacy and legislation: an overview.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19C20-CB8B-8710-C170-FDA645734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Supporting clients to express their views, needs and rights to obtain services and results (NHS, 2023).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Relies on legislation to aid in obtaining the end goal (Advocacy QPM, 2023)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Promotes social inclusion and empowerment of the client (Citizens Advice Sheffield, 2023).</a:t>
            </a:r>
          </a:p>
          <a:p>
            <a:pPr>
              <a:lnSpc>
                <a:spcPct val="100000"/>
              </a:lnSpc>
            </a:pPr>
            <a:endParaRPr lang="en-GB" dirty="0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419A14E1-1492-5F72-2A51-E613F0879C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589" r="25985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958381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58"/>
    </mc:Choice>
    <mc:Fallback xmlns="">
      <p:transition spd="slow" advTm="26558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05A17-0581-33B1-406F-351564F78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latin typeface="Avenir Next LT Pro (Body)"/>
              </a:rPr>
              <a:t>Maslow’s hierarchy of needs.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F9A62B-3E10-BE0D-6543-30489901E0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2404" t="32528" r="35906" b="25324"/>
          <a:stretch/>
        </p:blipFill>
        <p:spPr>
          <a:xfrm>
            <a:off x="525717" y="2657475"/>
            <a:ext cx="4417758" cy="330517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37DF3E-FF89-5390-82A2-81E76BDEA53D}"/>
              </a:ext>
            </a:extLst>
          </p:cNvPr>
          <p:cNvSpPr txBox="1"/>
          <p:nvPr/>
        </p:nvSpPr>
        <p:spPr>
          <a:xfrm>
            <a:off x="171450" y="5962651"/>
            <a:ext cx="3543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(Simply Psychology, 2023).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08E3A7-F570-7CDD-48A8-CF1F42E00D62}"/>
              </a:ext>
            </a:extLst>
          </p:cNvPr>
          <p:cNvSpPr txBox="1"/>
          <p:nvPr/>
        </p:nvSpPr>
        <p:spPr>
          <a:xfrm>
            <a:off x="299269" y="2288143"/>
            <a:ext cx="5393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1: Maslow’s Hierarchy of Needs.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ACC74B-2812-1E8E-4B02-F3016B766F14}"/>
              </a:ext>
            </a:extLst>
          </p:cNvPr>
          <p:cNvSpPr txBox="1"/>
          <p:nvPr/>
        </p:nvSpPr>
        <p:spPr>
          <a:xfrm>
            <a:off x="5564495" y="2361142"/>
            <a:ext cx="4741555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Outlines basic and complex needs of individuals (Benson and </a:t>
            </a:r>
            <a:r>
              <a:rPr lang="en-GB" dirty="0" err="1"/>
              <a:t>Dundis</a:t>
            </a:r>
            <a:r>
              <a:rPr lang="en-GB" dirty="0"/>
              <a:t>, 2003).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Lower levels of need lead to self-actualisation: the best one can be (Lester, 2013).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Understands needs, motives and important factors individuals need to live a safe, happy life (Benson and </a:t>
            </a:r>
            <a:r>
              <a:rPr lang="en-GB" dirty="0" err="1"/>
              <a:t>Dundis</a:t>
            </a:r>
            <a:r>
              <a:rPr lang="en-GB" dirty="0"/>
              <a:t>, 2003).</a:t>
            </a:r>
          </a:p>
        </p:txBody>
      </p:sp>
    </p:spTree>
    <p:extLst>
      <p:ext uri="{BB962C8B-B14F-4D97-AF65-F5344CB8AC3E}">
        <p14:creationId xmlns:p14="http://schemas.microsoft.com/office/powerpoint/2010/main" val="2833094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79"/>
    </mc:Choice>
    <mc:Fallback xmlns="">
      <p:transition spd="slow" advTm="42379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82C5D-AF54-7DC5-4E87-620808327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949" y="303096"/>
            <a:ext cx="4823031" cy="479120"/>
          </a:xfrm>
        </p:spPr>
        <p:txBody>
          <a:bodyPr>
            <a:normAutofit fontScale="90000"/>
          </a:bodyPr>
          <a:lstStyle/>
          <a:p>
            <a:r>
              <a:rPr lang="en-GB" b="1" i="0" dirty="0">
                <a:latin typeface="Avenir Next LT Pro (Body)"/>
              </a:rPr>
              <a:t>Care Act, 2014. </a:t>
            </a:r>
          </a:p>
        </p:txBody>
      </p:sp>
      <p:sp>
        <p:nvSpPr>
          <p:cNvPr id="34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5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6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96604-996F-A096-D037-FC0D34346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622" y="926293"/>
            <a:ext cx="5585532" cy="516649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600" b="1" dirty="0"/>
              <a:t>Section 1 of the Care Act, 2014:  </a:t>
            </a:r>
            <a:r>
              <a:rPr lang="en-GB" sz="1600" dirty="0"/>
              <a:t>dedicated to the ‘well-being’ of the individual. 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It is the job of the local authority (council </a:t>
            </a:r>
            <a:r>
              <a:rPr lang="en-GB" sz="1600" dirty="0" err="1"/>
              <a:t>e.g</a:t>
            </a:r>
            <a:r>
              <a:rPr lang="en-GB" sz="1600" dirty="0"/>
              <a:t>) to increase wellbeing of individuals with taking into account their best interest, wishes, emotional, physical and psychological state  when implementing changes.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It covers: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Promotion of well-being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Care and support 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Integration of services 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Information and advice 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Diversity and quality in services 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Co-operation generally/ specifically 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(Care Act, 2014).</a:t>
            </a:r>
          </a:p>
          <a:p>
            <a:pPr>
              <a:lnSpc>
                <a:spcPct val="100000"/>
              </a:lnSpc>
            </a:pPr>
            <a:endParaRPr lang="en-GB" sz="1100" dirty="0"/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100" dirty="0"/>
          </a:p>
        </p:txBody>
      </p:sp>
      <p:pic>
        <p:nvPicPr>
          <p:cNvPr id="37" name="Picture 4" descr="Two people holding each other's hands">
            <a:extLst>
              <a:ext uri="{FF2B5EF4-FFF2-40B4-BE49-F238E27FC236}">
                <a16:creationId xmlns:a16="http://schemas.microsoft.com/office/drawing/2014/main" id="{10F7B7FD-ED77-F0BB-FAEE-333A8C158A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00" r="25507" b="-1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40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1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226715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912"/>
    </mc:Choice>
    <mc:Fallback xmlns="">
      <p:transition spd="slow" advTm="60912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44586-D85D-1B12-10A9-AF4D6B68B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207" y="1032351"/>
            <a:ext cx="9689999" cy="5309455"/>
          </a:xfrm>
        </p:spPr>
        <p:txBody>
          <a:bodyPr>
            <a:normAutofit fontScale="77500" lnSpcReduction="20000"/>
          </a:bodyPr>
          <a:lstStyle/>
          <a:p>
            <a:r>
              <a:rPr lang="en-GB" sz="2000" b="1" u="sng" dirty="0"/>
              <a:t>Section 67 of the Care Act 2014.</a:t>
            </a:r>
          </a:p>
          <a:p>
            <a:r>
              <a:rPr lang="en-GB" dirty="0"/>
              <a:t>A</a:t>
            </a:r>
            <a:r>
              <a:rPr lang="en-GB" sz="2000" dirty="0"/>
              <a:t>ssessing individuals: </a:t>
            </a:r>
            <a:r>
              <a:rPr lang="en-GB" dirty="0"/>
              <a:t>the local authority must appoint an independent advocate if</a:t>
            </a:r>
            <a:r>
              <a:rPr lang="en-GB" sz="2000" dirty="0"/>
              <a:t> the individual is unable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Understand information.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Unable to communicate their wishes.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Unable to make decisions with given information.</a:t>
            </a:r>
          </a:p>
          <a:p>
            <a:r>
              <a:rPr lang="en-GB" dirty="0"/>
              <a:t>Local authority is obligated to provide advocacy services to ensure the individuals best wishes, needs and right are obtained.</a:t>
            </a:r>
          </a:p>
          <a:p>
            <a:r>
              <a:rPr lang="en-GB" dirty="0"/>
              <a:t> (N</a:t>
            </a:r>
            <a:r>
              <a:rPr lang="en-GB" sz="2000" dirty="0"/>
              <a:t>ational Institute for Health and Care Excellence, 2022). </a:t>
            </a:r>
          </a:p>
          <a:p>
            <a:endParaRPr lang="en-GB" dirty="0"/>
          </a:p>
          <a:p>
            <a:r>
              <a:rPr lang="en-GB" b="1" u="sng" dirty="0"/>
              <a:t>Section 68 of the Care Act 2014.</a:t>
            </a:r>
          </a:p>
          <a:p>
            <a:r>
              <a:rPr lang="en-GB" sz="2000" dirty="0"/>
              <a:t>This section provides statutory requirements surrounding safeguarding of individuals</a:t>
            </a:r>
            <a:r>
              <a:rPr lang="en-GB" dirty="0"/>
              <a:t> </a:t>
            </a:r>
            <a:r>
              <a:rPr lang="en-GB" sz="2000" dirty="0"/>
              <a:t>(Care Act,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the requirements of section 42 (1) (Suspected safeguarding issues), and section 68(4) (the individual has no appropriate representative), are met then the local authority must allocate an independent advocate </a:t>
            </a:r>
            <a:r>
              <a:rPr lang="en-GB" sz="2000" dirty="0"/>
              <a:t>(Care Act, 2014).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advocate is offered to ensure the individuals experiences, views and rights are being heard and communicated to the relevant professionals (</a:t>
            </a:r>
            <a:r>
              <a:rPr lang="en-GB" sz="2000" dirty="0"/>
              <a:t>Gov, 2016).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F0A44A-8C90-5EB5-E0F0-19001011762E}"/>
              </a:ext>
            </a:extLst>
          </p:cNvPr>
          <p:cNvSpPr txBox="1"/>
          <p:nvPr/>
        </p:nvSpPr>
        <p:spPr>
          <a:xfrm>
            <a:off x="816077" y="324465"/>
            <a:ext cx="1157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The Care Act, 2014- Advocacy services</a:t>
            </a:r>
            <a:r>
              <a:rPr lang="en-GB" sz="4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57739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533"/>
    </mc:Choice>
    <mc:Fallback xmlns="">
      <p:transition spd="slow" advTm="9453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A3E9B-7D48-5241-207E-F5F72EF1B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2268260" y="0"/>
            <a:ext cx="7849133" cy="671902"/>
          </a:xfrm>
        </p:spPr>
        <p:txBody>
          <a:bodyPr>
            <a:normAutofit/>
          </a:bodyPr>
          <a:lstStyle/>
          <a:p>
            <a:r>
              <a:rPr lang="en-GB" b="1" i="0" dirty="0">
                <a:latin typeface="Avenir Next LT Pro (Body)"/>
              </a:rPr>
              <a:t>Metal Capacity Act, 2005.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6C1CC-C448-5461-50B1-C932F273E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18" y="822580"/>
            <a:ext cx="10429324" cy="5745368"/>
          </a:xfrm>
        </p:spPr>
        <p:txBody>
          <a:bodyPr>
            <a:normAutofit fontScale="2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/>
              <a:t>Protects those who lack capacity to make their own decisions (NHS, 2021).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/>
              <a:t>Criteria: 16 and over with brain impairment which leaves them unable to make decisions (Mental Capacity Act 2005).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/>
              <a:t>Covers various degrees of lack of capacity (Mental Capacity Act 2005).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/>
              <a:t>Empowers those who can make some decisions to whilst offering a supportive and protective framework to aid in making decisions unobtainable to the individuals capacity level (NHS, 2021). </a:t>
            </a:r>
          </a:p>
          <a:p>
            <a:r>
              <a:rPr lang="en-GB" sz="8000" dirty="0"/>
              <a:t> </a:t>
            </a:r>
            <a:r>
              <a:rPr lang="en-GB" sz="8000" b="1" dirty="0"/>
              <a:t>5 Key principles: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8000" dirty="0"/>
              <a:t>Should not be assumed.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8000" dirty="0"/>
              <a:t>Allow the individual every chance to make their own decisions.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8000" dirty="0"/>
              <a:t>If the individual makes a decision that may be seen as wrong this does not determine lack of capacity.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8000" dirty="0"/>
              <a:t>Decisions made must always hold the individuals best needs paramount.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8000" dirty="0"/>
              <a:t>Decisions made on behalf of the individual must least invasive to their freedoms.</a:t>
            </a:r>
          </a:p>
          <a:p>
            <a:r>
              <a:rPr lang="en-GB" sz="8000" dirty="0"/>
              <a:t>(Nicholson, Cutter and </a:t>
            </a:r>
            <a:r>
              <a:rPr lang="en-GB" sz="8000" dirty="0" err="1"/>
              <a:t>Hotopf</a:t>
            </a:r>
            <a:r>
              <a:rPr lang="en-GB" sz="8000" dirty="0"/>
              <a:t>, 2008).</a:t>
            </a:r>
          </a:p>
          <a:p>
            <a:endParaRPr lang="en-GB" sz="96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139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808"/>
    </mc:Choice>
    <mc:Fallback xmlns="">
      <p:transition spd="slow" advTm="95808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27D7C-37B9-022B-EF46-0224E9242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9"/>
            <a:ext cx="9581844" cy="1270332"/>
          </a:xfrm>
        </p:spPr>
        <p:txBody>
          <a:bodyPr/>
          <a:lstStyle/>
          <a:p>
            <a:r>
              <a:rPr lang="en-GB" b="1" i="0" dirty="0">
                <a:latin typeface="Avenir Next LT Pro (Body)"/>
              </a:rPr>
              <a:t>Section 35-41: Independent mental capacity advocacy (IMCA) service.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8E4B4-0391-5631-6D2C-9EC1A9D8A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IMCA bought about by the MCA, 2005 (Gov, 2007).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If an individual does not have anyone suitable to support them then under the MCA, 2005 they are entitled to an IMCA (</a:t>
            </a:r>
            <a:r>
              <a:rPr lang="en-GB" sz="2000" dirty="0"/>
              <a:t>Mental Capacity Act 2005).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IMCA act as a legal safeguard for the individual, ensuring that all decisions made are in their best interest (</a:t>
            </a:r>
            <a:r>
              <a:rPr lang="en-GB" sz="2000" dirty="0"/>
              <a:t>Mental Capacity Act 2005).</a:t>
            </a:r>
            <a:endParaRPr lang="en-GB" dirty="0"/>
          </a:p>
          <a:p>
            <a:r>
              <a:rPr lang="en-GB" b="1" dirty="0"/>
              <a:t>Application in regards to serious medical treatment within the NHS: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Before any medical treatment is offered then an IMCA must be included (</a:t>
            </a:r>
            <a:r>
              <a:rPr lang="en-GB" sz="2000" dirty="0"/>
              <a:t>Mental Capacity Act 2005).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They play a key role in healthcare decisions, section 36-37 of the MCA, 2005 highlights this role in challenging healthcare decisions if the individuals does not agree or advocate feels it is not the best decision for them (</a:t>
            </a:r>
            <a:r>
              <a:rPr lang="en-GB" sz="2000" dirty="0"/>
              <a:t>Mental Capacity Act 2005).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210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698"/>
    </mc:Choice>
    <mc:Fallback xmlns="">
      <p:transition spd="slow" advTm="59698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B7D658-4DE1-39DD-E3A3-CE8AFFCA8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308449"/>
            <a:ext cx="4663649" cy="14550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b="1" i="0" dirty="0">
                <a:latin typeface="Avenir Next LT Pro (Body)"/>
              </a:rPr>
              <a:t>The acts in relation to Maslow's Hierarchy of needs (MHN). 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06BA5-7EC0-384D-E3A7-1185D9EEE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39" y="1947184"/>
            <a:ext cx="5826570" cy="5332993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lvl="1" indent="-342900">
              <a:lnSpc>
                <a:spcPct val="100000"/>
              </a:lnSpc>
            </a:pPr>
            <a:r>
              <a:rPr lang="en-GB" sz="2000" b="1" dirty="0"/>
              <a:t>MCA, 2005: </a:t>
            </a:r>
            <a:r>
              <a:rPr lang="en-GB" sz="2000" dirty="0"/>
              <a:t>Ensures that the client has an impartial advocate to make decisions that best effect their life (Mental Capacity Act 2005).</a:t>
            </a:r>
          </a:p>
          <a:p>
            <a:pPr marL="342900" lvl="1" indent="-342900">
              <a:lnSpc>
                <a:spcPct val="100000"/>
              </a:lnSpc>
            </a:pPr>
            <a:r>
              <a:rPr lang="en-GB" sz="2000" dirty="0"/>
              <a:t>Advocates strive to ensure their psychological, physical and emotional needs are being listened to and met (Gov, 2007). 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CA, 2014:</a:t>
            </a:r>
            <a:r>
              <a:rPr lang="en-GB" dirty="0"/>
              <a:t> Support the safety of an individual, involvement in decision making and ensuring the client  is listened to overall empowers the client to improve their well-being (Gov, 2016).</a:t>
            </a:r>
          </a:p>
          <a:p>
            <a:pPr>
              <a:lnSpc>
                <a:spcPct val="100000"/>
              </a:lnSpc>
            </a:pPr>
            <a:endParaRPr lang="en-GB" sz="13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7A187D1-F31E-1047-0A8F-8AFF68FEC8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404" t="32528" r="35906" b="25324"/>
          <a:stretch/>
        </p:blipFill>
        <p:spPr>
          <a:xfrm>
            <a:off x="5953780" y="1266233"/>
            <a:ext cx="5660211" cy="4234576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D81C563-0C6F-C668-0F2E-05CEFED5474E}"/>
              </a:ext>
            </a:extLst>
          </p:cNvPr>
          <p:cNvSpPr txBox="1"/>
          <p:nvPr/>
        </p:nvSpPr>
        <p:spPr>
          <a:xfrm>
            <a:off x="5953780" y="787068"/>
            <a:ext cx="5393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2: Maslow’s Hierarchy of Needs.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32FB7C-8B90-A5DD-7924-398239FC2905}"/>
              </a:ext>
            </a:extLst>
          </p:cNvPr>
          <p:cNvSpPr txBox="1"/>
          <p:nvPr/>
        </p:nvSpPr>
        <p:spPr>
          <a:xfrm>
            <a:off x="5974916" y="5577758"/>
            <a:ext cx="3543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(Simply Psychology, 2023).</a:t>
            </a:r>
          </a:p>
        </p:txBody>
      </p:sp>
    </p:spTree>
    <p:extLst>
      <p:ext uri="{BB962C8B-B14F-4D97-AF65-F5344CB8AC3E}">
        <p14:creationId xmlns:p14="http://schemas.microsoft.com/office/powerpoint/2010/main" val="2072665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525"/>
    </mc:Choice>
    <mc:Fallback xmlns="">
      <p:transition spd="slow" advTm="54525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546121-1534-E41C-AA69-13D0FB2E6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GB" b="1" i="0" dirty="0">
                <a:latin typeface="Avenir Next LT Pro (Body)"/>
              </a:rPr>
              <a:t>Advocacy Services:</a:t>
            </a:r>
            <a:br>
              <a:rPr lang="en-GB" dirty="0"/>
            </a:br>
            <a:endParaRPr lang="en-GB" dirty="0"/>
          </a:p>
        </p:txBody>
      </p:sp>
      <p:sp>
        <p:nvSpPr>
          <p:cNvPr id="22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BEDAEAF2-9869-F4B0-9B97-F125696D2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 b="1" dirty="0"/>
              <a:t>National Youth Advocacy Services: </a:t>
            </a:r>
            <a:r>
              <a:rPr lang="en-GB" sz="1700" dirty="0"/>
              <a:t>Range of advocacy services in both England and Wales. Specialises in youth advocacy (National Youth Advocacy Services,2023).</a:t>
            </a:r>
          </a:p>
          <a:p>
            <a:pPr>
              <a:lnSpc>
                <a:spcPct val="100000"/>
              </a:lnSpc>
            </a:pPr>
            <a:r>
              <a:rPr lang="en-GB" sz="1700" b="1" dirty="0"/>
              <a:t>Advocacy West Wales: </a:t>
            </a:r>
            <a:r>
              <a:rPr lang="en-GB" sz="1700" dirty="0"/>
              <a:t>Offer a range of services including: IMHA, Community advocacy, advocacy for individuals with learning difficulties and autism (Advocacy West Wales, 2023).</a:t>
            </a:r>
          </a:p>
          <a:p>
            <a:pPr>
              <a:lnSpc>
                <a:spcPct val="100000"/>
              </a:lnSpc>
            </a:pPr>
            <a:r>
              <a:rPr lang="en-GB" sz="1700" b="1" dirty="0"/>
              <a:t>Advocacy Support Cymru: </a:t>
            </a:r>
            <a:r>
              <a:rPr lang="en-GB" sz="1700" dirty="0"/>
              <a:t>Offers IMCA, IMHA, community advocacy and children’s advocacy (Advocacy Support Cymru, 2023).</a:t>
            </a: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32" name="Picture 4" descr="Birds flying in formation">
            <a:extLst>
              <a:ext uri="{FF2B5EF4-FFF2-40B4-BE49-F238E27FC236}">
                <a16:creationId xmlns:a16="http://schemas.microsoft.com/office/drawing/2014/main" id="{DD70B00D-3D00-2180-2496-025B91B218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31" r="36364" b="-2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05091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04"/>
    </mc:Choice>
    <mc:Fallback xmlns="">
      <p:transition spd="slow" advTm="4250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361AA-FA31-EAE1-E463-942D1A4CE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latin typeface="Avenir Next LT Pro (Body)"/>
              </a:rPr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62F44-E7C9-A590-463A-34C7F220A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Advocates strive to empower their clients, helping them find their own voice (NHS, 2023).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By using a range of statutory laws and legislations to ensure their clients are obtaining social inclusion and justice (Advocacy QPM, 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Acts discussed are at the heart of advocacy provision, outlining  individuals' rights and offering protection against wrongful practise (Mencap, 2017).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Enable individuals to live a life where they are listened to, can live their life to the highest standards possible (Citizens Advice Sheffield, 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88572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775"/>
    </mc:Choice>
    <mc:Fallback xmlns="">
      <p:transition spd="slow" advTm="31775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9CE2F-8F9A-00C5-8049-904A9D1EB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66" y="88977"/>
            <a:ext cx="10077557" cy="1325563"/>
          </a:xfrm>
        </p:spPr>
        <p:txBody>
          <a:bodyPr/>
          <a:lstStyle/>
          <a:p>
            <a:r>
              <a:rPr lang="en-GB" dirty="0"/>
              <a:t>Reference List: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A1706-B68A-D73A-C3EA-F39565753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66" y="751758"/>
            <a:ext cx="12108734" cy="632931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Advocacy QPM. (2023) 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QPMs History. 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Available at:  </a:t>
            </a:r>
            <a:r>
              <a:rPr lang="en-GB" sz="1800" u="sng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QPM's History - QPM | National Development Team for Inclusion(qualityadvocacy.org.uk)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(Accessed: 12/05/2023).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Advocacy Support Cymru. (2023) 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Advocacy Support Cymru (ASC). 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Home :: AS Cymru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(Accessed: 17//06/2023).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Advocacy West Wales. (2023)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Advocacy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Advocacy for Mental health Advocacy West Wales/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Eiriolaeth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 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Gorllewin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 Cymru Phone 01437 762935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(Accessed: 17/05/2023).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Benson, S., and </a:t>
            </a:r>
            <a:r>
              <a:rPr lang="en-GB" sz="1800" kern="100" dirty="0" err="1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Dundis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, S. (2003) 'Understanding and motivating health care employees: integrating Maslow's hierarchy of needs, training and technology', 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Journal of nursing management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(5), pp.315-320. DOI: 10.1046/j.1365-2834.2003.00409.x</a:t>
            </a:r>
            <a:r>
              <a:rPr lang="en-GB" sz="1800" kern="100" dirty="0"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venir Next LT Pro (Body)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Care Act 2014, c. 23. 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Care Act 2014 (legislation.gov.uk)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(Accessed: 12/05/2023).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Citizens Advice Sheffield. (2023) 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What is Advocacy? 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Available at: </a:t>
            </a:r>
            <a:r>
              <a:rPr lang="en-GB" sz="1800" u="sng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What is advocacy? | Citizens Advice Sheffield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 (Accessed: 12/05/2023).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Gov. (2016) 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Care Act factsheets. 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Care Act factsheets - GOV.UK (www.gov.uk)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(Accessed: 12/05/ 2023).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Gov. (2007) 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Mental Capacity Act 2005: Code of Practise. 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dirty="0">
                <a:hlinkClick r:id="rId6"/>
              </a:rPr>
              <a:t>Mental-capacity-act-code-of-practice.pdf (publishing.service.gov.uk)</a:t>
            </a:r>
            <a:r>
              <a:rPr lang="en-GB" sz="1600" dirty="0"/>
              <a:t> (Accessed:17/05/2023).</a:t>
            </a:r>
            <a:endParaRPr lang="en-GB" sz="1800" kern="100" dirty="0">
              <a:effectLst/>
              <a:latin typeface="Avenir Next LT Pro (Body)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Lester, D. (2013) 'Measuring Maslow's hierarchy of needs', 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Psychological reports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, 113(1), pp.15-17. DOI: 10.2466/02.20.PR0.113x16z.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16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2"/>
    </mc:Choice>
    <mc:Fallback xmlns="">
      <p:transition spd="slow" advTm="230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0D161-8736-7F87-71D7-BAA888BFE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039" y="162142"/>
            <a:ext cx="11921922" cy="6317316"/>
          </a:xfrm>
        </p:spPr>
        <p:txBody>
          <a:bodyPr>
            <a:norm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Mental Capacity Act 2005, c.9.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Mental Capacity Act 2005 (legislation.gov.uk)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(Accessed: 12/05/2023).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National Institute for Health and Care Excellence. (2022) 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Advocacy Services for adults with health and social care needs. 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Recommendations | Advocacy services for adults with health and social care needs | Guidance | NICE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(Accessed: 12/ 05/ 2023).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National Youth Advocacy Services. (2023) 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Advocacy. 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Advocacy for Young People | What is Advocacy? | NYAS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(Accessed: 17/05/2023).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NHS. (2021) 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Mental Capacity Act. 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Mental Capacity Act - Social care and support guide - NHS (www.nhs.uk)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(Accessed: 12/05/2023).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NHS. (2023) 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Someone to speak up for you (Advocate) 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Available a: </a:t>
            </a:r>
            <a:r>
              <a:rPr lang="en-GB" sz="1800" u="sng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Someone to speak up for you (advocate) - Social care and support guide - NHS (www.nhs.uk)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 (Accessed: 12/05/20213).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Nicholson, T. Cutter, W., and </a:t>
            </a:r>
            <a:r>
              <a:rPr lang="en-GB" sz="1800" kern="100" dirty="0" err="1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Hotopf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, M. (2008) ‘Assessing mental capacity: The mental capacity act’, </a:t>
            </a:r>
            <a:r>
              <a:rPr lang="en-GB" sz="1800" i="1" kern="100" dirty="0" err="1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Bmj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336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(7639), pp.322-325. DOI: 10.1136/bmj.39457.485347.80.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Simply Psychology. (2023) </a:t>
            </a:r>
            <a:r>
              <a:rPr lang="en-GB" sz="1800" i="1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Maslow’s Hierarchy of needs. 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Maslow's Hierarchy of Needs (simplypsychology.org)</a:t>
            </a:r>
            <a:r>
              <a:rPr lang="en-GB" sz="1800" kern="100" dirty="0">
                <a:effectLst/>
                <a:latin typeface="Avenir Next LT Pro (Body)"/>
                <a:ea typeface="Calibri" panose="020F0502020204030204" pitchFamily="34" charset="0"/>
                <a:cs typeface="Times New Roman" panose="02020603050405020304" pitchFamily="18" charset="0"/>
              </a:rPr>
              <a:t> (Accessed: 16/05/2023).</a:t>
            </a:r>
          </a:p>
          <a:p>
            <a:endParaRPr lang="en-GB" sz="1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626157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LightSeedRightStep">
      <a:dk1>
        <a:srgbClr val="000000"/>
      </a:dk1>
      <a:lt1>
        <a:srgbClr val="FFFFFF"/>
      </a:lt1>
      <a:dk2>
        <a:srgbClr val="412440"/>
      </a:dk2>
      <a:lt2>
        <a:srgbClr val="E8E4E2"/>
      </a:lt2>
      <a:accent1>
        <a:srgbClr val="81A7BB"/>
      </a:accent1>
      <a:accent2>
        <a:srgbClr val="7F8DBA"/>
      </a:accent2>
      <a:accent3>
        <a:srgbClr val="9F96C6"/>
      </a:accent3>
      <a:accent4>
        <a:srgbClr val="A27FBA"/>
      </a:accent4>
      <a:accent5>
        <a:srgbClr val="C492C3"/>
      </a:accent5>
      <a:accent6>
        <a:srgbClr val="BA7FA0"/>
      </a:accent6>
      <a:hlink>
        <a:srgbClr val="A7775C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7" ma:contentTypeDescription="Create a new document." ma:contentTypeScope="" ma:versionID="d2dd192191a1fc559acc8af437f76c54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6bf0a0b6c9271cfff4ce19e48ee1cf6d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79CDC536-DC19-484F-A1B3-BED46D2A303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1BC83CE-0DA1-458A-B20B-D1A76C06C7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E17C7DC-2D59-4B28-A582-065F7C552F09}">
  <ds:schemaRefs>
    <ds:schemaRef ds:uri="http://schemas.openxmlformats.org/package/2006/metadata/core-properties"/>
    <ds:schemaRef ds:uri="0cb976d4-72d8-43fd-a100-21d54766e958"/>
    <ds:schemaRef ds:uri="http://purl.org/dc/elements/1.1/"/>
    <ds:schemaRef ds:uri="http://schemas.microsoft.com/office/infopath/2007/PartnerControls"/>
    <ds:schemaRef ds:uri="da3f2772-8f1e-4acb-bd98-3a0ee892f48a"/>
    <ds:schemaRef ds:uri="http://schemas.microsoft.com/office/2006/documentManagement/types"/>
    <ds:schemaRef ds:uri="http://purl.org/dc/terms/"/>
    <ds:schemaRef ds:uri="http://purl.org/dc/dcmitype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4396</TotalTime>
  <Words>1631</Words>
  <Application>Microsoft Office PowerPoint</Application>
  <PresentationFormat>Widescreen</PresentationFormat>
  <Paragraphs>98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Avenir Next LT Pro</vt:lpstr>
      <vt:lpstr>Avenir Next LT Pro (Body)</vt:lpstr>
      <vt:lpstr>Avenir Next LT Pro Light</vt:lpstr>
      <vt:lpstr>Calibri</vt:lpstr>
      <vt:lpstr>Georgia Pro Semibold</vt:lpstr>
      <vt:lpstr>Times New Roman</vt:lpstr>
      <vt:lpstr>RocaVTI</vt:lpstr>
      <vt:lpstr>Describe a range of current legislation in regards to advocacy practice.</vt:lpstr>
      <vt:lpstr>Introduction:</vt:lpstr>
      <vt:lpstr>Advocacy and legislation: an overview. </vt:lpstr>
      <vt:lpstr>Maslow’s hierarchy of needs.</vt:lpstr>
      <vt:lpstr>Care Act, 2014. </vt:lpstr>
      <vt:lpstr>PowerPoint Presentation</vt:lpstr>
      <vt:lpstr>Metal Capacity Act, 2005.</vt:lpstr>
      <vt:lpstr>Section 35-41: Independent mental capacity advocacy (IMCA) service.  </vt:lpstr>
      <vt:lpstr>The acts in relation to Maslow's Hierarchy of needs (MHN). </vt:lpstr>
      <vt:lpstr>Advocacy Services: </vt:lpstr>
      <vt:lpstr>Conclusion:</vt:lpstr>
      <vt:lpstr>Reference List: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Describe a range of current legislation in regards to advocacy practice.</dc:title>
  <dc:creator>Janis Neal (2204887)</dc:creator>
  <cp:lastModifiedBy>Janis Neal (2204887)</cp:lastModifiedBy>
  <cp:revision>2</cp:revision>
  <dcterms:created xsi:type="dcterms:W3CDTF">2023-05-07T18:01:35Z</dcterms:created>
  <dcterms:modified xsi:type="dcterms:W3CDTF">2023-05-28T15:12:48Z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