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29"/>
  </p:notesMasterIdLst>
  <p:sldIdLst>
    <p:sldId id="256" r:id="rId2"/>
    <p:sldId id="258" r:id="rId3"/>
    <p:sldId id="259" r:id="rId4"/>
    <p:sldId id="260" r:id="rId5"/>
    <p:sldId id="261" r:id="rId6"/>
    <p:sldId id="262" r:id="rId7"/>
    <p:sldId id="263" r:id="rId8"/>
    <p:sldId id="283" r:id="rId9"/>
    <p:sldId id="272" r:id="rId10"/>
    <p:sldId id="273" r:id="rId11"/>
    <p:sldId id="274" r:id="rId12"/>
    <p:sldId id="275" r:id="rId13"/>
    <p:sldId id="276" r:id="rId14"/>
    <p:sldId id="277" r:id="rId15"/>
    <p:sldId id="278" r:id="rId16"/>
    <p:sldId id="279" r:id="rId17"/>
    <p:sldId id="280" r:id="rId18"/>
    <p:sldId id="281" r:id="rId19"/>
    <p:sldId id="282" r:id="rId20"/>
    <p:sldId id="264" r:id="rId21"/>
    <p:sldId id="284" r:id="rId22"/>
    <p:sldId id="265" r:id="rId23"/>
    <p:sldId id="267" r:id="rId24"/>
    <p:sldId id="268" r:id="rId25"/>
    <p:sldId id="269" r:id="rId26"/>
    <p:sldId id="270" r:id="rId27"/>
    <p:sldId id="271"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94660"/>
  </p:normalViewPr>
  <p:slideViewPr>
    <p:cSldViewPr snapToGrid="0">
      <p:cViewPr varScale="1">
        <p:scale>
          <a:sx n="82" d="100"/>
          <a:sy n="82" d="100"/>
        </p:scale>
        <p:origin x="894"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68A6EC-5E8B-4030-925C-BF4E1412A752}" type="datetimeFigureOut">
              <a:rPr lang="en-US" smtClean="0"/>
              <a:t>11/10/25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E046FB-9DD8-42DC-8CF1-022A002CD74B}" type="slidenum">
              <a:rPr lang="en-US" smtClean="0"/>
              <a:t>‹#›</a:t>
            </a:fld>
            <a:endParaRPr lang="en-US"/>
          </a:p>
        </p:txBody>
      </p:sp>
    </p:spTree>
    <p:extLst>
      <p:ext uri="{BB962C8B-B14F-4D97-AF65-F5344CB8AC3E}">
        <p14:creationId xmlns:p14="http://schemas.microsoft.com/office/powerpoint/2010/main" val="22348788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Flight Foods Ltd is experiencing problems in its operations that influence its capability to uphold the quality measures as well as meet its airline customers. Difficulties in communication decrease the efficiency and quality of the food, as such mistakes as undercooked meal and packaging errors occur. Misunderstandings with the staff also lead to recurrent complaints, where employees are based on five cultural backgrounds that have different degrees of English proficiency (Osmancevic et al., 2025). The management is faced with a challenge of imposing hygiene at all times, a scenario that compels the floor manager (Gary) to supervise and train employees at work. The workplace further influences the performance, as noisy machines and tight places lead to making mistakes (Yusof and Rahmat, 2020). Good communication enhances quality and customer satisfaction, as there will be understanding of instructions, hygiene will be observed and personnel will be working efficiently. Using the theories of communication and viable solutions helps in the team work and enhancement of operations. This introduction puts the problems in the Flight Foods Ltd in perspective and emphasizes the role of effective communication to be able to work efficiently and win the confidence of clients. Finally, effective communication plans have a direct influence on performance, safety, and customer trust (Presbitero et al., 2025).</a:t>
            </a:r>
            <a:endParaRPr lang="en-US" dirty="0"/>
          </a:p>
        </p:txBody>
      </p:sp>
      <p:sp>
        <p:nvSpPr>
          <p:cNvPr id="4" name="Slide Number Placeholder 3"/>
          <p:cNvSpPr>
            <a:spLocks noGrp="1"/>
          </p:cNvSpPr>
          <p:nvPr>
            <p:ph type="sldNum" sz="quarter" idx="5"/>
          </p:nvPr>
        </p:nvSpPr>
        <p:spPr/>
        <p:txBody>
          <a:bodyPr/>
          <a:lstStyle/>
          <a:p>
            <a:fld id="{71E046FB-9DD8-42DC-8CF1-022A002CD74B}" type="slidenum">
              <a:rPr lang="en-US" smtClean="0"/>
              <a:t>2</a:t>
            </a:fld>
            <a:endParaRPr lang="en-US"/>
          </a:p>
        </p:txBody>
      </p:sp>
    </p:spTree>
    <p:extLst>
      <p:ext uri="{BB962C8B-B14F-4D97-AF65-F5344CB8AC3E}">
        <p14:creationId xmlns:p14="http://schemas.microsoft.com/office/powerpoint/2010/main" val="37285492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Flight Foods Ltd manufactures airline ready meals on a daily basis with an objective of ensuring quality. The middle-sized firm has forty employees whose age ranges between sixteen and sixty years, which also represent a diverse staffing market with different levels of experience. Five cultural backgrounds exist in the form of staff, which makes the process of working in the team and interacting more complicated (Tingvold and </a:t>
            </a:r>
            <a:r>
              <a:rPr lang="en-GB" dirty="0" err="1"/>
              <a:t>Munkejord</a:t>
            </a:r>
            <a:r>
              <a:rPr lang="en-GB" dirty="0"/>
              <a:t>, 2020). Though the factory floor is well ventilated and well lit, the old machines are noisy and therefore verbal instructions are not easy. Clients of the airlines have also complained of poor hygiene, undercooked food and cross contamination of vegetarian food. Knowing this background is the reason why there are communication barriers and highlighting the need to have effective management strategies. These issues are essential to overcome them to increase the effectiveness of operations, employee performance, and customer satisfaction (Chen et al., 2024). The subsequent slides examine the certain communication barriers, implement theoretical frameworks, and demonstrate the practical solutions. To sum up, it is necessary to understand the context of companies to design specific interventions and enhance performance in operations (Kamal et al., 2023).</a:t>
            </a:r>
            <a:endParaRPr lang="en-US" dirty="0"/>
          </a:p>
        </p:txBody>
      </p:sp>
      <p:sp>
        <p:nvSpPr>
          <p:cNvPr id="4" name="Slide Number Placeholder 3"/>
          <p:cNvSpPr>
            <a:spLocks noGrp="1"/>
          </p:cNvSpPr>
          <p:nvPr>
            <p:ph type="sldNum" sz="quarter" idx="5"/>
          </p:nvPr>
        </p:nvSpPr>
        <p:spPr/>
        <p:txBody>
          <a:bodyPr/>
          <a:lstStyle/>
          <a:p>
            <a:fld id="{71E046FB-9DD8-42DC-8CF1-022A002CD74B}" type="slidenum">
              <a:rPr lang="en-US" smtClean="0"/>
              <a:t>3</a:t>
            </a:fld>
            <a:endParaRPr lang="en-US"/>
          </a:p>
        </p:txBody>
      </p:sp>
    </p:spTree>
    <p:extLst>
      <p:ext uri="{BB962C8B-B14F-4D97-AF65-F5344CB8AC3E}">
        <p14:creationId xmlns:p14="http://schemas.microsoft.com/office/powerpoint/2010/main" val="3490680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The Flight Foods Ltd, the employees possess varied languages and command of English, which influences their interpretation of instructions. Day-to-day work on teams is influenced by cultural diversity as employees adhere to different norms, habits, and ways of working (Osmancevic et al., 2025). The elderly employees are more likely to follow the instructions given and the younger employees may not understand the hygiene and safety guidelines. The age and experience gap necessitates management to change the way teaching is done on procedures. Differentiation communication and training make certain that every staff knows his or her responsibilities. Language, culture, and age should be taken into consideration to enhance the process of engagement and minimize mistakes. Teamwork and operational efficiency are boosted by structured training, mentoring, and visual aids which make them more confident. Research indicates that the promotion of cultural competence and inclusive practices enhances team-based performance and minimizes miscommunication (Presbitero et al., 2025). Finally, training and communication strategies should be informed by demographics to enhance the understanding, collaboration, and output of the staff.</a:t>
            </a:r>
            <a:endParaRPr lang="en-US" dirty="0"/>
          </a:p>
        </p:txBody>
      </p:sp>
      <p:sp>
        <p:nvSpPr>
          <p:cNvPr id="4" name="Slide Number Placeholder 3"/>
          <p:cNvSpPr>
            <a:spLocks noGrp="1"/>
          </p:cNvSpPr>
          <p:nvPr>
            <p:ph type="sldNum" sz="quarter" idx="5"/>
          </p:nvPr>
        </p:nvSpPr>
        <p:spPr/>
        <p:txBody>
          <a:bodyPr/>
          <a:lstStyle/>
          <a:p>
            <a:fld id="{71E046FB-9DD8-42DC-8CF1-022A002CD74B}" type="slidenum">
              <a:rPr lang="en-US" smtClean="0"/>
              <a:t>4</a:t>
            </a:fld>
            <a:endParaRPr lang="en-US"/>
          </a:p>
        </p:txBody>
      </p:sp>
    </p:spTree>
    <p:extLst>
      <p:ext uri="{BB962C8B-B14F-4D97-AF65-F5344CB8AC3E}">
        <p14:creationId xmlns:p14="http://schemas.microsoft.com/office/powerpoint/2010/main" val="21258672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Rustic machines cause stressful environments that are noisy and therefore hard to communicate with verbally. Overcrowded factory floors slow down the efficiency of movement, as well as cause more mistakes in preparing meals. Lack of proper training reduces the accuracy of the tasks, and the intervention of the managers has to be repeated. Long working hours, particularly when the employees are young, diminish their concentration and understanding. The lack of signage cannot completely substitute verbal instructions because some employees might misunderstand them or have issues with English (Yusof &amp; Rahmat, 2020). Repeated food quality problems are caused by environmental factors, such as under cooking of food, cross contamination, and mis packaging. Such circumstances drive the point that there are not only demographic barriers but also operational ones. Quality, employee satisfaction, and client confidence require addressing environmental issues, as well as the enhancement of communication. It has been demonstrated that noise and work distraction hinder comprehension in varied teams (Chen et al., 2024). Finally, the physical working environment should be improved as it promotes better communication, safer work and greater efficiency.</a:t>
            </a:r>
            <a:endParaRPr lang="en-US" dirty="0"/>
          </a:p>
        </p:txBody>
      </p:sp>
      <p:sp>
        <p:nvSpPr>
          <p:cNvPr id="4" name="Slide Number Placeholder 3"/>
          <p:cNvSpPr>
            <a:spLocks noGrp="1"/>
          </p:cNvSpPr>
          <p:nvPr>
            <p:ph type="sldNum" sz="quarter" idx="5"/>
          </p:nvPr>
        </p:nvSpPr>
        <p:spPr/>
        <p:txBody>
          <a:bodyPr/>
          <a:lstStyle/>
          <a:p>
            <a:fld id="{71E046FB-9DD8-42DC-8CF1-022A002CD74B}" type="slidenum">
              <a:rPr lang="en-US" smtClean="0"/>
              <a:t>5</a:t>
            </a:fld>
            <a:endParaRPr lang="en-US"/>
          </a:p>
        </p:txBody>
      </p:sp>
    </p:spTree>
    <p:extLst>
      <p:ext uri="{BB962C8B-B14F-4D97-AF65-F5344CB8AC3E}">
        <p14:creationId xmlns:p14="http://schemas.microsoft.com/office/powerpoint/2010/main" val="5620515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Language barriers do not allow everyday communication and understanding because most employees combine little English with their mother tongues (Kamal et al., 2023). Due to cultural misinterpretations, there is a repetition of errors and employees receive instructions differently. Noise produced by machinery decreases the suitability of verbal instructions, which elevates error in food preparation. A lack of prior training compels the managers to educate the workers on the job about the fundamental hygiene rules and procedures. Feeling of fatigue and stress impair focus especially among young employees. Reliance on signs will not work with individuals who wrongly perceive images or do not read fluently in English. Determining these obstacles justifies the occurrence of operational failures and guides on the implementation of practical measures. It has been found that a combination of linguistic, cultural, and environmental barriers is beneficial in improving performance and minimizing errors (Osmancevic et al., 2025; Tingvold and </a:t>
            </a:r>
            <a:r>
              <a:rPr lang="en-GB" dirty="0" err="1"/>
              <a:t>Munkejord</a:t>
            </a:r>
            <a:r>
              <a:rPr lang="en-GB" dirty="0"/>
              <a:t>, 2020). To sum up, it is imperative to understand communication barriers in order to come up with solutions that enhance the teamwork, quality and efficiency.</a:t>
            </a:r>
            <a:endParaRPr lang="en-US" dirty="0"/>
          </a:p>
        </p:txBody>
      </p:sp>
      <p:sp>
        <p:nvSpPr>
          <p:cNvPr id="4" name="Slide Number Placeholder 3"/>
          <p:cNvSpPr>
            <a:spLocks noGrp="1"/>
          </p:cNvSpPr>
          <p:nvPr>
            <p:ph type="sldNum" sz="quarter" idx="5"/>
          </p:nvPr>
        </p:nvSpPr>
        <p:spPr/>
        <p:txBody>
          <a:bodyPr/>
          <a:lstStyle/>
          <a:p>
            <a:fld id="{71E046FB-9DD8-42DC-8CF1-022A002CD74B}" type="slidenum">
              <a:rPr lang="en-US" smtClean="0"/>
              <a:t>6</a:t>
            </a:fld>
            <a:endParaRPr lang="en-US"/>
          </a:p>
        </p:txBody>
      </p:sp>
    </p:spTree>
    <p:extLst>
      <p:ext uri="{BB962C8B-B14F-4D97-AF65-F5344CB8AC3E}">
        <p14:creationId xmlns:p14="http://schemas.microsoft.com/office/powerpoint/2010/main" val="27049050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The model incorporates source, message, channel, and receiver, which allows breaking down the communication issues by Berlo (Chen et al., 2024). The quality of the sources influences the comprehension of the instructions; Gary is a competent person; he is just unable to communicate well. Clarity of the message defines accuracy of the task; non-uniform directions lead to accelerated mistakes. The verbal communication is diminished by channel problems such as clattering equipment. Interpretation is influenced by receiver differences, such as culture, language, and age (Osmancevic et al., 2025). The application of the Berlo model can solve these problems by having clear messages, right channels, and taking into account the ability of receivers. Culturally diverse teams are better understood using structured communication models that minimize errors at the workplace (Presbitero et al., 2025). The application of this framework helps the management to develop interventions aimed at improving the understanding, collaboration, and the quality of operations. To conclude, the model of Berlo is a useful instrument that can be used to </a:t>
            </a:r>
            <a:r>
              <a:rPr lang="en-GB" dirty="0" err="1"/>
              <a:t>analyze</a:t>
            </a:r>
            <a:r>
              <a:rPr lang="en-GB" dirty="0"/>
              <a:t> and enhance communication within the complex work settings.</a:t>
            </a:r>
            <a:endParaRPr lang="en-US" dirty="0"/>
          </a:p>
        </p:txBody>
      </p:sp>
      <p:sp>
        <p:nvSpPr>
          <p:cNvPr id="4" name="Slide Number Placeholder 3"/>
          <p:cNvSpPr>
            <a:spLocks noGrp="1"/>
          </p:cNvSpPr>
          <p:nvPr>
            <p:ph type="sldNum" sz="quarter" idx="5"/>
          </p:nvPr>
        </p:nvSpPr>
        <p:spPr/>
        <p:txBody>
          <a:bodyPr/>
          <a:lstStyle/>
          <a:p>
            <a:fld id="{71E046FB-9DD8-42DC-8CF1-022A002CD74B}" type="slidenum">
              <a:rPr lang="en-US" smtClean="0"/>
              <a:t>7</a:t>
            </a:fld>
            <a:endParaRPr lang="en-US"/>
          </a:p>
        </p:txBody>
      </p:sp>
    </p:spTree>
    <p:extLst>
      <p:ext uri="{BB962C8B-B14F-4D97-AF65-F5344CB8AC3E}">
        <p14:creationId xmlns:p14="http://schemas.microsoft.com/office/powerpoint/2010/main" val="30510791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By complementing the solution of Berlo, Shannon-Weaver and Schramm models are proposed (Kamal et al., 2023). Shannon-Weaver also points out the noise as interference such as sounds of machinery and cultural misunderstanding. Schramm focuses on feedback, and demonstrates that a deficiency in loops between Gary and staff leads to less understanding. In the absence of two-way communication, the employees are not able to clarify the instructions, and thus, they repeat the same mistakes (Tingvold and </a:t>
            </a:r>
            <a:r>
              <a:rPr lang="en-GB" dirty="0" err="1"/>
              <a:t>Munkejord</a:t>
            </a:r>
            <a:r>
              <a:rPr lang="en-GB" dirty="0"/>
              <a:t>, 2020). The communication should be interactive in nature and should be clear and engaging. Good communication involves feedbacks, use of simple language and appropriate channels. Implementing these theories assists the management in organizing communication, training and enhancing performance in the long run. It has been discovered that feedback and noisy reduction enhance understanding among multicultural teams (Osmancevic et al., 2025). In summary, theoretical models can provide practical solutions to deal with the problem of communication barriers and better the working processes.</a:t>
            </a:r>
            <a:endParaRPr lang="en-US" dirty="0"/>
          </a:p>
        </p:txBody>
      </p:sp>
      <p:sp>
        <p:nvSpPr>
          <p:cNvPr id="4" name="Slide Number Placeholder 3"/>
          <p:cNvSpPr>
            <a:spLocks noGrp="1"/>
          </p:cNvSpPr>
          <p:nvPr>
            <p:ph type="sldNum" sz="quarter" idx="5"/>
          </p:nvPr>
        </p:nvSpPr>
        <p:spPr/>
        <p:txBody>
          <a:bodyPr/>
          <a:lstStyle/>
          <a:p>
            <a:fld id="{71E046FB-9DD8-42DC-8CF1-022A002CD74B}" type="slidenum">
              <a:rPr lang="en-US" smtClean="0"/>
              <a:t>20</a:t>
            </a:fld>
            <a:endParaRPr lang="en-US"/>
          </a:p>
        </p:txBody>
      </p:sp>
    </p:spTree>
    <p:extLst>
      <p:ext uri="{BB962C8B-B14F-4D97-AF65-F5344CB8AC3E}">
        <p14:creationId xmlns:p14="http://schemas.microsoft.com/office/powerpoint/2010/main" val="13599873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Ineffective communication hurts the operation and finances of Flight Foods Ltd (Yusof &amp; Rahmat, 2020). Recurring airline grievances are damaging to reputation and contracts. The misinterpretation of orders leads to undercooking, </a:t>
            </a:r>
            <a:r>
              <a:rPr lang="en-GB" dirty="0" err="1"/>
              <a:t>labeling</a:t>
            </a:r>
            <a:r>
              <a:rPr lang="en-GB" dirty="0"/>
              <a:t> and contamination. Such problems diminish customer trust and add to the cost of correcting. On the inside, communication breakdowns reduce morale, cause stress, and bring conflicts between different employees (Presbitero et al., 2025). Instead of improving, managers waste much time in correcting mistakes. The output decreases, and deadlines are missed, and clients are not satisfied (Chen et al., 2024). It has been found that when communication barriers are addressed, efficiency, morale, and trust enhance (Osmancevic et al., 2025). Overall, communication problems are crucial to address in order to succeed in the operation of the organization, keep the employees satisfied, and remain confident with the clients.</a:t>
            </a:r>
            <a:endParaRPr lang="en-US" dirty="0"/>
          </a:p>
        </p:txBody>
      </p:sp>
      <p:sp>
        <p:nvSpPr>
          <p:cNvPr id="4" name="Slide Number Placeholder 3"/>
          <p:cNvSpPr>
            <a:spLocks noGrp="1"/>
          </p:cNvSpPr>
          <p:nvPr>
            <p:ph type="sldNum" sz="quarter" idx="5"/>
          </p:nvPr>
        </p:nvSpPr>
        <p:spPr/>
        <p:txBody>
          <a:bodyPr/>
          <a:lstStyle/>
          <a:p>
            <a:fld id="{71E046FB-9DD8-42DC-8CF1-022A002CD74B}" type="slidenum">
              <a:rPr lang="en-US" smtClean="0"/>
              <a:t>22</a:t>
            </a:fld>
            <a:endParaRPr lang="en-US"/>
          </a:p>
        </p:txBody>
      </p:sp>
    </p:spTree>
    <p:extLst>
      <p:ext uri="{BB962C8B-B14F-4D97-AF65-F5344CB8AC3E}">
        <p14:creationId xmlns:p14="http://schemas.microsoft.com/office/powerpoint/2010/main" val="346467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The implementation process starts with a needs assessment where the gaps in language and training are identified (Tingvold and </a:t>
            </a:r>
            <a:r>
              <a:rPr lang="en-GB" dirty="0" err="1"/>
              <a:t>Munkejord</a:t>
            </a:r>
            <a:r>
              <a:rPr lang="en-GB" dirty="0"/>
              <a:t>, 2020). Phase one: The phase produces bilingual materials and visual instructions. Phase two is an introduction of workshops with supervisors who are trained on intercultural communication. Phase three is the installation of noise-reduction solutions and rearrangement of the workspace (Chen et al., 2024). To monitor progress, managers have feedback meetings. Measurements through improvements in client feedback and error reports are used to measure improvement. The cooperation of the management, supervisors and employees will enable easy implementation. The studies indicate that well-organized plans with feedback throughout the course improve learning and minimize mistakes (Osmancevic et al., 2025). The strategy will guarantee viable, practical and sustainable solutions, which can slowly transform communication and culture at work place. To sum up, planning is an effective method of ensuring communication improvements are long-term and effective.</a:t>
            </a:r>
            <a:endParaRPr lang="en-US" dirty="0"/>
          </a:p>
        </p:txBody>
      </p:sp>
      <p:sp>
        <p:nvSpPr>
          <p:cNvPr id="4" name="Slide Number Placeholder 3"/>
          <p:cNvSpPr>
            <a:spLocks noGrp="1"/>
          </p:cNvSpPr>
          <p:nvPr>
            <p:ph type="sldNum" sz="quarter" idx="5"/>
          </p:nvPr>
        </p:nvSpPr>
        <p:spPr/>
        <p:txBody>
          <a:bodyPr/>
          <a:lstStyle/>
          <a:p>
            <a:fld id="{71E046FB-9DD8-42DC-8CF1-022A002CD74B}" type="slidenum">
              <a:rPr lang="en-US" smtClean="0"/>
              <a:t>23</a:t>
            </a:fld>
            <a:endParaRPr lang="en-US"/>
          </a:p>
        </p:txBody>
      </p:sp>
    </p:spTree>
    <p:extLst>
      <p:ext uri="{BB962C8B-B14F-4D97-AF65-F5344CB8AC3E}">
        <p14:creationId xmlns:p14="http://schemas.microsoft.com/office/powerpoint/2010/main" val="25537298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The advantage of the enhanced communication to Flight Foods Ltd is that the standards and procedures of hygiene become clear (Chen et al., 2024). Teamwork goes up, and the interpersonal pressure within the culturally diverse personnel is minimized (Presbitero et al., 2025). Managers also do not need to take a lot of time in rectifying errors and concentrate on productivity. Improved feedback fosters trust, morale and accountability. Quality control is enhanced and the customers are satisfied and retained (Tingvold and </a:t>
            </a:r>
            <a:r>
              <a:rPr lang="en-GB" dirty="0" err="1"/>
              <a:t>Munkejord</a:t>
            </a:r>
            <a:r>
              <a:rPr lang="en-GB" dirty="0"/>
              <a:t>, 2020). The company can acquire the reputation of reliability, safety, and efficiency and win airline contracts. Communication makes the work place safer, more productive and motivating. It has been found that enhanced communication is associated with the engagement of employees and operational success (Osmancevic et al., 2025). Debriefing, improving communication improves efficiency, trust, and client satisfaction, which is good to the employees and the organization.</a:t>
            </a:r>
            <a:endParaRPr lang="en-US" dirty="0"/>
          </a:p>
        </p:txBody>
      </p:sp>
      <p:sp>
        <p:nvSpPr>
          <p:cNvPr id="4" name="Slide Number Placeholder 3"/>
          <p:cNvSpPr>
            <a:spLocks noGrp="1"/>
          </p:cNvSpPr>
          <p:nvPr>
            <p:ph type="sldNum" sz="quarter" idx="5"/>
          </p:nvPr>
        </p:nvSpPr>
        <p:spPr/>
        <p:txBody>
          <a:bodyPr/>
          <a:lstStyle/>
          <a:p>
            <a:fld id="{71E046FB-9DD8-42DC-8CF1-022A002CD74B}" type="slidenum">
              <a:rPr lang="en-US" smtClean="0"/>
              <a:t>24</a:t>
            </a:fld>
            <a:endParaRPr lang="en-US"/>
          </a:p>
        </p:txBody>
      </p:sp>
    </p:spTree>
    <p:extLst>
      <p:ext uri="{BB962C8B-B14F-4D97-AF65-F5344CB8AC3E}">
        <p14:creationId xmlns:p14="http://schemas.microsoft.com/office/powerpoint/2010/main" val="26823573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The enhancement of communication can be challenged by the unwillingness of the staff to switch to a new practice (Kamal et al., 2023). Training material or equipment may be limited due to limited budgets. It may be hard to organize a bilingual session with the shift workers (Chen et al., 2024). It is possible that some of the staff will not be comfortable providing feedback. It can be overcome by being patient and having a clear leadership with frequent follow ups. Participation should be encouraged, contributions appreciated, and it should be done in small steps to enhance adoption. It was found that gradual implementations and recognition boosts engagement in multicultural teams (Osmancevic et al., 2025; Presbitero et al., 2025). Reinforcement and observable outcomes are continued to create trust, which guarantees a lasting communication culture. To sum up, to effectively improve communication, it is necessary to be able to face and overcome challenges.</a:t>
            </a:r>
            <a:endParaRPr lang="en-US" dirty="0"/>
          </a:p>
        </p:txBody>
      </p:sp>
      <p:sp>
        <p:nvSpPr>
          <p:cNvPr id="4" name="Slide Number Placeholder 3"/>
          <p:cNvSpPr>
            <a:spLocks noGrp="1"/>
          </p:cNvSpPr>
          <p:nvPr>
            <p:ph type="sldNum" sz="quarter" idx="5"/>
          </p:nvPr>
        </p:nvSpPr>
        <p:spPr/>
        <p:txBody>
          <a:bodyPr/>
          <a:lstStyle/>
          <a:p>
            <a:fld id="{71E046FB-9DD8-42DC-8CF1-022A002CD74B}" type="slidenum">
              <a:rPr lang="en-US" smtClean="0"/>
              <a:t>25</a:t>
            </a:fld>
            <a:endParaRPr lang="en-US"/>
          </a:p>
        </p:txBody>
      </p:sp>
    </p:spTree>
    <p:extLst>
      <p:ext uri="{BB962C8B-B14F-4D97-AF65-F5344CB8AC3E}">
        <p14:creationId xmlns:p14="http://schemas.microsoft.com/office/powerpoint/2010/main" val="3153346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The communication barriers that Flight Foods Ltd is dealing with are complicated due to language, culture, environment, and training (Yusof and Rahmat, 2020). The use of the models suggested by Berlo and others shows the necessity of clarity of messages, correct channels to be used, as well as considerations of the receivers (Chen et al., 2024; Kamal et al., 2023). The lack of communication led to errors, complaints of clients, low morale, and organized and inclusive solutions can solve these problems. Understanding and collaboration is enhanced through bilingual training, visual tools, and feedback systems (Osmancevic et al., 2025). The improvement of communication over the time brings about better quality of products, relations between the staff and performance of an organization. Operational excellence in competitive industries such as the food production requires effective teamwork and communication (Presbitero et al., 2025; Tingvold and </a:t>
            </a:r>
            <a:r>
              <a:rPr lang="en-GB" dirty="0" err="1"/>
              <a:t>Munkejord</a:t>
            </a:r>
            <a:r>
              <a:rPr lang="en-GB" dirty="0"/>
              <a:t>, 2020). To summarize, structured communicational strategies based on cultural awareness are instrumental to the success of the operations, employee satisfaction, and client trust.</a:t>
            </a:r>
            <a:endParaRPr lang="en-US" dirty="0"/>
          </a:p>
        </p:txBody>
      </p:sp>
      <p:sp>
        <p:nvSpPr>
          <p:cNvPr id="4" name="Slide Number Placeholder 3"/>
          <p:cNvSpPr>
            <a:spLocks noGrp="1"/>
          </p:cNvSpPr>
          <p:nvPr>
            <p:ph type="sldNum" sz="quarter" idx="5"/>
          </p:nvPr>
        </p:nvSpPr>
        <p:spPr/>
        <p:txBody>
          <a:bodyPr/>
          <a:lstStyle/>
          <a:p>
            <a:fld id="{71E046FB-9DD8-42DC-8CF1-022A002CD74B}" type="slidenum">
              <a:rPr lang="en-US" smtClean="0"/>
              <a:t>26</a:t>
            </a:fld>
            <a:endParaRPr lang="en-US"/>
          </a:p>
        </p:txBody>
      </p:sp>
    </p:spTree>
    <p:extLst>
      <p:ext uri="{BB962C8B-B14F-4D97-AF65-F5344CB8AC3E}">
        <p14:creationId xmlns:p14="http://schemas.microsoft.com/office/powerpoint/2010/main" val="125302184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9D9FA2AB-E499-4032-BD3B-A8295590FD86}" type="datetimeFigureOut">
              <a:rPr lang="en-US" smtClean="0"/>
              <a:t>11/10/25</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9CCA430C-4485-4F1C-9CF7-C3000EC33496}"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160911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9FA2AB-E499-4032-BD3B-A8295590FD8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CA430C-4485-4F1C-9CF7-C3000EC33496}" type="slidenum">
              <a:rPr lang="en-US" smtClean="0"/>
              <a:t>‹#›</a:t>
            </a:fld>
            <a:endParaRPr lang="en-US"/>
          </a:p>
        </p:txBody>
      </p:sp>
    </p:spTree>
    <p:extLst>
      <p:ext uri="{BB962C8B-B14F-4D97-AF65-F5344CB8AC3E}">
        <p14:creationId xmlns:p14="http://schemas.microsoft.com/office/powerpoint/2010/main" val="35048851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9FA2AB-E499-4032-BD3B-A8295590FD8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CA430C-4485-4F1C-9CF7-C3000EC33496}"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622735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9FA2AB-E499-4032-BD3B-A8295590FD86}" type="datetimeFigureOut">
              <a:rPr lang="en-US" smtClean="0"/>
              <a:t>11/10/25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CCA430C-4485-4F1C-9CF7-C3000EC33496}" type="slidenum">
              <a:rPr lang="en-US" smtClean="0"/>
              <a:t>‹#›</a:t>
            </a:fld>
            <a:endParaRPr lang="en-US"/>
          </a:p>
        </p:txBody>
      </p:sp>
    </p:spTree>
    <p:extLst>
      <p:ext uri="{BB962C8B-B14F-4D97-AF65-F5344CB8AC3E}">
        <p14:creationId xmlns:p14="http://schemas.microsoft.com/office/powerpoint/2010/main" val="27401039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9FA2AB-E499-4032-BD3B-A8295590FD86}" type="datetimeFigureOut">
              <a:rPr lang="en-US" smtClean="0"/>
              <a:t>11/10/25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CCA430C-4485-4F1C-9CF7-C3000EC33496}"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750802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9FA2AB-E499-4032-BD3B-A8295590FD86}" type="datetimeFigureOut">
              <a:rPr lang="en-US" smtClean="0"/>
              <a:t>11/10/25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CCA430C-4485-4F1C-9CF7-C3000EC33496}"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034288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9FA2AB-E499-4032-BD3B-A8295590FD86}" type="datetimeFigureOut">
              <a:rPr lang="en-US" smtClean="0"/>
              <a:t>11/10/25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CCA430C-4485-4F1C-9CF7-C3000EC33496}" type="slidenum">
              <a:rPr lang="en-US" smtClean="0"/>
              <a:t>‹#›</a:t>
            </a:fld>
            <a:endParaRPr lang="en-US"/>
          </a:p>
        </p:txBody>
      </p:sp>
    </p:spTree>
    <p:extLst>
      <p:ext uri="{BB962C8B-B14F-4D97-AF65-F5344CB8AC3E}">
        <p14:creationId xmlns:p14="http://schemas.microsoft.com/office/powerpoint/2010/main" val="38461946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D9FA2AB-E499-4032-BD3B-A8295590FD86}" type="datetimeFigureOut">
              <a:rPr lang="en-US" smtClean="0"/>
              <a:t>11/10/25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CCA430C-4485-4F1C-9CF7-C3000EC33496}"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469976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D9FA2AB-E499-4032-BD3B-A8295590FD86}" type="datetimeFigureOut">
              <a:rPr lang="en-US" smtClean="0"/>
              <a:t>11/10/25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CCA430C-4485-4F1C-9CF7-C3000EC33496}" type="slidenum">
              <a:rPr lang="en-US" smtClean="0"/>
              <a:t>‹#›</a:t>
            </a:fld>
            <a:endParaRPr lang="en-US"/>
          </a:p>
        </p:txBody>
      </p:sp>
    </p:spTree>
    <p:extLst>
      <p:ext uri="{BB962C8B-B14F-4D97-AF65-F5344CB8AC3E}">
        <p14:creationId xmlns:p14="http://schemas.microsoft.com/office/powerpoint/2010/main" val="17947229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D9FA2AB-E499-4032-BD3B-A8295590FD86}" type="datetimeFigureOut">
              <a:rPr lang="en-US" smtClean="0"/>
              <a:t>11/10/25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CCA430C-4485-4F1C-9CF7-C3000EC33496}" type="slidenum">
              <a:rPr lang="en-US" smtClean="0"/>
              <a:t>‹#›</a:t>
            </a:fld>
            <a:endParaRPr lang="en-US"/>
          </a:p>
        </p:txBody>
      </p:sp>
    </p:spTree>
    <p:extLst>
      <p:ext uri="{BB962C8B-B14F-4D97-AF65-F5344CB8AC3E}">
        <p14:creationId xmlns:p14="http://schemas.microsoft.com/office/powerpoint/2010/main" val="20924399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9FA2AB-E499-4032-BD3B-A8295590FD8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CA430C-4485-4F1C-9CF7-C3000EC33496}"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39921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9FA2AB-E499-4032-BD3B-A8295590FD8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CA430C-4485-4F1C-9CF7-C3000EC33496}"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01583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9FA2AB-E499-4032-BD3B-A8295590FD8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CA430C-4485-4F1C-9CF7-C3000EC33496}" type="slidenum">
              <a:rPr lang="en-US" smtClean="0"/>
              <a:t>‹#›</a:t>
            </a:fld>
            <a:endParaRPr lang="en-US"/>
          </a:p>
        </p:txBody>
      </p:sp>
    </p:spTree>
    <p:extLst>
      <p:ext uri="{BB962C8B-B14F-4D97-AF65-F5344CB8AC3E}">
        <p14:creationId xmlns:p14="http://schemas.microsoft.com/office/powerpoint/2010/main" val="32458745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9FA2AB-E499-4032-BD3B-A8295590FD8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CA430C-4485-4F1C-9CF7-C3000EC33496}"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309124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9FA2AB-E499-4032-BD3B-A8295590FD8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CA430C-4485-4F1C-9CF7-C3000EC33496}"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204578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9FA2AB-E499-4032-BD3B-A8295590FD8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CA430C-4485-4F1C-9CF7-C3000EC33496}"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350717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9FA2AB-E499-4032-BD3B-A8295590FD86}"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CA430C-4485-4F1C-9CF7-C3000EC33496}"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994649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D9FA2AB-E499-4032-BD3B-A8295590FD86}" type="datetimeFigureOut">
              <a:rPr lang="en-US" smtClean="0"/>
              <a:t>11/10/25</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CCA430C-4485-4F1C-9CF7-C3000EC33496}" type="slidenum">
              <a:rPr lang="en-US" smtClean="0"/>
              <a:t>‹#›</a:t>
            </a:fld>
            <a:endParaRPr lang="en-US"/>
          </a:p>
        </p:txBody>
      </p:sp>
    </p:spTree>
    <p:extLst>
      <p:ext uri="{BB962C8B-B14F-4D97-AF65-F5344CB8AC3E}">
        <p14:creationId xmlns:p14="http://schemas.microsoft.com/office/powerpoint/2010/main" val="3994386144"/>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hyperlink" Target="https://doi.org/10.6007/ijarbss/v13-i11/19498" TargetMode="External"/><Relationship Id="rId7" Type="http://schemas.openxmlformats.org/officeDocument/2006/relationships/hyperlink" Target="https://doi.org/10.46827/ejes.v7i10.3299" TargetMode="External"/><Relationship Id="rId2" Type="http://schemas.openxmlformats.org/officeDocument/2006/relationships/hyperlink" Target="https://doi.org/10.3389/fmed.2024.1350975" TargetMode="External"/><Relationship Id="rId1" Type="http://schemas.openxmlformats.org/officeDocument/2006/relationships/slideLayout" Target="../slideLayouts/slideLayout4.xml"/><Relationship Id="rId6" Type="http://schemas.openxmlformats.org/officeDocument/2006/relationships/hyperlink" Target="https://doi.org/10.1002/nop2.704" TargetMode="External"/><Relationship Id="rId5" Type="http://schemas.openxmlformats.org/officeDocument/2006/relationships/hyperlink" Target="https://www.sciencedirect.com/science/article/pii/S0148296324005162" TargetMode="External"/><Relationship Id="rId4" Type="http://schemas.openxmlformats.org/officeDocument/2006/relationships/hyperlink" Target="https://doi.org/10.1016/j.ijnurstu.2025.10507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47680-93D9-4363-E37C-A8A6FB692F45}"/>
              </a:ext>
            </a:extLst>
          </p:cNvPr>
          <p:cNvSpPr>
            <a:spLocks noGrp="1"/>
          </p:cNvSpPr>
          <p:nvPr>
            <p:ph type="ctrTitle"/>
          </p:nvPr>
        </p:nvSpPr>
        <p:spPr>
          <a:xfrm>
            <a:off x="2344615" y="1488831"/>
            <a:ext cx="7514494" cy="1125415"/>
          </a:xfrm>
        </p:spPr>
        <p:txBody>
          <a:bodyPr>
            <a:normAutofit/>
          </a:bodyPr>
          <a:lstStyle/>
          <a:p>
            <a:r>
              <a:rPr lang="en-GB" sz="2800" b="1" dirty="0">
                <a:latin typeface="Arial" panose="020B0604020202020204" pitchFamily="34" charset="0"/>
                <a:cs typeface="Arial" panose="020B0604020202020204" pitchFamily="34" charset="0"/>
              </a:rPr>
              <a:t>Communication Barriers at Flight Foods Ltd</a:t>
            </a:r>
            <a:endParaRPr lang="en-US" sz="28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242CD685-9891-1F36-8B10-FF7BC34503F8}"/>
              </a:ext>
            </a:extLst>
          </p:cNvPr>
          <p:cNvSpPr>
            <a:spLocks noGrp="1"/>
          </p:cNvSpPr>
          <p:nvPr>
            <p:ph type="subTitle" idx="1"/>
          </p:nvPr>
        </p:nvSpPr>
        <p:spPr>
          <a:xfrm>
            <a:off x="2473570" y="3516923"/>
            <a:ext cx="7280030" cy="1852246"/>
          </a:xfrm>
        </p:spPr>
        <p:txBody>
          <a:bodyPr>
            <a:normAutofit fontScale="92500" lnSpcReduction="10000"/>
          </a:bodyPr>
          <a:lstStyle/>
          <a:p>
            <a:r>
              <a:rPr lang="en-GB" dirty="0">
                <a:latin typeface="Arial" panose="020B0604020202020204" pitchFamily="34" charset="0"/>
                <a:cs typeface="Arial" panose="020B0604020202020204" pitchFamily="34" charset="0"/>
              </a:rPr>
              <a:t>Effective Teamwork and Communication – Group Presentation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Student Names/Student number : </a:t>
            </a:r>
            <a:r>
              <a:rPr lang="en-GB" dirty="0" err="1">
                <a:latin typeface="Arial" panose="020B0604020202020204" pitchFamily="34" charset="0"/>
                <a:cs typeface="Arial" panose="020B0604020202020204" pitchFamily="34" charset="0"/>
              </a:rPr>
              <a:t>Shteriyan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Simeonov</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Zoev</a:t>
            </a:r>
            <a:r>
              <a:rPr lang="en-GB" dirty="0">
                <a:latin typeface="Arial" panose="020B0604020202020204" pitchFamily="34" charset="0"/>
                <a:cs typeface="Arial" panose="020B0604020202020204" pitchFamily="34" charset="0"/>
              </a:rPr>
              <a:t> (2408131) , Jacob Wray (2440132) , Xenia </a:t>
            </a:r>
            <a:r>
              <a:rPr lang="en-GB" dirty="0" err="1">
                <a:latin typeface="Arial" panose="020B0604020202020204" pitchFamily="34" charset="0"/>
                <a:cs typeface="Arial" panose="020B0604020202020204" pitchFamily="34" charset="0"/>
              </a:rPr>
              <a:t>Giorgiana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Anghel</a:t>
            </a:r>
            <a:r>
              <a:rPr lang="en-GB" dirty="0">
                <a:latin typeface="Arial" panose="020B0604020202020204" pitchFamily="34" charset="0"/>
                <a:cs typeface="Arial" panose="020B0604020202020204" pitchFamily="34" charset="0"/>
              </a:rPr>
              <a:t> (2438527)</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864414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7DC19-6DB6-02FA-490A-A46C6F0F52D6}"/>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What will we be discussing today?</a:t>
            </a:r>
            <a:endParaRPr lang="en-US" b="1"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CC03824D-E2A6-0EAA-AD19-3B71FAC03165}"/>
              </a:ext>
            </a:extLst>
          </p:cNvPr>
          <p:cNvSpPr>
            <a:spLocks noGrp="1"/>
          </p:cNvSpPr>
          <p:nvPr>
            <p:ph sz="half" idx="2"/>
          </p:nvPr>
        </p:nvSpPr>
        <p:spPr>
          <a:xfrm>
            <a:off x="6181344" y="2560319"/>
            <a:ext cx="5225210" cy="3652911"/>
          </a:xfrm>
        </p:spPr>
        <p:txBody>
          <a:bodyPr>
            <a:normAutofit lnSpcReduction="10000"/>
          </a:bodyPr>
          <a:lstStyle/>
          <a:p>
            <a:r>
              <a:rPr lang="en-GB" dirty="0">
                <a:latin typeface="Arial" panose="020B0604020202020204" pitchFamily="34" charset="0"/>
                <a:cs typeface="Arial" panose="020B0604020202020204" pitchFamily="34" charset="0"/>
              </a:rPr>
              <a:t>Communication problems at company Flight Foods LTD</a:t>
            </a:r>
          </a:p>
          <a:p>
            <a:r>
              <a:rPr lang="en-GB" dirty="0">
                <a:latin typeface="Arial" panose="020B0604020202020204" pitchFamily="34" charset="0"/>
                <a:cs typeface="Arial" panose="020B0604020202020204" pitchFamily="34" charset="0"/>
              </a:rPr>
              <a:t>Key communication barriers hindering Flight Foods LTD’s operations</a:t>
            </a:r>
          </a:p>
          <a:p>
            <a:r>
              <a:rPr lang="en-GB" dirty="0">
                <a:latin typeface="Arial" panose="020B0604020202020204" pitchFamily="34" charset="0"/>
                <a:cs typeface="Arial" panose="020B0604020202020204" pitchFamily="34" charset="0"/>
              </a:rPr>
              <a:t> The relevant theory’s that could explain these barriers </a:t>
            </a:r>
          </a:p>
          <a:p>
            <a:r>
              <a:rPr lang="en-GB" dirty="0">
                <a:latin typeface="Arial" panose="020B0604020202020204" pitchFamily="34" charset="0"/>
                <a:cs typeface="Arial" panose="020B0604020202020204" pitchFamily="34" charset="0"/>
              </a:rPr>
              <a:t>Ways these barriers could be overcome</a:t>
            </a:r>
            <a:endParaRPr lang="en-US" dirty="0">
              <a:latin typeface="Arial" panose="020B0604020202020204" pitchFamily="34" charset="0"/>
              <a:cs typeface="Arial" panose="020B0604020202020204" pitchFamily="34" charset="0"/>
            </a:endParaRPr>
          </a:p>
        </p:txBody>
      </p:sp>
      <p:pic>
        <p:nvPicPr>
          <p:cNvPr id="8" name="Content Placeholder 7">
            <a:extLst>
              <a:ext uri="{FF2B5EF4-FFF2-40B4-BE49-F238E27FC236}">
                <a16:creationId xmlns:a16="http://schemas.microsoft.com/office/drawing/2014/main" id="{A2EA1D76-CDDB-80FC-6616-A4C491726CC7}"/>
              </a:ext>
            </a:extLst>
          </p:cNvPr>
          <p:cNvPicPr>
            <a:picLocks noGrp="1" noChangeAspect="1"/>
          </p:cNvPicPr>
          <p:nvPr>
            <p:ph sz="half" idx="1"/>
          </p:nvPr>
        </p:nvPicPr>
        <p:blipFill>
          <a:blip r:embed="rId3"/>
          <a:stretch>
            <a:fillRect/>
          </a:stretch>
        </p:blipFill>
        <p:spPr>
          <a:xfrm>
            <a:off x="1298575" y="2642337"/>
            <a:ext cx="4718050" cy="3146538"/>
          </a:xfrm>
          <a:prstGeom prst="rect">
            <a:avLst/>
          </a:prstGeom>
        </p:spPr>
      </p:pic>
    </p:spTree>
    <p:extLst>
      <p:ext uri="{BB962C8B-B14F-4D97-AF65-F5344CB8AC3E}">
        <p14:creationId xmlns:p14="http://schemas.microsoft.com/office/powerpoint/2010/main" val="11709285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93DFE-2399-B31F-8E3C-2659692081AF}"/>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 Company Background</a:t>
            </a:r>
          </a:p>
        </p:txBody>
      </p:sp>
      <p:sp>
        <p:nvSpPr>
          <p:cNvPr id="3" name="Content Placeholder 2">
            <a:extLst>
              <a:ext uri="{FF2B5EF4-FFF2-40B4-BE49-F238E27FC236}">
                <a16:creationId xmlns:a16="http://schemas.microsoft.com/office/drawing/2014/main" id="{D71A7318-F07D-9DEA-7BAE-FDC0547E6071}"/>
              </a:ext>
            </a:extLst>
          </p:cNvPr>
          <p:cNvSpPr>
            <a:spLocks noGrp="1"/>
          </p:cNvSpPr>
          <p:nvPr>
            <p:ph sz="half" idx="1"/>
          </p:nvPr>
        </p:nvSpPr>
        <p:spPr>
          <a:xfrm>
            <a:off x="890954" y="2560320"/>
            <a:ext cx="5125798" cy="3641188"/>
          </a:xfrm>
        </p:spPr>
        <p:txBody>
          <a:bodyPr>
            <a:normAutofit fontScale="85000" lnSpcReduction="20000"/>
          </a:bodyPr>
          <a:lstStyle/>
          <a:p>
            <a:r>
              <a:rPr lang="en-GB" dirty="0">
                <a:latin typeface="Arial" panose="020B0604020202020204" pitchFamily="34" charset="0"/>
                <a:cs typeface="Arial" panose="020B0604020202020204" pitchFamily="34" charset="0"/>
              </a:rPr>
              <a:t>Flight Foods manufactures ready meals for airlines.</a:t>
            </a:r>
          </a:p>
          <a:p>
            <a:r>
              <a:rPr lang="en-GB" dirty="0">
                <a:latin typeface="Arial" panose="020B0604020202020204" pitchFamily="34" charset="0"/>
                <a:cs typeface="Arial" panose="020B0604020202020204" pitchFamily="34" charset="0"/>
              </a:rPr>
              <a:t>Medium-sized company employs with forty staff members.</a:t>
            </a:r>
          </a:p>
          <a:p>
            <a:r>
              <a:rPr lang="en-GB" dirty="0">
                <a:latin typeface="Arial" panose="020B0604020202020204" pitchFamily="34" charset="0"/>
                <a:cs typeface="Arial" panose="020B0604020202020204" pitchFamily="34" charset="0"/>
              </a:rPr>
              <a:t>Staff ages range from sixteen to sixty.</a:t>
            </a:r>
          </a:p>
          <a:p>
            <a:r>
              <a:rPr lang="en-GB" dirty="0">
                <a:latin typeface="Arial" panose="020B0604020202020204" pitchFamily="34" charset="0"/>
                <a:cs typeface="Arial" panose="020B0604020202020204" pitchFamily="34" charset="0"/>
              </a:rPr>
              <a:t>Employees come from five cultural backgrounds daily.</a:t>
            </a:r>
          </a:p>
          <a:p>
            <a:r>
              <a:rPr lang="en-GB" dirty="0">
                <a:latin typeface="Arial" panose="020B0604020202020204" pitchFamily="34" charset="0"/>
                <a:cs typeface="Arial" panose="020B0604020202020204" pitchFamily="34" charset="0"/>
              </a:rPr>
              <a:t>Factory floor has lighting, ventilation, but noisy.</a:t>
            </a:r>
          </a:p>
          <a:p>
            <a:r>
              <a:rPr lang="en-GB" dirty="0">
                <a:latin typeface="Arial" panose="020B0604020202020204" pitchFamily="34" charset="0"/>
                <a:cs typeface="Arial" panose="020B0604020202020204" pitchFamily="34" charset="0"/>
              </a:rPr>
              <a:t>Airline complaints report hygiene and packaging problems frequently.</a:t>
            </a:r>
            <a:endParaRPr lang="en-US"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5F88DA03-F522-6B48-EB66-9481523AB9E6}"/>
              </a:ext>
            </a:extLst>
          </p:cNvPr>
          <p:cNvPicPr>
            <a:picLocks noGrp="1" noChangeAspect="1"/>
          </p:cNvPicPr>
          <p:nvPr>
            <p:ph sz="half" idx="2"/>
          </p:nvPr>
        </p:nvPicPr>
        <p:blipFill>
          <a:blip r:embed="rId3"/>
          <a:stretch>
            <a:fillRect/>
          </a:stretch>
        </p:blipFill>
        <p:spPr>
          <a:xfrm>
            <a:off x="6181725" y="2658650"/>
            <a:ext cx="4718050" cy="3113913"/>
          </a:xfrm>
          <a:prstGeom prst="rect">
            <a:avLst/>
          </a:prstGeom>
        </p:spPr>
      </p:pic>
    </p:spTree>
    <p:extLst>
      <p:ext uri="{BB962C8B-B14F-4D97-AF65-F5344CB8AC3E}">
        <p14:creationId xmlns:p14="http://schemas.microsoft.com/office/powerpoint/2010/main" val="35123833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E537A-2B60-012D-1818-D23230316996}"/>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Staff Demographics and Diversity</a:t>
            </a:r>
          </a:p>
        </p:txBody>
      </p:sp>
      <p:pic>
        <p:nvPicPr>
          <p:cNvPr id="5" name="Content Placeholder 4">
            <a:extLst>
              <a:ext uri="{FF2B5EF4-FFF2-40B4-BE49-F238E27FC236}">
                <a16:creationId xmlns:a16="http://schemas.microsoft.com/office/drawing/2014/main" id="{4A53AC0A-2FDB-9A4E-A66E-D9FB01803DCF}"/>
              </a:ext>
            </a:extLst>
          </p:cNvPr>
          <p:cNvPicPr>
            <a:picLocks noGrp="1" noChangeAspect="1"/>
          </p:cNvPicPr>
          <p:nvPr>
            <p:ph sz="half" idx="1"/>
          </p:nvPr>
        </p:nvPicPr>
        <p:blipFill>
          <a:blip r:embed="rId3"/>
          <a:stretch>
            <a:fillRect/>
          </a:stretch>
        </p:blipFill>
        <p:spPr>
          <a:xfrm>
            <a:off x="1298575" y="2642923"/>
            <a:ext cx="4718050" cy="3145366"/>
          </a:xfrm>
          <a:prstGeom prst="rect">
            <a:avLst/>
          </a:prstGeom>
        </p:spPr>
      </p:pic>
      <p:sp>
        <p:nvSpPr>
          <p:cNvPr id="4" name="Content Placeholder 3">
            <a:extLst>
              <a:ext uri="{FF2B5EF4-FFF2-40B4-BE49-F238E27FC236}">
                <a16:creationId xmlns:a16="http://schemas.microsoft.com/office/drawing/2014/main" id="{404A6DF4-31C7-9576-4F5D-9BD562855BEB}"/>
              </a:ext>
            </a:extLst>
          </p:cNvPr>
          <p:cNvSpPr>
            <a:spLocks noGrp="1"/>
          </p:cNvSpPr>
          <p:nvPr>
            <p:ph sz="half" idx="2"/>
          </p:nvPr>
        </p:nvSpPr>
        <p:spPr>
          <a:xfrm>
            <a:off x="6181344" y="2414954"/>
            <a:ext cx="5166594" cy="3681046"/>
          </a:xfrm>
        </p:spPr>
        <p:txBody>
          <a:bodyPr>
            <a:normAutofit fontScale="77500" lnSpcReduction="20000"/>
          </a:bodyPr>
          <a:lstStyle/>
          <a:p>
            <a:r>
              <a:rPr lang="en-GB" dirty="0">
                <a:latin typeface="Arial" panose="020B0604020202020204" pitchFamily="34" charset="0"/>
                <a:cs typeface="Arial" panose="020B0604020202020204" pitchFamily="34" charset="0"/>
              </a:rPr>
              <a:t>Employees speak multiple languages, some minimal English.</a:t>
            </a:r>
          </a:p>
          <a:p>
            <a:r>
              <a:rPr lang="en-GB" dirty="0">
                <a:latin typeface="Arial" panose="020B0604020202020204" pitchFamily="34" charset="0"/>
                <a:cs typeface="Arial" panose="020B0604020202020204" pitchFamily="34" charset="0"/>
              </a:rPr>
              <a:t>Cultural diversity affects teamwork and instruction understanding.</a:t>
            </a:r>
          </a:p>
          <a:p>
            <a:r>
              <a:rPr lang="en-GB" dirty="0">
                <a:latin typeface="Arial" panose="020B0604020202020204" pitchFamily="34" charset="0"/>
                <a:cs typeface="Arial" panose="020B0604020202020204" pitchFamily="34" charset="0"/>
              </a:rPr>
              <a:t>Older employees follow rules and instructions consistently.</a:t>
            </a:r>
          </a:p>
          <a:p>
            <a:r>
              <a:rPr lang="en-GB" dirty="0">
                <a:latin typeface="Arial" panose="020B0604020202020204" pitchFamily="34" charset="0"/>
                <a:cs typeface="Arial" panose="020B0604020202020204" pitchFamily="34" charset="0"/>
              </a:rPr>
              <a:t>Younger staff misunderstand hygiene and safety procedures regularly.</a:t>
            </a:r>
          </a:p>
          <a:p>
            <a:r>
              <a:rPr lang="en-GB" dirty="0">
                <a:latin typeface="Arial" panose="020B0604020202020204" pitchFamily="34" charset="0"/>
                <a:cs typeface="Arial" panose="020B0604020202020204" pitchFamily="34" charset="0"/>
              </a:rPr>
              <a:t>Age differences create varying learning styles daily.</a:t>
            </a:r>
          </a:p>
          <a:p>
            <a:r>
              <a:rPr lang="en-GB" dirty="0">
                <a:latin typeface="Arial" panose="020B0604020202020204" pitchFamily="34" charset="0"/>
                <a:cs typeface="Arial" panose="020B0604020202020204" pitchFamily="34" charset="0"/>
              </a:rPr>
              <a:t>Training must adapt to diversity for effectiveness.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23874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2365F-C75A-77FF-093A-570297B495F0}"/>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Workplace Challenges</a:t>
            </a:r>
          </a:p>
        </p:txBody>
      </p:sp>
      <p:sp>
        <p:nvSpPr>
          <p:cNvPr id="3" name="Content Placeholder 2">
            <a:extLst>
              <a:ext uri="{FF2B5EF4-FFF2-40B4-BE49-F238E27FC236}">
                <a16:creationId xmlns:a16="http://schemas.microsoft.com/office/drawing/2014/main" id="{E7340179-3C78-494F-01A0-96628A6156A9}"/>
              </a:ext>
            </a:extLst>
          </p:cNvPr>
          <p:cNvSpPr>
            <a:spLocks noGrp="1"/>
          </p:cNvSpPr>
          <p:nvPr>
            <p:ph sz="half" idx="1"/>
          </p:nvPr>
        </p:nvSpPr>
        <p:spPr>
          <a:xfrm>
            <a:off x="902677" y="2450123"/>
            <a:ext cx="5114075" cy="3727939"/>
          </a:xfrm>
        </p:spPr>
        <p:txBody>
          <a:bodyPr>
            <a:normAutofit fontScale="85000" lnSpcReduction="20000"/>
          </a:bodyPr>
          <a:lstStyle/>
          <a:p>
            <a:r>
              <a:rPr lang="en-GB" dirty="0">
                <a:latin typeface="Arial" panose="020B0604020202020204" pitchFamily="34" charset="0"/>
                <a:cs typeface="Arial" panose="020B0604020202020204" pitchFamily="34" charset="0"/>
              </a:rPr>
              <a:t>Machinery noise reduces clarity of verbal instructions.</a:t>
            </a:r>
          </a:p>
          <a:p>
            <a:r>
              <a:rPr lang="en-GB" dirty="0">
                <a:latin typeface="Arial" panose="020B0604020202020204" pitchFamily="34" charset="0"/>
                <a:cs typeface="Arial" panose="020B0604020202020204" pitchFamily="34" charset="0"/>
              </a:rPr>
              <a:t>Crowded factory floor limits safe staff movement.</a:t>
            </a:r>
          </a:p>
          <a:p>
            <a:r>
              <a:rPr lang="en-GB" dirty="0">
                <a:latin typeface="Arial" panose="020B0604020202020204" pitchFamily="34" charset="0"/>
                <a:cs typeface="Arial" panose="020B0604020202020204" pitchFamily="34" charset="0"/>
              </a:rPr>
              <a:t>Staff receive minimal pre-employment training consistently.</a:t>
            </a:r>
          </a:p>
          <a:p>
            <a:r>
              <a:rPr lang="en-GB" dirty="0">
                <a:latin typeface="Arial" panose="020B0604020202020204" pitchFamily="34" charset="0"/>
                <a:cs typeface="Arial" panose="020B0604020202020204" pitchFamily="34" charset="0"/>
              </a:rPr>
              <a:t>Fatigue lowers concentration and task accuracy regularly.</a:t>
            </a:r>
          </a:p>
          <a:p>
            <a:r>
              <a:rPr lang="en-GB" dirty="0">
                <a:latin typeface="Arial" panose="020B0604020202020204" pitchFamily="34" charset="0"/>
                <a:cs typeface="Arial" panose="020B0604020202020204" pitchFamily="34" charset="0"/>
              </a:rPr>
              <a:t>Signage cannot fully replace verbal explanations effectively.</a:t>
            </a:r>
          </a:p>
          <a:p>
            <a:r>
              <a:rPr lang="en-GB" dirty="0">
                <a:latin typeface="Arial" panose="020B0604020202020204" pitchFamily="34" charset="0"/>
                <a:cs typeface="Arial" panose="020B0604020202020204" pitchFamily="34" charset="0"/>
              </a:rPr>
              <a:t>Environmental stress contributes to repeated food quality issues.</a:t>
            </a:r>
            <a:endParaRPr lang="en-US"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D6B4041D-4605-CEFB-C3F5-E2911EDAD372}"/>
              </a:ext>
            </a:extLst>
          </p:cNvPr>
          <p:cNvPicPr>
            <a:picLocks noGrp="1" noChangeAspect="1"/>
          </p:cNvPicPr>
          <p:nvPr>
            <p:ph sz="half" idx="2"/>
          </p:nvPr>
        </p:nvPicPr>
        <p:blipFill>
          <a:blip r:embed="rId3"/>
          <a:stretch>
            <a:fillRect/>
          </a:stretch>
        </p:blipFill>
        <p:spPr>
          <a:xfrm>
            <a:off x="6254750" y="2743200"/>
            <a:ext cx="4572000" cy="3132668"/>
          </a:xfrm>
          <a:prstGeom prst="rect">
            <a:avLst/>
          </a:prstGeom>
        </p:spPr>
      </p:pic>
    </p:spTree>
    <p:extLst>
      <p:ext uri="{BB962C8B-B14F-4D97-AF65-F5344CB8AC3E}">
        <p14:creationId xmlns:p14="http://schemas.microsoft.com/office/powerpoint/2010/main" val="10785099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D95EF-32AB-D0BA-9FD6-492412F566DF}"/>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Key Communication Barriers</a:t>
            </a:r>
          </a:p>
        </p:txBody>
      </p:sp>
      <p:pic>
        <p:nvPicPr>
          <p:cNvPr id="5" name="Content Placeholder 4">
            <a:extLst>
              <a:ext uri="{FF2B5EF4-FFF2-40B4-BE49-F238E27FC236}">
                <a16:creationId xmlns:a16="http://schemas.microsoft.com/office/drawing/2014/main" id="{5D646272-CE26-9751-353B-DBA148378711}"/>
              </a:ext>
            </a:extLst>
          </p:cNvPr>
          <p:cNvPicPr>
            <a:picLocks noGrp="1" noChangeAspect="1"/>
          </p:cNvPicPr>
          <p:nvPr>
            <p:ph sz="half" idx="1"/>
          </p:nvPr>
        </p:nvPicPr>
        <p:blipFill>
          <a:blip r:embed="rId3"/>
          <a:stretch>
            <a:fillRect/>
          </a:stretch>
        </p:blipFill>
        <p:spPr>
          <a:xfrm>
            <a:off x="1298575" y="2708032"/>
            <a:ext cx="4718050" cy="3167836"/>
          </a:xfrm>
          <a:prstGeom prst="rect">
            <a:avLst/>
          </a:prstGeom>
        </p:spPr>
      </p:pic>
      <p:sp>
        <p:nvSpPr>
          <p:cNvPr id="4" name="Content Placeholder 3">
            <a:extLst>
              <a:ext uri="{FF2B5EF4-FFF2-40B4-BE49-F238E27FC236}">
                <a16:creationId xmlns:a16="http://schemas.microsoft.com/office/drawing/2014/main" id="{8D1A66F0-1DCB-E66B-43C0-47B37A582F14}"/>
              </a:ext>
            </a:extLst>
          </p:cNvPr>
          <p:cNvSpPr>
            <a:spLocks noGrp="1"/>
          </p:cNvSpPr>
          <p:nvPr>
            <p:ph sz="half" idx="2"/>
          </p:nvPr>
        </p:nvSpPr>
        <p:spPr>
          <a:xfrm>
            <a:off x="6181344" y="2438399"/>
            <a:ext cx="5166594" cy="3622431"/>
          </a:xfrm>
        </p:spPr>
        <p:txBody>
          <a:bodyPr>
            <a:normAutofit fontScale="77500" lnSpcReduction="20000"/>
          </a:bodyPr>
          <a:lstStyle/>
          <a:p>
            <a:r>
              <a:rPr lang="en-GB" dirty="0">
                <a:latin typeface="Arial" panose="020B0604020202020204" pitchFamily="34" charset="0"/>
                <a:cs typeface="Arial" panose="020B0604020202020204" pitchFamily="34" charset="0"/>
              </a:rPr>
              <a:t>Language differences prevent clear daily understanding.</a:t>
            </a:r>
          </a:p>
          <a:p>
            <a:r>
              <a:rPr lang="en-GB" dirty="0">
                <a:latin typeface="Arial" panose="020B0604020202020204" pitchFamily="34" charset="0"/>
                <a:cs typeface="Arial" panose="020B0604020202020204" pitchFamily="34" charset="0"/>
              </a:rPr>
              <a:t>Cultural misunderstandings cause repeated procedural errors regularly.</a:t>
            </a:r>
          </a:p>
          <a:p>
            <a:r>
              <a:rPr lang="en-GB" dirty="0">
                <a:latin typeface="Arial" panose="020B0604020202020204" pitchFamily="34" charset="0"/>
                <a:cs typeface="Arial" panose="020B0604020202020204" pitchFamily="34" charset="0"/>
              </a:rPr>
              <a:t>Verbal instructions fail due to machinery noise.</a:t>
            </a:r>
          </a:p>
          <a:p>
            <a:r>
              <a:rPr lang="en-GB" dirty="0">
                <a:latin typeface="Arial" panose="020B0604020202020204" pitchFamily="34" charset="0"/>
                <a:cs typeface="Arial" panose="020B0604020202020204" pitchFamily="34" charset="0"/>
              </a:rPr>
              <a:t>Lack of formal training reduces operational knowledge consistently.</a:t>
            </a:r>
          </a:p>
          <a:p>
            <a:r>
              <a:rPr lang="en-GB" dirty="0">
                <a:latin typeface="Arial" panose="020B0604020202020204" pitchFamily="34" charset="0"/>
                <a:cs typeface="Arial" panose="020B0604020202020204" pitchFamily="34" charset="0"/>
              </a:rPr>
              <a:t>Fatigue and stress lower staff performance regularly.</a:t>
            </a:r>
          </a:p>
          <a:p>
            <a:r>
              <a:rPr lang="en-GB" dirty="0">
                <a:latin typeface="Arial" panose="020B0604020202020204" pitchFamily="34" charset="0"/>
                <a:cs typeface="Arial" panose="020B0604020202020204" pitchFamily="34" charset="0"/>
              </a:rPr>
              <a:t>Overreliance on signs cannot fully replace guidance.</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344817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8C602-CB7F-A73A-DE5B-51C8653529A4}"/>
              </a:ext>
            </a:extLst>
          </p:cNvPr>
          <p:cNvSpPr>
            <a:spLocks noGrp="1"/>
          </p:cNvSpPr>
          <p:nvPr>
            <p:ph type="title"/>
          </p:nvPr>
        </p:nvSpPr>
        <p:spPr>
          <a:xfrm>
            <a:off x="1295402" y="907573"/>
            <a:ext cx="9601196" cy="1303867"/>
          </a:xfrm>
        </p:spPr>
        <p:txBody>
          <a:bodyPr>
            <a:noAutofit/>
          </a:bodyPr>
          <a:lstStyle/>
          <a:p>
            <a:r>
              <a:rPr lang="en-GB" sz="3400" b="1" dirty="0">
                <a:latin typeface="Arial" panose="020B0604020202020204" pitchFamily="34" charset="0"/>
                <a:cs typeface="Arial" panose="020B0604020202020204" pitchFamily="34" charset="0"/>
              </a:rPr>
              <a:t>Relevant theory’s that could explain these communication barriers: </a:t>
            </a:r>
            <a:br>
              <a:rPr lang="en-GB" sz="3400" b="1" dirty="0">
                <a:latin typeface="Arial" panose="020B0604020202020204" pitchFamily="34" charset="0"/>
                <a:cs typeface="Arial" panose="020B0604020202020204" pitchFamily="34" charset="0"/>
              </a:rPr>
            </a:br>
            <a:r>
              <a:rPr lang="en-GB" sz="3400" b="1" dirty="0">
                <a:latin typeface="Arial" panose="020B0604020202020204" pitchFamily="34" charset="0"/>
                <a:cs typeface="Arial" panose="020B0604020202020204" pitchFamily="34" charset="0"/>
              </a:rPr>
              <a:t>Berlo’s SMCR model of communication </a:t>
            </a:r>
            <a:endParaRPr lang="en-US" sz="3400" b="1"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2FE43C93-1293-415C-AEC8-32953D70684E}"/>
              </a:ext>
            </a:extLst>
          </p:cNvPr>
          <p:cNvSpPr txBox="1"/>
          <p:nvPr/>
        </p:nvSpPr>
        <p:spPr>
          <a:xfrm>
            <a:off x="1295402" y="2505670"/>
            <a:ext cx="6582937" cy="923330"/>
          </a:xfrm>
          <a:prstGeom prst="rect">
            <a:avLst/>
          </a:prstGeom>
          <a:noFill/>
        </p:spPr>
        <p:txBody>
          <a:bodyPr wrap="square" rtlCol="0">
            <a:spAutoFit/>
          </a:bodyPr>
          <a:lstStyle/>
          <a:p>
            <a:pPr algn="l"/>
            <a:r>
              <a:rPr lang="en-GB" sz="2700" dirty="0">
                <a:latin typeface="Arial" panose="020B0604020202020204" pitchFamily="34" charset="0"/>
                <a:cs typeface="Arial" panose="020B0604020202020204" pitchFamily="34" charset="0"/>
              </a:rPr>
              <a:t>What is Berlo’s SMCR model of communication?</a:t>
            </a:r>
            <a:endParaRPr lang="en-US" sz="27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9B96DB4C-DB7A-675E-E18C-1A62E991D406}"/>
              </a:ext>
            </a:extLst>
          </p:cNvPr>
          <p:cNvSpPr txBox="1"/>
          <p:nvPr/>
        </p:nvSpPr>
        <p:spPr>
          <a:xfrm>
            <a:off x="1053172" y="3429000"/>
            <a:ext cx="10129023" cy="2631490"/>
          </a:xfrm>
          <a:prstGeom prst="rect">
            <a:avLst/>
          </a:prstGeom>
          <a:noFill/>
        </p:spPr>
        <p:txBody>
          <a:bodyPr wrap="square">
            <a:spAutoFit/>
          </a:bodyPr>
          <a:lstStyle/>
          <a:p>
            <a:pPr algn="l"/>
            <a:r>
              <a:rPr lang="en-GB" sz="1500" b="0" i="0" u="none" strike="noStrike" dirty="0">
                <a:solidFill>
                  <a:srgbClr val="000000"/>
                </a:solidFill>
                <a:effectLst/>
                <a:latin typeface="Arial" panose="020B0604020202020204" pitchFamily="34" charset="0"/>
                <a:cs typeface="Arial" panose="020B0604020202020204" pitchFamily="34" charset="0"/>
              </a:rPr>
              <a:t>Berlo's SMCR Model is a simple way to understand how communication works. It breaks down communication into four main parts:</a:t>
            </a:r>
          </a:p>
          <a:p>
            <a:pPr algn="l">
              <a:buFont typeface="+mj-lt"/>
              <a:buAutoNum type="arabicPeriod"/>
            </a:pPr>
            <a:r>
              <a:rPr lang="en-GB" sz="1500" b="1" i="0" u="none" strike="noStrike" dirty="0">
                <a:solidFill>
                  <a:srgbClr val="000000"/>
                </a:solidFill>
                <a:effectLst/>
                <a:latin typeface="Arial" panose="020B0604020202020204" pitchFamily="34" charset="0"/>
                <a:cs typeface="Arial" panose="020B0604020202020204" pitchFamily="34" charset="0"/>
              </a:rPr>
              <a:t>S (Source)</a:t>
            </a:r>
            <a:r>
              <a:rPr lang="en-GB" sz="1500" b="0" i="0" u="none" strike="noStrike" dirty="0">
                <a:solidFill>
                  <a:srgbClr val="000000"/>
                </a:solidFill>
                <a:effectLst/>
                <a:latin typeface="Arial" panose="020B0604020202020204" pitchFamily="34" charset="0"/>
                <a:cs typeface="Arial" panose="020B0604020202020204" pitchFamily="34" charset="0"/>
              </a:rPr>
              <a:t>: This is the person or thing that creates the message. It’s where the communication starts. For example, if you're texting someone, you are the source.</a:t>
            </a:r>
          </a:p>
          <a:p>
            <a:pPr algn="l">
              <a:buFont typeface="+mj-lt"/>
              <a:buAutoNum type="arabicPeriod"/>
            </a:pPr>
            <a:r>
              <a:rPr lang="en-GB" sz="1500" b="1" i="0" u="none" strike="noStrike" dirty="0">
                <a:solidFill>
                  <a:srgbClr val="000000"/>
                </a:solidFill>
                <a:effectLst/>
                <a:latin typeface="Arial" panose="020B0604020202020204" pitchFamily="34" charset="0"/>
                <a:cs typeface="Arial" panose="020B0604020202020204" pitchFamily="34" charset="0"/>
              </a:rPr>
              <a:t>M (Message)</a:t>
            </a:r>
            <a:r>
              <a:rPr lang="en-GB" sz="1500" b="0" i="0" u="none" strike="noStrike" dirty="0">
                <a:solidFill>
                  <a:srgbClr val="000000"/>
                </a:solidFill>
                <a:effectLst/>
                <a:latin typeface="Arial" panose="020B0604020202020204" pitchFamily="34" charset="0"/>
                <a:cs typeface="Arial" panose="020B0604020202020204" pitchFamily="34" charset="0"/>
              </a:rPr>
              <a:t>: This is the actual content that is being communicated. It can be anything from words, images, sounds, etc.</a:t>
            </a:r>
          </a:p>
          <a:p>
            <a:pPr algn="l">
              <a:buFont typeface="+mj-lt"/>
              <a:buAutoNum type="arabicPeriod"/>
            </a:pPr>
            <a:r>
              <a:rPr lang="en-GB" sz="1500" b="1" i="0" u="none" strike="noStrike" dirty="0">
                <a:solidFill>
                  <a:srgbClr val="000000"/>
                </a:solidFill>
                <a:effectLst/>
                <a:latin typeface="Arial" panose="020B0604020202020204" pitchFamily="34" charset="0"/>
                <a:cs typeface="Arial" panose="020B0604020202020204" pitchFamily="34" charset="0"/>
              </a:rPr>
              <a:t>C (Channel)</a:t>
            </a:r>
            <a:r>
              <a:rPr lang="en-GB" sz="1500" b="0" i="0" u="none" strike="noStrike" dirty="0">
                <a:solidFill>
                  <a:srgbClr val="000000"/>
                </a:solidFill>
                <a:effectLst/>
                <a:latin typeface="Arial" panose="020B0604020202020204" pitchFamily="34" charset="0"/>
                <a:cs typeface="Arial" panose="020B0604020202020204" pitchFamily="34" charset="0"/>
              </a:rPr>
              <a:t>: This refers to the medium through which the message is sent. It could be face-to-face conversation, a phone call, an email, a text, etc.</a:t>
            </a:r>
          </a:p>
          <a:p>
            <a:pPr algn="l">
              <a:buFont typeface="+mj-lt"/>
              <a:buAutoNum type="arabicPeriod"/>
            </a:pPr>
            <a:r>
              <a:rPr lang="en-GB" sz="1500" b="1" i="0" u="none" strike="noStrike" dirty="0">
                <a:solidFill>
                  <a:srgbClr val="000000"/>
                </a:solidFill>
                <a:effectLst/>
                <a:latin typeface="Arial" panose="020B0604020202020204" pitchFamily="34" charset="0"/>
                <a:cs typeface="Arial" panose="020B0604020202020204" pitchFamily="34" charset="0"/>
              </a:rPr>
              <a:t>R (Receiver)</a:t>
            </a:r>
            <a:r>
              <a:rPr lang="en-GB" sz="1500" b="0" i="0" u="none" strike="noStrike" dirty="0">
                <a:solidFill>
                  <a:srgbClr val="000000"/>
                </a:solidFill>
                <a:effectLst/>
                <a:latin typeface="Arial" panose="020B0604020202020204" pitchFamily="34" charset="0"/>
                <a:cs typeface="Arial" panose="020B0604020202020204" pitchFamily="34" charset="0"/>
              </a:rPr>
              <a:t>: This is the person who gets the message. They decode or interpret it.</a:t>
            </a:r>
          </a:p>
          <a:p>
            <a:pPr algn="l"/>
            <a:r>
              <a:rPr lang="en-GB" sz="1500" b="0" i="0" u="none" strike="noStrike" dirty="0">
                <a:solidFill>
                  <a:srgbClr val="000000"/>
                </a:solidFill>
                <a:effectLst/>
                <a:latin typeface="Arial" panose="020B0604020202020204" pitchFamily="34" charset="0"/>
                <a:cs typeface="Arial" panose="020B0604020202020204" pitchFamily="34" charset="0"/>
              </a:rPr>
              <a:t>In simple terms, the SMCR model shows that effective communication depends on the source sending a clear message through an appropriate channel, so the receiver can understand it.</a:t>
            </a:r>
          </a:p>
        </p:txBody>
      </p:sp>
    </p:spTree>
    <p:extLst>
      <p:ext uri="{BB962C8B-B14F-4D97-AF65-F5344CB8AC3E}">
        <p14:creationId xmlns:p14="http://schemas.microsoft.com/office/powerpoint/2010/main" val="28623429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DBA75F2-5564-7B39-75A0-DE624975E8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59925" y="1229542"/>
            <a:ext cx="8672150" cy="4398916"/>
          </a:xfrm>
          <a:prstGeom prst="rect">
            <a:avLst/>
          </a:prstGeom>
        </p:spPr>
      </p:pic>
    </p:spTree>
    <p:extLst>
      <p:ext uri="{BB962C8B-B14F-4D97-AF65-F5344CB8AC3E}">
        <p14:creationId xmlns:p14="http://schemas.microsoft.com/office/powerpoint/2010/main" val="17985173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997F8-2D19-4EE0-003D-559E6DE45D36}"/>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Using Berlo’s SMCR model to identify Barriers in communication </a:t>
            </a:r>
            <a:endParaRPr lang="en-U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E00A27B-5F76-6FFB-FD7A-CF5B8E8BC6B7}"/>
              </a:ext>
            </a:extLst>
          </p:cNvPr>
          <p:cNvSpPr>
            <a:spLocks noGrp="1"/>
          </p:cNvSpPr>
          <p:nvPr>
            <p:ph sz="half" idx="1"/>
          </p:nvPr>
        </p:nvSpPr>
        <p:spPr>
          <a:xfrm>
            <a:off x="1851077" y="3429000"/>
            <a:ext cx="8489845" cy="3310128"/>
          </a:xfrm>
        </p:spPr>
        <p:txBody>
          <a:bodyPr>
            <a:normAutofit/>
          </a:bodyPr>
          <a:lstStyle/>
          <a:p>
            <a:pPr marL="457200" indent="-457200" algn="ctr">
              <a:buFont typeface="+mj-lt"/>
              <a:buAutoNum type="arabicPeriod"/>
            </a:pPr>
            <a:r>
              <a:rPr lang="en-US" sz="2300" b="1" dirty="0">
                <a:latin typeface="Arial" panose="020B0604020202020204" pitchFamily="34" charset="0"/>
                <a:cs typeface="Arial" panose="020B0604020202020204" pitchFamily="34" charset="0"/>
              </a:rPr>
              <a:t> Source (Sender): Who is sending </a:t>
            </a:r>
            <a:r>
              <a:rPr lang="en-GB" sz="2300" b="1" dirty="0">
                <a:latin typeface="Arial" panose="020B0604020202020204" pitchFamily="34" charset="0"/>
                <a:cs typeface="Arial" panose="020B0604020202020204" pitchFamily="34" charset="0"/>
              </a:rPr>
              <a:t>the message</a:t>
            </a:r>
            <a:r>
              <a:rPr lang="en-US" sz="2300" b="1" dirty="0">
                <a:latin typeface="Arial" panose="020B0604020202020204" pitchFamily="34" charset="0"/>
                <a:cs typeface="Arial" panose="020B0604020202020204" pitchFamily="34" charset="0"/>
              </a:rPr>
              <a:t>?</a:t>
            </a:r>
            <a:r>
              <a:rPr lang="en-US" sz="2300" dirty="0">
                <a:latin typeface="Arial" panose="020B0604020202020204" pitchFamily="34" charset="0"/>
                <a:cs typeface="Arial" panose="020B0604020202020204" pitchFamily="34" charset="0"/>
              </a:rPr>
              <a:t>Gary is the source of communication in </a:t>
            </a:r>
            <a:r>
              <a:rPr lang="en-GB" sz="2300" dirty="0">
                <a:latin typeface="Arial" panose="020B0604020202020204" pitchFamily="34" charset="0"/>
                <a:cs typeface="Arial" panose="020B0604020202020204" pitchFamily="34" charset="0"/>
              </a:rPr>
              <a:t>this case</a:t>
            </a:r>
            <a:r>
              <a:rPr lang="en-US" sz="2300" dirty="0">
                <a:latin typeface="Arial" panose="020B0604020202020204" pitchFamily="34" charset="0"/>
                <a:cs typeface="Arial" panose="020B0604020202020204" pitchFamily="34" charset="0"/>
              </a:rPr>
              <a:t>. He’s the floor manager who’s trying to </a:t>
            </a:r>
            <a:r>
              <a:rPr lang="en-GB" sz="2300" dirty="0">
                <a:latin typeface="Arial" panose="020B0604020202020204" pitchFamily="34" charset="0"/>
                <a:cs typeface="Arial" panose="020B0604020202020204" pitchFamily="34" charset="0"/>
              </a:rPr>
              <a:t>tell the</a:t>
            </a:r>
            <a:r>
              <a:rPr lang="en-US" sz="2300" dirty="0">
                <a:latin typeface="Arial" panose="020B0604020202020204" pitchFamily="34" charset="0"/>
                <a:cs typeface="Arial" panose="020B0604020202020204" pitchFamily="34" charset="0"/>
              </a:rPr>
              <a:t> staff about food </a:t>
            </a:r>
            <a:r>
              <a:rPr lang="en-GB" sz="2300" dirty="0">
                <a:latin typeface="Arial" panose="020B0604020202020204" pitchFamily="34" charset="0"/>
                <a:cs typeface="Arial" panose="020B0604020202020204" pitchFamily="34" charset="0"/>
              </a:rPr>
              <a:t>hygiene rules</a:t>
            </a:r>
            <a:endParaRPr lang="en-US" sz="2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860434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74EA3-4CAD-8696-8B5F-1B2CBE71999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Barriers involving the ‘Source’ </a:t>
            </a:r>
            <a:endParaRPr lang="en-US"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5A14C5AD-4D73-4458-873D-420C2D3D535A}"/>
              </a:ext>
            </a:extLst>
          </p:cNvPr>
          <p:cNvSpPr txBox="1"/>
          <p:nvPr/>
        </p:nvSpPr>
        <p:spPr>
          <a:xfrm>
            <a:off x="1866019" y="2551881"/>
            <a:ext cx="7708503" cy="2631490"/>
          </a:xfrm>
          <a:prstGeom prst="rect">
            <a:avLst/>
          </a:prstGeom>
          <a:noFill/>
        </p:spPr>
        <p:txBody>
          <a:bodyPr wrap="square">
            <a:spAutoFit/>
          </a:bodyPr>
          <a:lstStyle/>
          <a:p>
            <a:r>
              <a:rPr lang="en-US" sz="1500" b="1" dirty="0">
                <a:latin typeface="Arial" panose="020B0604020202020204" pitchFamily="34" charset="0"/>
                <a:cs typeface="Arial" panose="020B0604020202020204" pitchFamily="34" charset="0"/>
              </a:rPr>
              <a:t>Barrier 1</a:t>
            </a:r>
            <a:r>
              <a:rPr lang="en-GB" sz="1500" b="1" dirty="0">
                <a:latin typeface="Arial" panose="020B0604020202020204" pitchFamily="34" charset="0"/>
                <a:cs typeface="Arial" panose="020B0604020202020204" pitchFamily="34" charset="0"/>
              </a:rPr>
              <a:t>: </a:t>
            </a:r>
            <a:r>
              <a:rPr lang="en-US" sz="1500" b="1" dirty="0">
                <a:latin typeface="Arial" panose="020B0604020202020204" pitchFamily="34" charset="0"/>
                <a:cs typeface="Arial" panose="020B0604020202020204" pitchFamily="34" charset="0"/>
              </a:rPr>
              <a:t>Not </a:t>
            </a:r>
            <a:r>
              <a:rPr lang="en-GB" sz="1500" b="1" dirty="0">
                <a:latin typeface="Arial" panose="020B0604020202020204" pitchFamily="34" charset="0"/>
                <a:cs typeface="Arial" panose="020B0604020202020204" pitchFamily="34" charset="0"/>
              </a:rPr>
              <a:t>e</a:t>
            </a:r>
            <a:r>
              <a:rPr lang="en-US" sz="1500" b="1" dirty="0" err="1">
                <a:latin typeface="Arial" panose="020B0604020202020204" pitchFamily="34" charset="0"/>
                <a:cs typeface="Arial" panose="020B0604020202020204" pitchFamily="34" charset="0"/>
              </a:rPr>
              <a:t>nough</a:t>
            </a:r>
            <a:r>
              <a:rPr lang="en-US" sz="1500" b="1" dirty="0">
                <a:latin typeface="Arial" panose="020B0604020202020204" pitchFamily="34" charset="0"/>
                <a:cs typeface="Arial" panose="020B0604020202020204" pitchFamily="34" charset="0"/>
              </a:rPr>
              <a:t> </a:t>
            </a:r>
            <a:r>
              <a:rPr lang="en-GB" sz="1500" b="1" dirty="0">
                <a:latin typeface="Arial" panose="020B0604020202020204" pitchFamily="34" charset="0"/>
                <a:cs typeface="Arial" panose="020B0604020202020204" pitchFamily="34" charset="0"/>
              </a:rPr>
              <a:t>t</a:t>
            </a:r>
            <a:r>
              <a:rPr lang="en-US" sz="1500" b="1" dirty="0">
                <a:latin typeface="Arial" panose="020B0604020202020204" pitchFamily="34" charset="0"/>
                <a:cs typeface="Arial" panose="020B0604020202020204" pitchFamily="34" charset="0"/>
              </a:rPr>
              <a:t>raining</a:t>
            </a:r>
            <a:r>
              <a:rPr lang="en-GB" sz="1500" b="1" dirty="0">
                <a:latin typeface="Arial" panose="020B0604020202020204" pitchFamily="34" charset="0"/>
                <a:cs typeface="Arial" panose="020B0604020202020204" pitchFamily="34" charset="0"/>
              </a:rPr>
              <a:t> </a:t>
            </a:r>
          </a:p>
          <a:p>
            <a:r>
              <a:rPr lang="en-US" sz="1500" dirty="0">
                <a:latin typeface="Arial" panose="020B0604020202020204" pitchFamily="34" charset="0"/>
                <a:cs typeface="Arial" panose="020B0604020202020204" pitchFamily="34" charset="0"/>
              </a:rPr>
              <a:t>Gary says the workers don't have proper </a:t>
            </a:r>
            <a:r>
              <a:rPr lang="en-GB" sz="1500" dirty="0">
                <a:latin typeface="Arial" panose="020B0604020202020204" pitchFamily="34" charset="0"/>
                <a:cs typeface="Arial" panose="020B0604020202020204" pitchFamily="34" charset="0"/>
              </a:rPr>
              <a:t>food hygiene</a:t>
            </a:r>
            <a:r>
              <a:rPr lang="en-US" sz="1500" dirty="0">
                <a:latin typeface="Arial" panose="020B0604020202020204" pitchFamily="34" charset="0"/>
                <a:cs typeface="Arial" panose="020B0604020202020204" pitchFamily="34" charset="0"/>
              </a:rPr>
              <a:t> training before they start, so he has </a:t>
            </a:r>
            <a:r>
              <a:rPr lang="en-GB" sz="1500" dirty="0">
                <a:latin typeface="Arial" panose="020B0604020202020204" pitchFamily="34" charset="0"/>
                <a:cs typeface="Arial" panose="020B0604020202020204" pitchFamily="34" charset="0"/>
              </a:rPr>
              <a:t>to teach</a:t>
            </a:r>
            <a:r>
              <a:rPr lang="en-US" sz="1500" dirty="0">
                <a:latin typeface="Arial" panose="020B0604020202020204" pitchFamily="34" charset="0"/>
                <a:cs typeface="Arial" panose="020B0604020202020204" pitchFamily="34" charset="0"/>
              </a:rPr>
              <a:t> them on the job. This makes things </a:t>
            </a:r>
            <a:r>
              <a:rPr lang="en-GB" sz="1500" dirty="0">
                <a:latin typeface="Arial" panose="020B0604020202020204" pitchFamily="34" charset="0"/>
                <a:cs typeface="Arial" panose="020B0604020202020204" pitchFamily="34" charset="0"/>
              </a:rPr>
              <a:t>harder because</a:t>
            </a:r>
            <a:r>
              <a:rPr lang="en-US" sz="1500" dirty="0">
                <a:latin typeface="Arial" panose="020B0604020202020204" pitchFamily="34" charset="0"/>
                <a:cs typeface="Arial" panose="020B0604020202020204" pitchFamily="34" charset="0"/>
              </a:rPr>
              <a:t> Gary doesn’t have enough time or </a:t>
            </a:r>
            <a:r>
              <a:rPr lang="en-GB" sz="1500" dirty="0">
                <a:latin typeface="Arial" panose="020B0604020202020204" pitchFamily="34" charset="0"/>
                <a:cs typeface="Arial" panose="020B0604020202020204" pitchFamily="34" charset="0"/>
              </a:rPr>
              <a:t>the right</a:t>
            </a:r>
            <a:r>
              <a:rPr lang="en-US" sz="1500" dirty="0">
                <a:latin typeface="Arial" panose="020B0604020202020204" pitchFamily="34" charset="0"/>
                <a:cs typeface="Arial" panose="020B0604020202020204" pitchFamily="34" charset="0"/>
              </a:rPr>
              <a:t> tools to teach properly. So, this is a </a:t>
            </a:r>
            <a:r>
              <a:rPr lang="en-GB" sz="1500" dirty="0">
                <a:latin typeface="Arial" panose="020B0604020202020204" pitchFamily="34" charset="0"/>
                <a:cs typeface="Arial" panose="020B0604020202020204" pitchFamily="34" charset="0"/>
              </a:rPr>
              <a:t>big barrier</a:t>
            </a:r>
            <a:r>
              <a:rPr lang="en-US" sz="1500" dirty="0">
                <a:latin typeface="Arial" panose="020B0604020202020204" pitchFamily="34" charset="0"/>
                <a:cs typeface="Arial" panose="020B0604020202020204" pitchFamily="34" charset="0"/>
              </a:rPr>
              <a:t> to clear communication.</a:t>
            </a:r>
            <a:r>
              <a:rPr lang="en-GB" sz="1500" dirty="0">
                <a:latin typeface="Arial" panose="020B0604020202020204" pitchFamily="34" charset="0"/>
                <a:cs typeface="Arial" panose="020B0604020202020204" pitchFamily="34" charset="0"/>
              </a:rPr>
              <a:t> </a:t>
            </a:r>
          </a:p>
          <a:p>
            <a:endParaRPr lang="en-GB" sz="1500" dirty="0">
              <a:latin typeface="Arial" panose="020B0604020202020204" pitchFamily="34" charset="0"/>
              <a:cs typeface="Arial" panose="020B0604020202020204" pitchFamily="34" charset="0"/>
            </a:endParaRPr>
          </a:p>
          <a:p>
            <a:r>
              <a:rPr lang="en-US" sz="1500" b="1" dirty="0">
                <a:latin typeface="Arial" panose="020B0604020202020204" pitchFamily="34" charset="0"/>
                <a:cs typeface="Arial" panose="020B0604020202020204" pitchFamily="34" charset="0"/>
              </a:rPr>
              <a:t>Barrier 2: Language and </a:t>
            </a:r>
            <a:r>
              <a:rPr lang="en-GB" sz="1500" b="1" dirty="0">
                <a:latin typeface="Arial" panose="020B0604020202020204" pitchFamily="34" charset="0"/>
                <a:cs typeface="Arial" panose="020B0604020202020204" pitchFamily="34" charset="0"/>
              </a:rPr>
              <a:t>c</a:t>
            </a:r>
            <a:r>
              <a:rPr lang="en-US" sz="1500" b="1" dirty="0" err="1">
                <a:latin typeface="Arial" panose="020B0604020202020204" pitchFamily="34" charset="0"/>
                <a:cs typeface="Arial" panose="020B0604020202020204" pitchFamily="34" charset="0"/>
              </a:rPr>
              <a:t>ultural</a:t>
            </a:r>
            <a:r>
              <a:rPr lang="en-US" sz="1500" b="1" dirty="0">
                <a:latin typeface="Arial" panose="020B0604020202020204" pitchFamily="34" charset="0"/>
                <a:cs typeface="Arial" panose="020B0604020202020204" pitchFamily="34" charset="0"/>
              </a:rPr>
              <a:t> </a:t>
            </a:r>
            <a:r>
              <a:rPr lang="en-GB" sz="1500" b="1" dirty="0">
                <a:latin typeface="Arial" panose="020B0604020202020204" pitchFamily="34" charset="0"/>
                <a:cs typeface="Arial" panose="020B0604020202020204" pitchFamily="34" charset="0"/>
              </a:rPr>
              <a:t>d</a:t>
            </a:r>
            <a:r>
              <a:rPr lang="en-US" sz="1500" b="1" dirty="0" err="1">
                <a:latin typeface="Arial" panose="020B0604020202020204" pitchFamily="34" charset="0"/>
                <a:cs typeface="Arial" panose="020B0604020202020204" pitchFamily="34" charset="0"/>
              </a:rPr>
              <a:t>ifferences</a:t>
            </a:r>
            <a:r>
              <a:rPr lang="en-GB" sz="1500" b="1" dirty="0">
                <a:latin typeface="Arial" panose="020B0604020202020204" pitchFamily="34" charset="0"/>
                <a:cs typeface="Arial" panose="020B0604020202020204" pitchFamily="34" charset="0"/>
              </a:rPr>
              <a:t> </a:t>
            </a:r>
          </a:p>
          <a:p>
            <a:r>
              <a:rPr lang="en-US" sz="1500" dirty="0">
                <a:latin typeface="Arial" panose="020B0604020202020204" pitchFamily="34" charset="0"/>
                <a:cs typeface="Arial" panose="020B0604020202020204" pitchFamily="34" charset="0"/>
              </a:rPr>
              <a:t>Gary mentions that the workers speak </a:t>
            </a:r>
            <a:r>
              <a:rPr lang="en-GB" sz="1500" dirty="0">
                <a:latin typeface="Arial" panose="020B0604020202020204" pitchFamily="34" charset="0"/>
                <a:cs typeface="Arial" panose="020B0604020202020204" pitchFamily="34" charset="0"/>
              </a:rPr>
              <a:t>different languages</a:t>
            </a:r>
            <a:r>
              <a:rPr lang="en-US" sz="1500" dirty="0">
                <a:latin typeface="Arial" panose="020B0604020202020204" pitchFamily="34" charset="0"/>
                <a:cs typeface="Arial" panose="020B0604020202020204" pitchFamily="34" charset="0"/>
              </a:rPr>
              <a:t>, and they only know a little bit ofEnglish. This creates a language barrier </a:t>
            </a:r>
            <a:r>
              <a:rPr lang="en-GB" sz="1500" dirty="0">
                <a:latin typeface="Arial" panose="020B0604020202020204" pitchFamily="34" charset="0"/>
                <a:cs typeface="Arial" panose="020B0604020202020204" pitchFamily="34" charset="0"/>
              </a:rPr>
              <a:t>where workers</a:t>
            </a:r>
            <a:r>
              <a:rPr lang="en-US" sz="1500" dirty="0">
                <a:latin typeface="Arial" panose="020B0604020202020204" pitchFamily="34" charset="0"/>
                <a:cs typeface="Arial" panose="020B0604020202020204" pitchFamily="34" charset="0"/>
              </a:rPr>
              <a:t> may not understand him fully. On top </a:t>
            </a:r>
            <a:r>
              <a:rPr lang="en-GB" sz="1500" dirty="0">
                <a:latin typeface="Arial" panose="020B0604020202020204" pitchFamily="34" charset="0"/>
                <a:cs typeface="Arial" panose="020B0604020202020204" pitchFamily="34" charset="0"/>
              </a:rPr>
              <a:t>of that</a:t>
            </a:r>
            <a:r>
              <a:rPr lang="en-US" sz="1500" dirty="0">
                <a:latin typeface="Arial" panose="020B0604020202020204" pitchFamily="34" charset="0"/>
                <a:cs typeface="Arial" panose="020B0604020202020204" pitchFamily="34" charset="0"/>
              </a:rPr>
              <a:t>, the workers come from five </a:t>
            </a:r>
            <a:r>
              <a:rPr lang="en-GB" sz="1500" dirty="0">
                <a:latin typeface="Arial" panose="020B0604020202020204" pitchFamily="34" charset="0"/>
                <a:cs typeface="Arial" panose="020B0604020202020204" pitchFamily="34" charset="0"/>
              </a:rPr>
              <a:t>different cultural</a:t>
            </a:r>
            <a:r>
              <a:rPr lang="en-US" sz="1500" dirty="0">
                <a:latin typeface="Arial" panose="020B0604020202020204" pitchFamily="34" charset="0"/>
                <a:cs typeface="Arial" panose="020B0604020202020204" pitchFamily="34" charset="0"/>
              </a:rPr>
              <a:t> backgrounds, which could also make </a:t>
            </a:r>
            <a:r>
              <a:rPr lang="en-GB" sz="1500" dirty="0">
                <a:latin typeface="Arial" panose="020B0604020202020204" pitchFamily="34" charset="0"/>
                <a:cs typeface="Arial" panose="020B0604020202020204" pitchFamily="34" charset="0"/>
              </a:rPr>
              <a:t>it harder</a:t>
            </a:r>
            <a:r>
              <a:rPr lang="en-US" sz="1500" dirty="0">
                <a:latin typeface="Arial" panose="020B0604020202020204" pitchFamily="34" charset="0"/>
                <a:cs typeface="Arial" panose="020B0604020202020204" pitchFamily="34" charset="0"/>
              </a:rPr>
              <a:t> for them to understand or follow </a:t>
            </a:r>
            <a:r>
              <a:rPr lang="en-GB" sz="1500" dirty="0">
                <a:latin typeface="Arial" panose="020B0604020202020204" pitchFamily="34" charset="0"/>
                <a:cs typeface="Arial" panose="020B0604020202020204" pitchFamily="34" charset="0"/>
              </a:rPr>
              <a:t>the rules</a:t>
            </a:r>
            <a:r>
              <a:rPr lang="en-US" sz="1500" dirty="0">
                <a:latin typeface="Arial" panose="020B0604020202020204" pitchFamily="34" charset="0"/>
                <a:cs typeface="Arial" panose="020B0604020202020204" pitchFamily="34" charset="0"/>
              </a:rPr>
              <a:t> in the same way.</a:t>
            </a:r>
          </a:p>
        </p:txBody>
      </p:sp>
    </p:spTree>
    <p:extLst>
      <p:ext uri="{BB962C8B-B14F-4D97-AF65-F5344CB8AC3E}">
        <p14:creationId xmlns:p14="http://schemas.microsoft.com/office/powerpoint/2010/main" val="15534168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7890D1B-5959-0C10-4B58-8CE8491B9CCB}"/>
              </a:ext>
            </a:extLst>
          </p:cNvPr>
          <p:cNvSpPr txBox="1">
            <a:spLocks noGrp="1"/>
          </p:cNvSpPr>
          <p:nvPr>
            <p:ph type="title"/>
          </p:nvPr>
        </p:nvSpPr>
        <p:spPr>
          <a:prstGeom prst="rect">
            <a:avLst/>
          </a:prstGeom>
          <a:effectLst/>
        </p:spPr>
        <p:txBody>
          <a:bodyPr vert="horz" lIns="91440" tIns="45720" rIns="91440" bIns="45720" rtlCol="0" anchor="ctr">
            <a:normAutofit fontScale="90000"/>
          </a:bodyPr>
          <a:lst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latin typeface="Arial" panose="020B0604020202020204" pitchFamily="34" charset="0"/>
                <a:cs typeface="Arial" panose="020B0604020202020204" pitchFamily="34" charset="0"/>
              </a:rPr>
              <a:t>Using Berlo’s SMCR model to identify Barriers in communication </a:t>
            </a:r>
            <a:endParaRPr lang="en-US" b="1"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19220CE1-84BE-B595-32E0-A26C7BA7A37B}"/>
              </a:ext>
            </a:extLst>
          </p:cNvPr>
          <p:cNvSpPr txBox="1"/>
          <p:nvPr/>
        </p:nvSpPr>
        <p:spPr>
          <a:xfrm>
            <a:off x="2347951" y="3429000"/>
            <a:ext cx="7496097" cy="1508105"/>
          </a:xfrm>
          <a:prstGeom prst="rect">
            <a:avLst/>
          </a:prstGeom>
          <a:noFill/>
        </p:spPr>
        <p:txBody>
          <a:bodyPr wrap="square">
            <a:spAutoFit/>
          </a:bodyPr>
          <a:lstStyle/>
          <a:p>
            <a:pPr algn="ctr"/>
            <a:r>
              <a:rPr lang="en-US" sz="2300" b="1" dirty="0">
                <a:latin typeface="Arial" panose="020B0604020202020204" pitchFamily="34" charset="0"/>
                <a:cs typeface="Arial" panose="020B0604020202020204" pitchFamily="34" charset="0"/>
              </a:rPr>
              <a:t>2. Message: What is being communicated</a:t>
            </a:r>
            <a:r>
              <a:rPr lang="en-US" sz="2300" dirty="0">
                <a:latin typeface="Arial" panose="020B0604020202020204" pitchFamily="34" charset="0"/>
                <a:cs typeface="Arial" panose="020B0604020202020204" pitchFamily="34" charset="0"/>
              </a:rPr>
              <a:t>?</a:t>
            </a:r>
            <a:endParaRPr lang="en-GB" sz="2300" dirty="0">
              <a:latin typeface="Arial" panose="020B0604020202020204" pitchFamily="34" charset="0"/>
              <a:cs typeface="Arial" panose="020B0604020202020204" pitchFamily="34" charset="0"/>
            </a:endParaRPr>
          </a:p>
          <a:p>
            <a:pPr algn="ctr"/>
            <a:r>
              <a:rPr lang="en-US" sz="2300" dirty="0">
                <a:latin typeface="Arial" panose="020B0604020202020204" pitchFamily="34" charset="0"/>
                <a:cs typeface="Arial" panose="020B0604020202020204" pitchFamily="34" charset="0"/>
              </a:rPr>
              <a:t>The message Gary is trying to communicate </a:t>
            </a:r>
            <a:r>
              <a:rPr lang="en-GB" sz="2300" dirty="0">
                <a:latin typeface="Arial" panose="020B0604020202020204" pitchFamily="34" charset="0"/>
                <a:cs typeface="Arial" panose="020B0604020202020204" pitchFamily="34" charset="0"/>
              </a:rPr>
              <a:t>is about </a:t>
            </a:r>
            <a:r>
              <a:rPr lang="en-US" sz="2300" dirty="0">
                <a:latin typeface="Arial" panose="020B0604020202020204" pitchFamily="34" charset="0"/>
                <a:cs typeface="Arial" panose="020B0604020202020204" pitchFamily="34" charset="0"/>
              </a:rPr>
              <a:t>food hygiene. This includes rules </a:t>
            </a:r>
            <a:r>
              <a:rPr lang="en-GB" sz="2300" dirty="0">
                <a:latin typeface="Arial" panose="020B0604020202020204" pitchFamily="34" charset="0"/>
                <a:cs typeface="Arial" panose="020B0604020202020204" pitchFamily="34" charset="0"/>
              </a:rPr>
              <a:t>like wearing </a:t>
            </a:r>
            <a:r>
              <a:rPr lang="en-US" sz="2300" dirty="0">
                <a:latin typeface="Arial" panose="020B0604020202020204" pitchFamily="34" charset="0"/>
                <a:cs typeface="Arial" panose="020B0604020202020204" pitchFamily="34" charset="0"/>
              </a:rPr>
              <a:t>hairnets, washing hands, and </a:t>
            </a:r>
            <a:r>
              <a:rPr lang="en-GB" sz="2300" dirty="0">
                <a:latin typeface="Arial" panose="020B0604020202020204" pitchFamily="34" charset="0"/>
                <a:cs typeface="Arial" panose="020B0604020202020204" pitchFamily="34" charset="0"/>
              </a:rPr>
              <a:t>keeping meat </a:t>
            </a:r>
            <a:r>
              <a:rPr lang="en-US" sz="2300" dirty="0">
                <a:latin typeface="Arial" panose="020B0604020202020204" pitchFamily="34" charset="0"/>
                <a:cs typeface="Arial" panose="020B0604020202020204" pitchFamily="34" charset="0"/>
              </a:rPr>
              <a:t>chilled.</a:t>
            </a:r>
          </a:p>
        </p:txBody>
      </p:sp>
    </p:spTree>
    <p:extLst>
      <p:ext uri="{BB962C8B-B14F-4D97-AF65-F5344CB8AC3E}">
        <p14:creationId xmlns:p14="http://schemas.microsoft.com/office/powerpoint/2010/main" val="12024932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1BD99-7BDF-2B6C-5853-38C8C9829661}"/>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Barriers involving the ‘Message’</a:t>
            </a:r>
            <a:endParaRPr lang="en-US"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9FD4AC39-441A-3050-7BC6-9BF17074FEE4}"/>
              </a:ext>
            </a:extLst>
          </p:cNvPr>
          <p:cNvSpPr txBox="1"/>
          <p:nvPr/>
        </p:nvSpPr>
        <p:spPr>
          <a:xfrm>
            <a:off x="1295402" y="2805752"/>
            <a:ext cx="8673170" cy="1246495"/>
          </a:xfrm>
          <a:prstGeom prst="rect">
            <a:avLst/>
          </a:prstGeom>
          <a:noFill/>
        </p:spPr>
        <p:txBody>
          <a:bodyPr wrap="square">
            <a:spAutoFit/>
          </a:bodyPr>
          <a:lstStyle/>
          <a:p>
            <a:pPr marL="285750" indent="-285750">
              <a:buFont typeface="Arial" panose="020B0604020202020204" pitchFamily="34" charset="0"/>
              <a:buChar char="•"/>
            </a:pPr>
            <a:r>
              <a:rPr lang="en-US" sz="1500" b="1" dirty="0">
                <a:latin typeface="Arial" panose="020B0604020202020204" pitchFamily="34" charset="0"/>
                <a:cs typeface="Arial" panose="020B0604020202020204" pitchFamily="34" charset="0"/>
              </a:rPr>
              <a:t>Barrier 3: Complex or </a:t>
            </a:r>
            <a:r>
              <a:rPr lang="en-GB" sz="1500" b="1" dirty="0">
                <a:latin typeface="Arial" panose="020B0604020202020204" pitchFamily="34" charset="0"/>
                <a:cs typeface="Arial" panose="020B0604020202020204" pitchFamily="34" charset="0"/>
              </a:rPr>
              <a:t>u</a:t>
            </a:r>
            <a:r>
              <a:rPr lang="en-US" sz="1500" b="1" dirty="0" err="1">
                <a:latin typeface="Arial" panose="020B0604020202020204" pitchFamily="34" charset="0"/>
                <a:cs typeface="Arial" panose="020B0604020202020204" pitchFamily="34" charset="0"/>
              </a:rPr>
              <a:t>nclear</a:t>
            </a:r>
            <a:r>
              <a:rPr lang="en-US" sz="1500" b="1" dirty="0">
                <a:latin typeface="Arial" panose="020B0604020202020204" pitchFamily="34" charset="0"/>
                <a:cs typeface="Arial" panose="020B0604020202020204" pitchFamily="34" charset="0"/>
              </a:rPr>
              <a:t> </a:t>
            </a:r>
            <a:r>
              <a:rPr lang="en-GB" sz="1500" b="1" dirty="0">
                <a:latin typeface="Arial" panose="020B0604020202020204" pitchFamily="34" charset="0"/>
                <a:cs typeface="Arial" panose="020B0604020202020204" pitchFamily="34" charset="0"/>
              </a:rPr>
              <a:t>m</a:t>
            </a:r>
            <a:r>
              <a:rPr lang="en-US" sz="1500" b="1" dirty="0" err="1">
                <a:latin typeface="Arial" panose="020B0604020202020204" pitchFamily="34" charset="0"/>
                <a:cs typeface="Arial" panose="020B0604020202020204" pitchFamily="34" charset="0"/>
              </a:rPr>
              <a:t>essage</a:t>
            </a:r>
            <a:r>
              <a:rPr lang="en-GB" sz="1500" b="1" dirty="0">
                <a:latin typeface="Arial" panose="020B0604020202020204" pitchFamily="34" charset="0"/>
                <a:cs typeface="Arial" panose="020B0604020202020204" pitchFamily="34" charset="0"/>
              </a:rPr>
              <a:t> </a:t>
            </a:r>
          </a:p>
          <a:p>
            <a:r>
              <a:rPr lang="en-US" sz="1500" dirty="0">
                <a:latin typeface="Arial" panose="020B0604020202020204" pitchFamily="34" charset="0"/>
                <a:cs typeface="Arial" panose="020B0604020202020204" pitchFamily="34" charset="0"/>
              </a:rPr>
              <a:t>Gary's trying to communicate a lot of </a:t>
            </a:r>
            <a:r>
              <a:rPr lang="en-GB" sz="1500" dirty="0">
                <a:latin typeface="Arial" panose="020B0604020202020204" pitchFamily="34" charset="0"/>
                <a:cs typeface="Arial" panose="020B0604020202020204" pitchFamily="34" charset="0"/>
              </a:rPr>
              <a:t>different things</a:t>
            </a:r>
            <a:r>
              <a:rPr lang="en-US" sz="1500" dirty="0">
                <a:latin typeface="Arial" panose="020B0604020202020204" pitchFamily="34" charset="0"/>
                <a:cs typeface="Arial" panose="020B0604020202020204" pitchFamily="34" charset="0"/>
              </a:rPr>
              <a:t> all at once, but it might be too complex </a:t>
            </a:r>
            <a:r>
              <a:rPr lang="en-GB" sz="1500" dirty="0">
                <a:latin typeface="Arial" panose="020B0604020202020204" pitchFamily="34" charset="0"/>
                <a:cs typeface="Arial" panose="020B0604020202020204" pitchFamily="34" charset="0"/>
              </a:rPr>
              <a:t>or confusing</a:t>
            </a:r>
            <a:r>
              <a:rPr lang="en-US" sz="1500" dirty="0">
                <a:latin typeface="Arial" panose="020B0604020202020204" pitchFamily="34" charset="0"/>
                <a:cs typeface="Arial" panose="020B0604020202020204" pitchFamily="34" charset="0"/>
              </a:rPr>
              <a:t> for the workers to take in. For</a:t>
            </a:r>
            <a:r>
              <a:rPr lang="en-GB" sz="1500" dirty="0">
                <a:latin typeface="Arial" panose="020B0604020202020204" pitchFamily="34" charset="0"/>
                <a:cs typeface="Arial" panose="020B0604020202020204" pitchFamily="34" charset="0"/>
              </a:rPr>
              <a:t> example</a:t>
            </a:r>
            <a:r>
              <a:rPr lang="en-US" sz="1500" dirty="0">
                <a:latin typeface="Arial" panose="020B0604020202020204" pitchFamily="34" charset="0"/>
                <a:cs typeface="Arial" panose="020B0604020202020204" pitchFamily="34" charset="0"/>
              </a:rPr>
              <a:t>, signs on the walls with hygiene </a:t>
            </a:r>
            <a:r>
              <a:rPr lang="en-GB" sz="1500" dirty="0">
                <a:latin typeface="Arial" panose="020B0604020202020204" pitchFamily="34" charset="0"/>
                <a:cs typeface="Arial" panose="020B0604020202020204" pitchFamily="34" charset="0"/>
              </a:rPr>
              <a:t>rules are </a:t>
            </a:r>
            <a:r>
              <a:rPr lang="en-US" sz="1500" dirty="0">
                <a:latin typeface="Arial" panose="020B0604020202020204" pitchFamily="34" charset="0"/>
                <a:cs typeface="Arial" panose="020B0604020202020204" pitchFamily="34" charset="0"/>
              </a:rPr>
              <a:t>a good idea, but they might not be clear</a:t>
            </a:r>
            <a:r>
              <a:rPr lang="en-GB" sz="1500" dirty="0">
                <a:latin typeface="Arial" panose="020B0604020202020204" pitchFamily="34" charset="0"/>
                <a:cs typeface="Arial" panose="020B0604020202020204" pitchFamily="34" charset="0"/>
              </a:rPr>
              <a:t> enough</a:t>
            </a:r>
            <a:r>
              <a:rPr lang="en-US" sz="1500" dirty="0">
                <a:latin typeface="Arial" panose="020B0604020202020204" pitchFamily="34" charset="0"/>
                <a:cs typeface="Arial" panose="020B0604020202020204" pitchFamily="34" charset="0"/>
              </a:rPr>
              <a:t>, especially since some workers </a:t>
            </a:r>
            <a:r>
              <a:rPr lang="en-GB" sz="1500" dirty="0">
                <a:latin typeface="Arial" panose="020B0604020202020204" pitchFamily="34" charset="0"/>
                <a:cs typeface="Arial" panose="020B0604020202020204" pitchFamily="34" charset="0"/>
              </a:rPr>
              <a:t>don’t understand </a:t>
            </a:r>
            <a:r>
              <a:rPr lang="en-US" sz="1500" dirty="0">
                <a:latin typeface="Arial" panose="020B0604020202020204" pitchFamily="34" charset="0"/>
                <a:cs typeface="Arial" panose="020B0604020202020204" pitchFamily="34" charset="0"/>
              </a:rPr>
              <a:t>English well. The message could begetting lost or misinterpreted.</a:t>
            </a:r>
          </a:p>
        </p:txBody>
      </p:sp>
      <p:sp>
        <p:nvSpPr>
          <p:cNvPr id="8" name="TextBox 7">
            <a:extLst>
              <a:ext uri="{FF2B5EF4-FFF2-40B4-BE49-F238E27FC236}">
                <a16:creationId xmlns:a16="http://schemas.microsoft.com/office/drawing/2014/main" id="{23529289-9768-AC60-F401-26E2AE519DEA}"/>
              </a:ext>
            </a:extLst>
          </p:cNvPr>
          <p:cNvSpPr txBox="1"/>
          <p:nvPr/>
        </p:nvSpPr>
        <p:spPr>
          <a:xfrm>
            <a:off x="1295402" y="4398540"/>
            <a:ext cx="8673170" cy="1015663"/>
          </a:xfrm>
          <a:prstGeom prst="rect">
            <a:avLst/>
          </a:prstGeom>
          <a:noFill/>
        </p:spPr>
        <p:txBody>
          <a:bodyPr wrap="square">
            <a:spAutoFit/>
          </a:bodyPr>
          <a:lstStyle/>
          <a:p>
            <a:pPr marL="285750" indent="-285750">
              <a:buFont typeface="Arial" panose="020B0604020202020204" pitchFamily="34" charset="0"/>
              <a:buChar char="•"/>
            </a:pPr>
            <a:r>
              <a:rPr lang="en-US" sz="1500" b="1" dirty="0">
                <a:latin typeface="Arial" panose="020B0604020202020204" pitchFamily="34" charset="0"/>
                <a:cs typeface="Arial" panose="020B0604020202020204" pitchFamily="34" charset="0"/>
              </a:rPr>
              <a:t>Barrier 4: Mixed </a:t>
            </a:r>
            <a:r>
              <a:rPr lang="en-GB" sz="1500" b="1" dirty="0">
                <a:latin typeface="Arial" panose="020B0604020202020204" pitchFamily="34" charset="0"/>
                <a:cs typeface="Arial" panose="020B0604020202020204" pitchFamily="34" charset="0"/>
              </a:rPr>
              <a:t>messages </a:t>
            </a:r>
          </a:p>
          <a:p>
            <a:r>
              <a:rPr lang="en-US" sz="1500" dirty="0">
                <a:latin typeface="Arial" panose="020B0604020202020204" pitchFamily="34" charset="0"/>
                <a:cs typeface="Arial" panose="020B0604020202020204" pitchFamily="34" charset="0"/>
              </a:rPr>
              <a:t>Gary himself isn't following all the hygiene rules.He talks about </a:t>
            </a:r>
            <a:r>
              <a:rPr lang="en-GB" sz="1500" dirty="0">
                <a:latin typeface="Arial" panose="020B0604020202020204" pitchFamily="34" charset="0"/>
                <a:cs typeface="Arial" panose="020B0604020202020204" pitchFamily="34" charset="0"/>
              </a:rPr>
              <a:t>rushing of </a:t>
            </a:r>
            <a:r>
              <a:rPr lang="en-US" sz="1500" dirty="0">
                <a:latin typeface="Arial" panose="020B0604020202020204" pitchFamily="34" charset="0"/>
                <a:cs typeface="Arial" panose="020B0604020202020204" pitchFamily="34" charset="0"/>
              </a:rPr>
              <a:t>work and not </a:t>
            </a:r>
            <a:r>
              <a:rPr lang="en-GB" sz="1500" dirty="0">
                <a:latin typeface="Arial" panose="020B0604020202020204" pitchFamily="34" charset="0"/>
                <a:cs typeface="Arial" panose="020B0604020202020204" pitchFamily="34" charset="0"/>
              </a:rPr>
              <a:t>paying attention</a:t>
            </a:r>
            <a:r>
              <a:rPr lang="en-US" sz="1500" dirty="0">
                <a:latin typeface="Arial" panose="020B0604020202020204" pitchFamily="34" charset="0"/>
                <a:cs typeface="Arial" panose="020B0604020202020204" pitchFamily="34" charset="0"/>
              </a:rPr>
              <a:t> to his own cleanliness. If the manager</a:t>
            </a:r>
            <a:r>
              <a:rPr lang="en-GB" sz="1500" dirty="0">
                <a:latin typeface="Arial" panose="020B0604020202020204" pitchFamily="34" charset="0"/>
                <a:cs typeface="Arial" panose="020B0604020202020204" pitchFamily="34" charset="0"/>
              </a:rPr>
              <a:t> doesn't follow the rules, workers might not think it’s important either. This sends a conflicting message and weakens the overall communication.</a:t>
            </a:r>
            <a:endParaRPr lang="en-US"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94326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386022F-A4A5-B451-FDD9-BE448A69327D}"/>
              </a:ext>
            </a:extLst>
          </p:cNvPr>
          <p:cNvSpPr txBox="1">
            <a:spLocks noGrp="1"/>
          </p:cNvSpPr>
          <p:nvPr>
            <p:ph type="title"/>
          </p:nvPr>
        </p:nvSpPr>
        <p:spPr>
          <a:prstGeom prst="rect">
            <a:avLst/>
          </a:prstGeom>
          <a:effectLst/>
        </p:spPr>
        <p:txBody>
          <a:bodyPr vert="horz" lIns="91440" tIns="45720" rIns="91440" bIns="45720" rtlCol="0" anchor="ctr">
            <a:normAutofit fontScale="90000"/>
          </a:bodyPr>
          <a:lst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latin typeface="Arial" panose="020B0604020202020204" pitchFamily="34" charset="0"/>
                <a:cs typeface="Arial" panose="020B0604020202020204" pitchFamily="34" charset="0"/>
              </a:rPr>
              <a:t>Using Berlo’s SMCR model to identify Barriers in communication </a:t>
            </a:r>
            <a:endParaRPr lang="en-US" b="1"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EB5D9B2F-7888-8603-49E7-31E50A1AE07F}"/>
              </a:ext>
            </a:extLst>
          </p:cNvPr>
          <p:cNvSpPr txBox="1"/>
          <p:nvPr/>
        </p:nvSpPr>
        <p:spPr>
          <a:xfrm>
            <a:off x="2165506" y="3429000"/>
            <a:ext cx="7860988" cy="1154162"/>
          </a:xfrm>
          <a:prstGeom prst="rect">
            <a:avLst/>
          </a:prstGeom>
          <a:noFill/>
        </p:spPr>
        <p:txBody>
          <a:bodyPr wrap="square">
            <a:spAutoFit/>
          </a:bodyPr>
          <a:lstStyle/>
          <a:p>
            <a:pPr algn="ctr"/>
            <a:r>
              <a:rPr lang="en-US" sz="2300" b="1" dirty="0">
                <a:latin typeface="Arial" panose="020B0604020202020204" pitchFamily="34" charset="0"/>
                <a:cs typeface="Arial" panose="020B0604020202020204" pitchFamily="34" charset="0"/>
              </a:rPr>
              <a:t>3. Channel: How is the message being sent?</a:t>
            </a:r>
            <a:endParaRPr lang="en-GB" sz="2300" b="1" dirty="0">
              <a:latin typeface="Arial" panose="020B0604020202020204" pitchFamily="34" charset="0"/>
              <a:cs typeface="Arial" panose="020B0604020202020204" pitchFamily="34" charset="0"/>
            </a:endParaRPr>
          </a:p>
          <a:p>
            <a:pPr algn="ctr"/>
            <a:r>
              <a:rPr lang="en-US" sz="2300" dirty="0">
                <a:latin typeface="Arial" panose="020B0604020202020204" pitchFamily="34" charset="0"/>
                <a:cs typeface="Arial" panose="020B0604020202020204" pitchFamily="34" charset="0"/>
              </a:rPr>
              <a:t>Gary is trying to communicate</a:t>
            </a:r>
            <a:r>
              <a:rPr lang="en-GB" sz="2300" dirty="0">
                <a:latin typeface="Arial" panose="020B0604020202020204" pitchFamily="34" charset="0"/>
                <a:cs typeface="Arial" panose="020B0604020202020204" pitchFamily="34" charset="0"/>
              </a:rPr>
              <a:t> </a:t>
            </a:r>
            <a:r>
              <a:rPr lang="en-US" sz="2300" dirty="0">
                <a:latin typeface="Arial" panose="020B0604020202020204" pitchFamily="34" charset="0"/>
                <a:cs typeface="Arial" panose="020B0604020202020204" pitchFamily="34" charset="0"/>
              </a:rPr>
              <a:t>mainly </a:t>
            </a:r>
            <a:r>
              <a:rPr lang="en-GB" sz="2300" dirty="0">
                <a:latin typeface="Arial" panose="020B0604020202020204" pitchFamily="34" charset="0"/>
                <a:cs typeface="Arial" panose="020B0604020202020204" pitchFamily="34" charset="0"/>
              </a:rPr>
              <a:t>through speaking</a:t>
            </a:r>
            <a:r>
              <a:rPr lang="en-US" sz="2300" dirty="0">
                <a:latin typeface="Arial" panose="020B0604020202020204" pitchFamily="34" charset="0"/>
                <a:cs typeface="Arial" panose="020B0604020202020204" pitchFamily="34" charset="0"/>
              </a:rPr>
              <a:t> to the workers and through </a:t>
            </a:r>
            <a:r>
              <a:rPr lang="en-GB" sz="2300" dirty="0">
                <a:latin typeface="Arial" panose="020B0604020202020204" pitchFamily="34" charset="0"/>
                <a:cs typeface="Arial" panose="020B0604020202020204" pitchFamily="34" charset="0"/>
              </a:rPr>
              <a:t>written signs</a:t>
            </a:r>
            <a:r>
              <a:rPr lang="en-US" sz="2300" dirty="0">
                <a:latin typeface="Arial" panose="020B0604020202020204" pitchFamily="34" charset="0"/>
                <a:cs typeface="Arial" panose="020B0604020202020204" pitchFamily="34" charset="0"/>
              </a:rPr>
              <a:t> on the walls.</a:t>
            </a:r>
          </a:p>
        </p:txBody>
      </p:sp>
    </p:spTree>
    <p:extLst>
      <p:ext uri="{BB962C8B-B14F-4D97-AF65-F5344CB8AC3E}">
        <p14:creationId xmlns:p14="http://schemas.microsoft.com/office/powerpoint/2010/main" val="33232553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60D36E31-2D53-900C-F725-F404732FD1B3}"/>
              </a:ext>
            </a:extLst>
          </p:cNvPr>
          <p:cNvSpPr txBox="1">
            <a:spLocks noGrp="1"/>
          </p:cNvSpPr>
          <p:nvPr>
            <p:ph type="title"/>
          </p:nvPr>
        </p:nvSpPr>
        <p:spPr>
          <a:prstGeom prst="rect">
            <a:avLst/>
          </a:prstGeom>
          <a:effectLst/>
        </p:spPr>
        <p:txBody>
          <a:bodyPr vert="horz" lIns="91440" tIns="45720" rIns="91440" bIns="45720" rtlCol="0" anchor="ctr">
            <a:normAutofit/>
          </a:bodyPr>
          <a:lst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latin typeface="Arial" panose="020B0604020202020204" pitchFamily="34" charset="0"/>
                <a:cs typeface="Arial" panose="020B0604020202020204" pitchFamily="34" charset="0"/>
              </a:rPr>
              <a:t>Barriers involving the ‘Channel’</a:t>
            </a:r>
            <a:endParaRPr lang="en-US"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9DB06E59-1F83-A81B-FDB5-6213149E2426}"/>
              </a:ext>
            </a:extLst>
          </p:cNvPr>
          <p:cNvSpPr txBox="1"/>
          <p:nvPr/>
        </p:nvSpPr>
        <p:spPr>
          <a:xfrm>
            <a:off x="1295402" y="2873089"/>
            <a:ext cx="8580244" cy="1754326"/>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Barrier 5: Using </a:t>
            </a:r>
            <a:r>
              <a:rPr lang="en-GB" b="1" dirty="0">
                <a:latin typeface="Arial" panose="020B0604020202020204" pitchFamily="34" charset="0"/>
                <a:cs typeface="Arial" panose="020B0604020202020204" pitchFamily="34" charset="0"/>
              </a:rPr>
              <a:t>on</a:t>
            </a:r>
            <a:r>
              <a:rPr lang="en-US" b="1" dirty="0" err="1">
                <a:latin typeface="Arial" panose="020B0604020202020204" pitchFamily="34" charset="0"/>
                <a:cs typeface="Arial" panose="020B0604020202020204" pitchFamily="34" charset="0"/>
              </a:rPr>
              <a:t>ly</a:t>
            </a:r>
            <a:r>
              <a:rPr lang="en-US" b="1"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one channel:</a:t>
            </a:r>
          </a:p>
          <a:p>
            <a:r>
              <a:rPr lang="en-US" dirty="0">
                <a:latin typeface="Arial" panose="020B0604020202020204" pitchFamily="34" charset="0"/>
                <a:cs typeface="Arial" panose="020B0604020202020204" pitchFamily="34" charset="0"/>
              </a:rPr>
              <a:t>Gary uses signs on the wall, but this might not</a:t>
            </a:r>
            <a:r>
              <a:rPr lang="en-GB" dirty="0">
                <a:latin typeface="Arial" panose="020B0604020202020204" pitchFamily="34" charset="0"/>
                <a:cs typeface="Arial" panose="020B0604020202020204" pitchFamily="34" charset="0"/>
              </a:rPr>
              <a:t> be </a:t>
            </a:r>
            <a:r>
              <a:rPr lang="en-US" dirty="0">
                <a:latin typeface="Arial" panose="020B0604020202020204" pitchFamily="34" charset="0"/>
                <a:cs typeface="Arial" panose="020B0604020202020204" pitchFamily="34" charset="0"/>
              </a:rPr>
              <a:t>enough. The workers don't all understandEnglish, so just reading signs might not help.Also, the noise from the machines is so </a:t>
            </a:r>
            <a:r>
              <a:rPr lang="en-GB" dirty="0">
                <a:latin typeface="Arial" panose="020B0604020202020204" pitchFamily="34" charset="0"/>
                <a:cs typeface="Arial" panose="020B0604020202020204" pitchFamily="34" charset="0"/>
              </a:rPr>
              <a:t>loud that</a:t>
            </a:r>
            <a:r>
              <a:rPr lang="en-US" dirty="0">
                <a:latin typeface="Arial" panose="020B0604020202020204" pitchFamily="34" charset="0"/>
                <a:cs typeface="Arial" panose="020B0604020202020204" pitchFamily="34" charset="0"/>
              </a:rPr>
              <a:t> workers might not even hear Gary when </a:t>
            </a:r>
            <a:r>
              <a:rPr lang="en-GB" dirty="0">
                <a:latin typeface="Arial" panose="020B0604020202020204" pitchFamily="34" charset="0"/>
                <a:cs typeface="Arial" panose="020B0604020202020204" pitchFamily="34" charset="0"/>
              </a:rPr>
              <a:t>he speaks</a:t>
            </a:r>
            <a:r>
              <a:rPr lang="en-US" dirty="0">
                <a:latin typeface="Arial" panose="020B0604020202020204" pitchFamily="34" charset="0"/>
                <a:cs typeface="Arial" panose="020B0604020202020204" pitchFamily="34" charset="0"/>
              </a:rPr>
              <a:t> to them. Relying on just a </a:t>
            </a:r>
            <a:r>
              <a:rPr lang="en-GB" dirty="0">
                <a:latin typeface="Arial" panose="020B0604020202020204" pitchFamily="34" charset="0"/>
                <a:cs typeface="Arial" panose="020B0604020202020204" pitchFamily="34" charset="0"/>
              </a:rPr>
              <a:t>few communication</a:t>
            </a:r>
            <a:r>
              <a:rPr lang="en-US"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methods</a:t>
            </a:r>
            <a:r>
              <a:rPr lang="en-US" dirty="0">
                <a:latin typeface="Arial" panose="020B0604020202020204" pitchFamily="34" charset="0"/>
                <a:cs typeface="Arial" panose="020B0604020202020204" pitchFamily="34" charset="0"/>
              </a:rPr>
              <a:t> makes it harder </a:t>
            </a:r>
            <a:r>
              <a:rPr lang="en-GB" dirty="0">
                <a:latin typeface="Arial" panose="020B0604020202020204" pitchFamily="34" charset="0"/>
                <a:cs typeface="Arial" panose="020B0604020202020204" pitchFamily="34" charset="0"/>
              </a:rPr>
              <a:t>for everyone one</a:t>
            </a:r>
            <a:r>
              <a:rPr lang="en-US" dirty="0">
                <a:latin typeface="Arial" panose="020B0604020202020204" pitchFamily="34" charset="0"/>
                <a:cs typeface="Arial" panose="020B0604020202020204" pitchFamily="34" charset="0"/>
              </a:rPr>
              <a:t> to </a:t>
            </a:r>
            <a:r>
              <a:rPr lang="en-GB" dirty="0">
                <a:latin typeface="Arial" panose="020B0604020202020204" pitchFamily="34" charset="0"/>
                <a:cs typeface="Arial" panose="020B0604020202020204" pitchFamily="34" charset="0"/>
              </a:rPr>
              <a:t>get </a:t>
            </a:r>
            <a:r>
              <a:rPr lang="en-US" dirty="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message.</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34454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3902AE2F-414D-C38D-04A1-44760B6D9513}"/>
              </a:ext>
            </a:extLst>
          </p:cNvPr>
          <p:cNvSpPr txBox="1">
            <a:spLocks noGrp="1"/>
          </p:cNvSpPr>
          <p:nvPr>
            <p:ph type="title"/>
          </p:nvPr>
        </p:nvSpPr>
        <p:spPr>
          <a:prstGeom prst="rect">
            <a:avLst/>
          </a:prstGeom>
          <a:effectLst/>
        </p:spPr>
        <p:txBody>
          <a:bodyPr vert="horz" lIns="91440" tIns="45720" rIns="91440" bIns="45720" rtlCol="0" anchor="ctr">
            <a:normAutofit fontScale="90000"/>
          </a:bodyPr>
          <a:lst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latin typeface="Arial" panose="020B0604020202020204" pitchFamily="34" charset="0"/>
                <a:cs typeface="Arial" panose="020B0604020202020204" pitchFamily="34" charset="0"/>
              </a:rPr>
              <a:t>Using Berlo’s SMCR model to identify Barriers in communication </a:t>
            </a:r>
            <a:endParaRPr lang="en-US" b="1"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31A60770-768C-8CB9-5AB3-EED7253BE976}"/>
              </a:ext>
            </a:extLst>
          </p:cNvPr>
          <p:cNvSpPr txBox="1"/>
          <p:nvPr/>
        </p:nvSpPr>
        <p:spPr>
          <a:xfrm>
            <a:off x="1805878" y="3429000"/>
            <a:ext cx="8580244" cy="1862048"/>
          </a:xfrm>
          <a:prstGeom prst="rect">
            <a:avLst/>
          </a:prstGeom>
          <a:noFill/>
        </p:spPr>
        <p:txBody>
          <a:bodyPr wrap="square">
            <a:spAutoFit/>
          </a:bodyPr>
          <a:lstStyle/>
          <a:p>
            <a:pPr algn="ctr"/>
            <a:r>
              <a:rPr lang="en-US" sz="2300" b="1" dirty="0">
                <a:latin typeface="Arial" panose="020B0604020202020204" pitchFamily="34" charset="0"/>
                <a:cs typeface="Arial" panose="020B0604020202020204" pitchFamily="34" charset="0"/>
              </a:rPr>
              <a:t>4. Receiver: Who is receiving the message?</a:t>
            </a:r>
            <a:endParaRPr lang="en-GB" sz="2300" b="1" dirty="0">
              <a:latin typeface="Arial" panose="020B0604020202020204" pitchFamily="34" charset="0"/>
              <a:cs typeface="Arial" panose="020B0604020202020204" pitchFamily="34" charset="0"/>
            </a:endParaRPr>
          </a:p>
          <a:p>
            <a:pPr algn="ctr"/>
            <a:r>
              <a:rPr lang="en-US" sz="2300" dirty="0">
                <a:latin typeface="Arial" panose="020B0604020202020204" pitchFamily="34" charset="0"/>
                <a:cs typeface="Arial" panose="020B0604020202020204" pitchFamily="34" charset="0"/>
              </a:rPr>
              <a:t>The workers on the factory floor are </a:t>
            </a:r>
            <a:r>
              <a:rPr lang="en-GB" sz="2300" dirty="0">
                <a:latin typeface="Arial" panose="020B0604020202020204" pitchFamily="34" charset="0"/>
                <a:cs typeface="Arial" panose="020B0604020202020204" pitchFamily="34" charset="0"/>
              </a:rPr>
              <a:t>the receivers</a:t>
            </a:r>
            <a:r>
              <a:rPr lang="en-US" sz="2300" dirty="0">
                <a:latin typeface="Arial" panose="020B0604020202020204" pitchFamily="34" charset="0"/>
                <a:cs typeface="Arial" panose="020B0604020202020204" pitchFamily="34" charset="0"/>
              </a:rPr>
              <a:t> in this situation. There is a mix of </a:t>
            </a:r>
            <a:r>
              <a:rPr lang="en-GB" sz="2300" dirty="0">
                <a:latin typeface="Arial" panose="020B0604020202020204" pitchFamily="34" charset="0"/>
                <a:cs typeface="Arial" panose="020B0604020202020204" pitchFamily="34" charset="0"/>
              </a:rPr>
              <a:t>ages and</a:t>
            </a:r>
            <a:r>
              <a:rPr lang="en-US" sz="2300" dirty="0">
                <a:latin typeface="Arial" panose="020B0604020202020204" pitchFamily="34" charset="0"/>
                <a:cs typeface="Arial" panose="020B0604020202020204" pitchFamily="34" charset="0"/>
              </a:rPr>
              <a:t> backgrounds among the workers, </a:t>
            </a:r>
            <a:r>
              <a:rPr lang="en-GB" sz="2300" dirty="0">
                <a:latin typeface="Arial" panose="020B0604020202020204" pitchFamily="34" charset="0"/>
                <a:cs typeface="Arial" panose="020B0604020202020204" pitchFamily="34" charset="0"/>
              </a:rPr>
              <a:t>which can</a:t>
            </a:r>
            <a:r>
              <a:rPr lang="en-US" sz="2300" dirty="0">
                <a:latin typeface="Arial" panose="020B0604020202020204" pitchFamily="34" charset="0"/>
                <a:cs typeface="Arial" panose="020B0604020202020204" pitchFamily="34" charset="0"/>
              </a:rPr>
              <a:t> create differences in how they receive </a:t>
            </a:r>
            <a:r>
              <a:rPr lang="en-GB" sz="2300" dirty="0">
                <a:latin typeface="Arial" panose="020B0604020202020204" pitchFamily="34" charset="0"/>
                <a:cs typeface="Arial" panose="020B0604020202020204" pitchFamily="34" charset="0"/>
              </a:rPr>
              <a:t>and understand</a:t>
            </a:r>
            <a:r>
              <a:rPr lang="en-US" sz="2300" dirty="0">
                <a:latin typeface="Arial" panose="020B0604020202020204" pitchFamily="34" charset="0"/>
                <a:cs typeface="Arial" panose="020B0604020202020204" pitchFamily="34" charset="0"/>
              </a:rPr>
              <a:t> the message.</a:t>
            </a:r>
          </a:p>
        </p:txBody>
      </p:sp>
    </p:spTree>
    <p:extLst>
      <p:ext uri="{BB962C8B-B14F-4D97-AF65-F5344CB8AC3E}">
        <p14:creationId xmlns:p14="http://schemas.microsoft.com/office/powerpoint/2010/main" val="7654942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394B49B7-57C1-AEEF-93B2-05733A5D0D3C}"/>
              </a:ext>
            </a:extLst>
          </p:cNvPr>
          <p:cNvSpPr txBox="1">
            <a:spLocks noGrp="1"/>
          </p:cNvSpPr>
          <p:nvPr>
            <p:ph type="title"/>
          </p:nvPr>
        </p:nvSpPr>
        <p:spPr>
          <a:prstGeom prst="rect">
            <a:avLst/>
          </a:prstGeom>
          <a:effectLst/>
        </p:spPr>
        <p:txBody>
          <a:bodyPr vert="horz" lIns="91440" tIns="45720" rIns="91440" bIns="45720" rtlCol="0" anchor="ctr">
            <a:normAutofit/>
          </a:bodyPr>
          <a:lst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latin typeface="Arial" panose="020B0604020202020204" pitchFamily="34" charset="0"/>
                <a:cs typeface="Arial" panose="020B0604020202020204" pitchFamily="34" charset="0"/>
              </a:rPr>
              <a:t>Barriers involving the ‘Receiver’</a:t>
            </a:r>
            <a:endParaRPr lang="en-US"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0E23E2B5-F106-CA2C-539C-AF634B37D2BD}"/>
              </a:ext>
            </a:extLst>
          </p:cNvPr>
          <p:cNvSpPr txBox="1"/>
          <p:nvPr/>
        </p:nvSpPr>
        <p:spPr>
          <a:xfrm>
            <a:off x="1295402" y="2901508"/>
            <a:ext cx="9601196" cy="1785104"/>
          </a:xfrm>
          <a:prstGeom prst="rect">
            <a:avLst/>
          </a:prstGeom>
          <a:noFill/>
        </p:spPr>
        <p:txBody>
          <a:bodyPr wrap="square">
            <a:spAutoFit/>
          </a:bodyPr>
          <a:lstStyle/>
          <a:p>
            <a:r>
              <a:rPr lang="en-US" sz="2200" b="1" dirty="0">
                <a:latin typeface="Arial" panose="020B0604020202020204" pitchFamily="34" charset="0"/>
                <a:cs typeface="Arial" panose="020B0604020202020204" pitchFamily="34" charset="0"/>
              </a:rPr>
              <a:t>Barrier 6: Different </a:t>
            </a:r>
            <a:r>
              <a:rPr lang="en-GB" sz="2200" b="1" dirty="0">
                <a:latin typeface="Arial" panose="020B0604020202020204" pitchFamily="34" charset="0"/>
                <a:cs typeface="Arial" panose="020B0604020202020204" pitchFamily="34" charset="0"/>
              </a:rPr>
              <a:t>l</a:t>
            </a:r>
            <a:r>
              <a:rPr lang="en-US" sz="2200" b="1" dirty="0" err="1">
                <a:latin typeface="Arial" panose="020B0604020202020204" pitchFamily="34" charset="0"/>
                <a:cs typeface="Arial" panose="020B0604020202020204" pitchFamily="34" charset="0"/>
              </a:rPr>
              <a:t>evels</a:t>
            </a:r>
            <a:r>
              <a:rPr lang="en-US" sz="2200" b="1" dirty="0">
                <a:latin typeface="Arial" panose="020B0604020202020204" pitchFamily="34" charset="0"/>
                <a:cs typeface="Arial" panose="020B0604020202020204" pitchFamily="34" charset="0"/>
              </a:rPr>
              <a:t> of </a:t>
            </a:r>
            <a:r>
              <a:rPr lang="en-GB" sz="2200" b="1" dirty="0">
                <a:latin typeface="Arial" panose="020B0604020202020204" pitchFamily="34" charset="0"/>
                <a:cs typeface="Arial" panose="020B0604020202020204" pitchFamily="34" charset="0"/>
              </a:rPr>
              <a:t>u</a:t>
            </a:r>
            <a:r>
              <a:rPr lang="en-US" sz="2200" b="1" dirty="0" err="1">
                <a:latin typeface="Arial" panose="020B0604020202020204" pitchFamily="34" charset="0"/>
                <a:cs typeface="Arial" panose="020B0604020202020204" pitchFamily="34" charset="0"/>
              </a:rPr>
              <a:t>nderstanding</a:t>
            </a:r>
            <a:endParaRPr lang="en-GB" sz="2200" b="1" dirty="0">
              <a:latin typeface="Arial" panose="020B0604020202020204" pitchFamily="34" charset="0"/>
              <a:cs typeface="Arial" panose="020B0604020202020204" pitchFamily="34" charset="0"/>
            </a:endParaRPr>
          </a:p>
          <a:p>
            <a:r>
              <a:rPr lang="en-US" sz="2200" dirty="0">
                <a:latin typeface="Arial" panose="020B0604020202020204" pitchFamily="34" charset="0"/>
                <a:cs typeface="Arial" panose="020B0604020202020204" pitchFamily="34" charset="0"/>
              </a:rPr>
              <a:t>Gary says the older workers seem </a:t>
            </a:r>
            <a:r>
              <a:rPr lang="en-GB" sz="2200" dirty="0">
                <a:latin typeface="Arial" panose="020B0604020202020204" pitchFamily="34" charset="0"/>
                <a:cs typeface="Arial" panose="020B0604020202020204" pitchFamily="34" charset="0"/>
              </a:rPr>
              <a:t>to understand</a:t>
            </a:r>
            <a:r>
              <a:rPr lang="en-US" sz="2200" dirty="0">
                <a:latin typeface="Arial" panose="020B0604020202020204" pitchFamily="34" charset="0"/>
                <a:cs typeface="Arial" panose="020B0604020202020204" pitchFamily="34" charset="0"/>
              </a:rPr>
              <a:t>, but the younger ones don't. </a:t>
            </a:r>
            <a:r>
              <a:rPr lang="en-GB" sz="2200" dirty="0">
                <a:latin typeface="Arial" panose="020B0604020202020204" pitchFamily="34" charset="0"/>
                <a:cs typeface="Arial" panose="020B0604020202020204" pitchFamily="34" charset="0"/>
              </a:rPr>
              <a:t>This suggests </a:t>
            </a:r>
            <a:r>
              <a:rPr lang="en-US" sz="2200" dirty="0">
                <a:latin typeface="Arial" panose="020B0604020202020204" pitchFamily="34" charset="0"/>
                <a:cs typeface="Arial" panose="020B0604020202020204" pitchFamily="34" charset="0"/>
              </a:rPr>
              <a:t>that the younger workers may not </a:t>
            </a:r>
            <a:r>
              <a:rPr lang="en-GB" sz="2200" dirty="0">
                <a:latin typeface="Arial" panose="020B0604020202020204" pitchFamily="34" charset="0"/>
                <a:cs typeface="Arial" panose="020B0604020202020204" pitchFamily="34" charset="0"/>
              </a:rPr>
              <a:t>take the </a:t>
            </a:r>
            <a:r>
              <a:rPr lang="en-US" sz="2200" dirty="0">
                <a:latin typeface="Arial" panose="020B0604020202020204" pitchFamily="34" charset="0"/>
                <a:cs typeface="Arial" panose="020B0604020202020204" pitchFamily="34" charset="0"/>
              </a:rPr>
              <a:t>hygiene rules as seriously or might not </a:t>
            </a:r>
            <a:r>
              <a:rPr lang="en-GB" sz="2200" dirty="0">
                <a:latin typeface="Arial" panose="020B0604020202020204" pitchFamily="34" charset="0"/>
                <a:cs typeface="Arial" panose="020B0604020202020204" pitchFamily="34" charset="0"/>
              </a:rPr>
              <a:t>fully understand </a:t>
            </a:r>
            <a:r>
              <a:rPr lang="en-US" sz="2200" dirty="0">
                <a:latin typeface="Arial" panose="020B0604020202020204" pitchFamily="34" charset="0"/>
                <a:cs typeface="Arial" panose="020B0604020202020204" pitchFamily="34" charset="0"/>
              </a:rPr>
              <a:t>them. There could be a </a:t>
            </a:r>
            <a:r>
              <a:rPr lang="en-GB" sz="2200" dirty="0">
                <a:latin typeface="Arial" panose="020B0604020202020204" pitchFamily="34" charset="0"/>
                <a:cs typeface="Arial" panose="020B0604020202020204" pitchFamily="34" charset="0"/>
              </a:rPr>
              <a:t>generation gap </a:t>
            </a:r>
            <a:r>
              <a:rPr lang="en-US" sz="2200" dirty="0">
                <a:latin typeface="Arial" panose="020B0604020202020204" pitchFamily="34" charset="0"/>
                <a:cs typeface="Arial" panose="020B0604020202020204" pitchFamily="34" charset="0"/>
              </a:rPr>
              <a:t>in how the rules are perceived.</a:t>
            </a:r>
          </a:p>
        </p:txBody>
      </p:sp>
    </p:spTree>
    <p:extLst>
      <p:ext uri="{BB962C8B-B14F-4D97-AF65-F5344CB8AC3E}">
        <p14:creationId xmlns:p14="http://schemas.microsoft.com/office/powerpoint/2010/main" val="309259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C123C-5515-0F29-1D33-2F9D263D4F44}"/>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Other barriers </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B127AF2-D172-82D9-C263-21328FF6A7B5}"/>
              </a:ext>
            </a:extLst>
          </p:cNvPr>
          <p:cNvSpPr>
            <a:spLocks noGrp="1"/>
          </p:cNvSpPr>
          <p:nvPr>
            <p:ph sz="half" idx="1"/>
          </p:nvPr>
        </p:nvSpPr>
        <p:spPr>
          <a:xfrm>
            <a:off x="1298448" y="2560320"/>
            <a:ext cx="9598150" cy="3310128"/>
          </a:xfrm>
        </p:spPr>
        <p:txBody>
          <a:bodyPr>
            <a:normAutofit/>
          </a:bodyPr>
          <a:lstStyle/>
          <a:p>
            <a:r>
              <a:rPr lang="en-US" sz="1800" b="1" dirty="0">
                <a:latin typeface="Arial" panose="020B0604020202020204" pitchFamily="34" charset="0"/>
                <a:cs typeface="Arial" panose="020B0604020202020204" pitchFamily="34" charset="0"/>
              </a:rPr>
              <a:t>Lack o</a:t>
            </a:r>
            <a:r>
              <a:rPr lang="en-GB" sz="1800" b="1" dirty="0">
                <a:latin typeface="Arial" panose="020B0604020202020204" pitchFamily="34" charset="0"/>
                <a:cs typeface="Arial" panose="020B0604020202020204" pitchFamily="34" charset="0"/>
              </a:rPr>
              <a:t>f mo</a:t>
            </a:r>
            <a:r>
              <a:rPr lang="en-US" sz="1800" b="1" dirty="0" err="1">
                <a:latin typeface="Arial" panose="020B0604020202020204" pitchFamily="34" charset="0"/>
                <a:cs typeface="Arial" panose="020B0604020202020204" pitchFamily="34" charset="0"/>
              </a:rPr>
              <a:t>tivation</a:t>
            </a:r>
            <a:r>
              <a:rPr lang="en-US" sz="1800" b="1" dirty="0">
                <a:latin typeface="Arial" panose="020B0604020202020204" pitchFamily="34" charset="0"/>
                <a:cs typeface="Arial" panose="020B0604020202020204" pitchFamily="34" charset="0"/>
              </a:rPr>
              <a:t>:</a:t>
            </a: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The </a:t>
            </a:r>
            <a:r>
              <a:rPr lang="en-US" sz="1800" dirty="0">
                <a:latin typeface="Arial" panose="020B0604020202020204" pitchFamily="34" charset="0"/>
                <a:cs typeface="Arial" panose="020B0604020202020204" pitchFamily="34" charset="0"/>
              </a:rPr>
              <a:t>workers might not </a:t>
            </a:r>
            <a:r>
              <a:rPr lang="en-GB" sz="1800" dirty="0">
                <a:latin typeface="Arial" panose="020B0604020202020204" pitchFamily="34" charset="0"/>
                <a:cs typeface="Arial" panose="020B0604020202020204" pitchFamily="34" charset="0"/>
              </a:rPr>
              <a:t>be motivated </a:t>
            </a:r>
            <a:r>
              <a:rPr lang="en-US" sz="1800" dirty="0">
                <a:latin typeface="Arial" panose="020B0604020202020204" pitchFamily="34" charset="0"/>
                <a:cs typeface="Arial" panose="020B0604020202020204" pitchFamily="34" charset="0"/>
              </a:rPr>
              <a:t>to follow the </a:t>
            </a:r>
            <a:r>
              <a:rPr lang="en-GB" sz="1800" dirty="0">
                <a:latin typeface="Arial" panose="020B0604020202020204" pitchFamily="34" charset="0"/>
                <a:cs typeface="Arial" panose="020B0604020202020204" pitchFamily="34" charset="0"/>
              </a:rPr>
              <a:t>hygiene rules</a:t>
            </a:r>
            <a:r>
              <a:rPr lang="en-US" sz="1800" dirty="0">
                <a:latin typeface="Arial" panose="020B0604020202020204" pitchFamily="34" charset="0"/>
                <a:cs typeface="Arial" panose="020B0604020202020204" pitchFamily="34" charset="0"/>
              </a:rPr>
              <a:t>. If </a:t>
            </a:r>
            <a:r>
              <a:rPr lang="en-GB" sz="1800" dirty="0">
                <a:latin typeface="Arial" panose="020B0604020202020204" pitchFamily="34" charset="0"/>
                <a:cs typeface="Arial" panose="020B0604020202020204" pitchFamily="34" charset="0"/>
              </a:rPr>
              <a:t>they don't understand the importance of these rules or if the training isn't enough, they might not see why it matters. </a:t>
            </a:r>
          </a:p>
          <a:p>
            <a:endParaRPr lang="en-GB" sz="1800" b="1" dirty="0">
              <a:latin typeface="Arial" panose="020B0604020202020204" pitchFamily="34" charset="0"/>
              <a:cs typeface="Arial" panose="020B0604020202020204" pitchFamily="34" charset="0"/>
            </a:endParaRPr>
          </a:p>
          <a:p>
            <a:endParaRPr lang="en-GB" sz="1800" b="1"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Environmental </a:t>
            </a:r>
            <a:r>
              <a:rPr lang="en-GB" sz="1800" b="1" dirty="0">
                <a:latin typeface="Arial" panose="020B0604020202020204" pitchFamily="34" charset="0"/>
                <a:cs typeface="Arial" panose="020B0604020202020204" pitchFamily="34" charset="0"/>
              </a:rPr>
              <a:t>n</a:t>
            </a:r>
            <a:r>
              <a:rPr lang="en-US" sz="1800" b="1" dirty="0" err="1">
                <a:latin typeface="Arial" panose="020B0604020202020204" pitchFamily="34" charset="0"/>
                <a:cs typeface="Arial" panose="020B0604020202020204" pitchFamily="34" charset="0"/>
              </a:rPr>
              <a:t>oise</a:t>
            </a:r>
            <a:r>
              <a:rPr lang="en-US" sz="1800" b="1" dirty="0">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The loud machines </a:t>
            </a:r>
            <a:r>
              <a:rPr lang="en-GB" sz="1800" dirty="0">
                <a:latin typeface="Arial" panose="020B0604020202020204" pitchFamily="34" charset="0"/>
                <a:cs typeface="Arial" panose="020B0604020202020204" pitchFamily="34" charset="0"/>
              </a:rPr>
              <a:t>on the </a:t>
            </a:r>
            <a:r>
              <a:rPr lang="en-US" sz="1800" dirty="0">
                <a:latin typeface="Arial" panose="020B0604020202020204" pitchFamily="34" charset="0"/>
                <a:cs typeface="Arial" panose="020B0604020202020204" pitchFamily="34" charset="0"/>
              </a:rPr>
              <a:t>factory floor could also be a barrier </a:t>
            </a:r>
            <a:r>
              <a:rPr lang="en-GB" sz="1800" dirty="0">
                <a:latin typeface="Arial" panose="020B0604020202020204" pitchFamily="34" charset="0"/>
                <a:cs typeface="Arial" panose="020B0604020202020204" pitchFamily="34" charset="0"/>
              </a:rPr>
              <a:t>to communication </a:t>
            </a:r>
            <a:r>
              <a:rPr lang="en-US" sz="1800" dirty="0">
                <a:latin typeface="Arial" panose="020B0604020202020204" pitchFamily="34" charset="0"/>
                <a:cs typeface="Arial" panose="020B0604020202020204" pitchFamily="34" charset="0"/>
              </a:rPr>
              <a:t>. If workers can't hear Gary</a:t>
            </a:r>
            <a:r>
              <a:rPr lang="en-GB" sz="1800" dirty="0">
                <a:latin typeface="Arial" panose="020B0604020202020204" pitchFamily="34" charset="0"/>
                <a:cs typeface="Arial" panose="020B0604020202020204" pitchFamily="34" charset="0"/>
              </a:rPr>
              <a:t> clearly</a:t>
            </a:r>
            <a:r>
              <a:rPr lang="en-US" sz="1800" dirty="0">
                <a:latin typeface="Arial" panose="020B0604020202020204" pitchFamily="34" charset="0"/>
                <a:cs typeface="Arial" panose="020B0604020202020204" pitchFamily="34" charset="0"/>
              </a:rPr>
              <a:t>, it's harder for them to get the message.</a:t>
            </a:r>
          </a:p>
        </p:txBody>
      </p:sp>
    </p:spTree>
    <p:extLst>
      <p:ext uri="{BB962C8B-B14F-4D97-AF65-F5344CB8AC3E}">
        <p14:creationId xmlns:p14="http://schemas.microsoft.com/office/powerpoint/2010/main" val="5983871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CD403-2B94-BC6E-CFEE-7C375445EC0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Key barriers summary </a:t>
            </a:r>
            <a:endParaRPr lang="en-U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E568E3A-5586-3F9E-DDBE-BE9C6EA2C1D6}"/>
              </a:ext>
            </a:extLst>
          </p:cNvPr>
          <p:cNvSpPr>
            <a:spLocks noGrp="1"/>
          </p:cNvSpPr>
          <p:nvPr>
            <p:ph sz="half" idx="1"/>
          </p:nvPr>
        </p:nvSpPr>
        <p:spPr>
          <a:xfrm>
            <a:off x="1298448" y="2560320"/>
            <a:ext cx="9598150" cy="3310128"/>
          </a:xfrm>
        </p:spPr>
        <p:txBody>
          <a:bodyPr>
            <a:normAutofit fontScale="92500"/>
          </a:bodyPr>
          <a:lstStyle/>
          <a:p>
            <a:pPr marL="342900" indent="-342900">
              <a:buFont typeface="+mj-lt"/>
              <a:buAutoNum type="arabicPeriod"/>
            </a:pPr>
            <a:r>
              <a:rPr lang="en-US" sz="1600" b="1" dirty="0">
                <a:latin typeface="Arial" panose="020B0604020202020204" pitchFamily="34" charset="0"/>
                <a:cs typeface="Arial" panose="020B0604020202020204" pitchFamily="34" charset="0"/>
              </a:rPr>
              <a:t>Language and </a:t>
            </a:r>
            <a:r>
              <a:rPr lang="en-GB" sz="1600" b="1" dirty="0">
                <a:latin typeface="Arial" panose="020B0604020202020204" pitchFamily="34" charset="0"/>
                <a:cs typeface="Arial" panose="020B0604020202020204" pitchFamily="34" charset="0"/>
              </a:rPr>
              <a:t>cultural</a:t>
            </a:r>
            <a:r>
              <a:rPr lang="en-US" sz="1600" b="1"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b</a:t>
            </a:r>
            <a:r>
              <a:rPr lang="en-US" sz="1600" b="1" dirty="0" err="1">
                <a:latin typeface="Arial" panose="020B0604020202020204" pitchFamily="34" charset="0"/>
                <a:cs typeface="Arial" panose="020B0604020202020204" pitchFamily="34" charset="0"/>
              </a:rPr>
              <a:t>arriers</a:t>
            </a:r>
            <a:r>
              <a:rPr lang="en-US" sz="1600" b="1"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The </a:t>
            </a:r>
            <a:r>
              <a:rPr lang="en-GB" sz="1600" dirty="0">
                <a:latin typeface="Arial" panose="020B0604020202020204" pitchFamily="34" charset="0"/>
                <a:cs typeface="Arial" panose="020B0604020202020204" pitchFamily="34" charset="0"/>
              </a:rPr>
              <a:t>workers don’t</a:t>
            </a:r>
            <a:r>
              <a:rPr lang="en-US" sz="1600" dirty="0">
                <a:latin typeface="Arial" panose="020B0604020202020204" pitchFamily="34" charset="0"/>
                <a:cs typeface="Arial" panose="020B0604020202020204" pitchFamily="34" charset="0"/>
              </a:rPr>
              <a:t> all speak English, which makes it hard </a:t>
            </a:r>
            <a:r>
              <a:rPr lang="en-GB" sz="1600" dirty="0">
                <a:latin typeface="Arial" panose="020B0604020202020204" pitchFamily="34" charset="0"/>
                <a:cs typeface="Arial" panose="020B0604020202020204" pitchFamily="34" charset="0"/>
              </a:rPr>
              <a:t>for them</a:t>
            </a:r>
            <a:r>
              <a:rPr lang="en-US" sz="1600" dirty="0">
                <a:latin typeface="Arial" panose="020B0604020202020204" pitchFamily="34" charset="0"/>
                <a:cs typeface="Arial" panose="020B0604020202020204" pitchFamily="34" charset="0"/>
              </a:rPr>
              <a:t> to understand the rules.</a:t>
            </a:r>
            <a:endParaRPr lang="en-GB" sz="1600" dirty="0">
              <a:latin typeface="Arial" panose="020B0604020202020204" pitchFamily="34" charset="0"/>
              <a:cs typeface="Arial" panose="020B0604020202020204" pitchFamily="34" charset="0"/>
            </a:endParaRPr>
          </a:p>
          <a:p>
            <a:pPr marL="342900" indent="-342900">
              <a:buFont typeface="+mj-lt"/>
              <a:buAutoNum type="arabicPeriod"/>
            </a:pPr>
            <a:r>
              <a:rPr lang="en-US" sz="1600" b="1" dirty="0">
                <a:latin typeface="Arial" panose="020B0604020202020204" pitchFamily="34" charset="0"/>
                <a:cs typeface="Arial" panose="020B0604020202020204" pitchFamily="34" charset="0"/>
              </a:rPr>
              <a:t>Not </a:t>
            </a:r>
            <a:r>
              <a:rPr lang="en-GB" sz="1600" b="1" dirty="0">
                <a:latin typeface="Arial" panose="020B0604020202020204" pitchFamily="34" charset="0"/>
                <a:cs typeface="Arial" panose="020B0604020202020204" pitchFamily="34" charset="0"/>
              </a:rPr>
              <a:t>e</a:t>
            </a:r>
            <a:r>
              <a:rPr lang="en-US" sz="1600" b="1" dirty="0" err="1">
                <a:latin typeface="Arial" panose="020B0604020202020204" pitchFamily="34" charset="0"/>
                <a:cs typeface="Arial" panose="020B0604020202020204" pitchFamily="34" charset="0"/>
              </a:rPr>
              <a:t>nough</a:t>
            </a:r>
            <a:r>
              <a:rPr lang="en-US" sz="1600" b="1"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t</a:t>
            </a:r>
            <a:r>
              <a:rPr lang="en-US" sz="1600" b="1" dirty="0">
                <a:latin typeface="Arial" panose="020B0604020202020204" pitchFamily="34" charset="0"/>
                <a:cs typeface="Arial" panose="020B0604020202020204" pitchFamily="34" charset="0"/>
              </a:rPr>
              <a:t>raining: </a:t>
            </a:r>
            <a:r>
              <a:rPr lang="en-US" sz="1600" dirty="0">
                <a:latin typeface="Arial" panose="020B0604020202020204" pitchFamily="34" charset="0"/>
                <a:cs typeface="Arial" panose="020B0604020202020204" pitchFamily="34" charset="0"/>
              </a:rPr>
              <a:t>The workers </a:t>
            </a:r>
            <a:r>
              <a:rPr lang="en-GB" sz="1600" dirty="0">
                <a:latin typeface="Arial" panose="020B0604020202020204" pitchFamily="34" charset="0"/>
                <a:cs typeface="Arial" panose="020B0604020202020204" pitchFamily="34" charset="0"/>
              </a:rPr>
              <a:t>aren’t trained</a:t>
            </a:r>
            <a:r>
              <a:rPr lang="en-US" sz="1600" dirty="0">
                <a:latin typeface="Arial" panose="020B0604020202020204" pitchFamily="34" charset="0"/>
                <a:cs typeface="Arial" panose="020B0604020202020204" pitchFamily="34" charset="0"/>
              </a:rPr>
              <a:t> in food </a:t>
            </a:r>
            <a:r>
              <a:rPr lang="en-GB" sz="1600" dirty="0">
                <a:latin typeface="Arial" panose="020B0604020202020204" pitchFamily="34" charset="0"/>
                <a:cs typeface="Arial" panose="020B0604020202020204" pitchFamily="34" charset="0"/>
              </a:rPr>
              <a:t>hygiene</a:t>
            </a:r>
            <a:r>
              <a:rPr lang="en-US" sz="1600" dirty="0">
                <a:latin typeface="Arial" panose="020B0604020202020204" pitchFamily="34" charset="0"/>
                <a:cs typeface="Arial" panose="020B0604020202020204" pitchFamily="34" charset="0"/>
              </a:rPr>
              <a:t> before starting work, </a:t>
            </a:r>
            <a:r>
              <a:rPr lang="en-GB" sz="1600" dirty="0">
                <a:latin typeface="Arial" panose="020B0604020202020204" pitchFamily="34" charset="0"/>
                <a:cs typeface="Arial" panose="020B0604020202020204" pitchFamily="34" charset="0"/>
              </a:rPr>
              <a:t>so they</a:t>
            </a:r>
            <a:r>
              <a:rPr lang="en-US" sz="1600" dirty="0">
                <a:latin typeface="Arial" panose="020B0604020202020204" pitchFamily="34" charset="0"/>
                <a:cs typeface="Arial" panose="020B0604020202020204" pitchFamily="34" charset="0"/>
              </a:rPr>
              <a:t> don't know what they're supposed to do.</a:t>
            </a:r>
            <a:endParaRPr lang="en-GB" sz="1600" dirty="0">
              <a:latin typeface="Arial" panose="020B0604020202020204" pitchFamily="34" charset="0"/>
              <a:cs typeface="Arial" panose="020B0604020202020204" pitchFamily="34" charset="0"/>
            </a:endParaRPr>
          </a:p>
          <a:p>
            <a:pPr marL="342900" indent="-342900">
              <a:buFont typeface="+mj-lt"/>
              <a:buAutoNum type="arabicPeriod"/>
            </a:pPr>
            <a:r>
              <a:rPr lang="en-US" sz="1600" b="1" dirty="0">
                <a:latin typeface="Arial" panose="020B0604020202020204" pitchFamily="34" charset="0"/>
                <a:cs typeface="Arial" panose="020B0604020202020204" pitchFamily="34" charset="0"/>
              </a:rPr>
              <a:t>Too </a:t>
            </a:r>
            <a:r>
              <a:rPr lang="en-GB" sz="1600" b="1" dirty="0">
                <a:latin typeface="Arial" panose="020B0604020202020204" pitchFamily="34" charset="0"/>
                <a:cs typeface="Arial" panose="020B0604020202020204" pitchFamily="34" charset="0"/>
              </a:rPr>
              <a:t>mu</a:t>
            </a:r>
            <a:r>
              <a:rPr lang="en-US" sz="1600" b="1" dirty="0">
                <a:latin typeface="Arial" panose="020B0604020202020204" pitchFamily="34" charset="0"/>
                <a:cs typeface="Arial" panose="020B0604020202020204" pitchFamily="34" charset="0"/>
              </a:rPr>
              <a:t>ch </a:t>
            </a:r>
            <a:r>
              <a:rPr lang="en-GB" sz="1600" b="1" dirty="0">
                <a:latin typeface="Arial" panose="020B0604020202020204" pitchFamily="34" charset="0"/>
                <a:cs typeface="Arial" panose="020B0604020202020204" pitchFamily="34" charset="0"/>
              </a:rPr>
              <a:t>focus </a:t>
            </a:r>
            <a:r>
              <a:rPr lang="en-US" sz="1600" b="1" dirty="0">
                <a:latin typeface="Arial" panose="020B0604020202020204" pitchFamily="34" charset="0"/>
                <a:cs typeface="Arial" panose="020B0604020202020204" pitchFamily="34" charset="0"/>
              </a:rPr>
              <a:t>on </a:t>
            </a:r>
            <a:r>
              <a:rPr lang="en-GB" sz="1600" b="1" dirty="0">
                <a:latin typeface="Arial" panose="020B0604020202020204" pitchFamily="34" charset="0"/>
                <a:cs typeface="Arial" panose="020B0604020202020204" pitchFamily="34" charset="0"/>
              </a:rPr>
              <a:t>one way of communicating</a:t>
            </a:r>
            <a:r>
              <a:rPr lang="en-US" sz="1600" b="1" dirty="0">
                <a:latin typeface="Arial" panose="020B0604020202020204" pitchFamily="34" charset="0"/>
                <a:cs typeface="Arial" panose="020B0604020202020204" pitchFamily="34" charset="0"/>
              </a:rPr>
              <a:t>:</a:t>
            </a:r>
            <a:r>
              <a:rPr lang="en-US" sz="1600" dirty="0">
                <a:latin typeface="Arial" panose="020B0604020202020204" pitchFamily="34" charset="0"/>
                <a:cs typeface="Arial" panose="020B0604020202020204" pitchFamily="34" charset="0"/>
              </a:rPr>
              <a:t> Gary relies too much </a:t>
            </a:r>
            <a:r>
              <a:rPr lang="en-GB" sz="1600" dirty="0">
                <a:latin typeface="Arial" panose="020B0604020202020204" pitchFamily="34" charset="0"/>
                <a:cs typeface="Arial" panose="020B0604020202020204" pitchFamily="34" charset="0"/>
              </a:rPr>
              <a:t>on spoken</a:t>
            </a:r>
            <a:r>
              <a:rPr lang="en-US" sz="1600" dirty="0">
                <a:latin typeface="Arial" panose="020B0604020202020204" pitchFamily="34" charset="0"/>
                <a:cs typeface="Arial" panose="020B0604020202020204" pitchFamily="34" charset="0"/>
              </a:rPr>
              <a:t> words and written signs, but </a:t>
            </a:r>
            <a:r>
              <a:rPr lang="en-GB" sz="1600" dirty="0">
                <a:latin typeface="Arial" panose="020B0604020202020204" pitchFamily="34" charset="0"/>
                <a:cs typeface="Arial" panose="020B0604020202020204" pitchFamily="34" charset="0"/>
              </a:rPr>
              <a:t>those methods</a:t>
            </a:r>
            <a:r>
              <a:rPr lang="en-US" sz="1600" dirty="0">
                <a:latin typeface="Arial" panose="020B0604020202020204" pitchFamily="34" charset="0"/>
                <a:cs typeface="Arial" panose="020B0604020202020204" pitchFamily="34" charset="0"/>
              </a:rPr>
              <a:t> don't reach everyone, especially in </a:t>
            </a:r>
            <a:r>
              <a:rPr lang="en-GB" sz="1600" dirty="0">
                <a:latin typeface="Arial" panose="020B0604020202020204" pitchFamily="34" charset="0"/>
                <a:cs typeface="Arial" panose="020B0604020202020204" pitchFamily="34" charset="0"/>
              </a:rPr>
              <a:t>a noisy</a:t>
            </a:r>
            <a:r>
              <a:rPr lang="en-US" sz="1600" dirty="0">
                <a:latin typeface="Arial" panose="020B0604020202020204" pitchFamily="34" charset="0"/>
                <a:cs typeface="Arial" panose="020B0604020202020204" pitchFamily="34" charset="0"/>
              </a:rPr>
              <a:t> environment.</a:t>
            </a:r>
            <a:endParaRPr lang="en-GB" sz="1600" dirty="0">
              <a:latin typeface="Arial" panose="020B0604020202020204" pitchFamily="34" charset="0"/>
              <a:cs typeface="Arial" panose="020B0604020202020204" pitchFamily="34" charset="0"/>
            </a:endParaRPr>
          </a:p>
          <a:p>
            <a:pPr marL="342900" indent="-342900">
              <a:buFont typeface="+mj-lt"/>
              <a:buAutoNum type="arabicPeriod"/>
            </a:pPr>
            <a:r>
              <a:rPr lang="en-US" sz="1600" b="1" dirty="0">
                <a:latin typeface="Arial" panose="020B0604020202020204" pitchFamily="34" charset="0"/>
                <a:cs typeface="Arial" panose="020B0604020202020204" pitchFamily="34" charset="0"/>
              </a:rPr>
              <a:t>Generational </a:t>
            </a:r>
            <a:r>
              <a:rPr lang="en-GB" sz="1600" b="1" dirty="0">
                <a:latin typeface="Arial" panose="020B0604020202020204" pitchFamily="34" charset="0"/>
                <a:cs typeface="Arial" panose="020B0604020202020204" pitchFamily="34" charset="0"/>
              </a:rPr>
              <a:t>difference’s </a:t>
            </a:r>
            <a:r>
              <a:rPr lang="en-US" sz="1600" b="1"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Older </a:t>
            </a:r>
            <a:r>
              <a:rPr lang="en-GB" sz="1600" dirty="0">
                <a:latin typeface="Arial" panose="020B0604020202020204" pitchFamily="34" charset="0"/>
                <a:cs typeface="Arial" panose="020B0604020202020204" pitchFamily="34" charset="0"/>
              </a:rPr>
              <a:t>workers understand</a:t>
            </a:r>
            <a:r>
              <a:rPr lang="en-US" sz="1600" dirty="0">
                <a:latin typeface="Arial" panose="020B0604020202020204" pitchFamily="34" charset="0"/>
                <a:cs typeface="Arial" panose="020B0604020202020204" pitchFamily="34" charset="0"/>
              </a:rPr>
              <a:t> the rules better than </a:t>
            </a:r>
            <a:r>
              <a:rPr lang="en-GB" sz="1600" dirty="0">
                <a:latin typeface="Arial" panose="020B0604020202020204" pitchFamily="34" charset="0"/>
                <a:cs typeface="Arial" panose="020B0604020202020204" pitchFamily="34" charset="0"/>
              </a:rPr>
              <a:t>younger workers</a:t>
            </a:r>
            <a:r>
              <a:rPr lang="en-US" sz="1600" dirty="0">
                <a:latin typeface="Arial" panose="020B0604020202020204" pitchFamily="34" charset="0"/>
                <a:cs typeface="Arial" panose="020B0604020202020204" pitchFamily="34" charset="0"/>
              </a:rPr>
              <a:t>, which creates a communication gap.</a:t>
            </a:r>
            <a:r>
              <a:rPr lang="en-GB" sz="1600" dirty="0">
                <a:latin typeface="Arial" panose="020B0604020202020204" pitchFamily="34" charset="0"/>
                <a:cs typeface="Arial" panose="020B0604020202020204" pitchFamily="34" charset="0"/>
              </a:rPr>
              <a:t> </a:t>
            </a:r>
          </a:p>
          <a:p>
            <a:pPr marL="342900" indent="-342900">
              <a:buFont typeface="+mj-lt"/>
              <a:buAutoNum type="arabicPeriod"/>
            </a:pPr>
            <a:r>
              <a:rPr lang="en-US" sz="1600" b="1" dirty="0">
                <a:latin typeface="Arial" panose="020B0604020202020204" pitchFamily="34" charset="0"/>
                <a:cs typeface="Arial" panose="020B0604020202020204" pitchFamily="34" charset="0"/>
              </a:rPr>
              <a:t>Noise on the </a:t>
            </a:r>
            <a:r>
              <a:rPr lang="en-GB" sz="1600" b="1" dirty="0">
                <a:latin typeface="Arial" panose="020B0604020202020204" pitchFamily="34" charset="0"/>
                <a:cs typeface="Arial" panose="020B0604020202020204" pitchFamily="34" charset="0"/>
              </a:rPr>
              <a:t>factory </a:t>
            </a:r>
            <a:r>
              <a:rPr lang="en-GB" sz="1600" b="1" dirty="0" err="1">
                <a:latin typeface="Arial" panose="020B0604020202020204" pitchFamily="34" charset="0"/>
                <a:cs typeface="Arial" panose="020B0604020202020204" pitchFamily="34" charset="0"/>
              </a:rPr>
              <a:t>flo</a:t>
            </a:r>
            <a:r>
              <a:rPr lang="en-US" sz="1600" b="1" dirty="0">
                <a:latin typeface="Arial" panose="020B0604020202020204" pitchFamily="34" charset="0"/>
                <a:cs typeface="Arial" panose="020B0604020202020204" pitchFamily="34" charset="0"/>
              </a:rPr>
              <a:t>or: </a:t>
            </a:r>
            <a:r>
              <a:rPr lang="en-US" sz="1600" dirty="0">
                <a:latin typeface="Arial" panose="020B0604020202020204" pitchFamily="34" charset="0"/>
                <a:cs typeface="Arial" panose="020B0604020202020204" pitchFamily="34" charset="0"/>
              </a:rPr>
              <a:t>The loud </a:t>
            </a:r>
            <a:r>
              <a:rPr lang="en-GB" sz="1600" dirty="0">
                <a:latin typeface="Arial" panose="020B0604020202020204" pitchFamily="34" charset="0"/>
                <a:cs typeface="Arial" panose="020B0604020202020204" pitchFamily="34" charset="0"/>
              </a:rPr>
              <a:t>machines make</a:t>
            </a:r>
            <a:r>
              <a:rPr lang="en-US" sz="1600" dirty="0">
                <a:latin typeface="Arial" panose="020B0604020202020204" pitchFamily="34" charset="0"/>
                <a:cs typeface="Arial" panose="020B0604020202020204" pitchFamily="34" charset="0"/>
              </a:rPr>
              <a:t> it hard to hear and focus on what Gary </a:t>
            </a:r>
            <a:r>
              <a:rPr lang="en-GB" sz="1600" dirty="0">
                <a:latin typeface="Arial" panose="020B0604020202020204" pitchFamily="34" charset="0"/>
                <a:cs typeface="Arial" panose="020B0604020202020204" pitchFamily="34" charset="0"/>
              </a:rPr>
              <a:t>is saying</a:t>
            </a:r>
            <a:r>
              <a:rPr lang="en-US" sz="1600"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a:t>
            </a:r>
          </a:p>
          <a:p>
            <a:pPr marL="342900" indent="-342900">
              <a:buFont typeface="+mj-lt"/>
              <a:buAutoNum type="arabicPeriod"/>
            </a:pPr>
            <a:r>
              <a:rPr lang="en-US" sz="1600" b="1" dirty="0">
                <a:latin typeface="Arial" panose="020B0604020202020204" pitchFamily="34" charset="0"/>
                <a:cs typeface="Arial" panose="020B0604020202020204" pitchFamily="34" charset="0"/>
              </a:rPr>
              <a:t>Mixed </a:t>
            </a:r>
            <a:r>
              <a:rPr lang="en-GB" sz="1600" b="1" dirty="0">
                <a:latin typeface="Arial" panose="020B0604020202020204" pitchFamily="34" charset="0"/>
                <a:cs typeface="Arial" panose="020B0604020202020204" pitchFamily="34" charset="0"/>
              </a:rPr>
              <a:t>messages f</a:t>
            </a:r>
            <a:r>
              <a:rPr lang="en-US" sz="1600" b="1" dirty="0">
                <a:latin typeface="Arial" panose="020B0604020202020204" pitchFamily="34" charset="0"/>
                <a:cs typeface="Arial" panose="020B0604020202020204" pitchFamily="34" charset="0"/>
              </a:rPr>
              <a:t>rom the </a:t>
            </a:r>
            <a:r>
              <a:rPr lang="en-GB" sz="1600" b="1" dirty="0">
                <a:latin typeface="Arial" panose="020B0604020202020204" pitchFamily="34" charset="0"/>
                <a:cs typeface="Arial" panose="020B0604020202020204" pitchFamily="34" charset="0"/>
              </a:rPr>
              <a:t>manager</a:t>
            </a:r>
            <a:r>
              <a:rPr lang="en-US"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Gary’s own</a:t>
            </a:r>
            <a:r>
              <a:rPr lang="en-US" sz="1600" dirty="0">
                <a:latin typeface="Arial" panose="020B0604020202020204" pitchFamily="34" charset="0"/>
                <a:cs typeface="Arial" panose="020B0604020202020204" pitchFamily="34" charset="0"/>
              </a:rPr>
              <a:t> actions, like not following the hygiene </a:t>
            </a:r>
            <a:r>
              <a:rPr lang="en-GB" sz="1600" dirty="0">
                <a:latin typeface="Arial" panose="020B0604020202020204" pitchFamily="34" charset="0"/>
                <a:cs typeface="Arial" panose="020B0604020202020204" pitchFamily="34" charset="0"/>
              </a:rPr>
              <a:t>rules himself</a:t>
            </a:r>
            <a:r>
              <a:rPr lang="en-US" sz="1600" dirty="0">
                <a:latin typeface="Arial" panose="020B0604020202020204" pitchFamily="34" charset="0"/>
                <a:cs typeface="Arial" panose="020B0604020202020204" pitchFamily="34" charset="0"/>
              </a:rPr>
              <a:t>, confuse the workers and make </a:t>
            </a:r>
            <a:r>
              <a:rPr lang="en-GB" sz="1600" dirty="0">
                <a:latin typeface="Arial" panose="020B0604020202020204" pitchFamily="34" charset="0"/>
                <a:cs typeface="Arial" panose="020B0604020202020204" pitchFamily="34" charset="0"/>
              </a:rPr>
              <a:t>them take</a:t>
            </a:r>
            <a:r>
              <a:rPr lang="en-US" sz="1600" dirty="0">
                <a:latin typeface="Arial" panose="020B0604020202020204" pitchFamily="34" charset="0"/>
                <a:cs typeface="Arial" panose="020B0604020202020204" pitchFamily="34" charset="0"/>
              </a:rPr>
              <a:t> the rules less seriously.</a:t>
            </a:r>
          </a:p>
        </p:txBody>
      </p:sp>
    </p:spTree>
    <p:extLst>
      <p:ext uri="{BB962C8B-B14F-4D97-AF65-F5344CB8AC3E}">
        <p14:creationId xmlns:p14="http://schemas.microsoft.com/office/powerpoint/2010/main" val="14106100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E221C-607A-4EBE-3573-4E6A2901EABC}"/>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Ways to fix the communication issue within Flight Foods LTD</a:t>
            </a:r>
            <a:endParaRPr lang="en-US"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D35301B-F6D4-EC66-D5D5-524B9A616E43}"/>
              </a:ext>
            </a:extLst>
          </p:cNvPr>
          <p:cNvSpPr txBox="1"/>
          <p:nvPr/>
        </p:nvSpPr>
        <p:spPr>
          <a:xfrm>
            <a:off x="1295401" y="2428489"/>
            <a:ext cx="9601195" cy="3539430"/>
          </a:xfrm>
          <a:prstGeom prst="rect">
            <a:avLst/>
          </a:prstGeom>
          <a:noFill/>
        </p:spPr>
        <p:txBody>
          <a:bodyPr wrap="square">
            <a:spAutoFit/>
          </a:bodyPr>
          <a:lstStyle/>
          <a:p>
            <a:pPr marL="342900" indent="-342900">
              <a:buFont typeface="+mj-lt"/>
              <a:buAutoNum type="arabicPeriod"/>
            </a:pPr>
            <a:r>
              <a:rPr lang="en-US" sz="1600" b="1" dirty="0">
                <a:latin typeface="Arial" panose="020B0604020202020204" pitchFamily="34" charset="0"/>
                <a:cs typeface="Arial" panose="020B0604020202020204" pitchFamily="34" charset="0"/>
              </a:rPr>
              <a:t>Language and Cultural Sensitivity: </a:t>
            </a:r>
            <a:r>
              <a:rPr lang="en-GB" sz="1600" dirty="0">
                <a:latin typeface="Arial" panose="020B0604020202020204" pitchFamily="34" charset="0"/>
                <a:cs typeface="Arial" panose="020B0604020202020204" pitchFamily="34" charset="0"/>
              </a:rPr>
              <a:t>Use pictures</a:t>
            </a:r>
            <a:r>
              <a:rPr lang="en-US" sz="1600" dirty="0">
                <a:latin typeface="Arial" panose="020B0604020202020204" pitchFamily="34" charset="0"/>
                <a:cs typeface="Arial" panose="020B0604020202020204" pitchFamily="34" charset="0"/>
              </a:rPr>
              <a:t> or videos to explain the rules, or </a:t>
            </a:r>
            <a:r>
              <a:rPr lang="en-GB" sz="1600" dirty="0">
                <a:latin typeface="Arial" panose="020B0604020202020204" pitchFamily="34" charset="0"/>
                <a:cs typeface="Arial" panose="020B0604020202020204" pitchFamily="34" charset="0"/>
              </a:rPr>
              <a:t>have someone</a:t>
            </a:r>
            <a:r>
              <a:rPr lang="en-US" sz="1600" dirty="0">
                <a:latin typeface="Arial" panose="020B0604020202020204" pitchFamily="34" charset="0"/>
                <a:cs typeface="Arial" panose="020B0604020202020204" pitchFamily="34" charset="0"/>
              </a:rPr>
              <a:t> translate the instructions into </a:t>
            </a:r>
            <a:r>
              <a:rPr lang="en-GB" sz="1600" dirty="0">
                <a:latin typeface="Arial" panose="020B0604020202020204" pitchFamily="34" charset="0"/>
                <a:cs typeface="Arial" panose="020B0604020202020204" pitchFamily="34" charset="0"/>
              </a:rPr>
              <a:t>the workers</a:t>
            </a:r>
            <a:r>
              <a:rPr lang="en-US" sz="1600" dirty="0">
                <a:latin typeface="Arial" panose="020B0604020202020204" pitchFamily="34" charset="0"/>
                <a:cs typeface="Arial" panose="020B0604020202020204" pitchFamily="34" charset="0"/>
              </a:rPr>
              <a:t>' languages. This could make </a:t>
            </a:r>
            <a:r>
              <a:rPr lang="en-GB" sz="1600" dirty="0">
                <a:latin typeface="Arial" panose="020B0604020202020204" pitchFamily="34" charset="0"/>
                <a:cs typeface="Arial" panose="020B0604020202020204" pitchFamily="34" charset="0"/>
              </a:rPr>
              <a:t>the message</a:t>
            </a:r>
            <a:r>
              <a:rPr lang="en-US" sz="1600" dirty="0">
                <a:latin typeface="Arial" panose="020B0604020202020204" pitchFamily="34" charset="0"/>
                <a:cs typeface="Arial" panose="020B0604020202020204" pitchFamily="34" charset="0"/>
              </a:rPr>
              <a:t> clearer.</a:t>
            </a:r>
            <a:endParaRPr lang="en-GB" sz="1600" dirty="0">
              <a:latin typeface="Arial" panose="020B0604020202020204" pitchFamily="34" charset="0"/>
              <a:cs typeface="Arial" panose="020B0604020202020204" pitchFamily="34" charset="0"/>
            </a:endParaRPr>
          </a:p>
          <a:p>
            <a:pPr marL="342900" indent="-342900">
              <a:buFont typeface="+mj-lt"/>
              <a:buAutoNum type="arabicPeriod"/>
            </a:pPr>
            <a:endParaRPr lang="en-GB" sz="1600" dirty="0">
              <a:latin typeface="Arial" panose="020B0604020202020204" pitchFamily="34" charset="0"/>
              <a:cs typeface="Arial" panose="020B0604020202020204" pitchFamily="34" charset="0"/>
            </a:endParaRPr>
          </a:p>
          <a:p>
            <a:pPr marL="342900" indent="-342900">
              <a:buFont typeface="+mj-lt"/>
              <a:buAutoNum type="arabicPeriod"/>
            </a:pPr>
            <a:r>
              <a:rPr lang="en-US" sz="1600" dirty="0">
                <a:latin typeface="Arial" panose="020B0604020202020204" pitchFamily="34" charset="0"/>
                <a:cs typeface="Arial" panose="020B0604020202020204" pitchFamily="34" charset="0"/>
              </a:rPr>
              <a:t> </a:t>
            </a:r>
            <a:r>
              <a:rPr lang="en-US" sz="1600" b="1" dirty="0">
                <a:latin typeface="Arial" panose="020B0604020202020204" pitchFamily="34" charset="0"/>
                <a:cs typeface="Arial" panose="020B0604020202020204" pitchFamily="34" charset="0"/>
              </a:rPr>
              <a:t>Proper Training: </a:t>
            </a:r>
            <a:r>
              <a:rPr lang="en-US" sz="1600" dirty="0">
                <a:latin typeface="Arial" panose="020B0604020202020204" pitchFamily="34" charset="0"/>
                <a:cs typeface="Arial" panose="020B0604020202020204" pitchFamily="34" charset="0"/>
              </a:rPr>
              <a:t>Make sure workers get </a:t>
            </a:r>
            <a:r>
              <a:rPr lang="en-GB" sz="1600" dirty="0">
                <a:latin typeface="Arial" panose="020B0604020202020204" pitchFamily="34" charset="0"/>
                <a:cs typeface="Arial" panose="020B0604020202020204" pitchFamily="34" charset="0"/>
              </a:rPr>
              <a:t>formal food</a:t>
            </a:r>
            <a:r>
              <a:rPr lang="en-US" sz="1600" dirty="0">
                <a:latin typeface="Arial" panose="020B0604020202020204" pitchFamily="34" charset="0"/>
                <a:cs typeface="Arial" panose="020B0604020202020204" pitchFamily="34" charset="0"/>
              </a:rPr>
              <a:t> hygiene training before starting work.</a:t>
            </a:r>
            <a:r>
              <a:rPr lang="en-GB" sz="1600"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Don't just rely on </a:t>
            </a:r>
            <a:r>
              <a:rPr lang="en-GB" sz="1600" dirty="0">
                <a:latin typeface="Arial" panose="020B0604020202020204" pitchFamily="34" charset="0"/>
                <a:cs typeface="Arial" panose="020B0604020202020204" pitchFamily="34" charset="0"/>
              </a:rPr>
              <a:t>on the job</a:t>
            </a:r>
            <a:r>
              <a:rPr lang="en-US" sz="16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training, it’s</a:t>
            </a:r>
            <a:r>
              <a:rPr lang="en-US" sz="16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too chaotic</a:t>
            </a:r>
            <a:r>
              <a:rPr lang="en-US" sz="1600"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a:t>
            </a:r>
          </a:p>
          <a:p>
            <a:pPr marL="342900" indent="-342900">
              <a:buFont typeface="+mj-lt"/>
              <a:buAutoNum type="arabicPeriod"/>
            </a:pPr>
            <a:endParaRPr lang="en-GB" sz="1600" dirty="0">
              <a:latin typeface="Arial" panose="020B0604020202020204" pitchFamily="34" charset="0"/>
              <a:cs typeface="Arial" panose="020B0604020202020204" pitchFamily="34" charset="0"/>
            </a:endParaRPr>
          </a:p>
          <a:p>
            <a:pPr marL="342900" indent="-342900">
              <a:buFont typeface="+mj-lt"/>
              <a:buAutoNum type="arabicPeriod"/>
            </a:pPr>
            <a:r>
              <a:rPr lang="en-US" sz="1600" b="1" dirty="0">
                <a:latin typeface="Arial" panose="020B0604020202020204" pitchFamily="34" charset="0"/>
                <a:cs typeface="Arial" panose="020B0604020202020204" pitchFamily="34" charset="0"/>
              </a:rPr>
              <a:t>Use </a:t>
            </a:r>
            <a:r>
              <a:rPr lang="en-GB" sz="1600" b="1" dirty="0">
                <a:latin typeface="Arial" panose="020B0604020202020204" pitchFamily="34" charset="0"/>
                <a:cs typeface="Arial" panose="020B0604020202020204" pitchFamily="34" charset="0"/>
              </a:rPr>
              <a:t>m</a:t>
            </a:r>
            <a:r>
              <a:rPr lang="en-US" sz="1600" b="1" dirty="0" err="1">
                <a:latin typeface="Arial" panose="020B0604020202020204" pitchFamily="34" charset="0"/>
                <a:cs typeface="Arial" panose="020B0604020202020204" pitchFamily="34" charset="0"/>
              </a:rPr>
              <a:t>ultiple</a:t>
            </a:r>
            <a:r>
              <a:rPr lang="en-US" sz="1600" b="1"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c</a:t>
            </a:r>
            <a:r>
              <a:rPr lang="en-US" sz="1600" b="1" dirty="0" err="1">
                <a:latin typeface="Arial" panose="020B0604020202020204" pitchFamily="34" charset="0"/>
                <a:cs typeface="Arial" panose="020B0604020202020204" pitchFamily="34" charset="0"/>
              </a:rPr>
              <a:t>ommunication</a:t>
            </a:r>
            <a:r>
              <a:rPr lang="en-US" sz="1600" b="1"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c</a:t>
            </a:r>
            <a:r>
              <a:rPr lang="en-US" sz="1600" b="1" dirty="0" err="1">
                <a:latin typeface="Arial" panose="020B0604020202020204" pitchFamily="34" charset="0"/>
                <a:cs typeface="Arial" panose="020B0604020202020204" pitchFamily="34" charset="0"/>
              </a:rPr>
              <a:t>hannels</a:t>
            </a:r>
            <a:r>
              <a:rPr lang="en-US" sz="1600" b="1" dirty="0">
                <a:latin typeface="Arial" panose="020B0604020202020204" pitchFamily="34" charset="0"/>
                <a:cs typeface="Arial" panose="020B0604020202020204" pitchFamily="34" charset="0"/>
              </a:rPr>
              <a:t>:</a:t>
            </a:r>
            <a:r>
              <a:rPr lang="en-US" sz="16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Don’t just</a:t>
            </a:r>
            <a:r>
              <a:rPr lang="en-US" sz="1600" dirty="0">
                <a:latin typeface="Arial" panose="020B0604020202020204" pitchFamily="34" charset="0"/>
                <a:cs typeface="Arial" panose="020B0604020202020204" pitchFamily="34" charset="0"/>
              </a:rPr>
              <a:t> rely on spoken instructions or signs. Use </a:t>
            </a:r>
            <a:r>
              <a:rPr lang="en-GB" sz="1600" dirty="0">
                <a:latin typeface="Arial" panose="020B0604020202020204" pitchFamily="34" charset="0"/>
                <a:cs typeface="Arial" panose="020B0604020202020204" pitchFamily="34" charset="0"/>
              </a:rPr>
              <a:t>a mix</a:t>
            </a:r>
            <a:r>
              <a:rPr lang="en-US" sz="1600" dirty="0">
                <a:latin typeface="Arial" panose="020B0604020202020204" pitchFamily="34" charset="0"/>
                <a:cs typeface="Arial" panose="020B0604020202020204" pitchFamily="34" charset="0"/>
              </a:rPr>
              <a:t> of visual aids, demonstrations, </a:t>
            </a:r>
            <a:r>
              <a:rPr lang="en-GB" sz="1600" dirty="0">
                <a:latin typeface="Arial" panose="020B0604020202020204" pitchFamily="34" charset="0"/>
                <a:cs typeface="Arial" panose="020B0604020202020204" pitchFamily="34" charset="0"/>
              </a:rPr>
              <a:t>and regular</a:t>
            </a:r>
            <a:r>
              <a:rPr lang="en-US" sz="1600" dirty="0">
                <a:latin typeface="Arial" panose="020B0604020202020204" pitchFamily="34" charset="0"/>
                <a:cs typeface="Arial" panose="020B0604020202020204" pitchFamily="34" charset="0"/>
              </a:rPr>
              <a:t> check-ins to make sure </a:t>
            </a:r>
            <a:r>
              <a:rPr lang="en-GB" sz="1600" dirty="0">
                <a:latin typeface="Arial" panose="020B0604020202020204" pitchFamily="34" charset="0"/>
                <a:cs typeface="Arial" panose="020B0604020202020204" pitchFamily="34" charset="0"/>
              </a:rPr>
              <a:t>everyone understands</a:t>
            </a:r>
            <a:r>
              <a:rPr lang="en-US" sz="1600" dirty="0">
                <a:latin typeface="Arial" panose="020B0604020202020204" pitchFamily="34" charset="0"/>
                <a:cs typeface="Arial" panose="020B0604020202020204" pitchFamily="34" charset="0"/>
              </a:rPr>
              <a:t> the rules</a:t>
            </a:r>
            <a:r>
              <a:rPr lang="en-GB" sz="1600" dirty="0">
                <a:latin typeface="Arial" panose="020B0604020202020204" pitchFamily="34" charset="0"/>
                <a:cs typeface="Arial" panose="020B0604020202020204" pitchFamily="34" charset="0"/>
              </a:rPr>
              <a:t>.</a:t>
            </a:r>
          </a:p>
          <a:p>
            <a:pPr marL="342900" indent="-342900">
              <a:buFont typeface="+mj-lt"/>
              <a:buAutoNum type="arabicPeriod"/>
            </a:pPr>
            <a:endParaRPr lang="en-GB" sz="1600" dirty="0">
              <a:latin typeface="Arial" panose="020B0604020202020204" pitchFamily="34" charset="0"/>
              <a:cs typeface="Arial" panose="020B0604020202020204" pitchFamily="34" charset="0"/>
            </a:endParaRPr>
          </a:p>
          <a:p>
            <a:pPr marL="342900" indent="-342900">
              <a:buFont typeface="+mj-lt"/>
              <a:buAutoNum type="arabicPeriod"/>
            </a:pPr>
            <a:r>
              <a:rPr lang="en-GB" sz="1600" b="1" dirty="0">
                <a:latin typeface="Arial" panose="020B0604020202020204" pitchFamily="34" charset="0"/>
                <a:cs typeface="Arial" panose="020B0604020202020204" pitchFamily="34" charset="0"/>
              </a:rPr>
              <a:t>Be a role model : </a:t>
            </a:r>
            <a:r>
              <a:rPr lang="en-GB" sz="1600" dirty="0">
                <a:latin typeface="Arial" panose="020B0604020202020204" pitchFamily="34" charset="0"/>
                <a:cs typeface="Arial" panose="020B0604020202020204" pitchFamily="34" charset="0"/>
              </a:rPr>
              <a:t>Gary needs to to follow the hygiene rules himself, if he sets a good example, the workers will be more likely to follow</a:t>
            </a:r>
          </a:p>
          <a:p>
            <a:pPr marL="342900" indent="-342900">
              <a:buFont typeface="+mj-lt"/>
              <a:buAutoNum type="arabicPeriod"/>
            </a:pPr>
            <a:endParaRPr lang="en-GB" sz="1600" dirty="0">
              <a:latin typeface="Arial" panose="020B0604020202020204" pitchFamily="34" charset="0"/>
              <a:cs typeface="Arial" panose="020B0604020202020204" pitchFamily="34" charset="0"/>
            </a:endParaRPr>
          </a:p>
          <a:p>
            <a:pPr marL="342900" indent="-342900">
              <a:buFont typeface="+mj-lt"/>
              <a:buAutoNum type="arabicPeriod"/>
            </a:pPr>
            <a:r>
              <a:rPr lang="en-US" sz="1600" b="1" dirty="0">
                <a:latin typeface="Arial" panose="020B0604020202020204" pitchFamily="34" charset="0"/>
                <a:cs typeface="Arial" panose="020B0604020202020204" pitchFamily="34" charset="0"/>
              </a:rPr>
              <a:t>Improve the </a:t>
            </a:r>
            <a:r>
              <a:rPr lang="en-GB" sz="1600" b="1" dirty="0" err="1">
                <a:latin typeface="Arial" panose="020B0604020202020204" pitchFamily="34" charset="0"/>
                <a:cs typeface="Arial" panose="020B0604020202020204" pitchFamily="34" charset="0"/>
              </a:rPr>
              <a:t>wo</a:t>
            </a:r>
            <a:r>
              <a:rPr lang="en-US" sz="1600" b="1" dirty="0" err="1">
                <a:latin typeface="Arial" panose="020B0604020202020204" pitchFamily="34" charset="0"/>
                <a:cs typeface="Arial" panose="020B0604020202020204" pitchFamily="34" charset="0"/>
              </a:rPr>
              <a:t>rking</a:t>
            </a:r>
            <a:r>
              <a:rPr lang="en-GB" sz="1600" b="1" dirty="0">
                <a:latin typeface="Arial" panose="020B0604020202020204" pitchFamily="34" charset="0"/>
                <a:cs typeface="Arial" panose="020B0604020202020204" pitchFamily="34" charset="0"/>
              </a:rPr>
              <a:t> en</a:t>
            </a:r>
            <a:r>
              <a:rPr lang="en-US" sz="1600" b="1" dirty="0" err="1">
                <a:latin typeface="Arial" panose="020B0604020202020204" pitchFamily="34" charset="0"/>
                <a:cs typeface="Arial" panose="020B0604020202020204" pitchFamily="34" charset="0"/>
              </a:rPr>
              <a:t>vironment</a:t>
            </a:r>
            <a:r>
              <a:rPr lang="en-US" sz="1600" b="1"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Try </a:t>
            </a:r>
            <a:r>
              <a:rPr lang="en-GB" sz="1600" dirty="0">
                <a:latin typeface="Arial" panose="020B0604020202020204" pitchFamily="34" charset="0"/>
                <a:cs typeface="Arial" panose="020B0604020202020204" pitchFamily="34" charset="0"/>
              </a:rPr>
              <a:t>to reduce</a:t>
            </a:r>
            <a:r>
              <a:rPr lang="en-US" sz="1600" dirty="0">
                <a:latin typeface="Arial" panose="020B0604020202020204" pitchFamily="34" charset="0"/>
                <a:cs typeface="Arial" panose="020B0604020202020204" pitchFamily="34" charset="0"/>
              </a:rPr>
              <a:t> the noise in the factory so people </a:t>
            </a:r>
            <a:r>
              <a:rPr lang="en-GB" sz="1600" dirty="0">
                <a:latin typeface="Arial" panose="020B0604020202020204" pitchFamily="34" charset="0"/>
                <a:cs typeface="Arial" panose="020B0604020202020204" pitchFamily="34" charset="0"/>
              </a:rPr>
              <a:t>can hear</a:t>
            </a:r>
            <a:r>
              <a:rPr lang="en-US" sz="1600" dirty="0">
                <a:latin typeface="Arial" panose="020B0604020202020204" pitchFamily="34" charset="0"/>
                <a:cs typeface="Arial" panose="020B0604020202020204" pitchFamily="34" charset="0"/>
              </a:rPr>
              <a:t> better. If that’s not possible, maybe </a:t>
            </a:r>
            <a:r>
              <a:rPr lang="en-GB" sz="1600" dirty="0">
                <a:latin typeface="Arial" panose="020B0604020202020204" pitchFamily="34" charset="0"/>
                <a:cs typeface="Arial" panose="020B0604020202020204" pitchFamily="34" charset="0"/>
              </a:rPr>
              <a:t>use headsets</a:t>
            </a:r>
            <a:r>
              <a:rPr lang="en-US" sz="1600" dirty="0">
                <a:latin typeface="Arial" panose="020B0604020202020204" pitchFamily="34" charset="0"/>
                <a:cs typeface="Arial" panose="020B0604020202020204" pitchFamily="34" charset="0"/>
              </a:rPr>
              <a:t> or radios to communicate </a:t>
            </a:r>
            <a:r>
              <a:rPr lang="en-GB" sz="1600" dirty="0">
                <a:latin typeface="Arial" panose="020B0604020202020204" pitchFamily="34" charset="0"/>
                <a:cs typeface="Arial" panose="020B0604020202020204" pitchFamily="34" charset="0"/>
              </a:rPr>
              <a:t>more clearly</a:t>
            </a:r>
            <a:r>
              <a:rPr lang="en-US" sz="16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5237304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9089D-EDBB-1A66-FF8B-26498A1BA12D}"/>
              </a:ext>
            </a:extLst>
          </p:cNvPr>
          <p:cNvSpPr>
            <a:spLocks noGrp="1"/>
          </p:cNvSpPr>
          <p:nvPr>
            <p:ph type="title"/>
          </p:nvPr>
        </p:nvSpPr>
        <p:spPr>
          <a:xfrm>
            <a:off x="1380746" y="832337"/>
            <a:ext cx="9601196" cy="1303867"/>
          </a:xfrm>
        </p:spPr>
        <p:txBody>
          <a:bodyPr/>
          <a:lstStyle/>
          <a:p>
            <a:r>
              <a:rPr lang="en-US" b="1" dirty="0">
                <a:latin typeface="Arial" panose="020B0604020202020204" pitchFamily="34" charset="0"/>
                <a:cs typeface="Arial" panose="020B0604020202020204" pitchFamily="34" charset="0"/>
              </a:rPr>
              <a:t>Other Communication Models</a:t>
            </a:r>
          </a:p>
        </p:txBody>
      </p:sp>
      <p:pic>
        <p:nvPicPr>
          <p:cNvPr id="5" name="Content Placeholder 4">
            <a:extLst>
              <a:ext uri="{FF2B5EF4-FFF2-40B4-BE49-F238E27FC236}">
                <a16:creationId xmlns:a16="http://schemas.microsoft.com/office/drawing/2014/main" id="{BB9496D0-7550-15FA-A1CB-ED300D04D7E3}"/>
              </a:ext>
            </a:extLst>
          </p:cNvPr>
          <p:cNvPicPr>
            <a:picLocks noGrp="1" noChangeAspect="1"/>
          </p:cNvPicPr>
          <p:nvPr>
            <p:ph sz="half" idx="1"/>
          </p:nvPr>
        </p:nvPicPr>
        <p:blipFill>
          <a:blip r:embed="rId3"/>
          <a:stretch>
            <a:fillRect/>
          </a:stretch>
        </p:blipFill>
        <p:spPr>
          <a:xfrm>
            <a:off x="6096000" y="2688492"/>
            <a:ext cx="4984994" cy="3411416"/>
          </a:xfrm>
          <a:prstGeom prst="rect">
            <a:avLst/>
          </a:prstGeom>
        </p:spPr>
      </p:pic>
      <p:sp>
        <p:nvSpPr>
          <p:cNvPr id="7" name="TextBox 6">
            <a:extLst>
              <a:ext uri="{FF2B5EF4-FFF2-40B4-BE49-F238E27FC236}">
                <a16:creationId xmlns:a16="http://schemas.microsoft.com/office/drawing/2014/main" id="{CFA5A128-BE62-3715-7604-02551D35A327}"/>
              </a:ext>
            </a:extLst>
          </p:cNvPr>
          <p:cNvSpPr txBox="1"/>
          <p:nvPr/>
        </p:nvSpPr>
        <p:spPr>
          <a:xfrm>
            <a:off x="854161" y="2659559"/>
            <a:ext cx="4984994" cy="769441"/>
          </a:xfrm>
          <a:prstGeom prst="rect">
            <a:avLst/>
          </a:prstGeom>
          <a:noFill/>
        </p:spPr>
        <p:txBody>
          <a:bodyPr wrap="square" rtlCol="0">
            <a:spAutoFit/>
          </a:bodyPr>
          <a:lstStyle/>
          <a:p>
            <a:pPr algn="ctr"/>
            <a:r>
              <a:rPr lang="en-GB" sz="2200" b="1" dirty="0">
                <a:latin typeface="Arial" panose="020B0604020202020204" pitchFamily="34" charset="0"/>
                <a:cs typeface="Arial" panose="020B0604020202020204" pitchFamily="34" charset="0"/>
              </a:rPr>
              <a:t>Shannon and weaver communication model </a:t>
            </a:r>
            <a:endParaRPr lang="en-US" sz="2200" b="1"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040A1D89-BD4E-1B01-5B7E-7EF2472F2B55}"/>
              </a:ext>
            </a:extLst>
          </p:cNvPr>
          <p:cNvSpPr txBox="1"/>
          <p:nvPr/>
        </p:nvSpPr>
        <p:spPr>
          <a:xfrm>
            <a:off x="1111006" y="3573334"/>
            <a:ext cx="4380717" cy="2585323"/>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Shannon and Weaver’s </a:t>
            </a:r>
            <a:r>
              <a:rPr lang="en-GB" dirty="0">
                <a:latin typeface="Arial" panose="020B0604020202020204" pitchFamily="34" charset="0"/>
                <a:cs typeface="Arial" panose="020B0604020202020204" pitchFamily="34" charset="0"/>
              </a:rPr>
              <a:t>model </a:t>
            </a:r>
            <a:r>
              <a:rPr lang="en-US" dirty="0">
                <a:latin typeface="Arial" panose="020B0604020202020204" pitchFamily="34" charset="0"/>
                <a:cs typeface="Arial" panose="020B0604020202020204" pitchFamily="34" charset="0"/>
              </a:rPr>
              <a:t>is a linear </a:t>
            </a:r>
            <a:r>
              <a:rPr lang="en-GB" dirty="0">
                <a:latin typeface="Arial" panose="020B0604020202020204" pitchFamily="34" charset="0"/>
                <a:cs typeface="Arial" panose="020B0604020202020204" pitchFamily="34" charset="0"/>
              </a:rPr>
              <a:t>process that</a:t>
            </a:r>
            <a:r>
              <a:rPr lang="en-US" dirty="0">
                <a:latin typeface="Arial" panose="020B0604020202020204" pitchFamily="34" charset="0"/>
                <a:cs typeface="Arial" panose="020B0604020202020204" pitchFamily="34" charset="0"/>
              </a:rPr>
              <a:t> breaks communication down into a few simple</a:t>
            </a:r>
            <a:r>
              <a:rPr lang="en-GB" dirty="0">
                <a:latin typeface="Arial" panose="020B0604020202020204" pitchFamily="34" charset="0"/>
                <a:cs typeface="Arial" panose="020B0604020202020204" pitchFamily="34" charset="0"/>
              </a:rPr>
              <a:t> steps: </a:t>
            </a:r>
          </a:p>
          <a:p>
            <a:pPr marL="342900" indent="-342900">
              <a:buFont typeface="+mj-lt"/>
              <a:buAutoNum type="arabicPeriod"/>
            </a:pPr>
            <a:r>
              <a:rPr lang="en-US" dirty="0">
                <a:latin typeface="Arial" panose="020B0604020202020204" pitchFamily="34" charset="0"/>
                <a:cs typeface="Arial" panose="020B0604020202020204" pitchFamily="34" charset="0"/>
              </a:rPr>
              <a:t>Sender</a:t>
            </a:r>
            <a:endParaRPr lang="en-GB" dirty="0">
              <a:latin typeface="Arial" panose="020B0604020202020204" pitchFamily="34" charset="0"/>
              <a:cs typeface="Arial" panose="020B0604020202020204" pitchFamily="34" charset="0"/>
            </a:endParaRPr>
          </a:p>
          <a:p>
            <a:pPr marL="342900" indent="-342900">
              <a:buFont typeface="+mj-lt"/>
              <a:buAutoNum type="arabicPeriod"/>
            </a:pPr>
            <a:r>
              <a:rPr lang="en-US" dirty="0">
                <a:latin typeface="Arial" panose="020B0604020202020204" pitchFamily="34" charset="0"/>
                <a:cs typeface="Arial" panose="020B0604020202020204" pitchFamily="34" charset="0"/>
              </a:rPr>
              <a:t>Message</a:t>
            </a:r>
            <a:endParaRPr lang="en-GB" dirty="0">
              <a:latin typeface="Arial" panose="020B0604020202020204" pitchFamily="34" charset="0"/>
              <a:cs typeface="Arial" panose="020B0604020202020204" pitchFamily="34" charset="0"/>
            </a:endParaRPr>
          </a:p>
          <a:p>
            <a:pPr marL="342900" indent="-342900">
              <a:buFont typeface="+mj-lt"/>
              <a:buAutoNum type="arabicPeriod"/>
            </a:pPr>
            <a:r>
              <a:rPr lang="en-US" dirty="0">
                <a:latin typeface="Arial" panose="020B0604020202020204" pitchFamily="34" charset="0"/>
                <a:cs typeface="Arial" panose="020B0604020202020204" pitchFamily="34" charset="0"/>
              </a:rPr>
              <a:t>Channel</a:t>
            </a:r>
            <a:endParaRPr lang="en-GB" dirty="0">
              <a:latin typeface="Arial" panose="020B0604020202020204" pitchFamily="34" charset="0"/>
              <a:cs typeface="Arial" panose="020B0604020202020204" pitchFamily="34" charset="0"/>
            </a:endParaRPr>
          </a:p>
          <a:p>
            <a:pPr marL="342900" indent="-342900">
              <a:buFont typeface="+mj-lt"/>
              <a:buAutoNum type="arabicPeriod"/>
            </a:pPr>
            <a:r>
              <a:rPr lang="en-US" dirty="0">
                <a:latin typeface="Arial" panose="020B0604020202020204" pitchFamily="34" charset="0"/>
                <a:cs typeface="Arial" panose="020B0604020202020204" pitchFamily="34" charset="0"/>
              </a:rPr>
              <a:t>Receiver</a:t>
            </a:r>
            <a:endParaRPr lang="en-GB" dirty="0">
              <a:latin typeface="Arial" panose="020B0604020202020204" pitchFamily="34" charset="0"/>
              <a:cs typeface="Arial" panose="020B0604020202020204" pitchFamily="34" charset="0"/>
            </a:endParaRPr>
          </a:p>
          <a:p>
            <a:pPr marL="342900" indent="-342900">
              <a:buFont typeface="+mj-lt"/>
              <a:buAutoNum type="arabicPeriod"/>
            </a:pPr>
            <a:r>
              <a:rPr lang="en-US" dirty="0">
                <a:latin typeface="Arial" panose="020B0604020202020204" pitchFamily="34" charset="0"/>
                <a:cs typeface="Arial" panose="020B0604020202020204" pitchFamily="34" charset="0"/>
              </a:rPr>
              <a:t>Noise (any interference that disrupts the</a:t>
            </a:r>
            <a:r>
              <a:rPr lang="en-GB" dirty="0">
                <a:latin typeface="Arial" panose="020B0604020202020204" pitchFamily="34" charset="0"/>
                <a:cs typeface="Arial" panose="020B0604020202020204" pitchFamily="34" charset="0"/>
              </a:rPr>
              <a:t> message</a:t>
            </a:r>
            <a:r>
              <a:rPr lang="en-US" dirty="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695129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2100C-DE3F-60A3-3A15-7753CB3CAF01}"/>
              </a:ext>
            </a:extLst>
          </p:cNvPr>
          <p:cNvSpPr>
            <a:spLocks noGrp="1"/>
          </p:cNvSpPr>
          <p:nvPr>
            <p:ph type="title"/>
          </p:nvPr>
        </p:nvSpPr>
        <p:spPr/>
        <p:txBody>
          <a:bodyPr/>
          <a:lstStyle/>
          <a:p>
            <a:r>
              <a:rPr lang="en-GB" dirty="0"/>
              <a:t>Shannon and weaver model: Feedback</a:t>
            </a:r>
            <a:endParaRPr lang="en-US" dirty="0"/>
          </a:p>
        </p:txBody>
      </p:sp>
      <p:sp>
        <p:nvSpPr>
          <p:cNvPr id="6" name="TextBox 5">
            <a:extLst>
              <a:ext uri="{FF2B5EF4-FFF2-40B4-BE49-F238E27FC236}">
                <a16:creationId xmlns:a16="http://schemas.microsoft.com/office/drawing/2014/main" id="{7793DA47-AD7E-EE5A-422E-383AADC3900B}"/>
              </a:ext>
            </a:extLst>
          </p:cNvPr>
          <p:cNvSpPr txBox="1"/>
          <p:nvPr/>
        </p:nvSpPr>
        <p:spPr>
          <a:xfrm>
            <a:off x="1295402" y="2586848"/>
            <a:ext cx="4567765" cy="3416320"/>
          </a:xfrm>
          <a:prstGeom prst="rect">
            <a:avLst/>
          </a:prstGeom>
          <a:noFill/>
        </p:spPr>
        <p:txBody>
          <a:bodyPr wrap="square">
            <a:spAutoFit/>
          </a:bodyPr>
          <a:lstStyle/>
          <a:p>
            <a:r>
              <a:rPr lang="en-GB" i="0" u="none" strike="noStrike" dirty="0">
                <a:solidFill>
                  <a:srgbClr val="000000"/>
                </a:solidFill>
                <a:effectLst/>
                <a:latin typeface="Arial" panose="020B0604020202020204" pitchFamily="34" charset="0"/>
                <a:cs typeface="Arial" panose="020B0604020202020204" pitchFamily="34" charset="0"/>
              </a:rPr>
              <a:t>In the 1950s, feedback was added to the Shannon-Weaver Model at a later date to make communication more interactive. Before this, the model was one-way, but feedback allows the receiver to respond to the sender, creating a two-way communication process. This change makes the model more realistic, enabling senders to adjust their messages based on the receiver’s response, and helps to reduce misunderstandings or noise by providing clarification in real-time.</a:t>
            </a:r>
            <a:endParaRPr lang="en-US" dirty="0">
              <a:latin typeface="Arial" panose="020B0604020202020204" pitchFamily="34" charset="0"/>
              <a:cs typeface="Arial" panose="020B0604020202020204" pitchFamily="34" charset="0"/>
            </a:endParaRPr>
          </a:p>
        </p:txBody>
      </p:sp>
      <p:pic>
        <p:nvPicPr>
          <p:cNvPr id="8" name="Content Placeholder 4">
            <a:extLst>
              <a:ext uri="{FF2B5EF4-FFF2-40B4-BE49-F238E27FC236}">
                <a16:creationId xmlns:a16="http://schemas.microsoft.com/office/drawing/2014/main" id="{0E62426E-FC23-F143-895C-797C8E8EAD17}"/>
              </a:ext>
            </a:extLst>
          </p:cNvPr>
          <p:cNvPicPr>
            <a:picLocks noGrp="1" noChangeAspect="1"/>
          </p:cNvPicPr>
          <p:nvPr>
            <p:ph sz="half" idx="1"/>
          </p:nvPr>
        </p:nvPicPr>
        <p:blipFill>
          <a:blip r:embed="rId2"/>
          <a:stretch>
            <a:fillRect/>
          </a:stretch>
        </p:blipFill>
        <p:spPr>
          <a:xfrm>
            <a:off x="6096000" y="2688492"/>
            <a:ext cx="4984994" cy="3411416"/>
          </a:xfrm>
          <a:prstGeom prst="rect">
            <a:avLst/>
          </a:prstGeom>
        </p:spPr>
      </p:pic>
    </p:spTree>
    <p:extLst>
      <p:ext uri="{BB962C8B-B14F-4D97-AF65-F5344CB8AC3E}">
        <p14:creationId xmlns:p14="http://schemas.microsoft.com/office/powerpoint/2010/main" val="20058049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16513-1E17-7F8C-200C-7F6D38988465}"/>
              </a:ext>
            </a:extLst>
          </p:cNvPr>
          <p:cNvSpPr>
            <a:spLocks noGrp="1"/>
          </p:cNvSpPr>
          <p:nvPr>
            <p:ph type="title"/>
          </p:nvPr>
        </p:nvSpPr>
        <p:spPr/>
        <p:txBody>
          <a:bodyPr>
            <a:normAutofit fontScale="90000"/>
          </a:bodyPr>
          <a:lstStyle/>
          <a:p>
            <a:r>
              <a:rPr lang="en-US" b="1" dirty="0">
                <a:latin typeface="Arial" panose="020B0604020202020204" pitchFamily="34" charset="0"/>
                <a:cs typeface="Arial" panose="020B0604020202020204" pitchFamily="34" charset="0"/>
              </a:rPr>
              <a:t>Consequences of Poor Communication</a:t>
            </a:r>
          </a:p>
        </p:txBody>
      </p:sp>
      <p:sp>
        <p:nvSpPr>
          <p:cNvPr id="3" name="Content Placeholder 2">
            <a:extLst>
              <a:ext uri="{FF2B5EF4-FFF2-40B4-BE49-F238E27FC236}">
                <a16:creationId xmlns:a16="http://schemas.microsoft.com/office/drawing/2014/main" id="{64623C60-C361-8900-20BE-26ECAB4F6249}"/>
              </a:ext>
            </a:extLst>
          </p:cNvPr>
          <p:cNvSpPr>
            <a:spLocks noGrp="1"/>
          </p:cNvSpPr>
          <p:nvPr>
            <p:ph sz="half" idx="1"/>
          </p:nvPr>
        </p:nvSpPr>
        <p:spPr>
          <a:xfrm>
            <a:off x="890954" y="2426677"/>
            <a:ext cx="5125798" cy="3669323"/>
          </a:xfrm>
        </p:spPr>
        <p:txBody>
          <a:bodyPr>
            <a:normAutofit fontScale="77500" lnSpcReduction="20000"/>
          </a:bodyPr>
          <a:lstStyle/>
          <a:p>
            <a:r>
              <a:rPr lang="en-GB" dirty="0">
                <a:latin typeface="Arial" panose="020B0604020202020204" pitchFamily="34" charset="0"/>
                <a:cs typeface="Arial" panose="020B0604020202020204" pitchFamily="34" charset="0"/>
              </a:rPr>
              <a:t>Airline complaints reduce company reputation and trust.</a:t>
            </a:r>
          </a:p>
          <a:p>
            <a:r>
              <a:rPr lang="en-GB" dirty="0">
                <a:latin typeface="Arial" panose="020B0604020202020204" pitchFamily="34" charset="0"/>
                <a:cs typeface="Arial" panose="020B0604020202020204" pitchFamily="34" charset="0"/>
              </a:rPr>
              <a:t>Incorrect meals increase health and safety risks regularly.</a:t>
            </a:r>
          </a:p>
          <a:p>
            <a:r>
              <a:rPr lang="en-GB" dirty="0">
                <a:latin typeface="Arial" panose="020B0604020202020204" pitchFamily="34" charset="0"/>
                <a:cs typeface="Arial" panose="020B0604020202020204" pitchFamily="34" charset="0"/>
              </a:rPr>
              <a:t>Rework reduces efficiency and wastes company resources frequently.</a:t>
            </a:r>
          </a:p>
          <a:p>
            <a:r>
              <a:rPr lang="en-GB" dirty="0">
                <a:latin typeface="Arial" panose="020B0604020202020204" pitchFamily="34" charset="0"/>
                <a:cs typeface="Arial" panose="020B0604020202020204" pitchFamily="34" charset="0"/>
              </a:rPr>
              <a:t>Staff confusion lowers morale and engagement consistently daily.</a:t>
            </a:r>
          </a:p>
          <a:p>
            <a:r>
              <a:rPr lang="en-GB" dirty="0">
                <a:latin typeface="Arial" panose="020B0604020202020204" pitchFamily="34" charset="0"/>
                <a:cs typeface="Arial" panose="020B0604020202020204" pitchFamily="34" charset="0"/>
              </a:rPr>
              <a:t>Miscommunication affects teamwork and operational quality continually.</a:t>
            </a:r>
          </a:p>
          <a:p>
            <a:r>
              <a:rPr lang="en-GB" dirty="0">
                <a:latin typeface="Arial" panose="020B0604020202020204" pitchFamily="34" charset="0"/>
                <a:cs typeface="Arial" panose="020B0604020202020204" pitchFamily="34" charset="0"/>
              </a:rPr>
              <a:t>Persistent errors threaten long-term business growth potential.</a:t>
            </a:r>
            <a:endParaRPr lang="en-US"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9E8F351A-246E-89B7-A1F3-9D09CBF7193C}"/>
              </a:ext>
            </a:extLst>
          </p:cNvPr>
          <p:cNvPicPr>
            <a:picLocks noGrp="1" noChangeAspect="1"/>
          </p:cNvPicPr>
          <p:nvPr>
            <p:ph sz="half" idx="2"/>
          </p:nvPr>
        </p:nvPicPr>
        <p:blipFill>
          <a:blip r:embed="rId3"/>
          <a:stretch>
            <a:fillRect/>
          </a:stretch>
        </p:blipFill>
        <p:spPr>
          <a:xfrm>
            <a:off x="6611815" y="2565931"/>
            <a:ext cx="3669323" cy="3309937"/>
          </a:xfrm>
          <a:prstGeom prst="rect">
            <a:avLst/>
          </a:prstGeom>
        </p:spPr>
      </p:pic>
    </p:spTree>
    <p:extLst>
      <p:ext uri="{BB962C8B-B14F-4D97-AF65-F5344CB8AC3E}">
        <p14:creationId xmlns:p14="http://schemas.microsoft.com/office/powerpoint/2010/main" val="24607292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CBAB1-FB5E-67B2-4A8F-8500BD50B4BA}"/>
              </a:ext>
            </a:extLst>
          </p:cNvPr>
          <p:cNvSpPr>
            <a:spLocks noGrp="1"/>
          </p:cNvSpPr>
          <p:nvPr>
            <p:ph type="title"/>
          </p:nvPr>
        </p:nvSpPr>
        <p:spPr/>
        <p:txBody>
          <a:bodyPr/>
          <a:lstStyle/>
          <a:p>
            <a:r>
              <a:rPr lang="en-US" b="1" dirty="0"/>
              <a:t>Implementation Plan</a:t>
            </a:r>
          </a:p>
        </p:txBody>
      </p:sp>
      <p:sp>
        <p:nvSpPr>
          <p:cNvPr id="3" name="Content Placeholder 2">
            <a:extLst>
              <a:ext uri="{FF2B5EF4-FFF2-40B4-BE49-F238E27FC236}">
                <a16:creationId xmlns:a16="http://schemas.microsoft.com/office/drawing/2014/main" id="{9C45A90D-0DF8-E6C8-ED37-E3F27A4B3323}"/>
              </a:ext>
            </a:extLst>
          </p:cNvPr>
          <p:cNvSpPr>
            <a:spLocks noGrp="1"/>
          </p:cNvSpPr>
          <p:nvPr>
            <p:ph sz="half" idx="1"/>
          </p:nvPr>
        </p:nvSpPr>
        <p:spPr>
          <a:xfrm>
            <a:off x="914400" y="2438400"/>
            <a:ext cx="5102352" cy="3681046"/>
          </a:xfrm>
        </p:spPr>
        <p:txBody>
          <a:bodyPr>
            <a:normAutofit fontScale="77500" lnSpcReduction="20000"/>
          </a:bodyPr>
          <a:lstStyle/>
          <a:p>
            <a:r>
              <a:rPr lang="en-GB" dirty="0"/>
              <a:t>Schedule training sessions for all employees weekly.</a:t>
            </a:r>
          </a:p>
          <a:p>
            <a:r>
              <a:rPr lang="en-GB" dirty="0"/>
              <a:t>Develop multilingual signs and visual instructional guides consistently.</a:t>
            </a:r>
          </a:p>
          <a:p>
            <a:r>
              <a:rPr lang="en-GB" dirty="0"/>
              <a:t>Assign team leaders to monitor compliance daily.</a:t>
            </a:r>
          </a:p>
          <a:p>
            <a:r>
              <a:rPr lang="en-GB" dirty="0"/>
              <a:t>Implement regular feedback meetings with staff routinely.</a:t>
            </a:r>
          </a:p>
          <a:p>
            <a:r>
              <a:rPr lang="en-GB" dirty="0"/>
              <a:t>Introduce quality audits to track performance monthly.</a:t>
            </a:r>
          </a:p>
          <a:p>
            <a:r>
              <a:rPr lang="en-GB" dirty="0"/>
              <a:t>Adjust workflow to reduce fatigue and improve efficiency.</a:t>
            </a:r>
            <a:endParaRPr lang="en-US" dirty="0"/>
          </a:p>
        </p:txBody>
      </p:sp>
      <p:pic>
        <p:nvPicPr>
          <p:cNvPr id="5" name="Content Placeholder 4">
            <a:extLst>
              <a:ext uri="{FF2B5EF4-FFF2-40B4-BE49-F238E27FC236}">
                <a16:creationId xmlns:a16="http://schemas.microsoft.com/office/drawing/2014/main" id="{7BA19E5F-BB81-D0BC-5ACC-7CC5517AE70A}"/>
              </a:ext>
            </a:extLst>
          </p:cNvPr>
          <p:cNvPicPr>
            <a:picLocks noGrp="1" noChangeAspect="1"/>
          </p:cNvPicPr>
          <p:nvPr>
            <p:ph sz="half" idx="2"/>
          </p:nvPr>
        </p:nvPicPr>
        <p:blipFill>
          <a:blip r:embed="rId3"/>
          <a:stretch>
            <a:fillRect/>
          </a:stretch>
        </p:blipFill>
        <p:spPr>
          <a:xfrm>
            <a:off x="6181725" y="2642137"/>
            <a:ext cx="4718050" cy="3146939"/>
          </a:xfrm>
          <a:prstGeom prst="rect">
            <a:avLst/>
          </a:prstGeom>
        </p:spPr>
      </p:pic>
    </p:spTree>
    <p:extLst>
      <p:ext uri="{BB962C8B-B14F-4D97-AF65-F5344CB8AC3E}">
        <p14:creationId xmlns:p14="http://schemas.microsoft.com/office/powerpoint/2010/main" val="32327594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D47D7-1CE5-2A68-2F08-BDAE81B74C5C}"/>
              </a:ext>
            </a:extLst>
          </p:cNvPr>
          <p:cNvSpPr>
            <a:spLocks noGrp="1"/>
          </p:cNvSpPr>
          <p:nvPr>
            <p:ph type="title"/>
          </p:nvPr>
        </p:nvSpPr>
        <p:spPr/>
        <p:txBody>
          <a:bodyPr/>
          <a:lstStyle/>
          <a:p>
            <a:r>
              <a:rPr lang="en-US" b="1" dirty="0"/>
              <a:t>Benefits of Improved Communication</a:t>
            </a:r>
          </a:p>
        </p:txBody>
      </p:sp>
      <p:pic>
        <p:nvPicPr>
          <p:cNvPr id="5" name="Content Placeholder 4">
            <a:extLst>
              <a:ext uri="{FF2B5EF4-FFF2-40B4-BE49-F238E27FC236}">
                <a16:creationId xmlns:a16="http://schemas.microsoft.com/office/drawing/2014/main" id="{8C59FA9B-B18C-CB7E-A50E-E7A261396F5C}"/>
              </a:ext>
            </a:extLst>
          </p:cNvPr>
          <p:cNvPicPr>
            <a:picLocks noGrp="1" noChangeAspect="1"/>
          </p:cNvPicPr>
          <p:nvPr>
            <p:ph sz="half" idx="1"/>
          </p:nvPr>
        </p:nvPicPr>
        <p:blipFill>
          <a:blip r:embed="rId3"/>
          <a:stretch>
            <a:fillRect/>
          </a:stretch>
        </p:blipFill>
        <p:spPr>
          <a:xfrm>
            <a:off x="1298575" y="2661138"/>
            <a:ext cx="4718050" cy="3214730"/>
          </a:xfrm>
          <a:prstGeom prst="rect">
            <a:avLst/>
          </a:prstGeom>
        </p:spPr>
      </p:pic>
      <p:sp>
        <p:nvSpPr>
          <p:cNvPr id="4" name="Content Placeholder 3">
            <a:extLst>
              <a:ext uri="{FF2B5EF4-FFF2-40B4-BE49-F238E27FC236}">
                <a16:creationId xmlns:a16="http://schemas.microsoft.com/office/drawing/2014/main" id="{33D86582-5D38-5F8C-68BC-EFC16D8871B4}"/>
              </a:ext>
            </a:extLst>
          </p:cNvPr>
          <p:cNvSpPr>
            <a:spLocks noGrp="1"/>
          </p:cNvSpPr>
          <p:nvPr>
            <p:ph sz="half" idx="2"/>
          </p:nvPr>
        </p:nvSpPr>
        <p:spPr>
          <a:xfrm>
            <a:off x="6181343" y="2414954"/>
            <a:ext cx="5131425" cy="3763108"/>
          </a:xfrm>
        </p:spPr>
        <p:txBody>
          <a:bodyPr>
            <a:normAutofit fontScale="85000" lnSpcReduction="20000"/>
          </a:bodyPr>
          <a:lstStyle/>
          <a:p>
            <a:r>
              <a:rPr lang="en-GB" dirty="0"/>
              <a:t>Fewer errors improve meal quality and safety consistently.</a:t>
            </a:r>
          </a:p>
          <a:p>
            <a:r>
              <a:rPr lang="en-GB" dirty="0"/>
              <a:t>Enhanced teamwork increases staff morale and engagement daily.</a:t>
            </a:r>
          </a:p>
          <a:p>
            <a:r>
              <a:rPr lang="en-GB" dirty="0"/>
              <a:t>Better understanding reduces stress and operational confusion regularly.</a:t>
            </a:r>
          </a:p>
          <a:p>
            <a:r>
              <a:rPr lang="en-GB" dirty="0"/>
              <a:t>Airlines experience fewer complaints and increased satisfaction continually.</a:t>
            </a:r>
          </a:p>
          <a:p>
            <a:r>
              <a:rPr lang="en-GB" dirty="0"/>
              <a:t>Company reputation strengthens, supporting business growth and trust.</a:t>
            </a:r>
          </a:p>
          <a:p>
            <a:r>
              <a:rPr lang="en-GB" dirty="0"/>
              <a:t>Continuous improvement embeds efficiency and accountability in operations.</a:t>
            </a:r>
            <a:endParaRPr lang="en-US" dirty="0"/>
          </a:p>
        </p:txBody>
      </p:sp>
    </p:spTree>
    <p:extLst>
      <p:ext uri="{BB962C8B-B14F-4D97-AF65-F5344CB8AC3E}">
        <p14:creationId xmlns:p14="http://schemas.microsoft.com/office/powerpoint/2010/main" val="25102243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EE73B-ACE0-4A75-8F8F-A9FE6C96AFE5}"/>
              </a:ext>
            </a:extLst>
          </p:cNvPr>
          <p:cNvSpPr>
            <a:spLocks noGrp="1"/>
          </p:cNvSpPr>
          <p:nvPr>
            <p:ph type="title"/>
          </p:nvPr>
        </p:nvSpPr>
        <p:spPr/>
        <p:txBody>
          <a:bodyPr/>
          <a:lstStyle/>
          <a:p>
            <a:r>
              <a:rPr lang="en-US" b="1" dirty="0"/>
              <a:t>Challenges to Implementation</a:t>
            </a:r>
          </a:p>
        </p:txBody>
      </p:sp>
      <p:sp>
        <p:nvSpPr>
          <p:cNvPr id="3" name="Content Placeholder 2">
            <a:extLst>
              <a:ext uri="{FF2B5EF4-FFF2-40B4-BE49-F238E27FC236}">
                <a16:creationId xmlns:a16="http://schemas.microsoft.com/office/drawing/2014/main" id="{22F84702-3696-556A-0997-97B12279023B}"/>
              </a:ext>
            </a:extLst>
          </p:cNvPr>
          <p:cNvSpPr>
            <a:spLocks noGrp="1"/>
          </p:cNvSpPr>
          <p:nvPr>
            <p:ph sz="half" idx="1"/>
          </p:nvPr>
        </p:nvSpPr>
        <p:spPr>
          <a:xfrm>
            <a:off x="890954" y="2426677"/>
            <a:ext cx="5125798" cy="3681046"/>
          </a:xfrm>
        </p:spPr>
        <p:txBody>
          <a:bodyPr>
            <a:normAutofit fontScale="77500" lnSpcReduction="20000"/>
          </a:bodyPr>
          <a:lstStyle/>
          <a:p>
            <a:r>
              <a:rPr lang="en-GB" dirty="0"/>
              <a:t>Diverse languages may slow communication improvements initially.</a:t>
            </a:r>
          </a:p>
          <a:p>
            <a:r>
              <a:rPr lang="en-GB" dirty="0"/>
              <a:t>Resistance from staff could hinder training uptake consistently.</a:t>
            </a:r>
          </a:p>
          <a:p>
            <a:r>
              <a:rPr lang="en-GB" dirty="0"/>
              <a:t>Fatigue may reduce engagement in new procedures daily.</a:t>
            </a:r>
          </a:p>
          <a:p>
            <a:r>
              <a:rPr lang="en-GB" dirty="0"/>
              <a:t>Time constraints could limit practical training effectiveness regularly.</a:t>
            </a:r>
          </a:p>
          <a:p>
            <a:r>
              <a:rPr lang="en-GB" dirty="0"/>
              <a:t>Costs of training and signage may affect budgets significantly.</a:t>
            </a:r>
          </a:p>
          <a:p>
            <a:r>
              <a:rPr lang="en-GB" dirty="0"/>
              <a:t>Management monitoring requires ongoing commitment and effort continually.</a:t>
            </a:r>
            <a:endParaRPr lang="en-US" dirty="0"/>
          </a:p>
        </p:txBody>
      </p:sp>
      <p:pic>
        <p:nvPicPr>
          <p:cNvPr id="5" name="Content Placeholder 4">
            <a:extLst>
              <a:ext uri="{FF2B5EF4-FFF2-40B4-BE49-F238E27FC236}">
                <a16:creationId xmlns:a16="http://schemas.microsoft.com/office/drawing/2014/main" id="{974942FA-7A37-2788-477B-43AF7AF31D4D}"/>
              </a:ext>
            </a:extLst>
          </p:cNvPr>
          <p:cNvPicPr>
            <a:picLocks noGrp="1" noChangeAspect="1"/>
          </p:cNvPicPr>
          <p:nvPr>
            <p:ph sz="half" idx="2"/>
          </p:nvPr>
        </p:nvPicPr>
        <p:blipFill>
          <a:blip r:embed="rId3"/>
          <a:stretch>
            <a:fillRect/>
          </a:stretch>
        </p:blipFill>
        <p:spPr>
          <a:xfrm>
            <a:off x="6181725" y="2639778"/>
            <a:ext cx="4718050" cy="3151657"/>
          </a:xfrm>
          <a:prstGeom prst="rect">
            <a:avLst/>
          </a:prstGeom>
        </p:spPr>
      </p:pic>
    </p:spTree>
    <p:extLst>
      <p:ext uri="{BB962C8B-B14F-4D97-AF65-F5344CB8AC3E}">
        <p14:creationId xmlns:p14="http://schemas.microsoft.com/office/powerpoint/2010/main" val="22814834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873E5-C1F4-4A38-4F0D-E7BDA1543A36}"/>
              </a:ext>
            </a:extLst>
          </p:cNvPr>
          <p:cNvSpPr>
            <a:spLocks noGrp="1"/>
          </p:cNvSpPr>
          <p:nvPr>
            <p:ph type="title"/>
          </p:nvPr>
        </p:nvSpPr>
        <p:spPr/>
        <p:txBody>
          <a:bodyPr/>
          <a:lstStyle/>
          <a:p>
            <a:r>
              <a:rPr lang="en-US" b="1" dirty="0"/>
              <a:t>Conclusion</a:t>
            </a:r>
          </a:p>
        </p:txBody>
      </p:sp>
      <p:sp>
        <p:nvSpPr>
          <p:cNvPr id="3" name="Content Placeholder 2">
            <a:extLst>
              <a:ext uri="{FF2B5EF4-FFF2-40B4-BE49-F238E27FC236}">
                <a16:creationId xmlns:a16="http://schemas.microsoft.com/office/drawing/2014/main" id="{0E61A003-8398-83B9-7681-A39796A6098A}"/>
              </a:ext>
            </a:extLst>
          </p:cNvPr>
          <p:cNvSpPr>
            <a:spLocks noGrp="1"/>
          </p:cNvSpPr>
          <p:nvPr>
            <p:ph sz="half" idx="1"/>
          </p:nvPr>
        </p:nvSpPr>
        <p:spPr>
          <a:xfrm>
            <a:off x="1298447" y="2560319"/>
            <a:ext cx="9943983" cy="3594295"/>
          </a:xfrm>
        </p:spPr>
        <p:txBody>
          <a:bodyPr>
            <a:normAutofit/>
          </a:bodyPr>
          <a:lstStyle/>
          <a:p>
            <a:r>
              <a:rPr lang="en-GB" dirty="0"/>
              <a:t>Flight Foods faces serious communication and operational challenges.</a:t>
            </a:r>
          </a:p>
          <a:p>
            <a:r>
              <a:rPr lang="en-GB" dirty="0"/>
              <a:t>Barriers include language, culture, training, and environment.</a:t>
            </a:r>
          </a:p>
          <a:p>
            <a:r>
              <a:rPr lang="en-GB" dirty="0"/>
              <a:t>Applying Berlo and other models identifies key issues.</a:t>
            </a:r>
          </a:p>
          <a:p>
            <a:r>
              <a:rPr lang="en-GB" dirty="0"/>
              <a:t>Proposed solutions improve understanding, teamwork, and quality.</a:t>
            </a:r>
          </a:p>
          <a:p>
            <a:r>
              <a:rPr lang="en-GB" dirty="0"/>
              <a:t>Effective implementation reduces errors and increases client satisfaction.</a:t>
            </a:r>
          </a:p>
          <a:p>
            <a:r>
              <a:rPr lang="en-GB" dirty="0"/>
              <a:t>Continuous monitoring ensures long-term operational success consistently.</a:t>
            </a:r>
            <a:endParaRPr lang="en-US" dirty="0"/>
          </a:p>
        </p:txBody>
      </p:sp>
    </p:spTree>
    <p:extLst>
      <p:ext uri="{BB962C8B-B14F-4D97-AF65-F5344CB8AC3E}">
        <p14:creationId xmlns:p14="http://schemas.microsoft.com/office/powerpoint/2010/main" val="30262866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10735-C0AD-8BC8-82F3-0160BC078B8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 List</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3A08117-5B26-666E-DA41-A84F806BC0EC}"/>
              </a:ext>
            </a:extLst>
          </p:cNvPr>
          <p:cNvSpPr>
            <a:spLocks noGrp="1"/>
          </p:cNvSpPr>
          <p:nvPr>
            <p:ph sz="half" idx="1"/>
          </p:nvPr>
        </p:nvSpPr>
        <p:spPr>
          <a:xfrm>
            <a:off x="945469" y="2502828"/>
            <a:ext cx="10301062" cy="3589869"/>
          </a:xfrm>
        </p:spPr>
        <p:txBody>
          <a:bodyPr>
            <a:normAutofit fontScale="55000" lnSpcReduction="20000"/>
          </a:bodyPr>
          <a:lstStyle/>
          <a:p>
            <a:r>
              <a:rPr lang="en-GB" dirty="0">
                <a:latin typeface="Arial" panose="020B0604020202020204" pitchFamily="34" charset="0"/>
                <a:cs typeface="Arial" panose="020B0604020202020204" pitchFamily="34" charset="0"/>
              </a:rPr>
              <a:t>Chen, Q., Jin, Y., Zhong, L., Li, Y., Fu, L., Zhang, W. and Xu, Q. (2024). Application effect of the online and offline mixed education mode in nursing practice based on the SMCR communication model</a:t>
            </a:r>
            <a:r>
              <a:rPr lang="en-GB" i="1" dirty="0">
                <a:latin typeface="Arial" panose="020B0604020202020204" pitchFamily="34" charset="0"/>
                <a:cs typeface="Arial" panose="020B0604020202020204" pitchFamily="34" charset="0"/>
              </a:rPr>
              <a:t>. Frontiers in Medicine</a:t>
            </a:r>
            <a:r>
              <a:rPr lang="en-GB" dirty="0">
                <a:latin typeface="Arial" panose="020B0604020202020204" pitchFamily="34" charset="0"/>
                <a:cs typeface="Arial" panose="020B0604020202020204" pitchFamily="34" charset="0"/>
              </a:rPr>
              <a:t>, 11. Doi: </a:t>
            </a:r>
            <a:r>
              <a:rPr lang="en-GB" dirty="0">
                <a:solidFill>
                  <a:srgbClr val="0070C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HTTPs://doi.org/10.3389/fmed.2024.1350975</a:t>
            </a:r>
            <a:r>
              <a:rPr lang="en-GB" dirty="0">
                <a:solidFill>
                  <a:srgbClr val="0070C0"/>
                </a:solidFill>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Kamal, N., Siti Najah Raihan </a:t>
            </a:r>
            <a:r>
              <a:rPr lang="en-GB" dirty="0" err="1">
                <a:latin typeface="Arial" panose="020B0604020202020204" pitchFamily="34" charset="0"/>
                <a:cs typeface="Arial" panose="020B0604020202020204" pitchFamily="34" charset="0"/>
              </a:rPr>
              <a:t>Sakrani</a:t>
            </a:r>
            <a:r>
              <a:rPr lang="en-GB" dirty="0">
                <a:latin typeface="Arial" panose="020B0604020202020204" pitchFamily="34" charset="0"/>
                <a:cs typeface="Arial" panose="020B0604020202020204" pitchFamily="34" charset="0"/>
              </a:rPr>
              <a:t> and </a:t>
            </a:r>
            <a:r>
              <a:rPr lang="en-GB" dirty="0" err="1">
                <a:latin typeface="Arial" panose="020B0604020202020204" pitchFamily="34" charset="0"/>
                <a:cs typeface="Arial" panose="020B0604020202020204" pitchFamily="34" charset="0"/>
              </a:rPr>
              <a:t>Anisafina</a:t>
            </a:r>
            <a:r>
              <a:rPr lang="en-GB" dirty="0">
                <a:latin typeface="Arial" panose="020B0604020202020204" pitchFamily="34" charset="0"/>
                <a:cs typeface="Arial" panose="020B0604020202020204" pitchFamily="34" charset="0"/>
              </a:rPr>
              <a:t> Maidin (2023). Communication Barriers in Work Environment: Understanding Impact and Challenges. </a:t>
            </a:r>
            <a:r>
              <a:rPr lang="en-GB" i="1" dirty="0">
                <a:latin typeface="Arial" panose="020B0604020202020204" pitchFamily="34" charset="0"/>
                <a:cs typeface="Arial" panose="020B0604020202020204" pitchFamily="34" charset="0"/>
              </a:rPr>
              <a:t>International Journal of Academic Research in Business and Social Sciences</a:t>
            </a:r>
            <a:r>
              <a:rPr lang="en-GB" dirty="0">
                <a:latin typeface="Arial" panose="020B0604020202020204" pitchFamily="34" charset="0"/>
                <a:cs typeface="Arial" panose="020B0604020202020204" pitchFamily="34" charset="0"/>
              </a:rPr>
              <a:t>, [online] 13(11), pp.1489–1503. Available at: </a:t>
            </a:r>
            <a:r>
              <a:rPr lang="en-GB" dirty="0">
                <a:solidFill>
                  <a:srgbClr val="0070C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https://doi.org/10.6007/ijarbss/v13-i11/19498</a:t>
            </a:r>
            <a:r>
              <a:rPr lang="en-GB" dirty="0">
                <a:solidFill>
                  <a:srgbClr val="0070C0"/>
                </a:solidFill>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Osmancevic, S., Steiner, L.M., Großschädl, F., Lohrmann, C. and Schoberer, D. (2025). The effectiveness of cultural competence interventions in nursing: A systematic review and meta-analysis. </a:t>
            </a:r>
            <a:r>
              <a:rPr lang="en-GB" i="1" dirty="0">
                <a:latin typeface="Arial" panose="020B0604020202020204" pitchFamily="34" charset="0"/>
                <a:cs typeface="Arial" panose="020B0604020202020204" pitchFamily="34" charset="0"/>
              </a:rPr>
              <a:t>International Journal of Nursing Studies</a:t>
            </a:r>
            <a:r>
              <a:rPr lang="en-GB" dirty="0">
                <a:latin typeface="Arial" panose="020B0604020202020204" pitchFamily="34" charset="0"/>
                <a:cs typeface="Arial" panose="020B0604020202020204" pitchFamily="34" charset="0"/>
              </a:rPr>
              <a:t>, [online] 167(2). Doi: </a:t>
            </a:r>
            <a:r>
              <a:rPr lang="en-GB" dirty="0">
                <a:solidFill>
                  <a:srgbClr val="0070C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https://doi.org/10.1016/j.ijnurstu.2025.105079</a:t>
            </a:r>
            <a:r>
              <a:rPr lang="en-GB" dirty="0">
                <a:solidFill>
                  <a:srgbClr val="0070C0"/>
                </a:solidFill>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Presbitero, A., Fujimoto, Y. and Lim, W.M. (2025). Employee Engagement and Retention in Multicultural Work groups: the Interplay of Employee and Supervisory Cultural Intelligence. </a:t>
            </a:r>
            <a:r>
              <a:rPr lang="en-GB" i="1" dirty="0">
                <a:latin typeface="Arial" panose="020B0604020202020204" pitchFamily="34" charset="0"/>
                <a:cs typeface="Arial" panose="020B0604020202020204" pitchFamily="34" charset="0"/>
              </a:rPr>
              <a:t>Journal of Business Research</a:t>
            </a:r>
            <a:r>
              <a:rPr lang="en-GB" dirty="0">
                <a:latin typeface="Arial" panose="020B0604020202020204" pitchFamily="34" charset="0"/>
                <a:cs typeface="Arial" panose="020B0604020202020204" pitchFamily="34" charset="0"/>
              </a:rPr>
              <a:t>, [online] 186, p.115012. Available at: </a:t>
            </a:r>
            <a:r>
              <a:rPr lang="en-GB" dirty="0">
                <a:solidFill>
                  <a:srgbClr val="0070C0"/>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https://www.sciencedirect.com/science/article/pii/S0148296324005162</a:t>
            </a:r>
            <a:r>
              <a:rPr lang="en-GB" dirty="0">
                <a:solidFill>
                  <a:srgbClr val="0070C0"/>
                </a:solidFill>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Tingvold, L. and </a:t>
            </a:r>
            <a:r>
              <a:rPr lang="en-GB" dirty="0" err="1">
                <a:latin typeface="Arial" panose="020B0604020202020204" pitchFamily="34" charset="0"/>
                <a:cs typeface="Arial" panose="020B0604020202020204" pitchFamily="34" charset="0"/>
              </a:rPr>
              <a:t>Munkejord</a:t>
            </a:r>
            <a:r>
              <a:rPr lang="en-GB" dirty="0">
                <a:latin typeface="Arial" panose="020B0604020202020204" pitchFamily="34" charset="0"/>
                <a:cs typeface="Arial" panose="020B0604020202020204" pitchFamily="34" charset="0"/>
              </a:rPr>
              <a:t>, M.C. (2020). Shared goals, communication and mutual respect in multicultural staff teams: </a:t>
            </a:r>
            <a:r>
              <a:rPr lang="en-GB" i="1" dirty="0">
                <a:latin typeface="Arial" panose="020B0604020202020204" pitchFamily="34" charset="0"/>
                <a:cs typeface="Arial" panose="020B0604020202020204" pitchFamily="34" charset="0"/>
              </a:rPr>
              <a:t>A relational coordination perspective. Nursing Open</a:t>
            </a:r>
            <a:r>
              <a:rPr lang="en-GB" dirty="0">
                <a:latin typeface="Arial" panose="020B0604020202020204" pitchFamily="34" charset="0"/>
                <a:cs typeface="Arial" panose="020B0604020202020204" pitchFamily="34" charset="0"/>
              </a:rPr>
              <a:t>, [online] 8(2), pp.957–965. Doi: </a:t>
            </a:r>
            <a:r>
              <a:rPr lang="en-GB" dirty="0">
                <a:solidFill>
                  <a:srgbClr val="0070C0"/>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https://doi.org/10.1002/nop2.704</a:t>
            </a:r>
            <a:r>
              <a:rPr lang="en-GB" dirty="0">
                <a:solidFill>
                  <a:srgbClr val="0070C0"/>
                </a:solidFill>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Yusof, A.N.A.M. and Rahmat, N.H. (2020). COMMUNICATION BARRIERS AT THE WORKPLACE: A CASE STUDY. </a:t>
            </a:r>
            <a:r>
              <a:rPr lang="en-GB" i="1" dirty="0">
                <a:latin typeface="Arial" panose="020B0604020202020204" pitchFamily="34" charset="0"/>
                <a:cs typeface="Arial" panose="020B0604020202020204" pitchFamily="34" charset="0"/>
              </a:rPr>
              <a:t>European Journal of Education Studies</a:t>
            </a:r>
            <a:r>
              <a:rPr lang="en-GB" dirty="0">
                <a:latin typeface="Arial" panose="020B0604020202020204" pitchFamily="34" charset="0"/>
                <a:cs typeface="Arial" panose="020B0604020202020204" pitchFamily="34" charset="0"/>
              </a:rPr>
              <a:t>, 7(10). Doi: </a:t>
            </a:r>
            <a:r>
              <a:rPr lang="en-GB" dirty="0">
                <a:solidFill>
                  <a:srgbClr val="0070C0"/>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https://doi.org/10.46827/</a:t>
            </a:r>
            <a:r>
              <a:rPr lang="en-GB" dirty="0" err="1">
                <a:solidFill>
                  <a:srgbClr val="0070C0"/>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ejes.v7i10.3299</a:t>
            </a:r>
            <a:r>
              <a:rPr lang="en-GB" dirty="0">
                <a:solidFill>
                  <a:srgbClr val="0070C0"/>
                </a:solidFill>
                <a:latin typeface="Arial" panose="020B0604020202020204" pitchFamily="34" charset="0"/>
                <a:cs typeface="Arial" panose="020B0604020202020204" pitchFamily="34" charset="0"/>
              </a:rPr>
              <a:t>.</a:t>
            </a:r>
          </a:p>
          <a:p>
            <a:r>
              <a:rPr lang="en-GB" b="0" i="0" u="none" strike="noStrike" dirty="0">
                <a:solidFill>
                  <a:srgbClr val="000000"/>
                </a:solidFill>
                <a:effectLst/>
                <a:latin typeface="Arial" panose="020B0604020202020204" pitchFamily="34" charset="0"/>
                <a:cs typeface="Arial" panose="020B0604020202020204" pitchFamily="34" charset="0"/>
              </a:rPr>
              <a:t>Shannon, C.E. and Weaver, W., 1949. </a:t>
            </a:r>
            <a:r>
              <a:rPr lang="en-GB" b="0" i="1" u="none" strike="noStrike" dirty="0">
                <a:solidFill>
                  <a:srgbClr val="000000"/>
                </a:solidFill>
                <a:effectLst/>
                <a:latin typeface="Arial" panose="020B0604020202020204" pitchFamily="34" charset="0"/>
                <a:cs typeface="Arial" panose="020B0604020202020204" pitchFamily="34" charset="0"/>
              </a:rPr>
              <a:t>The Mathematical Theory of Communication</a:t>
            </a:r>
            <a:r>
              <a:rPr lang="en-GB" b="0" i="0" u="none" strike="noStrike" dirty="0">
                <a:solidFill>
                  <a:srgbClr val="000000"/>
                </a:solidFill>
                <a:effectLst/>
                <a:latin typeface="Arial" panose="020B0604020202020204" pitchFamily="34" charset="0"/>
                <a:cs typeface="Arial" panose="020B0604020202020204" pitchFamily="34" charset="0"/>
              </a:rPr>
              <a:t>. Urbana: University of Illinois Press.</a:t>
            </a:r>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4181073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115</TotalTime>
  <Words>3619</Words>
  <Application>Microsoft Office PowerPoint</Application>
  <PresentationFormat>Widescreen</PresentationFormat>
  <Paragraphs>130</Paragraphs>
  <Slides>27</Slides>
  <Notes>12</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Organic</vt:lpstr>
      <vt:lpstr>Communication Barriers at Flight Foods Ltd</vt:lpstr>
      <vt:lpstr>What will we be discussing today?</vt:lpstr>
      <vt:lpstr> Company Background</vt:lpstr>
      <vt:lpstr>Staff Demographics and Diversity</vt:lpstr>
      <vt:lpstr>Workplace Challenges</vt:lpstr>
      <vt:lpstr>Key Communication Barriers</vt:lpstr>
      <vt:lpstr>Relevant theory’s that could explain these communication barriers:  Berlo’s SMCR model of communication </vt:lpstr>
      <vt:lpstr>PowerPoint Presentation</vt:lpstr>
      <vt:lpstr>Using Berlo’s SMCR model to identify Barriers in communication </vt:lpstr>
      <vt:lpstr>Barriers involving the ‘Source’ </vt:lpstr>
      <vt:lpstr>Using Berlo’s SMCR model to identify Barriers in communication </vt:lpstr>
      <vt:lpstr>Barriers involving the ‘Message’</vt:lpstr>
      <vt:lpstr>Using Berlo’s SMCR model to identify Barriers in communication </vt:lpstr>
      <vt:lpstr>Barriers involving the ‘Channel’</vt:lpstr>
      <vt:lpstr>Using Berlo’s SMCR model to identify Barriers in communication </vt:lpstr>
      <vt:lpstr>Barriers involving the ‘Receiver’</vt:lpstr>
      <vt:lpstr>Other barriers </vt:lpstr>
      <vt:lpstr>Key barriers summary </vt:lpstr>
      <vt:lpstr>Ways to fix the communication issue within Flight Foods LTD</vt:lpstr>
      <vt:lpstr>Other Communication Models</vt:lpstr>
      <vt:lpstr>Shannon and weaver model: Feedback</vt:lpstr>
      <vt:lpstr>Consequences of Poor Communication</vt:lpstr>
      <vt:lpstr>Implementation Plan</vt:lpstr>
      <vt:lpstr>Benefits of Improved Communication</vt:lpstr>
      <vt:lpstr>Challenges to Implementation</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Barriers at Flight Foods Ltd</dc:title>
  <dc:creator>Salome</dc:creator>
  <cp:lastModifiedBy>Jacob Wray</cp:lastModifiedBy>
  <cp:revision>3</cp:revision>
  <dcterms:created xsi:type="dcterms:W3CDTF">2025-11-03T12:22:43Z</dcterms:created>
  <dcterms:modified xsi:type="dcterms:W3CDTF">2025-11-10T09:11:47Z</dcterms:modified>
</cp:coreProperties>
</file>