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0" r:id="rId2"/>
    <p:sldMasterId id="2147483660" r:id="rId3"/>
    <p:sldMasterId id="2147483672" r:id="rId4"/>
    <p:sldMasterId id="2147483686" r:id="rId5"/>
  </p:sldMasterIdLst>
  <p:notesMasterIdLst>
    <p:notesMasterId r:id="rId34"/>
  </p:notesMasterIdLst>
  <p:handoutMasterIdLst>
    <p:handoutMasterId r:id="rId35"/>
  </p:handoutMasterIdLst>
  <p:sldIdLst>
    <p:sldId id="338" r:id="rId6"/>
    <p:sldId id="284" r:id="rId7"/>
    <p:sldId id="285" r:id="rId8"/>
    <p:sldId id="307" r:id="rId9"/>
    <p:sldId id="308" r:id="rId10"/>
    <p:sldId id="309" r:id="rId11"/>
    <p:sldId id="310" r:id="rId12"/>
    <p:sldId id="312" r:id="rId13"/>
    <p:sldId id="313" r:id="rId14"/>
    <p:sldId id="314" r:id="rId15"/>
    <p:sldId id="315" r:id="rId16"/>
    <p:sldId id="316" r:id="rId17"/>
    <p:sldId id="317" r:id="rId18"/>
    <p:sldId id="319" r:id="rId19"/>
    <p:sldId id="320" r:id="rId20"/>
    <p:sldId id="321" r:id="rId21"/>
    <p:sldId id="322" r:id="rId22"/>
    <p:sldId id="323" r:id="rId23"/>
    <p:sldId id="324" r:id="rId24"/>
    <p:sldId id="325" r:id="rId25"/>
    <p:sldId id="326" r:id="rId26"/>
    <p:sldId id="328" r:id="rId27"/>
    <p:sldId id="329" r:id="rId28"/>
    <p:sldId id="330" r:id="rId29"/>
    <p:sldId id="334" r:id="rId30"/>
    <p:sldId id="335" r:id="rId31"/>
    <p:sldId id="336" r:id="rId32"/>
    <p:sldId id="337" r:id="rId33"/>
  </p:sldIdLst>
  <p:sldSz cx="9144000" cy="6858000" type="screen4x3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6" autoAdjust="0"/>
    <p:restoredTop sz="94648" autoAdjust="0"/>
  </p:normalViewPr>
  <p:slideViewPr>
    <p:cSldViewPr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342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6FA2B-47B7-4A03-837C-9172C916D433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B5E45-8239-4E36-87B4-4D738271A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10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612055-3ACF-F241-B4ED-68912A5E0833}" type="datetimeFigureOut">
              <a:rPr lang="en-US" smtClean="0"/>
              <a:t>3/22/21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1BD54-7AE6-4847-85D6-388CF9C5A2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630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7666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471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585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552" y="1772815"/>
            <a:ext cx="7918648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39552" y="3645024"/>
            <a:ext cx="7232848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/>
              <a:t>Subheader</a:t>
            </a:r>
            <a:r>
              <a:rPr lang="en-US" dirty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473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227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584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570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8911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3216B2-6724-FD4D-8BAF-9FDEB0FFFF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60227B-5674-F14E-87C8-BBB320B2647E}" type="datetimeFigureOut">
              <a:rPr lang="en-GB"/>
              <a:pPr>
                <a:defRPr/>
              </a:pPr>
              <a:t>22/03/2021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7693C-7AAB-C04C-A7D8-FDA0B87D3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9692D-2A17-264A-A39C-130B45816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76B75E-EFB8-F241-AA4B-C5FF306228D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642685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1B28E-E076-E046-9C06-0F26FA3EE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F6664-6D78-4440-9DE6-FAC91FF980A5}" type="datetimeFigureOut">
              <a:rPr lang="en-GB"/>
              <a:pPr>
                <a:defRPr/>
              </a:pPr>
              <a:t>22/03/2021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C92F45-4844-9248-A8DA-84D5F0F96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5DB06-ADAA-1C46-93E7-988B3F1E4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DF68FF-58DC-C04C-963B-D6C2057BB0A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2004173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4FCDB-307E-F04A-91AA-8BB5E25EF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DC3C4-89EC-754F-A2D9-D02045F08FF4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7F7D91B-AE64-5F4D-A200-2EE2494FA4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89A48FD-1335-0A43-B531-6B2516B626F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8952608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809B705-0022-A843-9EC0-47439B498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AC8FD-4E59-9645-B6F9-5E4010E90AC8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B5E73-182E-A346-909B-AC37F57ADA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3FFABB-EE77-3F4E-A675-2D66A672B9C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2754663"/>
      </p:ext>
    </p:extLst>
  </p:cSld>
  <p:clrMapOvr>
    <a:masterClrMapping/>
  </p:clrMapOvr>
  <p:transition>
    <p:wipe dir="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D8AACF6-6FF2-594C-8F22-3BE897B4F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32357-F929-A247-BAFD-807A61D10A5B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4939734-B460-9940-ACD9-9C2749EFF7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98A7CC9-CD29-9F45-B7D8-228E6CA45B7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8270822"/>
      </p:ext>
    </p:extLst>
  </p:cSld>
  <p:clrMapOvr>
    <a:masterClrMapping/>
  </p:clrMapOvr>
  <p:transition>
    <p:wipe dir="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27A94B3-EE7A-824F-94E7-7AF90E3C6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AAF5D-BD68-944C-9A0A-97B0AA8C5E03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E012AD5-9953-914C-8E02-9E07F31872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31125FA-033C-B345-BEF9-F98990CC4CD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3445652"/>
      </p:ext>
    </p:extLst>
  </p:cSld>
  <p:clrMapOvr>
    <a:masterClrMapping/>
  </p:clrMapOvr>
  <p:transition>
    <p:wipe dir="d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A9CD434-AC73-194C-8DC6-0D71F3253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D0F68-A45B-2140-84BD-1560D42E599D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4EAD0F1-6094-234B-ACDB-BE2A663031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D72D1C2-C3EC-2C40-A662-01BC6D86A6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4808676"/>
      </p:ext>
    </p:extLst>
  </p:cSld>
  <p:clrMapOvr>
    <a:masterClrMapping/>
  </p:clrMapOvr>
  <p:transition>
    <p:wipe dir="d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08A1C23-69D6-504F-BEDE-27F29A885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91F54-2004-8647-B9FD-5380C40E9117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730F70-EB5B-DB45-857F-1B29077C28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8FDD3CA-13C0-1941-B388-2A244AE91A4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716306"/>
      </p:ext>
    </p:extLst>
  </p:cSld>
  <p:clrMapOvr>
    <a:masterClrMapping/>
  </p:clrMapOvr>
  <p:transition>
    <p:wipe dir="d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C8E565-6F96-EA44-BADB-C3B0128AD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D58B2-F28E-4C46-8570-C1E74F247657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EA20C4-1DC7-A346-B4EF-15DB63B27C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61C2270-8E50-A24F-85CE-33C7185D7B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7772777"/>
      </p:ext>
    </p:extLst>
  </p:cSld>
  <p:clrMapOvr>
    <a:masterClrMapping/>
  </p:clrMapOvr>
  <p:transition>
    <p:wipe dir="d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07C8A-7A09-BF4D-8321-D23577293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D6DA1-5609-3C4F-8644-59BD2B46AF75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B2F6EB7-9FF3-0F43-99C3-AC42BAA38D5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2FFE4F-0505-F247-9D33-BB8BDCC1E0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346368"/>
      </p:ext>
    </p:extLst>
  </p:cSld>
  <p:clrMapOvr>
    <a:masterClrMapping/>
  </p:clrMapOvr>
  <p:transition>
    <p:wipe dir="d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B782F0-BF32-6744-A521-990DF5053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3D2BD-BE3C-834E-B368-8744EA92F552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90FF245-D56A-5047-A3A8-854D0D1D11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CFA9CD3-1D57-2D49-9139-6D74D5F01FA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7372318"/>
      </p:ext>
    </p:extLst>
  </p:cSld>
  <p:clrMapOvr>
    <a:masterClrMapping/>
  </p:clrMapOvr>
  <p:transition>
    <p:wipe dir="d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5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JP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image" Target="../media/image5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583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53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59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5" r:id="rId2"/>
    <p:sldLayoutId id="2147483669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7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9730BE0-B58F-C744-80CB-18DA3EE0A63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46D001D-46AF-6A4F-A774-FB4AFB33FAC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B54F3-E3CD-2B41-9893-5D393237BB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39A9988-FA42-4B47-A1C5-96A366215B9C}" type="datetimeFigureOut">
              <a:rPr lang="en-GB"/>
              <a:pPr>
                <a:defRPr/>
              </a:pPr>
              <a:t>22/03/2021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3D560-5F46-5145-A723-CD906428A4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822EBA88-A116-1A46-9D9D-5390E80D8E2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1585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ransition>
    <p:wipe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A606D-A15C-B648-90F5-A522AA2067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Programme</a:t>
            </a:r>
            <a:r>
              <a:rPr lang="en-US" dirty="0"/>
              <a:t> Design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3A1B0-DA7C-C04A-9CDC-48698E1D0C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4148116174"/>
      </p:ext>
    </p:extLst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Goal setting </a:t>
            </a:r>
          </a:p>
          <a:p>
            <a:pPr marL="0" indent="0">
              <a:buNone/>
              <a:defRPr/>
            </a:pPr>
            <a:r>
              <a:rPr lang="en-GB" sz="2400" dirty="0"/>
              <a:t>Agree SMART goals (short, medium and long term)</a:t>
            </a:r>
          </a:p>
          <a:p>
            <a:pPr>
              <a:defRPr/>
            </a:pPr>
            <a:endParaRPr lang="en-GB" sz="2400" dirty="0"/>
          </a:p>
          <a:p>
            <a:pPr>
              <a:buNone/>
              <a:defRPr/>
            </a:pPr>
            <a:r>
              <a:rPr lang="en-GB" sz="2400" b="1" dirty="0"/>
              <a:t>S</a:t>
            </a:r>
            <a:r>
              <a:rPr lang="en-GB" sz="2400" dirty="0"/>
              <a:t>pecific</a:t>
            </a:r>
          </a:p>
          <a:p>
            <a:pPr>
              <a:buNone/>
              <a:defRPr/>
            </a:pPr>
            <a:r>
              <a:rPr lang="en-GB" sz="2400" b="1" dirty="0"/>
              <a:t>M</a:t>
            </a:r>
            <a:r>
              <a:rPr lang="en-GB" sz="2400" dirty="0"/>
              <a:t>easurable</a:t>
            </a:r>
          </a:p>
          <a:p>
            <a:pPr>
              <a:buNone/>
              <a:defRPr/>
            </a:pPr>
            <a:r>
              <a:rPr lang="en-GB" sz="2400" b="1" dirty="0"/>
              <a:t>A</a:t>
            </a:r>
            <a:r>
              <a:rPr lang="en-GB" sz="2400" dirty="0"/>
              <a:t>chievable</a:t>
            </a:r>
          </a:p>
          <a:p>
            <a:pPr>
              <a:buNone/>
              <a:defRPr/>
            </a:pPr>
            <a:r>
              <a:rPr lang="en-GB" sz="2400" b="1" dirty="0"/>
              <a:t>R</a:t>
            </a:r>
            <a:r>
              <a:rPr lang="en-GB" sz="2400" dirty="0"/>
              <a:t>ealistic</a:t>
            </a:r>
          </a:p>
          <a:p>
            <a:pPr>
              <a:buNone/>
              <a:defRPr/>
            </a:pPr>
            <a:r>
              <a:rPr lang="en-GB" sz="2400" b="1" dirty="0"/>
              <a:t>T</a:t>
            </a:r>
            <a:r>
              <a:rPr lang="en-GB" sz="2400" dirty="0"/>
              <a:t>ime-framed</a:t>
            </a:r>
          </a:p>
        </p:txBody>
      </p:sp>
    </p:spTree>
    <p:extLst>
      <p:ext uri="{BB962C8B-B14F-4D97-AF65-F5344CB8AC3E}">
        <p14:creationId xmlns:p14="http://schemas.microsoft.com/office/powerpoint/2010/main" val="108306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training</a:t>
            </a:r>
          </a:p>
          <a:p>
            <a:pPr>
              <a:buNone/>
              <a:defRPr/>
            </a:pPr>
            <a:r>
              <a:rPr lang="en-GB" sz="2400" dirty="0"/>
              <a:t>Apply the principles of training, to include:</a:t>
            </a:r>
          </a:p>
          <a:p>
            <a:pPr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Specificity</a:t>
            </a:r>
          </a:p>
          <a:p>
            <a:pPr>
              <a:defRPr/>
            </a:pPr>
            <a:r>
              <a:rPr lang="en-GB" sz="2400" dirty="0"/>
              <a:t>Progressive overload</a:t>
            </a:r>
          </a:p>
          <a:p>
            <a:pPr>
              <a:defRPr/>
            </a:pPr>
            <a:r>
              <a:rPr lang="en-GB" sz="2400" dirty="0"/>
              <a:t>Reversibility</a:t>
            </a:r>
          </a:p>
          <a:p>
            <a:pPr>
              <a:defRPr/>
            </a:pPr>
            <a:r>
              <a:rPr lang="en-GB" sz="2400" dirty="0"/>
              <a:t>Adaptability</a:t>
            </a:r>
          </a:p>
          <a:p>
            <a:pPr>
              <a:defRPr/>
            </a:pPr>
            <a:r>
              <a:rPr lang="en-GB" sz="2400" dirty="0"/>
              <a:t>Individuality</a:t>
            </a:r>
          </a:p>
          <a:p>
            <a:pPr>
              <a:defRPr/>
            </a:pPr>
            <a:r>
              <a:rPr lang="en-GB" sz="2400" dirty="0"/>
              <a:t>Recovery time</a:t>
            </a:r>
          </a:p>
        </p:txBody>
      </p:sp>
    </p:spTree>
    <p:extLst>
      <p:ext uri="{BB962C8B-B14F-4D97-AF65-F5344CB8AC3E}">
        <p14:creationId xmlns:p14="http://schemas.microsoft.com/office/powerpoint/2010/main" val="3602647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Goal setting </a:t>
            </a:r>
          </a:p>
          <a:p>
            <a:pPr marL="0" indent="0">
              <a:buNone/>
              <a:defRPr/>
            </a:pPr>
            <a:r>
              <a:rPr lang="en-GB" sz="2400" dirty="0"/>
              <a:t>Identify short, medium and long term goals for the following:</a:t>
            </a:r>
          </a:p>
          <a:p>
            <a:pPr marL="355600" indent="-355600">
              <a:defRPr/>
            </a:pPr>
            <a:r>
              <a:rPr lang="en-GB" sz="2400" dirty="0"/>
              <a:t>General health and fitness</a:t>
            </a:r>
          </a:p>
          <a:p>
            <a:pPr marL="355600" indent="-355600">
              <a:defRPr/>
            </a:pPr>
            <a:r>
              <a:rPr lang="en-GB" sz="2400" dirty="0"/>
              <a:t>Physiological</a:t>
            </a:r>
          </a:p>
          <a:p>
            <a:pPr marL="355600" indent="-355600">
              <a:defRPr/>
            </a:pPr>
            <a:r>
              <a:rPr lang="en-GB" sz="2400" dirty="0"/>
              <a:t>Psychological</a:t>
            </a:r>
          </a:p>
          <a:p>
            <a:pPr marL="355600" indent="-355600">
              <a:defRPr/>
            </a:pPr>
            <a:r>
              <a:rPr lang="en-GB" sz="2400" dirty="0"/>
              <a:t>Lifestyle</a:t>
            </a:r>
          </a:p>
          <a:p>
            <a:pPr marL="355600" indent="-355600">
              <a:defRPr/>
            </a:pPr>
            <a:r>
              <a:rPr lang="en-GB" sz="2400" dirty="0"/>
              <a:t>Social</a:t>
            </a:r>
          </a:p>
          <a:p>
            <a:pPr marL="355600" indent="-355600">
              <a:defRPr/>
            </a:pPr>
            <a:r>
              <a:rPr lang="en-GB" sz="2400" dirty="0"/>
              <a:t>Functional ability</a:t>
            </a:r>
          </a:p>
        </p:txBody>
      </p:sp>
    </p:spTree>
    <p:extLst>
      <p:ext uri="{BB962C8B-B14F-4D97-AF65-F5344CB8AC3E}">
        <p14:creationId xmlns:p14="http://schemas.microsoft.com/office/powerpoint/2010/main" val="1904564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Goal setting 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Short term goal: weekly (mini process goals)</a:t>
            </a:r>
          </a:p>
          <a:p>
            <a:endParaRPr lang="en-GB" sz="2400" dirty="0">
              <a:latin typeface="Arial" charset="0"/>
              <a:cs typeface="Arial" charset="0"/>
            </a:endParaRPr>
          </a:p>
          <a:p>
            <a:r>
              <a:rPr lang="en-GB" sz="2400" dirty="0">
                <a:latin typeface="Arial" charset="0"/>
                <a:cs typeface="Arial" charset="0"/>
              </a:rPr>
              <a:t>Medium term goal: 1 – 3 months (process goals)</a:t>
            </a:r>
          </a:p>
          <a:p>
            <a:endParaRPr lang="en-GB" sz="2400" dirty="0">
              <a:latin typeface="Arial" charset="0"/>
              <a:cs typeface="Arial" charset="0"/>
            </a:endParaRPr>
          </a:p>
          <a:p>
            <a:r>
              <a:rPr lang="en-GB" sz="2400" dirty="0">
                <a:latin typeface="Arial" charset="0"/>
                <a:cs typeface="Arial" charset="0"/>
              </a:rPr>
              <a:t>Long term goal: 3 – 6, 6 – 12 months (outcome goals)</a:t>
            </a:r>
          </a:p>
        </p:txBody>
      </p:sp>
    </p:spTree>
    <p:extLst>
      <p:ext uri="{BB962C8B-B14F-4D97-AF65-F5344CB8AC3E}">
        <p14:creationId xmlns:p14="http://schemas.microsoft.com/office/powerpoint/2010/main" val="1911059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Goal setting </a:t>
            </a:r>
          </a:p>
          <a:p>
            <a:pPr>
              <a:buNone/>
            </a:pPr>
            <a:r>
              <a:rPr lang="en-GB" sz="2400" dirty="0">
                <a:latin typeface="Arial" charset="0"/>
                <a:cs typeface="Arial" charset="0"/>
              </a:rPr>
              <a:t>Consider involving others where appropriate:</a:t>
            </a:r>
          </a:p>
          <a:p>
            <a:pPr>
              <a:buNone/>
            </a:pPr>
            <a:endParaRPr lang="en-GB" sz="2400" dirty="0">
              <a:latin typeface="Arial" charset="0"/>
              <a:cs typeface="Arial" charset="0"/>
            </a:endParaRPr>
          </a:p>
          <a:p>
            <a:r>
              <a:rPr lang="en-GB" sz="2400" dirty="0">
                <a:latin typeface="Arial" charset="0"/>
                <a:cs typeface="Arial" charset="0"/>
              </a:rPr>
              <a:t>Positive PARQ – referral/deferral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Family and friends for external support and encouragement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GP or other health professional for medical reasons</a:t>
            </a:r>
          </a:p>
        </p:txBody>
      </p:sp>
    </p:spTree>
    <p:extLst>
      <p:ext uri="{BB962C8B-B14F-4D97-AF65-F5344CB8AC3E}">
        <p14:creationId xmlns:p14="http://schemas.microsoft.com/office/powerpoint/2010/main" val="2438938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Goal setting </a:t>
            </a:r>
          </a:p>
          <a:p>
            <a:pPr>
              <a:buNone/>
            </a:pPr>
            <a:r>
              <a:rPr lang="en-GB" sz="2400" dirty="0">
                <a:latin typeface="Arial" charset="0"/>
                <a:cs typeface="Arial" charset="0"/>
              </a:rPr>
              <a:t>Use SMART goals to:</a:t>
            </a:r>
          </a:p>
          <a:p>
            <a:pPr>
              <a:buNone/>
            </a:pPr>
            <a:endParaRPr lang="en-GB" sz="2400" dirty="0">
              <a:latin typeface="Arial" charset="0"/>
              <a:cs typeface="Arial" charset="0"/>
            </a:endParaRPr>
          </a:p>
          <a:p>
            <a:r>
              <a:rPr lang="en-GB" sz="2400" dirty="0">
                <a:latin typeface="Arial" charset="0"/>
                <a:cs typeface="Arial" charset="0"/>
              </a:rPr>
              <a:t>Break down a long term goal into more achievable sub-goals and to enhance sense of progression/success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Demonstrate progress against baseline measures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Structure a programme</a:t>
            </a:r>
          </a:p>
        </p:txBody>
      </p:sp>
    </p:spTree>
    <p:extLst>
      <p:ext uri="{BB962C8B-B14F-4D97-AF65-F5344CB8AC3E}">
        <p14:creationId xmlns:p14="http://schemas.microsoft.com/office/powerpoint/2010/main" val="1439851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Sources of information</a:t>
            </a:r>
          </a:p>
          <a:p>
            <a:r>
              <a:rPr lang="en-GB" sz="2000" dirty="0">
                <a:latin typeface="Arial" charset="0"/>
                <a:cs typeface="Arial" charset="0"/>
              </a:rPr>
              <a:t>ACSM guidelines</a:t>
            </a:r>
          </a:p>
          <a:p>
            <a:endParaRPr lang="en-GB" sz="2000" dirty="0">
              <a:latin typeface="Arial" charset="0"/>
              <a:cs typeface="Arial" charset="0"/>
            </a:endParaRPr>
          </a:p>
          <a:p>
            <a:r>
              <a:rPr lang="en-GB" sz="2000" dirty="0">
                <a:latin typeface="Arial" charset="0"/>
                <a:cs typeface="Arial" charset="0"/>
              </a:rPr>
              <a:t>Reputable internet sources</a:t>
            </a:r>
          </a:p>
          <a:p>
            <a:endParaRPr lang="en-GB" sz="2000" dirty="0">
              <a:latin typeface="Arial" charset="0"/>
              <a:cs typeface="Arial" charset="0"/>
            </a:endParaRPr>
          </a:p>
          <a:p>
            <a:r>
              <a:rPr lang="en-GB" sz="2000" dirty="0">
                <a:latin typeface="Arial" charset="0"/>
                <a:cs typeface="Arial" charset="0"/>
              </a:rPr>
              <a:t>British Heart Foundation (BHF) guidelines</a:t>
            </a:r>
          </a:p>
          <a:p>
            <a:endParaRPr lang="en-GB" sz="2000" dirty="0">
              <a:latin typeface="Arial" charset="0"/>
              <a:cs typeface="Arial" charset="0"/>
            </a:endParaRPr>
          </a:p>
          <a:p>
            <a:r>
              <a:rPr lang="en-GB" sz="2000" dirty="0">
                <a:latin typeface="Arial" charset="0"/>
                <a:cs typeface="Arial" charset="0"/>
              </a:rPr>
              <a:t>Reputable journals (e.g. BHF, REPs </a:t>
            </a:r>
            <a:r>
              <a:rPr lang="en-GB" sz="2000" dirty="0" err="1">
                <a:latin typeface="Arial" charset="0"/>
                <a:cs typeface="Arial" charset="0"/>
              </a:rPr>
              <a:t>etc</a:t>
            </a:r>
            <a:r>
              <a:rPr lang="en-GB" sz="2000" dirty="0">
                <a:latin typeface="Arial" charset="0"/>
                <a:cs typeface="Arial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31099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>
              <a:buNone/>
            </a:pPr>
            <a:endParaRPr lang="en-GB" sz="2800" dirty="0">
              <a:latin typeface="Arial" charset="0"/>
              <a:cs typeface="Arial" charset="0"/>
            </a:endParaRPr>
          </a:p>
          <a:p>
            <a:pPr>
              <a:buNone/>
            </a:pPr>
            <a:r>
              <a:rPr lang="en-GB" sz="2800" dirty="0">
                <a:latin typeface="Arial" charset="0"/>
                <a:cs typeface="Arial" charset="0"/>
              </a:rPr>
              <a:t>Apply the principles of FITT:</a:t>
            </a:r>
          </a:p>
          <a:p>
            <a:pPr>
              <a:buNone/>
            </a:pPr>
            <a:endParaRPr lang="en-GB" sz="2800" dirty="0">
              <a:latin typeface="Arial" charset="0"/>
              <a:cs typeface="Arial" charset="0"/>
            </a:endParaRPr>
          </a:p>
          <a:p>
            <a:pPr>
              <a:buNone/>
            </a:pPr>
            <a:r>
              <a:rPr lang="en-GB" sz="2800" b="1" dirty="0">
                <a:latin typeface="Arial" charset="0"/>
                <a:cs typeface="Arial" charset="0"/>
              </a:rPr>
              <a:t>F</a:t>
            </a:r>
            <a:r>
              <a:rPr lang="en-GB" sz="2800" dirty="0">
                <a:latin typeface="Arial" charset="0"/>
                <a:cs typeface="Arial" charset="0"/>
              </a:rPr>
              <a:t>requency</a:t>
            </a:r>
          </a:p>
          <a:p>
            <a:pPr>
              <a:buNone/>
            </a:pPr>
            <a:r>
              <a:rPr lang="en-GB" sz="2800" b="1" dirty="0">
                <a:latin typeface="Arial" charset="0"/>
                <a:cs typeface="Arial" charset="0"/>
              </a:rPr>
              <a:t>I</a:t>
            </a:r>
            <a:r>
              <a:rPr lang="en-GB" sz="2800" dirty="0">
                <a:latin typeface="Arial" charset="0"/>
                <a:cs typeface="Arial" charset="0"/>
              </a:rPr>
              <a:t>ntensity</a:t>
            </a:r>
          </a:p>
          <a:p>
            <a:pPr>
              <a:buNone/>
            </a:pPr>
            <a:r>
              <a:rPr lang="en-GB" sz="2800" b="1" dirty="0">
                <a:latin typeface="Arial" charset="0"/>
                <a:cs typeface="Arial" charset="0"/>
              </a:rPr>
              <a:t>T</a:t>
            </a:r>
            <a:r>
              <a:rPr lang="en-GB" sz="2800" dirty="0">
                <a:latin typeface="Arial" charset="0"/>
                <a:cs typeface="Arial" charset="0"/>
              </a:rPr>
              <a:t>ime</a:t>
            </a:r>
          </a:p>
          <a:p>
            <a:pPr>
              <a:buNone/>
            </a:pPr>
            <a:r>
              <a:rPr lang="en-GB" sz="2800" b="1" dirty="0">
                <a:latin typeface="Arial" charset="0"/>
                <a:cs typeface="Arial" charset="0"/>
              </a:rPr>
              <a:t>T</a:t>
            </a:r>
            <a:r>
              <a:rPr lang="en-GB" sz="2800" dirty="0">
                <a:latin typeface="Arial" charset="0"/>
                <a:cs typeface="Arial" charset="0"/>
              </a:rPr>
              <a:t>ype</a:t>
            </a:r>
            <a:endParaRPr lang="en-GB" sz="2800" b="1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898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332656"/>
            <a:ext cx="8229600" cy="496855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500" dirty="0"/>
              <a:t>Consider ACSM guidelines:</a:t>
            </a:r>
          </a:p>
          <a:p>
            <a:pPr>
              <a:buNone/>
              <a:defRPr/>
            </a:pPr>
            <a:r>
              <a:rPr lang="en-GB" sz="2500" b="1" dirty="0"/>
              <a:t>CV fitness</a:t>
            </a:r>
          </a:p>
          <a:p>
            <a:pPr marL="355600" lvl="1" indent="-355600">
              <a:buFont typeface="Arial" pitchFamily="34" charset="0"/>
              <a:buChar char="•"/>
              <a:defRPr/>
            </a:pPr>
            <a:r>
              <a:rPr lang="en-GB" sz="2500" dirty="0"/>
              <a:t>150-300 min/week moderate intensity (40% - 59% HRR, or</a:t>
            </a:r>
          </a:p>
          <a:p>
            <a:pPr marL="355600" lvl="1" indent="-355600">
              <a:buFont typeface="Arial" pitchFamily="34" charset="0"/>
              <a:buChar char="•"/>
              <a:defRPr/>
            </a:pPr>
            <a:r>
              <a:rPr lang="en-GB" sz="2500" dirty="0"/>
              <a:t>75-150 min/week vigorous intensity (60%-89% HRR)</a:t>
            </a:r>
          </a:p>
          <a:p>
            <a:pPr marL="355600" lvl="1" indent="-355600">
              <a:buFont typeface="Arial" pitchFamily="34" charset="0"/>
              <a:buChar char="•"/>
              <a:defRPr/>
            </a:pPr>
            <a:r>
              <a:rPr lang="en-GB" sz="2500" dirty="0"/>
              <a:t>Those already physically active (in aerobic activity) require intensities at high end of continuum</a:t>
            </a:r>
          </a:p>
          <a:p>
            <a:pPr marL="355600" lvl="1" indent="-355600">
              <a:buFont typeface="Arial" pitchFamily="34" charset="0"/>
              <a:buChar char="•"/>
              <a:defRPr/>
            </a:pPr>
            <a:r>
              <a:rPr lang="en-GB" sz="2500" dirty="0"/>
              <a:t>Type – Regular, purposeful exercise involving major muscle groups and is continuous or rhythmical in nature.</a:t>
            </a:r>
          </a:p>
        </p:txBody>
      </p:sp>
    </p:spTree>
    <p:extLst>
      <p:ext uri="{BB962C8B-B14F-4D97-AF65-F5344CB8AC3E}">
        <p14:creationId xmlns:p14="http://schemas.microsoft.com/office/powerpoint/2010/main" val="1243977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Consider ACSM guidelines:</a:t>
            </a:r>
          </a:p>
          <a:p>
            <a:pPr>
              <a:buNone/>
              <a:defRPr/>
            </a:pPr>
            <a:r>
              <a:rPr lang="en-GB" sz="2800" b="1" dirty="0"/>
              <a:t>Muscular fitness</a:t>
            </a:r>
          </a:p>
          <a:p>
            <a:pPr>
              <a:defRPr/>
            </a:pPr>
            <a:r>
              <a:rPr lang="en-GB" sz="2800" dirty="0"/>
              <a:t>F – </a:t>
            </a:r>
            <a:r>
              <a:rPr lang="en-GB" sz="2400" dirty="0"/>
              <a:t>2-3 times a week</a:t>
            </a:r>
          </a:p>
          <a:p>
            <a:pPr>
              <a:defRPr/>
            </a:pPr>
            <a:r>
              <a:rPr lang="en-GB" sz="2800" dirty="0"/>
              <a:t>I – </a:t>
            </a:r>
            <a:r>
              <a:rPr lang="en-GB" sz="2400" dirty="0"/>
              <a:t>2 to 4 sets of 8-12 reps at 60-70% 1RM. All muscle groups worked. 1-2 sets may be sufficient for novice.</a:t>
            </a:r>
          </a:p>
          <a:p>
            <a:pPr>
              <a:defRPr/>
            </a:pPr>
            <a:r>
              <a:rPr lang="en-GB" sz="2800" dirty="0"/>
              <a:t>T – </a:t>
            </a:r>
            <a:r>
              <a:rPr lang="en-GB" sz="2400" dirty="0"/>
              <a:t>relative to number of exercises and sets</a:t>
            </a:r>
          </a:p>
          <a:p>
            <a:pPr>
              <a:defRPr/>
            </a:pPr>
            <a:r>
              <a:rPr lang="en-GB" sz="2800" dirty="0"/>
              <a:t>T – </a:t>
            </a:r>
            <a:r>
              <a:rPr lang="en-GB" sz="2400" dirty="0"/>
              <a:t>resistance machines/free weights/body weight</a:t>
            </a:r>
          </a:p>
        </p:txBody>
      </p:sp>
    </p:spTree>
    <p:extLst>
      <p:ext uri="{BB962C8B-B14F-4D97-AF65-F5344CB8AC3E}">
        <p14:creationId xmlns:p14="http://schemas.microsoft.com/office/powerpoint/2010/main" val="29852211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Consider ACSM guidelines:</a:t>
            </a:r>
          </a:p>
          <a:p>
            <a:pPr>
              <a:buNone/>
              <a:defRPr/>
            </a:pPr>
            <a:r>
              <a:rPr lang="en-GB" sz="2800" b="1" dirty="0"/>
              <a:t>Flexibility</a:t>
            </a:r>
          </a:p>
          <a:p>
            <a:pPr>
              <a:buNone/>
              <a:defRPr/>
            </a:pPr>
            <a:endParaRPr lang="en-GB" sz="200" b="1" dirty="0"/>
          </a:p>
          <a:p>
            <a:pPr>
              <a:buNone/>
              <a:defRPr/>
            </a:pPr>
            <a:endParaRPr lang="en-GB" sz="200" b="1" dirty="0"/>
          </a:p>
          <a:p>
            <a:pPr>
              <a:defRPr/>
            </a:pPr>
            <a:r>
              <a:rPr lang="en-GB" sz="2800" dirty="0"/>
              <a:t>F – minimum of 2/3 times per week</a:t>
            </a:r>
          </a:p>
          <a:p>
            <a:pPr>
              <a:defRPr/>
            </a:pPr>
            <a:r>
              <a:rPr lang="en-GB" sz="2800" dirty="0"/>
              <a:t>I – 2 to 4 reps per muscle group to the end of ROM without discomfort</a:t>
            </a:r>
          </a:p>
          <a:p>
            <a:pPr>
              <a:defRPr/>
            </a:pPr>
            <a:r>
              <a:rPr lang="en-GB" sz="2800" dirty="0"/>
              <a:t>T – 10-30s for each static stretch. 6 second contraction followed by 10 to 30 second assisted stretch (PNF)</a:t>
            </a:r>
          </a:p>
          <a:p>
            <a:pPr>
              <a:defRPr/>
            </a:pPr>
            <a:r>
              <a:rPr lang="en-GB" sz="2800" dirty="0"/>
              <a:t>T – static, dynamic or PNF stretches</a:t>
            </a:r>
          </a:p>
        </p:txBody>
      </p:sp>
    </p:spTree>
    <p:extLst>
      <p:ext uri="{BB962C8B-B14F-4D97-AF65-F5344CB8AC3E}">
        <p14:creationId xmlns:p14="http://schemas.microsoft.com/office/powerpoint/2010/main" val="11679151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Consider the following:</a:t>
            </a:r>
          </a:p>
          <a:p>
            <a:pPr>
              <a:buNone/>
              <a:defRPr/>
            </a:pPr>
            <a:endParaRPr lang="en-GB" sz="200" dirty="0"/>
          </a:p>
          <a:p>
            <a:pPr>
              <a:buNone/>
              <a:defRPr/>
            </a:pPr>
            <a:endParaRPr lang="en-GB" sz="200" dirty="0"/>
          </a:p>
          <a:p>
            <a:pPr>
              <a:defRPr/>
            </a:pPr>
            <a:r>
              <a:rPr lang="en-GB" sz="2800" dirty="0"/>
              <a:t>Overload</a:t>
            </a:r>
          </a:p>
          <a:p>
            <a:pPr>
              <a:defRPr/>
            </a:pPr>
            <a:r>
              <a:rPr lang="en-GB" sz="2800" dirty="0"/>
              <a:t>Adaptation</a:t>
            </a:r>
          </a:p>
          <a:p>
            <a:pPr>
              <a:defRPr/>
            </a:pPr>
            <a:r>
              <a:rPr lang="en-GB" sz="2800" dirty="0"/>
              <a:t>Specificity</a:t>
            </a:r>
          </a:p>
          <a:p>
            <a:pPr>
              <a:defRPr/>
            </a:pPr>
            <a:r>
              <a:rPr lang="en-GB" sz="2800" dirty="0"/>
              <a:t>Reversibility</a:t>
            </a:r>
          </a:p>
          <a:p>
            <a:pPr>
              <a:defRPr/>
            </a:pPr>
            <a:r>
              <a:rPr lang="en-GB" sz="2800" dirty="0"/>
              <a:t>Progression</a:t>
            </a:r>
          </a:p>
          <a:p>
            <a:pPr>
              <a:defRPr/>
            </a:pPr>
            <a:r>
              <a:rPr lang="en-GB" sz="2800" dirty="0"/>
              <a:t>Regression</a:t>
            </a:r>
          </a:p>
          <a:p>
            <a:pPr>
              <a:defRPr/>
            </a:pPr>
            <a:r>
              <a:rPr lang="en-GB" sz="2800" dirty="0"/>
              <a:t>Rest and recovery </a:t>
            </a:r>
            <a:br>
              <a:rPr lang="en-GB" sz="2800" dirty="0"/>
            </a:br>
            <a:r>
              <a:rPr lang="en-GB" sz="2800" dirty="0"/>
              <a:t>(during and between sessions)</a:t>
            </a:r>
          </a:p>
        </p:txBody>
      </p:sp>
    </p:spTree>
    <p:extLst>
      <p:ext uri="{BB962C8B-B14F-4D97-AF65-F5344CB8AC3E}">
        <p14:creationId xmlns:p14="http://schemas.microsoft.com/office/powerpoint/2010/main" val="2175931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504055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sz="2800" dirty="0"/>
              <a:t>Consider the order and relevance of fitness components for each session:</a:t>
            </a:r>
          </a:p>
          <a:p>
            <a:pPr marL="355600" indent="-355600">
              <a:defRPr/>
            </a:pPr>
            <a:r>
              <a:rPr lang="en-GB" sz="2800" dirty="0"/>
              <a:t>Warm up</a:t>
            </a:r>
          </a:p>
          <a:p>
            <a:pPr marL="355600" indent="-355600">
              <a:defRPr/>
            </a:pPr>
            <a:r>
              <a:rPr lang="en-GB" sz="2800" dirty="0"/>
              <a:t>Flexibility (as part of warm up)</a:t>
            </a:r>
          </a:p>
          <a:p>
            <a:pPr marL="355600" indent="-355600">
              <a:defRPr/>
            </a:pPr>
            <a:r>
              <a:rPr lang="en-GB" sz="2800" dirty="0"/>
              <a:t>Balance, motor skills training, proprioception training</a:t>
            </a:r>
          </a:p>
          <a:p>
            <a:pPr marL="355600" indent="-355600">
              <a:defRPr/>
            </a:pPr>
            <a:r>
              <a:rPr lang="en-GB" sz="2800" dirty="0"/>
              <a:t>Core stability</a:t>
            </a:r>
          </a:p>
          <a:p>
            <a:pPr marL="355600" indent="-355600">
              <a:defRPr/>
            </a:pPr>
            <a:r>
              <a:rPr lang="en-GB" sz="2800" dirty="0"/>
              <a:t>Cardiovascular workout</a:t>
            </a:r>
          </a:p>
          <a:p>
            <a:pPr marL="355600" indent="-355600">
              <a:defRPr/>
            </a:pPr>
            <a:r>
              <a:rPr lang="en-GB" sz="2800" dirty="0"/>
              <a:t>Muscular conditioning</a:t>
            </a:r>
          </a:p>
          <a:p>
            <a:pPr marL="355600" indent="-355600">
              <a:defRPr/>
            </a:pPr>
            <a:r>
              <a:rPr lang="en-GB" sz="2800" dirty="0"/>
              <a:t>Cool down, including flexibility</a:t>
            </a:r>
          </a:p>
        </p:txBody>
      </p:sp>
    </p:spTree>
    <p:extLst>
      <p:ext uri="{BB962C8B-B14F-4D97-AF65-F5344CB8AC3E}">
        <p14:creationId xmlns:p14="http://schemas.microsoft.com/office/powerpoint/2010/main" val="31168687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b="1" dirty="0"/>
              <a:t>CV Fitness</a:t>
            </a:r>
          </a:p>
          <a:p>
            <a:pPr marL="0" indent="0">
              <a:buNone/>
              <a:defRPr/>
            </a:pPr>
            <a:r>
              <a:rPr lang="en-GB" sz="2800" dirty="0"/>
              <a:t>Consider the advantages and disadvantages of each training system: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dirty="0"/>
              <a:t>Interval</a:t>
            </a:r>
          </a:p>
          <a:p>
            <a:pPr>
              <a:defRPr/>
            </a:pPr>
            <a:r>
              <a:rPr lang="en-GB" sz="2800" dirty="0"/>
              <a:t>Fartlek</a:t>
            </a:r>
          </a:p>
          <a:p>
            <a:pPr>
              <a:defRPr/>
            </a:pPr>
            <a:r>
              <a:rPr lang="en-GB" sz="2800" dirty="0"/>
              <a:t>Continuous/constant pace training</a:t>
            </a:r>
          </a:p>
        </p:txBody>
      </p:sp>
    </p:spTree>
    <p:extLst>
      <p:ext uri="{BB962C8B-B14F-4D97-AF65-F5344CB8AC3E}">
        <p14:creationId xmlns:p14="http://schemas.microsoft.com/office/powerpoint/2010/main" val="7586291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b="1" dirty="0"/>
              <a:t>Muscular Fitness</a:t>
            </a:r>
          </a:p>
          <a:p>
            <a:pPr>
              <a:buNone/>
              <a:defRPr/>
            </a:pPr>
            <a:r>
              <a:rPr lang="en-GB" sz="2700" dirty="0"/>
              <a:t>Apply the following (as appropriate):</a:t>
            </a:r>
          </a:p>
          <a:p>
            <a:pPr>
              <a:defRPr/>
            </a:pPr>
            <a:r>
              <a:rPr lang="en-GB" sz="2700" dirty="0"/>
              <a:t>Strength </a:t>
            </a:r>
          </a:p>
          <a:p>
            <a:pPr>
              <a:defRPr/>
            </a:pPr>
            <a:r>
              <a:rPr lang="en-GB" sz="2700" dirty="0"/>
              <a:t>Endurance </a:t>
            </a:r>
          </a:p>
          <a:p>
            <a:pPr>
              <a:defRPr/>
            </a:pPr>
            <a:r>
              <a:rPr lang="en-GB" sz="2700" dirty="0"/>
              <a:t>Power</a:t>
            </a:r>
          </a:p>
          <a:p>
            <a:pPr>
              <a:defRPr/>
            </a:pPr>
            <a:r>
              <a:rPr lang="en-GB" sz="2700" dirty="0"/>
              <a:t>Hypertrophy</a:t>
            </a:r>
          </a:p>
          <a:p>
            <a:pPr>
              <a:buNone/>
              <a:defRPr/>
            </a:pPr>
            <a:r>
              <a:rPr lang="en-GB" sz="2700" dirty="0"/>
              <a:t>Using a range of:</a:t>
            </a:r>
          </a:p>
          <a:p>
            <a:pPr>
              <a:defRPr/>
            </a:pPr>
            <a:r>
              <a:rPr lang="en-GB" sz="2700" dirty="0"/>
              <a:t>Resistance machines</a:t>
            </a:r>
          </a:p>
          <a:p>
            <a:pPr>
              <a:defRPr/>
            </a:pPr>
            <a:r>
              <a:rPr lang="en-GB" sz="2700" dirty="0"/>
              <a:t>Free weights</a:t>
            </a:r>
          </a:p>
          <a:p>
            <a:pPr>
              <a:defRPr/>
            </a:pPr>
            <a:r>
              <a:rPr lang="en-GB" sz="2700" dirty="0"/>
              <a:t>Cables</a:t>
            </a:r>
          </a:p>
          <a:p>
            <a:pPr>
              <a:defRPr/>
            </a:pPr>
            <a:r>
              <a:rPr lang="en-GB" sz="2700" dirty="0"/>
              <a:t>Body weight exercises</a:t>
            </a:r>
          </a:p>
        </p:txBody>
      </p:sp>
    </p:spTree>
    <p:extLst>
      <p:ext uri="{BB962C8B-B14F-4D97-AF65-F5344CB8AC3E}">
        <p14:creationId xmlns:p14="http://schemas.microsoft.com/office/powerpoint/2010/main" val="729815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7663" y="22991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RT machines</a:t>
            </a:r>
            <a:endParaRPr lang="en-GB" sz="2700" dirty="0"/>
          </a:p>
        </p:txBody>
      </p:sp>
      <p:pic>
        <p:nvPicPr>
          <p:cNvPr id="3" name="Picture 3" descr="adv-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43" y="1592262"/>
            <a:ext cx="8037513" cy="367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1655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7948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Exercise bands</a:t>
            </a:r>
            <a:endParaRPr lang="en-GB" sz="2700" dirty="0"/>
          </a:p>
        </p:txBody>
      </p:sp>
      <p:pic>
        <p:nvPicPr>
          <p:cNvPr id="4" name="Picture 3" descr="adv-band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46" y="1824037"/>
            <a:ext cx="8064500" cy="320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0920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2618" y="62068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Free weights </a:t>
            </a:r>
            <a:endParaRPr lang="en-GB" sz="2700" dirty="0"/>
          </a:p>
        </p:txBody>
      </p:sp>
      <p:pic>
        <p:nvPicPr>
          <p:cNvPr id="5" name="Picture 3" descr="adv-free-weight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75" y="2132856"/>
            <a:ext cx="8207375" cy="276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1391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6087" y="47667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Cables</a:t>
            </a:r>
            <a:endParaRPr lang="en-GB" sz="2700" dirty="0"/>
          </a:p>
        </p:txBody>
      </p:sp>
      <p:pic>
        <p:nvPicPr>
          <p:cNvPr id="4" name="Picture 3" descr="adv-cable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279" y="1988840"/>
            <a:ext cx="8207375" cy="265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9157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Flexibility</a:t>
            </a:r>
          </a:p>
          <a:p>
            <a:pPr marL="355600" indent="-355600">
              <a:defRPr/>
            </a:pPr>
            <a:r>
              <a:rPr lang="en-GB" sz="2800" dirty="0"/>
              <a:t>Static flexibility exercises</a:t>
            </a:r>
          </a:p>
          <a:p>
            <a:pPr marL="355600" indent="-355600">
              <a:defRPr/>
            </a:pPr>
            <a:r>
              <a:rPr lang="en-GB" sz="2800" dirty="0"/>
              <a:t>Dynamic flexibility exercises</a:t>
            </a:r>
          </a:p>
          <a:p>
            <a:pPr marL="355600" indent="-355600">
              <a:defRPr/>
            </a:pPr>
            <a:r>
              <a:rPr lang="en-GB" sz="2800" dirty="0"/>
              <a:t>PNF – assisted flexibility exercises</a:t>
            </a:r>
          </a:p>
          <a:p>
            <a:pPr>
              <a:buNone/>
              <a:defRPr/>
            </a:pPr>
            <a:r>
              <a:rPr lang="en-GB" sz="2800" dirty="0"/>
              <a:t> 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39017833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Core stability 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Stabilisation core exercises for the spine</a:t>
            </a:r>
          </a:p>
          <a:p>
            <a:endParaRPr lang="en-GB" sz="2800" dirty="0">
              <a:latin typeface="Arial" charset="0"/>
              <a:cs typeface="Arial" charset="0"/>
            </a:endParaRPr>
          </a:p>
          <a:p>
            <a:r>
              <a:rPr lang="en-GB" sz="2800" dirty="0">
                <a:latin typeface="Arial" charset="0"/>
                <a:cs typeface="Arial" charset="0"/>
              </a:rPr>
              <a:t>Mobilisation core exercises for the spine</a:t>
            </a:r>
          </a:p>
          <a:p>
            <a:pPr>
              <a:buNone/>
              <a:defRPr/>
            </a:pPr>
            <a:r>
              <a:rPr lang="en-GB" sz="2800" dirty="0"/>
              <a:t> 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21736833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>
              <a:buNone/>
              <a:defRPr/>
            </a:pPr>
            <a:r>
              <a:rPr lang="en-GB" sz="2800" dirty="0"/>
              <a:t>Core stability exercises:</a:t>
            </a:r>
          </a:p>
          <a:p>
            <a:pPr>
              <a:defRPr/>
            </a:pPr>
            <a:r>
              <a:rPr lang="en-GB" sz="2800" dirty="0"/>
              <a:t>Drawing-in manoeuvre (stabilisation)</a:t>
            </a:r>
          </a:p>
          <a:p>
            <a:pPr>
              <a:defRPr/>
            </a:pPr>
            <a:r>
              <a:rPr lang="en-GB" sz="2800" dirty="0"/>
              <a:t>Superman (stabilisation)</a:t>
            </a:r>
          </a:p>
          <a:p>
            <a:pPr>
              <a:defRPr/>
            </a:pPr>
            <a:r>
              <a:rPr lang="en-GB" sz="2800" dirty="0"/>
              <a:t>Floor bridge (stabilisation)</a:t>
            </a:r>
          </a:p>
          <a:p>
            <a:pPr>
              <a:defRPr/>
            </a:pPr>
            <a:r>
              <a:rPr lang="en-GB" sz="2800" dirty="0"/>
              <a:t>Plank (stabilisation)</a:t>
            </a:r>
          </a:p>
          <a:p>
            <a:pPr>
              <a:defRPr/>
            </a:pPr>
            <a:r>
              <a:rPr lang="en-GB" sz="2800" dirty="0"/>
              <a:t>Abdominal crunch (movement)</a:t>
            </a:r>
          </a:p>
          <a:p>
            <a:pPr>
              <a:defRPr/>
            </a:pPr>
            <a:r>
              <a:rPr lang="en-GB" sz="2800" dirty="0"/>
              <a:t>Reverse crunch (movement)</a:t>
            </a:r>
          </a:p>
          <a:p>
            <a:pPr>
              <a:defRPr/>
            </a:pPr>
            <a:r>
              <a:rPr lang="en-GB" sz="2800" dirty="0"/>
              <a:t>Cable rotation (movement)</a:t>
            </a:r>
          </a:p>
          <a:p>
            <a:pPr>
              <a:buNone/>
              <a:defRPr/>
            </a:pPr>
            <a:r>
              <a:rPr lang="en-GB" sz="2800" dirty="0"/>
              <a:t> 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37672404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Principles of programme design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sz="2400" dirty="0"/>
              <a:t>Aim to include physical activities as part of the client’s lifestyle to compliment exercise sessions, to include:</a:t>
            </a:r>
          </a:p>
          <a:p>
            <a:pPr marL="0" indent="0">
              <a:buNone/>
              <a:defRPr/>
            </a:pPr>
            <a:endParaRPr lang="en-GB" sz="200" dirty="0"/>
          </a:p>
          <a:p>
            <a:pPr marL="0" indent="0">
              <a:buNone/>
              <a:defRPr/>
            </a:pPr>
            <a:endParaRPr lang="en-GB" sz="200" dirty="0"/>
          </a:p>
          <a:p>
            <a:pPr marL="355600" indent="-355600">
              <a:defRPr/>
            </a:pPr>
            <a:r>
              <a:rPr lang="en-GB" sz="2400" dirty="0"/>
              <a:t>Activities of daily living (e.g. gardening, housework, shopping, walking)</a:t>
            </a:r>
          </a:p>
          <a:p>
            <a:pPr marL="355600" indent="-355600">
              <a:defRPr/>
            </a:pPr>
            <a:r>
              <a:rPr lang="en-GB" sz="2400" dirty="0"/>
              <a:t>Benefits of using pedometers – walking</a:t>
            </a:r>
          </a:p>
          <a:p>
            <a:pPr marL="355600" indent="-355600">
              <a:defRPr/>
            </a:pPr>
            <a:r>
              <a:rPr lang="en-GB" sz="2400" dirty="0"/>
              <a:t>Leisure activities (e.g. sports, hobbies)</a:t>
            </a:r>
          </a:p>
          <a:p>
            <a:pPr marL="355600" indent="-355600">
              <a:defRPr/>
            </a:pPr>
            <a:r>
              <a:rPr lang="en-GB" sz="2400" dirty="0"/>
              <a:t>Family activities (e.g. family activity)</a:t>
            </a:r>
          </a:p>
          <a:p>
            <a:pPr marL="355600" indent="-355600">
              <a:defRPr/>
            </a:pPr>
            <a:r>
              <a:rPr lang="en-GB" sz="2400" dirty="0"/>
              <a:t>Variety to aid motivation and adherence</a:t>
            </a:r>
          </a:p>
          <a:p>
            <a:pPr marL="355600" indent="-355600">
              <a:defRPr/>
            </a:pPr>
            <a:r>
              <a:rPr lang="en-GB" sz="2400" dirty="0"/>
              <a:t>Cumulative effect of being more active on a daily basis</a:t>
            </a:r>
          </a:p>
          <a:p>
            <a:pPr marL="355600" indent="-355600">
              <a:buNone/>
              <a:defRPr/>
            </a:pPr>
            <a:endParaRPr lang="en-GB" sz="200" dirty="0"/>
          </a:p>
          <a:p>
            <a:pPr marL="355600" indent="-355600">
              <a:buNone/>
              <a:defRPr/>
            </a:pPr>
            <a:endParaRPr lang="en-GB" sz="200" dirty="0"/>
          </a:p>
          <a:p>
            <a:pPr marL="355600" indent="-355600">
              <a:buNone/>
              <a:defRPr/>
            </a:pPr>
            <a:endParaRPr lang="en-GB" sz="200" dirty="0"/>
          </a:p>
          <a:p>
            <a:pPr marL="355600" indent="-355600">
              <a:buNone/>
              <a:defRPr/>
            </a:pPr>
            <a:r>
              <a:rPr lang="en-GB" sz="2400" dirty="0"/>
              <a:t>Include on programme card as agreed with client</a:t>
            </a:r>
          </a:p>
          <a:p>
            <a:pPr>
              <a:buNone/>
              <a:defRPr/>
            </a:pPr>
            <a:r>
              <a:rPr lang="en-GB" sz="2800" dirty="0"/>
              <a:t> 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29278178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48245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RT systems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 marL="0" indent="0">
              <a:buNone/>
              <a:defRPr/>
            </a:pPr>
            <a:r>
              <a:rPr lang="en-GB" sz="2400" dirty="0"/>
              <a:t>Some more advanced clients may benefit from different training systems:</a:t>
            </a:r>
          </a:p>
          <a:p>
            <a:pPr marL="355600" indent="-355600">
              <a:defRPr/>
            </a:pPr>
            <a:r>
              <a:rPr lang="en-GB" sz="2400" dirty="0"/>
              <a:t>Pyramid systems</a:t>
            </a:r>
          </a:p>
          <a:p>
            <a:pPr marL="355600" indent="-355600">
              <a:defRPr/>
            </a:pPr>
            <a:r>
              <a:rPr lang="en-GB" sz="2400" dirty="0"/>
              <a:t>Super setting (agonist/antagonist; agonist/agonist)</a:t>
            </a:r>
          </a:p>
          <a:p>
            <a:pPr marL="355600" indent="-355600">
              <a:defRPr/>
            </a:pPr>
            <a:r>
              <a:rPr lang="en-GB" sz="2400" dirty="0"/>
              <a:t>Giant sets</a:t>
            </a:r>
          </a:p>
          <a:p>
            <a:pPr marL="355600" indent="-355600">
              <a:defRPr/>
            </a:pPr>
            <a:r>
              <a:rPr lang="en-GB" sz="2400" dirty="0"/>
              <a:t>Forced repetitions</a:t>
            </a:r>
          </a:p>
          <a:p>
            <a:pPr marL="355600" indent="-355600">
              <a:defRPr/>
            </a:pPr>
            <a:r>
              <a:rPr lang="en-GB" sz="2400" dirty="0"/>
              <a:t>Pre/post exhaust</a:t>
            </a:r>
          </a:p>
          <a:p>
            <a:pPr marL="355600" indent="-355600">
              <a:defRPr/>
            </a:pPr>
            <a:r>
              <a:rPr lang="en-GB" sz="2400" dirty="0"/>
              <a:t>Negative/eccentric training</a:t>
            </a:r>
          </a:p>
          <a:p>
            <a:pPr marL="355600" indent="-355600">
              <a:defRPr/>
            </a:pPr>
            <a:r>
              <a:rPr lang="en-GB" sz="2400" dirty="0"/>
              <a:t>Strip sets/drop sets</a:t>
            </a: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70820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3384376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venir LT Std 65 Medium" pitchFamily="34" charset="0"/>
              </a:rPr>
              <a:t>RT anatomical and physiological adaptations </a:t>
            </a: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</p:txBody>
      </p:sp>
      <p:pic>
        <p:nvPicPr>
          <p:cNvPr id="3" name="Picture 3" descr="rt-adapts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163" y="231552"/>
            <a:ext cx="4679950" cy="5491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53680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476672"/>
            <a:ext cx="8208912" cy="4525963"/>
          </a:xfrm>
        </p:spPr>
        <p:txBody>
          <a:bodyPr/>
          <a:lstStyle/>
          <a:p>
            <a:pPr>
              <a:buNone/>
              <a:defRPr/>
            </a:pPr>
            <a:r>
              <a:rPr lang="en-GB" dirty="0">
                <a:latin typeface="Avenir LT Std 65 Medium" pitchFamily="34" charset="0"/>
              </a:rPr>
              <a:t>RT variables </a:t>
            </a:r>
          </a:p>
          <a:p>
            <a:pPr>
              <a:buNone/>
              <a:defRPr/>
            </a:pPr>
            <a:r>
              <a:rPr lang="en-GB" sz="2600" dirty="0"/>
              <a:t>Apply the variables to RT to programme design:</a:t>
            </a:r>
          </a:p>
          <a:p>
            <a:pPr>
              <a:buNone/>
              <a:defRPr/>
            </a:pPr>
            <a:endParaRPr lang="en-GB" sz="200" dirty="0"/>
          </a:p>
          <a:p>
            <a:pPr>
              <a:buNone/>
              <a:defRPr/>
            </a:pPr>
            <a:endParaRPr lang="en-GB" sz="200" dirty="0"/>
          </a:p>
          <a:p>
            <a:pPr>
              <a:buNone/>
              <a:defRPr/>
            </a:pPr>
            <a:endParaRPr lang="en-GB" sz="200" dirty="0"/>
          </a:p>
          <a:p>
            <a:pPr>
              <a:buNone/>
              <a:defRPr/>
            </a:pPr>
            <a:endParaRPr lang="en-GB" sz="200" dirty="0"/>
          </a:p>
          <a:p>
            <a:pPr>
              <a:buNone/>
              <a:defRPr/>
            </a:pPr>
            <a:endParaRPr lang="en-GB" sz="200" dirty="0"/>
          </a:p>
          <a:p>
            <a:pPr>
              <a:defRPr/>
            </a:pPr>
            <a:r>
              <a:rPr lang="en-GB" sz="2600" dirty="0"/>
              <a:t>Progressive overload</a:t>
            </a:r>
          </a:p>
          <a:p>
            <a:pPr>
              <a:defRPr/>
            </a:pPr>
            <a:r>
              <a:rPr lang="en-GB" sz="2600" dirty="0"/>
              <a:t>Exercise choice</a:t>
            </a:r>
          </a:p>
          <a:p>
            <a:pPr>
              <a:defRPr/>
            </a:pPr>
            <a:r>
              <a:rPr lang="en-GB" sz="2600" dirty="0"/>
              <a:t>Exercise sequence</a:t>
            </a:r>
          </a:p>
          <a:p>
            <a:pPr>
              <a:defRPr/>
            </a:pPr>
            <a:r>
              <a:rPr lang="en-GB" sz="2600" dirty="0"/>
              <a:t>Equipment</a:t>
            </a:r>
          </a:p>
          <a:p>
            <a:pPr>
              <a:defRPr/>
            </a:pPr>
            <a:r>
              <a:rPr lang="en-GB" sz="2600" dirty="0"/>
              <a:t>Environment</a:t>
            </a:r>
          </a:p>
          <a:p>
            <a:pPr>
              <a:defRPr/>
            </a:pPr>
            <a:r>
              <a:rPr lang="en-GB" sz="2600" dirty="0"/>
              <a:t>Split routines</a:t>
            </a:r>
          </a:p>
          <a:p>
            <a:pPr>
              <a:defRPr/>
            </a:pPr>
            <a:r>
              <a:rPr lang="en-GB" sz="2600" dirty="0"/>
              <a:t>Type of muscle contraction</a:t>
            </a:r>
          </a:p>
          <a:p>
            <a:pPr>
              <a:defRPr/>
            </a:pPr>
            <a:r>
              <a:rPr lang="en-GB" sz="2600" dirty="0"/>
              <a:t>Individuality (workout time; recovery time)</a:t>
            </a:r>
          </a:p>
          <a:p>
            <a:pPr marL="0" indent="0">
              <a:buNone/>
            </a:pPr>
            <a:endParaRPr lang="en-GB" dirty="0">
              <a:latin typeface="Avenir LT Std 65 Medium" pitchFamily="34" charset="0"/>
            </a:endParaRP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7455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332656"/>
            <a:ext cx="8208912" cy="4525963"/>
          </a:xfrm>
        </p:spPr>
        <p:txBody>
          <a:bodyPr/>
          <a:lstStyle/>
          <a:p>
            <a:pPr>
              <a:buNone/>
              <a:defRPr/>
            </a:pPr>
            <a:r>
              <a:rPr lang="en-GB" dirty="0">
                <a:latin typeface="Avenir LT Std 65 Medium" pitchFamily="34" charset="0"/>
              </a:rPr>
              <a:t>RT </a:t>
            </a:r>
            <a:r>
              <a:rPr lang="en-GB" dirty="0" err="1">
                <a:latin typeface="Avenir LT Std 65 Medium" pitchFamily="34" charset="0"/>
              </a:rPr>
              <a:t>mesocycles</a:t>
            </a:r>
            <a:endParaRPr lang="en-GB" dirty="0">
              <a:latin typeface="Avenir LT Std 65 Medium" pitchFamily="34" charset="0"/>
            </a:endParaRPr>
          </a:p>
          <a:p>
            <a:pPr>
              <a:buNone/>
              <a:defRPr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  <a:defRPr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  <a:defRPr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  <a:defRPr/>
            </a:pPr>
            <a:endParaRPr lang="en-GB" sz="200" dirty="0">
              <a:latin typeface="Avenir LT Std 65 Medium" pitchFamily="34" charset="0"/>
            </a:endParaRPr>
          </a:p>
          <a:p>
            <a:r>
              <a:rPr lang="en-GB" sz="2800" dirty="0">
                <a:latin typeface="Arial" charset="0"/>
                <a:cs typeface="Arial" charset="0"/>
              </a:rPr>
              <a:t>Hypertrophy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Strength phase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Power phase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Peaking phase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Active recovery phase</a:t>
            </a:r>
          </a:p>
          <a:p>
            <a:pPr marL="0" indent="0">
              <a:buNone/>
            </a:pPr>
            <a:endParaRPr lang="en-GB" dirty="0">
              <a:latin typeface="Avenir LT Std 65 Medium" pitchFamily="34" charset="0"/>
            </a:endParaRP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 marL="0" indent="0">
              <a:buNone/>
            </a:pPr>
            <a:endParaRPr lang="en-GB" sz="200" dirty="0">
              <a:latin typeface="Avenir LT Std 65 Medium" pitchFamily="34" charset="0"/>
            </a:endParaRPr>
          </a:p>
          <a:p>
            <a:pPr>
              <a:buNone/>
            </a:pPr>
            <a:endParaRPr lang="en-GB" sz="200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555765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Holding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816</Words>
  <Application>Microsoft Macintosh PowerPoint</Application>
  <PresentationFormat>On-screen Show (4:3)</PresentationFormat>
  <Paragraphs>240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MS PGothic</vt:lpstr>
      <vt:lpstr>Arial</vt:lpstr>
      <vt:lpstr>Avenir LT Std 65 Medium</vt:lpstr>
      <vt:lpstr>Calibri</vt:lpstr>
      <vt:lpstr>Myriad Pro</vt:lpstr>
      <vt:lpstr>Times New Roman</vt:lpstr>
      <vt:lpstr>Holding Slide</vt:lpstr>
      <vt:lpstr>End slide</vt:lpstr>
      <vt:lpstr>Intro Slide</vt:lpstr>
      <vt:lpstr>Inner slide</vt:lpstr>
      <vt:lpstr>UWTSD Theme</vt:lpstr>
      <vt:lpstr>Programme Design Summary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Central YMCA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Richardson</dc:creator>
  <cp:lastModifiedBy>Geraint Forster</cp:lastModifiedBy>
  <cp:revision>20</cp:revision>
  <dcterms:created xsi:type="dcterms:W3CDTF">2012-10-03T08:43:26Z</dcterms:created>
  <dcterms:modified xsi:type="dcterms:W3CDTF">2021-03-22T16:17:45Z</dcterms:modified>
</cp:coreProperties>
</file>