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7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52"/>
  </p:normalViewPr>
  <p:slideViewPr>
    <p:cSldViewPr snapToGrid="0" snapToObjects="1">
      <p:cViewPr varScale="1">
        <p:scale>
          <a:sx n="15" d="100"/>
          <a:sy n="15" d="100"/>
        </p:scale>
        <p:origin x="2220" y="92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tsx-my.sharepoint.com/personal/gruffudd_saer_tatasteeleurope_com/Documents/Documents/R-Value%20Statistic%20Table%20data%20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Carbon vs R-Value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'Carbon%'!$B$1</c:f>
              <c:strCache>
                <c:ptCount val="1"/>
                <c:pt idx="0">
                  <c:v>Count(Z_RVAL)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'Carbon%'!$A$2:$A$14</c:f>
              <c:numCache>
                <c:formatCode>General</c:formatCode>
                <c:ptCount val="12"/>
                <c:pt idx="0">
                  <c:v>1.4999999999999999E-2</c:v>
                </c:pt>
                <c:pt idx="1">
                  <c:v>1.6E-2</c:v>
                </c:pt>
                <c:pt idx="2">
                  <c:v>1.7000000000000001E-2</c:v>
                </c:pt>
                <c:pt idx="3">
                  <c:v>1.7999999999999999E-2</c:v>
                </c:pt>
                <c:pt idx="4">
                  <c:v>1.9E-2</c:v>
                </c:pt>
                <c:pt idx="5">
                  <c:v>0.02</c:v>
                </c:pt>
                <c:pt idx="6">
                  <c:v>2.1000000000000001E-2</c:v>
                </c:pt>
                <c:pt idx="7">
                  <c:v>2.1999999999999999E-2</c:v>
                </c:pt>
                <c:pt idx="8">
                  <c:v>2.3E-2</c:v>
                </c:pt>
                <c:pt idx="9">
                  <c:v>2.4E-2</c:v>
                </c:pt>
                <c:pt idx="10">
                  <c:v>2.5000000000000001E-2</c:v>
                </c:pt>
                <c:pt idx="11">
                  <c:v>2.7E-2</c:v>
                </c:pt>
              </c:numCache>
            </c:numRef>
          </c:xVal>
          <c:yVal>
            <c:numRef>
              <c:f>'Carbon%'!$B$2:$B$14</c:f>
            </c:numRef>
          </c:yVal>
          <c:smooth val="0"/>
          <c:extLst>
            <c:ext xmlns:c16="http://schemas.microsoft.com/office/drawing/2014/chart" uri="{C3380CC4-5D6E-409C-BE32-E72D297353CC}">
              <c16:uniqueId val="{00000000-4738-40B0-8B6C-63E6176A73A9}"/>
            </c:ext>
          </c:extLst>
        </c:ser>
        <c:ser>
          <c:idx val="1"/>
          <c:order val="1"/>
          <c:tx>
            <c:strRef>
              <c:f>'Carbon%'!$C$1</c:f>
              <c:strCache>
                <c:ptCount val="1"/>
                <c:pt idx="0">
                  <c:v>Avg(Z_RVAL)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linear"/>
            <c:dispRSqr val="1"/>
            <c:dispEq val="1"/>
            <c:trendlineLbl>
              <c:layout>
                <c:manualLayout>
                  <c:x val="5.4331489555541096E-2"/>
                  <c:y val="-0.57609023325241304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'Carbon%'!$A$2:$A$14</c:f>
              <c:numCache>
                <c:formatCode>General</c:formatCode>
                <c:ptCount val="12"/>
                <c:pt idx="0">
                  <c:v>1.4999999999999999E-2</c:v>
                </c:pt>
                <c:pt idx="1">
                  <c:v>1.6E-2</c:v>
                </c:pt>
                <c:pt idx="2">
                  <c:v>1.7000000000000001E-2</c:v>
                </c:pt>
                <c:pt idx="3">
                  <c:v>1.7999999999999999E-2</c:v>
                </c:pt>
                <c:pt idx="4">
                  <c:v>1.9E-2</c:v>
                </c:pt>
                <c:pt idx="5">
                  <c:v>0.02</c:v>
                </c:pt>
                <c:pt idx="6">
                  <c:v>2.1000000000000001E-2</c:v>
                </c:pt>
                <c:pt idx="7">
                  <c:v>2.1999999999999999E-2</c:v>
                </c:pt>
                <c:pt idx="8">
                  <c:v>2.3E-2</c:v>
                </c:pt>
                <c:pt idx="9">
                  <c:v>2.4E-2</c:v>
                </c:pt>
                <c:pt idx="10">
                  <c:v>2.5000000000000001E-2</c:v>
                </c:pt>
                <c:pt idx="11">
                  <c:v>2.7E-2</c:v>
                </c:pt>
              </c:numCache>
            </c:numRef>
          </c:xVal>
          <c:yVal>
            <c:numRef>
              <c:f>'Carbon%'!$C$2:$C$14</c:f>
              <c:numCache>
                <c:formatCode>General</c:formatCode>
                <c:ptCount val="12"/>
                <c:pt idx="0">
                  <c:v>1.4</c:v>
                </c:pt>
                <c:pt idx="1">
                  <c:v>1.4</c:v>
                </c:pt>
                <c:pt idx="2">
                  <c:v>1.41</c:v>
                </c:pt>
                <c:pt idx="3">
                  <c:v>1.38</c:v>
                </c:pt>
                <c:pt idx="4">
                  <c:v>1.37</c:v>
                </c:pt>
                <c:pt idx="5">
                  <c:v>1.37</c:v>
                </c:pt>
                <c:pt idx="6">
                  <c:v>1.37</c:v>
                </c:pt>
                <c:pt idx="7">
                  <c:v>1.37</c:v>
                </c:pt>
                <c:pt idx="8">
                  <c:v>1.34</c:v>
                </c:pt>
                <c:pt idx="9">
                  <c:v>1.36</c:v>
                </c:pt>
                <c:pt idx="10">
                  <c:v>1.36</c:v>
                </c:pt>
                <c:pt idx="11">
                  <c:v>1.32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4738-40B0-8B6C-63E6176A73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06093327"/>
        <c:axId val="306094407"/>
      </c:scatterChart>
      <c:valAx>
        <c:axId val="306093327"/>
        <c:scaling>
          <c:orientation val="minMax"/>
          <c:min val="1.4000000000000002E-2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Carbon (%)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6094407"/>
        <c:crosses val="autoZero"/>
        <c:crossBetween val="midCat"/>
      </c:valAx>
      <c:valAx>
        <c:axId val="30609440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R-Value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6093327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DCE7BD-5496-AC86-A4BE-E021AE5A1EE3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90500" y="29962793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Sensitivity: general</a:t>
            </a:r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doi.10.2355/isinjinternational.47.486" TargetMode="External"/><Relationship Id="rId4" Type="http://schemas.openxmlformats.org/officeDocument/2006/relationships/hyperlink" Target="https://www.escholar.machester.ac.uk/api/datastream?publicationPid=uk-ac-man-scw:80385&amp;datastreammld=FULL-TEXT.PDF" TargetMode="Externa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31567" y="2104271"/>
            <a:ext cx="20806914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Improving the capability of the Lankford Coefficient on DRD cans DSC material.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Gruffudd Owen Saer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Pr. Peter Charlton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Material Science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995009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283471" y="5342326"/>
            <a:ext cx="6415087" cy="1734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236258" y="23838473"/>
            <a:ext cx="7101091" cy="5243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Almojil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M.A. (2010) ‘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Deformation and Recrystallisation in Low Carbon Steels.’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https://www.escholar.machester.ac.uk/api/datastream?publicationPid=uk-ac-man-scw:80385&amp;datastreammld=FULL-TEXT.PDF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[Accessed: 29 November 2023]. </a:t>
            </a:r>
          </a:p>
          <a:p>
            <a:pPr>
              <a:spcBef>
                <a:spcPct val="500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Kang, H. et al. (2007) ‘Effect of Aluminium Content on the Mechanical Properties of Dual Stabilized Ti-Nb Interstitial Free High Strength Steel (IF-HSS).’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ISIJ International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Volume 47, Issue 3, pp.486-492.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https://doi.10.2355/isinjinternational.47.486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28 November 2023]. </a:t>
            </a:r>
          </a:p>
          <a:p>
            <a:pPr>
              <a:spcBef>
                <a:spcPct val="50000"/>
              </a:spcBef>
            </a:pPr>
            <a:endParaRPr lang="en-AU" altLang="en-US" sz="3600" b="1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331567" y="13729871"/>
            <a:ext cx="6628698" cy="9192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 the factors that affect the R-Value, in the hope possible solutions to improve the R-Value capability are identified.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nhance personal knowledge and understanding on material properties and analytical analysis.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utcomes to this project may give rise to additional improvements on the product, and the knowledge and understanding of the R-Value.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Identifying the reasons behind having a low or high R-Value and subsequently using the findings to create more consistent R-Value results, in the region of 1.4 R-Value</a:t>
            </a: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AU" alt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357482" y="22531406"/>
            <a:ext cx="6415087" cy="6474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>
              <a:spcBef>
                <a:spcPct val="50000"/>
              </a:spcBef>
            </a:pPr>
            <a:r>
              <a:rPr lang="en-GB" sz="28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prove and validate the data, different tools and methodologies were used such as Microsoft Excel, Spotfire and Minitab for the statistical software application. These are used to display a data analysis format such as Line Graphs, Averages, Mean, Test Count, Box Plot (IQR), Histogram, Scatter Plots and Correlation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aid in finding the best value from each factor to produce a consistent 1.4 R-Value.</a:t>
            </a: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6724473" y="3106279"/>
            <a:ext cx="14414008" cy="15574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Analysis of the the historical data over three years was undertaken, focusing on the averages of the R-Value, the frequency, the PPK, and the standard deviation.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8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b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R-Value PPK </a:t>
            </a:r>
            <a:r>
              <a:rPr lang="en-GB" sz="28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value runs below 1, this is considered poor.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standard deviation of the R-Value for T56CA DRD is 0.09%, which is a very good value.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8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Average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R-Value sat within the R-Value specification. However, across the three years, the results showed that the average R-Value for 2022 sits best at 1.4 R-Value.</a:t>
            </a:r>
          </a:p>
          <a:p>
            <a:endParaRPr lang="en-GB" sz="2800" b="0" dirty="0"/>
          </a:p>
          <a:p>
            <a:r>
              <a:rPr lang="en-GB" sz="2800" b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Histogram graph of the R-Value over the three-year period demonstrates a consistent set of findings, thus providing a clear R-Value result, as it is within the specification range. However, the frequency sits at the lower end of the specification around R-Value. </a:t>
            </a:r>
          </a:p>
          <a:p>
            <a:endParaRPr lang="en-GB" sz="2800" b="0" dirty="0"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nalysis 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historical data 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i.e.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the Hot Mill Finishing Temperature, Primary Reduction (%), Carbon (%), Nitrogen (%), Aluminium (%), Aluminium/Nitrogen Ratio, Sulphur (%), Chromium (%), Phosphorous (%) and Niobium (%) was compared to those found in the literature.</a:t>
            </a:r>
            <a:endParaRPr lang="en-US" altLang="en-US" sz="2800" dirty="0"/>
          </a:p>
          <a:p>
            <a:pPr algn="just"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Each ‘best range’ to achieve the best value from each factor taken from Chapter 4 for a R-Value of 1.4 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led to the following optimum parameter values:</a:t>
            </a: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Carbon% at 0.016% +/- 0.001</a:t>
            </a: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Nitrogen% at 0.0034% +/- 0.0002</a:t>
            </a: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Aluminium% at 0.025% +/- 0.002</a:t>
            </a: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Al/N ratio at </a:t>
            </a: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9.69 +/- 0.03</a:t>
            </a: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Sulphur% at 0.019% +/- 0.002</a:t>
            </a: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Chromium% at 0.008% +/1 0.002</a:t>
            </a: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Phosphorous% at 0.004% +/- 0.001</a:t>
            </a: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Niobium% at 0.0005% +/- 0.0001</a:t>
            </a: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Primary reduction% at 90.32%</a:t>
            </a:r>
          </a:p>
          <a:p>
            <a:pPr marL="457200" indent="-4572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Mill Finishing temperature at 938C</a:t>
            </a: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° +/- 2.</a:t>
            </a:r>
            <a:endParaRPr lang="en-US" altLang="en-US" sz="2800" dirty="0"/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6724473" y="18068543"/>
            <a:ext cx="7582333" cy="12076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esearch found that the factors stated on the Carbon%, Primary Reduction% and Hot Mill Finishing Temperatures correlated with the data analysed making the project valid. However, opposite statement to the data trend, such as Aluminium%, Phosphorous%, Niobium%, </a:t>
            </a:r>
            <a:r>
              <a:rPr lang="en-GB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AlN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Nitrogen%, Sulphur% and Chromium% further research required. 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Parameters aims are challenging and unrealistic. With some barriers were the CAPL temperate, tensile testing, and grain structure.</a:t>
            </a: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a</a:t>
            </a:r>
            <a:r>
              <a:rPr lang="en-GB" sz="28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lternative perspective is to be optimistic about the preciseness and aim each factor towards the targets listed, which would potentially bring the average R-Value, over time, towards the 1.4 R-Value. The risk of adjusting the factors required to change the project’s outcomes, could be that it might affect the other mechanical properties or the quality of the material. </a:t>
            </a:r>
          </a:p>
          <a:p>
            <a:pPr>
              <a:spcBef>
                <a:spcPct val="50000"/>
              </a:spcBef>
            </a:pP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49" name="Text Box 6"/>
          <p:cNvSpPr txBox="1">
            <a:spLocks noChangeArrowheads="1"/>
          </p:cNvSpPr>
          <p:nvPr/>
        </p:nvSpPr>
        <p:spPr bwMode="auto">
          <a:xfrm>
            <a:off x="283470" y="6032625"/>
            <a:ext cx="6415087" cy="6955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Quality and Product Development (Q&amp;PD) department at Tata Steel </a:t>
            </a:r>
            <a:r>
              <a:rPr lang="en-GB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Trostre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Works strives for continuous improvement in material quality. Concerns have been raised regarding the capability of the R-Value data for T56CA DSC material, as the spread is larger than targeted. The R-Value, also known as the Lankford Coefficient, is calculated using a tensile test by taking the ratio of the true plastic strain across the sample’s width to that through the sample’s thickness.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F6E2AAA-4804-5538-EE8B-D72CD07E7A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406" y="12705347"/>
            <a:ext cx="3751016" cy="115182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E93C9C6-C0BC-8180-2095-C8B73D65810C}"/>
              </a:ext>
            </a:extLst>
          </p:cNvPr>
          <p:cNvSpPr txBox="1"/>
          <p:nvPr/>
        </p:nvSpPr>
        <p:spPr>
          <a:xfrm>
            <a:off x="2720430" y="13608677"/>
            <a:ext cx="3996572" cy="496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Planar Anisotropy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Almojil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2010).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 Box 11">
            <a:extLst>
              <a:ext uri="{FF2B5EF4-FFF2-40B4-BE49-F238E27FC236}">
                <a16:creationId xmlns:a16="http://schemas.microsoft.com/office/drawing/2014/main" id="{4D7EEE4F-77B1-D0ED-006A-7DCA40F05F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23954" y="20404136"/>
            <a:ext cx="6445446" cy="3720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Acknowledgements </a:t>
            </a:r>
          </a:p>
          <a:p>
            <a:pPr>
              <a:spcBef>
                <a:spcPct val="500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I would like to take the opportunity to acknowledge the support and guidance of Daren John, Industrial Supervisor. I would also like to acknowledge the financial support received from Tata Steel which has enabled the completion of this research project.  Finally, I would like to thank colleagues at Tata Steel Trostre Works as well as the University of Wales Trinity Saint David, who have helped me through a purposeful and successful project.</a:t>
            </a:r>
            <a:endParaRPr lang="en-AU" altLang="en-US" b="1" dirty="0">
              <a:ea typeface="Arial" charset="0"/>
              <a:cs typeface="Arial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0AD8B74-1261-99BA-6BF3-94045BE72A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7152" y="12455383"/>
            <a:ext cx="4339305" cy="2896610"/>
          </a:xfrm>
          <a:prstGeom prst="rect">
            <a:avLst/>
          </a:prstGeom>
        </p:spPr>
      </p:pic>
      <p:graphicFrame>
        <p:nvGraphicFramePr>
          <p:cNvPr id="18" name="Chart 17">
            <a:extLst>
              <a:ext uri="{FF2B5EF4-FFF2-40B4-BE49-F238E27FC236}">
                <a16:creationId xmlns:a16="http://schemas.microsoft.com/office/drawing/2014/main" id="{F9F4C458-A962-1349-764D-E2B5C9E98E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66930065"/>
              </p:ext>
            </p:extLst>
          </p:nvPr>
        </p:nvGraphicFramePr>
        <p:xfrm>
          <a:off x="15450264" y="16177965"/>
          <a:ext cx="5154809" cy="30697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20" name="Text Box 19">
            <a:extLst>
              <a:ext uri="{FF2B5EF4-FFF2-40B4-BE49-F238E27FC236}">
                <a16:creationId xmlns:a16="http://schemas.microsoft.com/office/drawing/2014/main" id="{87089F4F-00BD-2D37-AB3D-70822A89C5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34840" y="18967359"/>
            <a:ext cx="6410325" cy="145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Graph of the Carbon against the R-Value. Shows a negative correlation, as the Carbon increases the R-Value decreases. </a:t>
            </a:r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126F9E6C-5CC4-C3A4-FAA4-593E330207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34839" y="15241779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Histogram of the R-Value-  Highest frequency sits between 1.28 – 1.36</a:t>
            </a:r>
          </a:p>
        </p:txBody>
      </p:sp>
      <p:pic>
        <p:nvPicPr>
          <p:cNvPr id="22" name="Picture 21" descr="Improving Tata&amp;#39;s Recruitment Selection Process">
            <a:extLst>
              <a:ext uri="{FF2B5EF4-FFF2-40B4-BE49-F238E27FC236}">
                <a16:creationId xmlns:a16="http://schemas.microsoft.com/office/drawing/2014/main" id="{0AC347F6-0767-0876-91CD-2A0DF4A39F4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834" y="29054837"/>
            <a:ext cx="1771650" cy="1181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F5E65974FA45469C99F7F8B6861D83" ma:contentTypeVersion="8" ma:contentTypeDescription="Create a new document." ma:contentTypeScope="" ma:versionID="8b0a051ffd49c5a6ac8935bc628f3206">
  <xsd:schema xmlns:xsd="http://www.w3.org/2001/XMLSchema" xmlns:xs="http://www.w3.org/2001/XMLSchema" xmlns:p="http://schemas.microsoft.com/office/2006/metadata/properties" xmlns:ns2="0d040f67-20ea-4af7-a414-2f478b4f7c9d" targetNamespace="http://schemas.microsoft.com/office/2006/metadata/properties" ma:root="true" ma:fieldsID="af9f3ca6722ee01e49af043b79451c75" ns2:_="">
    <xsd:import namespace="0d040f67-20ea-4af7-a414-2f478b4f7c9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040f67-20ea-4af7-a414-2f478b4f7c9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BAEEDB-47DE-48BE-9951-FA408137FEB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C51108D-0F55-4D65-AD02-E7247EF6DF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040f67-20ea-4af7-a414-2f478b4f7c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EB30B6A-AD7A-4C7E-A86D-B2E10AC26C4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960</Words>
  <Application>Microsoft Office PowerPoint</Application>
  <PresentationFormat>Custom</PresentationFormat>
  <Paragraphs>53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Saer, Gruffudd</cp:lastModifiedBy>
  <cp:revision>26</cp:revision>
  <dcterms:created xsi:type="dcterms:W3CDTF">2016-02-25T08:27:32Z</dcterms:created>
  <dcterms:modified xsi:type="dcterms:W3CDTF">2024-06-16T17:07:58Z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3aa366c-74b9-492b-a1b9-5472c41e7d31_Enabled">
    <vt:lpwstr>true</vt:lpwstr>
  </property>
  <property fmtid="{D5CDD505-2E9C-101B-9397-08002B2CF9AE}" pid="3" name="MSIP_Label_73aa366c-74b9-492b-a1b9-5472c41e7d31_SetDate">
    <vt:lpwstr>2024-06-13T13:14:17Z</vt:lpwstr>
  </property>
  <property fmtid="{D5CDD505-2E9C-101B-9397-08002B2CF9AE}" pid="4" name="MSIP_Label_73aa366c-74b9-492b-a1b9-5472c41e7d31_Method">
    <vt:lpwstr>Standard</vt:lpwstr>
  </property>
  <property fmtid="{D5CDD505-2E9C-101B-9397-08002B2CF9AE}" pid="5" name="MSIP_Label_73aa366c-74b9-492b-a1b9-5472c41e7d31_Name">
    <vt:lpwstr>73aa366c-74b9-492b-a1b9-5472c41e7d31</vt:lpwstr>
  </property>
  <property fmtid="{D5CDD505-2E9C-101B-9397-08002B2CF9AE}" pid="6" name="MSIP_Label_73aa366c-74b9-492b-a1b9-5472c41e7d31_SiteId">
    <vt:lpwstr>44bbd632-fe04-42d7-933e-2649dcd22649</vt:lpwstr>
  </property>
  <property fmtid="{D5CDD505-2E9C-101B-9397-08002B2CF9AE}" pid="7" name="MSIP_Label_73aa366c-74b9-492b-a1b9-5472c41e7d31_ActionId">
    <vt:lpwstr>d2ec3d26-a5a7-443d-9937-3bc1b079a6d1</vt:lpwstr>
  </property>
  <property fmtid="{D5CDD505-2E9C-101B-9397-08002B2CF9AE}" pid="8" name="MSIP_Label_73aa366c-74b9-492b-a1b9-5472c41e7d31_ContentBits">
    <vt:lpwstr>2</vt:lpwstr>
  </property>
  <property fmtid="{D5CDD505-2E9C-101B-9397-08002B2CF9AE}" pid="9" name="ClassificationContentMarkingFooterLocations">
    <vt:lpwstr>Office Theme:8</vt:lpwstr>
  </property>
  <property fmtid="{D5CDD505-2E9C-101B-9397-08002B2CF9AE}" pid="10" name="ClassificationContentMarkingFooterText">
    <vt:lpwstr>Sensitivity: general</vt:lpwstr>
  </property>
  <property fmtid="{D5CDD505-2E9C-101B-9397-08002B2CF9AE}" pid="11" name="ContentTypeId">
    <vt:lpwstr>0x01010033F5E65974FA45469C99F7F8B6861D83</vt:lpwstr>
  </property>
</Properties>
</file>