
<file path=[Content_Types].xml><?xml version="1.0" encoding="utf-8"?>
<Types xmlns="http://schemas.openxmlformats.org/package/2006/content-types">
  <Default Extension="xml" ContentType="application/xml"/>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5" r:id="rId1"/>
  </p:sldMasterIdLst>
  <p:notesMasterIdLst>
    <p:notesMasterId r:id="rId34"/>
  </p:notesMasterIdLst>
  <p:sldIdLst>
    <p:sldId id="256" r:id="rId2"/>
    <p:sldId id="272" r:id="rId3"/>
    <p:sldId id="258" r:id="rId4"/>
    <p:sldId id="259" r:id="rId5"/>
    <p:sldId id="260" r:id="rId6"/>
    <p:sldId id="261" r:id="rId7"/>
    <p:sldId id="262" r:id="rId8"/>
    <p:sldId id="263" r:id="rId9"/>
    <p:sldId id="264" r:id="rId10"/>
    <p:sldId id="265" r:id="rId11"/>
    <p:sldId id="281" r:id="rId12"/>
    <p:sldId id="283" r:id="rId13"/>
    <p:sldId id="284" r:id="rId14"/>
    <p:sldId id="285" r:id="rId15"/>
    <p:sldId id="286" r:id="rId16"/>
    <p:sldId id="288" r:id="rId17"/>
    <p:sldId id="289" r:id="rId18"/>
    <p:sldId id="290" r:id="rId19"/>
    <p:sldId id="291" r:id="rId20"/>
    <p:sldId id="292" r:id="rId21"/>
    <p:sldId id="293" r:id="rId22"/>
    <p:sldId id="294" r:id="rId23"/>
    <p:sldId id="295" r:id="rId24"/>
    <p:sldId id="266" r:id="rId25"/>
    <p:sldId id="267" r:id="rId26"/>
    <p:sldId id="268" r:id="rId27"/>
    <p:sldId id="269" r:id="rId28"/>
    <p:sldId id="273" r:id="rId29"/>
    <p:sldId id="274" r:id="rId30"/>
    <p:sldId id="275" r:id="rId31"/>
    <p:sldId id="276" r:id="rId32"/>
    <p:sldId id="277" r:id="rId33"/>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185BB90-7ADB-445B-B01E-084E9CAB7DDA}">
  <a:tblStyle styleId="{E185BB90-7ADB-445B-B01E-084E9CAB7DDA}"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1771"/>
    <p:restoredTop sz="94579"/>
  </p:normalViewPr>
  <p:slideViewPr>
    <p:cSldViewPr snapToGrid="0" snapToObjects="1">
      <p:cViewPr varScale="1">
        <p:scale>
          <a:sx n="86" d="100"/>
          <a:sy n="86" d="100"/>
        </p:scale>
        <p:origin x="3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7200"/>
          </a:xfrm>
          <a:prstGeom prst="rect">
            <a:avLst/>
          </a:prstGeom>
          <a:noFill/>
          <a:ln>
            <a:noFill/>
          </a:ln>
        </p:spPr>
        <p:txBody>
          <a:bodyPr wrap="square" lIns="91425" tIns="91425" rIns="91425" bIns="91425" anchor="t" anchorCtr="0"/>
          <a:lstStyle>
            <a:lvl1pPr marL="0" marR="0" lvl="0" indent="0" algn="l" rtl="0">
              <a:lnSpc>
                <a:spcPct val="100000"/>
              </a:lnSpc>
              <a:spcBef>
                <a:spcPts val="0"/>
              </a:spcBef>
              <a:spcAft>
                <a:spcPts val="0"/>
              </a:spcAft>
              <a:buNone/>
              <a:defRPr sz="1200" b="0" i="0" u="none" strike="noStrike" cap="none">
                <a:solidFill>
                  <a:schemeClr val="dk1"/>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3" y="0"/>
            <a:ext cx="2971800" cy="457200"/>
          </a:xfrm>
          <a:prstGeom prst="rect">
            <a:avLst/>
          </a:prstGeom>
          <a:noFill/>
          <a:ln>
            <a:noFill/>
          </a:ln>
        </p:spPr>
        <p:txBody>
          <a:bodyPr wrap="square" lIns="91425" tIns="91425" rIns="91425" bIns="91425" anchor="t" anchorCtr="0"/>
          <a:lstStyle>
            <a:lvl1pPr marL="0" marR="0" lvl="0" indent="0" algn="r" rtl="0">
              <a:lnSpc>
                <a:spcPct val="100000"/>
              </a:lnSpc>
              <a:spcBef>
                <a:spcPts val="0"/>
              </a:spcBef>
              <a:spcAft>
                <a:spcPts val="0"/>
              </a:spcAft>
              <a:buNone/>
              <a:defRPr sz="1200" b="0" i="0" u="none" strike="noStrike" cap="none">
                <a:solidFill>
                  <a:schemeClr val="dk1"/>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
            <a:headEnd type="none" w="med" len="med"/>
            <a:tailEnd type="none" w="med" len="med"/>
          </a:ln>
        </p:spPr>
      </p:sp>
      <p:sp>
        <p:nvSpPr>
          <p:cNvPr id="6" name="Shape 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marL="0" marR="0" lvl="0" indent="0" algn="l" rtl="0">
              <a:spcBef>
                <a:spcPts val="360"/>
              </a:spcBef>
              <a:spcAft>
                <a:spcPts val="0"/>
              </a:spcAft>
              <a:buChar char="●"/>
              <a:defRPr sz="1200" b="0" i="0" u="none" strike="noStrike" cap="none">
                <a:solidFill>
                  <a:schemeClr val="dk1"/>
                </a:solidFill>
                <a:latin typeface="Arial"/>
                <a:ea typeface="Arial"/>
                <a:cs typeface="Arial"/>
                <a:sym typeface="Arial"/>
              </a:defRPr>
            </a:lvl1pPr>
            <a:lvl2pPr marL="457200" marR="0" lvl="1" indent="0" algn="l" rtl="0">
              <a:spcBef>
                <a:spcPts val="360"/>
              </a:spcBef>
              <a:spcAft>
                <a:spcPts val="0"/>
              </a:spcAft>
              <a:buChar char="○"/>
              <a:defRPr sz="1200" b="0" i="0" u="none" strike="noStrike" cap="none">
                <a:solidFill>
                  <a:schemeClr val="dk1"/>
                </a:solidFill>
                <a:latin typeface="Arial"/>
                <a:ea typeface="Arial"/>
                <a:cs typeface="Arial"/>
                <a:sym typeface="Arial"/>
              </a:defRPr>
            </a:lvl2pPr>
            <a:lvl3pPr marL="914400" marR="0" lvl="2" indent="0" algn="l" rtl="0">
              <a:spcBef>
                <a:spcPts val="360"/>
              </a:spcBef>
              <a:spcAft>
                <a:spcPts val="0"/>
              </a:spcAft>
              <a:buChar char="■"/>
              <a:defRPr sz="1200" b="0" i="0" u="none" strike="noStrike" cap="none">
                <a:solidFill>
                  <a:schemeClr val="dk1"/>
                </a:solidFill>
                <a:latin typeface="Arial"/>
                <a:ea typeface="Arial"/>
                <a:cs typeface="Arial"/>
                <a:sym typeface="Arial"/>
              </a:defRPr>
            </a:lvl3pPr>
            <a:lvl4pPr marL="1371600" marR="0" lvl="3" indent="0" algn="l" rtl="0">
              <a:spcBef>
                <a:spcPts val="360"/>
              </a:spcBef>
              <a:spcAft>
                <a:spcPts val="0"/>
              </a:spcAft>
              <a:buChar char="●"/>
              <a:defRPr sz="1200" b="0" i="0" u="none" strike="noStrike" cap="none">
                <a:solidFill>
                  <a:schemeClr val="dk1"/>
                </a:solidFill>
                <a:latin typeface="Arial"/>
                <a:ea typeface="Arial"/>
                <a:cs typeface="Arial"/>
                <a:sym typeface="Arial"/>
              </a:defRPr>
            </a:lvl4pPr>
            <a:lvl5pPr marL="1828800" marR="0" lvl="4" indent="0" algn="l" rtl="0">
              <a:spcBef>
                <a:spcPts val="360"/>
              </a:spcBef>
              <a:spcAft>
                <a:spcPts val="0"/>
              </a:spcAft>
              <a:buChar char="○"/>
              <a:defRPr sz="1200" b="0" i="0" u="none" strike="noStrike" cap="none">
                <a:solidFill>
                  <a:schemeClr val="dk1"/>
                </a:solidFill>
                <a:latin typeface="Arial"/>
                <a:ea typeface="Arial"/>
                <a:cs typeface="Arial"/>
                <a:sym typeface="Arial"/>
              </a:defRPr>
            </a:lvl5pPr>
            <a:lvl6pPr marL="2286000" marR="0" lvl="5" indent="0" algn="l" rtl="0">
              <a:spcBef>
                <a:spcPts val="0"/>
              </a:spcBef>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7200"/>
          </a:xfrm>
          <a:prstGeom prst="rect">
            <a:avLst/>
          </a:prstGeom>
          <a:noFill/>
          <a:ln>
            <a:noFill/>
          </a:ln>
        </p:spPr>
        <p:txBody>
          <a:bodyPr wrap="square" lIns="91425" tIns="91425" rIns="91425" bIns="91425" anchor="b" anchorCtr="0"/>
          <a:lstStyle>
            <a:lvl1pPr marL="0" marR="0" lvl="0" indent="0" algn="l" rtl="0">
              <a:lnSpc>
                <a:spcPct val="100000"/>
              </a:lnSpc>
              <a:spcBef>
                <a:spcPts val="0"/>
              </a:spcBef>
              <a:spcAft>
                <a:spcPts val="0"/>
              </a:spcAft>
              <a:buNone/>
              <a:defRPr sz="1200" b="0" i="0" u="none" strike="noStrike" cap="none">
                <a:solidFill>
                  <a:schemeClr val="dk1"/>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lnSpc>
                <a:spcPct val="100000"/>
              </a:lnSpc>
              <a:spcBef>
                <a:spcPts val="0"/>
              </a:spcBef>
              <a:spcAft>
                <a:spcPts val="0"/>
              </a:spcAft>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Shape 145"/>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lnSpc>
                <a:spcPct val="100000"/>
              </a:lnSpc>
              <a:spcBef>
                <a:spcPts val="0"/>
              </a:spcBef>
              <a:spcAft>
                <a:spcPts val="0"/>
              </a:spcAft>
              <a:buSzPct val="25000"/>
              <a:buNone/>
            </a:pPr>
            <a:fld id="{00000000-1234-1234-1234-123412341234}" type="slidenum">
              <a:rPr lang="en-US" sz="1200" b="0" i="0" u="none" strike="noStrike" cap="none">
                <a:solidFill>
                  <a:schemeClr val="dk1"/>
                </a:solidFill>
                <a:latin typeface="Arial"/>
                <a:ea typeface="Arial"/>
                <a:cs typeface="Arial"/>
                <a:sym typeface="Arial"/>
              </a:rPr>
              <a:t>1</a:t>
            </a:fld>
            <a:endParaRPr lang="en-US" sz="1200" b="0" i="0" u="none" strike="noStrike" cap="none">
              <a:solidFill>
                <a:schemeClr val="dk1"/>
              </a:solidFill>
              <a:latin typeface="Arial"/>
              <a:ea typeface="Arial"/>
              <a:cs typeface="Arial"/>
              <a:sym typeface="Arial"/>
            </a:endParaRPr>
          </a:p>
        </p:txBody>
      </p:sp>
      <p:sp>
        <p:nvSpPr>
          <p:cNvPr id="146" name="Shape 14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47" name="Shape 147"/>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lnSpc>
                <a:spcPct val="100000"/>
              </a:lnSpc>
              <a:spcBef>
                <a:spcPts val="0"/>
              </a:spcBef>
              <a:spcAft>
                <a:spcPts val="0"/>
              </a:spcAft>
              <a:buSzPct val="25000"/>
              <a:buNone/>
            </a:pPr>
            <a:fld id="{00000000-1234-1234-1234-123412341234}" type="slidenum">
              <a:rPr lang="en-US" sz="1200" b="0" i="0" u="none" strike="noStrike" cap="none">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
        <p:nvSpPr>
          <p:cNvPr id="153" name="Shape 15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54" name="Shape 154"/>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456677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Shape 159"/>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lnSpc>
                <a:spcPct val="100000"/>
              </a:lnSpc>
              <a:spcBef>
                <a:spcPts val="0"/>
              </a:spcBef>
              <a:spcAft>
                <a:spcPts val="0"/>
              </a:spcAft>
              <a:buSzPct val="25000"/>
              <a:buNone/>
            </a:pPr>
            <a:fld id="{00000000-1234-1234-1234-123412341234}" type="slidenum">
              <a:rPr lang="en-US" sz="1200" b="0" i="0" u="none" strike="noStrike" cap="none">
                <a:solidFill>
                  <a:schemeClr val="dk1"/>
                </a:solidFill>
                <a:latin typeface="Arial"/>
                <a:ea typeface="Arial"/>
                <a:cs typeface="Arial"/>
                <a:sym typeface="Arial"/>
              </a:rPr>
              <a:t>3</a:t>
            </a:fld>
            <a:endParaRPr lang="en-US" sz="1200" b="0" i="0" u="none" strike="noStrike" cap="none">
              <a:solidFill>
                <a:schemeClr val="dk1"/>
              </a:solidFill>
              <a:latin typeface="Arial"/>
              <a:ea typeface="Arial"/>
              <a:cs typeface="Arial"/>
              <a:sym typeface="Arial"/>
            </a:endParaRPr>
          </a:p>
        </p:txBody>
      </p:sp>
      <p:sp>
        <p:nvSpPr>
          <p:cNvPr id="160" name="Shape 16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61" name="Shape 161"/>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68" name="Shape 16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Shape 17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74" name="Shape 17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Shape 18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81" name="Shape 18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Shape 18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89" name="Shape 18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Shape 19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95" name="Shape 19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Shape 19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00" name="Shape 20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Shape 2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
            <a:headEnd type="none" w="med" len="med"/>
            <a:tailEnd type="none" w="med" len="med"/>
          </a:ln>
        </p:spPr>
      </p:sp>
      <p:sp>
        <p:nvSpPr>
          <p:cNvPr id="206" name="Shape 206"/>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SzPct val="25000"/>
              <a:buNone/>
            </a:pPr>
            <a:r>
              <a:rPr lang="en-US" sz="1200" b="0" i="0" u="none" strike="noStrike" cap="none" dirty="0" err="1">
                <a:solidFill>
                  <a:schemeClr val="dk1"/>
                </a:solidFill>
                <a:latin typeface="Arial"/>
                <a:ea typeface="Arial"/>
                <a:cs typeface="Arial"/>
                <a:sym typeface="Arial"/>
              </a:rPr>
              <a:t>Cofiwch</a:t>
            </a:r>
            <a:r>
              <a:rPr lang="en-US" sz="1200" b="0" i="0" u="none" strike="noStrike" cap="none" dirty="0">
                <a:solidFill>
                  <a:schemeClr val="dk1"/>
                </a:solidFill>
                <a:latin typeface="Arial"/>
                <a:ea typeface="Arial"/>
                <a:cs typeface="Arial"/>
                <a:sym typeface="Arial"/>
              </a:rPr>
              <a:t> </a:t>
            </a:r>
            <a:r>
              <a:rPr lang="en-US" sz="1200" b="0" i="0" u="none" strike="noStrike" cap="none" dirty="0" err="1">
                <a:solidFill>
                  <a:schemeClr val="dk1"/>
                </a:solidFill>
                <a:latin typeface="Arial"/>
                <a:ea typeface="Arial"/>
                <a:cs typeface="Arial"/>
                <a:sym typeface="Arial"/>
              </a:rPr>
              <a:t>fod</a:t>
            </a:r>
            <a:r>
              <a:rPr lang="en-US" sz="1200" b="0" i="0" u="none" strike="noStrike" cap="none" dirty="0">
                <a:solidFill>
                  <a:schemeClr val="dk1"/>
                </a:solidFill>
                <a:latin typeface="Arial"/>
                <a:ea typeface="Arial"/>
                <a:cs typeface="Arial"/>
                <a:sym typeface="Arial"/>
              </a:rPr>
              <a:t> </a:t>
            </a:r>
            <a:r>
              <a:rPr lang="en-US" sz="1200" b="0" i="0" u="none" strike="noStrike" cap="none" dirty="0" err="1">
                <a:solidFill>
                  <a:schemeClr val="dk1"/>
                </a:solidFill>
                <a:latin typeface="Arial"/>
                <a:ea typeface="Arial"/>
                <a:cs typeface="Arial"/>
                <a:sym typeface="Arial"/>
              </a:rPr>
              <a:t>mwy</a:t>
            </a:r>
            <a:r>
              <a:rPr lang="en-US" sz="1200" b="0" i="0" u="none" strike="noStrike" cap="none" dirty="0">
                <a:solidFill>
                  <a:schemeClr val="dk1"/>
                </a:solidFill>
                <a:latin typeface="Arial"/>
                <a:ea typeface="Arial"/>
                <a:cs typeface="Arial"/>
                <a:sym typeface="Arial"/>
              </a:rPr>
              <a:t> nag un </a:t>
            </a:r>
            <a:r>
              <a:rPr lang="en-US" sz="1200" b="0" i="0" u="none" strike="noStrike" cap="none" dirty="0" err="1">
                <a:solidFill>
                  <a:schemeClr val="dk1"/>
                </a:solidFill>
                <a:latin typeface="Arial"/>
                <a:ea typeface="Arial"/>
                <a:cs typeface="Arial"/>
                <a:sym typeface="Arial"/>
              </a:rPr>
              <a:t>ffordd</a:t>
            </a:r>
            <a:r>
              <a:rPr lang="en-US" sz="1200" b="0" i="0" u="none" strike="noStrike" cap="none" dirty="0">
                <a:solidFill>
                  <a:schemeClr val="dk1"/>
                </a:solidFill>
                <a:latin typeface="Arial"/>
                <a:ea typeface="Arial"/>
                <a:cs typeface="Arial"/>
                <a:sym typeface="Arial"/>
              </a:rPr>
              <a:t> o </a:t>
            </a:r>
            <a:r>
              <a:rPr lang="en-US" sz="1200" b="0" i="0" u="none" strike="noStrike" cap="none" dirty="0" err="1">
                <a:solidFill>
                  <a:schemeClr val="dk1"/>
                </a:solidFill>
                <a:latin typeface="Arial"/>
                <a:ea typeface="Arial"/>
                <a:cs typeface="Arial"/>
                <a:sym typeface="Arial"/>
              </a:rPr>
              <a:t>gyfieithu</a:t>
            </a:r>
            <a:r>
              <a:rPr lang="en-US" sz="1200" b="0" i="0" u="none" strike="noStrike" cap="none" dirty="0">
                <a:solidFill>
                  <a:schemeClr val="dk1"/>
                </a:solidFill>
                <a:latin typeface="Arial"/>
                <a:ea typeface="Arial"/>
                <a:cs typeface="Arial"/>
                <a:sym typeface="Arial"/>
              </a:rPr>
              <a:t> darn. </a:t>
            </a:r>
            <a:r>
              <a:rPr lang="en-US" sz="1200" b="0" i="0" u="none" strike="noStrike" cap="none" dirty="0" err="1">
                <a:solidFill>
                  <a:schemeClr val="dk1"/>
                </a:solidFill>
                <a:latin typeface="Arial"/>
                <a:ea typeface="Arial"/>
                <a:cs typeface="Arial"/>
                <a:sym typeface="Arial"/>
              </a:rPr>
              <a:t>Os</a:t>
            </a:r>
            <a:r>
              <a:rPr lang="en-US" sz="1200" b="0" i="0" u="none" strike="noStrike" cap="none" dirty="0">
                <a:solidFill>
                  <a:schemeClr val="dk1"/>
                </a:solidFill>
                <a:latin typeface="Arial"/>
                <a:ea typeface="Arial"/>
                <a:cs typeface="Arial"/>
                <a:sym typeface="Arial"/>
              </a:rPr>
              <a:t> </a:t>
            </a:r>
            <a:r>
              <a:rPr lang="en-US" sz="1200" b="0" i="0" u="none" strike="noStrike" cap="none" dirty="0" err="1">
                <a:solidFill>
                  <a:schemeClr val="dk1"/>
                </a:solidFill>
                <a:latin typeface="Arial"/>
                <a:ea typeface="Arial"/>
                <a:cs typeface="Arial"/>
                <a:sym typeface="Arial"/>
              </a:rPr>
              <a:t>oes</a:t>
            </a:r>
            <a:r>
              <a:rPr lang="en-US" sz="1200" b="0" i="0" u="none" strike="noStrike" cap="none" dirty="0">
                <a:solidFill>
                  <a:schemeClr val="dk1"/>
                </a:solidFill>
                <a:latin typeface="Arial"/>
                <a:ea typeface="Arial"/>
                <a:cs typeface="Arial"/>
                <a:sym typeface="Arial"/>
              </a:rPr>
              <a:t> </a:t>
            </a:r>
            <a:r>
              <a:rPr lang="en-US" sz="1200" b="0" i="0" u="none" strike="noStrike" cap="none" dirty="0" err="1">
                <a:solidFill>
                  <a:schemeClr val="dk1"/>
                </a:solidFill>
                <a:latin typeface="Arial"/>
                <a:ea typeface="Arial"/>
                <a:cs typeface="Arial"/>
                <a:sym typeface="Arial"/>
              </a:rPr>
              <a:t>amser</a:t>
            </a:r>
            <a:r>
              <a:rPr lang="en-US" sz="1200" b="0" i="0" u="none" strike="noStrike" cap="none" dirty="0">
                <a:solidFill>
                  <a:schemeClr val="dk1"/>
                </a:solidFill>
                <a:latin typeface="Arial"/>
                <a:ea typeface="Arial"/>
                <a:cs typeface="Arial"/>
                <a:sym typeface="Arial"/>
              </a:rPr>
              <a:t>, </a:t>
            </a:r>
            <a:r>
              <a:rPr lang="en-US" sz="1200" b="0" i="0" u="none" strike="noStrike" cap="none" dirty="0" err="1">
                <a:solidFill>
                  <a:schemeClr val="dk1"/>
                </a:solidFill>
                <a:latin typeface="Arial"/>
                <a:ea typeface="Arial"/>
                <a:cs typeface="Arial"/>
                <a:sym typeface="Arial"/>
              </a:rPr>
              <a:t>newid</a:t>
            </a:r>
            <a:r>
              <a:rPr lang="en-US" sz="1200" b="0" i="0" u="none" strike="noStrike" cap="none" dirty="0">
                <a:solidFill>
                  <a:schemeClr val="dk1"/>
                </a:solidFill>
                <a:latin typeface="Arial"/>
                <a:ea typeface="Arial"/>
                <a:cs typeface="Arial"/>
                <a:sym typeface="Arial"/>
              </a:rPr>
              <a:t> y darn </a:t>
            </a:r>
            <a:r>
              <a:rPr lang="en-US" sz="1200" b="0" i="0" u="none" strike="noStrike" cap="none" dirty="0" err="1">
                <a:solidFill>
                  <a:schemeClr val="dk1"/>
                </a:solidFill>
                <a:latin typeface="Arial"/>
                <a:ea typeface="Arial"/>
                <a:cs typeface="Arial"/>
                <a:sym typeface="Arial"/>
              </a:rPr>
              <a:t>i</a:t>
            </a:r>
            <a:r>
              <a:rPr lang="en-US" sz="1200" b="0" i="0" u="none" strike="noStrike" cap="none" dirty="0">
                <a:solidFill>
                  <a:schemeClr val="dk1"/>
                </a:solidFill>
                <a:latin typeface="Arial"/>
                <a:ea typeface="Arial"/>
                <a:cs typeface="Arial"/>
                <a:sym typeface="Arial"/>
              </a:rPr>
              <a:t> son am </a:t>
            </a:r>
            <a:r>
              <a:rPr lang="en-US" sz="1200" b="0" i="0" u="none" strike="noStrike" cap="none" dirty="0" err="1">
                <a:solidFill>
                  <a:schemeClr val="dk1"/>
                </a:solidFill>
                <a:latin typeface="Arial"/>
                <a:ea typeface="Arial"/>
                <a:cs typeface="Arial"/>
                <a:sym typeface="Arial"/>
              </a:rPr>
              <a:t>Twm</a:t>
            </a:r>
            <a:r>
              <a:rPr lang="en-US" sz="1200" b="0" i="0" u="none" strike="noStrike" cap="none" dirty="0" smtClean="0">
                <a:solidFill>
                  <a:schemeClr val="dk1"/>
                </a:solidFill>
                <a:latin typeface="Arial"/>
                <a:ea typeface="Arial"/>
                <a:cs typeface="Arial"/>
                <a:sym typeface="Arial"/>
              </a:rPr>
              <a:t>.</a:t>
            </a:r>
          </a:p>
          <a:p>
            <a:pPr marL="0" marR="0" lvl="0" indent="0" algn="l" rtl="0">
              <a:spcBef>
                <a:spcPts val="0"/>
              </a:spcBef>
              <a:spcAft>
                <a:spcPts val="0"/>
              </a:spcAft>
              <a:buSzPct val="25000"/>
              <a:buNone/>
            </a:pPr>
            <a:r>
              <a:rPr lang="en-US" sz="1200" b="0" i="0" u="none" strike="noStrike" cap="none" dirty="0" smtClean="0">
                <a:solidFill>
                  <a:schemeClr val="dk1"/>
                </a:solidFill>
                <a:latin typeface="Arial"/>
                <a:ea typeface="Arial"/>
                <a:cs typeface="Arial"/>
                <a:sym typeface="Arial"/>
              </a:rPr>
              <a:t>5</a:t>
            </a:r>
            <a:r>
              <a:rPr lang="en-US" sz="1200" b="0" i="0" u="none" strike="noStrike" cap="none" baseline="0" dirty="0" smtClean="0">
                <a:solidFill>
                  <a:schemeClr val="dk1"/>
                </a:solidFill>
                <a:latin typeface="Arial"/>
                <a:ea typeface="Arial"/>
                <a:cs typeface="Arial"/>
                <a:sym typeface="Arial"/>
              </a:rPr>
              <a:t> BRAWDDEG YN NODI CYNGOR AM FFRIND – I’W RHANNU AR LAFAR, E.E. NOSON RIENI</a:t>
            </a:r>
            <a:endParaRPr lang="en-US" sz="1200" b="0" i="0" u="none" strike="noStrike" cap="none" dirty="0">
              <a:solidFill>
                <a:schemeClr val="dk1"/>
              </a:solidFill>
              <a:latin typeface="Arial"/>
              <a:ea typeface="Arial"/>
              <a:cs typeface="Arial"/>
              <a:sym typeface="Arial"/>
            </a:endParaRPr>
          </a:p>
        </p:txBody>
      </p:sp>
      <p:sp>
        <p:nvSpPr>
          <p:cNvPr id="207" name="Shape 207"/>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lnSpc>
                <a:spcPct val="100000"/>
              </a:lnSpc>
              <a:spcBef>
                <a:spcPts val="0"/>
              </a:spcBef>
              <a:spcAft>
                <a:spcPts val="0"/>
              </a:spcAft>
              <a:buSzPct val="25000"/>
              <a:buNone/>
            </a:pPr>
            <a:fld id="{00000000-1234-1234-1234-123412341234}" type="slidenum">
              <a:rPr lang="en-US" sz="1200" b="0" i="0" u="none" strike="noStrike" cap="none">
                <a:solidFill>
                  <a:schemeClr val="dk1"/>
                </a:solidFill>
                <a:latin typeface="Arial"/>
                <a:ea typeface="Arial"/>
                <a:cs typeface="Arial"/>
                <a:sym typeface="Arial"/>
              </a:rPr>
              <a:t>10</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Help? </a:t>
            </a:r>
            <a:r>
              <a:rPr lang="en-US" dirty="0" err="1" smtClean="0"/>
              <a:t>Goddef</a:t>
            </a:r>
            <a:r>
              <a:rPr lang="en-US" dirty="0" smtClean="0"/>
              <a:t>: </a:t>
            </a:r>
            <a:r>
              <a:rPr lang="en-US" dirty="0" err="1" smtClean="0"/>
              <a:t>goddrych</a:t>
            </a:r>
            <a:endParaRPr lang="en-US" dirty="0" smtClean="0"/>
          </a:p>
          <a:p>
            <a:r>
              <a:rPr lang="en-US" dirty="0" err="1" smtClean="0"/>
              <a:t>gwrthych</a:t>
            </a:r>
            <a:endParaRPr lang="en-US" dirty="0"/>
          </a:p>
        </p:txBody>
      </p:sp>
      <p:sp>
        <p:nvSpPr>
          <p:cNvPr id="4" name="Slide Number Placeholder 3"/>
          <p:cNvSpPr>
            <a:spLocks noGrp="1"/>
          </p:cNvSpPr>
          <p:nvPr>
            <p:ph type="sldNum" sz="quarter" idx="10"/>
          </p:nvPr>
        </p:nvSpPr>
        <p:spPr/>
        <p:txBody>
          <a:bodyPr/>
          <a:lstStyle/>
          <a:p>
            <a:fld id="{B25CB5BD-69CA-F649-8CBF-7AE004B03571}" type="slidenum">
              <a:rPr lang="en-US" smtClean="0"/>
              <a:t>14</a:t>
            </a:fld>
            <a:endParaRPr lang="en-US"/>
          </a:p>
        </p:txBody>
      </p:sp>
    </p:spTree>
    <p:extLst>
      <p:ext uri="{BB962C8B-B14F-4D97-AF65-F5344CB8AC3E}">
        <p14:creationId xmlns:p14="http://schemas.microsoft.com/office/powerpoint/2010/main" val="1763118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Gwnewch</a:t>
            </a:r>
            <a:r>
              <a:rPr lang="en-US" dirty="0" smtClean="0"/>
              <a:t> </a:t>
            </a:r>
            <a:r>
              <a:rPr lang="en-US" dirty="0" err="1" smtClean="0"/>
              <a:t>frawddegau</a:t>
            </a:r>
            <a:r>
              <a:rPr lang="en-US" dirty="0" smtClean="0"/>
              <a:t>.  </a:t>
            </a:r>
            <a:r>
              <a:rPr lang="en-US" dirty="0" err="1" smtClean="0"/>
              <a:t>Tasg</a:t>
            </a:r>
            <a:r>
              <a:rPr lang="en-US" dirty="0" smtClean="0"/>
              <a:t> </a:t>
            </a:r>
            <a:r>
              <a:rPr lang="en-US" dirty="0" err="1" smtClean="0"/>
              <a:t>cofnodion</a:t>
            </a:r>
            <a:endParaRPr lang="en-US" dirty="0"/>
          </a:p>
        </p:txBody>
      </p:sp>
      <p:sp>
        <p:nvSpPr>
          <p:cNvPr id="4" name="Slide Number Placeholder 3"/>
          <p:cNvSpPr>
            <a:spLocks noGrp="1"/>
          </p:cNvSpPr>
          <p:nvPr>
            <p:ph type="sldNum" sz="quarter" idx="10"/>
          </p:nvPr>
        </p:nvSpPr>
        <p:spPr/>
        <p:txBody>
          <a:bodyPr/>
          <a:lstStyle/>
          <a:p>
            <a:fld id="{4D7FA94A-49A5-4D45-B65E-461391C39060}" type="slidenum">
              <a:rPr lang="en-US" smtClean="0"/>
              <a:t>20</a:t>
            </a:fld>
            <a:endParaRPr lang="en-US"/>
          </a:p>
        </p:txBody>
      </p:sp>
    </p:spTree>
    <p:extLst>
      <p:ext uri="{BB962C8B-B14F-4D97-AF65-F5344CB8AC3E}">
        <p14:creationId xmlns:p14="http://schemas.microsoft.com/office/powerpoint/2010/main" val="2009627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13" name="Shape 2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Shape 21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20" name="Shape 22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25" name="Shape 22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Shape 23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31" name="Shape 23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Shape 25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58" name="Shape 25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21095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6"/>
        <p:cNvGrpSpPr/>
        <p:nvPr/>
      </p:nvGrpSpPr>
      <p:grpSpPr>
        <a:xfrm>
          <a:off x="0" y="0"/>
          <a:ext cx="0" cy="0"/>
          <a:chOff x="0" y="0"/>
          <a:chExt cx="0" cy="0"/>
        </a:xfrm>
      </p:grpSpPr>
      <p:pic>
        <p:nvPicPr>
          <p:cNvPr id="17" name="Shape 17" descr="C3-HD-BTM.png"/>
          <p:cNvPicPr preferRelativeResize="0"/>
          <p:nvPr/>
        </p:nvPicPr>
        <p:blipFill rotWithShape="1">
          <a:blip r:embed="rId2">
            <a:alphaModFix/>
          </a:blip>
          <a:srcRect/>
          <a:stretch/>
        </p:blipFill>
        <p:spPr>
          <a:xfrm>
            <a:off x="0" y="4995862"/>
            <a:ext cx="9144000" cy="1862138"/>
          </a:xfrm>
          <a:prstGeom prst="rect">
            <a:avLst/>
          </a:prstGeom>
          <a:noFill/>
          <a:ln>
            <a:noFill/>
          </a:ln>
        </p:spPr>
      </p:pic>
      <p:sp>
        <p:nvSpPr>
          <p:cNvPr id="18" name="Shape 18"/>
          <p:cNvSpPr txBox="1">
            <a:spLocks noGrp="1"/>
          </p:cNvSpPr>
          <p:nvPr>
            <p:ph type="ctrTitle"/>
          </p:nvPr>
        </p:nvSpPr>
        <p:spPr>
          <a:xfrm>
            <a:off x="914400" y="1803405"/>
            <a:ext cx="7315200" cy="1825096"/>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entury Gothic"/>
              <a:buNone/>
              <a:defRPr sz="6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9" name="Shape 19"/>
          <p:cNvSpPr txBox="1">
            <a:spLocks noGrp="1"/>
          </p:cNvSpPr>
          <p:nvPr>
            <p:ph type="subTitle" idx="1"/>
          </p:nvPr>
        </p:nvSpPr>
        <p:spPr>
          <a:xfrm>
            <a:off x="914400" y="3632201"/>
            <a:ext cx="7315200" cy="68580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1pPr>
            <a:lvl2pPr marL="457200" marR="0" lvl="1" indent="0" algn="ctr"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2pPr>
            <a:lvl3pPr marL="914400" marR="0" lvl="2" indent="0" algn="ctr" rtl="0">
              <a:lnSpc>
                <a:spcPct val="90000"/>
              </a:lnSpc>
              <a:spcBef>
                <a:spcPts val="500"/>
              </a:spcBef>
              <a:buClr>
                <a:schemeClr val="dk1"/>
              </a:buClr>
              <a:buFont typeface="Arial"/>
              <a:buNone/>
              <a:defRPr sz="1800" b="0" i="0" u="none" strike="noStrike" cap="none">
                <a:solidFill>
                  <a:schemeClr val="dk1"/>
                </a:solidFill>
                <a:latin typeface="Century Gothic"/>
                <a:ea typeface="Century Gothic"/>
                <a:cs typeface="Century Gothic"/>
                <a:sym typeface="Century Gothic"/>
              </a:defRPr>
            </a:lvl3pPr>
            <a:lvl4pPr marL="1371600" marR="0" lvl="3" indent="0" algn="ctr"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ctr"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ctr"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ctr"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ctr"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ctr"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20" name="Shape 20"/>
          <p:cNvSpPr txBox="1">
            <a:spLocks noGrp="1"/>
          </p:cNvSpPr>
          <p:nvPr>
            <p:ph type="dt" idx="10"/>
          </p:nvPr>
        </p:nvSpPr>
        <p:spPr>
          <a:xfrm>
            <a:off x="5932170" y="4323845"/>
            <a:ext cx="2297429"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1" name="Shape 21"/>
          <p:cNvSpPr txBox="1">
            <a:spLocks noGrp="1"/>
          </p:cNvSpPr>
          <p:nvPr>
            <p:ph type="ftr" idx="11"/>
          </p:nvPr>
        </p:nvSpPr>
        <p:spPr>
          <a:xfrm>
            <a:off x="914400" y="4323846"/>
            <a:ext cx="48806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2" name="Shape 22"/>
          <p:cNvSpPr txBox="1">
            <a:spLocks noGrp="1"/>
          </p:cNvSpPr>
          <p:nvPr>
            <p:ph type="sldNum" idx="12"/>
          </p:nvPr>
        </p:nvSpPr>
        <p:spPr>
          <a:xfrm>
            <a:off x="6057900" y="1430867"/>
            <a:ext cx="217170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b="0" i="0" u="none" strike="noStrike" cap="none">
                <a:solidFill>
                  <a:srgbClr val="888888"/>
                </a:solidFill>
                <a:latin typeface="Arial"/>
                <a:ea typeface="Arial"/>
                <a:cs typeface="Arial"/>
                <a:sym typeface="Arial"/>
              </a:rPr>
              <a:t>‹#›</a:t>
            </a:fld>
            <a:endParaRPr lang="en-US" sz="1050" b="0" i="0" u="none" strike="noStrike" cap="none">
              <a:solidFill>
                <a:srgbClr val="888888"/>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3"/>
        <p:cNvGrpSpPr/>
        <p:nvPr/>
      </p:nvGrpSpPr>
      <p:grpSpPr>
        <a:xfrm>
          <a:off x="0" y="0"/>
          <a:ext cx="0" cy="0"/>
          <a:chOff x="0" y="0"/>
          <a:chExt cx="0" cy="0"/>
        </a:xfrm>
      </p:grpSpPr>
      <p:sp>
        <p:nvSpPr>
          <p:cNvPr id="24" name="Shape 24"/>
          <p:cNvSpPr txBox="1">
            <a:spLocks noGrp="1"/>
          </p:cNvSpPr>
          <p:nvPr>
            <p:ph type="title"/>
          </p:nvPr>
        </p:nvSpPr>
        <p:spPr>
          <a:xfrm>
            <a:off x="2171700" y="764373"/>
            <a:ext cx="637794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5" name="Shape 25"/>
          <p:cNvSpPr txBox="1">
            <a:spLocks noGrp="1"/>
          </p:cNvSpPr>
          <p:nvPr>
            <p:ph type="body" idx="1"/>
          </p:nvPr>
        </p:nvSpPr>
        <p:spPr>
          <a:xfrm>
            <a:off x="594360" y="2194560"/>
            <a:ext cx="7955280" cy="406908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26" name="Shape 26"/>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7" name="Shape 27"/>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8" name="Shape 28"/>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b="0" i="0" u="none" strike="noStrike" cap="none">
                <a:solidFill>
                  <a:srgbClr val="888888"/>
                </a:solidFill>
                <a:latin typeface="Arial"/>
                <a:ea typeface="Arial"/>
                <a:cs typeface="Arial"/>
                <a:sym typeface="Arial"/>
              </a:rPr>
              <a:t>‹#›</a:t>
            </a:fld>
            <a:endParaRPr lang="en-US" sz="1050" b="0" i="0" u="none" strike="noStrike" cap="none">
              <a:solidFill>
                <a:srgbClr val="888888"/>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29"/>
        <p:cNvGrpSpPr/>
        <p:nvPr/>
      </p:nvGrpSpPr>
      <p:grpSpPr>
        <a:xfrm>
          <a:off x="0" y="0"/>
          <a:ext cx="0" cy="0"/>
          <a:chOff x="0" y="0"/>
          <a:chExt cx="0" cy="0"/>
        </a:xfrm>
      </p:grpSpPr>
      <p:sp>
        <p:nvSpPr>
          <p:cNvPr id="30" name="Shape 30"/>
          <p:cNvSpPr txBox="1">
            <a:spLocks noGrp="1"/>
          </p:cNvSpPr>
          <p:nvPr>
            <p:ph type="title"/>
          </p:nvPr>
        </p:nvSpPr>
        <p:spPr>
          <a:xfrm>
            <a:off x="2171700" y="764373"/>
            <a:ext cx="637794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1" name="Shape 31"/>
          <p:cNvSpPr txBox="1">
            <a:spLocks noGrp="1"/>
          </p:cNvSpPr>
          <p:nvPr>
            <p:ph type="body" idx="1"/>
          </p:nvPr>
        </p:nvSpPr>
        <p:spPr>
          <a:xfrm>
            <a:off x="594360" y="2194560"/>
            <a:ext cx="3910579" cy="406908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32" name="Shape 32"/>
          <p:cNvSpPr txBox="1">
            <a:spLocks noGrp="1"/>
          </p:cNvSpPr>
          <p:nvPr>
            <p:ph type="body" idx="2"/>
          </p:nvPr>
        </p:nvSpPr>
        <p:spPr>
          <a:xfrm>
            <a:off x="4642099" y="2194560"/>
            <a:ext cx="3907540" cy="406908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33" name="Shape 33"/>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4" name="Shape 34"/>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b="0" i="0" u="none" strike="noStrike" cap="none">
                <a:solidFill>
                  <a:srgbClr val="888888"/>
                </a:solidFill>
                <a:latin typeface="Arial"/>
                <a:ea typeface="Arial"/>
                <a:cs typeface="Arial"/>
                <a:sym typeface="Arial"/>
              </a:rPr>
              <a:t>‹#›</a:t>
            </a:fld>
            <a:endParaRPr lang="en-US" sz="1050" b="0" i="0" u="none" strike="noStrike" cap="none">
              <a:solidFill>
                <a:srgbClr val="888888"/>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36"/>
        <p:cNvGrpSpPr/>
        <p:nvPr/>
      </p:nvGrpSpPr>
      <p:grpSpPr>
        <a:xfrm>
          <a:off x="0" y="0"/>
          <a:ext cx="0" cy="0"/>
          <a:chOff x="0" y="0"/>
          <a:chExt cx="0" cy="0"/>
        </a:xfrm>
      </p:grpSpPr>
      <p:sp>
        <p:nvSpPr>
          <p:cNvPr id="37" name="Shape 37"/>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8" name="Shape 38"/>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9" name="Shape 39"/>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Shape 40"/>
        <p:cNvGrpSpPr/>
        <p:nvPr/>
      </p:nvGrpSpPr>
      <p:grpSpPr>
        <a:xfrm>
          <a:off x="0" y="0"/>
          <a:ext cx="0" cy="0"/>
          <a:chOff x="0" y="0"/>
          <a:chExt cx="0" cy="0"/>
        </a:xfrm>
      </p:grpSpPr>
      <p:pic>
        <p:nvPicPr>
          <p:cNvPr id="41" name="Shape 41" descr="C3-HD-BTM.png"/>
          <p:cNvPicPr preferRelativeResize="0"/>
          <p:nvPr/>
        </p:nvPicPr>
        <p:blipFill rotWithShape="1">
          <a:blip r:embed="rId2">
            <a:alphaModFix/>
          </a:blip>
          <a:srcRect/>
          <a:stretch/>
        </p:blipFill>
        <p:spPr>
          <a:xfrm>
            <a:off x="0" y="4995862"/>
            <a:ext cx="9144000" cy="1862138"/>
          </a:xfrm>
          <a:prstGeom prst="rect">
            <a:avLst/>
          </a:prstGeom>
          <a:noFill/>
          <a:ln>
            <a:noFill/>
          </a:ln>
        </p:spPr>
      </p:pic>
      <p:sp>
        <p:nvSpPr>
          <p:cNvPr id="42" name="Shape 42"/>
          <p:cNvSpPr txBox="1">
            <a:spLocks noGrp="1"/>
          </p:cNvSpPr>
          <p:nvPr>
            <p:ph type="title"/>
          </p:nvPr>
        </p:nvSpPr>
        <p:spPr>
          <a:xfrm>
            <a:off x="594360" y="753534"/>
            <a:ext cx="7955280" cy="2801935"/>
          </a:xfrm>
          <a:prstGeom prst="rect">
            <a:avLst/>
          </a:prstGeom>
          <a:noFill/>
          <a:ln>
            <a:noFill/>
          </a:ln>
        </p:spPr>
        <p:txBody>
          <a:bodyPr wrap="square" lIns="91425" tIns="91425" rIns="91425" bIns="91425" anchor="b"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3" name="Shape 43"/>
          <p:cNvSpPr txBox="1">
            <a:spLocks noGrp="1"/>
          </p:cNvSpPr>
          <p:nvPr>
            <p:ph type="body" idx="1"/>
          </p:nvPr>
        </p:nvSpPr>
        <p:spPr>
          <a:xfrm>
            <a:off x="594360" y="3641726"/>
            <a:ext cx="7955281" cy="1354134"/>
          </a:xfrm>
          <a:prstGeom prst="rect">
            <a:avLst/>
          </a:prstGeom>
          <a:noFill/>
          <a:ln>
            <a:noFill/>
          </a:ln>
        </p:spPr>
        <p:txBody>
          <a:bodyPr wrap="square" lIns="91425" tIns="91425" rIns="91425" bIns="91425" anchor="t" anchorCtr="0"/>
          <a:lstStyle>
            <a:lvl1pPr marL="0" marR="0" lvl="0" indent="0" algn="r" rtl="0">
              <a:lnSpc>
                <a:spcPct val="90000"/>
              </a:lnSpc>
              <a:spcBef>
                <a:spcPts val="1000"/>
              </a:spcBef>
              <a:buClr>
                <a:srgbClr val="888888"/>
              </a:buClr>
              <a:buFont typeface="Arial"/>
              <a:buNone/>
              <a:defRPr sz="2200" b="0" i="0" u="none" strike="noStrike" cap="none">
                <a:solidFill>
                  <a:srgbClr val="888888"/>
                </a:solidFill>
                <a:latin typeface="Century Gothic"/>
                <a:ea typeface="Century Gothic"/>
                <a:cs typeface="Century Gothic"/>
                <a:sym typeface="Century Gothic"/>
              </a:defRPr>
            </a:lvl1pPr>
            <a:lvl2pPr marL="457200" marR="0" lvl="1" indent="0" algn="l" rtl="0">
              <a:lnSpc>
                <a:spcPct val="90000"/>
              </a:lnSpc>
              <a:spcBef>
                <a:spcPts val="500"/>
              </a:spcBef>
              <a:buClr>
                <a:srgbClr val="888888"/>
              </a:buClr>
              <a:buFont typeface="Arial"/>
              <a:buNone/>
              <a:defRPr sz="2000" b="0" i="0" u="none" strike="noStrike" cap="none">
                <a:solidFill>
                  <a:srgbClr val="888888"/>
                </a:solidFill>
                <a:latin typeface="Century Gothic"/>
                <a:ea typeface="Century Gothic"/>
                <a:cs typeface="Century Gothic"/>
                <a:sym typeface="Century Gothic"/>
              </a:defRPr>
            </a:lvl2pPr>
            <a:lvl3pPr marL="914400" marR="0" lvl="2" indent="0" algn="l" rtl="0">
              <a:lnSpc>
                <a:spcPct val="90000"/>
              </a:lnSpc>
              <a:spcBef>
                <a:spcPts val="500"/>
              </a:spcBef>
              <a:buClr>
                <a:srgbClr val="888888"/>
              </a:buClr>
              <a:buFont typeface="Arial"/>
              <a:buNone/>
              <a:defRPr sz="1800" b="0" i="0" u="none" strike="noStrike" cap="none">
                <a:solidFill>
                  <a:srgbClr val="888888"/>
                </a:solidFill>
                <a:latin typeface="Century Gothic"/>
                <a:ea typeface="Century Gothic"/>
                <a:cs typeface="Century Gothic"/>
                <a:sym typeface="Century Gothic"/>
              </a:defRPr>
            </a:lvl3pPr>
            <a:lvl4pPr marL="1371600" marR="0" lvl="3" indent="0" algn="l" rtl="0">
              <a:lnSpc>
                <a:spcPct val="90000"/>
              </a:lnSpc>
              <a:spcBef>
                <a:spcPts val="500"/>
              </a:spcBef>
              <a:buClr>
                <a:srgbClr val="888888"/>
              </a:buClr>
              <a:buFont typeface="Arial"/>
              <a:buNone/>
              <a:defRPr sz="1600" b="0" i="0" u="none" strike="noStrike" cap="none">
                <a:solidFill>
                  <a:srgbClr val="888888"/>
                </a:solidFill>
                <a:latin typeface="Century Gothic"/>
                <a:ea typeface="Century Gothic"/>
                <a:cs typeface="Century Gothic"/>
                <a:sym typeface="Century Gothic"/>
              </a:defRPr>
            </a:lvl4pPr>
            <a:lvl5pPr marL="1828800" marR="0" lvl="4" indent="0" algn="l" rtl="0">
              <a:lnSpc>
                <a:spcPct val="90000"/>
              </a:lnSpc>
              <a:spcBef>
                <a:spcPts val="500"/>
              </a:spcBef>
              <a:buClr>
                <a:srgbClr val="888888"/>
              </a:buClr>
              <a:buFont typeface="Arial"/>
              <a:buNone/>
              <a:defRPr sz="1600" b="0" i="0" u="none" strike="noStrike" cap="none">
                <a:solidFill>
                  <a:srgbClr val="888888"/>
                </a:solidFill>
                <a:latin typeface="Century Gothic"/>
                <a:ea typeface="Century Gothic"/>
                <a:cs typeface="Century Gothic"/>
                <a:sym typeface="Century Gothic"/>
              </a:defRPr>
            </a:lvl5pPr>
            <a:lvl6pPr marL="2286000" marR="0" lvl="5" indent="0" algn="l" rtl="0">
              <a:lnSpc>
                <a:spcPct val="90000"/>
              </a:lnSpc>
              <a:spcBef>
                <a:spcPts val="500"/>
              </a:spcBef>
              <a:buClr>
                <a:srgbClr val="888888"/>
              </a:buClr>
              <a:buFont typeface="Arial"/>
              <a:buNone/>
              <a:defRPr sz="1600" b="0" i="0" u="none" strike="noStrike" cap="none">
                <a:solidFill>
                  <a:srgbClr val="888888"/>
                </a:solidFill>
                <a:latin typeface="Century Gothic"/>
                <a:ea typeface="Century Gothic"/>
                <a:cs typeface="Century Gothic"/>
                <a:sym typeface="Century Gothic"/>
              </a:defRPr>
            </a:lvl6pPr>
            <a:lvl7pPr marL="2743200" marR="0" lvl="6" indent="0" algn="l" rtl="0">
              <a:lnSpc>
                <a:spcPct val="90000"/>
              </a:lnSpc>
              <a:spcBef>
                <a:spcPts val="500"/>
              </a:spcBef>
              <a:buClr>
                <a:srgbClr val="888888"/>
              </a:buClr>
              <a:buFont typeface="Arial"/>
              <a:buNone/>
              <a:defRPr sz="1600" b="0" i="0" u="none" strike="noStrike" cap="none">
                <a:solidFill>
                  <a:srgbClr val="888888"/>
                </a:solidFill>
                <a:latin typeface="Century Gothic"/>
                <a:ea typeface="Century Gothic"/>
                <a:cs typeface="Century Gothic"/>
                <a:sym typeface="Century Gothic"/>
              </a:defRPr>
            </a:lvl7pPr>
            <a:lvl8pPr marL="3200400" marR="0" lvl="7" indent="0" algn="l" rtl="0">
              <a:lnSpc>
                <a:spcPct val="90000"/>
              </a:lnSpc>
              <a:spcBef>
                <a:spcPts val="500"/>
              </a:spcBef>
              <a:buClr>
                <a:srgbClr val="888888"/>
              </a:buClr>
              <a:buFont typeface="Arial"/>
              <a:buNone/>
              <a:defRPr sz="1600" b="0" i="0" u="none" strike="noStrike" cap="none">
                <a:solidFill>
                  <a:srgbClr val="888888"/>
                </a:solidFill>
                <a:latin typeface="Century Gothic"/>
                <a:ea typeface="Century Gothic"/>
                <a:cs typeface="Century Gothic"/>
                <a:sym typeface="Century Gothic"/>
              </a:defRPr>
            </a:lvl8pPr>
            <a:lvl9pPr marL="3657600" marR="0" lvl="8" indent="0" algn="l" rtl="0">
              <a:lnSpc>
                <a:spcPct val="90000"/>
              </a:lnSpc>
              <a:spcBef>
                <a:spcPts val="500"/>
              </a:spcBef>
              <a:buClr>
                <a:srgbClr val="888888"/>
              </a:buClr>
              <a:buFont typeface="Arial"/>
              <a:buNone/>
              <a:defRPr sz="1600" b="0" i="0" u="none" strike="noStrike" cap="none">
                <a:solidFill>
                  <a:srgbClr val="888888"/>
                </a:solidFill>
                <a:latin typeface="Century Gothic"/>
                <a:ea typeface="Century Gothic"/>
                <a:cs typeface="Century Gothic"/>
                <a:sym typeface="Century Gothic"/>
              </a:defRPr>
            </a:lvl9pPr>
          </a:lstStyle>
          <a:p>
            <a:endParaRPr/>
          </a:p>
        </p:txBody>
      </p:sp>
      <p:sp>
        <p:nvSpPr>
          <p:cNvPr id="44" name="Shape 44"/>
          <p:cNvSpPr txBox="1">
            <a:spLocks noGrp="1"/>
          </p:cNvSpPr>
          <p:nvPr>
            <p:ph type="dt" idx="10"/>
          </p:nvPr>
        </p:nvSpPr>
        <p:spPr>
          <a:xfrm>
            <a:off x="5562176" y="381001"/>
            <a:ext cx="218313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5" name="Shape 45"/>
          <p:cNvSpPr txBox="1">
            <a:spLocks noGrp="1"/>
          </p:cNvSpPr>
          <p:nvPr>
            <p:ph type="ftr" idx="11"/>
          </p:nvPr>
        </p:nvSpPr>
        <p:spPr>
          <a:xfrm>
            <a:off x="594360" y="381001"/>
            <a:ext cx="4830656"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6" name="Shape 46"/>
          <p:cNvSpPr txBox="1">
            <a:spLocks noGrp="1"/>
          </p:cNvSpPr>
          <p:nvPr>
            <p:ph type="sldNum" idx="12"/>
          </p:nvPr>
        </p:nvSpPr>
        <p:spPr>
          <a:xfrm>
            <a:off x="7882466" y="381001"/>
            <a:ext cx="667173"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7"/>
        <p:cNvGrpSpPr/>
        <p:nvPr/>
      </p:nvGrpSpPr>
      <p:grpSpPr>
        <a:xfrm>
          <a:off x="0" y="0"/>
          <a:ext cx="0" cy="0"/>
          <a:chOff x="0" y="0"/>
          <a:chExt cx="0" cy="0"/>
        </a:xfrm>
      </p:grpSpPr>
      <p:sp>
        <p:nvSpPr>
          <p:cNvPr id="48" name="Shape 48"/>
          <p:cNvSpPr txBox="1">
            <a:spLocks noGrp="1"/>
          </p:cNvSpPr>
          <p:nvPr>
            <p:ph type="title"/>
          </p:nvPr>
        </p:nvSpPr>
        <p:spPr>
          <a:xfrm>
            <a:off x="2171700" y="762000"/>
            <a:ext cx="6377940"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9" name="Shape 49"/>
          <p:cNvSpPr txBox="1">
            <a:spLocks noGrp="1"/>
          </p:cNvSpPr>
          <p:nvPr>
            <p:ph type="body" idx="1"/>
          </p:nvPr>
        </p:nvSpPr>
        <p:spPr>
          <a:xfrm>
            <a:off x="821279" y="2183802"/>
            <a:ext cx="3683659"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8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50" name="Shape 50"/>
          <p:cNvSpPr txBox="1">
            <a:spLocks noGrp="1"/>
          </p:cNvSpPr>
          <p:nvPr>
            <p:ph type="body" idx="2"/>
          </p:nvPr>
        </p:nvSpPr>
        <p:spPr>
          <a:xfrm>
            <a:off x="594359" y="3132667"/>
            <a:ext cx="3910579" cy="3130973"/>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51" name="Shape 51"/>
          <p:cNvSpPr txBox="1">
            <a:spLocks noGrp="1"/>
          </p:cNvSpPr>
          <p:nvPr>
            <p:ph type="body" idx="3"/>
          </p:nvPr>
        </p:nvSpPr>
        <p:spPr>
          <a:xfrm>
            <a:off x="4869018" y="2183802"/>
            <a:ext cx="3680621"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8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52" name="Shape 52"/>
          <p:cNvSpPr txBox="1">
            <a:spLocks noGrp="1"/>
          </p:cNvSpPr>
          <p:nvPr>
            <p:ph type="body" idx="4"/>
          </p:nvPr>
        </p:nvSpPr>
        <p:spPr>
          <a:xfrm>
            <a:off x="4642098" y="3132667"/>
            <a:ext cx="3907541" cy="3130973"/>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53" name="Shape 53"/>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4" name="Shape 54"/>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5" name="Shape 55"/>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6"/>
        <p:cNvGrpSpPr/>
        <p:nvPr/>
      </p:nvGrpSpPr>
      <p:grpSpPr>
        <a:xfrm>
          <a:off x="0" y="0"/>
          <a:ext cx="0" cy="0"/>
          <a:chOff x="0" y="0"/>
          <a:chExt cx="0" cy="0"/>
        </a:xfrm>
      </p:grpSpPr>
      <p:sp>
        <p:nvSpPr>
          <p:cNvPr id="57" name="Shape 57"/>
          <p:cNvSpPr txBox="1">
            <a:spLocks noGrp="1"/>
          </p:cNvSpPr>
          <p:nvPr>
            <p:ph type="title"/>
          </p:nvPr>
        </p:nvSpPr>
        <p:spPr>
          <a:xfrm>
            <a:off x="2171700" y="764373"/>
            <a:ext cx="637794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8" name="Shape 58"/>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9" name="Shape 59"/>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0" name="Shape 60"/>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594360" y="1524000"/>
            <a:ext cx="308610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3886200" y="746760"/>
            <a:ext cx="4663440" cy="5516880"/>
          </a:xfrm>
          <a:prstGeom prst="rect">
            <a:avLst/>
          </a:prstGeom>
          <a:noFill/>
          <a:ln>
            <a:noFill/>
          </a:ln>
        </p:spPr>
        <p:txBody>
          <a:bodyPr wrap="square" lIns="91425" tIns="91425" rIns="91425" bIns="91425" anchor="ctr"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64" name="Shape 64"/>
          <p:cNvSpPr txBox="1">
            <a:spLocks noGrp="1"/>
          </p:cNvSpPr>
          <p:nvPr>
            <p:ph type="body" idx="2"/>
          </p:nvPr>
        </p:nvSpPr>
        <p:spPr>
          <a:xfrm>
            <a:off x="594360" y="3124200"/>
            <a:ext cx="3086100" cy="313944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65" name="Shape 65"/>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594360" y="1524000"/>
            <a:ext cx="407573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a:spLocks noGrp="1"/>
          </p:cNvSpPr>
          <p:nvPr>
            <p:ph type="pic" idx="2"/>
          </p:nvPr>
        </p:nvSpPr>
        <p:spPr>
          <a:xfrm>
            <a:off x="4877524" y="751242"/>
            <a:ext cx="3674234" cy="551239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32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8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9pPr>
          </a:lstStyle>
          <a:p>
            <a:endParaRPr/>
          </a:p>
        </p:txBody>
      </p:sp>
      <p:sp>
        <p:nvSpPr>
          <p:cNvPr id="71" name="Shape 71"/>
          <p:cNvSpPr txBox="1">
            <a:spLocks noGrp="1"/>
          </p:cNvSpPr>
          <p:nvPr>
            <p:ph type="body" idx="1"/>
          </p:nvPr>
        </p:nvSpPr>
        <p:spPr>
          <a:xfrm>
            <a:off x="594360" y="3124200"/>
            <a:ext cx="4075730" cy="313944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72" name="Shape 72"/>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4" name="Shape 74"/>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Shape 75"/>
        <p:cNvGrpSpPr/>
        <p:nvPr/>
      </p:nvGrpSpPr>
      <p:grpSpPr>
        <a:xfrm>
          <a:off x="0" y="0"/>
          <a:ext cx="0" cy="0"/>
          <a:chOff x="0" y="0"/>
          <a:chExt cx="0" cy="0"/>
        </a:xfrm>
      </p:grpSpPr>
      <p:sp>
        <p:nvSpPr>
          <p:cNvPr id="76" name="Shape 76"/>
          <p:cNvSpPr txBox="1">
            <a:spLocks noGrp="1"/>
          </p:cNvSpPr>
          <p:nvPr>
            <p:ph type="title"/>
          </p:nvPr>
        </p:nvSpPr>
        <p:spPr>
          <a:xfrm>
            <a:off x="594355" y="4697361"/>
            <a:ext cx="7956482" cy="81935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7" name="Shape 77"/>
          <p:cNvSpPr>
            <a:spLocks noGrp="1"/>
          </p:cNvSpPr>
          <p:nvPr>
            <p:ph type="pic" idx="2"/>
          </p:nvPr>
        </p:nvSpPr>
        <p:spPr>
          <a:xfrm>
            <a:off x="594355" y="977035"/>
            <a:ext cx="7950260" cy="340697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32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8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2000" b="0" i="0" u="none" strike="noStrike" cap="none">
                <a:solidFill>
                  <a:schemeClr val="dk1"/>
                </a:solidFill>
                <a:latin typeface="Century Gothic"/>
                <a:ea typeface="Century Gothic"/>
                <a:cs typeface="Century Gothic"/>
                <a:sym typeface="Century Gothic"/>
              </a:defRPr>
            </a:lvl9pPr>
          </a:lstStyle>
          <a:p>
            <a:endParaRPr/>
          </a:p>
        </p:txBody>
      </p:sp>
      <p:sp>
        <p:nvSpPr>
          <p:cNvPr id="78" name="Shape 78"/>
          <p:cNvSpPr txBox="1">
            <a:spLocks noGrp="1"/>
          </p:cNvSpPr>
          <p:nvPr>
            <p:ph type="body" idx="1"/>
          </p:nvPr>
        </p:nvSpPr>
        <p:spPr>
          <a:xfrm>
            <a:off x="594360" y="5516716"/>
            <a:ext cx="7955280" cy="746924"/>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79" name="Shape 79"/>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0" name="Shape 80"/>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Title and Caption">
    <p:spTree>
      <p:nvGrpSpPr>
        <p:cNvPr id="1" name="Shape 82"/>
        <p:cNvGrpSpPr/>
        <p:nvPr/>
      </p:nvGrpSpPr>
      <p:grpSpPr>
        <a:xfrm>
          <a:off x="0" y="0"/>
          <a:ext cx="0" cy="0"/>
          <a:chOff x="0" y="0"/>
          <a:chExt cx="0" cy="0"/>
        </a:xfrm>
      </p:grpSpPr>
      <p:pic>
        <p:nvPicPr>
          <p:cNvPr id="83" name="Shape 83" descr="C3-HD-BTM.png"/>
          <p:cNvPicPr preferRelativeResize="0"/>
          <p:nvPr/>
        </p:nvPicPr>
        <p:blipFill rotWithShape="1">
          <a:blip r:embed="rId2">
            <a:alphaModFix/>
          </a:blip>
          <a:srcRect/>
          <a:stretch/>
        </p:blipFill>
        <p:spPr>
          <a:xfrm>
            <a:off x="0" y="4995862"/>
            <a:ext cx="9144000" cy="1862138"/>
          </a:xfrm>
          <a:prstGeom prst="rect">
            <a:avLst/>
          </a:prstGeom>
          <a:noFill/>
          <a:ln>
            <a:noFill/>
          </a:ln>
        </p:spPr>
      </p:pic>
      <p:sp>
        <p:nvSpPr>
          <p:cNvPr id="84" name="Shape 84"/>
          <p:cNvSpPr txBox="1">
            <a:spLocks noGrp="1"/>
          </p:cNvSpPr>
          <p:nvPr>
            <p:ph type="title"/>
          </p:nvPr>
        </p:nvSpPr>
        <p:spPr>
          <a:xfrm>
            <a:off x="594360" y="753533"/>
            <a:ext cx="7955280" cy="2802467"/>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5" name="Shape 85"/>
          <p:cNvSpPr txBox="1">
            <a:spLocks noGrp="1"/>
          </p:cNvSpPr>
          <p:nvPr>
            <p:ph type="body" idx="1"/>
          </p:nvPr>
        </p:nvSpPr>
        <p:spPr>
          <a:xfrm>
            <a:off x="685800" y="3649134"/>
            <a:ext cx="7772400" cy="1330852"/>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86" name="Shape 86"/>
          <p:cNvSpPr txBox="1">
            <a:spLocks noGrp="1"/>
          </p:cNvSpPr>
          <p:nvPr>
            <p:ph type="dt" idx="10"/>
          </p:nvPr>
        </p:nvSpPr>
        <p:spPr>
          <a:xfrm>
            <a:off x="5562176" y="381001"/>
            <a:ext cx="218313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7" name="Shape 87"/>
          <p:cNvSpPr txBox="1">
            <a:spLocks noGrp="1"/>
          </p:cNvSpPr>
          <p:nvPr>
            <p:ph type="ftr" idx="11"/>
          </p:nvPr>
        </p:nvSpPr>
        <p:spPr>
          <a:xfrm>
            <a:off x="594360" y="381001"/>
            <a:ext cx="4830656"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8" name="Shape 88"/>
          <p:cNvSpPr txBox="1">
            <a:spLocks noGrp="1"/>
          </p:cNvSpPr>
          <p:nvPr>
            <p:ph type="sldNum" idx="12"/>
          </p:nvPr>
        </p:nvSpPr>
        <p:spPr>
          <a:xfrm>
            <a:off x="7882466" y="381001"/>
            <a:ext cx="667174"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Shape 89"/>
        <p:cNvGrpSpPr/>
        <p:nvPr/>
      </p:nvGrpSpPr>
      <p:grpSpPr>
        <a:xfrm>
          <a:off x="0" y="0"/>
          <a:ext cx="0" cy="0"/>
          <a:chOff x="0" y="0"/>
          <a:chExt cx="0" cy="0"/>
        </a:xfrm>
      </p:grpSpPr>
      <p:pic>
        <p:nvPicPr>
          <p:cNvPr id="90" name="Shape 90" descr="C3-HD-BTM.png"/>
          <p:cNvPicPr preferRelativeResize="0"/>
          <p:nvPr/>
        </p:nvPicPr>
        <p:blipFill rotWithShape="1">
          <a:blip r:embed="rId2">
            <a:alphaModFix/>
          </a:blip>
          <a:srcRect/>
          <a:stretch/>
        </p:blipFill>
        <p:spPr>
          <a:xfrm>
            <a:off x="0" y="4995862"/>
            <a:ext cx="9144000" cy="1862138"/>
          </a:xfrm>
          <a:prstGeom prst="rect">
            <a:avLst/>
          </a:prstGeom>
          <a:noFill/>
          <a:ln>
            <a:noFill/>
          </a:ln>
        </p:spPr>
      </p:pic>
      <p:sp>
        <p:nvSpPr>
          <p:cNvPr id="91" name="Shape 91"/>
          <p:cNvSpPr txBox="1">
            <a:spLocks noGrp="1"/>
          </p:cNvSpPr>
          <p:nvPr>
            <p:ph type="title"/>
          </p:nvPr>
        </p:nvSpPr>
        <p:spPr>
          <a:xfrm>
            <a:off x="768351" y="753534"/>
            <a:ext cx="7613650" cy="2756234"/>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92" name="Shape 92"/>
          <p:cNvSpPr txBox="1">
            <a:spLocks noGrp="1"/>
          </p:cNvSpPr>
          <p:nvPr>
            <p:ph type="body" idx="1"/>
          </p:nvPr>
        </p:nvSpPr>
        <p:spPr>
          <a:xfrm>
            <a:off x="977899" y="3509768"/>
            <a:ext cx="7194552" cy="444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93" name="Shape 93"/>
          <p:cNvSpPr txBox="1">
            <a:spLocks noGrp="1"/>
          </p:cNvSpPr>
          <p:nvPr>
            <p:ph type="body" idx="2"/>
          </p:nvPr>
        </p:nvSpPr>
        <p:spPr>
          <a:xfrm>
            <a:off x="685800" y="4174597"/>
            <a:ext cx="7778752" cy="821265"/>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94" name="Shape 94"/>
          <p:cNvSpPr txBox="1">
            <a:spLocks noGrp="1"/>
          </p:cNvSpPr>
          <p:nvPr>
            <p:ph type="dt" idx="10"/>
          </p:nvPr>
        </p:nvSpPr>
        <p:spPr>
          <a:xfrm>
            <a:off x="5562176" y="381001"/>
            <a:ext cx="218313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95" name="Shape 95"/>
          <p:cNvSpPr txBox="1">
            <a:spLocks noGrp="1"/>
          </p:cNvSpPr>
          <p:nvPr>
            <p:ph type="ftr" idx="11"/>
          </p:nvPr>
        </p:nvSpPr>
        <p:spPr>
          <a:xfrm>
            <a:off x="594360" y="379438"/>
            <a:ext cx="4830656"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96" name="Shape 96"/>
          <p:cNvSpPr txBox="1">
            <a:spLocks noGrp="1"/>
          </p:cNvSpPr>
          <p:nvPr>
            <p:ph type="sldNum" idx="12"/>
          </p:nvPr>
        </p:nvSpPr>
        <p:spPr>
          <a:xfrm>
            <a:off x="7882466" y="381001"/>
            <a:ext cx="667174"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
        <p:nvSpPr>
          <p:cNvPr id="97" name="Shape 97"/>
          <p:cNvSpPr txBox="1"/>
          <p:nvPr/>
        </p:nvSpPr>
        <p:spPr>
          <a:xfrm>
            <a:off x="231458" y="807720"/>
            <a:ext cx="457200" cy="584776"/>
          </a:xfrm>
          <a:prstGeom prst="rect">
            <a:avLst/>
          </a:prstGeom>
          <a:noFill/>
          <a:ln>
            <a:noFill/>
          </a:ln>
        </p:spPr>
        <p:txBody>
          <a:bodyPr wrap="square" lIns="91425" tIns="45700" rIns="91425" bIns="45700" anchor="ctr" anchorCtr="0">
            <a:noAutofit/>
          </a:bodyPr>
          <a:lstStyle/>
          <a:p>
            <a:pPr marL="0" marR="0" lvl="0" indent="0" algn="l" rtl="0">
              <a:lnSpc>
                <a:spcPct val="80000"/>
              </a:lnSpc>
              <a:spcBef>
                <a:spcPts val="0"/>
              </a:spcBef>
              <a:spcAft>
                <a:spcPts val="0"/>
              </a:spcAft>
              <a:buClr>
                <a:schemeClr val="dk1"/>
              </a:buClr>
              <a:buSzPct val="25000"/>
              <a:buFont typeface="Arial"/>
              <a:buNone/>
            </a:pPr>
            <a:r>
              <a:rPr lang="en-US" sz="8000" b="0" cap="none">
                <a:solidFill>
                  <a:schemeClr val="dk1"/>
                </a:solidFill>
                <a:latin typeface="Arial"/>
                <a:ea typeface="Arial"/>
                <a:cs typeface="Arial"/>
                <a:sym typeface="Arial"/>
              </a:rPr>
              <a:t>“</a:t>
            </a:r>
          </a:p>
        </p:txBody>
      </p:sp>
      <p:sp>
        <p:nvSpPr>
          <p:cNvPr id="98" name="Shape 98"/>
          <p:cNvSpPr txBox="1"/>
          <p:nvPr/>
        </p:nvSpPr>
        <p:spPr>
          <a:xfrm>
            <a:off x="8146733" y="3021330"/>
            <a:ext cx="457200" cy="584776"/>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Clr>
                <a:schemeClr val="dk1"/>
              </a:buClr>
              <a:buSzPct val="25000"/>
              <a:buFont typeface="Arial"/>
              <a:buNone/>
            </a:pPr>
            <a:r>
              <a:rPr lang="en-US" sz="8000" b="0" cap="none">
                <a:solidFill>
                  <a:schemeClr val="dk1"/>
                </a:solidFill>
                <a:latin typeface="Arial"/>
                <a:ea typeface="Arial"/>
                <a:cs typeface="Arial"/>
                <a:sym typeface="Arial"/>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Shape 99"/>
        <p:cNvGrpSpPr/>
        <p:nvPr/>
      </p:nvGrpSpPr>
      <p:grpSpPr>
        <a:xfrm>
          <a:off x="0" y="0"/>
          <a:ext cx="0" cy="0"/>
          <a:chOff x="0" y="0"/>
          <a:chExt cx="0" cy="0"/>
        </a:xfrm>
      </p:grpSpPr>
      <p:pic>
        <p:nvPicPr>
          <p:cNvPr id="100" name="Shape 100" descr="C3-HD-BTM.png"/>
          <p:cNvPicPr preferRelativeResize="0"/>
          <p:nvPr/>
        </p:nvPicPr>
        <p:blipFill rotWithShape="1">
          <a:blip r:embed="rId2">
            <a:alphaModFix/>
          </a:blip>
          <a:srcRect/>
          <a:stretch/>
        </p:blipFill>
        <p:spPr>
          <a:xfrm>
            <a:off x="0" y="4995862"/>
            <a:ext cx="9144000" cy="1862138"/>
          </a:xfrm>
          <a:prstGeom prst="rect">
            <a:avLst/>
          </a:prstGeom>
          <a:noFill/>
          <a:ln>
            <a:noFill/>
          </a:ln>
        </p:spPr>
      </p:pic>
      <p:sp>
        <p:nvSpPr>
          <p:cNvPr id="101" name="Shape 101"/>
          <p:cNvSpPr txBox="1">
            <a:spLocks noGrp="1"/>
          </p:cNvSpPr>
          <p:nvPr>
            <p:ph type="title"/>
          </p:nvPr>
        </p:nvSpPr>
        <p:spPr>
          <a:xfrm>
            <a:off x="685800" y="1124702"/>
            <a:ext cx="7774782" cy="251183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entury Gothic"/>
              <a:buNone/>
              <a:defRPr sz="32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02" name="Shape 102"/>
          <p:cNvSpPr txBox="1">
            <a:spLocks noGrp="1"/>
          </p:cNvSpPr>
          <p:nvPr>
            <p:ph type="body" idx="1"/>
          </p:nvPr>
        </p:nvSpPr>
        <p:spPr>
          <a:xfrm>
            <a:off x="685792" y="3648316"/>
            <a:ext cx="7773608" cy="9998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9pPr>
          </a:lstStyle>
          <a:p>
            <a:endParaRPr/>
          </a:p>
        </p:txBody>
      </p:sp>
      <p:sp>
        <p:nvSpPr>
          <p:cNvPr id="103" name="Shape 103"/>
          <p:cNvSpPr txBox="1">
            <a:spLocks noGrp="1"/>
          </p:cNvSpPr>
          <p:nvPr>
            <p:ph type="dt" idx="10"/>
          </p:nvPr>
        </p:nvSpPr>
        <p:spPr>
          <a:xfrm>
            <a:off x="5562176" y="378884"/>
            <a:ext cx="218313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04" name="Shape 104"/>
          <p:cNvSpPr txBox="1">
            <a:spLocks noGrp="1"/>
          </p:cNvSpPr>
          <p:nvPr>
            <p:ph type="ftr" idx="11"/>
          </p:nvPr>
        </p:nvSpPr>
        <p:spPr>
          <a:xfrm>
            <a:off x="594360" y="378884"/>
            <a:ext cx="4830656"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05" name="Shape 105"/>
          <p:cNvSpPr txBox="1">
            <a:spLocks noGrp="1"/>
          </p:cNvSpPr>
          <p:nvPr>
            <p:ph type="sldNum" idx="12"/>
          </p:nvPr>
        </p:nvSpPr>
        <p:spPr>
          <a:xfrm>
            <a:off x="7882466" y="381001"/>
            <a:ext cx="667174"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 Column">
    <p:spTree>
      <p:nvGrpSpPr>
        <p:cNvPr id="1" name="Shape 106"/>
        <p:cNvGrpSpPr/>
        <p:nvPr/>
      </p:nvGrpSpPr>
      <p:grpSpPr>
        <a:xfrm>
          <a:off x="0" y="0"/>
          <a:ext cx="0" cy="0"/>
          <a:chOff x="0" y="0"/>
          <a:chExt cx="0" cy="0"/>
        </a:xfrm>
      </p:grpSpPr>
      <p:sp>
        <p:nvSpPr>
          <p:cNvPr id="107" name="Shape 107"/>
          <p:cNvSpPr txBox="1">
            <a:spLocks noGrp="1"/>
          </p:cNvSpPr>
          <p:nvPr>
            <p:ph type="title"/>
          </p:nvPr>
        </p:nvSpPr>
        <p:spPr>
          <a:xfrm>
            <a:off x="2171701" y="762000"/>
            <a:ext cx="6377939" cy="1303867"/>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08" name="Shape 108"/>
          <p:cNvSpPr txBox="1">
            <a:spLocks noGrp="1"/>
          </p:cNvSpPr>
          <p:nvPr>
            <p:ph type="body" idx="1"/>
          </p:nvPr>
        </p:nvSpPr>
        <p:spPr>
          <a:xfrm>
            <a:off x="594361" y="2202080"/>
            <a:ext cx="2560320" cy="617320"/>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09" name="Shape 109"/>
          <p:cNvSpPr txBox="1">
            <a:spLocks noGrp="1"/>
          </p:cNvSpPr>
          <p:nvPr>
            <p:ph type="body" idx="2"/>
          </p:nvPr>
        </p:nvSpPr>
        <p:spPr>
          <a:xfrm>
            <a:off x="594360" y="2904564"/>
            <a:ext cx="2560320" cy="3359079"/>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10" name="Shape 110"/>
          <p:cNvSpPr txBox="1">
            <a:spLocks noGrp="1"/>
          </p:cNvSpPr>
          <p:nvPr>
            <p:ph type="body" idx="3"/>
          </p:nvPr>
        </p:nvSpPr>
        <p:spPr>
          <a:xfrm>
            <a:off x="3302237" y="2201333"/>
            <a:ext cx="2560320"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11" name="Shape 111"/>
          <p:cNvSpPr txBox="1">
            <a:spLocks noGrp="1"/>
          </p:cNvSpPr>
          <p:nvPr>
            <p:ph type="body" idx="4"/>
          </p:nvPr>
        </p:nvSpPr>
        <p:spPr>
          <a:xfrm>
            <a:off x="3300781" y="2904068"/>
            <a:ext cx="2560320" cy="335957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12" name="Shape 112"/>
          <p:cNvSpPr txBox="1">
            <a:spLocks noGrp="1"/>
          </p:cNvSpPr>
          <p:nvPr>
            <p:ph type="body" idx="5"/>
          </p:nvPr>
        </p:nvSpPr>
        <p:spPr>
          <a:xfrm>
            <a:off x="5989319" y="2192866"/>
            <a:ext cx="2560320"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13" name="Shape 113"/>
          <p:cNvSpPr txBox="1">
            <a:spLocks noGrp="1"/>
          </p:cNvSpPr>
          <p:nvPr>
            <p:ph type="body" idx="6"/>
          </p:nvPr>
        </p:nvSpPr>
        <p:spPr>
          <a:xfrm>
            <a:off x="5989320" y="2904564"/>
            <a:ext cx="2560320" cy="3359079"/>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14" name="Shape 114"/>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15" name="Shape 115"/>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16" name="Shape 116"/>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Shape 117"/>
        <p:cNvGrpSpPr/>
        <p:nvPr/>
      </p:nvGrpSpPr>
      <p:grpSpPr>
        <a:xfrm>
          <a:off x="0" y="0"/>
          <a:ext cx="0" cy="0"/>
          <a:chOff x="0" y="0"/>
          <a:chExt cx="0" cy="0"/>
        </a:xfrm>
      </p:grpSpPr>
      <p:sp>
        <p:nvSpPr>
          <p:cNvPr id="118" name="Shape 118"/>
          <p:cNvSpPr txBox="1">
            <a:spLocks noGrp="1"/>
          </p:cNvSpPr>
          <p:nvPr>
            <p:ph type="title"/>
          </p:nvPr>
        </p:nvSpPr>
        <p:spPr>
          <a:xfrm>
            <a:off x="2171702" y="762000"/>
            <a:ext cx="6381984"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9" name="Shape 119"/>
          <p:cNvSpPr txBox="1">
            <a:spLocks noGrp="1"/>
          </p:cNvSpPr>
          <p:nvPr>
            <p:ph type="body" idx="1"/>
          </p:nvPr>
        </p:nvSpPr>
        <p:spPr>
          <a:xfrm>
            <a:off x="594360" y="4113340"/>
            <a:ext cx="2560320"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20" name="Shape 120"/>
          <p:cNvSpPr>
            <a:spLocks noGrp="1"/>
          </p:cNvSpPr>
          <p:nvPr>
            <p:ph type="pic" idx="2"/>
          </p:nvPr>
        </p:nvSpPr>
        <p:spPr>
          <a:xfrm>
            <a:off x="594360" y="2331720"/>
            <a:ext cx="2560320" cy="15073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21" name="Shape 121"/>
          <p:cNvSpPr txBox="1">
            <a:spLocks noGrp="1"/>
          </p:cNvSpPr>
          <p:nvPr>
            <p:ph type="body" idx="3"/>
          </p:nvPr>
        </p:nvSpPr>
        <p:spPr>
          <a:xfrm>
            <a:off x="594360" y="4796103"/>
            <a:ext cx="2560320" cy="1467537"/>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22" name="Shape 122"/>
          <p:cNvSpPr txBox="1">
            <a:spLocks noGrp="1"/>
          </p:cNvSpPr>
          <p:nvPr>
            <p:ph type="body" idx="4"/>
          </p:nvPr>
        </p:nvSpPr>
        <p:spPr>
          <a:xfrm>
            <a:off x="3291873" y="4113340"/>
            <a:ext cx="2560320"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23" name="Shape 123"/>
          <p:cNvSpPr>
            <a:spLocks noGrp="1"/>
          </p:cNvSpPr>
          <p:nvPr>
            <p:ph type="pic" idx="5"/>
          </p:nvPr>
        </p:nvSpPr>
        <p:spPr>
          <a:xfrm>
            <a:off x="3291872" y="2331720"/>
            <a:ext cx="2560320" cy="1509862"/>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24" name="Shape 124"/>
          <p:cNvSpPr txBox="1">
            <a:spLocks noGrp="1"/>
          </p:cNvSpPr>
          <p:nvPr>
            <p:ph type="body" idx="6"/>
          </p:nvPr>
        </p:nvSpPr>
        <p:spPr>
          <a:xfrm>
            <a:off x="3290858" y="4796102"/>
            <a:ext cx="2560320" cy="1467537"/>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25" name="Shape 125"/>
          <p:cNvSpPr txBox="1">
            <a:spLocks noGrp="1"/>
          </p:cNvSpPr>
          <p:nvPr>
            <p:ph type="body" idx="7"/>
          </p:nvPr>
        </p:nvSpPr>
        <p:spPr>
          <a:xfrm>
            <a:off x="5993365" y="4113340"/>
            <a:ext cx="2560320"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entury Gothic"/>
                <a:ea typeface="Century Gothic"/>
                <a:cs typeface="Century Gothic"/>
                <a:sym typeface="Century Gothic"/>
              </a:defRPr>
            </a:lvl9pPr>
          </a:lstStyle>
          <a:p>
            <a:endParaRPr/>
          </a:p>
        </p:txBody>
      </p:sp>
      <p:sp>
        <p:nvSpPr>
          <p:cNvPr id="126" name="Shape 126"/>
          <p:cNvSpPr>
            <a:spLocks noGrp="1"/>
          </p:cNvSpPr>
          <p:nvPr>
            <p:ph type="pic" idx="8"/>
          </p:nvPr>
        </p:nvSpPr>
        <p:spPr>
          <a:xfrm>
            <a:off x="5993364" y="2331721"/>
            <a:ext cx="2560320" cy="1508919"/>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27" name="Shape 127"/>
          <p:cNvSpPr txBox="1">
            <a:spLocks noGrp="1"/>
          </p:cNvSpPr>
          <p:nvPr>
            <p:ph type="body" idx="9"/>
          </p:nvPr>
        </p:nvSpPr>
        <p:spPr>
          <a:xfrm>
            <a:off x="5993272" y="4796100"/>
            <a:ext cx="2560320" cy="1467537"/>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400" b="0" i="0" u="none" strike="noStrike" cap="none">
                <a:solidFill>
                  <a:schemeClr val="dk1"/>
                </a:solidFill>
                <a:latin typeface="Century Gothic"/>
                <a:ea typeface="Century Gothic"/>
                <a:cs typeface="Century Gothic"/>
                <a:sym typeface="Century Gothic"/>
              </a:defRPr>
            </a:lvl1pPr>
            <a:lvl2pPr marL="457200" marR="0" lvl="1" indent="0" algn="l" rtl="0">
              <a:lnSpc>
                <a:spcPct val="90000"/>
              </a:lnSpc>
              <a:spcBef>
                <a:spcPts val="500"/>
              </a:spcBef>
              <a:buClr>
                <a:schemeClr val="dk1"/>
              </a:buClr>
              <a:buFont typeface="Arial"/>
              <a:buNone/>
              <a:defRPr sz="1200" b="0" i="0" u="none" strike="noStrike" cap="none">
                <a:solidFill>
                  <a:schemeClr val="dk1"/>
                </a:solidFill>
                <a:latin typeface="Century Gothic"/>
                <a:ea typeface="Century Gothic"/>
                <a:cs typeface="Century Gothic"/>
                <a:sym typeface="Century Gothic"/>
              </a:defRPr>
            </a:lvl2pPr>
            <a:lvl3pPr marL="914400" marR="0" lvl="2" indent="0" algn="l" rtl="0">
              <a:lnSpc>
                <a:spcPct val="90000"/>
              </a:lnSpc>
              <a:spcBef>
                <a:spcPts val="500"/>
              </a:spcBef>
              <a:buClr>
                <a:schemeClr val="dk1"/>
              </a:buClr>
              <a:buFont typeface="Arial"/>
              <a:buNone/>
              <a:defRPr sz="1000" b="0" i="0" u="none" strike="noStrike" cap="none">
                <a:solidFill>
                  <a:schemeClr val="dk1"/>
                </a:solidFill>
                <a:latin typeface="Century Gothic"/>
                <a:ea typeface="Century Gothic"/>
                <a:cs typeface="Century Gothic"/>
                <a:sym typeface="Century Gothic"/>
              </a:defRPr>
            </a:lvl3pPr>
            <a:lvl4pPr marL="1371600" marR="0" lvl="3"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4pPr>
            <a:lvl5pPr marL="1828800" marR="0" lvl="4"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5pPr>
            <a:lvl6pPr marL="2286000" marR="0" lvl="5"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6pPr>
            <a:lvl7pPr marL="2743200" marR="0" lvl="6"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7pPr>
            <a:lvl8pPr marL="3200400" marR="0" lvl="7"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8pPr>
            <a:lvl9pPr marL="3657600" marR="0" lvl="8" indent="0" algn="l" rtl="0">
              <a:lnSpc>
                <a:spcPct val="90000"/>
              </a:lnSpc>
              <a:spcBef>
                <a:spcPts val="500"/>
              </a:spcBef>
              <a:buClr>
                <a:schemeClr val="dk1"/>
              </a:buClr>
              <a:buFont typeface="Arial"/>
              <a:buNone/>
              <a:defRPr sz="900" b="0" i="0" u="none" strike="noStrike" cap="none">
                <a:solidFill>
                  <a:schemeClr val="dk1"/>
                </a:solidFill>
                <a:latin typeface="Century Gothic"/>
                <a:ea typeface="Century Gothic"/>
                <a:cs typeface="Century Gothic"/>
                <a:sym typeface="Century Gothic"/>
              </a:defRPr>
            </a:lvl9pPr>
          </a:lstStyle>
          <a:p>
            <a:endParaRPr/>
          </a:p>
        </p:txBody>
      </p:sp>
      <p:sp>
        <p:nvSpPr>
          <p:cNvPr id="128" name="Shape 128"/>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29" name="Shape 129"/>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0" name="Shape 130"/>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31"/>
        <p:cNvGrpSpPr/>
        <p:nvPr/>
      </p:nvGrpSpPr>
      <p:grpSpPr>
        <a:xfrm>
          <a:off x="0" y="0"/>
          <a:ext cx="0" cy="0"/>
          <a:chOff x="0" y="0"/>
          <a:chExt cx="0" cy="0"/>
        </a:xfrm>
      </p:grpSpPr>
      <p:sp>
        <p:nvSpPr>
          <p:cNvPr id="132" name="Shape 132"/>
          <p:cNvSpPr txBox="1">
            <a:spLocks noGrp="1"/>
          </p:cNvSpPr>
          <p:nvPr>
            <p:ph type="title"/>
          </p:nvPr>
        </p:nvSpPr>
        <p:spPr>
          <a:xfrm>
            <a:off x="2171700" y="764373"/>
            <a:ext cx="637794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33" name="Shape 133"/>
          <p:cNvSpPr txBox="1">
            <a:spLocks noGrp="1"/>
          </p:cNvSpPr>
          <p:nvPr>
            <p:ph type="body" idx="1"/>
          </p:nvPr>
        </p:nvSpPr>
        <p:spPr>
          <a:xfrm rot="5400000">
            <a:off x="2537460" y="251460"/>
            <a:ext cx="4069080" cy="795528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34" name="Shape 134"/>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5" name="Shape 135"/>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6" name="Shape 136"/>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137"/>
        <p:cNvGrpSpPr/>
        <p:nvPr/>
      </p:nvGrpSpPr>
      <p:grpSpPr>
        <a:xfrm>
          <a:off x="0" y="0"/>
          <a:ext cx="0" cy="0"/>
          <a:chOff x="0" y="0"/>
          <a:chExt cx="0" cy="0"/>
        </a:xfrm>
      </p:grpSpPr>
      <p:pic>
        <p:nvPicPr>
          <p:cNvPr id="138" name="Shape 138" descr="C3-HD-BTM.png"/>
          <p:cNvPicPr preferRelativeResize="0"/>
          <p:nvPr/>
        </p:nvPicPr>
        <p:blipFill rotWithShape="1">
          <a:blip r:embed="rId2">
            <a:alphaModFix/>
          </a:blip>
          <a:srcRect/>
          <a:stretch/>
        </p:blipFill>
        <p:spPr>
          <a:xfrm>
            <a:off x="0" y="4995862"/>
            <a:ext cx="9144000" cy="1862138"/>
          </a:xfrm>
          <a:prstGeom prst="rect">
            <a:avLst/>
          </a:prstGeom>
          <a:noFill/>
          <a:ln>
            <a:noFill/>
          </a:ln>
        </p:spPr>
      </p:pic>
      <p:sp>
        <p:nvSpPr>
          <p:cNvPr id="139" name="Shape 139"/>
          <p:cNvSpPr txBox="1">
            <a:spLocks noGrp="1"/>
          </p:cNvSpPr>
          <p:nvPr>
            <p:ph type="title"/>
          </p:nvPr>
        </p:nvSpPr>
        <p:spPr>
          <a:xfrm rot="5400000">
            <a:off x="5653777" y="2099995"/>
            <a:ext cx="4248675" cy="154305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40" name="Shape 140"/>
          <p:cNvSpPr txBox="1">
            <a:spLocks noGrp="1"/>
          </p:cNvSpPr>
          <p:nvPr>
            <p:ph type="body" idx="1"/>
          </p:nvPr>
        </p:nvSpPr>
        <p:spPr>
          <a:xfrm rot="5400000">
            <a:off x="1608512" y="-268025"/>
            <a:ext cx="4249732" cy="627803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41" name="Shape 141"/>
          <p:cNvSpPr txBox="1">
            <a:spLocks noGrp="1"/>
          </p:cNvSpPr>
          <p:nvPr>
            <p:ph type="dt" idx="10"/>
          </p:nvPr>
        </p:nvSpPr>
        <p:spPr>
          <a:xfrm>
            <a:off x="5562176" y="381001"/>
            <a:ext cx="218313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2" name="Shape 142"/>
          <p:cNvSpPr txBox="1">
            <a:spLocks noGrp="1"/>
          </p:cNvSpPr>
          <p:nvPr>
            <p:ph type="ftr" idx="11"/>
          </p:nvPr>
        </p:nvSpPr>
        <p:spPr>
          <a:xfrm>
            <a:off x="594360" y="381001"/>
            <a:ext cx="4830656"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3" name="Shape 143"/>
          <p:cNvSpPr txBox="1">
            <a:spLocks noGrp="1"/>
          </p:cNvSpPr>
          <p:nvPr>
            <p:ph type="sldNum" idx="12"/>
          </p:nvPr>
        </p:nvSpPr>
        <p:spPr>
          <a:xfrm>
            <a:off x="7882466" y="381001"/>
            <a:ext cx="667174"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a:solidFill>
                  <a:srgbClr val="888888"/>
                </a:solidFill>
                <a:latin typeface="Arial"/>
                <a:ea typeface="Arial"/>
                <a:cs typeface="Arial"/>
                <a:sym typeface="Arial"/>
              </a:rPr>
              <a:t>‹#›</a:t>
            </a:fld>
            <a:endParaRPr lang="en-US" sz="1050">
              <a:solidFill>
                <a:srgbClr val="888888"/>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pic>
        <p:nvPicPr>
          <p:cNvPr id="10" name="Shape 10" descr="C3-HD-TOP.png"/>
          <p:cNvPicPr preferRelativeResize="0"/>
          <p:nvPr/>
        </p:nvPicPr>
        <p:blipFill rotWithShape="1">
          <a:blip r:embed="rId19">
            <a:alphaModFix/>
          </a:blip>
          <a:srcRect/>
          <a:stretch/>
        </p:blipFill>
        <p:spPr>
          <a:xfrm>
            <a:off x="0" y="0"/>
            <a:ext cx="9144000" cy="1081088"/>
          </a:xfrm>
          <a:prstGeom prst="rect">
            <a:avLst/>
          </a:prstGeom>
          <a:noFill/>
          <a:ln>
            <a:noFill/>
          </a:ln>
        </p:spPr>
      </p:pic>
      <p:sp>
        <p:nvSpPr>
          <p:cNvPr id="11" name="Shape 11"/>
          <p:cNvSpPr txBox="1">
            <a:spLocks noGrp="1"/>
          </p:cNvSpPr>
          <p:nvPr>
            <p:ph type="title"/>
          </p:nvPr>
        </p:nvSpPr>
        <p:spPr>
          <a:xfrm>
            <a:off x="2171700" y="764373"/>
            <a:ext cx="637794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dk1"/>
              </a:buClr>
              <a:buFont typeface="Century Gothic"/>
              <a:buNone/>
              <a:defRPr sz="4000" b="0" i="0" u="none" strike="noStrike" cap="none">
                <a:solidFill>
                  <a:schemeClr val="dk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2" name="Shape 12"/>
          <p:cNvSpPr txBox="1">
            <a:spLocks noGrp="1"/>
          </p:cNvSpPr>
          <p:nvPr>
            <p:ph type="body" idx="1"/>
          </p:nvPr>
        </p:nvSpPr>
        <p:spPr>
          <a:xfrm>
            <a:off x="594360" y="2194560"/>
            <a:ext cx="7955280" cy="406908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dk1"/>
              </a:buClr>
              <a:buSzPct val="100000"/>
              <a:buFont typeface="Arial"/>
              <a:buChar char="•"/>
              <a:defRPr sz="2200" b="0" i="0" u="none" strike="noStrike" cap="none">
                <a:solidFill>
                  <a:schemeClr val="dk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dk1"/>
              </a:buClr>
              <a:buSzPct val="100000"/>
              <a:buFont typeface="Arial"/>
              <a:buChar char="•"/>
              <a:defRPr sz="2000" b="0" i="0" u="none" strike="noStrike" cap="none">
                <a:solidFill>
                  <a:schemeClr val="dk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dk1"/>
              </a:buClr>
              <a:buSzPct val="100000"/>
              <a:buFont typeface="Arial"/>
              <a:buChar char="•"/>
              <a:defRPr sz="1800" b="0" i="0" u="none" strike="noStrike" cap="none">
                <a:solidFill>
                  <a:schemeClr val="dk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dk1"/>
              </a:buClr>
              <a:buSzPct val="1000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13" name="Shape 13"/>
          <p:cNvSpPr txBox="1">
            <a:spLocks noGrp="1"/>
          </p:cNvSpPr>
          <p:nvPr>
            <p:ph type="dt" idx="10"/>
          </p:nvPr>
        </p:nvSpPr>
        <p:spPr>
          <a:xfrm>
            <a:off x="6412230" y="6356351"/>
            <a:ext cx="2137410" cy="365125"/>
          </a:xfrm>
          <a:prstGeom prst="rect">
            <a:avLst/>
          </a:prstGeom>
          <a:noFill/>
          <a:ln>
            <a:noFill/>
          </a:ln>
        </p:spPr>
        <p:txBody>
          <a:bodyPr wrap="square" lIns="91425" tIns="91425" rIns="91425" bIns="91425" anchor="ctr" anchorCtr="0"/>
          <a:lstStyle>
            <a:lvl1pPr marL="0" marR="0" lvl="0" indent="0" algn="r"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ftr" idx="11"/>
          </p:nvPr>
        </p:nvSpPr>
        <p:spPr>
          <a:xfrm>
            <a:off x="594360" y="6355846"/>
            <a:ext cx="5680710" cy="365125"/>
          </a:xfrm>
          <a:prstGeom prst="rect">
            <a:avLst/>
          </a:prstGeom>
          <a:noFill/>
          <a:ln>
            <a:noFill/>
          </a:ln>
        </p:spPr>
        <p:txBody>
          <a:bodyPr wrap="square" lIns="91425" tIns="91425" rIns="91425" bIns="91425" anchor="ctr" anchorCtr="0"/>
          <a:lstStyle>
            <a:lvl1pPr marL="0" marR="0" lvl="0" indent="0" algn="l" rtl="0">
              <a:lnSpc>
                <a:spcPct val="80000"/>
              </a:lnSpc>
              <a:spcBef>
                <a:spcPts val="210"/>
              </a:spcBef>
              <a:spcAft>
                <a:spcPts val="0"/>
              </a:spcAft>
              <a:buNone/>
              <a:defRPr sz="1050" b="0" i="0" u="none" strike="noStrike" cap="none">
                <a:solidFill>
                  <a:srgbClr val="888888"/>
                </a:solidFill>
                <a:latin typeface="Arial"/>
                <a:ea typeface="Arial"/>
                <a:cs typeface="Arial"/>
                <a:sym typeface="Arial"/>
              </a:defRPr>
            </a:lvl1pPr>
            <a:lvl2pPr marL="457200" marR="0" lvl="1"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2pPr>
            <a:lvl3pPr marL="914400" marR="0" lvl="2"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3pPr>
            <a:lvl4pPr marL="1371600" marR="0" lvl="3"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4pPr>
            <a:lvl5pPr marL="1828800" marR="0" lvl="4" indent="0" algn="l" rtl="0">
              <a:lnSpc>
                <a:spcPct val="80000"/>
              </a:lnSpc>
              <a:spcBef>
                <a:spcPts val="360"/>
              </a:spcBef>
              <a:spcAft>
                <a:spcPts val="0"/>
              </a:spcAft>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5" name="Shape 15"/>
          <p:cNvSpPr txBox="1">
            <a:spLocks noGrp="1"/>
          </p:cNvSpPr>
          <p:nvPr>
            <p:ph type="sldNum" idx="12"/>
          </p:nvPr>
        </p:nvSpPr>
        <p:spPr>
          <a:xfrm>
            <a:off x="6572250" y="381001"/>
            <a:ext cx="1977390" cy="365125"/>
          </a:xfrm>
          <a:prstGeom prst="rect">
            <a:avLst/>
          </a:prstGeom>
          <a:noFill/>
          <a:ln>
            <a:noFill/>
          </a:ln>
        </p:spPr>
        <p:txBody>
          <a:bodyPr wrap="square" lIns="91425" tIns="45700" rIns="91425" bIns="45700" anchor="ctr" anchorCtr="0">
            <a:noAutofit/>
          </a:bodyPr>
          <a:lstStyle/>
          <a:p>
            <a:pPr marL="0" marR="0" lvl="0" indent="0" algn="r" rtl="0">
              <a:lnSpc>
                <a:spcPct val="80000"/>
              </a:lnSpc>
              <a:spcBef>
                <a:spcPts val="0"/>
              </a:spcBef>
              <a:spcAft>
                <a:spcPts val="0"/>
              </a:spcAft>
              <a:buSzPct val="25000"/>
              <a:buNone/>
            </a:pPr>
            <a:fld id="{00000000-1234-1234-1234-123412341234}" type="slidenum">
              <a:rPr lang="en-US" sz="1050" b="0" i="0" u="none" strike="noStrike" cap="none">
                <a:solidFill>
                  <a:srgbClr val="888888"/>
                </a:solidFill>
                <a:latin typeface="Arial"/>
                <a:ea typeface="Arial"/>
                <a:cs typeface="Arial"/>
                <a:sym typeface="Arial"/>
              </a:rPr>
              <a:t>‹#›</a:t>
            </a:fld>
            <a:endParaRPr lang="en-US" sz="1050" b="0" i="0" u="none" strike="noStrike" cap="none">
              <a:solidFill>
                <a:srgbClr val="888888"/>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Shape 149"/>
          <p:cNvSpPr txBox="1">
            <a:spLocks noGrp="1"/>
          </p:cNvSpPr>
          <p:nvPr>
            <p:ph type="ctrTitle"/>
          </p:nvPr>
        </p:nvSpPr>
        <p:spPr>
          <a:xfrm>
            <a:off x="814387" y="1695899"/>
            <a:ext cx="7429500" cy="1143000"/>
          </a:xfrm>
          <a:prstGeom prst="rect">
            <a:avLst/>
          </a:prstGeom>
          <a:noFill/>
          <a:ln>
            <a:noFill/>
          </a:ln>
        </p:spPr>
        <p:txBody>
          <a:bodyPr wrap="square" lIns="91425" tIns="45700" rIns="91425" bIns="45700" anchor="b" anchorCtr="0">
            <a:noAutofit/>
          </a:bodyPr>
          <a:lstStyle/>
          <a:p>
            <a:pPr marL="0" marR="0" lvl="0" indent="0" algn="ctr" rtl="0">
              <a:lnSpc>
                <a:spcPct val="90000"/>
              </a:lnSpc>
              <a:spcBef>
                <a:spcPts val="0"/>
              </a:spcBef>
              <a:buClr>
                <a:schemeClr val="dk1"/>
              </a:buClr>
              <a:buSzPct val="25000"/>
              <a:buFont typeface="Century Gothic"/>
              <a:buNone/>
            </a:pPr>
            <a:r>
              <a:rPr lang="en-US" sz="5400" b="0" i="0" u="none" strike="noStrike" cap="none">
                <a:solidFill>
                  <a:schemeClr val="dk1"/>
                </a:solidFill>
                <a:latin typeface="Century Gothic"/>
                <a:ea typeface="Century Gothic"/>
                <a:cs typeface="Century Gothic"/>
                <a:sym typeface="Century Gothic"/>
              </a:rPr>
              <a:t>YSGRIFENNU FFURFIOL</a:t>
            </a:r>
          </a:p>
        </p:txBody>
      </p:sp>
      <p:sp>
        <p:nvSpPr>
          <p:cNvPr id="150" name="Shape 150"/>
          <p:cNvSpPr txBox="1">
            <a:spLocks noGrp="1"/>
          </p:cNvSpPr>
          <p:nvPr>
            <p:ph type="subTitle" idx="1"/>
          </p:nvPr>
        </p:nvSpPr>
        <p:spPr>
          <a:xfrm>
            <a:off x="2444631" y="3189387"/>
            <a:ext cx="4169013" cy="905184"/>
          </a:xfrm>
          <a:prstGeom prst="rect">
            <a:avLst/>
          </a:prstGeom>
          <a:solidFill>
            <a:srgbClr val="FFC000"/>
          </a:solidFill>
          <a:ln>
            <a:noFill/>
          </a:ln>
        </p:spPr>
        <p:txBody>
          <a:bodyPr wrap="square" lIns="91425" tIns="45700" rIns="91425" bIns="45700" anchor="t" anchorCtr="0">
            <a:noAutofit/>
          </a:bodyPr>
          <a:lstStyle/>
          <a:p>
            <a:pPr lvl="0" algn="ctr">
              <a:spcBef>
                <a:spcPts val="0"/>
              </a:spcBef>
              <a:buClr>
                <a:schemeClr val="accent1"/>
              </a:buClr>
              <a:buSzPct val="25000"/>
            </a:pPr>
            <a:r>
              <a:rPr lang="en-US" sz="2600" dirty="0" err="1">
                <a:solidFill>
                  <a:schemeClr val="accent1"/>
                </a:solidFill>
              </a:rPr>
              <a:t>Taith</a:t>
            </a:r>
            <a:r>
              <a:rPr lang="en-US" sz="2600" dirty="0">
                <a:solidFill>
                  <a:schemeClr val="accent1"/>
                </a:solidFill>
              </a:rPr>
              <a:t> </a:t>
            </a:r>
            <a:r>
              <a:rPr lang="en-US" sz="2600" dirty="0" err="1">
                <a:solidFill>
                  <a:schemeClr val="accent1"/>
                </a:solidFill>
              </a:rPr>
              <a:t>fy</a:t>
            </a:r>
            <a:r>
              <a:rPr lang="en-US" sz="2600" dirty="0">
                <a:solidFill>
                  <a:schemeClr val="accent1"/>
                </a:solidFill>
              </a:rPr>
              <a:t> </a:t>
            </a:r>
            <a:r>
              <a:rPr lang="en-US" sz="2600" dirty="0" err="1">
                <a:solidFill>
                  <a:schemeClr val="accent1"/>
                </a:solidFill>
              </a:rPr>
              <a:t>iaith</a:t>
            </a:r>
            <a:r>
              <a:rPr lang="en-US" sz="2600" dirty="0">
                <a:solidFill>
                  <a:schemeClr val="accent1"/>
                </a:solidFill>
              </a:rPr>
              <a:t> 2</a:t>
            </a:r>
          </a:p>
          <a:p>
            <a:pPr lvl="0" algn="ctr">
              <a:spcBef>
                <a:spcPts val="0"/>
              </a:spcBef>
              <a:buClr>
                <a:schemeClr val="accent1"/>
              </a:buClr>
              <a:buSzPct val="25000"/>
            </a:pPr>
            <a:r>
              <a:rPr lang="en-US" sz="2600" dirty="0">
                <a:solidFill>
                  <a:schemeClr val="accent1"/>
                </a:solidFill>
              </a:rPr>
              <a:t>26 </a:t>
            </a:r>
            <a:r>
              <a:rPr lang="en-US" sz="2600" dirty="0" err="1">
                <a:solidFill>
                  <a:schemeClr val="accent1"/>
                </a:solidFill>
              </a:rPr>
              <a:t>Hydref</a:t>
            </a:r>
            <a:r>
              <a:rPr lang="en-US" sz="2600" dirty="0">
                <a:solidFill>
                  <a:schemeClr val="accent1"/>
                </a:solidFill>
              </a:rPr>
              <a:t> 2017</a:t>
            </a:r>
          </a:p>
          <a:p>
            <a:pPr marL="0" marR="0" lvl="0" indent="0" algn="ctr" rtl="0">
              <a:lnSpc>
                <a:spcPct val="90000"/>
              </a:lnSpc>
              <a:spcBef>
                <a:spcPts val="0"/>
              </a:spcBef>
              <a:buClr>
                <a:schemeClr val="dk1"/>
              </a:buClr>
              <a:buSzPct val="25000"/>
              <a:buFont typeface="Arial"/>
              <a:buNone/>
            </a:pPr>
            <a:endParaRPr sz="2600" b="0" i="0" u="none" strike="noStrike" cap="none" dirty="0">
              <a:solidFill>
                <a:schemeClr val="accent1"/>
              </a:solidFill>
              <a:latin typeface="Century Gothic"/>
              <a:ea typeface="Century Gothic"/>
              <a:cs typeface="Century Gothic"/>
              <a:sym typeface="Century Gothic"/>
            </a:endParaRPr>
          </a:p>
        </p:txBody>
      </p:sp>
    </p:spTree>
  </p:cSld>
  <p:clrMapOvr>
    <a:masterClrMapping/>
  </p:clrMapOvr>
  <p:transition>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Shape 156"/>
          <p:cNvSpPr txBox="1">
            <a:spLocks noGrp="1"/>
          </p:cNvSpPr>
          <p:nvPr>
            <p:ph type="title"/>
          </p:nvPr>
        </p:nvSpPr>
        <p:spPr>
          <a:xfrm>
            <a:off x="4853354" y="764373"/>
            <a:ext cx="3696286" cy="888581"/>
          </a:xfrm>
          <a:prstGeom prst="rect">
            <a:avLst/>
          </a:prstGeom>
          <a:solidFill>
            <a:srgbClr val="FFC000"/>
          </a:solidFill>
          <a:ln>
            <a:noFill/>
          </a:ln>
        </p:spPr>
        <p:txBody>
          <a:bodyPr wrap="square" lIns="91425" tIns="45700" rIns="91425" bIns="45700" anchor="ctr" anchorCtr="0">
            <a:noAutofit/>
          </a:bodyPr>
          <a:lstStyle/>
          <a:p>
            <a:pPr marL="0" marR="0" lvl="0" indent="0" algn="ctr" rtl="0">
              <a:lnSpc>
                <a:spcPct val="90000"/>
              </a:lnSpc>
              <a:spcBef>
                <a:spcPts val="0"/>
              </a:spcBef>
              <a:buClr>
                <a:schemeClr val="dk1"/>
              </a:buClr>
              <a:buSzPct val="25000"/>
              <a:buFont typeface="Century Gothic"/>
              <a:buNone/>
            </a:pPr>
            <a:r>
              <a:rPr lang="en-US" sz="3600" b="0" i="0" u="none" strike="noStrike" cap="none">
                <a:solidFill>
                  <a:schemeClr val="dk1"/>
                </a:solidFill>
                <a:latin typeface="Century Gothic"/>
                <a:ea typeface="Century Gothic"/>
                <a:cs typeface="Century Gothic"/>
                <a:sym typeface="Century Gothic"/>
              </a:rPr>
              <a:t>NOD Y SESIWN</a:t>
            </a:r>
          </a:p>
        </p:txBody>
      </p:sp>
      <p:sp>
        <p:nvSpPr>
          <p:cNvPr id="157" name="Shape 157"/>
          <p:cNvSpPr txBox="1">
            <a:spLocks noGrp="1"/>
          </p:cNvSpPr>
          <p:nvPr>
            <p:ph type="body" idx="1"/>
          </p:nvPr>
        </p:nvSpPr>
        <p:spPr>
          <a:xfrm>
            <a:off x="594360" y="2194560"/>
            <a:ext cx="7955280" cy="4069080"/>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200" b="0" i="0" u="none" strike="noStrike" cap="none" dirty="0">
                <a:solidFill>
                  <a:schemeClr val="dk1"/>
                </a:solidFill>
                <a:latin typeface="Century Gothic"/>
                <a:ea typeface="Century Gothic"/>
                <a:cs typeface="Century Gothic"/>
                <a:sym typeface="Century Gothic"/>
              </a:rPr>
              <a:t>Nod y </a:t>
            </a:r>
            <a:r>
              <a:rPr lang="en-US" sz="2200" b="0" i="0" u="none" strike="noStrike" cap="none" dirty="0" err="1">
                <a:solidFill>
                  <a:schemeClr val="dk1"/>
                </a:solidFill>
                <a:latin typeface="Century Gothic"/>
                <a:ea typeface="Century Gothic"/>
                <a:cs typeface="Century Gothic"/>
                <a:sym typeface="Century Gothic"/>
              </a:rPr>
              <a:t>sesiwn</a:t>
            </a:r>
            <a:r>
              <a:rPr lang="en-US" sz="2200" b="0" i="0" u="none" strike="noStrike" cap="none" dirty="0">
                <a:solidFill>
                  <a:schemeClr val="dk1"/>
                </a:solidFill>
                <a:latin typeface="Century Gothic"/>
                <a:ea typeface="Century Gothic"/>
                <a:cs typeface="Century Gothic"/>
                <a:sym typeface="Century Gothic"/>
              </a:rPr>
              <a:t> </a:t>
            </a:r>
            <a:r>
              <a:rPr lang="en-US" sz="2200" b="0" i="0" u="none" strike="noStrike" cap="none" dirty="0" err="1">
                <a:solidFill>
                  <a:schemeClr val="dk1"/>
                </a:solidFill>
                <a:latin typeface="Century Gothic"/>
                <a:ea typeface="Century Gothic"/>
                <a:cs typeface="Century Gothic"/>
                <a:sym typeface="Century Gothic"/>
              </a:rPr>
              <a:t>heddiw</a:t>
            </a:r>
            <a:r>
              <a:rPr lang="en-US" sz="2200" b="0" i="0" u="none" strike="noStrike" cap="none" dirty="0">
                <a:solidFill>
                  <a:schemeClr val="dk1"/>
                </a:solidFill>
                <a:latin typeface="Century Gothic"/>
                <a:ea typeface="Century Gothic"/>
                <a:cs typeface="Century Gothic"/>
                <a:sym typeface="Century Gothic"/>
              </a:rPr>
              <a:t> </a:t>
            </a:r>
            <a:r>
              <a:rPr lang="en-US" sz="2200" b="0" i="0" u="none" strike="noStrike" cap="none" dirty="0" err="1">
                <a:solidFill>
                  <a:schemeClr val="dk1"/>
                </a:solidFill>
                <a:latin typeface="Century Gothic"/>
                <a:ea typeface="Century Gothic"/>
                <a:cs typeface="Century Gothic"/>
                <a:sym typeface="Century Gothic"/>
              </a:rPr>
              <a:t>ydy</a:t>
            </a:r>
            <a:r>
              <a:rPr lang="en-US" sz="2200" b="0" i="0" u="none" strike="noStrike" cap="none" dirty="0">
                <a:solidFill>
                  <a:schemeClr val="dk1"/>
                </a:solidFill>
                <a:latin typeface="Century Gothic"/>
                <a:ea typeface="Century Gothic"/>
                <a:cs typeface="Century Gothic"/>
                <a:sym typeface="Century Gothic"/>
              </a:rPr>
              <a:t>:</a:t>
            </a:r>
          </a:p>
          <a:p>
            <a:pPr marL="0" marR="0" lvl="0" indent="0" algn="l" rtl="0">
              <a:lnSpc>
                <a:spcPct val="90000"/>
              </a:lnSpc>
              <a:spcBef>
                <a:spcPts val="1000"/>
              </a:spcBef>
              <a:spcAft>
                <a:spcPts val="0"/>
              </a:spcAft>
              <a:buClr>
                <a:schemeClr val="dk1"/>
              </a:buClr>
              <a:buSzPct val="25000"/>
              <a:buFont typeface="Arial"/>
              <a:buNone/>
            </a:pPr>
            <a:endParaRPr sz="2200" b="0" i="0" u="none" strike="noStrike" cap="none" dirty="0">
              <a:solidFill>
                <a:schemeClr val="dk1"/>
              </a:solidFill>
              <a:latin typeface="Century Gothic"/>
              <a:ea typeface="Century Gothic"/>
              <a:cs typeface="Century Gothic"/>
              <a:sym typeface="Century Gothic"/>
            </a:endParaRPr>
          </a:p>
          <a:p>
            <a:pPr marL="6858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err="1">
                <a:solidFill>
                  <a:schemeClr val="dk1"/>
                </a:solidFill>
                <a:latin typeface="Century Gothic"/>
                <a:ea typeface="Century Gothic"/>
                <a:cs typeface="Century Gothic"/>
                <a:sym typeface="Century Gothic"/>
              </a:rPr>
              <a:t>Adolygu</a:t>
            </a:r>
            <a:r>
              <a:rPr lang="en-US" sz="2000" b="0" i="0" u="none" strike="noStrike" cap="none" dirty="0">
                <a:solidFill>
                  <a:schemeClr val="dk1"/>
                </a:solidFill>
                <a:latin typeface="Century Gothic"/>
                <a:ea typeface="Century Gothic"/>
                <a:cs typeface="Century Gothic"/>
                <a:sym typeface="Century Gothic"/>
              </a:rPr>
              <a:t> </a:t>
            </a:r>
            <a:r>
              <a:rPr lang="en-US" sz="2000" b="0" i="0" u="none" strike="noStrike" cap="none" dirty="0" err="1">
                <a:solidFill>
                  <a:schemeClr val="dk1"/>
                </a:solidFill>
                <a:latin typeface="Century Gothic"/>
                <a:ea typeface="Century Gothic"/>
                <a:cs typeface="Century Gothic"/>
                <a:sym typeface="Century Gothic"/>
              </a:rPr>
              <a:t>ei</a:t>
            </a:r>
            <a:r>
              <a:rPr lang="en-US" sz="2000" b="0" i="0" u="none" strike="noStrike" cap="none" dirty="0">
                <a:solidFill>
                  <a:schemeClr val="dk1"/>
                </a:solidFill>
                <a:latin typeface="Century Gothic"/>
                <a:ea typeface="Century Gothic"/>
                <a:cs typeface="Century Gothic"/>
                <a:sym typeface="Century Gothic"/>
              </a:rPr>
              <a:t> / </a:t>
            </a:r>
            <a:r>
              <a:rPr lang="en-US" sz="2000" b="0" i="0" u="none" strike="noStrike" cap="none" dirty="0" err="1" smtClean="0">
                <a:solidFill>
                  <a:schemeClr val="dk1"/>
                </a:solidFill>
                <a:latin typeface="Century Gothic"/>
                <a:ea typeface="Century Gothic"/>
                <a:cs typeface="Century Gothic"/>
                <a:sym typeface="Century Gothic"/>
              </a:rPr>
              <a:t>eu</a:t>
            </a:r>
            <a:endParaRPr lang="en-US" sz="2000" b="0" i="0" u="none" strike="noStrike" cap="none" dirty="0" smtClean="0">
              <a:solidFill>
                <a:schemeClr val="dk1"/>
              </a:solidFill>
              <a:latin typeface="Century Gothic"/>
              <a:ea typeface="Century Gothic"/>
              <a:cs typeface="Century Gothic"/>
              <a:sym typeface="Century Gothic"/>
            </a:endParaRPr>
          </a:p>
          <a:p>
            <a:pPr marL="685800" marR="0" lvl="1" indent="-228600" algn="l" rtl="0">
              <a:lnSpc>
                <a:spcPct val="90000"/>
              </a:lnSpc>
              <a:spcBef>
                <a:spcPts val="500"/>
              </a:spcBef>
              <a:spcAft>
                <a:spcPts val="0"/>
              </a:spcAft>
              <a:buClr>
                <a:schemeClr val="dk1"/>
              </a:buClr>
              <a:buSzPct val="100000"/>
              <a:buFont typeface="Arial"/>
              <a:buChar char="•"/>
            </a:pPr>
            <a:r>
              <a:rPr lang="en-US" dirty="0" err="1" smtClean="0"/>
              <a:t>Canolbwyntio</a:t>
            </a:r>
            <a:r>
              <a:rPr lang="en-US" dirty="0" smtClean="0"/>
              <a:t> </a:t>
            </a:r>
            <a:r>
              <a:rPr lang="en-US" dirty="0" err="1" smtClean="0"/>
              <a:t>ar</a:t>
            </a:r>
            <a:r>
              <a:rPr lang="en-US" dirty="0" smtClean="0"/>
              <a:t> </a:t>
            </a:r>
            <a:r>
              <a:rPr lang="en-US" dirty="0" err="1" smtClean="0"/>
              <a:t>wallau</a:t>
            </a:r>
            <a:r>
              <a:rPr lang="en-US" dirty="0" smtClean="0"/>
              <a:t> </a:t>
            </a:r>
            <a:r>
              <a:rPr lang="en-US" dirty="0" err="1" smtClean="0"/>
              <a:t>sy’n</a:t>
            </a:r>
            <a:r>
              <a:rPr lang="en-US" dirty="0" smtClean="0"/>
              <a:t> </a:t>
            </a:r>
            <a:r>
              <a:rPr lang="en-US" dirty="0" err="1" smtClean="0"/>
              <a:t>ymddangos</a:t>
            </a:r>
            <a:r>
              <a:rPr lang="en-US" dirty="0" smtClean="0"/>
              <a:t> </a:t>
            </a:r>
            <a:r>
              <a:rPr lang="en-US" dirty="0" err="1" smtClean="0"/>
              <a:t>yn</a:t>
            </a:r>
            <a:r>
              <a:rPr lang="en-US" dirty="0" smtClean="0"/>
              <a:t> </a:t>
            </a:r>
            <a:r>
              <a:rPr lang="en-US" dirty="0" err="1" smtClean="0"/>
              <a:t>eich</a:t>
            </a:r>
            <a:r>
              <a:rPr lang="en-US" dirty="0" smtClean="0"/>
              <a:t> </a:t>
            </a:r>
            <a:r>
              <a:rPr lang="en-US" dirty="0" err="1"/>
              <a:t>g</a:t>
            </a:r>
            <a:r>
              <a:rPr lang="en-US" dirty="0" err="1" smtClean="0"/>
              <a:t>waith</a:t>
            </a:r>
            <a:r>
              <a:rPr lang="en-US" dirty="0" smtClean="0"/>
              <a:t> CHI</a:t>
            </a:r>
          </a:p>
          <a:p>
            <a:pPr marL="685800" marR="0" lvl="1" indent="-228600" algn="l" rtl="0">
              <a:lnSpc>
                <a:spcPct val="90000"/>
              </a:lnSpc>
              <a:spcBef>
                <a:spcPts val="500"/>
              </a:spcBef>
              <a:spcAft>
                <a:spcPts val="0"/>
              </a:spcAft>
              <a:buClr>
                <a:schemeClr val="dk1"/>
              </a:buClr>
              <a:buSzPct val="100000"/>
              <a:buFont typeface="Arial"/>
              <a:buChar char="•"/>
            </a:pPr>
            <a:r>
              <a:rPr lang="en-US" dirty="0" err="1" smtClean="0"/>
              <a:t>Ysgrifennu’n</a:t>
            </a:r>
            <a:r>
              <a:rPr lang="en-US" dirty="0" smtClean="0"/>
              <a:t> </a:t>
            </a:r>
            <a:r>
              <a:rPr lang="en-US" dirty="0" err="1" smtClean="0"/>
              <a:t>fwy</a:t>
            </a:r>
            <a:r>
              <a:rPr lang="en-US" dirty="0" smtClean="0"/>
              <a:t> </a:t>
            </a:r>
            <a:r>
              <a:rPr lang="en-US" dirty="0" err="1" smtClean="0"/>
              <a:t>ffurfiol</a:t>
            </a:r>
            <a:endParaRPr lang="en-US" sz="2000" b="0" i="0" u="none" strike="noStrike" cap="none" dirty="0">
              <a:solidFill>
                <a:schemeClr val="dk1"/>
              </a:solidFill>
              <a:latin typeface="Century Gothic"/>
              <a:ea typeface="Century Gothic"/>
              <a:cs typeface="Century Gothic"/>
              <a:sym typeface="Century Gothic"/>
            </a:endParaRPr>
          </a:p>
          <a:p>
            <a:pPr marL="685800" marR="0" lvl="1" indent="-228600" algn="l" rtl="0">
              <a:lnSpc>
                <a:spcPct val="90000"/>
              </a:lnSpc>
              <a:spcBef>
                <a:spcPts val="500"/>
              </a:spcBef>
              <a:spcAft>
                <a:spcPts val="0"/>
              </a:spcAft>
              <a:buClr>
                <a:schemeClr val="dk1"/>
              </a:buClr>
              <a:buSzPct val="100000"/>
              <a:buFont typeface="Arial"/>
              <a:buChar char="•"/>
            </a:pPr>
            <a:r>
              <a:rPr lang="en-US" sz="2000" b="0" i="0" u="none" strike="noStrike" cap="none" dirty="0" err="1">
                <a:solidFill>
                  <a:schemeClr val="dk1"/>
                </a:solidFill>
                <a:latin typeface="Century Gothic"/>
                <a:ea typeface="Century Gothic"/>
                <a:cs typeface="Century Gothic"/>
                <a:sym typeface="Century Gothic"/>
              </a:rPr>
              <a:t>Cyflwyno</a:t>
            </a:r>
            <a:r>
              <a:rPr lang="en-US" sz="2000" b="0" i="0" u="none" strike="noStrike" cap="none" dirty="0">
                <a:solidFill>
                  <a:schemeClr val="dk1"/>
                </a:solidFill>
                <a:latin typeface="Century Gothic"/>
                <a:ea typeface="Century Gothic"/>
                <a:cs typeface="Century Gothic"/>
                <a:sym typeface="Century Gothic"/>
              </a:rPr>
              <a:t> </a:t>
            </a:r>
            <a:r>
              <a:rPr lang="en-US" sz="2000" b="0" i="0" u="none" strike="noStrike" cap="none" dirty="0" err="1">
                <a:solidFill>
                  <a:schemeClr val="dk1"/>
                </a:solidFill>
                <a:latin typeface="Century Gothic"/>
                <a:ea typeface="Century Gothic"/>
                <a:cs typeface="Century Gothic"/>
                <a:sym typeface="Century Gothic"/>
              </a:rPr>
              <a:t>ffurf</a:t>
            </a:r>
            <a:r>
              <a:rPr lang="en-US" sz="2000" b="0" i="0" u="none" strike="noStrike" cap="none" dirty="0">
                <a:solidFill>
                  <a:schemeClr val="dk1"/>
                </a:solidFill>
                <a:latin typeface="Century Gothic"/>
                <a:ea typeface="Century Gothic"/>
                <a:cs typeface="Century Gothic"/>
                <a:sym typeface="Century Gothic"/>
              </a:rPr>
              <a:t> y </a:t>
            </a:r>
            <a:r>
              <a:rPr lang="en-US" sz="2000" b="0" i="0" u="none" strike="noStrike" cap="none" dirty="0" err="1">
                <a:solidFill>
                  <a:schemeClr val="dk1"/>
                </a:solidFill>
                <a:latin typeface="Century Gothic"/>
                <a:ea typeface="Century Gothic"/>
                <a:cs typeface="Century Gothic"/>
                <a:sym typeface="Century Gothic"/>
              </a:rPr>
              <a:t>llythyr</a:t>
            </a:r>
            <a:r>
              <a:rPr lang="en-US" sz="2000" b="0" i="0" u="none" strike="noStrike" cap="none" dirty="0">
                <a:solidFill>
                  <a:schemeClr val="dk1"/>
                </a:solidFill>
                <a:latin typeface="Century Gothic"/>
                <a:ea typeface="Century Gothic"/>
                <a:cs typeface="Century Gothic"/>
                <a:sym typeface="Century Gothic"/>
              </a:rPr>
              <a:t>, </a:t>
            </a:r>
            <a:r>
              <a:rPr lang="en-US" sz="2000" b="0" i="0" u="none" strike="noStrike" cap="none" dirty="0" err="1">
                <a:solidFill>
                  <a:schemeClr val="dk1"/>
                </a:solidFill>
                <a:latin typeface="Century Gothic"/>
                <a:ea typeface="Century Gothic"/>
                <a:cs typeface="Century Gothic"/>
                <a:sym typeface="Century Gothic"/>
              </a:rPr>
              <a:t>gan</a:t>
            </a:r>
            <a:r>
              <a:rPr lang="en-US" sz="2000" b="0" i="0" u="none" strike="noStrike" cap="none" dirty="0">
                <a:solidFill>
                  <a:schemeClr val="dk1"/>
                </a:solidFill>
                <a:latin typeface="Century Gothic"/>
                <a:ea typeface="Century Gothic"/>
                <a:cs typeface="Century Gothic"/>
                <a:sym typeface="Century Gothic"/>
              </a:rPr>
              <a:t> </a:t>
            </a:r>
            <a:r>
              <a:rPr lang="en-US" sz="2000" b="0" i="0" u="none" strike="noStrike" cap="none" dirty="0" err="1">
                <a:solidFill>
                  <a:schemeClr val="dk1"/>
                </a:solidFill>
                <a:latin typeface="Century Gothic"/>
                <a:ea typeface="Century Gothic"/>
                <a:cs typeface="Century Gothic"/>
                <a:sym typeface="Century Gothic"/>
              </a:rPr>
              <a:t>ganolbwyntio</a:t>
            </a:r>
            <a:r>
              <a:rPr lang="en-US" sz="2000" b="0" i="0" u="none" strike="noStrike" cap="none" dirty="0">
                <a:solidFill>
                  <a:schemeClr val="dk1"/>
                </a:solidFill>
                <a:latin typeface="Century Gothic"/>
                <a:ea typeface="Century Gothic"/>
                <a:cs typeface="Century Gothic"/>
                <a:sym typeface="Century Gothic"/>
              </a:rPr>
              <a:t> </a:t>
            </a:r>
            <a:r>
              <a:rPr lang="en-US" sz="2000" b="0" i="0" u="none" strike="noStrike" cap="none" dirty="0" err="1">
                <a:solidFill>
                  <a:schemeClr val="dk1"/>
                </a:solidFill>
                <a:latin typeface="Century Gothic"/>
                <a:ea typeface="Century Gothic"/>
                <a:cs typeface="Century Gothic"/>
                <a:sym typeface="Century Gothic"/>
              </a:rPr>
              <a:t>ar</a:t>
            </a:r>
            <a:r>
              <a:rPr lang="en-US" sz="2000" b="0" i="0" u="none" strike="noStrike" cap="none" dirty="0">
                <a:solidFill>
                  <a:schemeClr val="dk1"/>
                </a:solidFill>
                <a:latin typeface="Century Gothic"/>
                <a:ea typeface="Century Gothic"/>
                <a:cs typeface="Century Gothic"/>
                <a:sym typeface="Century Gothic"/>
              </a:rPr>
              <a:t> y </a:t>
            </a:r>
            <a:r>
              <a:rPr lang="en-US" sz="2000" b="0" i="0" u="none" strike="noStrike" cap="none" dirty="0" err="1">
                <a:solidFill>
                  <a:schemeClr val="dk1"/>
                </a:solidFill>
                <a:latin typeface="Century Gothic"/>
                <a:ea typeface="Century Gothic"/>
                <a:cs typeface="Century Gothic"/>
                <a:sym typeface="Century Gothic"/>
              </a:rPr>
              <a:t>llythyr</a:t>
            </a:r>
            <a:r>
              <a:rPr lang="en-US" sz="2000" b="0" i="0" u="none" strike="noStrike" cap="none" dirty="0">
                <a:solidFill>
                  <a:schemeClr val="dk1"/>
                </a:solidFill>
                <a:latin typeface="Century Gothic"/>
                <a:ea typeface="Century Gothic"/>
                <a:cs typeface="Century Gothic"/>
                <a:sym typeface="Century Gothic"/>
              </a:rPr>
              <a:t> </a:t>
            </a:r>
            <a:r>
              <a:rPr lang="en-US" sz="2000" b="0" i="0" u="none" strike="noStrike" cap="none" dirty="0" err="1">
                <a:solidFill>
                  <a:schemeClr val="dk1"/>
                </a:solidFill>
                <a:latin typeface="Century Gothic"/>
                <a:ea typeface="Century Gothic"/>
                <a:cs typeface="Century Gothic"/>
                <a:sym typeface="Century Gothic"/>
              </a:rPr>
              <a:t>ffurfiol</a:t>
            </a:r>
            <a:endParaRPr lang="en-US" sz="2000" b="0" i="0" u="none" strike="noStrike" cap="none" dirty="0">
              <a:solidFill>
                <a:schemeClr val="dk1"/>
              </a:solidFill>
              <a:latin typeface="Century Gothic"/>
              <a:ea typeface="Century Gothic"/>
              <a:cs typeface="Century Gothic"/>
              <a:sym typeface="Century Gothic"/>
            </a:endParaRPr>
          </a:p>
          <a:p>
            <a:pPr marL="457200" marR="0" lvl="1" indent="0" algn="l" rtl="0">
              <a:lnSpc>
                <a:spcPct val="90000"/>
              </a:lnSpc>
              <a:spcBef>
                <a:spcPts val="500"/>
              </a:spcBef>
              <a:buClr>
                <a:schemeClr val="dk1"/>
              </a:buClr>
              <a:buSzPct val="25000"/>
              <a:buFont typeface="Arial"/>
              <a:buNone/>
            </a:pPr>
            <a:endParaRPr sz="2000" b="0" i="0" u="none" strike="noStrike" cap="none" dirty="0">
              <a:solidFill>
                <a:schemeClr val="dk1"/>
              </a:solidFill>
              <a:latin typeface="Century Gothic"/>
              <a:ea typeface="Century Gothic"/>
              <a:cs typeface="Century Gothic"/>
              <a:sym typeface="Century Gothic"/>
            </a:endParaRPr>
          </a:p>
        </p:txBody>
      </p:sp>
    </p:spTree>
    <p:extLst>
      <p:ext uri="{BB962C8B-B14F-4D97-AF65-F5344CB8AC3E}">
        <p14:creationId xmlns:p14="http://schemas.microsoft.com/office/powerpoint/2010/main" val="2000758947"/>
      </p:ext>
    </p:extLst>
  </p:cSld>
  <p:clrMapOvr>
    <a:masterClrMapping/>
  </p:clrMapOvr>
  <p:transition>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pic>
        <p:nvPicPr>
          <p:cNvPr id="163" name="Shape 163"/>
          <p:cNvPicPr preferRelativeResize="0"/>
          <p:nvPr/>
        </p:nvPicPr>
        <p:blipFill rotWithShape="1">
          <a:blip r:embed="rId3">
            <a:alphaModFix amt="64000"/>
          </a:blip>
          <a:srcRect/>
          <a:stretch/>
        </p:blipFill>
        <p:spPr>
          <a:xfrm>
            <a:off x="592567" y="1101969"/>
            <a:ext cx="7583303" cy="4778296"/>
          </a:xfrm>
          <a:prstGeom prst="rect">
            <a:avLst/>
          </a:prstGeom>
          <a:noFill/>
          <a:ln>
            <a:noFill/>
          </a:ln>
        </p:spPr>
      </p:pic>
      <p:sp>
        <p:nvSpPr>
          <p:cNvPr id="164" name="Shape 164"/>
          <p:cNvSpPr txBox="1">
            <a:spLocks noGrp="1"/>
          </p:cNvSpPr>
          <p:nvPr>
            <p:ph type="title"/>
          </p:nvPr>
        </p:nvSpPr>
        <p:spPr>
          <a:xfrm>
            <a:off x="1147649" y="1619315"/>
            <a:ext cx="6672059" cy="905060"/>
          </a:xfrm>
          <a:prstGeom prst="rect">
            <a:avLst/>
          </a:prstGeom>
          <a:noFill/>
          <a:ln>
            <a:noFill/>
          </a:ln>
        </p:spPr>
        <p:txBody>
          <a:bodyPr wrap="square" lIns="91425" tIns="45700" rIns="91425" bIns="45700" anchor="ctr" anchorCtr="0">
            <a:noAutofit/>
          </a:bodyPr>
          <a:lstStyle/>
          <a:p>
            <a:pPr marL="0" marR="0" lvl="0" indent="0" algn="r" rtl="0">
              <a:lnSpc>
                <a:spcPct val="90000"/>
              </a:lnSpc>
              <a:spcBef>
                <a:spcPts val="0"/>
              </a:spcBef>
              <a:buClr>
                <a:schemeClr val="dk1"/>
              </a:buClr>
              <a:buSzPct val="25000"/>
              <a:buFont typeface="Century Gothic"/>
              <a:buNone/>
            </a:pPr>
            <a:r>
              <a:rPr lang="en-US" sz="3600" b="0" i="0" u="none" strike="noStrike" cap="none">
                <a:solidFill>
                  <a:schemeClr val="dk1"/>
                </a:solidFill>
                <a:latin typeface="Century Gothic"/>
                <a:ea typeface="Century Gothic"/>
                <a:cs typeface="Century Gothic"/>
                <a:sym typeface="Century Gothic"/>
              </a:rPr>
              <a:t>FFRAMWAITH </a:t>
            </a:r>
            <a:br>
              <a:rPr lang="en-US" sz="3600" b="0" i="0" u="none" strike="noStrike" cap="none">
                <a:solidFill>
                  <a:schemeClr val="dk1"/>
                </a:solidFill>
                <a:latin typeface="Century Gothic"/>
                <a:ea typeface="Century Gothic"/>
                <a:cs typeface="Century Gothic"/>
                <a:sym typeface="Century Gothic"/>
              </a:rPr>
            </a:br>
            <a:r>
              <a:rPr lang="en-US" sz="3600" b="0" i="0" u="none" strike="noStrike" cap="none">
                <a:solidFill>
                  <a:schemeClr val="dk1"/>
                </a:solidFill>
                <a:latin typeface="Century Gothic"/>
                <a:ea typeface="Century Gothic"/>
                <a:cs typeface="Century Gothic"/>
                <a:sym typeface="Century Gothic"/>
              </a:rPr>
              <a:t>LLYTHRENNEDD A RHIFEDD</a:t>
            </a:r>
          </a:p>
        </p:txBody>
      </p:sp>
      <p:sp>
        <p:nvSpPr>
          <p:cNvPr id="165" name="Shape 165"/>
          <p:cNvSpPr txBox="1">
            <a:spLocks noGrp="1"/>
          </p:cNvSpPr>
          <p:nvPr>
            <p:ph type="body" idx="1"/>
          </p:nvPr>
        </p:nvSpPr>
        <p:spPr>
          <a:xfrm>
            <a:off x="971803" y="2766646"/>
            <a:ext cx="6468162" cy="2590800"/>
          </a:xfrm>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en-US" sz="2200" b="1" i="0" u="none" strike="noStrike" cap="none">
                <a:solidFill>
                  <a:schemeClr val="dk1"/>
                </a:solidFill>
                <a:latin typeface="Century Gothic"/>
                <a:ea typeface="Century Gothic"/>
                <a:cs typeface="Century Gothic"/>
                <a:sym typeface="Century Gothic"/>
              </a:rPr>
              <a:t>Ysgrifennu – Blwyddyn 3,4,5,6</a:t>
            </a:r>
          </a:p>
          <a:p>
            <a:pPr marL="0" marR="0" lvl="0" indent="0" algn="l" rtl="0">
              <a:lnSpc>
                <a:spcPct val="80000"/>
              </a:lnSpc>
              <a:spcBef>
                <a:spcPts val="1000"/>
              </a:spcBef>
              <a:spcAft>
                <a:spcPts val="0"/>
              </a:spcAft>
              <a:buClr>
                <a:schemeClr val="dk1"/>
              </a:buClr>
              <a:buSzPct val="25000"/>
              <a:buFont typeface="Arial"/>
              <a:buNone/>
            </a:pPr>
            <a:r>
              <a:rPr lang="en-US" sz="2200" b="0" i="1" u="none" strike="noStrike" cap="none">
                <a:solidFill>
                  <a:schemeClr val="dk1"/>
                </a:solidFill>
                <a:latin typeface="Century Gothic"/>
                <a:ea typeface="Century Gothic"/>
                <a:cs typeface="Century Gothic"/>
                <a:sym typeface="Century Gothic"/>
              </a:rPr>
              <a:t>‘defnyddio iaith sy’n briodol ar gyfer ysgrifennu, gan gynnwys Cymraeg safonol’</a:t>
            </a:r>
          </a:p>
          <a:p>
            <a:pPr marL="0" marR="0" lvl="0" indent="0" algn="l" rtl="0">
              <a:lnSpc>
                <a:spcPct val="80000"/>
              </a:lnSpc>
              <a:spcBef>
                <a:spcPts val="1000"/>
              </a:spcBef>
              <a:spcAft>
                <a:spcPts val="0"/>
              </a:spcAft>
              <a:buClr>
                <a:schemeClr val="dk1"/>
              </a:buClr>
              <a:buSzPct val="25000"/>
              <a:buFont typeface="Arial"/>
              <a:buNone/>
            </a:pPr>
            <a:endParaRPr sz="2200" b="0" i="0" u="none" strike="noStrike" cap="none">
              <a:solidFill>
                <a:schemeClr val="dk1"/>
              </a:solidFill>
              <a:latin typeface="Century Gothic"/>
              <a:ea typeface="Century Gothic"/>
              <a:cs typeface="Century Gothic"/>
              <a:sym typeface="Century Gothic"/>
            </a:endParaRPr>
          </a:p>
          <a:p>
            <a:pPr marL="0" marR="0" lvl="0" indent="0" algn="l" rtl="0">
              <a:lnSpc>
                <a:spcPct val="80000"/>
              </a:lnSpc>
              <a:spcBef>
                <a:spcPts val="1000"/>
              </a:spcBef>
              <a:spcAft>
                <a:spcPts val="0"/>
              </a:spcAft>
              <a:buClr>
                <a:schemeClr val="dk1"/>
              </a:buClr>
              <a:buSzPct val="25000"/>
              <a:buFont typeface="Arial"/>
              <a:buNone/>
            </a:pPr>
            <a:r>
              <a:rPr lang="en-US" sz="2200" b="1" i="0" u="none" strike="noStrike" cap="none">
                <a:solidFill>
                  <a:schemeClr val="dk1"/>
                </a:solidFill>
                <a:latin typeface="Century Gothic"/>
                <a:ea typeface="Century Gothic"/>
                <a:cs typeface="Century Gothic"/>
                <a:sym typeface="Century Gothic"/>
              </a:rPr>
              <a:t>Llafaredd – Blwyddyn 3</a:t>
            </a:r>
          </a:p>
          <a:p>
            <a:pPr marL="0" marR="0" lvl="0" indent="0" algn="l" rtl="0">
              <a:lnSpc>
                <a:spcPct val="80000"/>
              </a:lnSpc>
              <a:spcBef>
                <a:spcPts val="1000"/>
              </a:spcBef>
              <a:buClr>
                <a:schemeClr val="dk1"/>
              </a:buClr>
              <a:buSzPct val="25000"/>
              <a:buFont typeface="Arial"/>
              <a:buNone/>
            </a:pPr>
            <a:r>
              <a:rPr lang="en-US" sz="2200" b="0" i="1" u="none" strike="noStrike" cap="none">
                <a:solidFill>
                  <a:schemeClr val="dk1"/>
                </a:solidFill>
                <a:latin typeface="Century Gothic"/>
                <a:ea typeface="Century Gothic"/>
                <a:cs typeface="Century Gothic"/>
                <a:sym typeface="Century Gothic"/>
              </a:rPr>
              <a:t>‘mynegi barn, gan roi rhesymau a chynnig atebion priodol i gwestiynau’</a:t>
            </a:r>
            <a:r>
              <a:rPr lang="en-US" sz="2200" b="0" i="0" u="none" strike="noStrike" cap="none">
                <a:solidFill>
                  <a:schemeClr val="dk1"/>
                </a:solidFill>
                <a:latin typeface="Century Gothic"/>
                <a:ea typeface="Century Gothic"/>
                <a:cs typeface="Century Gothic"/>
                <a:sym typeface="Century Gothic"/>
              </a:rPr>
              <a:t> </a:t>
            </a:r>
          </a:p>
        </p:txBody>
      </p:sp>
    </p:spTree>
  </p:cSld>
  <p:clrMapOvr>
    <a:masterClrMapping/>
  </p:clrMapOvr>
  <p:transition>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a:spLocks noGrp="1"/>
          </p:cNvSpPr>
          <p:nvPr>
            <p:ph type="ctrTitle"/>
          </p:nvPr>
        </p:nvSpPr>
        <p:spPr>
          <a:xfrm>
            <a:off x="2086708" y="1803405"/>
            <a:ext cx="6142892" cy="763950"/>
          </a:xfrm>
          <a:prstGeom prst="rect">
            <a:avLst/>
          </a:prstGeom>
          <a:solidFill>
            <a:srgbClr val="FFC000"/>
          </a:solidFill>
          <a:ln>
            <a:noFill/>
          </a:ln>
        </p:spPr>
        <p:txBody>
          <a:bodyPr wrap="square" lIns="91425" tIns="45700" rIns="91425" bIns="45700" anchor="b" anchorCtr="0">
            <a:noAutofit/>
          </a:bodyPr>
          <a:lstStyle/>
          <a:p>
            <a:pPr marL="0" marR="0" lvl="0" indent="0" algn="r" rtl="0">
              <a:lnSpc>
                <a:spcPct val="90000"/>
              </a:lnSpc>
              <a:spcBef>
                <a:spcPts val="0"/>
              </a:spcBef>
              <a:buClr>
                <a:schemeClr val="dk1"/>
              </a:buClr>
              <a:buSzPct val="25000"/>
              <a:buFont typeface="Century Gothic"/>
              <a:buNone/>
            </a:pPr>
            <a:r>
              <a:rPr lang="en-US" sz="4000" b="0" i="0" u="none" strike="noStrike" cap="none">
                <a:solidFill>
                  <a:schemeClr val="dk1"/>
                </a:solidFill>
                <a:latin typeface="Century Gothic"/>
                <a:ea typeface="Century Gothic"/>
                <a:cs typeface="Century Gothic"/>
                <a:sym typeface="Century Gothic"/>
              </a:rPr>
              <a:t>RHAGENWAU LLUOSOG</a:t>
            </a:r>
          </a:p>
        </p:txBody>
      </p:sp>
      <p:sp>
        <p:nvSpPr>
          <p:cNvPr id="171" name="Shape 171"/>
          <p:cNvSpPr txBox="1">
            <a:spLocks noGrp="1"/>
          </p:cNvSpPr>
          <p:nvPr>
            <p:ph type="subTitle" idx="1"/>
          </p:nvPr>
        </p:nvSpPr>
        <p:spPr>
          <a:xfrm>
            <a:off x="914400" y="3632201"/>
            <a:ext cx="7315200" cy="685800"/>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buClr>
                <a:schemeClr val="dk1"/>
              </a:buClr>
              <a:buSzPct val="25000"/>
              <a:buFont typeface="Arial"/>
              <a:buNone/>
            </a:pPr>
            <a:r>
              <a:rPr lang="en-US" sz="4000" b="1" i="0" u="none" strike="noStrike" cap="none">
                <a:solidFill>
                  <a:schemeClr val="dk1"/>
                </a:solidFill>
                <a:latin typeface="Century Gothic"/>
                <a:ea typeface="Century Gothic"/>
                <a:cs typeface="Century Gothic"/>
                <a:sym typeface="Century Gothic"/>
              </a:rPr>
              <a:t>ei neu eu?</a:t>
            </a:r>
          </a:p>
        </p:txBody>
      </p:sp>
    </p:spTree>
  </p:cSld>
  <p:clrMapOvr>
    <a:masterClrMapping/>
  </p:clrMapOvr>
  <p:transition>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Shape 176"/>
          <p:cNvSpPr txBox="1">
            <a:spLocks noGrp="1"/>
          </p:cNvSpPr>
          <p:nvPr>
            <p:ph type="title"/>
          </p:nvPr>
        </p:nvSpPr>
        <p:spPr>
          <a:xfrm>
            <a:off x="4958862" y="764373"/>
            <a:ext cx="3590778" cy="900304"/>
          </a:xfrm>
          <a:prstGeom prst="rect">
            <a:avLst/>
          </a:prstGeom>
          <a:solidFill>
            <a:srgbClr val="FFC000"/>
          </a:solidFill>
          <a:ln>
            <a:noFill/>
          </a:ln>
        </p:spPr>
        <p:txBody>
          <a:bodyPr wrap="square" lIns="91425" tIns="45700" rIns="91425" bIns="45700" anchor="ctr" anchorCtr="0">
            <a:noAutofit/>
          </a:bodyPr>
          <a:lstStyle/>
          <a:p>
            <a:pPr marL="0" marR="0" lvl="0" indent="0" algn="r" rtl="0">
              <a:lnSpc>
                <a:spcPct val="90000"/>
              </a:lnSpc>
              <a:spcBef>
                <a:spcPts val="0"/>
              </a:spcBef>
              <a:buClr>
                <a:schemeClr val="dk1"/>
              </a:buClr>
              <a:buSzPct val="25000"/>
              <a:buFont typeface="Century Gothic"/>
              <a:buNone/>
            </a:pPr>
            <a:r>
              <a:rPr lang="en-US" sz="4000" b="0" i="0" u="none" strike="noStrike" cap="none">
                <a:solidFill>
                  <a:schemeClr val="dk1"/>
                </a:solidFill>
                <a:latin typeface="Century Gothic"/>
                <a:ea typeface="Century Gothic"/>
                <a:cs typeface="Century Gothic"/>
                <a:sym typeface="Century Gothic"/>
              </a:rPr>
              <a:t>TREIGLADAU!</a:t>
            </a:r>
          </a:p>
        </p:txBody>
      </p:sp>
      <p:sp>
        <p:nvSpPr>
          <p:cNvPr id="177" name="Shape 177"/>
          <p:cNvSpPr txBox="1">
            <a:spLocks noGrp="1"/>
          </p:cNvSpPr>
          <p:nvPr>
            <p:ph type="body" idx="1"/>
          </p:nvPr>
        </p:nvSpPr>
        <p:spPr>
          <a:xfrm>
            <a:off x="216410" y="1547813"/>
            <a:ext cx="3910579" cy="4069080"/>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rgbClr val="BFBFBF"/>
              </a:buClr>
              <a:buSzPct val="25000"/>
              <a:buFont typeface="Arial"/>
              <a:buNone/>
            </a:pPr>
            <a:r>
              <a:rPr lang="en-US" sz="4000" b="1" i="0" u="none" strike="noStrike" cap="none">
                <a:solidFill>
                  <a:srgbClr val="BFBFBF"/>
                </a:solidFill>
                <a:latin typeface="Century Gothic"/>
                <a:ea typeface="Century Gothic"/>
                <a:cs typeface="Century Gothic"/>
                <a:sym typeface="Century Gothic"/>
              </a:rPr>
              <a:t>Fy……..i</a:t>
            </a:r>
          </a:p>
          <a:p>
            <a:pPr marL="0" marR="0" lvl="0" indent="0" algn="l" rtl="0">
              <a:lnSpc>
                <a:spcPct val="90000"/>
              </a:lnSpc>
              <a:spcBef>
                <a:spcPts val="1000"/>
              </a:spcBef>
              <a:spcAft>
                <a:spcPts val="0"/>
              </a:spcAft>
              <a:buClr>
                <a:srgbClr val="BFBFBF"/>
              </a:buClr>
              <a:buSzPct val="25000"/>
              <a:buFont typeface="Arial"/>
              <a:buNone/>
            </a:pPr>
            <a:r>
              <a:rPr lang="en-US" sz="4000" b="1" i="0" u="none" strike="noStrike" cap="none">
                <a:solidFill>
                  <a:srgbClr val="BFBFBF"/>
                </a:solidFill>
                <a:latin typeface="Century Gothic"/>
                <a:ea typeface="Century Gothic"/>
                <a:cs typeface="Century Gothic"/>
                <a:sym typeface="Century Gothic"/>
              </a:rPr>
              <a:t>Dy…….di</a:t>
            </a:r>
          </a:p>
          <a:p>
            <a:pPr marL="0" marR="0" lvl="0" indent="0" algn="l" rtl="0">
              <a:lnSpc>
                <a:spcPct val="90000"/>
              </a:lnSpc>
              <a:spcBef>
                <a:spcPts val="1000"/>
              </a:spcBef>
              <a:spcAft>
                <a:spcPts val="0"/>
              </a:spcAft>
              <a:buClr>
                <a:srgbClr val="54C5F4"/>
              </a:buClr>
              <a:buSzPct val="25000"/>
              <a:buFont typeface="Arial"/>
              <a:buNone/>
            </a:pPr>
            <a:r>
              <a:rPr lang="en-US" sz="4000" b="1" i="0" u="none" strike="noStrike" cap="none">
                <a:solidFill>
                  <a:srgbClr val="54C5F4"/>
                </a:solidFill>
                <a:latin typeface="Century Gothic"/>
                <a:ea typeface="Century Gothic"/>
                <a:cs typeface="Century Gothic"/>
                <a:sym typeface="Century Gothic"/>
              </a:rPr>
              <a:t>Ei…….e/ef		</a:t>
            </a:r>
          </a:p>
          <a:p>
            <a:pPr marL="0" marR="0" lvl="0" indent="0" algn="l" rtl="0">
              <a:lnSpc>
                <a:spcPct val="90000"/>
              </a:lnSpc>
              <a:spcBef>
                <a:spcPts val="1000"/>
              </a:spcBef>
              <a:spcAft>
                <a:spcPts val="0"/>
              </a:spcAft>
              <a:buClr>
                <a:srgbClr val="54C5F4"/>
              </a:buClr>
              <a:buSzPct val="25000"/>
              <a:buFont typeface="Arial"/>
              <a:buNone/>
            </a:pPr>
            <a:r>
              <a:rPr lang="en-US" sz="4000" b="1" i="0" u="none" strike="noStrike" cap="none">
                <a:solidFill>
                  <a:srgbClr val="54C5F4"/>
                </a:solidFill>
                <a:latin typeface="Century Gothic"/>
                <a:ea typeface="Century Gothic"/>
                <a:cs typeface="Century Gothic"/>
                <a:sym typeface="Century Gothic"/>
              </a:rPr>
              <a:t>Ei……… hi</a:t>
            </a:r>
          </a:p>
          <a:p>
            <a:pPr marL="0" marR="0" lvl="0" indent="0" algn="l" rtl="0">
              <a:lnSpc>
                <a:spcPct val="90000"/>
              </a:lnSpc>
              <a:spcBef>
                <a:spcPts val="1000"/>
              </a:spcBef>
              <a:spcAft>
                <a:spcPts val="0"/>
              </a:spcAft>
              <a:buClr>
                <a:srgbClr val="BFBFBF"/>
              </a:buClr>
              <a:buSzPct val="25000"/>
              <a:buFont typeface="Arial"/>
              <a:buNone/>
            </a:pPr>
            <a:r>
              <a:rPr lang="en-US" sz="4000" b="1" i="0" u="none" strike="noStrike" cap="none">
                <a:solidFill>
                  <a:srgbClr val="BFBFBF"/>
                </a:solidFill>
                <a:latin typeface="Century Gothic"/>
                <a:ea typeface="Century Gothic"/>
                <a:cs typeface="Century Gothic"/>
                <a:sym typeface="Century Gothic"/>
              </a:rPr>
              <a:t>Ein……..ni</a:t>
            </a:r>
          </a:p>
          <a:p>
            <a:pPr marL="0" marR="0" lvl="0" indent="0" algn="l" rtl="0">
              <a:lnSpc>
                <a:spcPct val="90000"/>
              </a:lnSpc>
              <a:spcBef>
                <a:spcPts val="1000"/>
              </a:spcBef>
              <a:spcAft>
                <a:spcPts val="0"/>
              </a:spcAft>
              <a:buClr>
                <a:srgbClr val="BFBFBF"/>
              </a:buClr>
              <a:buSzPct val="25000"/>
              <a:buFont typeface="Arial"/>
              <a:buNone/>
            </a:pPr>
            <a:r>
              <a:rPr lang="en-US" sz="4000" b="1" i="0" u="none" strike="noStrike" cap="none">
                <a:solidFill>
                  <a:srgbClr val="BFBFBF"/>
                </a:solidFill>
                <a:latin typeface="Century Gothic"/>
                <a:ea typeface="Century Gothic"/>
                <a:cs typeface="Century Gothic"/>
                <a:sym typeface="Century Gothic"/>
              </a:rPr>
              <a:t>Eich……chi</a:t>
            </a:r>
          </a:p>
          <a:p>
            <a:pPr marL="0" marR="0" lvl="0" indent="0" algn="l" rtl="0">
              <a:lnSpc>
                <a:spcPct val="90000"/>
              </a:lnSpc>
              <a:spcBef>
                <a:spcPts val="1000"/>
              </a:spcBef>
              <a:spcAft>
                <a:spcPts val="0"/>
              </a:spcAft>
              <a:buClr>
                <a:srgbClr val="54C5F4"/>
              </a:buClr>
              <a:buSzPct val="25000"/>
              <a:buFont typeface="Arial"/>
              <a:buNone/>
            </a:pPr>
            <a:r>
              <a:rPr lang="en-US" sz="4000" b="1" i="0" u="none" strike="noStrike" cap="none">
                <a:solidFill>
                  <a:srgbClr val="54C5F4"/>
                </a:solidFill>
                <a:latin typeface="Century Gothic"/>
                <a:ea typeface="Century Gothic"/>
                <a:cs typeface="Century Gothic"/>
                <a:sym typeface="Century Gothic"/>
              </a:rPr>
              <a:t>Eu……..nhw</a:t>
            </a:r>
          </a:p>
          <a:p>
            <a:pPr marL="0" marR="0" lvl="0" indent="0" algn="l" rtl="0">
              <a:lnSpc>
                <a:spcPct val="90000"/>
              </a:lnSpc>
              <a:spcBef>
                <a:spcPts val="1000"/>
              </a:spcBef>
              <a:buClr>
                <a:schemeClr val="dk1"/>
              </a:buClr>
              <a:buSzPct val="25000"/>
              <a:buFont typeface="Arial"/>
              <a:buNone/>
            </a:pPr>
            <a:endParaRPr sz="4000" b="1" i="0" u="none" strike="noStrike" cap="none">
              <a:solidFill>
                <a:schemeClr val="dk1"/>
              </a:solidFill>
              <a:latin typeface="Century Gothic"/>
              <a:ea typeface="Century Gothic"/>
              <a:cs typeface="Century Gothic"/>
              <a:sym typeface="Century Gothic"/>
            </a:endParaRPr>
          </a:p>
        </p:txBody>
      </p:sp>
      <p:sp>
        <p:nvSpPr>
          <p:cNvPr id="178" name="Shape 178"/>
          <p:cNvSpPr txBox="1">
            <a:spLocks noGrp="1"/>
          </p:cNvSpPr>
          <p:nvPr>
            <p:ph type="body" idx="2"/>
          </p:nvPr>
        </p:nvSpPr>
        <p:spPr>
          <a:xfrm>
            <a:off x="3598985" y="1828333"/>
            <a:ext cx="6400800" cy="4572000"/>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None/>
            </a:pPr>
            <a:endParaRPr sz="22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endParaRPr sz="22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endParaRPr sz="22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r>
              <a:rPr lang="en-US" sz="2000" b="0" i="0" u="none" strike="noStrike" cap="none">
                <a:solidFill>
                  <a:schemeClr val="dk1"/>
                </a:solidFill>
                <a:latin typeface="Century Gothic"/>
                <a:ea typeface="Century Gothic"/>
                <a:cs typeface="Century Gothic"/>
                <a:sym typeface="Century Gothic"/>
              </a:rPr>
              <a:t>Meddal</a:t>
            </a:r>
          </a:p>
          <a:p>
            <a:pPr marL="0" marR="0" lvl="0" indent="0" algn="l" rtl="0">
              <a:lnSpc>
                <a:spcPct val="90000"/>
              </a:lnSpc>
              <a:spcBef>
                <a:spcPts val="1000"/>
              </a:spcBef>
              <a:spcAft>
                <a:spcPts val="0"/>
              </a:spcAft>
              <a:buClr>
                <a:schemeClr val="dk1"/>
              </a:buClr>
              <a:buSzPct val="25000"/>
              <a:buFont typeface="Arial"/>
              <a:buNone/>
            </a:pPr>
            <a:endParaRPr sz="2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r>
              <a:rPr lang="en-US" sz="2000" b="0" i="0" u="none" strike="noStrike" cap="none">
                <a:solidFill>
                  <a:schemeClr val="dk1"/>
                </a:solidFill>
                <a:latin typeface="Century Gothic"/>
                <a:ea typeface="Century Gothic"/>
                <a:cs typeface="Century Gothic"/>
                <a:sym typeface="Century Gothic"/>
              </a:rPr>
              <a:t>Llaes (+h o flaen llafariad)</a:t>
            </a:r>
          </a:p>
          <a:p>
            <a:pPr marL="0" marR="0" lvl="0" indent="0" algn="l" rtl="0">
              <a:lnSpc>
                <a:spcPct val="90000"/>
              </a:lnSpc>
              <a:spcBef>
                <a:spcPts val="1000"/>
              </a:spcBef>
              <a:spcAft>
                <a:spcPts val="0"/>
              </a:spcAft>
              <a:buClr>
                <a:schemeClr val="dk1"/>
              </a:buClr>
              <a:buSzPct val="25000"/>
              <a:buFont typeface="Arial"/>
              <a:buNone/>
            </a:pPr>
            <a:endParaRPr sz="20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endParaRPr sz="20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endParaRPr sz="20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endParaRPr sz="20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buClr>
                <a:schemeClr val="dk1"/>
              </a:buClr>
              <a:buSzPct val="25000"/>
              <a:buFont typeface="Arial"/>
              <a:buNone/>
            </a:pPr>
            <a:r>
              <a:rPr lang="en-US" sz="2000" b="0" i="0" u="none" strike="noStrike" cap="none">
                <a:solidFill>
                  <a:schemeClr val="dk1"/>
                </a:solidFill>
                <a:latin typeface="Century Gothic"/>
                <a:ea typeface="Century Gothic"/>
                <a:cs typeface="Century Gothic"/>
                <a:sym typeface="Century Gothic"/>
              </a:rPr>
              <a:t>Dim (+h o flaen llafariad)</a:t>
            </a:r>
          </a:p>
        </p:txBody>
      </p:sp>
    </p:spTree>
  </p:cSld>
  <p:clrMapOvr>
    <a:masterClrMapping/>
  </p:clrMapOvr>
  <p:transition>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Shape 183"/>
          <p:cNvSpPr txBox="1">
            <a:spLocks noGrp="1"/>
          </p:cNvSpPr>
          <p:nvPr>
            <p:ph type="title"/>
          </p:nvPr>
        </p:nvSpPr>
        <p:spPr>
          <a:xfrm>
            <a:off x="2171700" y="764373"/>
            <a:ext cx="6377940" cy="1293028"/>
          </a:xfrm>
          <a:prstGeom prst="rect">
            <a:avLst/>
          </a:prstGeom>
          <a:noFill/>
          <a:ln>
            <a:noFill/>
          </a:ln>
        </p:spPr>
        <p:txBody>
          <a:bodyPr wrap="square" lIns="91425" tIns="45700" rIns="91425" bIns="45700" anchor="ctr" anchorCtr="0">
            <a:noAutofit/>
          </a:bodyPr>
          <a:lstStyle/>
          <a:p>
            <a:pPr marL="0" marR="0" lvl="0" indent="0" algn="r" rtl="0">
              <a:lnSpc>
                <a:spcPct val="90000"/>
              </a:lnSpc>
              <a:spcBef>
                <a:spcPts val="0"/>
              </a:spcBef>
              <a:buClr>
                <a:schemeClr val="dk1"/>
              </a:buClr>
              <a:buSzPct val="25000"/>
              <a:buFont typeface="Century Gothic"/>
              <a:buNone/>
            </a:pPr>
            <a:r>
              <a:rPr lang="en-US" sz="4000" b="0" i="0" u="none" strike="noStrike" cap="none">
                <a:solidFill>
                  <a:schemeClr val="dk1"/>
                </a:solidFill>
                <a:latin typeface="Century Gothic"/>
                <a:ea typeface="Century Gothic"/>
                <a:cs typeface="Century Gothic"/>
                <a:sym typeface="Century Gothic"/>
              </a:rPr>
              <a:t>O FLAEN BERFENW</a:t>
            </a:r>
          </a:p>
        </p:txBody>
      </p:sp>
      <p:sp>
        <p:nvSpPr>
          <p:cNvPr id="184" name="Shape 184"/>
          <p:cNvSpPr txBox="1">
            <a:spLocks noGrp="1"/>
          </p:cNvSpPr>
          <p:nvPr>
            <p:ph type="body" idx="1"/>
          </p:nvPr>
        </p:nvSpPr>
        <p:spPr>
          <a:xfrm>
            <a:off x="594360" y="2194560"/>
            <a:ext cx="7955280" cy="4069080"/>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200" b="0" i="0" u="none" strike="noStrike" cap="none">
                <a:solidFill>
                  <a:schemeClr val="dk1"/>
                </a:solidFill>
                <a:latin typeface="Century Gothic"/>
                <a:ea typeface="Century Gothic"/>
                <a:cs typeface="Century Gothic"/>
                <a:sym typeface="Century Gothic"/>
              </a:rPr>
              <a:t>Er mwyn cyfeirio at wrthrych a enwir yn rhan gyntaf y frawddeg:</a:t>
            </a:r>
          </a:p>
          <a:p>
            <a:pPr marL="228600" marR="0" lvl="0" indent="-228600" algn="l" rtl="0">
              <a:lnSpc>
                <a:spcPct val="90000"/>
              </a:lnSpc>
              <a:spcBef>
                <a:spcPts val="1000"/>
              </a:spcBef>
              <a:spcAft>
                <a:spcPts val="0"/>
              </a:spcAft>
              <a:buClr>
                <a:schemeClr val="dk1"/>
              </a:buClr>
              <a:buSzPct val="100000"/>
              <a:buFont typeface="Arial"/>
              <a:buNone/>
            </a:pPr>
            <a:endParaRPr sz="2200" b="0" i="0" u="none" strike="noStrike" cap="none">
              <a:solidFill>
                <a:schemeClr val="dk1"/>
              </a:solidFill>
              <a:latin typeface="Century Gothic"/>
              <a:ea typeface="Century Gothic"/>
              <a:cs typeface="Century Gothic"/>
              <a:sym typeface="Century Gothic"/>
            </a:endParaRPr>
          </a:p>
          <a:p>
            <a:pPr marL="228600" marR="0" lvl="0" indent="-228600" algn="l" rtl="0">
              <a:lnSpc>
                <a:spcPct val="90000"/>
              </a:lnSpc>
              <a:spcBef>
                <a:spcPts val="1000"/>
              </a:spcBef>
              <a:spcAft>
                <a:spcPts val="0"/>
              </a:spcAft>
              <a:buClr>
                <a:schemeClr val="dk1"/>
              </a:buClr>
              <a:buSzPct val="100000"/>
              <a:buFont typeface="Arial"/>
              <a:buNone/>
            </a:pPr>
            <a:endParaRPr sz="22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r>
              <a:rPr lang="en-US" sz="2200" b="0" i="1" u="none" strike="noStrike" cap="none">
                <a:solidFill>
                  <a:schemeClr val="dk1"/>
                </a:solidFill>
                <a:latin typeface="Century Gothic"/>
                <a:ea typeface="Century Gothic"/>
                <a:cs typeface="Century Gothic"/>
                <a:sym typeface="Century Gothic"/>
              </a:rPr>
              <a:t>Dyna’r </a:t>
            </a:r>
            <a:r>
              <a:rPr lang="en-US" sz="2200" b="0" i="1" u="sng" strike="noStrike" cap="none">
                <a:solidFill>
                  <a:schemeClr val="dk1"/>
                </a:solidFill>
                <a:latin typeface="Century Gothic"/>
                <a:ea typeface="Century Gothic"/>
                <a:cs typeface="Century Gothic"/>
                <a:sym typeface="Century Gothic"/>
              </a:rPr>
              <a:t>llyfr</a:t>
            </a:r>
            <a:r>
              <a:rPr lang="en-US" sz="2200" b="0" i="1" u="none" strike="noStrike" cap="none">
                <a:solidFill>
                  <a:schemeClr val="dk1"/>
                </a:solidFill>
                <a:latin typeface="Century Gothic"/>
                <a:ea typeface="Century Gothic"/>
                <a:cs typeface="Century Gothic"/>
                <a:sym typeface="Century Gothic"/>
              </a:rPr>
              <a:t> rydw i eisiau </a:t>
            </a:r>
            <a:r>
              <a:rPr lang="en-US" sz="2200" b="0" i="1" u="sng" strike="noStrike" cap="none">
                <a:solidFill>
                  <a:schemeClr val="dk1"/>
                </a:solidFill>
                <a:latin typeface="Century Gothic"/>
                <a:ea typeface="Century Gothic"/>
                <a:cs typeface="Century Gothic"/>
                <a:sym typeface="Century Gothic"/>
              </a:rPr>
              <a:t>ei</a:t>
            </a:r>
            <a:r>
              <a:rPr lang="en-US" sz="2200" b="0" i="1" u="none" strike="noStrike" cap="none">
                <a:solidFill>
                  <a:schemeClr val="dk1"/>
                </a:solidFill>
                <a:latin typeface="Century Gothic"/>
                <a:ea typeface="Century Gothic"/>
                <a:cs typeface="Century Gothic"/>
                <a:sym typeface="Century Gothic"/>
              </a:rPr>
              <a:t> ddarllen.</a:t>
            </a:r>
          </a:p>
          <a:p>
            <a:pPr marL="0" marR="0" lvl="0" indent="0" algn="l" rtl="0">
              <a:lnSpc>
                <a:spcPct val="90000"/>
              </a:lnSpc>
              <a:spcBef>
                <a:spcPts val="1000"/>
              </a:spcBef>
              <a:spcAft>
                <a:spcPts val="0"/>
              </a:spcAft>
              <a:buClr>
                <a:schemeClr val="dk1"/>
              </a:buClr>
              <a:buSzPct val="25000"/>
              <a:buFont typeface="Arial"/>
              <a:buNone/>
            </a:pPr>
            <a:endParaRPr sz="2200" b="0" i="1"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endParaRPr sz="2200" b="0" i="1"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dk1"/>
              </a:buClr>
              <a:buSzPct val="25000"/>
              <a:buFont typeface="Arial"/>
              <a:buNone/>
            </a:pPr>
            <a:r>
              <a:rPr lang="en-US" sz="2200" b="0" i="1" u="none" strike="noStrike" cap="none">
                <a:solidFill>
                  <a:schemeClr val="dk1"/>
                </a:solidFill>
                <a:latin typeface="Century Gothic"/>
                <a:ea typeface="Century Gothic"/>
                <a:cs typeface="Century Gothic"/>
                <a:sym typeface="Century Gothic"/>
              </a:rPr>
              <a:t>Nid yw’r </a:t>
            </a:r>
            <a:r>
              <a:rPr lang="en-US" sz="2200" b="0" i="1" u="sng" strike="noStrike" cap="none">
                <a:solidFill>
                  <a:schemeClr val="dk1"/>
                </a:solidFill>
                <a:latin typeface="Century Gothic"/>
                <a:ea typeface="Century Gothic"/>
                <a:cs typeface="Century Gothic"/>
                <a:sym typeface="Century Gothic"/>
              </a:rPr>
              <a:t>ferch</a:t>
            </a:r>
            <a:r>
              <a:rPr lang="en-US" sz="2200" b="0" i="1" u="none" strike="noStrike" cap="none">
                <a:solidFill>
                  <a:schemeClr val="dk1"/>
                </a:solidFill>
                <a:latin typeface="Century Gothic"/>
                <a:ea typeface="Century Gothic"/>
                <a:cs typeface="Century Gothic"/>
                <a:sym typeface="Century Gothic"/>
              </a:rPr>
              <a:t> y mae’n rhaid i chi </a:t>
            </a:r>
            <a:r>
              <a:rPr lang="en-US" sz="2200" b="0" i="1" u="sng" strike="noStrike" cap="none">
                <a:solidFill>
                  <a:schemeClr val="dk1"/>
                </a:solidFill>
                <a:latin typeface="Century Gothic"/>
                <a:ea typeface="Century Gothic"/>
                <a:cs typeface="Century Gothic"/>
                <a:sym typeface="Century Gothic"/>
              </a:rPr>
              <a:t>ei </a:t>
            </a:r>
            <a:r>
              <a:rPr lang="en-US" sz="2200" b="0" i="1" u="none" strike="noStrike" cap="none">
                <a:solidFill>
                  <a:schemeClr val="dk1"/>
                </a:solidFill>
                <a:latin typeface="Century Gothic"/>
                <a:ea typeface="Century Gothic"/>
                <a:cs typeface="Century Gothic"/>
                <a:sym typeface="Century Gothic"/>
              </a:rPr>
              <a:t>gweld yma eto.</a:t>
            </a:r>
          </a:p>
          <a:p>
            <a:pPr marL="0" marR="0" lvl="0" indent="0" algn="l" rtl="0">
              <a:lnSpc>
                <a:spcPct val="90000"/>
              </a:lnSpc>
              <a:spcBef>
                <a:spcPts val="1000"/>
              </a:spcBef>
              <a:buClr>
                <a:schemeClr val="dk1"/>
              </a:buClr>
              <a:buSzPct val="25000"/>
              <a:buFont typeface="Arial"/>
              <a:buNone/>
            </a:pPr>
            <a:endParaRPr sz="2200" b="0" i="0" u="none" strike="noStrike" cap="none">
              <a:solidFill>
                <a:schemeClr val="dk1"/>
              </a:solidFill>
              <a:latin typeface="Century Gothic"/>
              <a:ea typeface="Century Gothic"/>
              <a:cs typeface="Century Gothic"/>
              <a:sym typeface="Century Gothic"/>
            </a:endParaRPr>
          </a:p>
        </p:txBody>
      </p:sp>
      <p:sp>
        <p:nvSpPr>
          <p:cNvPr id="185" name="Shape 185"/>
          <p:cNvSpPr/>
          <p:nvPr/>
        </p:nvSpPr>
        <p:spPr>
          <a:xfrm flipH="1">
            <a:off x="2870200" y="2743200"/>
            <a:ext cx="2476500" cy="736600"/>
          </a:xfrm>
          <a:prstGeom prst="uturnArrow">
            <a:avLst>
              <a:gd name="adj1" fmla="val 25000"/>
              <a:gd name="adj2" fmla="val 25000"/>
              <a:gd name="adj3" fmla="val 25000"/>
              <a:gd name="adj4" fmla="val 43750"/>
              <a:gd name="adj5" fmla="val 75000"/>
            </a:avLst>
          </a:prstGeom>
          <a:solidFill>
            <a:srgbClr val="C4EBFC"/>
          </a:solid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Font typeface="Arial"/>
              <a:buNone/>
            </a:pPr>
            <a:endParaRPr sz="1800" b="0" i="0" u="none" strike="noStrike" cap="none">
              <a:solidFill>
                <a:schemeClr val="dk1"/>
              </a:solidFill>
              <a:latin typeface="Arial"/>
              <a:ea typeface="Arial"/>
              <a:cs typeface="Arial"/>
              <a:sym typeface="Arial"/>
            </a:endParaRPr>
          </a:p>
        </p:txBody>
      </p:sp>
      <p:sp>
        <p:nvSpPr>
          <p:cNvPr id="186" name="Shape 186"/>
          <p:cNvSpPr/>
          <p:nvPr/>
        </p:nvSpPr>
        <p:spPr>
          <a:xfrm flipH="1">
            <a:off x="3263900" y="4355306"/>
            <a:ext cx="3263900" cy="736600"/>
          </a:xfrm>
          <a:prstGeom prst="uturnArrow">
            <a:avLst>
              <a:gd name="adj1" fmla="val 25000"/>
              <a:gd name="adj2" fmla="val 25000"/>
              <a:gd name="adj3" fmla="val 25000"/>
              <a:gd name="adj4" fmla="val 43750"/>
              <a:gd name="adj5" fmla="val 75000"/>
            </a:avLst>
          </a:prstGeom>
          <a:solidFill>
            <a:srgbClr val="C4EBFC"/>
          </a:solid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Font typeface="Arial"/>
              <a:buNone/>
            </a:pPr>
            <a:endParaRPr sz="1800" b="0" i="0" u="none" strike="noStrike" cap="none">
              <a:solidFill>
                <a:schemeClr val="dk1"/>
              </a:solidFill>
              <a:latin typeface="Arial"/>
              <a:ea typeface="Arial"/>
              <a:cs typeface="Arial"/>
              <a:sym typeface="Arial"/>
            </a:endParaRPr>
          </a:p>
        </p:txBody>
      </p:sp>
    </p:spTree>
  </p:cSld>
  <p:clrMapOvr>
    <a:masterClrMapping/>
  </p:clrMapOvr>
  <p:transition>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Shape 191"/>
          <p:cNvSpPr txBox="1">
            <a:spLocks noGrp="1"/>
          </p:cNvSpPr>
          <p:nvPr>
            <p:ph type="title"/>
          </p:nvPr>
        </p:nvSpPr>
        <p:spPr>
          <a:xfrm>
            <a:off x="234463" y="283727"/>
            <a:ext cx="8479300" cy="970642"/>
          </a:xfrm>
          <a:prstGeom prst="rect">
            <a:avLst/>
          </a:prstGeom>
          <a:solidFill>
            <a:srgbClr val="FFC000"/>
          </a:solidFill>
          <a:ln>
            <a:noFill/>
          </a:ln>
        </p:spPr>
        <p:txBody>
          <a:bodyPr wrap="square" lIns="91425" tIns="45700" rIns="91425" bIns="45700" anchor="ctr" anchorCtr="0">
            <a:noAutofit/>
          </a:bodyPr>
          <a:lstStyle/>
          <a:p>
            <a:pPr marL="0" marR="0" lvl="0" indent="0" algn="ctr" rtl="0">
              <a:lnSpc>
                <a:spcPct val="90000"/>
              </a:lnSpc>
              <a:spcBef>
                <a:spcPts val="0"/>
              </a:spcBef>
              <a:buClr>
                <a:schemeClr val="dk1"/>
              </a:buClr>
              <a:buSzPct val="25000"/>
              <a:buFont typeface="Century Gothic"/>
              <a:buNone/>
            </a:pPr>
            <a:r>
              <a:rPr lang="en-US" sz="2700" b="1" i="0" u="none" strike="noStrike" cap="none" dirty="0">
                <a:solidFill>
                  <a:schemeClr val="dk1"/>
                </a:solidFill>
                <a:latin typeface="Century Gothic"/>
                <a:ea typeface="Century Gothic"/>
                <a:cs typeface="Century Gothic"/>
                <a:sym typeface="Century Gothic"/>
              </a:rPr>
              <a:t>CYWIRWCH Y BRAWDDEGAU GAN DDEFNYDDIO FFURF GYWIR EI/EU A THREIGLO LLE BO ANGEN</a:t>
            </a:r>
          </a:p>
        </p:txBody>
      </p:sp>
      <p:sp>
        <p:nvSpPr>
          <p:cNvPr id="192" name="Shape 192"/>
          <p:cNvSpPr txBox="1">
            <a:spLocks noGrp="1"/>
          </p:cNvSpPr>
          <p:nvPr>
            <p:ph type="body" idx="1"/>
          </p:nvPr>
        </p:nvSpPr>
        <p:spPr>
          <a:xfrm>
            <a:off x="82061" y="1395411"/>
            <a:ext cx="9061939" cy="5755665"/>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Mae’r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ddau’n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gofalu</a:t>
            </a:r>
            <a:r>
              <a:rPr lang="en-US" sz="2200" b="0" i="0" u="none" strike="noStrike" cap="none" dirty="0">
                <a:solidFill>
                  <a:schemeClr val="dk1"/>
                </a:solidFill>
                <a:latin typeface="Arial"/>
                <a:ea typeface="Arial"/>
                <a:cs typeface="Arial"/>
                <a:sym typeface="Arial"/>
              </a:rPr>
              <a:t> am </a:t>
            </a:r>
            <a:r>
              <a:rPr lang="en-US" sz="2200" b="0" i="0" u="none" strike="noStrike" cap="none" dirty="0" err="1">
                <a:solidFill>
                  <a:schemeClr val="dk1"/>
                </a:solidFill>
                <a:latin typeface="Arial"/>
                <a:ea typeface="Arial"/>
                <a:cs typeface="Arial"/>
                <a:sym typeface="Arial"/>
              </a:rPr>
              <a:t>eu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gilydd</a:t>
            </a:r>
            <a:r>
              <a:rPr lang="en-US" sz="2200" b="0" i="0" u="none" strike="noStrike" cap="none" dirty="0">
                <a:solidFill>
                  <a:schemeClr val="dk1"/>
                </a:solidFill>
                <a:latin typeface="Arial"/>
                <a:ea typeface="Arial"/>
                <a:cs typeface="Arial"/>
                <a:sym typeface="Arial"/>
              </a:rPr>
              <a:t> bob </a:t>
            </a:r>
            <a:r>
              <a:rPr lang="en-US" sz="2200" b="0" i="0" u="none" strike="noStrike" cap="none" dirty="0" err="1">
                <a:solidFill>
                  <a:schemeClr val="dk1"/>
                </a:solidFill>
                <a:latin typeface="Arial"/>
                <a:ea typeface="Arial"/>
                <a:cs typeface="Arial"/>
                <a:sym typeface="Arial"/>
              </a:rPr>
              <a:t>amser</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Nid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yw’r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llythyr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hwn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bwysig</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ond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mae</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angen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iddyn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nhw</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darllen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frys</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Ble</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mae’r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nodiadau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Bydd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angen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i</a:t>
            </a:r>
            <a:r>
              <a:rPr lang="en-US" sz="2200" b="0" i="0" u="none" strike="noStrike" cap="none" dirty="0">
                <a:solidFill>
                  <a:schemeClr val="dk1"/>
                </a:solidFill>
                <a:latin typeface="Arial"/>
                <a:ea typeface="Arial"/>
                <a:cs typeface="Arial"/>
                <a:sym typeface="Arial"/>
              </a:rPr>
              <a:t> mi </a:t>
            </a:r>
            <a:r>
              <a:rPr lang="en-US" sz="2200" b="0" i="0" u="none" strike="noStrike" cap="none" dirty="0" err="1">
                <a:solidFill>
                  <a:schemeClr val="dk1"/>
                </a:solidFill>
                <a:latin typeface="Arial"/>
                <a:ea typeface="Arial"/>
                <a:cs typeface="Arial"/>
                <a:sym typeface="Arial"/>
              </a:rPr>
              <a:t>eu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darllen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cyn</a:t>
            </a:r>
            <a:r>
              <a:rPr lang="en-US" sz="2200" b="0" i="0" u="none" strike="noStrike" cap="none" dirty="0">
                <a:solidFill>
                  <a:schemeClr val="dk1"/>
                </a:solidFill>
                <a:latin typeface="Arial"/>
                <a:ea typeface="Arial"/>
                <a:cs typeface="Arial"/>
                <a:sym typeface="Arial"/>
              </a:rPr>
              <a:t> y </a:t>
            </a:r>
            <a:r>
              <a:rPr lang="en-US" sz="2200" b="0" i="0" u="none" strike="noStrike" cap="none" dirty="0" err="1">
                <a:solidFill>
                  <a:schemeClr val="dk1"/>
                </a:solidFill>
                <a:latin typeface="Arial"/>
                <a:ea typeface="Arial"/>
                <a:cs typeface="Arial"/>
                <a:sym typeface="Arial"/>
              </a:rPr>
              <a:t>cyfarfod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nesaf</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Edrychodd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aelodau’r</a:t>
            </a:r>
            <a:r>
              <a:rPr lang="en-US" sz="2200" b="0" i="0" u="none" strike="noStrike" cap="none" dirty="0">
                <a:solidFill>
                  <a:schemeClr val="dk1"/>
                </a:solidFill>
                <a:latin typeface="Arial"/>
                <a:ea typeface="Arial"/>
                <a:cs typeface="Arial"/>
                <a:sym typeface="Arial"/>
              </a:rPr>
              <a:t> staff </a:t>
            </a:r>
            <a:r>
              <a:rPr lang="en-US" sz="2200" b="0" i="0" u="none" strike="noStrike" cap="none" dirty="0" err="1">
                <a:solidFill>
                  <a:schemeClr val="dk1"/>
                </a:solidFill>
                <a:latin typeface="Arial"/>
                <a:ea typeface="Arial"/>
                <a:cs typeface="Arial"/>
                <a:sym typeface="Arial"/>
              </a:rPr>
              <a:t>ar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dyddiaduron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mwyn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penderfynu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pryd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gwrdd</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Mae’r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cyfan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dibynnu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arni</a:t>
            </a:r>
            <a:r>
              <a:rPr lang="en-US" sz="2200" b="0" i="0" u="none" strike="noStrike" cap="none" dirty="0">
                <a:solidFill>
                  <a:schemeClr val="dk1"/>
                </a:solidFill>
                <a:latin typeface="Arial"/>
                <a:ea typeface="Arial"/>
                <a:cs typeface="Arial"/>
                <a:sym typeface="Arial"/>
              </a:rPr>
              <a:t> hi </a:t>
            </a:r>
            <a:r>
              <a:rPr lang="en-US" sz="2200" b="0" i="0" u="none" strike="noStrike" cap="none" dirty="0" err="1">
                <a:solidFill>
                  <a:schemeClr val="dk1"/>
                </a:solidFill>
                <a:latin typeface="Arial"/>
                <a:ea typeface="Arial"/>
                <a:cs typeface="Arial"/>
                <a:sym typeface="Arial"/>
              </a:rPr>
              <a:t>a’u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ymddygiad</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Pryd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mae’r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gwaith</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hwn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mynd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gael</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cwblhau</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Casglwyd</a:t>
            </a:r>
            <a:r>
              <a:rPr lang="en-US" sz="2200" b="0" i="0" u="none" strike="noStrike" cap="none" dirty="0">
                <a:solidFill>
                  <a:schemeClr val="dk1"/>
                </a:solidFill>
                <a:latin typeface="Arial"/>
                <a:ea typeface="Arial"/>
                <a:cs typeface="Arial"/>
                <a:sym typeface="Arial"/>
              </a:rPr>
              <a:t> y </a:t>
            </a:r>
            <a:r>
              <a:rPr lang="en-US" sz="2200" b="0" i="0" u="none" strike="noStrike" cap="none" dirty="0" err="1">
                <a:solidFill>
                  <a:schemeClr val="dk1"/>
                </a:solidFill>
                <a:latin typeface="Arial"/>
                <a:ea typeface="Arial"/>
                <a:cs typeface="Arial"/>
                <a:sym typeface="Arial"/>
              </a:rPr>
              <a:t>manylion</a:t>
            </a:r>
            <a:r>
              <a:rPr lang="en-US" sz="2200" b="0" i="0" u="none" strike="noStrike" cap="none" dirty="0">
                <a:solidFill>
                  <a:schemeClr val="dk1"/>
                </a:solidFill>
                <a:latin typeface="Arial"/>
                <a:ea typeface="Arial"/>
                <a:cs typeface="Arial"/>
                <a:sym typeface="Arial"/>
              </a:rPr>
              <a:t> y </a:t>
            </a:r>
            <a:r>
              <a:rPr lang="en-US" sz="2200" b="0" i="0" u="none" strike="noStrike" cap="none" dirty="0" err="1">
                <a:solidFill>
                  <a:schemeClr val="dk1"/>
                </a:solidFill>
                <a:latin typeface="Arial"/>
                <a:ea typeface="Arial"/>
                <a:cs typeface="Arial"/>
                <a:sym typeface="Arial"/>
              </a:rPr>
              <a:t>llynedd</a:t>
            </a:r>
            <a:r>
              <a:rPr lang="en-US" sz="2200" b="0" i="0" u="none" strike="noStrike" cap="none" dirty="0">
                <a:solidFill>
                  <a:schemeClr val="dk1"/>
                </a:solidFill>
                <a:latin typeface="Arial"/>
                <a:ea typeface="Arial"/>
                <a:cs typeface="Arial"/>
                <a:sym typeface="Arial"/>
              </a:rPr>
              <a:t> a </a:t>
            </a:r>
            <a:r>
              <a:rPr lang="en-US" sz="2200" b="0" i="0" u="none" strike="noStrike" cap="none" dirty="0" err="1">
                <a:solidFill>
                  <a:schemeClr val="dk1"/>
                </a:solidFill>
                <a:latin typeface="Arial"/>
                <a:ea typeface="Arial"/>
                <a:cs typeface="Arial"/>
                <a:sym typeface="Arial"/>
              </a:rPr>
              <a:t>chawsant</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cyhoeddi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eleni</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Cysylltodd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athro</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â’u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disgyblion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ôl</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cael</a:t>
            </a:r>
            <a:r>
              <a:rPr lang="en-US" sz="2200" b="0" i="0" u="none" strike="noStrike" cap="none" dirty="0">
                <a:solidFill>
                  <a:schemeClr val="dk1"/>
                </a:solidFill>
                <a:latin typeface="Arial"/>
                <a:ea typeface="Arial"/>
                <a:cs typeface="Arial"/>
                <a:sym typeface="Arial"/>
              </a:rPr>
              <a:t> y </a:t>
            </a:r>
            <a:r>
              <a:rPr lang="en-US" sz="2200" b="0" i="0" u="none" strike="noStrike" cap="none" dirty="0" err="1">
                <a:solidFill>
                  <a:schemeClr val="dk1"/>
                </a:solidFill>
                <a:latin typeface="Arial"/>
                <a:ea typeface="Arial"/>
                <a:cs typeface="Arial"/>
                <a:sym typeface="Arial"/>
              </a:rPr>
              <a:t>canlyniadau</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err="1">
                <a:solidFill>
                  <a:schemeClr val="dk1"/>
                </a:solidFill>
                <a:latin typeface="Arial"/>
                <a:ea typeface="Arial"/>
                <a:cs typeface="Arial"/>
                <a:sym typeface="Arial"/>
              </a:rPr>
              <a:t>Mae’r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cyfan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dibynnu</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weddill</a:t>
            </a:r>
            <a:r>
              <a:rPr lang="en-US" sz="2200" b="0" i="0" u="none" strike="noStrike" cap="none" dirty="0">
                <a:solidFill>
                  <a:schemeClr val="dk1"/>
                </a:solidFill>
                <a:latin typeface="Arial"/>
                <a:ea typeface="Arial"/>
                <a:cs typeface="Arial"/>
                <a:sym typeface="Arial"/>
              </a:rPr>
              <a:t> y staff </a:t>
            </a:r>
            <a:r>
              <a:rPr lang="en-US" sz="2200" b="0" i="0" u="none" strike="noStrike" cap="none" dirty="0" err="1">
                <a:solidFill>
                  <a:schemeClr val="dk1"/>
                </a:solidFill>
                <a:latin typeface="Arial"/>
                <a:ea typeface="Arial"/>
                <a:cs typeface="Arial"/>
                <a:sym typeface="Arial"/>
              </a:rPr>
              <a:t>a’i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ymateb</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i’r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syniad</a:t>
            </a:r>
            <a:r>
              <a:rPr lang="en-US" sz="2200" b="0" i="0" u="none" strike="noStrike" cap="none" dirty="0">
                <a:solidFill>
                  <a:schemeClr val="dk1"/>
                </a:solidFill>
                <a:latin typeface="Arial"/>
                <a:ea typeface="Arial"/>
                <a:cs typeface="Arial"/>
                <a:sym typeface="Arial"/>
              </a:rPr>
              <a:t>.</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Sylweddolais</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rhy</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hwyr</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fod</a:t>
            </a:r>
            <a:r>
              <a:rPr lang="en-US" sz="2200" b="0" i="0" u="none" strike="noStrike" cap="none" dirty="0">
                <a:solidFill>
                  <a:schemeClr val="dk1"/>
                </a:solidFill>
                <a:latin typeface="Arial"/>
                <a:ea typeface="Arial"/>
                <a:cs typeface="Arial"/>
                <a:sym typeface="Arial"/>
              </a:rPr>
              <a:t> y </a:t>
            </a:r>
            <a:r>
              <a:rPr lang="en-US" sz="2200" b="0" i="0" u="none" strike="noStrike" cap="none" dirty="0" err="1">
                <a:solidFill>
                  <a:schemeClr val="dk1"/>
                </a:solidFill>
                <a:latin typeface="Arial"/>
                <a:ea typeface="Arial"/>
                <a:cs typeface="Arial"/>
                <a:sym typeface="Arial"/>
              </a:rPr>
              <a:t>llythyrau</a:t>
            </a:r>
            <a:r>
              <a:rPr lang="en-US" sz="2200" b="0" i="0" u="none" strike="noStrike" cap="none" dirty="0">
                <a:solidFill>
                  <a:schemeClr val="dk1"/>
                </a:solidFill>
                <a:latin typeface="Arial"/>
                <a:ea typeface="Arial"/>
                <a:cs typeface="Arial"/>
                <a:sym typeface="Arial"/>
              </a:rPr>
              <a:t> a </a:t>
            </a:r>
            <a:r>
              <a:rPr lang="en-US" sz="2200" b="0" i="0" u="none" strike="noStrike" cap="none" dirty="0" err="1">
                <a:solidFill>
                  <a:schemeClr val="dk1"/>
                </a:solidFill>
                <a:latin typeface="Arial"/>
                <a:ea typeface="Arial"/>
                <a:cs typeface="Arial"/>
                <a:sym typeface="Arial"/>
              </a:rPr>
              <a:t>gafodd</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ei</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anfon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heb</a:t>
            </a:r>
            <a:r>
              <a:rPr lang="en-US" sz="2200" b="0" i="0" u="none" strike="noStrike" cap="none" dirty="0">
                <a:solidFill>
                  <a:schemeClr val="dk1"/>
                </a:solidFill>
                <a:latin typeface="Arial"/>
                <a:ea typeface="Arial"/>
                <a:cs typeface="Arial"/>
                <a:sym typeface="Arial"/>
              </a:rPr>
              <a:t> stamp </a:t>
            </a:r>
            <a:r>
              <a:rPr lang="en-US" sz="2200" b="0" i="0" u="none" strike="noStrike" cap="none" dirty="0" err="1">
                <a:solidFill>
                  <a:schemeClr val="dk1"/>
                </a:solidFill>
                <a:latin typeface="Arial"/>
                <a:ea typeface="Arial"/>
                <a:cs typeface="Arial"/>
                <a:sym typeface="Arial"/>
              </a:rPr>
              <a:t>arnyn</a:t>
            </a:r>
            <a:r>
              <a:rPr lang="en-US" sz="2200" b="0" i="0" u="none" strike="noStrike" cap="none" dirty="0">
                <a:solidFill>
                  <a:schemeClr val="dk1"/>
                </a:solidFill>
                <a:latin typeface="Arial"/>
                <a:ea typeface="Arial"/>
                <a:cs typeface="Arial"/>
                <a:sym typeface="Arial"/>
              </a:rPr>
              <a:t> </a:t>
            </a:r>
            <a:r>
              <a:rPr lang="en-US" sz="2200" b="0" i="0" u="none" strike="noStrike" cap="none" dirty="0" err="1">
                <a:solidFill>
                  <a:schemeClr val="dk1"/>
                </a:solidFill>
                <a:latin typeface="Arial"/>
                <a:ea typeface="Arial"/>
                <a:cs typeface="Arial"/>
                <a:sym typeface="Arial"/>
              </a:rPr>
              <a:t>nhw</a:t>
            </a:r>
            <a:r>
              <a:rPr lang="en-US" sz="2200" b="0" i="0" u="none" strike="noStrike" cap="none" dirty="0">
                <a:solidFill>
                  <a:schemeClr val="dk1"/>
                </a:solidFill>
                <a:latin typeface="Arial"/>
                <a:ea typeface="Arial"/>
                <a:cs typeface="Arial"/>
                <a:sym typeface="Arial"/>
              </a:rPr>
              <a:t>.</a:t>
            </a:r>
          </a:p>
          <a:p>
            <a:pPr marL="0" marR="0" lvl="0" indent="0" algn="l" rtl="0">
              <a:lnSpc>
                <a:spcPct val="90000"/>
              </a:lnSpc>
              <a:spcBef>
                <a:spcPts val="1000"/>
              </a:spcBef>
              <a:buClr>
                <a:schemeClr val="dk1"/>
              </a:buClr>
              <a:buSzPct val="25000"/>
              <a:buFont typeface="Arial"/>
              <a:buNone/>
            </a:pPr>
            <a:endParaRPr sz="2200" b="0" i="0" u="none" strike="noStrike" cap="none" dirty="0">
              <a:solidFill>
                <a:schemeClr val="dk1"/>
              </a:solidFill>
              <a:latin typeface="Arial"/>
              <a:ea typeface="Arial"/>
              <a:cs typeface="Arial"/>
              <a:sym typeface="Arial"/>
            </a:endParaRPr>
          </a:p>
        </p:txBody>
      </p:sp>
    </p:spTree>
  </p:cSld>
  <p:clrMapOvr>
    <a:masterClrMapping/>
  </p:clrMapOvr>
  <p:transition>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Shape 197"/>
          <p:cNvSpPr txBox="1">
            <a:spLocks noGrp="1"/>
          </p:cNvSpPr>
          <p:nvPr>
            <p:ph type="body" idx="1"/>
          </p:nvPr>
        </p:nvSpPr>
        <p:spPr>
          <a:xfrm>
            <a:off x="82061" y="1395411"/>
            <a:ext cx="9061939" cy="5755665"/>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Mae’r ddau’n gofalu am </a:t>
            </a:r>
            <a:r>
              <a:rPr lang="en-US" sz="2200" b="1" i="0" u="none" strike="noStrike" cap="none">
                <a:solidFill>
                  <a:srgbClr val="FF0000"/>
                </a:solidFill>
                <a:latin typeface="Arial"/>
                <a:ea typeface="Arial"/>
                <a:cs typeface="Arial"/>
                <a:sym typeface="Arial"/>
              </a:rPr>
              <a:t>ei</a:t>
            </a:r>
            <a:r>
              <a:rPr lang="en-US" sz="2200" b="0" i="0" u="none" strike="noStrike" cap="none">
                <a:solidFill>
                  <a:schemeClr val="dk1"/>
                </a:solidFill>
                <a:latin typeface="Arial"/>
                <a:ea typeface="Arial"/>
                <a:cs typeface="Arial"/>
                <a:sym typeface="Arial"/>
              </a:rPr>
              <a:t> gilydd bob amser.</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Nid yw’r llythyr hwn yn bwysig ond mae angen iddyn nhw </a:t>
            </a:r>
            <a:r>
              <a:rPr lang="en-US" sz="2200" b="1" i="0" u="none" strike="noStrike" cap="none">
                <a:solidFill>
                  <a:srgbClr val="FF0000"/>
                </a:solidFill>
                <a:latin typeface="Arial"/>
                <a:ea typeface="Arial"/>
                <a:cs typeface="Arial"/>
                <a:sym typeface="Arial"/>
              </a:rPr>
              <a:t>ei dd</a:t>
            </a:r>
            <a:r>
              <a:rPr lang="en-US" sz="2200" b="0" i="0" u="none" strike="noStrike" cap="none">
                <a:solidFill>
                  <a:schemeClr val="dk1"/>
                </a:solidFill>
                <a:latin typeface="Arial"/>
                <a:ea typeface="Arial"/>
                <a:cs typeface="Arial"/>
                <a:sym typeface="Arial"/>
              </a:rPr>
              <a:t>arllen ar frys.</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Ble mae’r nodiadau?  Bydd angen i mi </a:t>
            </a:r>
            <a:r>
              <a:rPr lang="en-US" sz="2200" b="1" i="0" u="none" strike="noStrike" cap="none">
                <a:solidFill>
                  <a:srgbClr val="00B050"/>
                </a:solidFill>
                <a:latin typeface="Arial"/>
                <a:ea typeface="Arial"/>
                <a:cs typeface="Arial"/>
                <a:sym typeface="Arial"/>
              </a:rPr>
              <a:t>eu d</a:t>
            </a:r>
            <a:r>
              <a:rPr lang="en-US" sz="2200" b="0" i="0" u="none" strike="noStrike" cap="none">
                <a:solidFill>
                  <a:schemeClr val="dk1"/>
                </a:solidFill>
                <a:latin typeface="Arial"/>
                <a:ea typeface="Arial"/>
                <a:cs typeface="Arial"/>
                <a:sym typeface="Arial"/>
              </a:rPr>
              <a:t>arllen cyn y cyfarfod nesaf.</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Edrychodd aelodau’r staff ar </a:t>
            </a:r>
            <a:r>
              <a:rPr lang="en-US" sz="2200" b="1" i="0" u="none" strike="noStrike" cap="none">
                <a:solidFill>
                  <a:srgbClr val="FF0000"/>
                </a:solidFill>
                <a:latin typeface="Arial"/>
                <a:ea typeface="Arial"/>
                <a:cs typeface="Arial"/>
                <a:sym typeface="Arial"/>
              </a:rPr>
              <a:t>eu </a:t>
            </a:r>
            <a:r>
              <a:rPr lang="en-US" sz="2200" b="0" i="0" u="none" strike="noStrike" cap="none">
                <a:solidFill>
                  <a:schemeClr val="dk1"/>
                </a:solidFill>
                <a:latin typeface="Arial"/>
                <a:ea typeface="Arial"/>
                <a:cs typeface="Arial"/>
                <a:sym typeface="Arial"/>
              </a:rPr>
              <a:t>dyddiaduron er mwyn penderfynu pryd i gwrdd.</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Mae’r cyfan yn dibynnu arni hi a’</a:t>
            </a:r>
            <a:r>
              <a:rPr lang="en-US" sz="2200" b="1" i="0" u="none" strike="noStrike" cap="none">
                <a:solidFill>
                  <a:srgbClr val="FF0000"/>
                </a:solidFill>
                <a:latin typeface="Arial"/>
                <a:ea typeface="Arial"/>
                <a:cs typeface="Arial"/>
                <a:sym typeface="Arial"/>
              </a:rPr>
              <a:t>i</a:t>
            </a:r>
            <a:r>
              <a:rPr lang="en-US" sz="2200" b="0" i="0" u="none" strike="noStrike" cap="none">
                <a:solidFill>
                  <a:schemeClr val="dk1"/>
                </a:solidFill>
                <a:latin typeface="Arial"/>
                <a:ea typeface="Arial"/>
                <a:cs typeface="Arial"/>
                <a:sym typeface="Arial"/>
              </a:rPr>
              <a:t> </a:t>
            </a:r>
            <a:r>
              <a:rPr lang="en-US" sz="2200" b="1" i="0" u="none" strike="noStrike" cap="none">
                <a:solidFill>
                  <a:srgbClr val="FF0000"/>
                </a:solidFill>
                <a:latin typeface="Arial"/>
                <a:ea typeface="Arial"/>
                <a:cs typeface="Arial"/>
                <a:sym typeface="Arial"/>
              </a:rPr>
              <a:t>h</a:t>
            </a:r>
            <a:r>
              <a:rPr lang="en-US" sz="2200" b="0" i="0" u="none" strike="noStrike" cap="none">
                <a:solidFill>
                  <a:schemeClr val="dk1"/>
                </a:solidFill>
                <a:latin typeface="Arial"/>
                <a:ea typeface="Arial"/>
                <a:cs typeface="Arial"/>
                <a:sym typeface="Arial"/>
              </a:rPr>
              <a:t>ymddygiad.</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Pryd mae’r gwaith hwn yn mynd i gael </a:t>
            </a:r>
            <a:r>
              <a:rPr lang="en-US" sz="2200" b="1" i="0" u="none" strike="noStrike" cap="none">
                <a:solidFill>
                  <a:srgbClr val="00B050"/>
                </a:solidFill>
                <a:latin typeface="Arial"/>
                <a:ea typeface="Arial"/>
                <a:cs typeface="Arial"/>
                <a:sym typeface="Arial"/>
              </a:rPr>
              <a:t>ei g</a:t>
            </a:r>
            <a:r>
              <a:rPr lang="en-US" sz="2200" b="0" i="0" u="none" strike="noStrike" cap="none">
                <a:solidFill>
                  <a:schemeClr val="dk1"/>
                </a:solidFill>
                <a:latin typeface="Arial"/>
                <a:ea typeface="Arial"/>
                <a:cs typeface="Arial"/>
                <a:sym typeface="Arial"/>
              </a:rPr>
              <a:t>wblhau?</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Casglwyd y manylion y llynedd a chawsant </a:t>
            </a:r>
            <a:r>
              <a:rPr lang="en-US" sz="2200" b="1" i="0" u="none" strike="noStrike" cap="none">
                <a:solidFill>
                  <a:srgbClr val="FF0000"/>
                </a:solidFill>
                <a:latin typeface="Arial"/>
                <a:ea typeface="Arial"/>
                <a:cs typeface="Arial"/>
                <a:sym typeface="Arial"/>
              </a:rPr>
              <a:t>eu</a:t>
            </a:r>
            <a:r>
              <a:rPr lang="en-US" sz="2200" b="0" i="0" u="none" strike="noStrike" cap="none">
                <a:solidFill>
                  <a:schemeClr val="dk1"/>
                </a:solidFill>
                <a:latin typeface="Arial"/>
                <a:ea typeface="Arial"/>
                <a:cs typeface="Arial"/>
                <a:sym typeface="Arial"/>
              </a:rPr>
              <a:t> cyhoeddi eleni.</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Cysylltodd yr athro </a:t>
            </a:r>
            <a:r>
              <a:rPr lang="en-US" sz="2200" b="1" i="0" u="none" strike="noStrike" cap="none">
                <a:solidFill>
                  <a:srgbClr val="FF0000"/>
                </a:solidFill>
                <a:latin typeface="Arial"/>
                <a:ea typeface="Arial"/>
                <a:cs typeface="Arial"/>
                <a:sym typeface="Arial"/>
              </a:rPr>
              <a:t>â’i dd</a:t>
            </a:r>
            <a:r>
              <a:rPr lang="en-US" sz="2200" b="0" i="0" u="none" strike="noStrike" cap="none">
                <a:solidFill>
                  <a:schemeClr val="dk1"/>
                </a:solidFill>
                <a:latin typeface="Arial"/>
                <a:ea typeface="Arial"/>
                <a:cs typeface="Arial"/>
                <a:sym typeface="Arial"/>
              </a:rPr>
              <a:t>isgyblion ar ôl cael y canlyniadau.</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Mae’r cyfan yn dibynnu ar weddill y staff a’</a:t>
            </a:r>
            <a:r>
              <a:rPr lang="en-US" sz="2200" b="1" i="0" u="none" strike="noStrike" cap="none">
                <a:solidFill>
                  <a:srgbClr val="FF0000"/>
                </a:solidFill>
                <a:latin typeface="Arial"/>
                <a:ea typeface="Arial"/>
                <a:cs typeface="Arial"/>
                <a:sym typeface="Arial"/>
              </a:rPr>
              <a:t>u h</a:t>
            </a:r>
            <a:r>
              <a:rPr lang="en-US" sz="2200" b="0" i="0" u="none" strike="noStrike" cap="none">
                <a:solidFill>
                  <a:schemeClr val="dk1"/>
                </a:solidFill>
                <a:latin typeface="Arial"/>
                <a:ea typeface="Arial"/>
                <a:cs typeface="Arial"/>
                <a:sym typeface="Arial"/>
              </a:rPr>
              <a:t>ymateb i’r syniad.</a:t>
            </a:r>
          </a:p>
          <a:p>
            <a:pPr marL="228600" marR="0" lvl="0" indent="-228600" algn="l" rtl="0">
              <a:lnSpc>
                <a:spcPct val="90000"/>
              </a:lnSpc>
              <a:spcBef>
                <a:spcPts val="1000"/>
              </a:spcBef>
              <a:spcAft>
                <a:spcPts val="0"/>
              </a:spcAft>
              <a:buClr>
                <a:schemeClr val="dk1"/>
              </a:buClr>
              <a:buSzPct val="100000"/>
              <a:buFont typeface="Century Gothic"/>
              <a:buAutoNum type="arabicPeriod"/>
            </a:pPr>
            <a:r>
              <a:rPr lang="en-US" sz="2200" b="0" i="0" u="none" strike="noStrike" cap="none">
                <a:solidFill>
                  <a:schemeClr val="dk1"/>
                </a:solidFill>
                <a:latin typeface="Arial"/>
                <a:ea typeface="Arial"/>
                <a:cs typeface="Arial"/>
                <a:sym typeface="Arial"/>
              </a:rPr>
              <a:t> Sylweddolais yn rhy hwyr fod y llythyrau a gafodd </a:t>
            </a:r>
            <a:r>
              <a:rPr lang="en-US" sz="2200" b="1" i="0" u="none" strike="noStrike" cap="none">
                <a:solidFill>
                  <a:srgbClr val="FF0000"/>
                </a:solidFill>
                <a:latin typeface="Arial"/>
                <a:ea typeface="Arial"/>
                <a:cs typeface="Arial"/>
                <a:sym typeface="Arial"/>
              </a:rPr>
              <a:t>eu h</a:t>
            </a:r>
            <a:r>
              <a:rPr lang="en-US" sz="2200" b="0" i="0" u="none" strike="noStrike" cap="none">
                <a:solidFill>
                  <a:schemeClr val="dk1"/>
                </a:solidFill>
                <a:latin typeface="Arial"/>
                <a:ea typeface="Arial"/>
                <a:cs typeface="Arial"/>
                <a:sym typeface="Arial"/>
              </a:rPr>
              <a:t>anfon heb stamp arnyn nhw.</a:t>
            </a:r>
          </a:p>
          <a:p>
            <a:pPr marL="0" marR="0" lvl="0" indent="0" algn="l" rtl="0">
              <a:lnSpc>
                <a:spcPct val="90000"/>
              </a:lnSpc>
              <a:spcBef>
                <a:spcPts val="1000"/>
              </a:spcBef>
              <a:buClr>
                <a:schemeClr val="dk1"/>
              </a:buClr>
              <a:buSzPct val="25000"/>
              <a:buFont typeface="Arial"/>
              <a:buNone/>
            </a:pPr>
            <a:endParaRPr sz="2200" b="0" i="0" u="none" strike="noStrike" cap="none">
              <a:solidFill>
                <a:schemeClr val="dk1"/>
              </a:solidFill>
              <a:latin typeface="Arial"/>
              <a:ea typeface="Arial"/>
              <a:cs typeface="Arial"/>
              <a:sym typeface="Arial"/>
            </a:endParaRPr>
          </a:p>
        </p:txBody>
      </p:sp>
    </p:spTree>
  </p:cSld>
  <p:clrMapOvr>
    <a:masterClrMapping/>
  </p:clrMapOvr>
  <p:transition>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Shape 202"/>
          <p:cNvSpPr txBox="1">
            <a:spLocks noGrp="1"/>
          </p:cNvSpPr>
          <p:nvPr>
            <p:ph type="title"/>
          </p:nvPr>
        </p:nvSpPr>
        <p:spPr>
          <a:xfrm>
            <a:off x="410308" y="764373"/>
            <a:ext cx="8139332" cy="958919"/>
          </a:xfrm>
          <a:prstGeom prst="rect">
            <a:avLst/>
          </a:prstGeom>
          <a:solidFill>
            <a:srgbClr val="FFC000"/>
          </a:solidFill>
          <a:ln>
            <a:noFill/>
          </a:ln>
        </p:spPr>
        <p:txBody>
          <a:bodyPr wrap="square" lIns="91425" tIns="45700" rIns="91425" bIns="45700" anchor="ctr" anchorCtr="0">
            <a:noAutofit/>
          </a:bodyPr>
          <a:lstStyle/>
          <a:p>
            <a:pPr marL="0" marR="0" lvl="0" indent="0" algn="ctr" rtl="0">
              <a:lnSpc>
                <a:spcPct val="90000"/>
              </a:lnSpc>
              <a:spcBef>
                <a:spcPts val="0"/>
              </a:spcBef>
              <a:buClr>
                <a:schemeClr val="dk1"/>
              </a:buClr>
              <a:buSzPct val="25000"/>
              <a:buFont typeface="Century Gothic"/>
              <a:buNone/>
            </a:pPr>
            <a:r>
              <a:rPr lang="en-US" sz="2700" b="1" i="0" u="none" strike="noStrike" cap="none" dirty="0">
                <a:solidFill>
                  <a:schemeClr val="dk1"/>
                </a:solidFill>
                <a:latin typeface="Century Gothic"/>
                <a:ea typeface="Century Gothic"/>
                <a:cs typeface="Century Gothic"/>
                <a:sym typeface="Century Gothic"/>
              </a:rPr>
              <a:t>CYFIEITHWCH YR ADRODDIAD YMA AR GYFER DISGYBL CA2</a:t>
            </a:r>
          </a:p>
        </p:txBody>
      </p:sp>
      <p:sp>
        <p:nvSpPr>
          <p:cNvPr id="203" name="Shape 203"/>
          <p:cNvSpPr txBox="1">
            <a:spLocks noGrp="1"/>
          </p:cNvSpPr>
          <p:nvPr>
            <p:ph type="body" idx="1"/>
          </p:nvPr>
        </p:nvSpPr>
        <p:spPr>
          <a:xfrm>
            <a:off x="594360" y="1852246"/>
            <a:ext cx="7955280" cy="4923692"/>
          </a:xfrm>
          <a:prstGeom prst="rect">
            <a:avLst/>
          </a:prstGeom>
          <a:noFill/>
          <a:ln>
            <a:noFill/>
          </a:ln>
        </p:spPr>
        <p:txBody>
          <a:bodyPr wrap="square" lIns="91425" tIns="45700" rIns="91425" bIns="45700" anchor="t" anchorCtr="0">
            <a:noAutofit/>
          </a:bodyPr>
          <a:lstStyle/>
          <a:p>
            <a:pPr marL="0" marR="0" lvl="0" indent="0" algn="l" rtl="0">
              <a:lnSpc>
                <a:spcPct val="200000"/>
              </a:lnSpc>
              <a:spcBef>
                <a:spcPts val="0"/>
              </a:spcBef>
              <a:buClr>
                <a:schemeClr val="dk1"/>
              </a:buClr>
              <a:buSzPct val="25000"/>
              <a:buFont typeface="Arial"/>
              <a:buNone/>
            </a:pPr>
            <a:r>
              <a:rPr lang="en-US" sz="2200" b="1" i="0" u="none" strike="noStrike" cap="none" dirty="0">
                <a:solidFill>
                  <a:schemeClr val="dk1"/>
                </a:solidFill>
                <a:latin typeface="Century Gothic"/>
                <a:ea typeface="Century Gothic"/>
                <a:cs typeface="Century Gothic"/>
                <a:sym typeface="Century Gothic"/>
              </a:rPr>
              <a:t>Elin has done her best during the term, and it’s a pleasure to see how her handwriting has developed. Her greatest strength is music, and her teacher is very proud of her success at the eisteddfod. The judges said they were impressed by her voice and her clear pronunciation. In the classroom, I would like her to be more willing to voice her opinion. Her written work is of a high standard. </a:t>
            </a:r>
          </a:p>
        </p:txBody>
      </p:sp>
    </p:spTree>
  </p:cSld>
  <p:clrMapOvr>
    <a:masterClrMapping/>
  </p:clrMapOvr>
  <p:transition>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Shape 209"/>
          <p:cNvSpPr txBox="1">
            <a:spLocks noGrp="1"/>
          </p:cNvSpPr>
          <p:nvPr>
            <p:ph type="title"/>
          </p:nvPr>
        </p:nvSpPr>
        <p:spPr>
          <a:xfrm>
            <a:off x="3727938" y="764373"/>
            <a:ext cx="4821702" cy="912027"/>
          </a:xfrm>
          <a:prstGeom prst="rect">
            <a:avLst/>
          </a:prstGeom>
          <a:solidFill>
            <a:srgbClr val="FFC000"/>
          </a:solidFill>
          <a:ln>
            <a:noFill/>
          </a:ln>
        </p:spPr>
        <p:txBody>
          <a:bodyPr wrap="square" lIns="91425" tIns="45700" rIns="91425" bIns="45700" anchor="ctr" anchorCtr="0">
            <a:noAutofit/>
          </a:bodyPr>
          <a:lstStyle/>
          <a:p>
            <a:pPr marL="0" marR="0" lvl="0" indent="0" algn="r" rtl="0">
              <a:lnSpc>
                <a:spcPct val="90000"/>
              </a:lnSpc>
              <a:spcBef>
                <a:spcPts val="0"/>
              </a:spcBef>
              <a:buClr>
                <a:schemeClr val="dk1"/>
              </a:buClr>
              <a:buSzPct val="25000"/>
              <a:buFont typeface="Century Gothic"/>
              <a:buNone/>
            </a:pPr>
            <a:r>
              <a:rPr lang="en-US" sz="4000" b="0" i="0" u="none" strike="noStrike" cap="none">
                <a:solidFill>
                  <a:schemeClr val="dk1"/>
                </a:solidFill>
                <a:latin typeface="Century Gothic"/>
                <a:ea typeface="Century Gothic"/>
                <a:cs typeface="Century Gothic"/>
                <a:sym typeface="Century Gothic"/>
              </a:rPr>
              <a:t>CYFIEITHIAD POSIB</a:t>
            </a:r>
          </a:p>
        </p:txBody>
      </p:sp>
      <p:sp>
        <p:nvSpPr>
          <p:cNvPr id="210" name="Shape 210"/>
          <p:cNvSpPr txBox="1">
            <a:spLocks noGrp="1"/>
          </p:cNvSpPr>
          <p:nvPr>
            <p:ph type="body" idx="1"/>
          </p:nvPr>
        </p:nvSpPr>
        <p:spPr>
          <a:xfrm>
            <a:off x="594360" y="1676401"/>
            <a:ext cx="7955280" cy="4994030"/>
          </a:xfrm>
          <a:prstGeom prst="rect">
            <a:avLst/>
          </a:prstGeom>
          <a:noFill/>
          <a:ln>
            <a:noFill/>
          </a:ln>
        </p:spPr>
        <p:txBody>
          <a:bodyPr wrap="square" lIns="91425" tIns="45700" rIns="91425" bIns="45700" anchor="t" anchorCtr="0">
            <a:noAutofit/>
          </a:bodyPr>
          <a:lstStyle/>
          <a:p>
            <a:pPr marL="0" marR="0" lvl="0" indent="0" algn="l" rtl="0">
              <a:lnSpc>
                <a:spcPct val="200000"/>
              </a:lnSpc>
              <a:spcBef>
                <a:spcPts val="0"/>
              </a:spcBef>
              <a:buClr>
                <a:schemeClr val="dk1"/>
              </a:buClr>
              <a:buSzPct val="25000"/>
              <a:buFont typeface="Arial"/>
              <a:buNone/>
            </a:pPr>
            <a:r>
              <a:rPr lang="en-US" sz="2035" b="1" i="1" u="none" strike="noStrike" cap="none">
                <a:solidFill>
                  <a:schemeClr val="dk1"/>
                </a:solidFill>
                <a:latin typeface="Century Gothic"/>
                <a:ea typeface="Century Gothic"/>
                <a:cs typeface="Century Gothic"/>
                <a:sym typeface="Century Gothic"/>
              </a:rPr>
              <a:t>Mae Elin wedi gwneud ei gorau yn ystod y tymor, a mae’n bleser gweld ei llawysgrifen wedi datblygu. Ei chryfder mwyaf yw cerddoriaeth, a mae ei hathrawes yn falch iawn o’i llwyddiant yn yr eisteddfod. Dywedodd y beirniaid eu bod wedi eu plesio gan ei llais a’i hynganiad clir.  Yn yr ystafell ddosbarth, hoffwn iddi fod yn fwy parod i leisio’i barn. Mae ei gwaith ysgrifennu o safon uchel.</a:t>
            </a:r>
          </a:p>
        </p:txBody>
      </p:sp>
    </p:spTree>
  </p:cSld>
  <p:clrMapOvr>
    <a:masterClrMapping/>
  </p:clrMapOvr>
  <p:transition>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Ysgrifennu’n</a:t>
            </a:r>
            <a:r>
              <a:rPr lang="en-US" dirty="0" smtClean="0"/>
              <a:t> </a:t>
            </a:r>
            <a:r>
              <a:rPr lang="en-US" dirty="0" err="1" smtClean="0"/>
              <a:t>fwy</a:t>
            </a:r>
            <a:r>
              <a:rPr lang="en-US" dirty="0" smtClean="0"/>
              <a:t> </a:t>
            </a:r>
            <a:r>
              <a:rPr lang="en-US" dirty="0" err="1" smtClean="0"/>
              <a:t>ffurfiol</a:t>
            </a:r>
            <a:r>
              <a:rPr lang="en-US" dirty="0" smtClean="0"/>
              <a:t>:  </a:t>
            </a:r>
            <a:r>
              <a:rPr lang="en-US" dirty="0" err="1" smtClean="0"/>
              <a:t>Sut</a:t>
            </a:r>
            <a:r>
              <a:rPr lang="en-US" dirty="0" smtClean="0"/>
              <a:t>?</a:t>
            </a:r>
            <a:endParaRPr lang="en-US" dirty="0"/>
          </a:p>
        </p:txBody>
      </p:sp>
      <p:sp>
        <p:nvSpPr>
          <p:cNvPr id="3" name="Text Placeholder 2"/>
          <p:cNvSpPr>
            <a:spLocks noGrp="1"/>
          </p:cNvSpPr>
          <p:nvPr>
            <p:ph type="body" idx="1"/>
          </p:nvPr>
        </p:nvSpPr>
        <p:spPr>
          <a:xfrm>
            <a:off x="594360" y="2194559"/>
            <a:ext cx="7955280" cy="4375573"/>
          </a:xfrm>
        </p:spPr>
        <p:txBody>
          <a:bodyPr/>
          <a:lstStyle/>
          <a:p>
            <a:r>
              <a:rPr lang="en-US" sz="2400" dirty="0" err="1"/>
              <a:t>Berfau</a:t>
            </a:r>
            <a:r>
              <a:rPr lang="en-US" sz="2400" dirty="0"/>
              <a:t> </a:t>
            </a:r>
            <a:r>
              <a:rPr lang="en-US" sz="2400" dirty="0" err="1"/>
              <a:t>cryno</a:t>
            </a:r>
            <a:r>
              <a:rPr lang="en-US" sz="2400" dirty="0"/>
              <a:t> </a:t>
            </a:r>
            <a:r>
              <a:rPr lang="en-US" sz="2400" dirty="0" err="1"/>
              <a:t>yn</a:t>
            </a:r>
            <a:r>
              <a:rPr lang="en-US" sz="2400" dirty="0"/>
              <a:t> </a:t>
            </a:r>
            <a:r>
              <a:rPr lang="en-US" sz="2400" dirty="0" err="1"/>
              <a:t>lle</a:t>
            </a:r>
            <a:r>
              <a:rPr lang="en-US" sz="2400" dirty="0"/>
              <a:t> </a:t>
            </a:r>
            <a:r>
              <a:rPr lang="en-US" sz="2400" dirty="0" err="1"/>
              <a:t>berfau</a:t>
            </a:r>
            <a:r>
              <a:rPr lang="en-US" sz="2400" dirty="0"/>
              <a:t> </a:t>
            </a:r>
            <a:r>
              <a:rPr lang="en-US" sz="2400" dirty="0" err="1"/>
              <a:t>cwmpasog</a:t>
            </a:r>
            <a:r>
              <a:rPr lang="en-US" sz="2400" dirty="0"/>
              <a:t>: </a:t>
            </a:r>
            <a:endParaRPr lang="en-US" sz="2400" dirty="0" smtClean="0"/>
          </a:p>
          <a:p>
            <a:pPr lvl="1"/>
            <a:r>
              <a:rPr lang="en-US" sz="1800" dirty="0" err="1" smtClean="0">
                <a:solidFill>
                  <a:srgbClr val="FF0000"/>
                </a:solidFill>
              </a:rPr>
              <a:t>gofynnais</a:t>
            </a:r>
            <a:r>
              <a:rPr lang="en-US" sz="1800" dirty="0" smtClean="0">
                <a:solidFill>
                  <a:srgbClr val="FF0000"/>
                </a:solidFill>
              </a:rPr>
              <a:t> </a:t>
            </a:r>
            <a:r>
              <a:rPr lang="en-US" sz="1800" dirty="0" err="1">
                <a:solidFill>
                  <a:srgbClr val="FF0000"/>
                </a:solidFill>
              </a:rPr>
              <a:t>i</a:t>
            </a:r>
            <a:r>
              <a:rPr lang="en-US" sz="1800" dirty="0">
                <a:solidFill>
                  <a:srgbClr val="FF0000"/>
                </a:solidFill>
              </a:rPr>
              <a:t> / </a:t>
            </a:r>
            <a:r>
              <a:rPr lang="en-US" sz="1800" dirty="0" err="1">
                <a:solidFill>
                  <a:srgbClr val="FF0000"/>
                </a:solidFill>
              </a:rPr>
              <a:t>bûm</a:t>
            </a:r>
            <a:r>
              <a:rPr lang="en-US" sz="1800" dirty="0">
                <a:solidFill>
                  <a:srgbClr val="FF0000"/>
                </a:solidFill>
              </a:rPr>
              <a:t> </a:t>
            </a:r>
            <a:r>
              <a:rPr lang="en-US" sz="1800" dirty="0" err="1">
                <a:solidFill>
                  <a:srgbClr val="FF0000"/>
                </a:solidFill>
              </a:rPr>
              <a:t>i</a:t>
            </a:r>
            <a:endParaRPr lang="en-US" sz="1800" dirty="0">
              <a:solidFill>
                <a:srgbClr val="FF0000"/>
              </a:solidFill>
            </a:endParaRPr>
          </a:p>
          <a:p>
            <a:r>
              <a:rPr lang="en-US" sz="2400" dirty="0" err="1"/>
              <a:t>Geiriau</a:t>
            </a:r>
            <a:r>
              <a:rPr lang="en-US" sz="2400" dirty="0"/>
              <a:t> </a:t>
            </a:r>
            <a:r>
              <a:rPr lang="en-US" sz="2400" dirty="0" err="1"/>
              <a:t>Cymraeg</a:t>
            </a:r>
            <a:r>
              <a:rPr lang="en-US" sz="2400" dirty="0"/>
              <a:t> </a:t>
            </a:r>
            <a:r>
              <a:rPr lang="en-US" sz="2400" dirty="0" err="1"/>
              <a:t>yn</a:t>
            </a:r>
            <a:r>
              <a:rPr lang="en-US" sz="2400" dirty="0"/>
              <a:t> </a:t>
            </a:r>
            <a:r>
              <a:rPr lang="en-US" sz="2400" dirty="0" err="1"/>
              <a:t>lle</a:t>
            </a:r>
            <a:r>
              <a:rPr lang="en-US" sz="2400" dirty="0"/>
              <a:t> </a:t>
            </a:r>
            <a:r>
              <a:rPr lang="en-US" sz="2400" dirty="0" err="1"/>
              <a:t>geiriau</a:t>
            </a:r>
            <a:r>
              <a:rPr lang="en-US" sz="2400" dirty="0"/>
              <a:t> </a:t>
            </a:r>
            <a:r>
              <a:rPr lang="en-US" sz="2400" dirty="0" err="1"/>
              <a:t>benthyg</a:t>
            </a:r>
            <a:r>
              <a:rPr lang="en-US" sz="2400" dirty="0"/>
              <a:t>: </a:t>
            </a:r>
            <a:endParaRPr lang="en-US" sz="2400" dirty="0" smtClean="0"/>
          </a:p>
          <a:p>
            <a:pPr lvl="1"/>
            <a:r>
              <a:rPr lang="en-US" dirty="0" err="1" smtClean="0">
                <a:solidFill>
                  <a:srgbClr val="FF0000"/>
                </a:solidFill>
              </a:rPr>
              <a:t>cwpl</a:t>
            </a:r>
            <a:r>
              <a:rPr lang="en-US" dirty="0" smtClean="0">
                <a:solidFill>
                  <a:srgbClr val="FF0000"/>
                </a:solidFill>
              </a:rPr>
              <a:t> </a:t>
            </a:r>
            <a:r>
              <a:rPr lang="en-US" dirty="0">
                <a:solidFill>
                  <a:srgbClr val="FF0000"/>
                </a:solidFill>
              </a:rPr>
              <a:t>/ </a:t>
            </a:r>
            <a:r>
              <a:rPr lang="en-US" dirty="0" err="1">
                <a:solidFill>
                  <a:srgbClr val="FF0000"/>
                </a:solidFill>
              </a:rPr>
              <a:t>sbel</a:t>
            </a:r>
            <a:endParaRPr lang="en-US" dirty="0">
              <a:solidFill>
                <a:srgbClr val="FF0000"/>
              </a:solidFill>
            </a:endParaRPr>
          </a:p>
          <a:p>
            <a:r>
              <a:rPr lang="en-US" sz="2400" dirty="0" err="1"/>
              <a:t>Safoni’r</a:t>
            </a:r>
            <a:r>
              <a:rPr lang="en-US" sz="2400" dirty="0"/>
              <a:t> </a:t>
            </a:r>
            <a:r>
              <a:rPr lang="en-US" sz="2400" dirty="0" err="1"/>
              <a:t>iaith</a:t>
            </a:r>
            <a:r>
              <a:rPr lang="en-US" sz="2400" dirty="0"/>
              <a:t>: </a:t>
            </a:r>
            <a:endParaRPr lang="en-US" sz="2400" dirty="0" smtClean="0"/>
          </a:p>
          <a:p>
            <a:pPr lvl="1"/>
            <a:r>
              <a:rPr lang="en-US" dirty="0" err="1" smtClean="0">
                <a:solidFill>
                  <a:srgbClr val="FF0000"/>
                </a:solidFill>
              </a:rPr>
              <a:t>Wedi</a:t>
            </a:r>
            <a:r>
              <a:rPr lang="en-US" dirty="0" smtClean="0">
                <a:solidFill>
                  <a:srgbClr val="FF0000"/>
                </a:solidFill>
              </a:rPr>
              <a:t> </a:t>
            </a:r>
            <a:r>
              <a:rPr lang="en-US" dirty="0">
                <a:solidFill>
                  <a:srgbClr val="FF0000"/>
                </a:solidFill>
              </a:rPr>
              <a:t>&gt; </a:t>
            </a:r>
            <a:r>
              <a:rPr lang="en-US" dirty="0" err="1">
                <a:solidFill>
                  <a:srgbClr val="FF0000"/>
                </a:solidFill>
              </a:rPr>
              <a:t>Ar</a:t>
            </a:r>
            <a:r>
              <a:rPr lang="en-US" dirty="0">
                <a:solidFill>
                  <a:srgbClr val="FF0000"/>
                </a:solidFill>
              </a:rPr>
              <a:t> </a:t>
            </a:r>
            <a:r>
              <a:rPr lang="en-US" dirty="0" err="1">
                <a:solidFill>
                  <a:srgbClr val="FF0000"/>
                </a:solidFill>
              </a:rPr>
              <a:t>ôl</a:t>
            </a:r>
            <a:endParaRPr lang="en-US" dirty="0">
              <a:solidFill>
                <a:srgbClr val="FF0000"/>
              </a:solidFill>
            </a:endParaRPr>
          </a:p>
          <a:p>
            <a:r>
              <a:rPr lang="en-US" sz="2400" dirty="0" err="1"/>
              <a:t>Defnyddio</a:t>
            </a:r>
            <a:r>
              <a:rPr lang="en-US" sz="2400" dirty="0"/>
              <a:t> </a:t>
            </a:r>
            <a:r>
              <a:rPr lang="en-US" sz="2400" dirty="0" err="1"/>
              <a:t>cystrawen</a:t>
            </a:r>
            <a:r>
              <a:rPr lang="en-US" sz="2400" dirty="0"/>
              <a:t> </a:t>
            </a:r>
            <a:r>
              <a:rPr lang="en-US" sz="2400" dirty="0">
                <a:solidFill>
                  <a:srgbClr val="FF0000"/>
                </a:solidFill>
              </a:rPr>
              <a:t>gen </a:t>
            </a:r>
            <a:r>
              <a:rPr lang="en-US" sz="2400" dirty="0" err="1">
                <a:solidFill>
                  <a:srgbClr val="FF0000"/>
                </a:solidFill>
              </a:rPr>
              <a:t>i</a:t>
            </a:r>
            <a:r>
              <a:rPr lang="en-US" sz="2400" dirty="0">
                <a:solidFill>
                  <a:srgbClr val="FF0000"/>
                </a:solidFill>
              </a:rPr>
              <a:t> </a:t>
            </a:r>
            <a:r>
              <a:rPr lang="en-US" sz="2400" dirty="0" err="1"/>
              <a:t>yn</a:t>
            </a:r>
            <a:r>
              <a:rPr lang="en-US" sz="2400" dirty="0"/>
              <a:t> </a:t>
            </a:r>
            <a:r>
              <a:rPr lang="en-US" sz="2400" dirty="0" err="1"/>
              <a:t>lle</a:t>
            </a:r>
            <a:r>
              <a:rPr lang="en-US" sz="2400" dirty="0"/>
              <a:t> </a:t>
            </a:r>
            <a:r>
              <a:rPr lang="en-US" sz="2400" dirty="0" err="1">
                <a:solidFill>
                  <a:srgbClr val="FF0000"/>
                </a:solidFill>
              </a:rPr>
              <a:t>gyda</a:t>
            </a:r>
            <a:r>
              <a:rPr lang="en-US" sz="2400" dirty="0">
                <a:solidFill>
                  <a:srgbClr val="FF0000"/>
                </a:solidFill>
              </a:rPr>
              <a:t> fi </a:t>
            </a:r>
            <a:r>
              <a:rPr lang="en-US" sz="2400" dirty="0" err="1"/>
              <a:t>i</a:t>
            </a:r>
            <a:r>
              <a:rPr lang="en-US" sz="2400" dirty="0"/>
              <a:t> </a:t>
            </a:r>
            <a:r>
              <a:rPr lang="en-US" sz="2400" dirty="0" err="1"/>
              <a:t>fynegi</a:t>
            </a:r>
            <a:r>
              <a:rPr lang="en-US" sz="2400" dirty="0"/>
              <a:t> </a:t>
            </a:r>
            <a:r>
              <a:rPr lang="en-US" sz="2400" dirty="0" err="1"/>
              <a:t>meddiant</a:t>
            </a:r>
            <a:r>
              <a:rPr lang="en-US" sz="2400" dirty="0"/>
              <a:t>.</a:t>
            </a:r>
          </a:p>
          <a:p>
            <a:r>
              <a:rPr lang="en-US" sz="2400" dirty="0" err="1"/>
              <a:t>Defnyddio</a:t>
            </a:r>
            <a:r>
              <a:rPr lang="en-US" sz="2400" dirty="0"/>
              <a:t> </a:t>
            </a:r>
            <a:r>
              <a:rPr lang="en-US" sz="2400" dirty="0" err="1"/>
              <a:t>ffurfiau</a:t>
            </a:r>
            <a:r>
              <a:rPr lang="en-US" sz="2400" dirty="0"/>
              <a:t> </a:t>
            </a:r>
            <a:r>
              <a:rPr lang="en-US" sz="2400" dirty="0" err="1"/>
              <a:t>ffurfiol</a:t>
            </a:r>
            <a:r>
              <a:rPr lang="en-US" sz="2400" dirty="0"/>
              <a:t> </a:t>
            </a:r>
            <a:r>
              <a:rPr lang="en-US" sz="2400" dirty="0" err="1"/>
              <a:t>arddodiaid</a:t>
            </a:r>
            <a:r>
              <a:rPr lang="en-US" sz="2400" dirty="0"/>
              <a:t> </a:t>
            </a:r>
            <a:r>
              <a:rPr lang="en-US" sz="2400" dirty="0" err="1"/>
              <a:t>rhediadol</a:t>
            </a:r>
            <a:r>
              <a:rPr lang="en-US" sz="2400" dirty="0"/>
              <a:t> a </a:t>
            </a:r>
            <a:r>
              <a:rPr lang="en-US" sz="2400" dirty="0" err="1"/>
              <a:t>hepgor</a:t>
            </a:r>
            <a:r>
              <a:rPr lang="en-US" sz="2400" dirty="0"/>
              <a:t> </a:t>
            </a:r>
            <a:r>
              <a:rPr lang="en-US" sz="2400" dirty="0" err="1"/>
              <a:t>rhagenwau</a:t>
            </a:r>
            <a:r>
              <a:rPr lang="en-US" sz="2400" dirty="0"/>
              <a:t>: </a:t>
            </a:r>
            <a:endParaRPr lang="en-US" sz="2400" dirty="0" smtClean="0"/>
          </a:p>
          <a:p>
            <a:pPr lvl="1"/>
            <a:r>
              <a:rPr lang="en-US" dirty="0" err="1" smtClean="0">
                <a:solidFill>
                  <a:srgbClr val="FF0000"/>
                </a:solidFill>
              </a:rPr>
              <a:t>iddynt</a:t>
            </a:r>
            <a:endParaRPr lang="en-US" dirty="0">
              <a:solidFill>
                <a:srgbClr val="FF0000"/>
              </a:solidFill>
            </a:endParaRPr>
          </a:p>
          <a:p>
            <a:endParaRPr lang="en-US" dirty="0"/>
          </a:p>
        </p:txBody>
      </p:sp>
    </p:spTree>
    <p:extLst>
      <p:ext uri="{BB962C8B-B14F-4D97-AF65-F5344CB8AC3E}">
        <p14:creationId xmlns:p14="http://schemas.microsoft.com/office/powerpoint/2010/main" val="366441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534248725"/>
              </p:ext>
            </p:extLst>
          </p:nvPr>
        </p:nvGraphicFramePr>
        <p:xfrm>
          <a:off x="135080" y="940377"/>
          <a:ext cx="4343401" cy="5195455"/>
        </p:xfrm>
        <a:graphic>
          <a:graphicData uri="http://schemas.openxmlformats.org/drawingml/2006/table">
            <a:tbl>
              <a:tblPr firstRow="1" firstCol="1" bandRow="1"/>
              <a:tblGrid>
                <a:gridCol w="4343401"/>
              </a:tblGrid>
              <a:tr h="623455">
                <a:tc>
                  <a:txBody>
                    <a:bodyPr/>
                    <a:lstStyle/>
                    <a:p>
                      <a:pPr>
                        <a:spcAft>
                          <a:spcPts val="0"/>
                        </a:spcAft>
                      </a:pPr>
                      <a:r>
                        <a:rPr lang="en-GB" sz="1500" dirty="0" err="1">
                          <a:solidFill>
                            <a:schemeClr val="tx1"/>
                          </a:solidFill>
                          <a:effectLst/>
                          <a:latin typeface="Calibri" charset="0"/>
                          <a:ea typeface="ＭＳ 明朝" charset="-128"/>
                          <a:cs typeface="Times New Roman" charset="0"/>
                        </a:rPr>
                        <a:t>berfau</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cwmpasog</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neu</a:t>
                      </a: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beriffrastig</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e.e</a:t>
                      </a:r>
                      <a:r>
                        <a:rPr lang="en-GB" sz="1500" dirty="0" smtClean="0">
                          <a:solidFill>
                            <a:schemeClr val="tx1"/>
                          </a:solidFill>
                          <a:effectLst/>
                          <a:latin typeface="Calibri" charset="0"/>
                          <a:ea typeface="ＭＳ 明朝" charset="-128"/>
                          <a:cs typeface="Times New Roman" charset="0"/>
                        </a:rPr>
                        <a:t>.</a:t>
                      </a:r>
                      <a:r>
                        <a:rPr lang="en-GB" sz="1500" baseline="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mae’r</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swydd</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yma’n</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apelio’n</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fawr</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iawn</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ataf</a:t>
                      </a:r>
                      <a:r>
                        <a:rPr lang="en-GB" sz="1500" dirty="0" smtClean="0">
                          <a:solidFill>
                            <a:schemeClr val="tx1"/>
                          </a:solidFill>
                          <a:effectLst/>
                          <a:latin typeface="Calibri" charset="0"/>
                          <a:ea typeface="ＭＳ 明朝" charset="-128"/>
                          <a:cs typeface="Times New Roman" charset="0"/>
                        </a:rPr>
                        <a:t> </a:t>
                      </a: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685800">
                <a:tc>
                  <a:txBody>
                    <a:bodyPr/>
                    <a:lstStyle/>
                    <a:p>
                      <a:pPr>
                        <a:spcAft>
                          <a:spcPts val="0"/>
                        </a:spcAft>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rhagenwau</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dangosol</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yma</a:t>
                      </a:r>
                      <a:r>
                        <a:rPr lang="en-GB" sz="1500" dirty="0" smtClean="0">
                          <a:solidFill>
                            <a:schemeClr val="tx1"/>
                          </a:solidFill>
                          <a:effectLst/>
                          <a:latin typeface="Calibri" charset="0"/>
                          <a:ea typeface="ＭＳ 明朝" charset="-128"/>
                          <a:cs typeface="Times New Roman" charset="0"/>
                        </a:rPr>
                        <a:t> &gt; </a:t>
                      </a:r>
                      <a:r>
                        <a:rPr lang="en-GB" sz="1500" dirty="0" err="1" smtClean="0">
                          <a:solidFill>
                            <a:schemeClr val="tx1"/>
                          </a:solidFill>
                          <a:effectLst/>
                          <a:latin typeface="Calibri" charset="0"/>
                          <a:ea typeface="ＭＳ 明朝" charset="-128"/>
                          <a:cs typeface="Times New Roman" charset="0"/>
                        </a:rPr>
                        <a:t>hwn</a:t>
                      </a:r>
                      <a:r>
                        <a:rPr lang="en-GB" sz="1500" dirty="0" smtClean="0">
                          <a:solidFill>
                            <a:schemeClr val="tx1"/>
                          </a:solidFill>
                          <a:effectLst/>
                          <a:latin typeface="Calibri" charset="0"/>
                          <a:ea typeface="ＭＳ 明朝" charset="-128"/>
                          <a:cs typeface="Times New Roman" charset="0"/>
                        </a:rPr>
                        <a:t>/hon</a:t>
                      </a: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ffurf</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amhersonol</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gwmpasog</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e.e</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cafodd</a:t>
                      </a:r>
                      <a:r>
                        <a:rPr lang="en-GB" sz="1500" baseline="0" dirty="0" smtClean="0">
                          <a:solidFill>
                            <a:schemeClr val="tx1"/>
                          </a:solidFill>
                          <a:effectLst/>
                          <a:latin typeface="Calibri" charset="0"/>
                          <a:ea typeface="ＭＳ 明朝" charset="-128"/>
                          <a:cs typeface="Times New Roman" charset="0"/>
                        </a:rPr>
                        <a:t> y</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llyfr</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ei</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ddarllen</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darllenodd</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rhywun</a:t>
                      </a:r>
                      <a:r>
                        <a:rPr lang="en-GB" sz="1500" dirty="0" smtClean="0">
                          <a:solidFill>
                            <a:schemeClr val="tx1"/>
                          </a:solidFill>
                          <a:effectLst/>
                          <a:latin typeface="Calibri" charset="0"/>
                          <a:ea typeface="ＭＳ 明朝" charset="-128"/>
                          <a:cs typeface="Times New Roman" charset="0"/>
                        </a:rPr>
                        <a:t> y </a:t>
                      </a:r>
                      <a:r>
                        <a:rPr lang="en-GB" sz="1500" dirty="0" err="1" smtClean="0">
                          <a:solidFill>
                            <a:schemeClr val="tx1"/>
                          </a:solidFill>
                          <a:effectLst/>
                          <a:latin typeface="Calibri" charset="0"/>
                          <a:ea typeface="ＭＳ 明朝" charset="-128"/>
                          <a:cs typeface="Times New Roman" charset="0"/>
                        </a:rPr>
                        <a:t>llyfr</a:t>
                      </a:r>
                      <a:endParaRPr lang="en-GB" sz="1500" dirty="0" smtClean="0">
                        <a:solidFill>
                          <a:schemeClr val="tx1"/>
                        </a:solidFill>
                        <a:effectLst/>
                        <a:latin typeface="Calibri" charset="0"/>
                        <a:ea typeface="ＭＳ 明朝" charset="-128"/>
                        <a:cs typeface="Times New Roman" charset="0"/>
                      </a:endParaRPr>
                    </a:p>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negyddu</a:t>
                      </a:r>
                      <a:r>
                        <a:rPr lang="en-GB" sz="1500" dirty="0" smtClean="0">
                          <a:solidFill>
                            <a:schemeClr val="tx1"/>
                          </a:solidFill>
                          <a:effectLst/>
                          <a:latin typeface="Calibri" charset="0"/>
                          <a:ea typeface="ＭＳ 明朝" charset="-128"/>
                          <a:cs typeface="Times New Roman" charset="0"/>
                        </a:rPr>
                        <a:t>: dim </a:t>
                      </a:r>
                      <a:r>
                        <a:rPr lang="en-GB" sz="1500" dirty="0" err="1" smtClean="0">
                          <a:solidFill>
                            <a:schemeClr val="tx1"/>
                          </a:solidFill>
                          <a:effectLst/>
                          <a:latin typeface="Calibri" charset="0"/>
                          <a:ea typeface="ＭＳ 明朝" charset="-128"/>
                          <a:cs typeface="Times New Roman" charset="0"/>
                        </a:rPr>
                        <a:t>e.e</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ches</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i</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ddim</a:t>
                      </a:r>
                      <a:r>
                        <a:rPr lang="en-GB" sz="1500" dirty="0" smtClean="0">
                          <a:solidFill>
                            <a:schemeClr val="tx1"/>
                          </a:solidFill>
                          <a:effectLst/>
                          <a:latin typeface="Calibri" charset="0"/>
                          <a:ea typeface="ＭＳ 明朝" charset="-128"/>
                          <a:cs typeface="Times New Roman" charset="0"/>
                        </a:rPr>
                        <a:t> y </a:t>
                      </a:r>
                      <a:r>
                        <a:rPr lang="en-GB" sz="1500" dirty="0" err="1" smtClean="0">
                          <a:solidFill>
                            <a:schemeClr val="tx1"/>
                          </a:solidFill>
                          <a:effectLst/>
                          <a:latin typeface="Calibri" charset="0"/>
                          <a:ea typeface="ＭＳ 明朝" charset="-128"/>
                          <a:cs typeface="Times New Roman" charset="0"/>
                        </a:rPr>
                        <a:t>swydd</a:t>
                      </a:r>
                      <a:endParaRPr lang="en-GB" sz="1500" dirty="0" smtClean="0">
                        <a:solidFill>
                          <a:schemeClr val="tx1"/>
                        </a:solidFill>
                        <a:effectLst/>
                        <a:latin typeface="Calibri" charset="0"/>
                        <a:ea typeface="ＭＳ 明朝" charset="-128"/>
                        <a:cs typeface="Times New Roman" charset="0"/>
                      </a:endParaRPr>
                    </a:p>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cwestiynau</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ddarllenodd</a:t>
                      </a:r>
                      <a:r>
                        <a:rPr lang="en-GB" sz="1500" dirty="0" smtClean="0">
                          <a:solidFill>
                            <a:schemeClr val="tx1"/>
                          </a:solidFill>
                          <a:effectLst/>
                          <a:latin typeface="Calibri" charset="0"/>
                          <a:ea typeface="ＭＳ 明朝" charset="-128"/>
                          <a:cs typeface="Times New Roman" charset="0"/>
                        </a:rPr>
                        <a:t> X y </a:t>
                      </a:r>
                      <a:r>
                        <a:rPr lang="en-GB" sz="1500" dirty="0" err="1" smtClean="0">
                          <a:solidFill>
                            <a:schemeClr val="tx1"/>
                          </a:solidFill>
                          <a:effectLst/>
                          <a:latin typeface="Calibri" charset="0"/>
                          <a:ea typeface="ＭＳ 明朝" charset="-128"/>
                          <a:cs typeface="Times New Roman" charset="0"/>
                        </a:rPr>
                        <a:t>papur</a:t>
                      </a:r>
                      <a:r>
                        <a:rPr lang="en-GB" sz="1500" dirty="0" smtClean="0">
                          <a:solidFill>
                            <a:schemeClr val="tx1"/>
                          </a:solidFill>
                          <a:effectLst/>
                          <a:latin typeface="Calibri" charset="0"/>
                          <a:ea typeface="ＭＳ 明朝" charset="-128"/>
                          <a:cs typeface="Times New Roman" charset="0"/>
                        </a:rPr>
                        <a:t>? </a:t>
                      </a:r>
                    </a:p>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1391">
                <a:tc>
                  <a:txBody>
                    <a:bodyPr/>
                    <a:lstStyle/>
                    <a:p>
                      <a:pPr>
                        <a:spcAft>
                          <a:spcPts val="0"/>
                        </a:spcAft>
                      </a:pPr>
                      <a:r>
                        <a:rPr lang="en-GB" sz="1500" dirty="0" err="1" smtClean="0">
                          <a:solidFill>
                            <a:schemeClr val="tx1"/>
                          </a:solidFill>
                          <a:effectLst/>
                          <a:latin typeface="Calibri" charset="0"/>
                          <a:ea typeface="ＭＳ 明朝" charset="-128"/>
                          <a:cs typeface="Times New Roman" charset="0"/>
                        </a:rPr>
                        <a:t>Terfyniadau</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anffurfiol</a:t>
                      </a:r>
                      <a:r>
                        <a:rPr lang="en-GB" sz="1500" dirty="0" smtClean="0">
                          <a:solidFill>
                            <a:schemeClr val="tx1"/>
                          </a:solidFill>
                          <a:effectLst/>
                          <a:latin typeface="Calibri" charset="0"/>
                          <a:ea typeface="ＭＳ 明朝" charset="-128"/>
                          <a:cs typeface="Times New Roman" charset="0"/>
                        </a:rPr>
                        <a:t>,</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e.e</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Dywedodd</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fy</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nhiwtor</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wrtha</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i</a:t>
                      </a: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685800">
                <a:tc>
                  <a:txBody>
                    <a:bodyPr/>
                    <a:lstStyle/>
                    <a:p>
                      <a:pPr>
                        <a:spcAft>
                          <a:spcPts val="0"/>
                        </a:spcAft>
                      </a:pPr>
                      <a:r>
                        <a:rPr lang="en-GB" sz="1500" dirty="0" err="1">
                          <a:solidFill>
                            <a:schemeClr val="tx1"/>
                          </a:solidFill>
                          <a:effectLst/>
                          <a:latin typeface="Calibri" charset="0"/>
                          <a:ea typeface="ＭＳ 明朝" charset="-128"/>
                          <a:cs typeface="Times New Roman" charset="0"/>
                        </a:rPr>
                        <a:t>ffurfiau</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ar</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rai</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ansoddeiriau</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e.e</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gwyn</a:t>
                      </a:r>
                      <a:r>
                        <a:rPr lang="en-GB" sz="1500" dirty="0">
                          <a:solidFill>
                            <a:schemeClr val="tx1"/>
                          </a:solidFill>
                          <a:effectLst/>
                          <a:latin typeface="Calibri" charset="0"/>
                          <a:ea typeface="ＭＳ 明朝" charset="-128"/>
                          <a:cs typeface="Times New Roman" charset="0"/>
                        </a:rPr>
                        <a:t>,</a:t>
                      </a:r>
                    </a:p>
                    <a:p>
                      <a:pPr>
                        <a:spcAft>
                          <a:spcPts val="0"/>
                        </a:spcAft>
                      </a:pPr>
                      <a:r>
                        <a:rPr lang="en-GB" sz="1500" dirty="0" err="1">
                          <a:solidFill>
                            <a:schemeClr val="tx1"/>
                          </a:solidFill>
                          <a:effectLst/>
                          <a:latin typeface="Calibri" charset="0"/>
                          <a:ea typeface="ＭＳ 明朝" charset="-128"/>
                          <a:cs typeface="Times New Roman" charset="0"/>
                        </a:rPr>
                        <a:t>syml</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byr</a:t>
                      </a:r>
                      <a:r>
                        <a:rPr lang="en-GB" sz="1500" dirty="0">
                          <a:solidFill>
                            <a:schemeClr val="tx1"/>
                          </a:solidFill>
                          <a:effectLst/>
                          <a:latin typeface="Calibri" charset="0"/>
                          <a:ea typeface="ＭＳ 明朝" charset="-128"/>
                          <a:cs typeface="Times New Roman" charset="0"/>
                        </a:rPr>
                        <a:t>, du </a:t>
                      </a:r>
                      <a:r>
                        <a:rPr lang="en-GB" sz="1500" dirty="0" err="1">
                          <a:solidFill>
                            <a:schemeClr val="tx1"/>
                          </a:solidFill>
                          <a:effectLst/>
                          <a:latin typeface="Calibri" charset="0"/>
                          <a:ea typeface="ＭＳ 明朝" charset="-128"/>
                          <a:cs typeface="Times New Roman" charset="0"/>
                        </a:rPr>
                        <a:t>ayb</a:t>
                      </a:r>
                      <a:endParaRPr lang="en-GB" sz="1500" dirty="0">
                        <a:solidFill>
                          <a:schemeClr val="tx1"/>
                        </a:solidFill>
                        <a:effectLst/>
                        <a:latin typeface="Calibri" charset="0"/>
                        <a:ea typeface="ＭＳ 明朝" charset="-128"/>
                        <a:cs typeface="Times New Roman" charset="0"/>
                      </a:endParaRPr>
                    </a:p>
                    <a:p>
                      <a:pPr>
                        <a:spcAft>
                          <a:spcPts val="0"/>
                        </a:spcAft>
                      </a:pPr>
                      <a:r>
                        <a:rPr lang="en-GB" sz="1500" dirty="0">
                          <a:solidFill>
                            <a:schemeClr val="tx1"/>
                          </a:solidFill>
                          <a:effectLst/>
                          <a:latin typeface="Calibri" charset="0"/>
                          <a:ea typeface="ＭＳ 明朝" charset="-128"/>
                          <a:cs typeface="Times New Roman" charset="0"/>
                        </a:rPr>
                        <a:t> </a:t>
                      </a: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685800">
                <a:tc>
                  <a:txBody>
                    <a:bodyPr/>
                    <a:lstStyle/>
                    <a:p>
                      <a:pPr>
                        <a:spcAft>
                          <a:spcPts val="0"/>
                        </a:spcAft>
                      </a:pPr>
                      <a:r>
                        <a:rPr lang="en-GB" sz="1500" dirty="0" err="1">
                          <a:solidFill>
                            <a:schemeClr val="tx1"/>
                          </a:solidFill>
                          <a:effectLst/>
                          <a:latin typeface="Calibri" charset="0"/>
                          <a:ea typeface="ＭＳ 明朝" charset="-128"/>
                          <a:cs typeface="Times New Roman" charset="0"/>
                        </a:rPr>
                        <a:t>defnydd</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helaeth</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ar</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wnaeth</a:t>
                      </a:r>
                      <a:r>
                        <a:rPr lang="en-GB" sz="1500" dirty="0">
                          <a:solidFill>
                            <a:schemeClr val="tx1"/>
                          </a:solidFill>
                          <a:effectLst/>
                          <a:latin typeface="Calibri" charset="0"/>
                          <a:ea typeface="ＭＳ 明朝" charset="-128"/>
                          <a:cs typeface="Times New Roman" charset="0"/>
                        </a:rPr>
                        <a:t>’ a ‘</a:t>
                      </a:r>
                      <a:r>
                        <a:rPr lang="en-GB" sz="1500" dirty="0" err="1">
                          <a:solidFill>
                            <a:schemeClr val="tx1"/>
                          </a:solidFill>
                          <a:effectLst/>
                          <a:latin typeface="Calibri" charset="0"/>
                          <a:ea typeface="ＭＳ 明朝" charset="-128"/>
                          <a:cs typeface="Times New Roman" charset="0"/>
                        </a:rPr>
                        <a:t>ddaru</a:t>
                      </a:r>
                      <a:r>
                        <a:rPr lang="en-GB" sz="1500" dirty="0">
                          <a:solidFill>
                            <a:schemeClr val="tx1"/>
                          </a:solidFill>
                          <a:effectLst/>
                          <a:latin typeface="Calibri" charset="0"/>
                          <a:ea typeface="ＭＳ 明朝" charset="-128"/>
                          <a:cs typeface="Times New Roman" charset="0"/>
                        </a:rPr>
                        <a:t>’</a:t>
                      </a:r>
                    </a:p>
                    <a:p>
                      <a:pPr>
                        <a:spcAft>
                          <a:spcPts val="0"/>
                        </a:spcAft>
                      </a:pPr>
                      <a:r>
                        <a:rPr lang="en-GB" sz="1500" dirty="0" err="1">
                          <a:solidFill>
                            <a:schemeClr val="tx1"/>
                          </a:solidFill>
                          <a:effectLst/>
                          <a:latin typeface="Calibri" charset="0"/>
                          <a:ea typeface="ＭＳ 明朝" charset="-128"/>
                          <a:cs typeface="Times New Roman" charset="0"/>
                        </a:rPr>
                        <a:t>fel</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berfau</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cynorthwyol</a:t>
                      </a:r>
                      <a:endParaRPr lang="en-GB" sz="1500" dirty="0">
                        <a:solidFill>
                          <a:schemeClr val="tx1"/>
                        </a:solidFill>
                        <a:effectLst/>
                        <a:latin typeface="Calibri" charset="0"/>
                        <a:ea typeface="ＭＳ 明朝" charset="-128"/>
                        <a:cs typeface="Times New Roman" charset="0"/>
                      </a:endParaRPr>
                    </a:p>
                    <a:p>
                      <a:pPr>
                        <a:spcAft>
                          <a:spcPts val="0"/>
                        </a:spcAft>
                      </a:pPr>
                      <a:r>
                        <a:rPr lang="en-GB" sz="1500" dirty="0">
                          <a:solidFill>
                            <a:schemeClr val="tx1"/>
                          </a:solidFill>
                          <a:effectLst/>
                          <a:latin typeface="Calibri" charset="0"/>
                          <a:ea typeface="ＭＳ 明朝" charset="-128"/>
                          <a:cs typeface="Times New Roman" charset="0"/>
                        </a:rPr>
                        <a:t> </a:t>
                      </a: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032386983"/>
              </p:ext>
            </p:extLst>
          </p:nvPr>
        </p:nvGraphicFramePr>
        <p:xfrm>
          <a:off x="4642597" y="940378"/>
          <a:ext cx="4393827" cy="5117646"/>
        </p:xfrm>
        <a:graphic>
          <a:graphicData uri="http://schemas.openxmlformats.org/drawingml/2006/table">
            <a:tbl>
              <a:tblPr firstRow="1" firstCol="1" bandRow="1"/>
              <a:tblGrid>
                <a:gridCol w="4393827"/>
              </a:tblGrid>
              <a:tr h="602526">
                <a:tc>
                  <a:txBody>
                    <a:bodyPr/>
                    <a:lstStyle/>
                    <a:p>
                      <a:pPr>
                        <a:spcAft>
                          <a:spcPts val="0"/>
                        </a:spcAft>
                      </a:pPr>
                      <a:r>
                        <a:rPr lang="en-GB" sz="1500" dirty="0" err="1">
                          <a:solidFill>
                            <a:schemeClr val="tx1"/>
                          </a:solidFill>
                          <a:effectLst/>
                          <a:latin typeface="Calibri" charset="0"/>
                          <a:ea typeface="ＭＳ 明朝" charset="-128"/>
                          <a:cs typeface="Times New Roman" charset="0"/>
                        </a:rPr>
                        <a:t>berfau</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cryno</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e.e</a:t>
                      </a: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apelia’r</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swydd</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yma’n</a:t>
                      </a:r>
                      <a:r>
                        <a:rPr lang="en-GB" sz="1500" dirty="0" smtClean="0">
                          <a:solidFill>
                            <a:schemeClr val="tx1"/>
                          </a:solidFill>
                          <a:effectLst/>
                          <a:latin typeface="Calibri" charset="0"/>
                          <a:ea typeface="ＭＳ 明朝" charset="-128"/>
                          <a:cs typeface="Times New Roman" charset="0"/>
                        </a:rPr>
                        <a:t> fawn</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iawn</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ataf</a:t>
                      </a: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699076">
                <a:tc>
                  <a:txBody>
                    <a:bodyPr/>
                    <a:lstStyle/>
                    <a:p>
                      <a:pPr>
                        <a:spcAft>
                          <a:spcPts val="0"/>
                        </a:spcAft>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mae’r</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swydd</a:t>
                      </a:r>
                      <a:r>
                        <a:rPr lang="en-GB" sz="1500" dirty="0" smtClean="0">
                          <a:solidFill>
                            <a:schemeClr val="tx1"/>
                          </a:solidFill>
                          <a:effectLst/>
                          <a:latin typeface="Calibri" charset="0"/>
                          <a:ea typeface="ＭＳ 明朝" charset="-128"/>
                          <a:cs typeface="Times New Roman" charset="0"/>
                        </a:rPr>
                        <a:t> </a:t>
                      </a:r>
                      <a:r>
                        <a:rPr lang="en-GB" sz="1500" b="1" dirty="0" smtClean="0">
                          <a:solidFill>
                            <a:schemeClr val="tx1"/>
                          </a:solidFill>
                          <a:effectLst/>
                          <a:latin typeface="Calibri" charset="0"/>
                          <a:ea typeface="ＭＳ 明朝" charset="-128"/>
                          <a:cs typeface="Times New Roman" charset="0"/>
                        </a:rPr>
                        <a:t>hon </a:t>
                      </a:r>
                      <a:r>
                        <a:rPr lang="en-GB" sz="1500" b="0" dirty="0" err="1" smtClean="0">
                          <a:solidFill>
                            <a:schemeClr val="tx1"/>
                          </a:solidFill>
                          <a:effectLst/>
                          <a:latin typeface="Calibri" charset="0"/>
                          <a:ea typeface="ＭＳ 明朝" charset="-128"/>
                          <a:cs typeface="Times New Roman" charset="0"/>
                        </a:rPr>
                        <a:t>yn</a:t>
                      </a:r>
                      <a:r>
                        <a:rPr lang="en-GB" sz="1500" b="0" dirty="0" smtClean="0">
                          <a:solidFill>
                            <a:schemeClr val="tx1"/>
                          </a:solidFill>
                          <a:effectLst/>
                          <a:latin typeface="Calibri" charset="0"/>
                          <a:ea typeface="ＭＳ 明朝" charset="-128"/>
                          <a:cs typeface="Times New Roman" charset="0"/>
                        </a:rPr>
                        <a:t> </a:t>
                      </a:r>
                      <a:r>
                        <a:rPr lang="en-GB" sz="1500" b="0" dirty="0" err="1" smtClean="0">
                          <a:solidFill>
                            <a:schemeClr val="tx1"/>
                          </a:solidFill>
                          <a:effectLst/>
                          <a:latin typeface="Calibri" charset="0"/>
                          <a:ea typeface="ＭＳ 明朝" charset="-128"/>
                          <a:cs typeface="Times New Roman" charset="0"/>
                        </a:rPr>
                        <a:t>apelio’n</a:t>
                      </a:r>
                      <a:r>
                        <a:rPr lang="en-GB" sz="1500" b="0" dirty="0" smtClean="0">
                          <a:solidFill>
                            <a:schemeClr val="tx1"/>
                          </a:solidFill>
                          <a:effectLst/>
                          <a:latin typeface="Calibri" charset="0"/>
                          <a:ea typeface="ＭＳ 明朝" charset="-128"/>
                          <a:cs typeface="Times New Roman" charset="0"/>
                        </a:rPr>
                        <a:t> </a:t>
                      </a:r>
                      <a:r>
                        <a:rPr lang="en-GB" sz="1500" b="0" dirty="0" err="1" smtClean="0">
                          <a:solidFill>
                            <a:schemeClr val="tx1"/>
                          </a:solidFill>
                          <a:effectLst/>
                          <a:latin typeface="Calibri" charset="0"/>
                          <a:ea typeface="ＭＳ 明朝" charset="-128"/>
                          <a:cs typeface="Times New Roman" charset="0"/>
                        </a:rPr>
                        <a:t>fawr</a:t>
                      </a:r>
                      <a:r>
                        <a:rPr lang="en-GB" sz="1500" b="0" dirty="0" smtClean="0">
                          <a:solidFill>
                            <a:schemeClr val="tx1"/>
                          </a:solidFill>
                          <a:effectLst/>
                          <a:latin typeface="Calibri" charset="0"/>
                          <a:ea typeface="ＭＳ 明朝" charset="-128"/>
                          <a:cs typeface="Times New Roman" charset="0"/>
                        </a:rPr>
                        <a:t> </a:t>
                      </a:r>
                      <a:r>
                        <a:rPr lang="en-GB" sz="1500" b="0" dirty="0" err="1" smtClean="0">
                          <a:solidFill>
                            <a:schemeClr val="tx1"/>
                          </a:solidFill>
                          <a:effectLst/>
                          <a:latin typeface="Calibri" charset="0"/>
                          <a:ea typeface="ＭＳ 明朝" charset="-128"/>
                          <a:cs typeface="Times New Roman" charset="0"/>
                        </a:rPr>
                        <a:t>iawn</a:t>
                      </a:r>
                      <a:r>
                        <a:rPr lang="en-GB" sz="1500" b="0" dirty="0" smtClean="0">
                          <a:solidFill>
                            <a:schemeClr val="tx1"/>
                          </a:solidFill>
                          <a:effectLst/>
                          <a:latin typeface="Calibri" charset="0"/>
                          <a:ea typeface="ＭＳ 明朝" charset="-128"/>
                          <a:cs typeface="Times New Roman" charset="0"/>
                        </a:rPr>
                        <a:t> </a:t>
                      </a:r>
                      <a:r>
                        <a:rPr lang="en-GB" sz="1500" b="0" dirty="0" err="1" smtClean="0">
                          <a:solidFill>
                            <a:schemeClr val="tx1"/>
                          </a:solidFill>
                          <a:effectLst/>
                          <a:latin typeface="Calibri" charset="0"/>
                          <a:ea typeface="ＭＳ 明朝" charset="-128"/>
                          <a:cs typeface="Times New Roman" charset="0"/>
                        </a:rPr>
                        <a:t>ataf</a:t>
                      </a: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697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ffurf</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amhersonol</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gryno</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e.e</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darllenwyd</a:t>
                      </a:r>
                      <a:r>
                        <a:rPr lang="en-GB" sz="1500" dirty="0" smtClean="0">
                          <a:solidFill>
                            <a:schemeClr val="tx1"/>
                          </a:solidFill>
                          <a:effectLst/>
                          <a:latin typeface="Calibri" charset="0"/>
                          <a:ea typeface="ＭＳ 明朝" charset="-128"/>
                          <a:cs typeface="Times New Roman" charset="0"/>
                        </a:rPr>
                        <a:t> y </a:t>
                      </a:r>
                      <a:r>
                        <a:rPr lang="en-GB" sz="1500" dirty="0" err="1" smtClean="0">
                          <a:solidFill>
                            <a:schemeClr val="tx1"/>
                          </a:solidFill>
                          <a:effectLst/>
                          <a:latin typeface="Calibri" charset="0"/>
                          <a:ea typeface="ＭＳ 明朝" charset="-128"/>
                          <a:cs typeface="Times New Roman" charset="0"/>
                        </a:rPr>
                        <a:t>llyfr</a:t>
                      </a:r>
                      <a:endParaRPr lang="en-GB" sz="1500" dirty="0" smtClean="0">
                        <a:solidFill>
                          <a:schemeClr val="tx1"/>
                        </a:solidFill>
                        <a:effectLst/>
                        <a:latin typeface="Calibri" charset="0"/>
                        <a:ea typeface="ＭＳ 明朝" charset="-128"/>
                        <a:cs typeface="Times New Roman" charset="0"/>
                      </a:endParaRPr>
                    </a:p>
                    <a:p>
                      <a:pPr>
                        <a:spcAft>
                          <a:spcPts val="0"/>
                        </a:spcAft>
                      </a:pPr>
                      <a:endParaRPr lang="en-GB" sz="1500" dirty="0" smtClean="0">
                        <a:solidFill>
                          <a:schemeClr val="tx1"/>
                        </a:solidFill>
                        <a:effectLst/>
                        <a:latin typeface="Calibri" charset="0"/>
                        <a:ea typeface="ＭＳ 明朝" charset="-128"/>
                        <a:cs typeface="Times New Roman" charset="0"/>
                      </a:endParaRPr>
                    </a:p>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a:spcAft>
                          <a:spcPts val="0"/>
                        </a:spcAft>
                      </a:pPr>
                      <a:r>
                        <a:rPr lang="en-GB" sz="1500" dirty="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ni</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e.e</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ni</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chefais</a:t>
                      </a:r>
                      <a:r>
                        <a:rPr lang="en-GB" sz="1500" dirty="0" smtClean="0">
                          <a:solidFill>
                            <a:schemeClr val="tx1"/>
                          </a:solidFill>
                          <a:effectLst/>
                          <a:latin typeface="Calibri" charset="0"/>
                          <a:ea typeface="ＭＳ 明朝" charset="-128"/>
                          <a:cs typeface="Times New Roman" charset="0"/>
                        </a:rPr>
                        <a:t> y </a:t>
                      </a:r>
                      <a:r>
                        <a:rPr lang="en-GB" sz="1500" dirty="0" err="1" smtClean="0">
                          <a:solidFill>
                            <a:schemeClr val="tx1"/>
                          </a:solidFill>
                          <a:effectLst/>
                          <a:latin typeface="Calibri" charset="0"/>
                          <a:ea typeface="ＭＳ 明朝" charset="-128"/>
                          <a:cs typeface="Times New Roman" charset="0"/>
                        </a:rPr>
                        <a:t>swydd</a:t>
                      </a:r>
                      <a:endParaRPr lang="en-GB" sz="1500" dirty="0" smtClean="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tx1"/>
                          </a:solidFill>
                          <a:effectLst/>
                          <a:latin typeface="Calibri" charset="0"/>
                          <a:ea typeface="ＭＳ 明朝" charset="-128"/>
                          <a:cs typeface="Times New Roman" charset="0"/>
                        </a:rPr>
                        <a:t> </a:t>
                      </a:r>
                      <a:r>
                        <a:rPr lang="en-GB" sz="1500" dirty="0" smtClean="0">
                          <a:solidFill>
                            <a:schemeClr val="tx1"/>
                          </a:solidFill>
                          <a:effectLst/>
                          <a:latin typeface="Calibri" charset="0"/>
                          <a:ea typeface="ＭＳ 明朝" charset="-128"/>
                          <a:cs typeface="Times New Roman" charset="0"/>
                        </a:rPr>
                        <a:t>a </a:t>
                      </a:r>
                      <a:r>
                        <a:rPr lang="en-GB" sz="1500" dirty="0" err="1" smtClean="0">
                          <a:solidFill>
                            <a:schemeClr val="tx1"/>
                          </a:solidFill>
                          <a:effectLst/>
                          <a:latin typeface="Calibri" charset="0"/>
                          <a:ea typeface="ＭＳ 明朝" charset="-128"/>
                          <a:cs typeface="Times New Roman" charset="0"/>
                        </a:rPr>
                        <a:t>ddarllenodd</a:t>
                      </a:r>
                      <a:r>
                        <a:rPr lang="en-GB" sz="1500" dirty="0" smtClean="0">
                          <a:solidFill>
                            <a:schemeClr val="tx1"/>
                          </a:solidFill>
                          <a:effectLst/>
                          <a:latin typeface="Calibri" charset="0"/>
                          <a:ea typeface="ＭＳ 明朝" charset="-128"/>
                          <a:cs typeface="Times New Roman" charset="0"/>
                        </a:rPr>
                        <a:t> X y </a:t>
                      </a:r>
                      <a:r>
                        <a:rPr lang="en-GB" sz="1500" dirty="0" err="1" smtClean="0">
                          <a:solidFill>
                            <a:schemeClr val="tx1"/>
                          </a:solidFill>
                          <a:effectLst/>
                          <a:latin typeface="Calibri" charset="0"/>
                          <a:ea typeface="ＭＳ 明朝" charset="-128"/>
                          <a:cs typeface="Times New Roman" charset="0"/>
                        </a:rPr>
                        <a:t>papur</a:t>
                      </a:r>
                      <a:r>
                        <a:rPr lang="en-GB" sz="1500" dirty="0" smtClean="0">
                          <a:solidFill>
                            <a:schemeClr val="tx1"/>
                          </a:solidFill>
                          <a:effectLst/>
                          <a:latin typeface="Calibri" charset="0"/>
                          <a:ea typeface="ＭＳ 明朝" charset="-128"/>
                          <a:cs typeface="Times New Roman" charset="0"/>
                        </a:rPr>
                        <a:t>?</a:t>
                      </a:r>
                    </a:p>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57200">
                <a:tc>
                  <a:txBody>
                    <a:bodyPr/>
                    <a:lstStyle/>
                    <a:p>
                      <a:pPr>
                        <a:spcAft>
                          <a:spcPts val="0"/>
                        </a:spcAft>
                      </a:pPr>
                      <a:r>
                        <a:rPr lang="en-GB" sz="1500" dirty="0" err="1" smtClean="0">
                          <a:solidFill>
                            <a:schemeClr val="tx1"/>
                          </a:solidFill>
                          <a:effectLst/>
                          <a:latin typeface="Calibri" charset="0"/>
                          <a:ea typeface="ＭＳ 明朝" charset="-128"/>
                          <a:cs typeface="Times New Roman" charset="0"/>
                        </a:rPr>
                        <a:t>Terfyniadau</a:t>
                      </a:r>
                      <a:r>
                        <a:rPr lang="en-GB" sz="1500" dirty="0" smtClean="0">
                          <a:solidFill>
                            <a:schemeClr val="tx1"/>
                          </a:solidFill>
                          <a:effectLst/>
                          <a:latin typeface="Calibri" charset="0"/>
                          <a:ea typeface="ＭＳ 明朝" charset="-128"/>
                          <a:cs typeface="Times New Roman" charset="0"/>
                        </a:rPr>
                        <a:t> </a:t>
                      </a:r>
                      <a:r>
                        <a:rPr lang="en-GB" sz="1500" dirty="0" err="1" smtClean="0">
                          <a:solidFill>
                            <a:schemeClr val="tx1"/>
                          </a:solidFill>
                          <a:effectLst/>
                          <a:latin typeface="Calibri" charset="0"/>
                          <a:ea typeface="ＭＳ 明朝" charset="-128"/>
                          <a:cs typeface="Times New Roman" charset="0"/>
                        </a:rPr>
                        <a:t>ffurfiol</a:t>
                      </a:r>
                      <a:r>
                        <a:rPr lang="en-GB" sz="1500" dirty="0" smtClean="0">
                          <a:solidFill>
                            <a:schemeClr val="tx1"/>
                          </a:solidFill>
                          <a:effectLst/>
                          <a:latin typeface="Calibri" charset="0"/>
                          <a:ea typeface="ＭＳ 明朝" charset="-128"/>
                          <a:cs typeface="Times New Roman" charset="0"/>
                        </a:rPr>
                        <a:t>,</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e,e</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Dywedodd</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fy</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nhiwtor</a:t>
                      </a:r>
                      <a:r>
                        <a:rPr lang="en-GB" sz="1500" baseline="0" dirty="0" smtClean="0">
                          <a:solidFill>
                            <a:schemeClr val="tx1"/>
                          </a:solidFill>
                          <a:effectLst/>
                          <a:latin typeface="Calibri" charset="0"/>
                          <a:ea typeface="ＭＳ 明朝" charset="-128"/>
                          <a:cs typeface="Times New Roman" charset="0"/>
                        </a:rPr>
                        <a:t> </a:t>
                      </a:r>
                      <a:r>
                        <a:rPr lang="en-GB" sz="1500" baseline="0" dirty="0" err="1" smtClean="0">
                          <a:solidFill>
                            <a:schemeClr val="tx1"/>
                          </a:solidFill>
                          <a:effectLst/>
                          <a:latin typeface="Calibri" charset="0"/>
                          <a:ea typeface="ＭＳ 明朝" charset="-128"/>
                          <a:cs typeface="Times New Roman" charset="0"/>
                        </a:rPr>
                        <a:t>wrthyf</a:t>
                      </a: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685800">
                <a:tc>
                  <a:txBody>
                    <a:bodyPr/>
                    <a:lstStyle/>
                    <a:p>
                      <a:pPr>
                        <a:spcAft>
                          <a:spcPts val="0"/>
                        </a:spcAft>
                      </a:pPr>
                      <a:r>
                        <a:rPr lang="en-GB" sz="1500" dirty="0">
                          <a:solidFill>
                            <a:schemeClr val="tx1"/>
                          </a:solidFill>
                          <a:effectLst/>
                          <a:latin typeface="Calibri" charset="0"/>
                          <a:ea typeface="ＭＳ 明朝" charset="-128"/>
                          <a:cs typeface="Times New Roman" charset="0"/>
                        </a:rPr>
                        <a:t>wen, </a:t>
                      </a:r>
                      <a:r>
                        <a:rPr lang="en-GB" sz="1500" dirty="0" err="1">
                          <a:solidFill>
                            <a:schemeClr val="tx1"/>
                          </a:solidFill>
                          <a:effectLst/>
                          <a:latin typeface="Calibri" charset="0"/>
                          <a:ea typeface="ＭＳ 明朝" charset="-128"/>
                          <a:cs typeface="Times New Roman" charset="0"/>
                        </a:rPr>
                        <a:t>gwynion</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seml</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fer,byrion</a:t>
                      </a:r>
                      <a:r>
                        <a:rPr lang="en-GB" sz="1500" dirty="0">
                          <a:solidFill>
                            <a:schemeClr val="tx1"/>
                          </a:solidFill>
                          <a:effectLst/>
                          <a:latin typeface="Calibri" charset="0"/>
                          <a:ea typeface="ＭＳ 明朝" charset="-128"/>
                          <a:cs typeface="Times New Roman" charset="0"/>
                        </a:rPr>
                        <a:t>, </a:t>
                      </a:r>
                      <a:r>
                        <a:rPr lang="en-GB" sz="1500" dirty="0" err="1">
                          <a:solidFill>
                            <a:schemeClr val="tx1"/>
                          </a:solidFill>
                          <a:effectLst/>
                          <a:latin typeface="Calibri" charset="0"/>
                          <a:ea typeface="ＭＳ 明朝" charset="-128"/>
                          <a:cs typeface="Times New Roman" charset="0"/>
                        </a:rPr>
                        <a:t>duon</a:t>
                      </a:r>
                      <a:endParaRPr lang="en-GB" sz="1500" dirty="0">
                        <a:solidFill>
                          <a:schemeClr val="tx1"/>
                        </a:solidFill>
                        <a:effectLst/>
                        <a:latin typeface="Calibri" charset="0"/>
                        <a:ea typeface="ＭＳ 明朝" charset="-128"/>
                        <a:cs typeface="Times New Roman" charset="0"/>
                      </a:endParaRPr>
                    </a:p>
                    <a:p>
                      <a:pPr>
                        <a:spcAft>
                          <a:spcPts val="0"/>
                        </a:spcAft>
                      </a:pPr>
                      <a:r>
                        <a:rPr lang="en-GB" sz="1500" dirty="0" err="1">
                          <a:solidFill>
                            <a:schemeClr val="tx1"/>
                          </a:solidFill>
                          <a:effectLst/>
                          <a:latin typeface="Calibri" charset="0"/>
                          <a:ea typeface="ＭＳ 明朝" charset="-128"/>
                          <a:cs typeface="Times New Roman" charset="0"/>
                        </a:rPr>
                        <a:t>ayb</a:t>
                      </a:r>
                      <a:endParaRPr lang="en-GB" sz="1500" dirty="0">
                        <a:solidFill>
                          <a:schemeClr val="tx1"/>
                        </a:solidFill>
                        <a:effectLst/>
                        <a:latin typeface="Calibri" charset="0"/>
                        <a:ea typeface="ＭＳ 明朝" charset="-128"/>
                        <a:cs typeface="Times New Roman" charset="0"/>
                      </a:endParaRPr>
                    </a:p>
                    <a:p>
                      <a:pPr>
                        <a:spcAft>
                          <a:spcPts val="0"/>
                        </a:spcAft>
                      </a:pPr>
                      <a:r>
                        <a:rPr lang="en-GB" sz="1500" dirty="0">
                          <a:solidFill>
                            <a:schemeClr val="tx1"/>
                          </a:solidFill>
                          <a:effectLst/>
                          <a:latin typeface="Calibri" charset="0"/>
                          <a:ea typeface="ＭＳ 明朝" charset="-128"/>
                          <a:cs typeface="Times New Roman" charset="0"/>
                        </a:rPr>
                        <a:t> </a:t>
                      </a: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603141">
                <a:tc>
                  <a:txBody>
                    <a:bodyPr/>
                    <a:lstStyle/>
                    <a:p>
                      <a:pPr>
                        <a:spcAft>
                          <a:spcPts val="0"/>
                        </a:spcAft>
                      </a:pPr>
                      <a:r>
                        <a:rPr lang="en-GB" sz="1500" dirty="0" err="1">
                          <a:solidFill>
                            <a:schemeClr val="tx1"/>
                          </a:solidFill>
                          <a:effectLst/>
                          <a:latin typeface="Calibri" charset="0"/>
                          <a:ea typeface="ＭＳ 明朝" charset="-128"/>
                          <a:cs typeface="Times New Roman" charset="0"/>
                        </a:rPr>
                        <a:t>amser</a:t>
                      </a:r>
                      <a:r>
                        <a:rPr lang="en-GB" sz="1500" dirty="0">
                          <a:solidFill>
                            <a:schemeClr val="tx1"/>
                          </a:solidFill>
                          <a:effectLst/>
                          <a:latin typeface="Calibri" charset="0"/>
                          <a:ea typeface="ＭＳ 明朝" charset="-128"/>
                          <a:cs typeface="Times New Roman" charset="0"/>
                        </a:rPr>
                        <a:t> y </a:t>
                      </a:r>
                      <a:r>
                        <a:rPr lang="en-GB" sz="1500" dirty="0" err="1">
                          <a:solidFill>
                            <a:schemeClr val="tx1"/>
                          </a:solidFill>
                          <a:effectLst/>
                          <a:latin typeface="Calibri" charset="0"/>
                          <a:ea typeface="ＭＳ 明朝" charset="-128"/>
                          <a:cs typeface="Times New Roman" charset="0"/>
                        </a:rPr>
                        <a:t>ferf</a:t>
                      </a:r>
                      <a:endParaRPr lang="en-GB" sz="1500" dirty="0">
                        <a:solidFill>
                          <a:schemeClr val="tx1"/>
                        </a:solidFill>
                        <a:effectLst/>
                        <a:latin typeface="Calibri" charset="0"/>
                        <a:ea typeface="ＭＳ 明朝" charset="-128"/>
                        <a:cs typeface="Times New Roman" charset="0"/>
                      </a:endParaRPr>
                    </a:p>
                    <a:p>
                      <a:pPr>
                        <a:spcAft>
                          <a:spcPts val="0"/>
                        </a:spcAft>
                      </a:pPr>
                      <a:r>
                        <a:rPr lang="en-GB" sz="1500" dirty="0">
                          <a:solidFill>
                            <a:schemeClr val="tx1"/>
                          </a:solidFill>
                          <a:effectLst/>
                          <a:latin typeface="Calibri" charset="0"/>
                          <a:ea typeface="ＭＳ 明朝" charset="-128"/>
                          <a:cs typeface="Times New Roman" charset="0"/>
                        </a:rPr>
                        <a:t> </a:t>
                      </a: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69703">
                <a:tc>
                  <a:txBody>
                    <a:bodyPr/>
                    <a:lstStyle/>
                    <a:p>
                      <a:pPr>
                        <a:spcAft>
                          <a:spcPts val="0"/>
                        </a:spcAft>
                      </a:pPr>
                      <a:endParaRPr lang="en-GB" sz="1500" dirty="0">
                        <a:solidFill>
                          <a:schemeClr val="tx1"/>
                        </a:solidFill>
                        <a:effectLst/>
                        <a:latin typeface="Calibri" charset="0"/>
                        <a:ea typeface="ＭＳ 明朝" charset="-128"/>
                        <a:cs typeface="Times New Roman" charset="0"/>
                      </a:endParaRPr>
                    </a:p>
                  </a:txBody>
                  <a:tcPr marL="42770" marR="427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1172202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Yr</a:t>
            </a:r>
            <a:r>
              <a:rPr lang="en-US" dirty="0"/>
              <a:t> </a:t>
            </a:r>
            <a:r>
              <a:rPr lang="en-US" dirty="0" err="1"/>
              <a:t>Amhersonol</a:t>
            </a:r>
            <a:r>
              <a:rPr lang="en-US" dirty="0"/>
              <a:t>: </a:t>
            </a:r>
            <a:r>
              <a:rPr lang="en-US" dirty="0" err="1"/>
              <a:t>Termau</a:t>
            </a:r>
            <a:r>
              <a:rPr lang="en-US" dirty="0"/>
              <a:t> </a:t>
            </a:r>
            <a:r>
              <a:rPr lang="en-US" dirty="0" err="1"/>
              <a:t>allweddol</a:t>
            </a:r>
            <a:endParaRPr lang="en-US" dirty="0"/>
          </a:p>
        </p:txBody>
      </p:sp>
      <p:sp>
        <p:nvSpPr>
          <p:cNvPr id="3" name="Text Placeholder 2"/>
          <p:cNvSpPr>
            <a:spLocks noGrp="1"/>
          </p:cNvSpPr>
          <p:nvPr>
            <p:ph type="body" idx="1"/>
          </p:nvPr>
        </p:nvSpPr>
        <p:spPr/>
        <p:txBody>
          <a:bodyPr/>
          <a:lstStyle/>
          <a:p>
            <a:r>
              <a:rPr lang="en-US" sz="2400" dirty="0" err="1"/>
              <a:t>Berf</a:t>
            </a:r>
            <a:endParaRPr lang="en-US" sz="2400" dirty="0"/>
          </a:p>
          <a:p>
            <a:r>
              <a:rPr lang="en-US" sz="2400" dirty="0" err="1"/>
              <a:t>Terfyniad</a:t>
            </a:r>
            <a:endParaRPr lang="en-US" sz="2400" dirty="0"/>
          </a:p>
          <a:p>
            <a:r>
              <a:rPr lang="en-US" sz="2400" dirty="0" err="1"/>
              <a:t>Gwrthrych</a:t>
            </a:r>
            <a:endParaRPr lang="en-US" sz="2400" dirty="0"/>
          </a:p>
          <a:p>
            <a:r>
              <a:rPr lang="en-US" sz="2400" dirty="0" err="1"/>
              <a:t>Goddrych</a:t>
            </a:r>
            <a:endParaRPr lang="en-US" sz="2400" dirty="0"/>
          </a:p>
          <a:p>
            <a:endParaRPr lang="en-US" dirty="0"/>
          </a:p>
        </p:txBody>
      </p:sp>
    </p:spTree>
    <p:extLst>
      <p:ext uri="{BB962C8B-B14F-4D97-AF65-F5344CB8AC3E}">
        <p14:creationId xmlns:p14="http://schemas.microsoft.com/office/powerpoint/2010/main" val="612813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Beth </a:t>
            </a:r>
            <a:r>
              <a:rPr lang="en-US" dirty="0" err="1" smtClean="0"/>
              <a:t>yw</a:t>
            </a:r>
            <a:r>
              <a:rPr lang="en-US" dirty="0" smtClean="0"/>
              <a:t> </a:t>
            </a:r>
            <a:r>
              <a:rPr lang="en-US" dirty="0" err="1">
                <a:solidFill>
                  <a:srgbClr val="7030A0"/>
                </a:solidFill>
              </a:rPr>
              <a:t>goddrych</a:t>
            </a:r>
            <a:r>
              <a:rPr lang="en-US" dirty="0"/>
              <a:t> </a:t>
            </a:r>
            <a:r>
              <a:rPr lang="en-US" dirty="0" smtClean="0"/>
              <a:t>a </a:t>
            </a:r>
            <a:r>
              <a:rPr lang="en-US" dirty="0" err="1" smtClean="0">
                <a:solidFill>
                  <a:srgbClr val="FFC000"/>
                </a:solidFill>
              </a:rPr>
              <a:t>gwrthrych</a:t>
            </a:r>
            <a:r>
              <a:rPr lang="en-US" dirty="0"/>
              <a:t>?</a:t>
            </a:r>
          </a:p>
        </p:txBody>
      </p:sp>
      <p:sp>
        <p:nvSpPr>
          <p:cNvPr id="4" name="Content Placeholder 3"/>
          <p:cNvSpPr>
            <a:spLocks noGrp="1"/>
          </p:cNvSpPr>
          <p:nvPr>
            <p:ph idx="1"/>
          </p:nvPr>
        </p:nvSpPr>
        <p:spPr>
          <a:xfrm>
            <a:off x="1401138" y="2310616"/>
            <a:ext cx="6172200" cy="953691"/>
          </a:xfrm>
        </p:spPr>
        <p:txBody>
          <a:bodyPr/>
          <a:lstStyle/>
          <a:p>
            <a:pPr marL="0" indent="0">
              <a:buNone/>
            </a:pPr>
            <a:endParaRPr lang="en-US" dirty="0" smtClean="0"/>
          </a:p>
          <a:p>
            <a:pPr marL="0" indent="0" algn="ctr">
              <a:buNone/>
            </a:pPr>
            <a:r>
              <a:rPr lang="en-US" sz="3000" i="1" dirty="0" err="1">
                <a:solidFill>
                  <a:schemeClr val="tx1"/>
                </a:solidFill>
              </a:rPr>
              <a:t>Siaradodd</a:t>
            </a:r>
            <a:r>
              <a:rPr lang="en-US" sz="3000" i="1" dirty="0">
                <a:solidFill>
                  <a:schemeClr val="tx1"/>
                </a:solidFill>
              </a:rPr>
              <a:t> </a:t>
            </a:r>
            <a:r>
              <a:rPr lang="en-US" sz="3000" i="1" dirty="0" err="1">
                <a:solidFill>
                  <a:schemeClr val="tx1"/>
                </a:solidFill>
              </a:rPr>
              <a:t>pawb</a:t>
            </a:r>
            <a:r>
              <a:rPr lang="en-US" sz="3000" i="1" dirty="0">
                <a:solidFill>
                  <a:schemeClr val="tx1"/>
                </a:solidFill>
              </a:rPr>
              <a:t> </a:t>
            </a:r>
            <a:r>
              <a:rPr lang="en-US" sz="3000" i="1" dirty="0" err="1">
                <a:solidFill>
                  <a:schemeClr val="tx1"/>
                </a:solidFill>
              </a:rPr>
              <a:t>Gymraeg</a:t>
            </a:r>
            <a:r>
              <a:rPr lang="en-US" sz="3000" i="1" dirty="0">
                <a:solidFill>
                  <a:schemeClr val="tx1"/>
                </a:solidFill>
              </a:rPr>
              <a:t>.</a:t>
            </a:r>
          </a:p>
          <a:p>
            <a:pPr marL="0" indent="0">
              <a:buNone/>
            </a:pPr>
            <a:endParaRPr lang="en-US" dirty="0">
              <a:solidFill>
                <a:schemeClr val="tx1"/>
              </a:solidFill>
            </a:endParaRPr>
          </a:p>
          <a:p>
            <a:pPr marL="0" indent="0">
              <a:buNone/>
            </a:pPr>
            <a:endParaRPr lang="en-US" dirty="0">
              <a:solidFill>
                <a:schemeClr val="tx1"/>
              </a:solidFill>
            </a:endParaRPr>
          </a:p>
        </p:txBody>
      </p:sp>
      <p:sp>
        <p:nvSpPr>
          <p:cNvPr id="5" name="TextBox 4"/>
          <p:cNvSpPr txBox="1"/>
          <p:nvPr/>
        </p:nvSpPr>
        <p:spPr>
          <a:xfrm>
            <a:off x="4045033" y="3725228"/>
            <a:ext cx="1071562" cy="438582"/>
          </a:xfrm>
          <a:prstGeom prst="rect">
            <a:avLst/>
          </a:prstGeom>
          <a:noFill/>
        </p:spPr>
        <p:txBody>
          <a:bodyPr wrap="square" rtlCol="0">
            <a:spAutoFit/>
          </a:bodyPr>
          <a:lstStyle/>
          <a:p>
            <a:endParaRPr lang="en-US" sz="1050" dirty="0">
              <a:solidFill>
                <a:schemeClr val="tx1"/>
              </a:solidFill>
            </a:endParaRPr>
          </a:p>
          <a:p>
            <a:r>
              <a:rPr lang="en-US" sz="1200" dirty="0" err="1">
                <a:solidFill>
                  <a:schemeClr val="tx1"/>
                </a:solidFill>
              </a:rPr>
              <a:t>goddrych</a:t>
            </a:r>
            <a:endParaRPr lang="en-US" sz="1200" dirty="0">
              <a:solidFill>
                <a:schemeClr val="tx1"/>
              </a:solidFill>
            </a:endParaRPr>
          </a:p>
        </p:txBody>
      </p:sp>
      <p:sp>
        <p:nvSpPr>
          <p:cNvPr id="6" name="TextBox 5"/>
          <p:cNvSpPr txBox="1"/>
          <p:nvPr/>
        </p:nvSpPr>
        <p:spPr>
          <a:xfrm>
            <a:off x="5350932" y="3877038"/>
            <a:ext cx="973073" cy="276999"/>
          </a:xfrm>
          <a:prstGeom prst="rect">
            <a:avLst/>
          </a:prstGeom>
          <a:noFill/>
        </p:spPr>
        <p:txBody>
          <a:bodyPr wrap="square" rtlCol="0">
            <a:spAutoFit/>
          </a:bodyPr>
          <a:lstStyle/>
          <a:p>
            <a:r>
              <a:rPr lang="en-US" sz="1200" dirty="0" err="1">
                <a:solidFill>
                  <a:schemeClr val="tx1"/>
                </a:solidFill>
              </a:rPr>
              <a:t>gwrthrych</a:t>
            </a:r>
            <a:endParaRPr lang="en-US" sz="1200" dirty="0">
              <a:solidFill>
                <a:schemeClr val="tx1"/>
              </a:solidFill>
            </a:endParaRPr>
          </a:p>
        </p:txBody>
      </p:sp>
      <p:sp>
        <p:nvSpPr>
          <p:cNvPr id="7" name="Up Arrow 6"/>
          <p:cNvSpPr/>
          <p:nvPr/>
        </p:nvSpPr>
        <p:spPr>
          <a:xfrm>
            <a:off x="4427339" y="3281988"/>
            <a:ext cx="289322" cy="538161"/>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050"/>
          </a:p>
        </p:txBody>
      </p:sp>
      <p:sp>
        <p:nvSpPr>
          <p:cNvPr id="8" name="Up Arrow 7"/>
          <p:cNvSpPr/>
          <p:nvPr/>
        </p:nvSpPr>
        <p:spPr>
          <a:xfrm>
            <a:off x="5498901" y="3285345"/>
            <a:ext cx="289322" cy="538161"/>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050"/>
          </a:p>
        </p:txBody>
      </p:sp>
      <p:sp>
        <p:nvSpPr>
          <p:cNvPr id="9" name="TextBox 8"/>
          <p:cNvSpPr txBox="1"/>
          <p:nvPr/>
        </p:nvSpPr>
        <p:spPr>
          <a:xfrm>
            <a:off x="4180880" y="4194258"/>
            <a:ext cx="2143125" cy="415498"/>
          </a:xfrm>
          <a:prstGeom prst="rect">
            <a:avLst/>
          </a:prstGeom>
          <a:noFill/>
        </p:spPr>
        <p:txBody>
          <a:bodyPr wrap="square" rtlCol="0">
            <a:spAutoFit/>
          </a:bodyPr>
          <a:lstStyle/>
          <a:p>
            <a:r>
              <a:rPr lang="en-US" sz="2100" dirty="0" err="1"/>
              <a:t>Pwy</a:t>
            </a:r>
            <a:r>
              <a:rPr lang="en-US" sz="2100" dirty="0"/>
              <a:t>?	</a:t>
            </a:r>
            <a:r>
              <a:rPr lang="en-US" sz="2100" dirty="0" smtClean="0"/>
              <a:t>Beth</a:t>
            </a:r>
            <a:r>
              <a:rPr lang="en-US" sz="2100" dirty="0"/>
              <a:t>?</a:t>
            </a:r>
          </a:p>
        </p:txBody>
      </p:sp>
    </p:spTree>
    <p:extLst>
      <p:ext uri="{BB962C8B-B14F-4D97-AF65-F5344CB8AC3E}">
        <p14:creationId xmlns:p14="http://schemas.microsoft.com/office/powerpoint/2010/main" val="167751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80">
                                          <p:stCondLst>
                                            <p:cond delay="0"/>
                                          </p:stCondLst>
                                        </p:cTn>
                                        <p:tgtEl>
                                          <p:spTgt spid="5"/>
                                        </p:tgtEl>
                                      </p:cBhvr>
                                    </p:animEffect>
                                    <p:anim calcmode="lin" valueType="num">
                                      <p:cBhvr>
                                        <p:cTn id="2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gtEl>
                                      </p:cBhvr>
                                      <p:to x="100000" y="60000"/>
                                    </p:animScale>
                                    <p:animScale>
                                      <p:cBhvr>
                                        <p:cTn id="30" dur="166" decel="50000">
                                          <p:stCondLst>
                                            <p:cond delay="676"/>
                                          </p:stCondLst>
                                        </p:cTn>
                                        <p:tgtEl>
                                          <p:spTgt spid="5"/>
                                        </p:tgtEl>
                                      </p:cBhvr>
                                      <p:to x="100000" y="100000"/>
                                    </p:animScale>
                                    <p:animScale>
                                      <p:cBhvr>
                                        <p:cTn id="31" dur="26">
                                          <p:stCondLst>
                                            <p:cond delay="1312"/>
                                          </p:stCondLst>
                                        </p:cTn>
                                        <p:tgtEl>
                                          <p:spTgt spid="5"/>
                                        </p:tgtEl>
                                      </p:cBhvr>
                                      <p:to x="100000" y="80000"/>
                                    </p:animScale>
                                    <p:animScale>
                                      <p:cBhvr>
                                        <p:cTn id="32" dur="166" decel="50000">
                                          <p:stCondLst>
                                            <p:cond delay="1338"/>
                                          </p:stCondLst>
                                        </p:cTn>
                                        <p:tgtEl>
                                          <p:spTgt spid="5"/>
                                        </p:tgtEl>
                                      </p:cBhvr>
                                      <p:to x="100000" y="100000"/>
                                    </p:animScale>
                                    <p:animScale>
                                      <p:cBhvr>
                                        <p:cTn id="33" dur="26">
                                          <p:stCondLst>
                                            <p:cond delay="1642"/>
                                          </p:stCondLst>
                                        </p:cTn>
                                        <p:tgtEl>
                                          <p:spTgt spid="5"/>
                                        </p:tgtEl>
                                      </p:cBhvr>
                                      <p:to x="100000" y="90000"/>
                                    </p:animScale>
                                    <p:animScale>
                                      <p:cBhvr>
                                        <p:cTn id="34" dur="166" decel="50000">
                                          <p:stCondLst>
                                            <p:cond delay="1668"/>
                                          </p:stCondLst>
                                        </p:cTn>
                                        <p:tgtEl>
                                          <p:spTgt spid="5"/>
                                        </p:tgtEl>
                                      </p:cBhvr>
                                      <p:to x="100000" y="100000"/>
                                    </p:animScale>
                                    <p:animScale>
                                      <p:cBhvr>
                                        <p:cTn id="35" dur="26">
                                          <p:stCondLst>
                                            <p:cond delay="1808"/>
                                          </p:stCondLst>
                                        </p:cTn>
                                        <p:tgtEl>
                                          <p:spTgt spid="5"/>
                                        </p:tgtEl>
                                      </p:cBhvr>
                                      <p:to x="100000" y="95000"/>
                                    </p:animScale>
                                    <p:animScale>
                                      <p:cBhvr>
                                        <p:cTn id="36" dur="166" decel="50000">
                                          <p:stCondLst>
                                            <p:cond delay="1834"/>
                                          </p:stCondLst>
                                        </p:cTn>
                                        <p:tgtEl>
                                          <p:spTgt spid="5"/>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6"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down)">
                                      <p:cBhvr>
                                        <p:cTn id="41" dur="580">
                                          <p:stCondLst>
                                            <p:cond delay="0"/>
                                          </p:stCondLst>
                                        </p:cTn>
                                        <p:tgtEl>
                                          <p:spTgt spid="8"/>
                                        </p:tgtEl>
                                      </p:cBhvr>
                                    </p:animEffect>
                                    <p:anim calcmode="lin" valueType="num">
                                      <p:cBhvr>
                                        <p:cTn id="42"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47" dur="26">
                                          <p:stCondLst>
                                            <p:cond delay="650"/>
                                          </p:stCondLst>
                                        </p:cTn>
                                        <p:tgtEl>
                                          <p:spTgt spid="8"/>
                                        </p:tgtEl>
                                      </p:cBhvr>
                                      <p:to x="100000" y="60000"/>
                                    </p:animScale>
                                    <p:animScale>
                                      <p:cBhvr>
                                        <p:cTn id="48" dur="166" decel="50000">
                                          <p:stCondLst>
                                            <p:cond delay="676"/>
                                          </p:stCondLst>
                                        </p:cTn>
                                        <p:tgtEl>
                                          <p:spTgt spid="8"/>
                                        </p:tgtEl>
                                      </p:cBhvr>
                                      <p:to x="100000" y="100000"/>
                                    </p:animScale>
                                    <p:animScale>
                                      <p:cBhvr>
                                        <p:cTn id="49" dur="26">
                                          <p:stCondLst>
                                            <p:cond delay="1312"/>
                                          </p:stCondLst>
                                        </p:cTn>
                                        <p:tgtEl>
                                          <p:spTgt spid="8"/>
                                        </p:tgtEl>
                                      </p:cBhvr>
                                      <p:to x="100000" y="80000"/>
                                    </p:animScale>
                                    <p:animScale>
                                      <p:cBhvr>
                                        <p:cTn id="50" dur="166" decel="50000">
                                          <p:stCondLst>
                                            <p:cond delay="1338"/>
                                          </p:stCondLst>
                                        </p:cTn>
                                        <p:tgtEl>
                                          <p:spTgt spid="8"/>
                                        </p:tgtEl>
                                      </p:cBhvr>
                                      <p:to x="100000" y="100000"/>
                                    </p:animScale>
                                    <p:animScale>
                                      <p:cBhvr>
                                        <p:cTn id="51" dur="26">
                                          <p:stCondLst>
                                            <p:cond delay="1642"/>
                                          </p:stCondLst>
                                        </p:cTn>
                                        <p:tgtEl>
                                          <p:spTgt spid="8"/>
                                        </p:tgtEl>
                                      </p:cBhvr>
                                      <p:to x="100000" y="90000"/>
                                    </p:animScale>
                                    <p:animScale>
                                      <p:cBhvr>
                                        <p:cTn id="52" dur="166" decel="50000">
                                          <p:stCondLst>
                                            <p:cond delay="1668"/>
                                          </p:stCondLst>
                                        </p:cTn>
                                        <p:tgtEl>
                                          <p:spTgt spid="8"/>
                                        </p:tgtEl>
                                      </p:cBhvr>
                                      <p:to x="100000" y="100000"/>
                                    </p:animScale>
                                    <p:animScale>
                                      <p:cBhvr>
                                        <p:cTn id="53" dur="26">
                                          <p:stCondLst>
                                            <p:cond delay="1808"/>
                                          </p:stCondLst>
                                        </p:cTn>
                                        <p:tgtEl>
                                          <p:spTgt spid="8"/>
                                        </p:tgtEl>
                                      </p:cBhvr>
                                      <p:to x="100000" y="95000"/>
                                    </p:animScale>
                                    <p:animScale>
                                      <p:cBhvr>
                                        <p:cTn id="54" dur="166" decel="50000">
                                          <p:stCondLst>
                                            <p:cond delay="1834"/>
                                          </p:stCondLst>
                                        </p:cTn>
                                        <p:tgtEl>
                                          <p:spTgt spid="8"/>
                                        </p:tgtEl>
                                      </p:cBhvr>
                                      <p:to x="100000" y="100000"/>
                                    </p:animScale>
                                  </p:childTnLst>
                                </p:cTn>
                              </p:par>
                              <p:par>
                                <p:cTn id="55" presetID="26" presetClass="entr" presetSubtype="0" fill="hold" grpId="0" nodeType="with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wipe(down)">
                                      <p:cBhvr>
                                        <p:cTn id="57" dur="580">
                                          <p:stCondLst>
                                            <p:cond delay="0"/>
                                          </p:stCondLst>
                                        </p:cTn>
                                        <p:tgtEl>
                                          <p:spTgt spid="6"/>
                                        </p:tgtEl>
                                      </p:cBhvr>
                                    </p:animEffect>
                                    <p:anim calcmode="lin" valueType="num">
                                      <p:cBhvr>
                                        <p:cTn id="5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63" dur="26">
                                          <p:stCondLst>
                                            <p:cond delay="650"/>
                                          </p:stCondLst>
                                        </p:cTn>
                                        <p:tgtEl>
                                          <p:spTgt spid="6"/>
                                        </p:tgtEl>
                                      </p:cBhvr>
                                      <p:to x="100000" y="60000"/>
                                    </p:animScale>
                                    <p:animScale>
                                      <p:cBhvr>
                                        <p:cTn id="64" dur="166" decel="50000">
                                          <p:stCondLst>
                                            <p:cond delay="676"/>
                                          </p:stCondLst>
                                        </p:cTn>
                                        <p:tgtEl>
                                          <p:spTgt spid="6"/>
                                        </p:tgtEl>
                                      </p:cBhvr>
                                      <p:to x="100000" y="100000"/>
                                    </p:animScale>
                                    <p:animScale>
                                      <p:cBhvr>
                                        <p:cTn id="65" dur="26">
                                          <p:stCondLst>
                                            <p:cond delay="1312"/>
                                          </p:stCondLst>
                                        </p:cTn>
                                        <p:tgtEl>
                                          <p:spTgt spid="6"/>
                                        </p:tgtEl>
                                      </p:cBhvr>
                                      <p:to x="100000" y="80000"/>
                                    </p:animScale>
                                    <p:animScale>
                                      <p:cBhvr>
                                        <p:cTn id="66" dur="166" decel="50000">
                                          <p:stCondLst>
                                            <p:cond delay="1338"/>
                                          </p:stCondLst>
                                        </p:cTn>
                                        <p:tgtEl>
                                          <p:spTgt spid="6"/>
                                        </p:tgtEl>
                                      </p:cBhvr>
                                      <p:to x="100000" y="100000"/>
                                    </p:animScale>
                                    <p:animScale>
                                      <p:cBhvr>
                                        <p:cTn id="67" dur="26">
                                          <p:stCondLst>
                                            <p:cond delay="1642"/>
                                          </p:stCondLst>
                                        </p:cTn>
                                        <p:tgtEl>
                                          <p:spTgt spid="6"/>
                                        </p:tgtEl>
                                      </p:cBhvr>
                                      <p:to x="100000" y="90000"/>
                                    </p:animScale>
                                    <p:animScale>
                                      <p:cBhvr>
                                        <p:cTn id="68" dur="166" decel="50000">
                                          <p:stCondLst>
                                            <p:cond delay="1668"/>
                                          </p:stCondLst>
                                        </p:cTn>
                                        <p:tgtEl>
                                          <p:spTgt spid="6"/>
                                        </p:tgtEl>
                                      </p:cBhvr>
                                      <p:to x="100000" y="100000"/>
                                    </p:animScale>
                                    <p:animScale>
                                      <p:cBhvr>
                                        <p:cTn id="69" dur="26">
                                          <p:stCondLst>
                                            <p:cond delay="1808"/>
                                          </p:stCondLst>
                                        </p:cTn>
                                        <p:tgtEl>
                                          <p:spTgt spid="6"/>
                                        </p:tgtEl>
                                      </p:cBhvr>
                                      <p:to x="100000" y="95000"/>
                                    </p:animScale>
                                    <p:animScale>
                                      <p:cBhvr>
                                        <p:cTn id="70" dur="166" decel="50000">
                                          <p:stCondLst>
                                            <p:cond delay="1834"/>
                                          </p:stCondLst>
                                        </p:cTn>
                                        <p:tgtEl>
                                          <p:spTgt spid="6"/>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41" presetClass="entr" presetSubtype="0" fill="hold" grpId="0" nodeType="clickEffect">
                                  <p:stCondLst>
                                    <p:cond delay="0"/>
                                  </p:stCondLst>
                                  <p:iterate type="lt">
                                    <p:tmPct val="10000"/>
                                  </p:iterate>
                                  <p:childTnLst>
                                    <p:set>
                                      <p:cBhvr>
                                        <p:cTn id="74" dur="1" fill="hold">
                                          <p:stCondLst>
                                            <p:cond delay="0"/>
                                          </p:stCondLst>
                                        </p:cTn>
                                        <p:tgtEl>
                                          <p:spTgt spid="9"/>
                                        </p:tgtEl>
                                        <p:attrNameLst>
                                          <p:attrName>style.visibility</p:attrName>
                                        </p:attrNameLst>
                                      </p:cBhvr>
                                      <p:to>
                                        <p:strVal val="visible"/>
                                      </p:to>
                                    </p:set>
                                    <p:anim calcmode="lin" valueType="num">
                                      <p:cBhvr>
                                        <p:cTn id="75"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76" dur="500" fill="hold"/>
                                        <p:tgtEl>
                                          <p:spTgt spid="9"/>
                                        </p:tgtEl>
                                        <p:attrNameLst>
                                          <p:attrName>ppt_y</p:attrName>
                                        </p:attrNameLst>
                                      </p:cBhvr>
                                      <p:tavLst>
                                        <p:tav tm="0">
                                          <p:val>
                                            <p:strVal val="#ppt_y"/>
                                          </p:val>
                                        </p:tav>
                                        <p:tav tm="100000">
                                          <p:val>
                                            <p:strVal val="#ppt_y"/>
                                          </p:val>
                                        </p:tav>
                                      </p:tavLst>
                                    </p:anim>
                                    <p:anim calcmode="lin" valueType="num">
                                      <p:cBhvr>
                                        <p:cTn id="77"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78"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79" dur="500" tmFilter="0,0; .5, 1; 1, 1"/>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P spid="8" grpId="0" animBg="1"/>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RHOWCH CHI GYNNIG ARNI …</a:t>
            </a:r>
            <a:endParaRPr lang="en-US" dirty="0"/>
          </a:p>
        </p:txBody>
      </p:sp>
      <p:sp>
        <p:nvSpPr>
          <p:cNvPr id="3" name="Text Placeholder 2"/>
          <p:cNvSpPr>
            <a:spLocks noGrp="1"/>
          </p:cNvSpPr>
          <p:nvPr>
            <p:ph type="body" idx="1"/>
          </p:nvPr>
        </p:nvSpPr>
        <p:spPr/>
        <p:txBody>
          <a:bodyPr/>
          <a:lstStyle/>
          <a:p>
            <a:pPr marL="0" indent="0">
              <a:buNone/>
            </a:pPr>
            <a:endParaRPr lang="en-US" sz="2000" dirty="0" smtClean="0"/>
          </a:p>
          <a:p>
            <a:pPr marL="0" indent="0">
              <a:buNone/>
            </a:pPr>
            <a:endParaRPr lang="en-US" sz="2000" dirty="0"/>
          </a:p>
          <a:p>
            <a:pPr marL="0" indent="0">
              <a:buNone/>
            </a:pPr>
            <a:r>
              <a:rPr lang="en-US" sz="2000" dirty="0" err="1" smtClean="0"/>
              <a:t>Ysgrifennodd</a:t>
            </a:r>
            <a:r>
              <a:rPr lang="en-US" sz="2000" dirty="0" smtClean="0"/>
              <a:t> </a:t>
            </a:r>
            <a:r>
              <a:rPr lang="en-US" sz="2000" dirty="0" err="1" smtClean="0"/>
              <a:t>yr</a:t>
            </a:r>
            <a:r>
              <a:rPr lang="en-US" sz="2000" dirty="0" smtClean="0"/>
              <a:t> </a:t>
            </a:r>
            <a:r>
              <a:rPr lang="en-US" sz="2000" dirty="0" err="1" smtClean="0"/>
              <a:t>athro</a:t>
            </a:r>
            <a:r>
              <a:rPr lang="en-US" sz="2000" dirty="0" smtClean="0"/>
              <a:t> </a:t>
            </a:r>
            <a:r>
              <a:rPr lang="en-US" sz="2000" dirty="0" err="1" smtClean="0"/>
              <a:t>adroddiad</a:t>
            </a:r>
            <a:r>
              <a:rPr lang="en-US" sz="2000" dirty="0" smtClean="0"/>
              <a:t>.</a:t>
            </a:r>
            <a:r>
              <a:rPr lang="en-US" sz="2000" dirty="0"/>
              <a:t>	</a:t>
            </a:r>
          </a:p>
          <a:p>
            <a:pPr marL="0" indent="0">
              <a:buNone/>
            </a:pPr>
            <a:r>
              <a:rPr lang="en-US" sz="2000" dirty="0" err="1" smtClean="0"/>
              <a:t>Cafodd</a:t>
            </a:r>
            <a:r>
              <a:rPr lang="en-US" sz="2000" dirty="0" smtClean="0"/>
              <a:t> </a:t>
            </a:r>
            <a:r>
              <a:rPr lang="en-US" sz="2000" dirty="0"/>
              <a:t>y </a:t>
            </a:r>
            <a:r>
              <a:rPr lang="en-US" sz="2000" dirty="0" err="1" smtClean="0"/>
              <a:t>disgybl</a:t>
            </a:r>
            <a:r>
              <a:rPr lang="en-US" sz="2000" dirty="0" smtClean="0"/>
              <a:t> </a:t>
            </a:r>
            <a:r>
              <a:rPr lang="en-US" sz="2000" dirty="0" err="1" smtClean="0"/>
              <a:t>wobr</a:t>
            </a:r>
            <a:r>
              <a:rPr lang="en-US" sz="2000" dirty="0" smtClean="0"/>
              <a:t>.</a:t>
            </a:r>
            <a:r>
              <a:rPr lang="en-US" sz="2000" dirty="0"/>
              <a:t>		</a:t>
            </a:r>
          </a:p>
          <a:p>
            <a:pPr marL="0" indent="0">
              <a:buNone/>
            </a:pPr>
            <a:r>
              <a:rPr lang="en-US" sz="2000" dirty="0" err="1"/>
              <a:t>Gwelodd</a:t>
            </a:r>
            <a:r>
              <a:rPr lang="en-US" sz="2000" dirty="0"/>
              <a:t> </a:t>
            </a:r>
            <a:r>
              <a:rPr lang="en-US" sz="2000" dirty="0" err="1" smtClean="0"/>
              <a:t>Heledd</a:t>
            </a:r>
            <a:r>
              <a:rPr lang="en-US" sz="2000" dirty="0" smtClean="0"/>
              <a:t> </a:t>
            </a:r>
            <a:r>
              <a:rPr lang="en-US" sz="2000" dirty="0" err="1" smtClean="0"/>
              <a:t>ffilm</a:t>
            </a:r>
            <a:r>
              <a:rPr lang="en-US" sz="2000" dirty="0" smtClean="0"/>
              <a:t> </a:t>
            </a:r>
            <a:r>
              <a:rPr lang="en-US" sz="2000" dirty="0" err="1" smtClean="0"/>
              <a:t>ddiddorol</a:t>
            </a:r>
            <a:r>
              <a:rPr lang="en-US" sz="2000" dirty="0" smtClean="0"/>
              <a:t>.</a:t>
            </a:r>
            <a:r>
              <a:rPr lang="en-US" sz="2000" dirty="0"/>
              <a:t>		</a:t>
            </a:r>
          </a:p>
          <a:p>
            <a:pPr marL="0" indent="0">
              <a:buNone/>
            </a:pPr>
            <a:r>
              <a:rPr lang="en-US" sz="2000" dirty="0" err="1" smtClean="0"/>
              <a:t>Adroddodd</a:t>
            </a:r>
            <a:r>
              <a:rPr lang="en-US" sz="2000" dirty="0" smtClean="0"/>
              <a:t> </a:t>
            </a:r>
            <a:r>
              <a:rPr lang="en-US" sz="2000" dirty="0" err="1"/>
              <a:t>fy</a:t>
            </a:r>
            <a:r>
              <a:rPr lang="en-US" sz="2000" dirty="0"/>
              <a:t> </a:t>
            </a:r>
            <a:r>
              <a:rPr lang="en-US" sz="2000" dirty="0" err="1" smtClean="0"/>
              <a:t>nhad</a:t>
            </a:r>
            <a:r>
              <a:rPr lang="en-US" sz="2000" dirty="0" smtClean="0"/>
              <a:t> </a:t>
            </a:r>
            <a:r>
              <a:rPr lang="en-US" sz="2000" dirty="0" err="1" smtClean="0"/>
              <a:t>stori</a:t>
            </a:r>
            <a:r>
              <a:rPr lang="en-US" sz="2000" dirty="0" smtClean="0"/>
              <a:t> </a:t>
            </a:r>
            <a:r>
              <a:rPr lang="en-US" sz="2000" dirty="0" err="1" smtClean="0"/>
              <a:t>dda</a:t>
            </a:r>
            <a:r>
              <a:rPr lang="en-US" sz="2000" dirty="0" smtClean="0"/>
              <a:t>.</a:t>
            </a:r>
            <a:r>
              <a:rPr lang="en-US" sz="2000" dirty="0"/>
              <a:t>	</a:t>
            </a:r>
          </a:p>
          <a:p>
            <a:pPr marL="0" indent="0">
              <a:buNone/>
            </a:pPr>
            <a:r>
              <a:rPr lang="en-US" sz="2000" dirty="0" err="1" smtClean="0"/>
              <a:t>Rhoddais</a:t>
            </a:r>
            <a:r>
              <a:rPr lang="en-US" sz="2000" dirty="0" smtClean="0"/>
              <a:t> </a:t>
            </a:r>
            <a:r>
              <a:rPr lang="en-US" sz="2000" dirty="0" err="1" smtClean="0"/>
              <a:t>gacen</a:t>
            </a:r>
            <a:r>
              <a:rPr lang="en-US" sz="2000" dirty="0" smtClean="0"/>
              <a:t> </a:t>
            </a:r>
            <a:r>
              <a:rPr lang="en-US" sz="2000" dirty="0" err="1"/>
              <a:t>yn</a:t>
            </a:r>
            <a:r>
              <a:rPr lang="en-US" sz="2000" dirty="0"/>
              <a:t> </a:t>
            </a:r>
            <a:r>
              <a:rPr lang="en-US" sz="2000" dirty="0" smtClean="0"/>
              <a:t>y </a:t>
            </a:r>
            <a:r>
              <a:rPr lang="en-US" sz="2000" dirty="0" err="1" smtClean="0"/>
              <a:t>ffwrn</a:t>
            </a:r>
            <a:r>
              <a:rPr lang="en-US" sz="2000" dirty="0" smtClean="0"/>
              <a:t>.</a:t>
            </a:r>
            <a:r>
              <a:rPr lang="en-US" sz="2000" dirty="0"/>
              <a:t>	</a:t>
            </a:r>
            <a:endParaRPr lang="en-US" dirty="0"/>
          </a:p>
        </p:txBody>
      </p:sp>
    </p:spTree>
    <p:extLst>
      <p:ext uri="{BB962C8B-B14F-4D97-AF65-F5344CB8AC3E}">
        <p14:creationId xmlns:p14="http://schemas.microsoft.com/office/powerpoint/2010/main" val="331549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76" y="1110918"/>
            <a:ext cx="5400673" cy="733425"/>
          </a:xfrm>
        </p:spPr>
        <p:txBody>
          <a:bodyPr/>
          <a:lstStyle/>
          <a:p>
            <a:r>
              <a:rPr lang="en-US" dirty="0" err="1" smtClean="0"/>
              <a:t>Yr</a:t>
            </a:r>
            <a:r>
              <a:rPr lang="en-US" dirty="0" smtClean="0"/>
              <a:t> </a:t>
            </a:r>
            <a:r>
              <a:rPr lang="en-US" dirty="0" err="1" smtClean="0"/>
              <a:t>Amhersonol</a:t>
            </a:r>
            <a:r>
              <a:rPr lang="en-US" dirty="0" smtClean="0"/>
              <a:t> …</a:t>
            </a:r>
            <a:endParaRPr lang="en-US" dirty="0"/>
          </a:p>
        </p:txBody>
      </p:sp>
      <p:sp>
        <p:nvSpPr>
          <p:cNvPr id="3" name="Content Placeholder 2"/>
          <p:cNvSpPr>
            <a:spLocks noGrp="1"/>
          </p:cNvSpPr>
          <p:nvPr>
            <p:ph idx="1"/>
          </p:nvPr>
        </p:nvSpPr>
        <p:spPr>
          <a:xfrm>
            <a:off x="154113" y="1844343"/>
            <a:ext cx="8876871" cy="2030749"/>
          </a:xfrm>
        </p:spPr>
        <p:txBody>
          <a:bodyPr>
            <a:normAutofit/>
          </a:bodyPr>
          <a:lstStyle/>
          <a:p>
            <a:pPr marL="0" indent="0">
              <a:buNone/>
            </a:pPr>
            <a:r>
              <a:rPr lang="en-US" sz="2100" dirty="0" err="1"/>
              <a:t>Bydd</a:t>
            </a:r>
            <a:r>
              <a:rPr lang="en-US" sz="2100" dirty="0"/>
              <a:t> </a:t>
            </a:r>
            <a:r>
              <a:rPr lang="en-US" sz="2100" dirty="0" err="1"/>
              <a:t>terfyniad</a:t>
            </a:r>
            <a:r>
              <a:rPr lang="en-US" sz="2100" dirty="0"/>
              <a:t> y </a:t>
            </a:r>
            <a:r>
              <a:rPr lang="en-US" sz="2100" dirty="0" err="1"/>
              <a:t>ferf</a:t>
            </a:r>
            <a:r>
              <a:rPr lang="en-US" sz="2100" dirty="0"/>
              <a:t> </a:t>
            </a:r>
            <a:r>
              <a:rPr lang="en-US" sz="2100" dirty="0" err="1"/>
              <a:t>fel</a:t>
            </a:r>
            <a:r>
              <a:rPr lang="en-US" sz="2100" dirty="0"/>
              <a:t> </a:t>
            </a:r>
            <a:r>
              <a:rPr lang="en-US" sz="2100" dirty="0" err="1"/>
              <a:t>arfer</a:t>
            </a:r>
            <a:r>
              <a:rPr lang="en-US" sz="2100" dirty="0"/>
              <a:t> </a:t>
            </a:r>
            <a:r>
              <a:rPr lang="en-US" sz="2100" dirty="0" err="1"/>
              <a:t>yn</a:t>
            </a:r>
            <a:r>
              <a:rPr lang="en-US" sz="2100" dirty="0"/>
              <a:t> </a:t>
            </a:r>
            <a:r>
              <a:rPr lang="en-US" sz="2100" dirty="0" err="1"/>
              <a:t>dangos</a:t>
            </a:r>
            <a:r>
              <a:rPr lang="en-US" sz="2100" dirty="0"/>
              <a:t> y </a:t>
            </a:r>
            <a:r>
              <a:rPr lang="en-US" sz="2100" dirty="0">
                <a:solidFill>
                  <a:schemeClr val="accent1"/>
                </a:solidFill>
              </a:rPr>
              <a:t>person</a:t>
            </a:r>
            <a:r>
              <a:rPr lang="en-US" sz="2100" dirty="0"/>
              <a:t> </a:t>
            </a:r>
            <a:r>
              <a:rPr lang="en-US" sz="2100" dirty="0" err="1"/>
              <a:t>a’r</a:t>
            </a:r>
            <a:r>
              <a:rPr lang="en-US" sz="2100" dirty="0"/>
              <a:t> </a:t>
            </a:r>
            <a:r>
              <a:rPr lang="en-US" sz="2100" dirty="0" err="1">
                <a:solidFill>
                  <a:schemeClr val="accent1"/>
                </a:solidFill>
              </a:rPr>
              <a:t>amser</a:t>
            </a:r>
            <a:r>
              <a:rPr lang="en-US" sz="2100" dirty="0"/>
              <a:t> </a:t>
            </a:r>
            <a:r>
              <a:rPr lang="en-US" sz="2100" dirty="0" err="1"/>
              <a:t>i</a:t>
            </a:r>
            <a:r>
              <a:rPr lang="en-US" sz="2100" dirty="0"/>
              <a:t> </a:t>
            </a:r>
            <a:r>
              <a:rPr lang="en-US" sz="2100" dirty="0" err="1"/>
              <a:t>ni</a:t>
            </a:r>
            <a:r>
              <a:rPr lang="en-US" sz="2100" dirty="0"/>
              <a:t>.</a:t>
            </a:r>
          </a:p>
          <a:p>
            <a:pPr marL="0" indent="0">
              <a:buNone/>
            </a:pPr>
            <a:r>
              <a:rPr lang="en-US" sz="2100" dirty="0" err="1"/>
              <a:t>Ond</a:t>
            </a:r>
            <a:r>
              <a:rPr lang="en-US" sz="2100" dirty="0"/>
              <a:t>, </a:t>
            </a:r>
            <a:r>
              <a:rPr lang="en-US" sz="2100" dirty="0" err="1"/>
              <a:t>bydd</a:t>
            </a:r>
            <a:r>
              <a:rPr lang="en-US" sz="2100" dirty="0"/>
              <a:t> </a:t>
            </a:r>
            <a:r>
              <a:rPr lang="en-US" sz="2100" dirty="0" err="1"/>
              <a:t>berfau</a:t>
            </a:r>
            <a:r>
              <a:rPr lang="en-US" sz="2100" dirty="0"/>
              <a:t> </a:t>
            </a:r>
            <a:r>
              <a:rPr lang="en-US" sz="2100" dirty="0" err="1"/>
              <a:t>amhersonol</a:t>
            </a:r>
            <a:r>
              <a:rPr lang="en-US" sz="2100" dirty="0"/>
              <a:t> </a:t>
            </a:r>
            <a:r>
              <a:rPr lang="en-US" sz="2100" dirty="0" err="1"/>
              <a:t>yn</a:t>
            </a:r>
            <a:r>
              <a:rPr lang="en-US" sz="2100" dirty="0"/>
              <a:t> </a:t>
            </a:r>
            <a:r>
              <a:rPr lang="en-US" sz="2100" dirty="0" err="1"/>
              <a:t>dangos</a:t>
            </a:r>
            <a:r>
              <a:rPr lang="en-US" sz="2100" dirty="0"/>
              <a:t> </a:t>
            </a:r>
            <a:r>
              <a:rPr lang="en-US" sz="2100" dirty="0" err="1"/>
              <a:t>yr</a:t>
            </a:r>
            <a:r>
              <a:rPr lang="en-US" sz="2100" dirty="0"/>
              <a:t> </a:t>
            </a:r>
            <a:r>
              <a:rPr lang="en-US" sz="2100" dirty="0" err="1">
                <a:solidFill>
                  <a:schemeClr val="accent1"/>
                </a:solidFill>
              </a:rPr>
              <a:t>amser</a:t>
            </a:r>
            <a:r>
              <a:rPr lang="en-US" sz="2100" dirty="0"/>
              <a:t> </a:t>
            </a:r>
            <a:r>
              <a:rPr lang="en-US" sz="2100" dirty="0" err="1"/>
              <a:t>yn</a:t>
            </a:r>
            <a:r>
              <a:rPr lang="en-US" sz="2100" dirty="0"/>
              <a:t> </a:t>
            </a:r>
            <a:r>
              <a:rPr lang="en-US" sz="2100" dirty="0" err="1"/>
              <a:t>unig</a:t>
            </a:r>
            <a:r>
              <a:rPr lang="en-US" sz="2100" dirty="0"/>
              <a:t>. </a:t>
            </a:r>
          </a:p>
          <a:p>
            <a:pPr marL="0" indent="0">
              <a:buNone/>
            </a:pPr>
            <a:r>
              <a:rPr lang="en-US" sz="2100" dirty="0" err="1"/>
              <a:t>Fyddan</a:t>
            </a:r>
            <a:r>
              <a:rPr lang="en-US" sz="2100" dirty="0"/>
              <a:t> </a:t>
            </a:r>
            <a:r>
              <a:rPr lang="en-US" sz="2100" dirty="0" err="1"/>
              <a:t>nhw</a:t>
            </a:r>
            <a:r>
              <a:rPr lang="en-US" sz="2100" dirty="0"/>
              <a:t> </a:t>
            </a:r>
            <a:r>
              <a:rPr lang="en-US" sz="2100" dirty="0" err="1"/>
              <a:t>ddim</a:t>
            </a:r>
            <a:r>
              <a:rPr lang="en-US" sz="2100" dirty="0"/>
              <a:t> </a:t>
            </a:r>
            <a:r>
              <a:rPr lang="en-US" sz="2100" dirty="0" err="1"/>
              <a:t>yn</a:t>
            </a:r>
            <a:r>
              <a:rPr lang="en-US" sz="2100" dirty="0"/>
              <a:t> </a:t>
            </a:r>
            <a:r>
              <a:rPr lang="en-US" sz="2100" dirty="0" err="1"/>
              <a:t>dweud</a:t>
            </a:r>
            <a:r>
              <a:rPr lang="en-US" sz="2100" dirty="0"/>
              <a:t> </a:t>
            </a:r>
            <a:r>
              <a:rPr lang="en-US" sz="2100" dirty="0" err="1"/>
              <a:t>wrthym</a:t>
            </a:r>
            <a:r>
              <a:rPr lang="en-US" sz="2100" dirty="0"/>
              <a:t> </a:t>
            </a:r>
            <a:r>
              <a:rPr lang="en-US" sz="2100" dirty="0" err="1"/>
              <a:t>pwy</a:t>
            </a:r>
            <a:r>
              <a:rPr lang="en-US" sz="2100" dirty="0"/>
              <a:t>/</a:t>
            </a:r>
            <a:r>
              <a:rPr lang="en-US" sz="2100" dirty="0" err="1"/>
              <a:t>beth</a:t>
            </a:r>
            <a:r>
              <a:rPr lang="en-US" sz="2100" dirty="0"/>
              <a:t> </a:t>
            </a:r>
            <a:r>
              <a:rPr lang="en-US" sz="2100" dirty="0" err="1"/>
              <a:t>sy’n</a:t>
            </a:r>
            <a:r>
              <a:rPr lang="en-US" sz="2100" dirty="0"/>
              <a:t> </a:t>
            </a:r>
            <a:r>
              <a:rPr lang="en-US" sz="2100" dirty="0" err="1"/>
              <a:t>gwneud</a:t>
            </a:r>
            <a:r>
              <a:rPr lang="en-US" sz="2100" dirty="0"/>
              <a:t> y </a:t>
            </a:r>
            <a:r>
              <a:rPr lang="en-US" sz="2100" dirty="0" err="1"/>
              <a:t>ferf</a:t>
            </a:r>
            <a:r>
              <a:rPr lang="en-US" sz="2100" dirty="0"/>
              <a:t> (y </a:t>
            </a:r>
            <a:r>
              <a:rPr lang="en-US" sz="2100" dirty="0" err="1"/>
              <a:t>goddrych</a:t>
            </a:r>
            <a:r>
              <a:rPr lang="en-US" sz="2100" dirty="0"/>
              <a:t>).</a:t>
            </a:r>
          </a:p>
          <a:p>
            <a:pPr marL="0" indent="0">
              <a:buNone/>
            </a:pPr>
            <a:endParaRPr lang="en-US" sz="2100" dirty="0"/>
          </a:p>
        </p:txBody>
      </p:sp>
      <p:graphicFrame>
        <p:nvGraphicFramePr>
          <p:cNvPr id="4" name="Table 3"/>
          <p:cNvGraphicFramePr>
            <a:graphicFrameLocks noGrp="1"/>
          </p:cNvGraphicFramePr>
          <p:nvPr>
            <p:extLst>
              <p:ext uri="{D42A27DB-BD31-4B8C-83A1-F6EECF244321}">
                <p14:modId xmlns:p14="http://schemas.microsoft.com/office/powerpoint/2010/main" val="343968217"/>
              </p:ext>
            </p:extLst>
          </p:nvPr>
        </p:nvGraphicFramePr>
        <p:xfrm>
          <a:off x="1579420" y="3875090"/>
          <a:ext cx="6068293" cy="1525908"/>
        </p:xfrm>
        <a:graphic>
          <a:graphicData uri="http://schemas.openxmlformats.org/drawingml/2006/table">
            <a:tbl>
              <a:tblPr firstRow="1" bandRow="1">
                <a:tableStyleId>{5940675A-B579-460E-94D1-54222C63F5DA}</a:tableStyleId>
              </a:tblPr>
              <a:tblGrid>
                <a:gridCol w="685361"/>
                <a:gridCol w="1684843"/>
                <a:gridCol w="1316643"/>
                <a:gridCol w="2381446"/>
              </a:tblGrid>
              <a:tr h="508635">
                <a:tc>
                  <a:txBody>
                    <a:bodyPr/>
                    <a:lstStyle/>
                    <a:p>
                      <a:r>
                        <a:rPr lang="en-US" sz="1500" b="1" dirty="0" smtClean="0"/>
                        <a:t>-</a:t>
                      </a:r>
                      <a:r>
                        <a:rPr lang="en-US" sz="1500" b="1" dirty="0" err="1" smtClean="0"/>
                        <a:t>ir</a:t>
                      </a:r>
                      <a:endParaRPr lang="en-US" sz="1500" b="1" dirty="0"/>
                    </a:p>
                  </a:txBody>
                  <a:tcPr marL="51435" marR="51435" marT="25718" marB="25718"/>
                </a:tc>
                <a:tc>
                  <a:txBody>
                    <a:bodyPr/>
                    <a:lstStyle/>
                    <a:p>
                      <a:r>
                        <a:rPr lang="en-US" sz="1500" dirty="0" err="1" smtClean="0"/>
                        <a:t>Yr</a:t>
                      </a:r>
                      <a:r>
                        <a:rPr lang="en-US" sz="1500" dirty="0" smtClean="0"/>
                        <a:t> </a:t>
                      </a:r>
                      <a:r>
                        <a:rPr lang="en-US" sz="1500" dirty="0" err="1" smtClean="0"/>
                        <a:t>amser</a:t>
                      </a:r>
                      <a:r>
                        <a:rPr lang="en-US" sz="1500" dirty="0" smtClean="0"/>
                        <a:t> </a:t>
                      </a:r>
                      <a:r>
                        <a:rPr lang="en-US" sz="1500" dirty="0" err="1" smtClean="0"/>
                        <a:t>presennol</a:t>
                      </a:r>
                      <a:endParaRPr lang="en-US" sz="1500" dirty="0"/>
                    </a:p>
                  </a:txBody>
                  <a:tcPr marL="51435" marR="51435" marT="25718" marB="25718"/>
                </a:tc>
                <a:tc>
                  <a:txBody>
                    <a:bodyPr/>
                    <a:lstStyle/>
                    <a:p>
                      <a:r>
                        <a:rPr lang="en-US" sz="1500" dirty="0" err="1" smtClean="0"/>
                        <a:t>Cyhoeddir</a:t>
                      </a:r>
                      <a:endParaRPr lang="en-US" sz="1500" dirty="0"/>
                    </a:p>
                  </a:txBody>
                  <a:tcPr marL="51435" marR="51435" marT="25718" marB="25718"/>
                </a:tc>
                <a:tc>
                  <a:txBody>
                    <a:bodyPr/>
                    <a:lstStyle/>
                    <a:p>
                      <a:r>
                        <a:rPr lang="en-US" sz="1500" dirty="0" err="1" smtClean="0"/>
                        <a:t>Cyhoeddir</a:t>
                      </a:r>
                      <a:r>
                        <a:rPr lang="en-US" sz="1500" baseline="0" dirty="0" smtClean="0"/>
                        <a:t> y </a:t>
                      </a:r>
                      <a:r>
                        <a:rPr lang="en-US" sz="1500" baseline="0" dirty="0" err="1" smtClean="0"/>
                        <a:t>canlyniadau</a:t>
                      </a:r>
                      <a:r>
                        <a:rPr lang="en-US" sz="1500" baseline="0" dirty="0" smtClean="0"/>
                        <a:t> </a:t>
                      </a:r>
                      <a:r>
                        <a:rPr lang="en-US" sz="1500" baseline="0" dirty="0" err="1" smtClean="0"/>
                        <a:t>heno</a:t>
                      </a:r>
                      <a:endParaRPr lang="en-US" sz="1500" dirty="0"/>
                    </a:p>
                  </a:txBody>
                  <a:tcPr marL="51435" marR="51435" marT="25718" marB="25718"/>
                </a:tc>
              </a:tr>
              <a:tr h="508635">
                <a:tc>
                  <a:txBody>
                    <a:bodyPr/>
                    <a:lstStyle/>
                    <a:p>
                      <a:r>
                        <a:rPr lang="en-US" sz="1500" b="1" dirty="0" smtClean="0"/>
                        <a:t>-</a:t>
                      </a:r>
                      <a:r>
                        <a:rPr lang="en-US" sz="1500" b="1" dirty="0" err="1" smtClean="0"/>
                        <a:t>wyd</a:t>
                      </a:r>
                      <a:endParaRPr lang="en-US" sz="1500" b="1" dirty="0"/>
                    </a:p>
                  </a:txBody>
                  <a:tcPr marL="51435" marR="51435" marT="25718" marB="25718"/>
                </a:tc>
                <a:tc>
                  <a:txBody>
                    <a:bodyPr/>
                    <a:lstStyle/>
                    <a:p>
                      <a:r>
                        <a:rPr lang="en-US" sz="1500" dirty="0" err="1" smtClean="0"/>
                        <a:t>Yr</a:t>
                      </a:r>
                      <a:r>
                        <a:rPr lang="en-US" sz="1500" dirty="0" smtClean="0"/>
                        <a:t> </a:t>
                      </a:r>
                      <a:r>
                        <a:rPr lang="en-US" sz="1500" dirty="0" err="1" smtClean="0"/>
                        <a:t>amser</a:t>
                      </a:r>
                      <a:r>
                        <a:rPr lang="en-US" sz="1500" dirty="0" smtClean="0"/>
                        <a:t> </a:t>
                      </a:r>
                      <a:r>
                        <a:rPr lang="en-US" sz="1500" dirty="0" err="1" smtClean="0"/>
                        <a:t>gorffennol</a:t>
                      </a:r>
                      <a:endParaRPr lang="en-US" sz="1500" dirty="0"/>
                    </a:p>
                  </a:txBody>
                  <a:tcPr marL="51435" marR="51435" marT="25718" marB="25718"/>
                </a:tc>
                <a:tc>
                  <a:txBody>
                    <a:bodyPr/>
                    <a:lstStyle/>
                    <a:p>
                      <a:r>
                        <a:rPr lang="en-US" sz="1500" dirty="0" err="1" smtClean="0"/>
                        <a:t>Cyhoeddwyd</a:t>
                      </a:r>
                      <a:endParaRPr lang="en-US" sz="1500" dirty="0"/>
                    </a:p>
                  </a:txBody>
                  <a:tcPr marL="51435" marR="51435" marT="25718" marB="25718"/>
                </a:tc>
                <a:tc>
                  <a:txBody>
                    <a:bodyPr/>
                    <a:lstStyle/>
                    <a:p>
                      <a:r>
                        <a:rPr lang="en-US" sz="1500" dirty="0" err="1" smtClean="0"/>
                        <a:t>Cyhoeddwyd</a:t>
                      </a:r>
                      <a:r>
                        <a:rPr lang="en-US" sz="1500" baseline="0" dirty="0" smtClean="0"/>
                        <a:t> y </a:t>
                      </a:r>
                      <a:r>
                        <a:rPr lang="en-US" sz="1500" baseline="0" dirty="0" err="1" smtClean="0"/>
                        <a:t>canlyniadau</a:t>
                      </a:r>
                      <a:r>
                        <a:rPr lang="en-US" sz="1500" baseline="0" dirty="0" smtClean="0"/>
                        <a:t> </a:t>
                      </a:r>
                      <a:r>
                        <a:rPr lang="en-US" sz="1500" baseline="0" dirty="0" err="1" smtClean="0"/>
                        <a:t>neithiwr</a:t>
                      </a:r>
                      <a:endParaRPr lang="en-US" sz="1500" dirty="0"/>
                    </a:p>
                  </a:txBody>
                  <a:tcPr marL="51435" marR="51435" marT="25718" marB="25718"/>
                </a:tc>
              </a:tr>
              <a:tr h="508635">
                <a:tc>
                  <a:txBody>
                    <a:bodyPr/>
                    <a:lstStyle/>
                    <a:p>
                      <a:r>
                        <a:rPr lang="en-US" sz="1500" b="1" dirty="0" smtClean="0"/>
                        <a:t>-id</a:t>
                      </a:r>
                      <a:endParaRPr lang="en-US" sz="1500" b="1" dirty="0"/>
                    </a:p>
                  </a:txBody>
                  <a:tcPr marL="51435" marR="51435" marT="25718" marB="25718"/>
                </a:tc>
                <a:tc>
                  <a:txBody>
                    <a:bodyPr/>
                    <a:lstStyle/>
                    <a:p>
                      <a:r>
                        <a:rPr lang="en-US" sz="1500" dirty="0" err="1" smtClean="0"/>
                        <a:t>Yr</a:t>
                      </a:r>
                      <a:r>
                        <a:rPr lang="en-US" sz="1500" dirty="0" smtClean="0"/>
                        <a:t> </a:t>
                      </a:r>
                      <a:r>
                        <a:rPr lang="en-US" sz="1500" dirty="0" err="1" smtClean="0"/>
                        <a:t>amser</a:t>
                      </a:r>
                      <a:r>
                        <a:rPr lang="en-US" sz="1500" dirty="0" smtClean="0"/>
                        <a:t> </a:t>
                      </a:r>
                      <a:r>
                        <a:rPr lang="en-US" sz="1500" dirty="0" err="1" smtClean="0"/>
                        <a:t>amherffaith</a:t>
                      </a:r>
                      <a:endParaRPr lang="en-US" sz="1500" dirty="0"/>
                    </a:p>
                  </a:txBody>
                  <a:tcPr marL="51435" marR="51435" marT="25718" marB="25718"/>
                </a:tc>
                <a:tc>
                  <a:txBody>
                    <a:bodyPr/>
                    <a:lstStyle/>
                    <a:p>
                      <a:r>
                        <a:rPr lang="en-US" sz="1500" dirty="0" err="1" smtClean="0"/>
                        <a:t>Cyhoeddid</a:t>
                      </a:r>
                      <a:endParaRPr lang="en-US" sz="1500" dirty="0"/>
                    </a:p>
                  </a:txBody>
                  <a:tcPr marL="51435" marR="51435" marT="25718" marB="25718"/>
                </a:tc>
                <a:tc>
                  <a:txBody>
                    <a:bodyPr/>
                    <a:lstStyle/>
                    <a:p>
                      <a:r>
                        <a:rPr lang="en-US" sz="1500" dirty="0" err="1" smtClean="0"/>
                        <a:t>Cyhoeddid</a:t>
                      </a:r>
                      <a:r>
                        <a:rPr lang="en-US" sz="1500" baseline="0" dirty="0" smtClean="0"/>
                        <a:t> </a:t>
                      </a:r>
                      <a:r>
                        <a:rPr lang="en-US" sz="1500" baseline="0" dirty="0" err="1" smtClean="0"/>
                        <a:t>canlyniadau</a:t>
                      </a:r>
                      <a:r>
                        <a:rPr lang="en-US" sz="1500" dirty="0" smtClean="0"/>
                        <a:t> </a:t>
                      </a:r>
                      <a:r>
                        <a:rPr lang="en-US" sz="1500" dirty="0" err="1" smtClean="0"/>
                        <a:t>yn</a:t>
                      </a:r>
                      <a:r>
                        <a:rPr lang="en-US" sz="1500" dirty="0" smtClean="0"/>
                        <a:t> y </a:t>
                      </a:r>
                      <a:r>
                        <a:rPr lang="en-US" sz="1500" dirty="0" err="1" smtClean="0"/>
                        <a:t>neuadd</a:t>
                      </a:r>
                      <a:r>
                        <a:rPr lang="en-US" sz="1500" dirty="0" smtClean="0"/>
                        <a:t> bob </a:t>
                      </a:r>
                      <a:r>
                        <a:rPr lang="en-US" sz="1500" dirty="0" err="1" smtClean="0"/>
                        <a:t>nos</a:t>
                      </a:r>
                      <a:r>
                        <a:rPr lang="en-US" sz="1500" dirty="0" smtClean="0"/>
                        <a:t> </a:t>
                      </a:r>
                      <a:r>
                        <a:rPr lang="en-US" sz="1500" dirty="0" err="1" smtClean="0"/>
                        <a:t>Iau</a:t>
                      </a:r>
                      <a:endParaRPr lang="en-US" sz="1500" dirty="0"/>
                    </a:p>
                  </a:txBody>
                  <a:tcPr marL="51435" marR="51435" marT="25718" marB="25718"/>
                </a:tc>
              </a:tr>
            </a:tbl>
          </a:graphicData>
        </a:graphic>
      </p:graphicFrame>
    </p:spTree>
    <p:extLst>
      <p:ext uri="{BB962C8B-B14F-4D97-AF65-F5344CB8AC3E}">
        <p14:creationId xmlns:p14="http://schemas.microsoft.com/office/powerpoint/2010/main" val="1329344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Yr</a:t>
            </a:r>
            <a:r>
              <a:rPr lang="en-US" dirty="0" smtClean="0"/>
              <a:t> </a:t>
            </a:r>
            <a:r>
              <a:rPr lang="en-US" dirty="0" err="1" smtClean="0"/>
              <a:t>Amhersonol</a:t>
            </a:r>
            <a:r>
              <a:rPr lang="en-US" dirty="0" smtClean="0"/>
              <a:t> …</a:t>
            </a:r>
            <a:endParaRPr lang="en-US" dirty="0"/>
          </a:p>
        </p:txBody>
      </p:sp>
      <p:sp>
        <p:nvSpPr>
          <p:cNvPr id="3" name="Content Placeholder 2"/>
          <p:cNvSpPr>
            <a:spLocks noGrp="1"/>
          </p:cNvSpPr>
          <p:nvPr>
            <p:ph idx="1"/>
          </p:nvPr>
        </p:nvSpPr>
        <p:spPr>
          <a:xfrm>
            <a:off x="38672" y="2273004"/>
            <a:ext cx="8776387" cy="1524116"/>
          </a:xfrm>
        </p:spPr>
        <p:txBody>
          <a:bodyPr>
            <a:noAutofit/>
          </a:bodyPr>
          <a:lstStyle/>
          <a:p>
            <a:pPr marL="0" indent="0">
              <a:buNone/>
            </a:pPr>
            <a:r>
              <a:rPr lang="en-US" sz="2400" dirty="0" err="1"/>
              <a:t>Gallwn</a:t>
            </a:r>
            <a:r>
              <a:rPr lang="en-US" sz="2400" dirty="0"/>
              <a:t> </a:t>
            </a:r>
            <a:r>
              <a:rPr lang="en-US" sz="2400" dirty="0" err="1"/>
              <a:t>ychwanegu’r</a:t>
            </a:r>
            <a:r>
              <a:rPr lang="en-US" sz="2400" dirty="0">
                <a:solidFill>
                  <a:srgbClr val="FFC000"/>
                </a:solidFill>
              </a:rPr>
              <a:t> </a:t>
            </a:r>
            <a:r>
              <a:rPr lang="en-US" sz="2400" dirty="0" err="1">
                <a:solidFill>
                  <a:schemeClr val="accent1"/>
                </a:solidFill>
              </a:rPr>
              <a:t>goddrych</a:t>
            </a:r>
            <a:r>
              <a:rPr lang="en-US" sz="2400" dirty="0">
                <a:solidFill>
                  <a:srgbClr val="FFC000"/>
                </a:solidFill>
              </a:rPr>
              <a:t> </a:t>
            </a:r>
            <a:r>
              <a:rPr lang="en-US" sz="2400" dirty="0"/>
              <a:t>(</a:t>
            </a:r>
            <a:r>
              <a:rPr lang="en-US" sz="2400" dirty="0" err="1"/>
              <a:t>pwy</a:t>
            </a:r>
            <a:r>
              <a:rPr lang="en-US" sz="2400" dirty="0"/>
              <a:t>) </a:t>
            </a:r>
            <a:r>
              <a:rPr lang="en-US" sz="2400" dirty="0" err="1"/>
              <a:t>ar</a:t>
            </a:r>
            <a:r>
              <a:rPr lang="en-US" sz="2400" dirty="0"/>
              <a:t> </a:t>
            </a:r>
            <a:r>
              <a:rPr lang="en-US" sz="2400" dirty="0" err="1"/>
              <a:t>ddiwedd</a:t>
            </a:r>
            <a:r>
              <a:rPr lang="en-US" sz="2400" dirty="0"/>
              <a:t> y </a:t>
            </a:r>
            <a:r>
              <a:rPr lang="en-US" sz="2400" dirty="0" err="1"/>
              <a:t>frawddeg</a:t>
            </a:r>
            <a:r>
              <a:rPr lang="en-US" sz="2400" dirty="0"/>
              <a:t> </a:t>
            </a:r>
            <a:r>
              <a:rPr lang="en-US" sz="2400" dirty="0" err="1"/>
              <a:t>trwy</a:t>
            </a:r>
            <a:r>
              <a:rPr lang="en-US" sz="2400" dirty="0"/>
              <a:t> </a:t>
            </a:r>
            <a:r>
              <a:rPr lang="en-US" sz="2400" dirty="0" err="1"/>
              <a:t>ychwanegu</a:t>
            </a:r>
            <a:r>
              <a:rPr lang="en-US" sz="2400" dirty="0"/>
              <a:t> </a:t>
            </a:r>
            <a:r>
              <a:rPr lang="en-US" sz="2400" dirty="0" err="1"/>
              <a:t>ffurf</a:t>
            </a:r>
            <a:r>
              <a:rPr lang="en-US" sz="2400" dirty="0"/>
              <a:t> </a:t>
            </a:r>
            <a:r>
              <a:rPr lang="en-US" sz="2400" dirty="0" err="1"/>
              <a:t>briodol</a:t>
            </a:r>
            <a:r>
              <a:rPr lang="en-US" sz="2400" dirty="0"/>
              <a:t> ‘</a:t>
            </a:r>
            <a:r>
              <a:rPr lang="en-US" sz="2400" dirty="0" err="1"/>
              <a:t>gan</a:t>
            </a:r>
            <a:r>
              <a:rPr lang="en-US" sz="2400" dirty="0"/>
              <a:t> …’</a:t>
            </a:r>
          </a:p>
          <a:p>
            <a:pPr marL="0" indent="0">
              <a:buNone/>
            </a:pPr>
            <a:r>
              <a:rPr lang="en-US" sz="2400" dirty="0" err="1" smtClean="0"/>
              <a:t>Cyhoeddwyd</a:t>
            </a:r>
            <a:r>
              <a:rPr lang="en-US" sz="2400" dirty="0" smtClean="0"/>
              <a:t> </a:t>
            </a:r>
            <a:r>
              <a:rPr lang="en-US" sz="2400" b="1" u="sng" dirty="0" err="1" smtClean="0"/>
              <a:t>c</a:t>
            </a:r>
            <a:r>
              <a:rPr lang="en-US" sz="2400" dirty="0" err="1" smtClean="0"/>
              <a:t>anlyniadau</a:t>
            </a:r>
            <a:r>
              <a:rPr lang="en-US" sz="2400" dirty="0" smtClean="0"/>
              <a:t> </a:t>
            </a:r>
            <a:r>
              <a:rPr lang="en-US" sz="2400" b="1" dirty="0" err="1" smtClean="0"/>
              <a:t>gan</a:t>
            </a:r>
            <a:r>
              <a:rPr lang="en-US" sz="2400" dirty="0" smtClean="0"/>
              <a:t> y </a:t>
            </a:r>
            <a:r>
              <a:rPr lang="en-US" sz="2400" dirty="0" err="1" smtClean="0"/>
              <a:t>Pennaeth</a:t>
            </a:r>
            <a:r>
              <a:rPr lang="en-US" sz="2400" dirty="0" smtClean="0"/>
              <a:t>.</a:t>
            </a:r>
            <a:endParaRPr lang="en-US" sz="2400" dirty="0"/>
          </a:p>
          <a:p>
            <a:pPr marL="0" indent="0">
              <a:buNone/>
            </a:pPr>
            <a:endParaRPr lang="en-US" sz="2400" dirty="0"/>
          </a:p>
        </p:txBody>
      </p:sp>
      <p:sp>
        <p:nvSpPr>
          <p:cNvPr id="4" name="TextBox 3"/>
          <p:cNvSpPr txBox="1"/>
          <p:nvPr/>
        </p:nvSpPr>
        <p:spPr>
          <a:xfrm>
            <a:off x="2402132" y="4447661"/>
            <a:ext cx="4049468" cy="1569660"/>
          </a:xfrm>
          <a:prstGeom prst="rect">
            <a:avLst/>
          </a:prstGeom>
          <a:noFill/>
          <a:ln>
            <a:solidFill>
              <a:schemeClr val="tx1"/>
            </a:solidFill>
          </a:ln>
        </p:spPr>
        <p:txBody>
          <a:bodyPr wrap="square" rtlCol="0">
            <a:spAutoFit/>
          </a:bodyPr>
          <a:lstStyle/>
          <a:p>
            <a:pPr algn="ctr"/>
            <a:r>
              <a:rPr lang="en-US" sz="2400" b="1" dirty="0">
                <a:solidFill>
                  <a:schemeClr val="accent4">
                    <a:lumMod val="60000"/>
                    <a:lumOff val="40000"/>
                  </a:schemeClr>
                </a:solidFill>
              </a:rPr>
              <a:t>SYLWCH!</a:t>
            </a:r>
          </a:p>
          <a:p>
            <a:pPr algn="ctr"/>
            <a:r>
              <a:rPr lang="en-US" sz="2400" b="1" dirty="0" err="1">
                <a:solidFill>
                  <a:schemeClr val="accent4">
                    <a:lumMod val="60000"/>
                    <a:lumOff val="40000"/>
                  </a:schemeClr>
                </a:solidFill>
              </a:rPr>
              <a:t>Dydy</a:t>
            </a:r>
            <a:r>
              <a:rPr lang="en-US" sz="2400" b="1" dirty="0">
                <a:solidFill>
                  <a:schemeClr val="accent4">
                    <a:lumMod val="60000"/>
                    <a:lumOff val="40000"/>
                  </a:schemeClr>
                </a:solidFill>
              </a:rPr>
              <a:t> </a:t>
            </a:r>
            <a:r>
              <a:rPr lang="en-US" sz="2400" b="1" dirty="0" err="1">
                <a:solidFill>
                  <a:schemeClr val="accent4">
                    <a:lumMod val="60000"/>
                    <a:lumOff val="40000"/>
                  </a:schemeClr>
                </a:solidFill>
              </a:rPr>
              <a:t>gwrthrych</a:t>
            </a:r>
            <a:r>
              <a:rPr lang="en-US" sz="2400" b="1" dirty="0">
                <a:solidFill>
                  <a:schemeClr val="accent4">
                    <a:lumMod val="60000"/>
                    <a:lumOff val="40000"/>
                  </a:schemeClr>
                </a:solidFill>
              </a:rPr>
              <a:t> </a:t>
            </a:r>
            <a:r>
              <a:rPr lang="en-US" sz="2400" b="1" dirty="0" err="1">
                <a:solidFill>
                  <a:schemeClr val="accent4">
                    <a:lumMod val="60000"/>
                    <a:lumOff val="40000"/>
                  </a:schemeClr>
                </a:solidFill>
              </a:rPr>
              <a:t>berf</a:t>
            </a:r>
            <a:r>
              <a:rPr lang="en-US" sz="2400" b="1" dirty="0">
                <a:solidFill>
                  <a:schemeClr val="accent4">
                    <a:lumMod val="60000"/>
                    <a:lumOff val="40000"/>
                  </a:schemeClr>
                </a:solidFill>
              </a:rPr>
              <a:t> </a:t>
            </a:r>
            <a:r>
              <a:rPr lang="en-US" sz="2400" b="1" dirty="0" err="1">
                <a:solidFill>
                  <a:schemeClr val="accent4">
                    <a:lumMod val="60000"/>
                    <a:lumOff val="40000"/>
                  </a:schemeClr>
                </a:solidFill>
              </a:rPr>
              <a:t>amhersonol</a:t>
            </a:r>
            <a:r>
              <a:rPr lang="en-US" sz="2400" b="1" dirty="0">
                <a:solidFill>
                  <a:schemeClr val="accent4">
                    <a:lumMod val="60000"/>
                    <a:lumOff val="40000"/>
                  </a:schemeClr>
                </a:solidFill>
              </a:rPr>
              <a:t> </a:t>
            </a:r>
            <a:r>
              <a:rPr lang="en-US" sz="2400" b="1" dirty="0" err="1">
                <a:solidFill>
                  <a:schemeClr val="accent4">
                    <a:lumMod val="60000"/>
                    <a:lumOff val="40000"/>
                  </a:schemeClr>
                </a:solidFill>
              </a:rPr>
              <a:t>ddim</a:t>
            </a:r>
            <a:r>
              <a:rPr lang="en-US" sz="2400" b="1" dirty="0">
                <a:solidFill>
                  <a:schemeClr val="accent4">
                    <a:lumMod val="60000"/>
                    <a:lumOff val="40000"/>
                  </a:schemeClr>
                </a:solidFill>
              </a:rPr>
              <a:t> </a:t>
            </a:r>
            <a:r>
              <a:rPr lang="en-US" sz="2400" b="1" dirty="0" err="1">
                <a:solidFill>
                  <a:schemeClr val="accent4">
                    <a:lumMod val="60000"/>
                    <a:lumOff val="40000"/>
                  </a:schemeClr>
                </a:solidFill>
              </a:rPr>
              <a:t>yn</a:t>
            </a:r>
            <a:r>
              <a:rPr lang="en-US" sz="2400" b="1" dirty="0">
                <a:solidFill>
                  <a:schemeClr val="accent4">
                    <a:lumMod val="60000"/>
                    <a:lumOff val="40000"/>
                  </a:schemeClr>
                </a:solidFill>
              </a:rPr>
              <a:t> </a:t>
            </a:r>
            <a:r>
              <a:rPr lang="en-US" sz="2400" b="1" dirty="0" err="1">
                <a:solidFill>
                  <a:schemeClr val="accent4">
                    <a:lumMod val="60000"/>
                    <a:lumOff val="40000"/>
                  </a:schemeClr>
                </a:solidFill>
              </a:rPr>
              <a:t>treiglo</a:t>
            </a:r>
            <a:r>
              <a:rPr lang="en-US" sz="2400" b="1" dirty="0">
                <a:solidFill>
                  <a:schemeClr val="accent4">
                    <a:lumMod val="60000"/>
                    <a:lumOff val="40000"/>
                  </a:schemeClr>
                </a:solidFill>
              </a:rPr>
              <a:t> …</a:t>
            </a:r>
          </a:p>
        </p:txBody>
      </p:sp>
    </p:spTree>
    <p:extLst>
      <p:ext uri="{BB962C8B-B14F-4D97-AF65-F5344CB8AC3E}">
        <p14:creationId xmlns:p14="http://schemas.microsoft.com/office/powerpoint/2010/main" val="9979182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556" y="929479"/>
            <a:ext cx="5400673" cy="733425"/>
          </a:xfrm>
        </p:spPr>
        <p:txBody>
          <a:bodyPr/>
          <a:lstStyle/>
          <a:p>
            <a:r>
              <a:rPr lang="en-US" dirty="0" err="1" smtClean="0"/>
              <a:t>Treigladau</a:t>
            </a:r>
            <a:endParaRPr lang="en-US" dirty="0"/>
          </a:p>
        </p:txBody>
      </p:sp>
      <p:sp>
        <p:nvSpPr>
          <p:cNvPr id="3" name="Content Placeholder 2"/>
          <p:cNvSpPr>
            <a:spLocks noGrp="1"/>
          </p:cNvSpPr>
          <p:nvPr>
            <p:ph idx="1"/>
          </p:nvPr>
        </p:nvSpPr>
        <p:spPr>
          <a:xfrm>
            <a:off x="268760" y="2237494"/>
            <a:ext cx="8563232" cy="3345059"/>
          </a:xfrm>
        </p:spPr>
        <p:txBody>
          <a:bodyPr>
            <a:noAutofit/>
          </a:bodyPr>
          <a:lstStyle/>
          <a:p>
            <a:pPr marL="0" indent="0">
              <a:buNone/>
            </a:pPr>
            <a:r>
              <a:rPr lang="cy-GB" sz="1500" dirty="0"/>
              <a:t>Trefn arferol y frawddeg Gymraeg ydy </a:t>
            </a:r>
            <a:r>
              <a:rPr lang="cy-GB" sz="1500" b="1" dirty="0"/>
              <a:t>Berf + Goddrych + Gwrthrych</a:t>
            </a:r>
            <a:r>
              <a:rPr lang="cy-GB" sz="1500" dirty="0"/>
              <a:t>, e.e.</a:t>
            </a:r>
            <a:endParaRPr lang="en-GB" sz="1500" dirty="0"/>
          </a:p>
          <a:p>
            <a:pPr marL="0" indent="0" algn="ctr">
              <a:buNone/>
            </a:pPr>
            <a:r>
              <a:rPr lang="cy-GB" sz="1800" dirty="0">
                <a:solidFill>
                  <a:schemeClr val="accent1"/>
                </a:solidFill>
              </a:rPr>
              <a:t>Rhedodd y ferch y ras.</a:t>
            </a:r>
            <a:endParaRPr lang="en-GB" sz="1800" dirty="0">
              <a:solidFill>
                <a:schemeClr val="accent1"/>
              </a:solidFill>
            </a:endParaRPr>
          </a:p>
          <a:p>
            <a:pPr marL="0" indent="0" algn="ctr">
              <a:buNone/>
            </a:pPr>
            <a:r>
              <a:rPr lang="cy-GB" sz="1800" dirty="0">
                <a:solidFill>
                  <a:schemeClr val="accent1"/>
                </a:solidFill>
              </a:rPr>
              <a:t>Ysgrifennodd y bardd gerdd.</a:t>
            </a:r>
            <a:endParaRPr lang="en-GB" sz="1800" dirty="0">
              <a:solidFill>
                <a:schemeClr val="accent1"/>
              </a:solidFill>
            </a:endParaRPr>
          </a:p>
          <a:p>
            <a:pPr marL="0" indent="0" algn="ctr">
              <a:buNone/>
            </a:pPr>
            <a:r>
              <a:rPr lang="cy-GB" sz="1800" dirty="0" smtClean="0">
                <a:solidFill>
                  <a:schemeClr val="accent1"/>
                </a:solidFill>
              </a:rPr>
              <a:t>Adroddodd Elin yr englyn.</a:t>
            </a:r>
            <a:endParaRPr lang="en-GB" sz="1800" dirty="0">
              <a:solidFill>
                <a:schemeClr val="accent1"/>
              </a:solidFill>
            </a:endParaRPr>
          </a:p>
          <a:p>
            <a:pPr marL="0" indent="0" algn="ctr">
              <a:buNone/>
            </a:pPr>
            <a:r>
              <a:rPr lang="cy-GB" sz="1800" dirty="0"/>
              <a:t>Fodd bynnag, nid yw’r brawddegau sy’n cynnwys yr amhersonol yn dilyn y drefn yma.  Gyda ffurfiau’r amhersonol, mae’r gwrthrych yn dilyn y ferf a’r goddrych neu’r person sy’n gyfrifol am y weithred yn dod ar ôl ffurf briodol </a:t>
            </a:r>
            <a:r>
              <a:rPr lang="cy-GB" sz="1800" b="1" dirty="0"/>
              <a:t>gan</a:t>
            </a:r>
            <a:r>
              <a:rPr lang="cy-GB" sz="1800" dirty="0"/>
              <a:t>, e.e.</a:t>
            </a:r>
            <a:r>
              <a:rPr lang="en-GB" sz="1800" dirty="0"/>
              <a:t/>
            </a:r>
            <a:br>
              <a:rPr lang="en-GB" sz="1800" dirty="0"/>
            </a:br>
            <a:r>
              <a:rPr lang="en-GB" sz="1800" dirty="0"/>
              <a:t/>
            </a:r>
            <a:br>
              <a:rPr lang="en-GB" sz="1800" dirty="0"/>
            </a:br>
            <a:r>
              <a:rPr lang="cy-GB" sz="1800" dirty="0">
                <a:solidFill>
                  <a:schemeClr val="accent1"/>
                </a:solidFill>
              </a:rPr>
              <a:t>Rhedwyd ras gan y ferch.</a:t>
            </a:r>
            <a:endParaRPr lang="en-GB" sz="1800" dirty="0">
              <a:solidFill>
                <a:schemeClr val="accent1"/>
              </a:solidFill>
            </a:endParaRPr>
          </a:p>
          <a:p>
            <a:pPr marL="0" indent="0" algn="ctr">
              <a:buNone/>
            </a:pPr>
            <a:r>
              <a:rPr lang="cy-GB" sz="1800" dirty="0">
                <a:solidFill>
                  <a:schemeClr val="accent1"/>
                </a:solidFill>
              </a:rPr>
              <a:t>Ysgrifennwyd y gerdd gan y bardd.</a:t>
            </a:r>
            <a:endParaRPr lang="en-GB" sz="1800" dirty="0">
              <a:solidFill>
                <a:schemeClr val="accent1"/>
              </a:solidFill>
            </a:endParaRPr>
          </a:p>
          <a:p>
            <a:pPr marL="0" indent="0" algn="ctr">
              <a:buNone/>
            </a:pPr>
            <a:r>
              <a:rPr lang="cy-GB" sz="1800" dirty="0" smtClean="0">
                <a:solidFill>
                  <a:schemeClr val="accent1"/>
                </a:solidFill>
              </a:rPr>
              <a:t>Adroddwyd </a:t>
            </a:r>
            <a:r>
              <a:rPr lang="cy-GB" sz="1800" dirty="0">
                <a:solidFill>
                  <a:schemeClr val="accent1"/>
                </a:solidFill>
              </a:rPr>
              <a:t>yr englyn </a:t>
            </a:r>
            <a:r>
              <a:rPr lang="cy-GB" sz="1800" dirty="0" smtClean="0">
                <a:solidFill>
                  <a:schemeClr val="accent1"/>
                </a:solidFill>
              </a:rPr>
              <a:t>gan Elin.</a:t>
            </a:r>
            <a:endParaRPr lang="en-GB" sz="1800" dirty="0">
              <a:solidFill>
                <a:schemeClr val="accent1"/>
              </a:solidFill>
            </a:endParaRPr>
          </a:p>
          <a:p>
            <a:endParaRPr lang="en-US" sz="1800" dirty="0"/>
          </a:p>
        </p:txBody>
      </p:sp>
    </p:spTree>
    <p:extLst>
      <p:ext uri="{BB962C8B-B14F-4D97-AF65-F5344CB8AC3E}">
        <p14:creationId xmlns:p14="http://schemas.microsoft.com/office/powerpoint/2010/main" val="14949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369" y="1742778"/>
            <a:ext cx="5400673" cy="733425"/>
          </a:xfrm>
        </p:spPr>
        <p:txBody>
          <a:bodyPr/>
          <a:lstStyle/>
          <a:p>
            <a:r>
              <a:rPr lang="cy-GB" b="1" dirty="0" smtClean="0"/>
              <a:t>Cofiwch</a:t>
            </a:r>
            <a:endParaRPr lang="en-US" dirty="0"/>
          </a:p>
        </p:txBody>
      </p:sp>
      <p:sp>
        <p:nvSpPr>
          <p:cNvPr id="3" name="Content Placeholder 2"/>
          <p:cNvSpPr>
            <a:spLocks noGrp="1"/>
          </p:cNvSpPr>
          <p:nvPr>
            <p:ph idx="1"/>
          </p:nvPr>
        </p:nvSpPr>
        <p:spPr>
          <a:xfrm>
            <a:off x="352168" y="2476204"/>
            <a:ext cx="8220332" cy="2281535"/>
          </a:xfrm>
        </p:spPr>
        <p:txBody>
          <a:bodyPr/>
          <a:lstStyle/>
          <a:p>
            <a:pPr marL="0" indent="0">
              <a:buNone/>
            </a:pPr>
            <a:r>
              <a:rPr lang="cy-GB" sz="2400" dirty="0"/>
              <a:t>Does dim treiglad meddal yn dilyn terfyniadau’r amhersonol, e.e.</a:t>
            </a:r>
            <a:br>
              <a:rPr lang="cy-GB" sz="2400" dirty="0"/>
            </a:br>
            <a:endParaRPr lang="en-GB" sz="2400" dirty="0"/>
          </a:p>
          <a:p>
            <a:pPr marL="0" indent="0">
              <a:buNone/>
            </a:pPr>
            <a:r>
              <a:rPr lang="cy-GB" sz="2400" dirty="0">
                <a:solidFill>
                  <a:schemeClr val="accent1"/>
                </a:solidFill>
              </a:rPr>
              <a:t>Ysgrifennodd y bardd </a:t>
            </a:r>
            <a:r>
              <a:rPr lang="cy-GB" sz="2400" b="1" dirty="0">
                <a:solidFill>
                  <a:schemeClr val="accent1"/>
                </a:solidFill>
              </a:rPr>
              <a:t>g</a:t>
            </a:r>
            <a:r>
              <a:rPr lang="cy-GB" sz="2400" dirty="0">
                <a:solidFill>
                  <a:schemeClr val="accent1"/>
                </a:solidFill>
              </a:rPr>
              <a:t>erdd.	&gt;  Ysgrifennwyd cerdd gan y bardd.</a:t>
            </a:r>
            <a:endParaRPr lang="en-GB" sz="2400" dirty="0">
              <a:solidFill>
                <a:schemeClr val="accent1"/>
              </a:solidFill>
            </a:endParaRPr>
          </a:p>
          <a:p>
            <a:pPr marL="0" indent="0">
              <a:buNone/>
            </a:pPr>
            <a:endParaRPr lang="en-US" dirty="0" smtClean="0"/>
          </a:p>
        </p:txBody>
      </p:sp>
    </p:spTree>
    <p:extLst>
      <p:ext uri="{BB962C8B-B14F-4D97-AF65-F5344CB8AC3E}">
        <p14:creationId xmlns:p14="http://schemas.microsoft.com/office/powerpoint/2010/main" val="16328356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t>Berfau</a:t>
            </a:r>
            <a:r>
              <a:rPr lang="en-US" dirty="0" smtClean="0"/>
              <a:t> </a:t>
            </a:r>
            <a:r>
              <a:rPr lang="en-US" dirty="0" err="1" smtClean="0"/>
              <a:t>defnyddiol</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35980" y="2883388"/>
            <a:ext cx="6155309" cy="2144267"/>
          </a:xfrm>
        </p:spPr>
      </p:pic>
    </p:spTree>
    <p:extLst>
      <p:ext uri="{BB962C8B-B14F-4D97-AF65-F5344CB8AC3E}">
        <p14:creationId xmlns:p14="http://schemas.microsoft.com/office/powerpoint/2010/main" val="3985163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cap="none" dirty="0" err="1" smtClean="0"/>
              <a:t>Defnyddio</a:t>
            </a:r>
            <a:r>
              <a:rPr lang="en-US" cap="none" dirty="0" smtClean="0"/>
              <a:t> </a:t>
            </a:r>
            <a:r>
              <a:rPr lang="en-US" cap="none" dirty="0" err="1" smtClean="0"/>
              <a:t>Berfau</a:t>
            </a:r>
            <a:r>
              <a:rPr lang="en-US" cap="none" dirty="0" smtClean="0"/>
              <a:t> </a:t>
            </a:r>
            <a:r>
              <a:rPr lang="en-US" cap="none" dirty="0" err="1" smtClean="0"/>
              <a:t>Amhersonol</a:t>
            </a:r>
            <a:r>
              <a:rPr lang="en-US" cap="none" dirty="0" smtClean="0"/>
              <a:t> </a:t>
            </a:r>
            <a:br>
              <a:rPr lang="en-US" cap="none" dirty="0" smtClean="0"/>
            </a:br>
            <a:r>
              <a:rPr lang="en-US" cap="none" dirty="0" smtClean="0"/>
              <a:t>a </a:t>
            </a:r>
            <a:r>
              <a:rPr lang="en-US" cap="none" dirty="0" err="1" smtClean="0"/>
              <a:t>Threiglo’n</a:t>
            </a:r>
            <a:r>
              <a:rPr lang="en-US" cap="none" dirty="0" smtClean="0"/>
              <a:t> </a:t>
            </a:r>
            <a:r>
              <a:rPr lang="en-US" cap="none" dirty="0" err="1" smtClean="0"/>
              <a:t>Gywir</a:t>
            </a:r>
            <a:r>
              <a:rPr lang="en-US" cap="none" dirty="0" smtClean="0"/>
              <a:t> </a:t>
            </a:r>
            <a:r>
              <a:rPr lang="en-US" cap="none" dirty="0" err="1" smtClean="0"/>
              <a:t>Mewn</a:t>
            </a:r>
            <a:r>
              <a:rPr lang="en-US" cap="none" dirty="0" smtClean="0"/>
              <a:t> </a:t>
            </a:r>
            <a:r>
              <a:rPr lang="en-US" cap="none" dirty="0" err="1" smtClean="0"/>
              <a:t>Cystrawenau</a:t>
            </a:r>
            <a:r>
              <a:rPr lang="en-US" cap="none" dirty="0" smtClean="0"/>
              <a:t> </a:t>
            </a:r>
            <a:r>
              <a:rPr lang="en-US" cap="none" dirty="0" err="1" smtClean="0"/>
              <a:t>Amhersonol</a:t>
            </a:r>
            <a:r>
              <a:rPr lang="en-US" cap="none" dirty="0" smtClean="0"/>
              <a:t>.</a:t>
            </a:r>
            <a:r>
              <a:rPr lang="en-US" dirty="0"/>
              <a:t/>
            </a:r>
            <a:br>
              <a:rPr lang="en-US" dirty="0"/>
            </a:br>
            <a:endParaRPr lang="en-US" dirty="0"/>
          </a:p>
        </p:txBody>
      </p:sp>
      <p:sp>
        <p:nvSpPr>
          <p:cNvPr id="3" name="Content Placeholder 2"/>
          <p:cNvSpPr>
            <a:spLocks noGrp="1"/>
          </p:cNvSpPr>
          <p:nvPr>
            <p:ph idx="1"/>
          </p:nvPr>
        </p:nvSpPr>
        <p:spPr>
          <a:xfrm>
            <a:off x="594360" y="2810933"/>
            <a:ext cx="7955280" cy="3401907"/>
          </a:xfrm>
        </p:spPr>
        <p:txBody>
          <a:bodyPr>
            <a:normAutofit/>
          </a:bodyPr>
          <a:lstStyle/>
          <a:p>
            <a:r>
              <a:rPr lang="en-US" sz="2100" dirty="0"/>
              <a:t>-</a:t>
            </a:r>
            <a:r>
              <a:rPr lang="en-US" sz="2100" dirty="0" err="1"/>
              <a:t>ir</a:t>
            </a:r>
            <a:r>
              <a:rPr lang="en-US" sz="2100" dirty="0"/>
              <a:t> y </a:t>
            </a:r>
            <a:r>
              <a:rPr lang="en-US" sz="2100" dirty="0" err="1"/>
              <a:t>presennol</a:t>
            </a:r>
            <a:r>
              <a:rPr lang="en-US" sz="2100" dirty="0"/>
              <a:t> </a:t>
            </a:r>
            <a:r>
              <a:rPr lang="en-US" sz="2100" dirty="0" err="1"/>
              <a:t>e.e</a:t>
            </a:r>
            <a:r>
              <a:rPr lang="en-US" sz="2100" dirty="0"/>
              <a:t>. </a:t>
            </a:r>
            <a:r>
              <a:rPr lang="en-US" sz="2100" dirty="0" err="1"/>
              <a:t>dywedir</a:t>
            </a:r>
            <a:r>
              <a:rPr lang="en-US" sz="2100" dirty="0"/>
              <a:t> </a:t>
            </a:r>
          </a:p>
          <a:p>
            <a:r>
              <a:rPr lang="en-US" sz="2100" dirty="0"/>
              <a:t>-</a:t>
            </a:r>
            <a:r>
              <a:rPr lang="en-US" sz="2100" dirty="0" err="1"/>
              <a:t>wyd</a:t>
            </a:r>
            <a:r>
              <a:rPr lang="en-US" sz="2100" dirty="0"/>
              <a:t> y </a:t>
            </a:r>
            <a:r>
              <a:rPr lang="en-US" sz="2100" dirty="0" err="1"/>
              <a:t>gorffennol</a:t>
            </a:r>
            <a:r>
              <a:rPr lang="en-US" sz="2100" dirty="0"/>
              <a:t> </a:t>
            </a:r>
            <a:r>
              <a:rPr lang="en-US" sz="2100" dirty="0" err="1"/>
              <a:t>e.e</a:t>
            </a:r>
            <a:r>
              <a:rPr lang="en-US" sz="2100" dirty="0"/>
              <a:t>. </a:t>
            </a:r>
            <a:r>
              <a:rPr lang="en-US" sz="2100" dirty="0" err="1"/>
              <a:t>ysgrifennwyd</a:t>
            </a:r>
            <a:r>
              <a:rPr lang="en-US" sz="2100" dirty="0"/>
              <a:t> </a:t>
            </a:r>
          </a:p>
          <a:p>
            <a:r>
              <a:rPr lang="en-US" sz="2100" dirty="0"/>
              <a:t>-id </a:t>
            </a:r>
            <a:r>
              <a:rPr lang="en-US" sz="2100" dirty="0" err="1"/>
              <a:t>yr</a:t>
            </a:r>
            <a:r>
              <a:rPr lang="en-US" sz="2100" dirty="0"/>
              <a:t> </a:t>
            </a:r>
            <a:r>
              <a:rPr lang="en-US" sz="2100" dirty="0" err="1"/>
              <a:t>amherffaith</a:t>
            </a:r>
            <a:r>
              <a:rPr lang="en-US" sz="2100" dirty="0"/>
              <a:t> </a:t>
            </a:r>
            <a:r>
              <a:rPr lang="en-US" sz="2100" dirty="0" err="1"/>
              <a:t>a’r</a:t>
            </a:r>
            <a:r>
              <a:rPr lang="en-US" sz="2100" dirty="0"/>
              <a:t> </a:t>
            </a:r>
            <a:r>
              <a:rPr lang="en-US" sz="2100" dirty="0" err="1"/>
              <a:t>amhenodol</a:t>
            </a:r>
            <a:r>
              <a:rPr lang="en-US" sz="2100" dirty="0"/>
              <a:t> </a:t>
            </a:r>
            <a:r>
              <a:rPr lang="en-US" sz="2100" dirty="0" err="1"/>
              <a:t>e.e</a:t>
            </a:r>
            <a:r>
              <a:rPr lang="en-US" sz="2100" dirty="0"/>
              <a:t>. </a:t>
            </a:r>
            <a:r>
              <a:rPr lang="en-US" sz="2100" dirty="0" err="1"/>
              <a:t>edrychid</a:t>
            </a:r>
            <a:r>
              <a:rPr lang="en-US" sz="2100" dirty="0"/>
              <a:t> </a:t>
            </a:r>
          </a:p>
          <a:p>
            <a:r>
              <a:rPr lang="en-US" sz="2100" dirty="0"/>
              <a:t>-</a:t>
            </a:r>
            <a:r>
              <a:rPr lang="en-US" sz="2100" dirty="0" err="1"/>
              <a:t>er</a:t>
            </a:r>
            <a:r>
              <a:rPr lang="en-US" sz="2100" dirty="0"/>
              <a:t> y </a:t>
            </a:r>
            <a:r>
              <a:rPr lang="en-US" sz="2100" dirty="0" err="1"/>
              <a:t>gorchmynnol</a:t>
            </a:r>
            <a:r>
              <a:rPr lang="en-US" sz="2100" dirty="0"/>
              <a:t> </a:t>
            </a:r>
            <a:r>
              <a:rPr lang="en-US" sz="2100" dirty="0" err="1"/>
              <a:t>e.e</a:t>
            </a:r>
            <a:r>
              <a:rPr lang="en-US" sz="2100" dirty="0"/>
              <a:t>. </a:t>
            </a:r>
            <a:r>
              <a:rPr lang="en-US" sz="2100" dirty="0" err="1"/>
              <a:t>sylwer</a:t>
            </a:r>
            <a:endParaRPr lang="en-US" sz="2100" dirty="0"/>
          </a:p>
        </p:txBody>
      </p:sp>
    </p:spTree>
    <p:extLst>
      <p:ext uri="{BB962C8B-B14F-4D97-AF65-F5344CB8AC3E}">
        <p14:creationId xmlns:p14="http://schemas.microsoft.com/office/powerpoint/2010/main" val="1614024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9508" y="764373"/>
            <a:ext cx="7800132" cy="899535"/>
          </a:xfrm>
        </p:spPr>
        <p:txBody>
          <a:bodyPr/>
          <a:lstStyle/>
          <a:p>
            <a:r>
              <a:rPr lang="en-US" dirty="0" smtClean="0"/>
              <a:t>BERFAU CRYNO: PERSONOL</a:t>
            </a:r>
            <a:endParaRPr lang="en-US" dirty="0"/>
          </a:p>
        </p:txBody>
      </p:sp>
      <p:sp>
        <p:nvSpPr>
          <p:cNvPr id="3" name="Text Placeholder 2"/>
          <p:cNvSpPr>
            <a:spLocks noGrp="1"/>
          </p:cNvSpPr>
          <p:nvPr>
            <p:ph type="body" idx="1"/>
          </p:nvPr>
        </p:nvSpPr>
        <p:spPr>
          <a:xfrm>
            <a:off x="594360" y="1663908"/>
            <a:ext cx="7955280" cy="4599732"/>
          </a:xfrm>
        </p:spPr>
        <p:txBody>
          <a:bodyPr/>
          <a:lstStyle/>
          <a:p>
            <a:r>
              <a:rPr lang="en-US" sz="2400" dirty="0" err="1"/>
              <a:t>Nid</a:t>
            </a:r>
            <a:r>
              <a:rPr lang="en-US" sz="2400" dirty="0"/>
              <a:t> </a:t>
            </a:r>
            <a:r>
              <a:rPr lang="en-US" sz="2400" dirty="0" err="1"/>
              <a:t>yw’n</a:t>
            </a:r>
            <a:r>
              <a:rPr lang="en-US" sz="2400" dirty="0"/>
              <a:t> </a:t>
            </a:r>
            <a:r>
              <a:rPr lang="en-US" sz="2400" dirty="0" err="1"/>
              <a:t>addas</a:t>
            </a:r>
            <a:r>
              <a:rPr lang="en-US" sz="2400" dirty="0"/>
              <a:t> </a:t>
            </a:r>
            <a:r>
              <a:rPr lang="en-US" sz="2400" dirty="0" err="1"/>
              <a:t>defnyddio’r</a:t>
            </a:r>
            <a:r>
              <a:rPr lang="en-US" sz="2400" dirty="0"/>
              <a:t> </a:t>
            </a:r>
            <a:r>
              <a:rPr lang="en-US" sz="2400" dirty="0" err="1"/>
              <a:t>amhersonol</a:t>
            </a:r>
            <a:r>
              <a:rPr lang="en-US" sz="2400" dirty="0"/>
              <a:t> bob </a:t>
            </a:r>
            <a:r>
              <a:rPr lang="en-US" sz="2400" dirty="0" err="1" smtClean="0"/>
              <a:t>tro</a:t>
            </a:r>
            <a:r>
              <a:rPr lang="en-US" sz="2400" dirty="0" smtClean="0"/>
              <a:t>!</a:t>
            </a:r>
          </a:p>
          <a:p>
            <a:endParaRPr lang="en-US" dirty="0"/>
          </a:p>
        </p:txBody>
      </p:sp>
      <p:pic>
        <p:nvPicPr>
          <p:cNvPr id="4" name="Content Placeholder 4"/>
          <p:cNvPicPr>
            <a:picLocks noChangeAspect="1"/>
          </p:cNvPicPr>
          <p:nvPr/>
        </p:nvPicPr>
        <p:blipFill rotWithShape="1">
          <a:blip r:embed="rId2">
            <a:extLst>
              <a:ext uri="{28A0092B-C50C-407E-A947-70E740481C1C}">
                <a14:useLocalDpi xmlns:a14="http://schemas.microsoft.com/office/drawing/2010/main" val="0"/>
              </a:ext>
            </a:extLst>
          </a:blip>
          <a:srcRect l="1855" t="51359" b="3552"/>
          <a:stretch/>
        </p:blipFill>
        <p:spPr>
          <a:xfrm>
            <a:off x="0" y="2218545"/>
            <a:ext cx="9303447" cy="5138680"/>
          </a:xfrm>
          <a:prstGeom prst="rect">
            <a:avLst/>
          </a:prstGeom>
          <a:noFill/>
          <a:ln>
            <a:noFill/>
          </a:ln>
        </p:spPr>
      </p:pic>
    </p:spTree>
    <p:extLst>
      <p:ext uri="{BB962C8B-B14F-4D97-AF65-F5344CB8AC3E}">
        <p14:creationId xmlns:p14="http://schemas.microsoft.com/office/powerpoint/2010/main" val="1601444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3ydd Person </a:t>
            </a:r>
            <a:r>
              <a:rPr lang="en-US" dirty="0" err="1" smtClean="0"/>
              <a:t>Unigol</a:t>
            </a:r>
            <a:endParaRPr lang="en-US" dirty="0"/>
          </a:p>
        </p:txBody>
      </p:sp>
      <p:sp>
        <p:nvSpPr>
          <p:cNvPr id="3" name="Text Placeholder 2"/>
          <p:cNvSpPr>
            <a:spLocks noGrp="1"/>
          </p:cNvSpPr>
          <p:nvPr>
            <p:ph type="body" idx="1"/>
          </p:nvPr>
        </p:nvSpPr>
        <p:spPr>
          <a:xfrm>
            <a:off x="594360" y="2194560"/>
            <a:ext cx="7955280" cy="1650853"/>
          </a:xfrm>
        </p:spPr>
        <p:txBody>
          <a:bodyPr/>
          <a:lstStyle/>
          <a:p>
            <a:endParaRPr lang="en-US" dirty="0"/>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19203" t="17145" r="-4076" b="7465"/>
          <a:stretch/>
        </p:blipFill>
        <p:spPr>
          <a:xfrm>
            <a:off x="594360" y="2194560"/>
            <a:ext cx="8549640" cy="1650853"/>
          </a:xfrm>
        </p:spPr>
      </p:pic>
      <p:graphicFrame>
        <p:nvGraphicFramePr>
          <p:cNvPr id="5" name="Table 4"/>
          <p:cNvGraphicFramePr>
            <a:graphicFrameLocks noGrp="1"/>
          </p:cNvGraphicFramePr>
          <p:nvPr>
            <p:extLst>
              <p:ext uri="{D42A27DB-BD31-4B8C-83A1-F6EECF244321}">
                <p14:modId xmlns:p14="http://schemas.microsoft.com/office/powerpoint/2010/main" val="1916448302"/>
              </p:ext>
            </p:extLst>
          </p:nvPr>
        </p:nvGraphicFramePr>
        <p:xfrm>
          <a:off x="824459" y="4107305"/>
          <a:ext cx="6795541" cy="1618937"/>
        </p:xfrm>
        <a:graphic>
          <a:graphicData uri="http://schemas.openxmlformats.org/drawingml/2006/table">
            <a:tbl>
              <a:tblPr firstRow="1" bandRow="1">
                <a:tableStyleId>{E185BB90-7ADB-445B-B01E-084E9CAB7DDA}</a:tableStyleId>
              </a:tblPr>
              <a:tblGrid>
                <a:gridCol w="6795541"/>
              </a:tblGrid>
              <a:tr h="1618937">
                <a:tc>
                  <a:txBody>
                    <a:bodyPr/>
                    <a:lstStyle/>
                    <a:p>
                      <a:r>
                        <a:rPr lang="en-US" dirty="0" err="1" smtClean="0"/>
                        <a:t>e.e</a:t>
                      </a:r>
                      <a:r>
                        <a:rPr lang="en-US" dirty="0" smtClean="0"/>
                        <a:t>.  </a:t>
                      </a:r>
                      <a:r>
                        <a:rPr lang="en-US" dirty="0" err="1" smtClean="0"/>
                        <a:t>Dywed</a:t>
                      </a:r>
                      <a:r>
                        <a:rPr lang="en-US" dirty="0" smtClean="0"/>
                        <a:t>      </a:t>
                      </a:r>
                      <a:r>
                        <a:rPr lang="en-US" dirty="0" err="1" smtClean="0"/>
                        <a:t>Pwysleisia</a:t>
                      </a:r>
                      <a:r>
                        <a:rPr lang="en-US" dirty="0" smtClean="0"/>
                        <a:t>      </a:t>
                      </a:r>
                      <a:r>
                        <a:rPr lang="en-US" dirty="0" err="1" smtClean="0"/>
                        <a:t>Caiff</a:t>
                      </a:r>
                      <a:endParaRPr lang="en-US" dirty="0"/>
                    </a:p>
                  </a:txBody>
                  <a:tcPr/>
                </a:tc>
              </a:tr>
            </a:tbl>
          </a:graphicData>
        </a:graphic>
      </p:graphicFrame>
    </p:spTree>
    <p:extLst>
      <p:ext uri="{BB962C8B-B14F-4D97-AF65-F5344CB8AC3E}">
        <p14:creationId xmlns:p14="http://schemas.microsoft.com/office/powerpoint/2010/main" val="492097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p:nvPr/>
        </p:nvSpPr>
        <p:spPr>
          <a:xfrm>
            <a:off x="539262" y="1127788"/>
            <a:ext cx="8010378" cy="888581"/>
          </a:xfrm>
          <a:prstGeom prst="rect">
            <a:avLst/>
          </a:prstGeom>
          <a:solidFill>
            <a:srgbClr val="FFC000"/>
          </a:solidFill>
          <a:ln>
            <a:noFill/>
          </a:ln>
        </p:spPr>
        <p:txBody>
          <a:bodyPr wrap="square" lIns="91425" tIns="45700" rIns="91425" bIns="45700" anchor="b" anchorCtr="0">
            <a:noAutofit/>
          </a:bodyPr>
          <a:lstStyle/>
          <a:p>
            <a:pPr marL="0" marR="0" lvl="0" indent="0" algn="l" rtl="0">
              <a:lnSpc>
                <a:spcPct val="70000"/>
              </a:lnSpc>
              <a:spcBef>
                <a:spcPts val="0"/>
              </a:spcBef>
              <a:spcAft>
                <a:spcPts val="0"/>
              </a:spcAft>
              <a:buClr>
                <a:schemeClr val="dk1"/>
              </a:buClr>
              <a:buSzPct val="25000"/>
              <a:buFont typeface="Century Gothic"/>
              <a:buNone/>
            </a:pPr>
            <a:r>
              <a:rPr lang="en-US" sz="4200" b="0" i="0" u="none" strike="noStrike" cap="none">
                <a:solidFill>
                  <a:schemeClr val="dk1"/>
                </a:solidFill>
                <a:latin typeface="Century Gothic"/>
                <a:ea typeface="Century Gothic"/>
                <a:cs typeface="Century Gothic"/>
                <a:sym typeface="Century Gothic"/>
              </a:rPr>
              <a:t>YSGRIFENNU LLYTHYR FFURFIOL</a:t>
            </a:r>
          </a:p>
        </p:txBody>
      </p:sp>
      <p:sp>
        <p:nvSpPr>
          <p:cNvPr id="216" name="Shape 216"/>
          <p:cNvSpPr/>
          <p:nvPr/>
        </p:nvSpPr>
        <p:spPr>
          <a:xfrm>
            <a:off x="2480895" y="2326199"/>
            <a:ext cx="6370321" cy="2661139"/>
          </a:xfrm>
          <a:prstGeom prst="roundRect">
            <a:avLst>
              <a:gd name="adj" fmla="val 16667"/>
            </a:avLst>
          </a:prstGeom>
          <a:gradFill>
            <a:gsLst>
              <a:gs pos="0">
                <a:srgbClr val="E3AFAE"/>
              </a:gs>
              <a:gs pos="52000">
                <a:srgbClr val="D79694"/>
              </a:gs>
              <a:gs pos="100000">
                <a:srgbClr val="D2827F"/>
              </a:gs>
            </a:gsLst>
            <a:lin ang="5400000" scaled="0"/>
          </a:gradFill>
          <a:ln w="9525" cap="flat" cmpd="sng">
            <a:solidFill>
              <a:schemeClr val="accent1"/>
            </a:solidFill>
            <a:prstDash val="solid"/>
            <a:round/>
            <a:headEnd type="none" w="med" len="med"/>
            <a:tailEnd type="none" w="med" len="med"/>
          </a:ln>
        </p:spPr>
        <p:txBody>
          <a:bodyPr wrap="square" lIns="91425" tIns="45700" rIns="91425" bIns="45700" anchor="ctr" anchorCtr="0">
            <a:noAutofit/>
          </a:bodyPr>
          <a:lstStyle/>
          <a:p>
            <a:pPr marL="0" marR="0" lvl="0" indent="0" algn="l" rtl="0">
              <a:lnSpc>
                <a:spcPct val="80000"/>
              </a:lnSpc>
              <a:spcBef>
                <a:spcPts val="0"/>
              </a:spcBef>
              <a:spcAft>
                <a:spcPts val="0"/>
              </a:spcAft>
              <a:buSzPct val="25000"/>
              <a:buNone/>
            </a:pPr>
            <a:r>
              <a:rPr lang="en-US" sz="2000" b="0" i="0" u="none" strike="noStrike" cap="none">
                <a:solidFill>
                  <a:schemeClr val="dk1"/>
                </a:solidFill>
                <a:latin typeface="Arial"/>
                <a:ea typeface="Arial"/>
                <a:cs typeface="Arial"/>
                <a:sym typeface="Arial"/>
              </a:rPr>
              <a:t>Gellir ysgrifennu llythyr ffurfiol at y dibenion yma:</a:t>
            </a:r>
          </a:p>
          <a:p>
            <a:pPr marL="342900" marR="0" lvl="0" indent="-342900" algn="l" rtl="0">
              <a:lnSpc>
                <a:spcPct val="80000"/>
              </a:lnSpc>
              <a:spcBef>
                <a:spcPts val="400"/>
              </a:spcBef>
              <a:spcAft>
                <a:spcPts val="0"/>
              </a:spcAft>
              <a:buClr>
                <a:schemeClr val="dk1"/>
              </a:buClr>
              <a:buSzPct val="100000"/>
              <a:buFont typeface="Arial"/>
              <a:buChar char="•"/>
            </a:pPr>
            <a:r>
              <a:rPr lang="en-US" sz="2000">
                <a:solidFill>
                  <a:schemeClr val="dk1"/>
                </a:solidFill>
                <a:latin typeface="Arial"/>
                <a:ea typeface="Arial"/>
                <a:cs typeface="Arial"/>
                <a:sym typeface="Arial"/>
              </a:rPr>
              <a:t>Llythyr cais am swydd</a:t>
            </a:r>
          </a:p>
          <a:p>
            <a:pPr marL="342900" marR="0" lvl="0" indent="-342900" algn="l" rtl="0">
              <a:lnSpc>
                <a:spcPct val="80000"/>
              </a:lnSpc>
              <a:spcBef>
                <a:spcPts val="400"/>
              </a:spcBef>
              <a:spcAft>
                <a:spcPts val="0"/>
              </a:spcAft>
              <a:buClr>
                <a:schemeClr val="dk1"/>
              </a:buClr>
              <a:buSzPct val="100000"/>
              <a:buFont typeface="Arial"/>
              <a:buChar char="•"/>
            </a:pPr>
            <a:r>
              <a:rPr lang="en-US" sz="2000">
                <a:solidFill>
                  <a:schemeClr val="dk1"/>
                </a:solidFill>
                <a:latin typeface="Arial"/>
                <a:ea typeface="Arial"/>
                <a:cs typeface="Arial"/>
                <a:sym typeface="Arial"/>
              </a:rPr>
              <a:t>Llythyr yn cwyno</a:t>
            </a:r>
          </a:p>
          <a:p>
            <a:pPr marL="342900" marR="0" lvl="0" indent="-342900" algn="l" rtl="0">
              <a:lnSpc>
                <a:spcPct val="80000"/>
              </a:lnSpc>
              <a:spcBef>
                <a:spcPts val="400"/>
              </a:spcBef>
              <a:spcAft>
                <a:spcPts val="0"/>
              </a:spcAft>
              <a:buClr>
                <a:schemeClr val="dk1"/>
              </a:buClr>
              <a:buSzPct val="100000"/>
              <a:buFont typeface="Arial"/>
              <a:buChar char="•"/>
            </a:pPr>
            <a:r>
              <a:rPr lang="en-US" sz="2000">
                <a:solidFill>
                  <a:schemeClr val="dk1"/>
                </a:solidFill>
                <a:latin typeface="Arial"/>
                <a:ea typeface="Arial"/>
                <a:cs typeface="Arial"/>
                <a:sym typeface="Arial"/>
              </a:rPr>
              <a:t>Llythyr i logi rhywbeth neu rywle</a:t>
            </a:r>
          </a:p>
          <a:p>
            <a:pPr marL="342900" marR="0" lvl="0" indent="-342900" algn="l" rtl="0">
              <a:lnSpc>
                <a:spcPct val="80000"/>
              </a:lnSpc>
              <a:spcBef>
                <a:spcPts val="400"/>
              </a:spcBef>
              <a:spcAft>
                <a:spcPts val="0"/>
              </a:spcAft>
              <a:buClr>
                <a:schemeClr val="dk1"/>
              </a:buClr>
              <a:buSzPct val="100000"/>
              <a:buFont typeface="Arial"/>
              <a:buChar char="•"/>
            </a:pPr>
            <a:r>
              <a:rPr lang="en-US" sz="2000">
                <a:solidFill>
                  <a:schemeClr val="dk1"/>
                </a:solidFill>
                <a:latin typeface="Arial"/>
                <a:ea typeface="Arial"/>
                <a:cs typeface="Arial"/>
                <a:sym typeface="Arial"/>
              </a:rPr>
              <a:t>Llythyr yn diolch</a:t>
            </a:r>
          </a:p>
          <a:p>
            <a:pPr marL="342900" marR="0" lvl="0" indent="-342900" algn="l" rtl="0">
              <a:lnSpc>
                <a:spcPct val="80000"/>
              </a:lnSpc>
              <a:spcBef>
                <a:spcPts val="400"/>
              </a:spcBef>
              <a:spcAft>
                <a:spcPts val="0"/>
              </a:spcAft>
              <a:buClr>
                <a:schemeClr val="dk1"/>
              </a:buClr>
              <a:buSzPct val="100000"/>
              <a:buFont typeface="Arial"/>
              <a:buChar char="•"/>
            </a:pPr>
            <a:r>
              <a:rPr lang="en-US" sz="2000">
                <a:solidFill>
                  <a:schemeClr val="dk1"/>
                </a:solidFill>
                <a:latin typeface="Arial"/>
                <a:ea typeface="Arial"/>
                <a:cs typeface="Arial"/>
                <a:sym typeface="Arial"/>
              </a:rPr>
              <a:t>Llythyr yn gwahodd</a:t>
            </a:r>
          </a:p>
        </p:txBody>
      </p:sp>
      <p:pic>
        <p:nvPicPr>
          <p:cNvPr id="217" name="Shape 217"/>
          <p:cNvPicPr preferRelativeResize="0"/>
          <p:nvPr/>
        </p:nvPicPr>
        <p:blipFill rotWithShape="1">
          <a:blip r:embed="rId3">
            <a:alphaModFix/>
          </a:blip>
          <a:srcRect/>
          <a:stretch/>
        </p:blipFill>
        <p:spPr>
          <a:xfrm>
            <a:off x="231405" y="2672861"/>
            <a:ext cx="2144900" cy="1827137"/>
          </a:xfrm>
          <a:prstGeom prst="rect">
            <a:avLst/>
          </a:prstGeom>
          <a:noFill/>
          <a:ln>
            <a:noFill/>
          </a:ln>
        </p:spPr>
      </p:pic>
    </p:spTree>
  </p:cSld>
  <p:clrMapOvr>
    <a:masterClrMapping/>
  </p:clrMapOvr>
  <p:transition>
    <p:fade thruBlk="1"/>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pic>
        <p:nvPicPr>
          <p:cNvPr id="222" name="Shape 222"/>
          <p:cNvPicPr preferRelativeResize="0">
            <a:picLocks noGrp="1"/>
          </p:cNvPicPr>
          <p:nvPr>
            <p:ph type="body" idx="1"/>
          </p:nvPr>
        </p:nvPicPr>
        <p:blipFill rotWithShape="1">
          <a:blip r:embed="rId3">
            <a:alphaModFix/>
          </a:blip>
          <a:srcRect/>
          <a:stretch/>
        </p:blipFill>
        <p:spPr>
          <a:xfrm>
            <a:off x="0" y="0"/>
            <a:ext cx="9143999" cy="6857999"/>
          </a:xfrm>
          <a:prstGeom prst="rect">
            <a:avLst/>
          </a:prstGeom>
          <a:noFill/>
          <a:ln>
            <a:noFill/>
          </a:ln>
        </p:spPr>
      </p:pic>
    </p:spTree>
  </p:cSld>
  <p:clrMapOvr>
    <a:masterClrMapping/>
  </p:clrMapOvr>
  <p:transition>
    <p:fade thruBlk="1"/>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Shape 227"/>
          <p:cNvSpPr txBox="1"/>
          <p:nvPr/>
        </p:nvSpPr>
        <p:spPr>
          <a:xfrm>
            <a:off x="3598985" y="433754"/>
            <a:ext cx="5169876" cy="785446"/>
          </a:xfrm>
          <a:prstGeom prst="rect">
            <a:avLst/>
          </a:prstGeom>
          <a:solidFill>
            <a:srgbClr val="FFC000"/>
          </a:solidFill>
          <a:ln>
            <a:noFill/>
          </a:ln>
        </p:spPr>
        <p:txBody>
          <a:bodyPr wrap="square" lIns="91425" tIns="45700" rIns="91425" bIns="45700" anchor="b" anchorCtr="0">
            <a:noAutofit/>
          </a:bodyPr>
          <a:lstStyle/>
          <a:p>
            <a:pPr marL="0" marR="0" lvl="0" indent="0" algn="l" rtl="0">
              <a:lnSpc>
                <a:spcPct val="90000"/>
              </a:lnSpc>
              <a:spcBef>
                <a:spcPts val="0"/>
              </a:spcBef>
              <a:spcAft>
                <a:spcPts val="0"/>
              </a:spcAft>
              <a:buClr>
                <a:schemeClr val="dk1"/>
              </a:buClr>
              <a:buSzPct val="25000"/>
              <a:buFont typeface="Century Gothic"/>
              <a:buNone/>
            </a:pPr>
            <a:r>
              <a:rPr lang="en-US" sz="4200" cap="none">
                <a:solidFill>
                  <a:schemeClr val="dk1"/>
                </a:solidFill>
                <a:latin typeface="Century Gothic"/>
                <a:ea typeface="Century Gothic"/>
                <a:cs typeface="Century Gothic"/>
                <a:sym typeface="Century Gothic"/>
              </a:rPr>
              <a:t>BETH SY’N BWYSIG?</a:t>
            </a:r>
          </a:p>
        </p:txBody>
      </p:sp>
      <p:sp>
        <p:nvSpPr>
          <p:cNvPr id="228" name="Shape 228"/>
          <p:cNvSpPr/>
          <p:nvPr/>
        </p:nvSpPr>
        <p:spPr>
          <a:xfrm>
            <a:off x="152401" y="1336432"/>
            <a:ext cx="8741898" cy="5099538"/>
          </a:xfrm>
          <a:prstGeom prst="roundRect">
            <a:avLst>
              <a:gd name="adj" fmla="val 16667"/>
            </a:avLst>
          </a:prstGeom>
          <a:gradFill>
            <a:gsLst>
              <a:gs pos="0">
                <a:srgbClr val="E3AFAE"/>
              </a:gs>
              <a:gs pos="52000">
                <a:srgbClr val="D79694"/>
              </a:gs>
              <a:gs pos="100000">
                <a:srgbClr val="D2827F"/>
              </a:gs>
            </a:gsLst>
            <a:lin ang="5400000" scaled="0"/>
          </a:gradFill>
          <a:ln w="9525" cap="flat" cmpd="sng">
            <a:solidFill>
              <a:schemeClr val="accent1"/>
            </a:solidFill>
            <a:prstDash val="solid"/>
            <a:round/>
            <a:headEnd type="none" w="med" len="med"/>
            <a:tailEnd type="none" w="med" len="med"/>
          </a:ln>
        </p:spPr>
        <p:txBody>
          <a:bodyPr wrap="square" lIns="91425" tIns="45700" rIns="91425" bIns="45700" anchor="ctr" anchorCtr="0">
            <a:noAutofit/>
          </a:bodyPr>
          <a:lstStyle/>
          <a:p>
            <a:pPr marL="0" marR="0" lvl="0" indent="0" algn="l" rtl="0">
              <a:lnSpc>
                <a:spcPct val="80000"/>
              </a:lnSpc>
              <a:spcBef>
                <a:spcPts val="0"/>
              </a:spcBef>
              <a:spcAft>
                <a:spcPts val="0"/>
              </a:spcAft>
              <a:buSzPct val="25000"/>
              <a:buNone/>
            </a:pPr>
            <a:r>
              <a:rPr lang="en-US" sz="2000" b="1">
                <a:solidFill>
                  <a:schemeClr val="dk1"/>
                </a:solidFill>
                <a:latin typeface="Arial"/>
                <a:ea typeface="Arial"/>
                <a:cs typeface="Arial"/>
                <a:sym typeface="Arial"/>
              </a:rPr>
              <a:t> </a:t>
            </a:r>
          </a:p>
          <a:p>
            <a:pPr marL="342900" marR="0" lvl="0" indent="-342900" algn="l" rtl="0">
              <a:lnSpc>
                <a:spcPct val="150000"/>
              </a:lnSpc>
              <a:spcBef>
                <a:spcPts val="400"/>
              </a:spcBef>
              <a:spcAft>
                <a:spcPts val="0"/>
              </a:spcAft>
              <a:buClr>
                <a:schemeClr val="dk1"/>
              </a:buClr>
              <a:buSzPct val="100000"/>
              <a:buFont typeface="Arial"/>
              <a:buChar char="•"/>
            </a:pPr>
            <a:r>
              <a:rPr lang="en-US" sz="2000" b="1" u="sng">
                <a:solidFill>
                  <a:schemeClr val="dk1"/>
                </a:solidFill>
                <a:latin typeface="Arial"/>
                <a:ea typeface="Arial"/>
                <a:cs typeface="Arial"/>
                <a:sym typeface="Arial"/>
              </a:rPr>
              <a:t>Ffurf</a:t>
            </a:r>
            <a:r>
              <a:rPr lang="en-US" sz="2000">
                <a:solidFill>
                  <a:schemeClr val="dk1"/>
                </a:solidFill>
                <a:latin typeface="Arial"/>
                <a:ea typeface="Arial"/>
                <a:cs typeface="Arial"/>
                <a:sym typeface="Arial"/>
              </a:rPr>
              <a:t> – cofiwch ysgrifennu yn ôl ffurf y llythyr ffurfiol</a:t>
            </a:r>
          </a:p>
          <a:p>
            <a:pPr marL="342900" marR="0" lvl="0" indent="-342900" algn="l" rtl="0">
              <a:lnSpc>
                <a:spcPct val="150000"/>
              </a:lnSpc>
              <a:spcBef>
                <a:spcPts val="400"/>
              </a:spcBef>
              <a:spcAft>
                <a:spcPts val="0"/>
              </a:spcAft>
              <a:buClr>
                <a:schemeClr val="dk1"/>
              </a:buClr>
              <a:buSzPct val="100000"/>
              <a:buFont typeface="Arial"/>
              <a:buChar char="•"/>
            </a:pPr>
            <a:r>
              <a:rPr lang="en-US" sz="2000" b="1" u="sng">
                <a:solidFill>
                  <a:schemeClr val="dk1"/>
                </a:solidFill>
                <a:latin typeface="Arial"/>
                <a:ea typeface="Arial"/>
                <a:cs typeface="Arial"/>
                <a:sym typeface="Arial"/>
              </a:rPr>
              <a:t>Gwybodaeth gywir </a:t>
            </a:r>
            <a:r>
              <a:rPr lang="en-US" sz="2000">
                <a:solidFill>
                  <a:schemeClr val="dk1"/>
                </a:solidFill>
                <a:latin typeface="Arial"/>
                <a:ea typeface="Arial"/>
                <a:cs typeface="Arial"/>
                <a:sym typeface="Arial"/>
              </a:rPr>
              <a:t>- ffeithiau  a thystiolaeth i gefnogi eich pwyntiau </a:t>
            </a:r>
          </a:p>
          <a:p>
            <a:pPr marL="342900" marR="0" lvl="0" indent="-342900" algn="l" rtl="0">
              <a:lnSpc>
                <a:spcPct val="150000"/>
              </a:lnSpc>
              <a:spcBef>
                <a:spcPts val="400"/>
              </a:spcBef>
              <a:spcAft>
                <a:spcPts val="0"/>
              </a:spcAft>
              <a:buClr>
                <a:schemeClr val="dk1"/>
              </a:buClr>
              <a:buSzPct val="100000"/>
              <a:buFont typeface="Arial"/>
              <a:buChar char="•"/>
            </a:pPr>
            <a:r>
              <a:rPr lang="en-US" sz="2000" b="1" u="sng">
                <a:solidFill>
                  <a:schemeClr val="dk1"/>
                </a:solidFill>
                <a:latin typeface="Arial"/>
                <a:ea typeface="Arial"/>
                <a:cs typeface="Arial"/>
                <a:sym typeface="Arial"/>
              </a:rPr>
              <a:t>Iaith ffurfiol </a:t>
            </a:r>
            <a:r>
              <a:rPr lang="en-US" sz="2000">
                <a:solidFill>
                  <a:schemeClr val="dk1"/>
                </a:solidFill>
                <a:latin typeface="Arial"/>
                <a:ea typeface="Arial"/>
                <a:cs typeface="Arial"/>
                <a:sym typeface="Arial"/>
              </a:rPr>
              <a:t>– peidiwch a defnyddio iaith anffurfiol na thafodiaith, a chyfeiriwch at y person sy’n derbyn y llythyr gyda’r rhagenwau ‘chi’ ac ‘eich’</a:t>
            </a:r>
          </a:p>
          <a:p>
            <a:pPr marL="342900" marR="0" lvl="0" indent="-342900" algn="l" rtl="0">
              <a:lnSpc>
                <a:spcPct val="150000"/>
              </a:lnSpc>
              <a:spcBef>
                <a:spcPts val="400"/>
              </a:spcBef>
              <a:spcAft>
                <a:spcPts val="0"/>
              </a:spcAft>
              <a:buClr>
                <a:schemeClr val="dk1"/>
              </a:buClr>
              <a:buSzPct val="100000"/>
              <a:buFont typeface="Arial"/>
              <a:buChar char="•"/>
            </a:pPr>
            <a:r>
              <a:rPr lang="en-US" sz="2000" b="1" u="sng">
                <a:solidFill>
                  <a:schemeClr val="dk1"/>
                </a:solidFill>
                <a:latin typeface="Arial"/>
                <a:ea typeface="Arial"/>
                <a:cs typeface="Arial"/>
                <a:sym typeface="Arial"/>
              </a:rPr>
              <a:t>Iaith safonol </a:t>
            </a:r>
            <a:r>
              <a:rPr lang="en-US" sz="2000">
                <a:solidFill>
                  <a:schemeClr val="dk1"/>
                </a:solidFill>
                <a:latin typeface="Arial"/>
                <a:ea typeface="Arial"/>
                <a:cs typeface="Arial"/>
                <a:sym typeface="Arial"/>
              </a:rPr>
              <a:t>– gwiriwch y sillafu, y ramadeg a’r atalnodi</a:t>
            </a:r>
          </a:p>
          <a:p>
            <a:pPr marL="342900" marR="0" lvl="0" indent="-342900" algn="l" rtl="0">
              <a:lnSpc>
                <a:spcPct val="150000"/>
              </a:lnSpc>
              <a:spcBef>
                <a:spcPts val="400"/>
              </a:spcBef>
              <a:spcAft>
                <a:spcPts val="0"/>
              </a:spcAft>
              <a:buClr>
                <a:schemeClr val="dk1"/>
              </a:buClr>
              <a:buSzPct val="100000"/>
              <a:buFont typeface="Arial"/>
              <a:buChar char="•"/>
            </a:pPr>
            <a:r>
              <a:rPr lang="en-US" sz="2000" b="1" u="sng">
                <a:solidFill>
                  <a:schemeClr val="dk1"/>
                </a:solidFill>
                <a:latin typeface="Arial"/>
                <a:ea typeface="Arial"/>
                <a:cs typeface="Arial"/>
                <a:sym typeface="Arial"/>
              </a:rPr>
              <a:t>Berfau</a:t>
            </a:r>
            <a:r>
              <a:rPr lang="en-US" sz="2000">
                <a:solidFill>
                  <a:schemeClr val="dk1"/>
                </a:solidFill>
                <a:latin typeface="Arial"/>
                <a:ea typeface="Arial"/>
                <a:cs typeface="Arial"/>
                <a:sym typeface="Arial"/>
              </a:rPr>
              <a:t> – cofiwch ddefnyddio berfau cryno (personol ac amhersonol)</a:t>
            </a:r>
          </a:p>
        </p:txBody>
      </p:sp>
    </p:spTree>
  </p:cSld>
  <p:clrMapOvr>
    <a:masterClrMapping/>
  </p:clrMapOvr>
  <p:transition>
    <p:fade thruBlk="1"/>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pic>
        <p:nvPicPr>
          <p:cNvPr id="233" name="Shape 233" descr="j0343343"/>
          <p:cNvPicPr preferRelativeResize="0"/>
          <p:nvPr/>
        </p:nvPicPr>
        <p:blipFill rotWithShape="1">
          <a:blip r:embed="rId3">
            <a:alphaModFix/>
          </a:blip>
          <a:srcRect/>
          <a:stretch/>
        </p:blipFill>
        <p:spPr>
          <a:xfrm flipH="1">
            <a:off x="3419475" y="1844675"/>
            <a:ext cx="2698750" cy="2808288"/>
          </a:xfrm>
          <a:prstGeom prst="rect">
            <a:avLst/>
          </a:prstGeom>
          <a:noFill/>
          <a:ln>
            <a:noFill/>
          </a:ln>
        </p:spPr>
      </p:pic>
      <p:sp>
        <p:nvSpPr>
          <p:cNvPr id="234" name="Shape 234"/>
          <p:cNvSpPr/>
          <p:nvPr/>
        </p:nvSpPr>
        <p:spPr>
          <a:xfrm>
            <a:off x="611188" y="188913"/>
            <a:ext cx="2447925" cy="1871662"/>
          </a:xfrm>
          <a:prstGeom prst="wedgeEllipseCallout">
            <a:avLst>
              <a:gd name="adj1" fmla="val 86898"/>
              <a:gd name="adj2" fmla="val 51356"/>
            </a:avLst>
          </a:prstGeom>
          <a:solidFill>
            <a:srgbClr val="FF0000"/>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1800">
              <a:solidFill>
                <a:schemeClr val="dk1"/>
              </a:solidFill>
              <a:latin typeface="Arial"/>
              <a:ea typeface="Arial"/>
              <a:cs typeface="Arial"/>
              <a:sym typeface="Arial"/>
            </a:endParaRPr>
          </a:p>
        </p:txBody>
      </p:sp>
      <p:sp>
        <p:nvSpPr>
          <p:cNvPr id="235" name="Shape 235"/>
          <p:cNvSpPr txBox="1"/>
          <p:nvPr/>
        </p:nvSpPr>
        <p:spPr>
          <a:xfrm>
            <a:off x="755650" y="722313"/>
            <a:ext cx="2159000" cy="757130"/>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lt1"/>
              </a:buClr>
              <a:buSzPct val="25000"/>
              <a:buFont typeface="Comic Sans MS"/>
              <a:buNone/>
            </a:pPr>
            <a:r>
              <a:rPr lang="en-US" sz="1800" b="1">
                <a:solidFill>
                  <a:schemeClr val="lt1"/>
                </a:solidFill>
                <a:latin typeface="Comic Sans MS"/>
                <a:ea typeface="Comic Sans MS"/>
                <a:cs typeface="Comic Sans MS"/>
                <a:sym typeface="Comic Sans MS"/>
              </a:rPr>
              <a:t>eich cyfeiriad chi  a’r cod post ar yr ochr dde</a:t>
            </a:r>
          </a:p>
        </p:txBody>
      </p:sp>
      <p:sp>
        <p:nvSpPr>
          <p:cNvPr id="236" name="Shape 236"/>
          <p:cNvSpPr/>
          <p:nvPr/>
        </p:nvSpPr>
        <p:spPr>
          <a:xfrm>
            <a:off x="6227763" y="2781300"/>
            <a:ext cx="2447925" cy="1223963"/>
          </a:xfrm>
          <a:prstGeom prst="wedgeRoundRectCallout">
            <a:avLst>
              <a:gd name="adj1" fmla="val -61931"/>
              <a:gd name="adj2" fmla="val -75681"/>
              <a:gd name="adj3" fmla="val 16667"/>
            </a:avLst>
          </a:prstGeom>
          <a:solidFill>
            <a:srgbClr val="00FF00"/>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900" b="1">
              <a:solidFill>
                <a:schemeClr val="dk1"/>
              </a:solidFill>
              <a:latin typeface="Comic Sans MS"/>
              <a:ea typeface="Comic Sans MS"/>
              <a:cs typeface="Comic Sans MS"/>
              <a:sym typeface="Comic Sans MS"/>
            </a:endParaRPr>
          </a:p>
          <a:p>
            <a:pPr marL="0" marR="0" lvl="0" indent="0" algn="ctr" rtl="0">
              <a:lnSpc>
                <a:spcPct val="80000"/>
              </a:lnSpc>
              <a:spcBef>
                <a:spcPts val="900"/>
              </a:spcBef>
              <a:spcAft>
                <a:spcPts val="0"/>
              </a:spcAft>
              <a:buClr>
                <a:schemeClr val="dk1"/>
              </a:buClr>
              <a:buSzPct val="25000"/>
              <a:buFont typeface="Comic Sans MS"/>
              <a:buNone/>
            </a:pPr>
            <a:r>
              <a:rPr lang="en-US" sz="1800" b="1">
                <a:solidFill>
                  <a:schemeClr val="dk1"/>
                </a:solidFill>
                <a:latin typeface="Comic Sans MS"/>
                <a:ea typeface="Comic Sans MS"/>
                <a:cs typeface="Comic Sans MS"/>
                <a:sym typeface="Comic Sans MS"/>
              </a:rPr>
              <a:t>dyddiad ar yr ochr dde</a:t>
            </a:r>
          </a:p>
          <a:p>
            <a:pPr marL="0" marR="0" lvl="0" indent="0" algn="ctr" rtl="0">
              <a:lnSpc>
                <a:spcPct val="80000"/>
              </a:lnSpc>
              <a:spcBef>
                <a:spcPts val="0"/>
              </a:spcBef>
              <a:spcAft>
                <a:spcPts val="0"/>
              </a:spcAft>
              <a:buClr>
                <a:schemeClr val="dk1"/>
              </a:buClr>
              <a:buFont typeface="Comic Sans MS"/>
              <a:buNone/>
            </a:pPr>
            <a:endParaRPr sz="2800">
              <a:solidFill>
                <a:schemeClr val="dk1"/>
              </a:solidFill>
              <a:latin typeface="Comic Sans MS"/>
              <a:ea typeface="Comic Sans MS"/>
              <a:cs typeface="Comic Sans MS"/>
              <a:sym typeface="Comic Sans MS"/>
            </a:endParaRPr>
          </a:p>
        </p:txBody>
      </p:sp>
      <p:sp>
        <p:nvSpPr>
          <p:cNvPr id="237" name="Shape 237"/>
          <p:cNvSpPr/>
          <p:nvPr/>
        </p:nvSpPr>
        <p:spPr>
          <a:xfrm>
            <a:off x="2496283" y="5229957"/>
            <a:ext cx="2661871" cy="1334965"/>
          </a:xfrm>
          <a:prstGeom prst="wedgeRectCallout">
            <a:avLst>
              <a:gd name="adj1" fmla="val 22403"/>
              <a:gd name="adj2" fmla="val -173236"/>
            </a:avLst>
          </a:prstGeom>
          <a:solidFill>
            <a:srgbClr val="FFFF00"/>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1800">
              <a:solidFill>
                <a:schemeClr val="dk1"/>
              </a:solidFill>
              <a:latin typeface="Arial"/>
              <a:ea typeface="Arial"/>
              <a:cs typeface="Arial"/>
              <a:sym typeface="Arial"/>
            </a:endParaRPr>
          </a:p>
        </p:txBody>
      </p:sp>
      <p:sp>
        <p:nvSpPr>
          <p:cNvPr id="238" name="Shape 238"/>
          <p:cNvSpPr/>
          <p:nvPr/>
        </p:nvSpPr>
        <p:spPr>
          <a:xfrm>
            <a:off x="5651500" y="4437063"/>
            <a:ext cx="2592388" cy="1728787"/>
          </a:xfrm>
          <a:prstGeom prst="wedgeEllipseCallout">
            <a:avLst>
              <a:gd name="adj1" fmla="val -48407"/>
              <a:gd name="adj2" fmla="val -96375"/>
            </a:avLst>
          </a:prstGeom>
          <a:solidFill>
            <a:srgbClr val="54C5F4"/>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1800">
              <a:solidFill>
                <a:schemeClr val="dk1"/>
              </a:solidFill>
              <a:latin typeface="Arial"/>
              <a:ea typeface="Arial"/>
              <a:cs typeface="Arial"/>
              <a:sym typeface="Arial"/>
            </a:endParaRPr>
          </a:p>
        </p:txBody>
      </p:sp>
      <p:sp>
        <p:nvSpPr>
          <p:cNvPr id="239" name="Shape 239"/>
          <p:cNvSpPr txBox="1"/>
          <p:nvPr/>
        </p:nvSpPr>
        <p:spPr>
          <a:xfrm>
            <a:off x="5867400" y="4724400"/>
            <a:ext cx="2233613" cy="978729"/>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lt1"/>
              </a:buClr>
              <a:buSzPct val="25000"/>
              <a:buFont typeface="Comic Sans MS"/>
              <a:buNone/>
            </a:pPr>
            <a:r>
              <a:rPr lang="en-US" sz="1800" b="1">
                <a:solidFill>
                  <a:schemeClr val="lt1"/>
                </a:solidFill>
                <a:latin typeface="Comic Sans MS"/>
                <a:ea typeface="Comic Sans MS"/>
                <a:cs typeface="Comic Sans MS"/>
                <a:sym typeface="Comic Sans MS"/>
              </a:rPr>
              <a:t>paragraff cyntaf yn esbonio’r rheswm dros anfon y llythyr</a:t>
            </a:r>
          </a:p>
        </p:txBody>
      </p:sp>
      <p:sp>
        <p:nvSpPr>
          <p:cNvPr id="240" name="Shape 240"/>
          <p:cNvSpPr/>
          <p:nvPr/>
        </p:nvSpPr>
        <p:spPr>
          <a:xfrm>
            <a:off x="6047581" y="261937"/>
            <a:ext cx="2592387" cy="1582738"/>
          </a:xfrm>
          <a:prstGeom prst="wedgeEllipseCallout">
            <a:avLst>
              <a:gd name="adj1" fmla="val -47491"/>
              <a:gd name="adj2" fmla="val 62537"/>
            </a:avLst>
          </a:prstGeom>
          <a:gradFill>
            <a:gsLst>
              <a:gs pos="0">
                <a:srgbClr val="AF94D2"/>
              </a:gs>
              <a:gs pos="100000">
                <a:srgbClr val="CCBEE1"/>
              </a:gs>
            </a:gsLst>
            <a:path path="circle">
              <a:fillToRect l="50000" t="50000" r="50000" b="50000"/>
            </a:path>
            <a:tileRect/>
          </a:gra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1800">
              <a:solidFill>
                <a:schemeClr val="dk1"/>
              </a:solidFill>
              <a:latin typeface="Arial"/>
              <a:ea typeface="Arial"/>
              <a:cs typeface="Arial"/>
              <a:sym typeface="Arial"/>
            </a:endParaRPr>
          </a:p>
        </p:txBody>
      </p:sp>
      <p:sp>
        <p:nvSpPr>
          <p:cNvPr id="241" name="Shape 241"/>
          <p:cNvSpPr txBox="1"/>
          <p:nvPr/>
        </p:nvSpPr>
        <p:spPr>
          <a:xfrm>
            <a:off x="6227762" y="529431"/>
            <a:ext cx="2196305" cy="830997"/>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SzPct val="25000"/>
              <a:buFont typeface="Comic Sans MS"/>
              <a:buNone/>
            </a:pPr>
            <a:r>
              <a:rPr lang="en-US" sz="2000" b="1">
                <a:solidFill>
                  <a:schemeClr val="dk1"/>
                </a:solidFill>
                <a:latin typeface="Comic Sans MS"/>
                <a:ea typeface="Comic Sans MS"/>
                <a:cs typeface="Comic Sans MS"/>
                <a:sym typeface="Comic Sans MS"/>
              </a:rPr>
              <a:t>paragraff newydd ar gyfer pob pwynt</a:t>
            </a:r>
          </a:p>
        </p:txBody>
      </p:sp>
      <p:sp>
        <p:nvSpPr>
          <p:cNvPr id="242" name="Shape 242"/>
          <p:cNvSpPr/>
          <p:nvPr/>
        </p:nvSpPr>
        <p:spPr>
          <a:xfrm>
            <a:off x="395288" y="3789363"/>
            <a:ext cx="2735262" cy="1511300"/>
          </a:xfrm>
          <a:prstGeom prst="wedgeEllipseCallout">
            <a:avLst>
              <a:gd name="adj1" fmla="val 71880"/>
              <a:gd name="adj2" fmla="val -107199"/>
            </a:avLst>
          </a:prstGeom>
          <a:solidFill>
            <a:srgbClr val="ED55F2"/>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1800">
              <a:solidFill>
                <a:schemeClr val="dk1"/>
              </a:solidFill>
              <a:latin typeface="Comic Sans MS"/>
              <a:ea typeface="Comic Sans MS"/>
              <a:cs typeface="Comic Sans MS"/>
              <a:sym typeface="Comic Sans MS"/>
            </a:endParaRPr>
          </a:p>
        </p:txBody>
      </p:sp>
      <p:sp>
        <p:nvSpPr>
          <p:cNvPr id="243" name="Shape 243"/>
          <p:cNvSpPr/>
          <p:nvPr/>
        </p:nvSpPr>
        <p:spPr>
          <a:xfrm>
            <a:off x="128954" y="2276475"/>
            <a:ext cx="2282459" cy="1152525"/>
          </a:xfrm>
          <a:prstGeom prst="wedgeRectCallout">
            <a:avLst>
              <a:gd name="adj1" fmla="val 138745"/>
              <a:gd name="adj2" fmla="val -38431"/>
            </a:avLst>
          </a:prstGeom>
          <a:solidFill>
            <a:schemeClr val="folHlink"/>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Font typeface="Comic Sans MS"/>
              <a:buNone/>
            </a:pPr>
            <a:endParaRPr sz="1800">
              <a:solidFill>
                <a:schemeClr val="dk1"/>
              </a:solidFill>
              <a:latin typeface="Comic Sans MS"/>
              <a:ea typeface="Comic Sans MS"/>
              <a:cs typeface="Comic Sans MS"/>
              <a:sym typeface="Comic Sans MS"/>
            </a:endParaRPr>
          </a:p>
        </p:txBody>
      </p:sp>
      <p:sp>
        <p:nvSpPr>
          <p:cNvPr id="244" name="Shape 244"/>
          <p:cNvSpPr txBox="1"/>
          <p:nvPr/>
        </p:nvSpPr>
        <p:spPr>
          <a:xfrm>
            <a:off x="128954" y="2420938"/>
            <a:ext cx="2211021" cy="757130"/>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SzPct val="25000"/>
              <a:buFont typeface="Comic Sans MS"/>
              <a:buNone/>
            </a:pPr>
            <a:r>
              <a:rPr lang="en-US" sz="1800" b="1">
                <a:solidFill>
                  <a:schemeClr val="dk1"/>
                </a:solidFill>
                <a:latin typeface="Comic Sans MS"/>
                <a:ea typeface="Comic Sans MS"/>
                <a:cs typeface="Comic Sans MS"/>
                <a:sym typeface="Comic Sans MS"/>
              </a:rPr>
              <a:t>brawddeg gadarn ond cwrtais i gloi’r llythyr</a:t>
            </a:r>
          </a:p>
        </p:txBody>
      </p:sp>
      <p:sp>
        <p:nvSpPr>
          <p:cNvPr id="245" name="Shape 245"/>
          <p:cNvSpPr txBox="1"/>
          <p:nvPr/>
        </p:nvSpPr>
        <p:spPr>
          <a:xfrm>
            <a:off x="646114" y="4104892"/>
            <a:ext cx="2160587" cy="978729"/>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SzPct val="25000"/>
              <a:buFont typeface="Comic Sans MS"/>
              <a:buNone/>
            </a:pPr>
            <a:r>
              <a:rPr lang="en-US" sz="1800" b="1">
                <a:solidFill>
                  <a:schemeClr val="dk1"/>
                </a:solidFill>
                <a:latin typeface="Comic Sans MS"/>
                <a:ea typeface="Comic Sans MS"/>
                <a:cs typeface="Comic Sans MS"/>
                <a:sym typeface="Comic Sans MS"/>
              </a:rPr>
              <a:t>cloi trwy lofnodi ac ysgrifennu eich enw yn llawn mewn cromfachau</a:t>
            </a:r>
          </a:p>
        </p:txBody>
      </p:sp>
      <p:sp>
        <p:nvSpPr>
          <p:cNvPr id="246" name="Shape 246"/>
          <p:cNvSpPr/>
          <p:nvPr/>
        </p:nvSpPr>
        <p:spPr>
          <a:xfrm>
            <a:off x="3276600" y="188913"/>
            <a:ext cx="2159000" cy="1079500"/>
          </a:xfrm>
          <a:prstGeom prst="wedgeRectCallout">
            <a:avLst>
              <a:gd name="adj1" fmla="val 18014"/>
              <a:gd name="adj2" fmla="val 96028"/>
            </a:avLst>
          </a:prstGeom>
          <a:solidFill>
            <a:srgbClr val="CCFFFF"/>
          </a:solidFill>
          <a:ln w="9525" cap="flat" cmpd="sng">
            <a:solidFill>
              <a:schemeClr val="dk1"/>
            </a:solidFill>
            <a:prstDash val="solid"/>
            <a:miter lim="8000"/>
            <a:headEnd type="none" w="med" len="med"/>
            <a:tailEnd type="none" w="med" len="med"/>
          </a:ln>
        </p:spPr>
        <p:txBody>
          <a:bodyPr wrap="square" lIns="91425" tIns="45700" rIns="91425" bIns="45700" anchor="t" anchorCtr="0">
            <a:noAutofit/>
          </a:bodyPr>
          <a:lstStyle/>
          <a:p>
            <a:pPr marL="0" marR="0" lvl="0" indent="0" algn="ctr" rtl="0">
              <a:lnSpc>
                <a:spcPct val="80000"/>
              </a:lnSpc>
              <a:spcBef>
                <a:spcPts val="0"/>
              </a:spcBef>
              <a:spcAft>
                <a:spcPts val="0"/>
              </a:spcAft>
              <a:buSzPct val="25000"/>
              <a:buNone/>
            </a:pPr>
            <a:r>
              <a:rPr lang="en-US" sz="1600" b="1">
                <a:solidFill>
                  <a:schemeClr val="dk1"/>
                </a:solidFill>
                <a:latin typeface="Century Gothic"/>
                <a:ea typeface="Century Gothic"/>
                <a:cs typeface="Century Gothic"/>
                <a:sym typeface="Century Gothic"/>
              </a:rPr>
              <a:t>cyfeiriad a chod post derbynnydd y llythyr ar ochr chwith y dudalen</a:t>
            </a:r>
          </a:p>
        </p:txBody>
      </p:sp>
      <p:sp>
        <p:nvSpPr>
          <p:cNvPr id="247" name="Shape 247"/>
          <p:cNvSpPr txBox="1"/>
          <p:nvPr/>
        </p:nvSpPr>
        <p:spPr>
          <a:xfrm>
            <a:off x="2512646" y="5300663"/>
            <a:ext cx="2645508" cy="1117229"/>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dk1"/>
              </a:buClr>
              <a:buSzPct val="25000"/>
              <a:buFont typeface="Comic Sans MS"/>
              <a:buNone/>
            </a:pPr>
            <a:r>
              <a:rPr lang="en-US" sz="1800" b="1">
                <a:solidFill>
                  <a:schemeClr val="dk1"/>
                </a:solidFill>
                <a:latin typeface="Comic Sans MS"/>
                <a:ea typeface="Comic Sans MS"/>
                <a:cs typeface="Comic Sans MS"/>
                <a:sym typeface="Comic Sans MS"/>
              </a:rPr>
              <a:t>dechrau gydag:</a:t>
            </a:r>
          </a:p>
          <a:p>
            <a:pPr marL="0" marR="0" lvl="0" indent="0" algn="ctr" rtl="0">
              <a:lnSpc>
                <a:spcPct val="80000"/>
              </a:lnSpc>
              <a:spcBef>
                <a:spcPts val="900"/>
              </a:spcBef>
              <a:spcAft>
                <a:spcPts val="0"/>
              </a:spcAft>
              <a:buClr>
                <a:schemeClr val="dk1"/>
              </a:buClr>
              <a:buSzPct val="25000"/>
              <a:buFont typeface="Comic Sans MS"/>
              <a:buNone/>
            </a:pPr>
            <a:r>
              <a:rPr lang="en-US" sz="1800" b="1">
                <a:solidFill>
                  <a:schemeClr val="dk1"/>
                </a:solidFill>
                <a:latin typeface="Comic Sans MS"/>
                <a:ea typeface="Comic Sans MS"/>
                <a:cs typeface="Comic Sans MS"/>
                <a:sym typeface="Comic Sans MS"/>
              </a:rPr>
              <a:t>Annwyl Syr/Fadam neu enw’r person os ydych yn ei wybod</a:t>
            </a:r>
          </a:p>
        </p:txBody>
      </p:sp>
    </p:spTree>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3"/>
                                        </p:tgtEl>
                                        <p:attrNameLst>
                                          <p:attrName>style.visibility</p:attrName>
                                        </p:attrNameLst>
                                      </p:cBhvr>
                                      <p:to>
                                        <p:strVal val="visible"/>
                                      </p:to>
                                    </p:set>
                                    <p:animEffect transition="in" filter="fade">
                                      <p:cBhvr>
                                        <p:cTn id="7" dur="500"/>
                                        <p:tgtEl>
                                          <p:spTgt spid="23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34"/>
                                        </p:tgtEl>
                                        <p:attrNameLst>
                                          <p:attrName>style.visibility</p:attrName>
                                        </p:attrNameLst>
                                      </p:cBhvr>
                                      <p:to>
                                        <p:strVal val="visible"/>
                                      </p:to>
                                    </p:set>
                                    <p:anim calcmode="lin" valueType="num">
                                      <p:cBhvr additive="base">
                                        <p:cTn id="12" dur="500"/>
                                        <p:tgtEl>
                                          <p:spTgt spid="234"/>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5">
                                            <p:txEl>
                                              <p:pRg st="0" end="0"/>
                                            </p:txEl>
                                          </p:spTgt>
                                        </p:tgtEl>
                                        <p:attrNameLst>
                                          <p:attrName>style.visibility</p:attrName>
                                        </p:attrNameLst>
                                      </p:cBhvr>
                                      <p:to>
                                        <p:strVal val="visible"/>
                                      </p:to>
                                    </p:set>
                                    <p:animEffect transition="in" filter="fade">
                                      <p:cBhvr>
                                        <p:cTn id="17" dur="500"/>
                                        <p:tgtEl>
                                          <p:spTgt spid="23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246"/>
                                        </p:tgtEl>
                                        <p:attrNameLst>
                                          <p:attrName>style.visibility</p:attrName>
                                        </p:attrNameLst>
                                      </p:cBhvr>
                                      <p:to>
                                        <p:strVal val="visible"/>
                                      </p:to>
                                    </p:set>
                                    <p:anim calcmode="lin" valueType="num">
                                      <p:cBhvr additive="base">
                                        <p:cTn id="22" dur="500"/>
                                        <p:tgtEl>
                                          <p:spTgt spid="24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37"/>
                                        </p:tgtEl>
                                        <p:attrNameLst>
                                          <p:attrName>style.visibility</p:attrName>
                                        </p:attrNameLst>
                                      </p:cBhvr>
                                      <p:to>
                                        <p:strVal val="visible"/>
                                      </p:to>
                                    </p:set>
                                    <p:anim calcmode="lin" valueType="num">
                                      <p:cBhvr additive="base">
                                        <p:cTn id="27" dur="500"/>
                                        <p:tgtEl>
                                          <p:spTgt spid="23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7">
                                            <p:txEl>
                                              <p:pRg st="0" end="0"/>
                                            </p:txEl>
                                          </p:spTgt>
                                        </p:tgtEl>
                                        <p:attrNameLst>
                                          <p:attrName>style.visibility</p:attrName>
                                        </p:attrNameLst>
                                      </p:cBhvr>
                                      <p:to>
                                        <p:strVal val="visible"/>
                                      </p:to>
                                    </p:set>
                                    <p:animEffect transition="in" filter="fade">
                                      <p:cBhvr>
                                        <p:cTn id="32" dur="500"/>
                                        <p:tgtEl>
                                          <p:spTgt spid="247">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7">
                                            <p:txEl>
                                              <p:pRg st="1" end="1"/>
                                            </p:txEl>
                                          </p:spTgt>
                                        </p:tgtEl>
                                        <p:attrNameLst>
                                          <p:attrName>style.visibility</p:attrName>
                                        </p:attrNameLst>
                                      </p:cBhvr>
                                      <p:to>
                                        <p:strVal val="visible"/>
                                      </p:to>
                                    </p:set>
                                    <p:animEffect transition="in" filter="fade">
                                      <p:cBhvr>
                                        <p:cTn id="37" dur="500"/>
                                        <p:tgtEl>
                                          <p:spTgt spid="247">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238"/>
                                        </p:tgtEl>
                                        <p:attrNameLst>
                                          <p:attrName>style.visibility</p:attrName>
                                        </p:attrNameLst>
                                      </p:cBhvr>
                                      <p:to>
                                        <p:strVal val="visible"/>
                                      </p:to>
                                    </p:set>
                                    <p:anim calcmode="lin" valueType="num">
                                      <p:cBhvr additive="base">
                                        <p:cTn id="42" dur="500"/>
                                        <p:tgtEl>
                                          <p:spTgt spid="23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39">
                                            <p:txEl>
                                              <p:pRg st="0" end="0"/>
                                            </p:txEl>
                                          </p:spTgt>
                                        </p:tgtEl>
                                        <p:attrNameLst>
                                          <p:attrName>style.visibility</p:attrName>
                                        </p:attrNameLst>
                                      </p:cBhvr>
                                      <p:to>
                                        <p:strVal val="visible"/>
                                      </p:to>
                                    </p:set>
                                    <p:animEffect transition="in" filter="fade">
                                      <p:cBhvr>
                                        <p:cTn id="47" dur="500"/>
                                        <p:tgtEl>
                                          <p:spTgt spid="239">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240"/>
                                        </p:tgtEl>
                                        <p:attrNameLst>
                                          <p:attrName>style.visibility</p:attrName>
                                        </p:attrNameLst>
                                      </p:cBhvr>
                                      <p:to>
                                        <p:strVal val="visible"/>
                                      </p:to>
                                    </p:set>
                                    <p:anim calcmode="lin" valueType="num">
                                      <p:cBhvr additive="base">
                                        <p:cTn id="52" dur="500"/>
                                        <p:tgtEl>
                                          <p:spTgt spid="240"/>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41">
                                            <p:txEl>
                                              <p:pRg st="0" end="0"/>
                                            </p:txEl>
                                          </p:spTgt>
                                        </p:tgtEl>
                                        <p:attrNameLst>
                                          <p:attrName>style.visibility</p:attrName>
                                        </p:attrNameLst>
                                      </p:cBhvr>
                                      <p:to>
                                        <p:strVal val="visible"/>
                                      </p:to>
                                    </p:set>
                                    <p:animEffect transition="in" filter="fade">
                                      <p:cBhvr>
                                        <p:cTn id="57" dur="500"/>
                                        <p:tgtEl>
                                          <p:spTgt spid="241">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243"/>
                                        </p:tgtEl>
                                        <p:attrNameLst>
                                          <p:attrName>style.visibility</p:attrName>
                                        </p:attrNameLst>
                                      </p:cBhvr>
                                      <p:to>
                                        <p:strVal val="visible"/>
                                      </p:to>
                                    </p:set>
                                    <p:anim calcmode="lin" valueType="num">
                                      <p:cBhvr additive="base">
                                        <p:cTn id="62" dur="500"/>
                                        <p:tgtEl>
                                          <p:spTgt spid="243"/>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244">
                                            <p:txEl>
                                              <p:pRg st="0" end="0"/>
                                            </p:txEl>
                                          </p:spTgt>
                                        </p:tgtEl>
                                        <p:attrNameLst>
                                          <p:attrName>style.visibility</p:attrName>
                                        </p:attrNameLst>
                                      </p:cBhvr>
                                      <p:to>
                                        <p:strVal val="visible"/>
                                      </p:to>
                                    </p:set>
                                    <p:animEffect transition="in" filter="fade">
                                      <p:cBhvr>
                                        <p:cTn id="67" dur="500"/>
                                        <p:tgtEl>
                                          <p:spTgt spid="244">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242"/>
                                        </p:tgtEl>
                                        <p:attrNameLst>
                                          <p:attrName>style.visibility</p:attrName>
                                        </p:attrNameLst>
                                      </p:cBhvr>
                                      <p:to>
                                        <p:strVal val="visible"/>
                                      </p:to>
                                    </p:set>
                                    <p:anim calcmode="lin" valueType="num">
                                      <p:cBhvr additive="base">
                                        <p:cTn id="72" dur="500"/>
                                        <p:tgtEl>
                                          <p:spTgt spid="242"/>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245">
                                            <p:txEl>
                                              <p:pRg st="0" end="0"/>
                                            </p:txEl>
                                          </p:spTgt>
                                        </p:tgtEl>
                                        <p:attrNameLst>
                                          <p:attrName>style.visibility</p:attrName>
                                        </p:attrNameLst>
                                      </p:cBhvr>
                                      <p:to>
                                        <p:strVal val="visible"/>
                                      </p:to>
                                    </p:set>
                                    <p:animEffect transition="in" filter="fade">
                                      <p:cBhvr>
                                        <p:cTn id="77" dur="500"/>
                                        <p:tgtEl>
                                          <p:spTgt spid="245">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233"/>
                                        </p:tgtEl>
                                        <p:attrNameLst>
                                          <p:attrName>style.visibility</p:attrName>
                                        </p:attrNameLst>
                                      </p:cBhvr>
                                      <p:to>
                                        <p:strVal val="visible"/>
                                      </p:to>
                                    </p:set>
                                    <p:animEffect transition="in" filter="fade">
                                      <p:cBhvr>
                                        <p:cTn id="82" dur="1000"/>
                                        <p:tgtEl>
                                          <p:spTgt spid="233"/>
                                        </p:tgtEl>
                                      </p:cBhvr>
                                    </p:animEffect>
                                  </p:childTnLst>
                                </p:cTn>
                              </p:par>
                              <p:par>
                                <p:cTn id="83" presetID="10" presetClass="entr" presetSubtype="0" fill="hold" nodeType="withEffect">
                                  <p:stCondLst>
                                    <p:cond delay="0"/>
                                  </p:stCondLst>
                                  <p:childTnLst>
                                    <p:set>
                                      <p:cBhvr>
                                        <p:cTn id="84" dur="1" fill="hold">
                                          <p:stCondLst>
                                            <p:cond delay="0"/>
                                          </p:stCondLst>
                                        </p:cTn>
                                        <p:tgtEl>
                                          <p:spTgt spid="234"/>
                                        </p:tgtEl>
                                        <p:attrNameLst>
                                          <p:attrName>style.visibility</p:attrName>
                                        </p:attrNameLst>
                                      </p:cBhvr>
                                      <p:to>
                                        <p:strVal val="visible"/>
                                      </p:to>
                                    </p:set>
                                    <p:animEffect transition="in" filter="fade">
                                      <p:cBhvr>
                                        <p:cTn id="85" dur="1000"/>
                                        <p:tgtEl>
                                          <p:spTgt spid="234"/>
                                        </p:tgtEl>
                                      </p:cBhvr>
                                    </p:animEffect>
                                  </p:childTnLst>
                                </p:cTn>
                              </p:par>
                              <p:par>
                                <p:cTn id="86" presetID="10" presetClass="entr" presetSubtype="0" fill="hold" nodeType="withEffect">
                                  <p:stCondLst>
                                    <p:cond delay="0"/>
                                  </p:stCondLst>
                                  <p:childTnLst>
                                    <p:set>
                                      <p:cBhvr>
                                        <p:cTn id="87" dur="1" fill="hold">
                                          <p:stCondLst>
                                            <p:cond delay="0"/>
                                          </p:stCondLst>
                                        </p:cTn>
                                        <p:tgtEl>
                                          <p:spTgt spid="235">
                                            <p:txEl>
                                              <p:pRg st="0" end="0"/>
                                            </p:txEl>
                                          </p:spTgt>
                                        </p:tgtEl>
                                        <p:attrNameLst>
                                          <p:attrName>style.visibility</p:attrName>
                                        </p:attrNameLst>
                                      </p:cBhvr>
                                      <p:to>
                                        <p:strVal val="visible"/>
                                      </p:to>
                                    </p:set>
                                    <p:animEffect transition="in" filter="fade">
                                      <p:cBhvr>
                                        <p:cTn id="88" dur="1000"/>
                                        <p:tgtEl>
                                          <p:spTgt spid="235">
                                            <p:txEl>
                                              <p:pRg st="0" end="0"/>
                                            </p:txEl>
                                          </p:spTgt>
                                        </p:tgtEl>
                                      </p:cBhvr>
                                    </p:animEffect>
                                  </p:childTnLst>
                                </p:cTn>
                              </p:par>
                              <p:par>
                                <p:cTn id="89" presetID="10" presetClass="entr" presetSubtype="0" fill="hold" nodeType="withEffect">
                                  <p:stCondLst>
                                    <p:cond delay="0"/>
                                  </p:stCondLst>
                                  <p:childTnLst>
                                    <p:set>
                                      <p:cBhvr>
                                        <p:cTn id="90" dur="1" fill="hold">
                                          <p:stCondLst>
                                            <p:cond delay="0"/>
                                          </p:stCondLst>
                                        </p:cTn>
                                        <p:tgtEl>
                                          <p:spTgt spid="237"/>
                                        </p:tgtEl>
                                        <p:attrNameLst>
                                          <p:attrName>style.visibility</p:attrName>
                                        </p:attrNameLst>
                                      </p:cBhvr>
                                      <p:to>
                                        <p:strVal val="visible"/>
                                      </p:to>
                                    </p:set>
                                    <p:animEffect transition="in" filter="fade">
                                      <p:cBhvr>
                                        <p:cTn id="91" dur="1000"/>
                                        <p:tgtEl>
                                          <p:spTgt spid="237"/>
                                        </p:tgtEl>
                                      </p:cBhvr>
                                    </p:animEffect>
                                  </p:childTnLst>
                                </p:cTn>
                              </p:par>
                              <p:par>
                                <p:cTn id="92" presetID="10" presetClass="entr" presetSubtype="0" fill="hold" nodeType="withEffect">
                                  <p:stCondLst>
                                    <p:cond delay="0"/>
                                  </p:stCondLst>
                                  <p:childTnLst>
                                    <p:set>
                                      <p:cBhvr>
                                        <p:cTn id="93" dur="1" fill="hold">
                                          <p:stCondLst>
                                            <p:cond delay="0"/>
                                          </p:stCondLst>
                                        </p:cTn>
                                        <p:tgtEl>
                                          <p:spTgt spid="238"/>
                                        </p:tgtEl>
                                        <p:attrNameLst>
                                          <p:attrName>style.visibility</p:attrName>
                                        </p:attrNameLst>
                                      </p:cBhvr>
                                      <p:to>
                                        <p:strVal val="visible"/>
                                      </p:to>
                                    </p:set>
                                    <p:animEffect transition="in" filter="fade">
                                      <p:cBhvr>
                                        <p:cTn id="94" dur="1000"/>
                                        <p:tgtEl>
                                          <p:spTgt spid="238"/>
                                        </p:tgtEl>
                                      </p:cBhvr>
                                    </p:animEffect>
                                  </p:childTnLst>
                                </p:cTn>
                              </p:par>
                              <p:par>
                                <p:cTn id="95" presetID="10" presetClass="entr" presetSubtype="0" fill="hold" nodeType="withEffect">
                                  <p:stCondLst>
                                    <p:cond delay="0"/>
                                  </p:stCondLst>
                                  <p:childTnLst>
                                    <p:set>
                                      <p:cBhvr>
                                        <p:cTn id="96" dur="1" fill="hold">
                                          <p:stCondLst>
                                            <p:cond delay="0"/>
                                          </p:stCondLst>
                                        </p:cTn>
                                        <p:tgtEl>
                                          <p:spTgt spid="239">
                                            <p:txEl>
                                              <p:pRg st="0" end="0"/>
                                            </p:txEl>
                                          </p:spTgt>
                                        </p:tgtEl>
                                        <p:attrNameLst>
                                          <p:attrName>style.visibility</p:attrName>
                                        </p:attrNameLst>
                                      </p:cBhvr>
                                      <p:to>
                                        <p:strVal val="visible"/>
                                      </p:to>
                                    </p:set>
                                    <p:animEffect transition="in" filter="fade">
                                      <p:cBhvr>
                                        <p:cTn id="97" dur="1000"/>
                                        <p:tgtEl>
                                          <p:spTgt spid="239">
                                            <p:txEl>
                                              <p:pRg st="0" end="0"/>
                                            </p:txEl>
                                          </p:spTgt>
                                        </p:tgtEl>
                                      </p:cBhvr>
                                    </p:animEffect>
                                  </p:childTnLst>
                                </p:cTn>
                              </p:par>
                              <p:par>
                                <p:cTn id="98" presetID="10" presetClass="entr" presetSubtype="0" fill="hold" nodeType="withEffect">
                                  <p:stCondLst>
                                    <p:cond delay="0"/>
                                  </p:stCondLst>
                                  <p:childTnLst>
                                    <p:set>
                                      <p:cBhvr>
                                        <p:cTn id="99" dur="1" fill="hold">
                                          <p:stCondLst>
                                            <p:cond delay="0"/>
                                          </p:stCondLst>
                                        </p:cTn>
                                        <p:tgtEl>
                                          <p:spTgt spid="240"/>
                                        </p:tgtEl>
                                        <p:attrNameLst>
                                          <p:attrName>style.visibility</p:attrName>
                                        </p:attrNameLst>
                                      </p:cBhvr>
                                      <p:to>
                                        <p:strVal val="visible"/>
                                      </p:to>
                                    </p:set>
                                    <p:animEffect transition="in" filter="fade">
                                      <p:cBhvr>
                                        <p:cTn id="100" dur="1000"/>
                                        <p:tgtEl>
                                          <p:spTgt spid="240"/>
                                        </p:tgtEl>
                                      </p:cBhvr>
                                    </p:animEffect>
                                  </p:childTnLst>
                                </p:cTn>
                              </p:par>
                              <p:par>
                                <p:cTn id="101" presetID="10" presetClass="entr" presetSubtype="0" fill="hold" nodeType="withEffect">
                                  <p:stCondLst>
                                    <p:cond delay="0"/>
                                  </p:stCondLst>
                                  <p:childTnLst>
                                    <p:set>
                                      <p:cBhvr>
                                        <p:cTn id="102" dur="1" fill="hold">
                                          <p:stCondLst>
                                            <p:cond delay="0"/>
                                          </p:stCondLst>
                                        </p:cTn>
                                        <p:tgtEl>
                                          <p:spTgt spid="241">
                                            <p:txEl>
                                              <p:pRg st="0" end="0"/>
                                            </p:txEl>
                                          </p:spTgt>
                                        </p:tgtEl>
                                        <p:attrNameLst>
                                          <p:attrName>style.visibility</p:attrName>
                                        </p:attrNameLst>
                                      </p:cBhvr>
                                      <p:to>
                                        <p:strVal val="visible"/>
                                      </p:to>
                                    </p:set>
                                    <p:animEffect transition="in" filter="fade">
                                      <p:cBhvr>
                                        <p:cTn id="103" dur="1000"/>
                                        <p:tgtEl>
                                          <p:spTgt spid="241">
                                            <p:txEl>
                                              <p:pRg st="0" end="0"/>
                                            </p:txEl>
                                          </p:spTgt>
                                        </p:tgtEl>
                                      </p:cBhvr>
                                    </p:animEffect>
                                  </p:childTnLst>
                                </p:cTn>
                              </p:par>
                              <p:par>
                                <p:cTn id="104" presetID="10" presetClass="entr" presetSubtype="0" fill="hold" nodeType="withEffect">
                                  <p:stCondLst>
                                    <p:cond delay="0"/>
                                  </p:stCondLst>
                                  <p:childTnLst>
                                    <p:set>
                                      <p:cBhvr>
                                        <p:cTn id="105" dur="1" fill="hold">
                                          <p:stCondLst>
                                            <p:cond delay="0"/>
                                          </p:stCondLst>
                                        </p:cTn>
                                        <p:tgtEl>
                                          <p:spTgt spid="242"/>
                                        </p:tgtEl>
                                        <p:attrNameLst>
                                          <p:attrName>style.visibility</p:attrName>
                                        </p:attrNameLst>
                                      </p:cBhvr>
                                      <p:to>
                                        <p:strVal val="visible"/>
                                      </p:to>
                                    </p:set>
                                    <p:animEffect transition="in" filter="fade">
                                      <p:cBhvr>
                                        <p:cTn id="106" dur="1000"/>
                                        <p:tgtEl>
                                          <p:spTgt spid="242"/>
                                        </p:tgtEl>
                                      </p:cBhvr>
                                    </p:animEffect>
                                  </p:childTnLst>
                                </p:cTn>
                              </p:par>
                              <p:par>
                                <p:cTn id="107" presetID="10" presetClass="entr" presetSubtype="0" fill="hold" nodeType="withEffect">
                                  <p:stCondLst>
                                    <p:cond delay="0"/>
                                  </p:stCondLst>
                                  <p:childTnLst>
                                    <p:set>
                                      <p:cBhvr>
                                        <p:cTn id="108" dur="1" fill="hold">
                                          <p:stCondLst>
                                            <p:cond delay="0"/>
                                          </p:stCondLst>
                                        </p:cTn>
                                        <p:tgtEl>
                                          <p:spTgt spid="243"/>
                                        </p:tgtEl>
                                        <p:attrNameLst>
                                          <p:attrName>style.visibility</p:attrName>
                                        </p:attrNameLst>
                                      </p:cBhvr>
                                      <p:to>
                                        <p:strVal val="visible"/>
                                      </p:to>
                                    </p:set>
                                    <p:animEffect transition="in" filter="fade">
                                      <p:cBhvr>
                                        <p:cTn id="109" dur="1000"/>
                                        <p:tgtEl>
                                          <p:spTgt spid="243"/>
                                        </p:tgtEl>
                                      </p:cBhvr>
                                    </p:animEffect>
                                  </p:childTnLst>
                                </p:cTn>
                              </p:par>
                              <p:par>
                                <p:cTn id="110" presetID="10" presetClass="entr" presetSubtype="0" fill="hold" nodeType="withEffect">
                                  <p:stCondLst>
                                    <p:cond delay="0"/>
                                  </p:stCondLst>
                                  <p:childTnLst>
                                    <p:set>
                                      <p:cBhvr>
                                        <p:cTn id="111" dur="1" fill="hold">
                                          <p:stCondLst>
                                            <p:cond delay="0"/>
                                          </p:stCondLst>
                                        </p:cTn>
                                        <p:tgtEl>
                                          <p:spTgt spid="244">
                                            <p:txEl>
                                              <p:pRg st="0" end="0"/>
                                            </p:txEl>
                                          </p:spTgt>
                                        </p:tgtEl>
                                        <p:attrNameLst>
                                          <p:attrName>style.visibility</p:attrName>
                                        </p:attrNameLst>
                                      </p:cBhvr>
                                      <p:to>
                                        <p:strVal val="visible"/>
                                      </p:to>
                                    </p:set>
                                    <p:animEffect transition="in" filter="fade">
                                      <p:cBhvr>
                                        <p:cTn id="112" dur="1000"/>
                                        <p:tgtEl>
                                          <p:spTgt spid="244">
                                            <p:txEl>
                                              <p:pRg st="0" end="0"/>
                                            </p:txEl>
                                          </p:spTgt>
                                        </p:tgtEl>
                                      </p:cBhvr>
                                    </p:animEffect>
                                  </p:childTnLst>
                                </p:cTn>
                              </p:par>
                              <p:par>
                                <p:cTn id="113" presetID="10" presetClass="entr" presetSubtype="0" fill="hold" nodeType="withEffect">
                                  <p:stCondLst>
                                    <p:cond delay="0"/>
                                  </p:stCondLst>
                                  <p:childTnLst>
                                    <p:set>
                                      <p:cBhvr>
                                        <p:cTn id="114" dur="1" fill="hold">
                                          <p:stCondLst>
                                            <p:cond delay="0"/>
                                          </p:stCondLst>
                                        </p:cTn>
                                        <p:tgtEl>
                                          <p:spTgt spid="245">
                                            <p:txEl>
                                              <p:pRg st="0" end="0"/>
                                            </p:txEl>
                                          </p:spTgt>
                                        </p:tgtEl>
                                        <p:attrNameLst>
                                          <p:attrName>style.visibility</p:attrName>
                                        </p:attrNameLst>
                                      </p:cBhvr>
                                      <p:to>
                                        <p:strVal val="visible"/>
                                      </p:to>
                                    </p:set>
                                    <p:animEffect transition="in" filter="fade">
                                      <p:cBhvr>
                                        <p:cTn id="115" dur="1000"/>
                                        <p:tgtEl>
                                          <p:spTgt spid="245">
                                            <p:txEl>
                                              <p:pRg st="0" end="0"/>
                                            </p:txEl>
                                          </p:spTgt>
                                        </p:tgtEl>
                                      </p:cBhvr>
                                    </p:animEffect>
                                  </p:childTnLst>
                                </p:cTn>
                              </p:par>
                              <p:par>
                                <p:cTn id="116" presetID="10" presetClass="entr" presetSubtype="0" fill="hold" nodeType="withEffect">
                                  <p:stCondLst>
                                    <p:cond delay="0"/>
                                  </p:stCondLst>
                                  <p:childTnLst>
                                    <p:set>
                                      <p:cBhvr>
                                        <p:cTn id="117" dur="1" fill="hold">
                                          <p:stCondLst>
                                            <p:cond delay="0"/>
                                          </p:stCondLst>
                                        </p:cTn>
                                        <p:tgtEl>
                                          <p:spTgt spid="246"/>
                                        </p:tgtEl>
                                        <p:attrNameLst>
                                          <p:attrName>style.visibility</p:attrName>
                                        </p:attrNameLst>
                                      </p:cBhvr>
                                      <p:to>
                                        <p:strVal val="visible"/>
                                      </p:to>
                                    </p:set>
                                    <p:animEffect transition="in" filter="fade">
                                      <p:cBhvr>
                                        <p:cTn id="118" dur="1000"/>
                                        <p:tgtEl>
                                          <p:spTgt spid="246"/>
                                        </p:tgtEl>
                                      </p:cBhvr>
                                    </p:animEffect>
                                  </p:childTnLst>
                                </p:cTn>
                              </p:par>
                              <p:par>
                                <p:cTn id="119" presetID="10" presetClass="entr" presetSubtype="0" fill="hold" nodeType="withEffect">
                                  <p:stCondLst>
                                    <p:cond delay="0"/>
                                  </p:stCondLst>
                                  <p:childTnLst>
                                    <p:set>
                                      <p:cBhvr>
                                        <p:cTn id="120" dur="1" fill="hold">
                                          <p:stCondLst>
                                            <p:cond delay="0"/>
                                          </p:stCondLst>
                                        </p:cTn>
                                        <p:tgtEl>
                                          <p:spTgt spid="247">
                                            <p:txEl>
                                              <p:pRg st="0" end="0"/>
                                            </p:txEl>
                                          </p:spTgt>
                                        </p:tgtEl>
                                        <p:attrNameLst>
                                          <p:attrName>style.visibility</p:attrName>
                                        </p:attrNameLst>
                                      </p:cBhvr>
                                      <p:to>
                                        <p:strVal val="visible"/>
                                      </p:to>
                                    </p:set>
                                    <p:animEffect transition="in" filter="fade">
                                      <p:cBhvr>
                                        <p:cTn id="121" dur="1000"/>
                                        <p:tgtEl>
                                          <p:spTgt spid="247">
                                            <p:txEl>
                                              <p:pRg st="0" end="0"/>
                                            </p:txEl>
                                          </p:spTgt>
                                        </p:tgtEl>
                                      </p:cBhvr>
                                    </p:animEffect>
                                  </p:childTnLst>
                                </p:cTn>
                              </p:par>
                              <p:par>
                                <p:cTn id="122" presetID="10" presetClass="entr" presetSubtype="0" fill="hold" nodeType="withEffect">
                                  <p:stCondLst>
                                    <p:cond delay="0"/>
                                  </p:stCondLst>
                                  <p:childTnLst>
                                    <p:set>
                                      <p:cBhvr>
                                        <p:cTn id="123" dur="1" fill="hold">
                                          <p:stCondLst>
                                            <p:cond delay="0"/>
                                          </p:stCondLst>
                                        </p:cTn>
                                        <p:tgtEl>
                                          <p:spTgt spid="247">
                                            <p:txEl>
                                              <p:pRg st="1" end="1"/>
                                            </p:txEl>
                                          </p:spTgt>
                                        </p:tgtEl>
                                        <p:attrNameLst>
                                          <p:attrName>style.visibility</p:attrName>
                                        </p:attrNameLst>
                                      </p:cBhvr>
                                      <p:to>
                                        <p:strVal val="visible"/>
                                      </p:to>
                                    </p:set>
                                    <p:animEffect transition="in" filter="fade">
                                      <p:cBhvr>
                                        <p:cTn id="124" dur="1000"/>
                                        <p:tgtEl>
                                          <p:spTgt spid="2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247" y="1013664"/>
            <a:ext cx="8686800" cy="5893921"/>
          </a:xfrm>
          <a:prstGeom prst="rect">
            <a:avLst/>
          </a:prstGeom>
        </p:spPr>
        <p:txBody>
          <a:bodyPr wrap="square">
            <a:spAutoFit/>
          </a:bodyPr>
          <a:lstStyle/>
          <a:p>
            <a:pPr>
              <a:spcAft>
                <a:spcPts val="0"/>
              </a:spcAft>
            </a:pPr>
            <a:r>
              <a:rPr lang="cy-GB" sz="1300" i="1" dirty="0">
                <a:ea typeface="Times New Roman" charset="0"/>
              </a:rPr>
              <a:t> </a:t>
            </a:r>
            <a:endParaRPr lang="cy-GB" sz="1300" dirty="0">
              <a:latin typeface="Times New Roman" charset="0"/>
              <a:ea typeface="Times New Roman" charset="0"/>
            </a:endParaRPr>
          </a:p>
          <a:p>
            <a:pPr algn="r">
              <a:spcAft>
                <a:spcPts val="0"/>
              </a:spcAft>
            </a:pPr>
            <a:r>
              <a:rPr lang="cy-GB" sz="1300" dirty="0">
                <a:ea typeface="Times New Roman" charset="0"/>
              </a:rPr>
              <a:t>45 Heol y Bank</a:t>
            </a:r>
            <a:endParaRPr lang="cy-GB" sz="1300" dirty="0">
              <a:latin typeface="Times New Roman" charset="0"/>
              <a:ea typeface="Times New Roman" charset="0"/>
            </a:endParaRPr>
          </a:p>
          <a:p>
            <a:pPr algn="r">
              <a:spcAft>
                <a:spcPts val="0"/>
              </a:spcAft>
            </a:pPr>
            <a:r>
              <a:rPr lang="cy-GB" sz="1300" dirty="0">
                <a:ea typeface="Times New Roman" charset="0"/>
              </a:rPr>
              <a:t>Abergwaun</a:t>
            </a:r>
            <a:endParaRPr lang="cy-GB" sz="1300" dirty="0">
              <a:latin typeface="Times New Roman" charset="0"/>
              <a:ea typeface="Times New Roman" charset="0"/>
            </a:endParaRPr>
          </a:p>
          <a:p>
            <a:pPr algn="r">
              <a:spcAft>
                <a:spcPts val="0"/>
              </a:spcAft>
            </a:pPr>
            <a:r>
              <a:rPr lang="cy-GB" sz="1300" dirty="0">
                <a:ea typeface="Times New Roman" charset="0"/>
              </a:rPr>
              <a:t>Sir Benfro</a:t>
            </a:r>
            <a:endParaRPr lang="cy-GB" sz="1300" dirty="0">
              <a:latin typeface="Times New Roman" charset="0"/>
              <a:ea typeface="Times New Roman" charset="0"/>
            </a:endParaRPr>
          </a:p>
          <a:p>
            <a:pPr algn="r">
              <a:spcAft>
                <a:spcPts val="0"/>
              </a:spcAft>
            </a:pPr>
            <a:r>
              <a:rPr lang="cy-GB" sz="1300" dirty="0">
                <a:ea typeface="Times New Roman" charset="0"/>
              </a:rPr>
              <a:t>Sa64 0BU</a:t>
            </a:r>
            <a:endParaRPr lang="cy-GB" sz="1300" dirty="0">
              <a:latin typeface="Times New Roman" charset="0"/>
              <a:ea typeface="Times New Roman" charset="0"/>
            </a:endParaRPr>
          </a:p>
          <a:p>
            <a:pPr algn="r">
              <a:spcAft>
                <a:spcPts val="0"/>
              </a:spcAft>
            </a:pPr>
            <a:r>
              <a:rPr lang="cy-GB" sz="1300" dirty="0">
                <a:ea typeface="Times New Roman" charset="0"/>
              </a:rPr>
              <a:t> </a:t>
            </a:r>
            <a:endParaRPr lang="cy-GB" sz="1300" dirty="0">
              <a:latin typeface="Times New Roman" charset="0"/>
              <a:ea typeface="Times New Roman" charset="0"/>
            </a:endParaRPr>
          </a:p>
          <a:p>
            <a:pPr algn="r">
              <a:spcAft>
                <a:spcPts val="0"/>
              </a:spcAft>
            </a:pPr>
            <a:r>
              <a:rPr lang="cy-GB" sz="1300" dirty="0">
                <a:ea typeface="Times New Roman" charset="0"/>
              </a:rPr>
              <a:t>Gorfenaf 11</a:t>
            </a:r>
            <a:endParaRPr lang="cy-GB" sz="1300" dirty="0">
              <a:latin typeface="Times New Roman" charset="0"/>
              <a:ea typeface="Times New Roman" charset="0"/>
            </a:endParaRPr>
          </a:p>
          <a:p>
            <a:pPr>
              <a:spcAft>
                <a:spcPts val="0"/>
              </a:spcAft>
            </a:pPr>
            <a:r>
              <a:rPr lang="cy-GB" sz="1300" dirty="0">
                <a:ea typeface="Times New Roman" charset="0"/>
              </a:rPr>
              <a:t>Canolfan Chwaraeon Plas Mawr</a:t>
            </a:r>
            <a:endParaRPr lang="cy-GB" sz="1300" dirty="0">
              <a:latin typeface="Times New Roman" charset="0"/>
              <a:ea typeface="Times New Roman" charset="0"/>
            </a:endParaRPr>
          </a:p>
          <a:p>
            <a:pPr>
              <a:spcAft>
                <a:spcPts val="0"/>
              </a:spcAft>
            </a:pPr>
            <a:r>
              <a:rPr lang="cy-GB" sz="1300" dirty="0">
                <a:ea typeface="Times New Roman" charset="0"/>
              </a:rPr>
              <a:t>aberteifi</a:t>
            </a:r>
            <a:endParaRPr lang="cy-GB" sz="1300" dirty="0">
              <a:latin typeface="Times New Roman" charset="0"/>
              <a:ea typeface="Times New Roman" charset="0"/>
            </a:endParaRPr>
          </a:p>
          <a:p>
            <a:pPr>
              <a:spcAft>
                <a:spcPts val="0"/>
              </a:spcAft>
            </a:pPr>
            <a:r>
              <a:rPr lang="cy-GB" sz="1300" dirty="0">
                <a:ea typeface="Times New Roman" charset="0"/>
              </a:rPr>
              <a:t>Ceredigion</a:t>
            </a:r>
            <a:endParaRPr lang="cy-GB" sz="1300" dirty="0">
              <a:latin typeface="Times New Roman" charset="0"/>
              <a:ea typeface="Times New Roman" charset="0"/>
            </a:endParaRPr>
          </a:p>
          <a:p>
            <a:pPr>
              <a:spcAft>
                <a:spcPts val="0"/>
              </a:spcAft>
            </a:pPr>
            <a:r>
              <a:rPr lang="cy-GB" sz="1300" dirty="0">
                <a:ea typeface="Times New Roman" charset="0"/>
              </a:rPr>
              <a:t> </a:t>
            </a:r>
            <a:endParaRPr lang="cy-GB" sz="1300" dirty="0">
              <a:latin typeface="Times New Roman" charset="0"/>
              <a:ea typeface="Times New Roman" charset="0"/>
            </a:endParaRPr>
          </a:p>
          <a:p>
            <a:pPr>
              <a:spcAft>
                <a:spcPts val="0"/>
              </a:spcAft>
            </a:pPr>
            <a:r>
              <a:rPr lang="cy-GB" sz="1300" dirty="0">
                <a:ea typeface="Times New Roman" charset="0"/>
              </a:rPr>
              <a:t>Annwyl Sir,</a:t>
            </a:r>
            <a:endParaRPr lang="cy-GB" sz="1300" dirty="0">
              <a:latin typeface="Times New Roman" charset="0"/>
              <a:ea typeface="Times New Roman" charset="0"/>
            </a:endParaRPr>
          </a:p>
          <a:p>
            <a:pPr algn="just">
              <a:spcAft>
                <a:spcPts val="0"/>
              </a:spcAft>
            </a:pPr>
            <a:r>
              <a:rPr lang="cy-GB" sz="1300" dirty="0">
                <a:ea typeface="Times New Roman" charset="0"/>
              </a:rPr>
              <a:t> </a:t>
            </a:r>
            <a:endParaRPr lang="cy-GB" sz="1300" dirty="0">
              <a:latin typeface="Times New Roman" charset="0"/>
              <a:ea typeface="Times New Roman" charset="0"/>
            </a:endParaRPr>
          </a:p>
          <a:p>
            <a:pPr algn="just">
              <a:spcAft>
                <a:spcPts val="0"/>
              </a:spcAft>
            </a:pPr>
            <a:r>
              <a:rPr lang="cy-GB" sz="1300" dirty="0">
                <a:ea typeface="Times New Roman" charset="0"/>
              </a:rPr>
              <a:t>Ysgrifennaf atat ti i chwilio am waith rhan amser. Gweld eich hysbysebu yn y papur newydd ac mae gennyf ddiddordeb yn y math yma o waith.</a:t>
            </a:r>
            <a:endParaRPr lang="cy-GB" sz="1300" dirty="0">
              <a:latin typeface="Times New Roman" charset="0"/>
              <a:ea typeface="Times New Roman" charset="0"/>
            </a:endParaRPr>
          </a:p>
          <a:p>
            <a:pPr algn="just">
              <a:spcAft>
                <a:spcPts val="0"/>
              </a:spcAft>
            </a:pPr>
            <a:r>
              <a:rPr lang="cy-GB" sz="1300" dirty="0">
                <a:ea typeface="Times New Roman" charset="0"/>
              </a:rPr>
              <a:t> </a:t>
            </a:r>
            <a:endParaRPr lang="cy-GB" sz="1300" dirty="0">
              <a:latin typeface="Times New Roman" charset="0"/>
              <a:ea typeface="Times New Roman" charset="0"/>
            </a:endParaRPr>
          </a:p>
          <a:p>
            <a:pPr algn="just">
              <a:spcAft>
                <a:spcPts val="0"/>
              </a:spcAft>
            </a:pPr>
            <a:r>
              <a:rPr lang="cy-GB" sz="1300" dirty="0">
                <a:ea typeface="Times New Roman" charset="0"/>
              </a:rPr>
              <a:t>Rwyf yn ugain oed ac yn fyfyriwr yn Caerfyrddin. Ar hyn o bryd rwyf yn hyfforddu i fod yn athrawes, a hoffwn gael y cyfle i weithio yn eich y clwb haf sydd ar gyfer disgyblion oed cynradd. Mae gennyf lawer o profiad o weithio gyda plant bach, a chredais fod gennyf y sgiliau sydd eu angen ar gyfer y gwaith yma.</a:t>
            </a:r>
            <a:endParaRPr lang="cy-GB" sz="1300" dirty="0">
              <a:latin typeface="Times New Roman" charset="0"/>
              <a:ea typeface="Times New Roman" charset="0"/>
            </a:endParaRPr>
          </a:p>
          <a:p>
            <a:pPr algn="just">
              <a:spcAft>
                <a:spcPts val="0"/>
              </a:spcAft>
            </a:pPr>
            <a:r>
              <a:rPr lang="cy-GB" sz="1300" dirty="0">
                <a:ea typeface="Times New Roman" charset="0"/>
              </a:rPr>
              <a:t> </a:t>
            </a:r>
            <a:endParaRPr lang="cy-GB" sz="1300" dirty="0">
              <a:latin typeface="Times New Roman" charset="0"/>
              <a:ea typeface="Times New Roman" charset="0"/>
            </a:endParaRPr>
          </a:p>
          <a:p>
            <a:pPr algn="just">
              <a:spcAft>
                <a:spcPts val="0"/>
              </a:spcAft>
            </a:pPr>
            <a:r>
              <a:rPr lang="cy-GB" sz="1300" dirty="0">
                <a:ea typeface="Times New Roman" charset="0"/>
              </a:rPr>
              <a:t>Os oes angen mwy o wybodaeth arnych, mae croeso i chi gysylltu gyda mi. Gallwn roi manylion canolwr i chi, sef Mrs Beti Befan. Bydd hi’n happus i ysgrifennu geirda ar fy nghyfer. Edrychaf ymlaen at glywed gennych.</a:t>
            </a:r>
            <a:endParaRPr lang="cy-GB" sz="1300" dirty="0">
              <a:latin typeface="Times New Roman" charset="0"/>
              <a:ea typeface="Times New Roman" charset="0"/>
            </a:endParaRPr>
          </a:p>
          <a:p>
            <a:pPr>
              <a:spcAft>
                <a:spcPts val="0"/>
              </a:spcAft>
            </a:pPr>
            <a:r>
              <a:rPr lang="cy-GB" sz="1300" dirty="0">
                <a:ea typeface="Times New Roman" charset="0"/>
              </a:rPr>
              <a:t> </a:t>
            </a:r>
            <a:endParaRPr lang="cy-GB" sz="1300" dirty="0">
              <a:latin typeface="Times New Roman" charset="0"/>
              <a:ea typeface="Times New Roman" charset="0"/>
            </a:endParaRPr>
          </a:p>
          <a:p>
            <a:pPr>
              <a:spcAft>
                <a:spcPts val="0"/>
              </a:spcAft>
            </a:pPr>
            <a:r>
              <a:rPr lang="cy-GB" sz="1300" dirty="0">
                <a:ea typeface="Times New Roman" charset="0"/>
              </a:rPr>
              <a:t>Yn gwir,</a:t>
            </a:r>
            <a:endParaRPr lang="cy-GB" sz="1300" dirty="0">
              <a:latin typeface="Times New Roman" charset="0"/>
              <a:ea typeface="Times New Roman" charset="0"/>
            </a:endParaRPr>
          </a:p>
          <a:p>
            <a:pPr>
              <a:spcAft>
                <a:spcPts val="0"/>
              </a:spcAft>
            </a:pPr>
            <a:r>
              <a:rPr lang="cy-GB" sz="1300" dirty="0">
                <a:ea typeface="Times New Roman" charset="0"/>
              </a:rPr>
              <a:t> </a:t>
            </a:r>
            <a:endParaRPr lang="cy-GB" sz="1300" dirty="0">
              <a:latin typeface="Times New Roman" charset="0"/>
              <a:ea typeface="Times New Roman" charset="0"/>
            </a:endParaRPr>
          </a:p>
          <a:p>
            <a:pPr>
              <a:spcAft>
                <a:spcPts val="0"/>
              </a:spcAft>
            </a:pPr>
            <a:r>
              <a:rPr lang="cy-GB" sz="1300" b="1" dirty="0">
                <a:latin typeface="Handwriting - Dakota" charset="0"/>
                <a:ea typeface="Times New Roman" charset="0"/>
                <a:cs typeface="Arial" charset="0"/>
              </a:rPr>
              <a:t>S. I. Bobman</a:t>
            </a:r>
            <a:endParaRPr lang="cy-GB" sz="1300" b="1" dirty="0">
              <a:latin typeface="Mistral" charset="0"/>
              <a:ea typeface="Times New Roman" charset="0"/>
              <a:cs typeface="Times New Roman" charset="0"/>
            </a:endParaRPr>
          </a:p>
          <a:p>
            <a:pPr>
              <a:spcAft>
                <a:spcPts val="0"/>
              </a:spcAft>
            </a:pPr>
            <a:r>
              <a:rPr lang="cy-GB" sz="1300" dirty="0">
                <a:ea typeface="Times New Roman" charset="0"/>
              </a:rPr>
              <a:t> </a:t>
            </a:r>
            <a:endParaRPr lang="cy-GB" sz="1300" dirty="0">
              <a:latin typeface="Times New Roman" charset="0"/>
              <a:ea typeface="Times New Roman" charset="0"/>
            </a:endParaRPr>
          </a:p>
          <a:p>
            <a:pPr>
              <a:spcAft>
                <a:spcPts val="0"/>
              </a:spcAft>
            </a:pPr>
            <a:r>
              <a:rPr lang="cy-GB" sz="1300" dirty="0">
                <a:ea typeface="Times New Roman" charset="0"/>
              </a:rPr>
              <a:t>Siân I. Bobman</a:t>
            </a:r>
            <a:endParaRPr lang="cy-GB" sz="1300" dirty="0">
              <a:effectLst/>
              <a:latin typeface="Times New Roman" charset="0"/>
              <a:ea typeface="Times New Roman" charset="0"/>
            </a:endParaRPr>
          </a:p>
        </p:txBody>
      </p:sp>
      <p:sp>
        <p:nvSpPr>
          <p:cNvPr id="3" name="Rectangle 3"/>
          <p:cNvSpPr>
            <a:spLocks noChangeArrowheads="1"/>
          </p:cNvSpPr>
          <p:nvPr/>
        </p:nvSpPr>
        <p:spPr bwMode="auto">
          <a:xfrm>
            <a:off x="97448" y="143023"/>
            <a:ext cx="7452214" cy="584775"/>
          </a:xfrm>
          <a:prstGeom prst="rect">
            <a:avLst/>
          </a:prstGeom>
          <a:solidFill>
            <a:srgbClr val="FFC000"/>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err="1">
                <a:ln>
                  <a:noFill/>
                </a:ln>
                <a:solidFill>
                  <a:schemeClr val="tx1"/>
                </a:solidFill>
                <a:effectLst/>
                <a:latin typeface="Arial" charset="0"/>
              </a:rPr>
              <a:t>Tasg</a:t>
            </a:r>
            <a:r>
              <a:rPr kumimoji="0" lang="en-US" altLang="en-US" sz="1800" b="1" i="0" u="none" strike="noStrike" cap="none" normalizeH="0" baseline="0" dirty="0">
                <a:ln>
                  <a:noFill/>
                </a:ln>
                <a:solidFill>
                  <a:schemeClr val="tx1"/>
                </a:solidFill>
                <a:effectLst/>
                <a:latin typeface="Arial" charset="0"/>
              </a:rPr>
              <a:t> </a:t>
            </a:r>
            <a:endParaRPr kumimoji="0" lang="en-US" altLang="en-US" sz="1800" b="1" i="0" u="none" strike="noStrike" cap="none" normalizeH="0" baseline="0" dirty="0" smtClean="0">
              <a:ln>
                <a:noFill/>
              </a:ln>
              <a:solidFill>
                <a:schemeClr val="tx1"/>
              </a:solidFill>
              <a:effectLst/>
              <a:latin typeface="Arial" charset="0"/>
            </a:endParaRPr>
          </a:p>
          <a:p>
            <a:pPr lvl="0" eaLnBrk="0" hangingPunct="0">
              <a:lnSpc>
                <a:spcPct val="100000"/>
              </a:lnSpc>
              <a:spcBef>
                <a:spcPct val="0"/>
              </a:spcBef>
            </a:pPr>
            <a:r>
              <a:rPr lang="cy-GB" dirty="0">
                <a:ea typeface="Times New Roman" charset="0"/>
              </a:rPr>
              <a:t>Darllenwch y llythyr isod, a nodwch y gwall a’r </a:t>
            </a:r>
            <a:r>
              <a:rPr lang="cy-GB" dirty="0" smtClean="0">
                <a:ea typeface="Times New Roman" charset="0"/>
              </a:rPr>
              <a:t>cywiriad:</a:t>
            </a:r>
            <a:endParaRPr kumimoji="0" lang="en-US" altLang="en-US" sz="1800" b="1" i="0" u="none" strike="noStrike" cap="none" normalizeH="0" baseline="0" dirty="0">
              <a:ln>
                <a:noFill/>
              </a:ln>
              <a:solidFill>
                <a:schemeClr val="tx1"/>
              </a:solidFill>
              <a:effectLst/>
              <a:latin typeface="Arial" charset="0"/>
            </a:endParaRPr>
          </a:p>
        </p:txBody>
      </p:sp>
    </p:spTree>
    <p:extLst>
      <p:ext uri="{BB962C8B-B14F-4D97-AF65-F5344CB8AC3E}">
        <p14:creationId xmlns:p14="http://schemas.microsoft.com/office/powerpoint/2010/main" val="9285488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Shape 260"/>
          <p:cNvSpPr/>
          <p:nvPr/>
        </p:nvSpPr>
        <p:spPr>
          <a:xfrm>
            <a:off x="328247" y="1013664"/>
            <a:ext cx="8686800" cy="5493812"/>
          </a:xfrm>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SzPct val="25000"/>
              <a:buNone/>
            </a:pPr>
            <a:r>
              <a:rPr lang="en-US" sz="1300" i="1">
                <a:solidFill>
                  <a:schemeClr val="dk1"/>
                </a:solidFill>
                <a:latin typeface="Arial"/>
                <a:ea typeface="Arial"/>
                <a:cs typeface="Arial"/>
                <a:sym typeface="Arial"/>
              </a:rPr>
              <a:t> </a:t>
            </a:r>
          </a:p>
          <a:p>
            <a:pPr marL="0" marR="0" lvl="0" indent="0" algn="r" rtl="0">
              <a:lnSpc>
                <a:spcPct val="80000"/>
              </a:lnSpc>
              <a:spcBef>
                <a:spcPts val="260"/>
              </a:spcBef>
              <a:spcAft>
                <a:spcPts val="0"/>
              </a:spcAft>
              <a:buSzPct val="25000"/>
              <a:buNone/>
            </a:pPr>
            <a:r>
              <a:rPr lang="en-US" sz="1300">
                <a:solidFill>
                  <a:schemeClr val="dk1"/>
                </a:solidFill>
                <a:latin typeface="Arial"/>
                <a:ea typeface="Arial"/>
                <a:cs typeface="Arial"/>
                <a:sym typeface="Arial"/>
              </a:rPr>
              <a:t>45 Heol y </a:t>
            </a:r>
            <a:r>
              <a:rPr lang="en-US" sz="1300" b="1" u="sng">
                <a:solidFill>
                  <a:srgbClr val="FF0000"/>
                </a:solidFill>
                <a:latin typeface="Arial"/>
                <a:ea typeface="Arial"/>
                <a:cs typeface="Arial"/>
                <a:sym typeface="Arial"/>
              </a:rPr>
              <a:t>Banc</a:t>
            </a:r>
          </a:p>
          <a:p>
            <a:pPr marL="0" marR="0" lvl="0" indent="0" algn="r" rtl="0">
              <a:lnSpc>
                <a:spcPct val="80000"/>
              </a:lnSpc>
              <a:spcBef>
                <a:spcPts val="260"/>
              </a:spcBef>
              <a:spcAft>
                <a:spcPts val="0"/>
              </a:spcAft>
              <a:buSzPct val="25000"/>
              <a:buNone/>
            </a:pPr>
            <a:r>
              <a:rPr lang="en-US" sz="1300">
                <a:solidFill>
                  <a:schemeClr val="dk1"/>
                </a:solidFill>
                <a:latin typeface="Arial"/>
                <a:ea typeface="Arial"/>
                <a:cs typeface="Arial"/>
                <a:sym typeface="Arial"/>
              </a:rPr>
              <a:t>Abergwaun</a:t>
            </a:r>
          </a:p>
          <a:p>
            <a:pPr marL="0" marR="0" lvl="0" indent="0" algn="r" rtl="0">
              <a:lnSpc>
                <a:spcPct val="80000"/>
              </a:lnSpc>
              <a:spcBef>
                <a:spcPts val="260"/>
              </a:spcBef>
              <a:spcAft>
                <a:spcPts val="0"/>
              </a:spcAft>
              <a:buSzPct val="25000"/>
              <a:buNone/>
            </a:pPr>
            <a:r>
              <a:rPr lang="en-US" sz="1300">
                <a:solidFill>
                  <a:schemeClr val="dk1"/>
                </a:solidFill>
                <a:latin typeface="Arial"/>
                <a:ea typeface="Arial"/>
                <a:cs typeface="Arial"/>
                <a:sym typeface="Arial"/>
              </a:rPr>
              <a:t>Sir Benfro</a:t>
            </a:r>
          </a:p>
          <a:p>
            <a:pPr marL="0" marR="0" lvl="0" indent="0" algn="r" rtl="0">
              <a:lnSpc>
                <a:spcPct val="80000"/>
              </a:lnSpc>
              <a:spcBef>
                <a:spcPts val="260"/>
              </a:spcBef>
              <a:spcAft>
                <a:spcPts val="0"/>
              </a:spcAft>
              <a:buSzPct val="25000"/>
              <a:buNone/>
            </a:pPr>
            <a:r>
              <a:rPr lang="en-US" sz="1300">
                <a:solidFill>
                  <a:schemeClr val="dk1"/>
                </a:solidFill>
                <a:latin typeface="Arial"/>
                <a:ea typeface="Arial"/>
                <a:cs typeface="Arial"/>
                <a:sym typeface="Arial"/>
              </a:rPr>
              <a:t>Sa64 0BU</a:t>
            </a:r>
          </a:p>
          <a:p>
            <a:pPr marL="0" marR="0" lvl="0" indent="0" algn="r"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r" rtl="0">
              <a:lnSpc>
                <a:spcPct val="80000"/>
              </a:lnSpc>
              <a:spcBef>
                <a:spcPts val="260"/>
              </a:spcBef>
              <a:spcAft>
                <a:spcPts val="0"/>
              </a:spcAft>
              <a:buSzPct val="25000"/>
              <a:buNone/>
            </a:pPr>
            <a:r>
              <a:rPr lang="en-US" sz="1300" b="1" u="sng">
                <a:solidFill>
                  <a:srgbClr val="FF0000"/>
                </a:solidFill>
                <a:latin typeface="Arial"/>
                <a:ea typeface="Arial"/>
                <a:cs typeface="Arial"/>
                <a:sym typeface="Arial"/>
              </a:rPr>
              <a:t>Gorffennaf</a:t>
            </a:r>
            <a:r>
              <a:rPr lang="en-US" sz="1300">
                <a:solidFill>
                  <a:schemeClr val="dk1"/>
                </a:solidFill>
                <a:latin typeface="Arial"/>
                <a:ea typeface="Arial"/>
                <a:cs typeface="Arial"/>
                <a:sym typeface="Arial"/>
              </a:rPr>
              <a:t>11</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Canolfan Chwaraeon Plas Mawr</a:t>
            </a:r>
          </a:p>
          <a:p>
            <a:pPr marL="0" marR="0" lvl="0" indent="0" algn="l" rtl="0">
              <a:lnSpc>
                <a:spcPct val="80000"/>
              </a:lnSpc>
              <a:spcBef>
                <a:spcPts val="260"/>
              </a:spcBef>
              <a:spcAft>
                <a:spcPts val="0"/>
              </a:spcAft>
              <a:buSzPct val="25000"/>
              <a:buNone/>
            </a:pPr>
            <a:r>
              <a:rPr lang="en-US" sz="1300" b="1" u="sng">
                <a:solidFill>
                  <a:srgbClr val="FF0000"/>
                </a:solidFill>
                <a:latin typeface="Arial"/>
                <a:ea typeface="Arial"/>
                <a:cs typeface="Arial"/>
                <a:sym typeface="Arial"/>
              </a:rPr>
              <a:t>Aberteifi</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Ceredigion</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Annwyl </a:t>
            </a:r>
            <a:r>
              <a:rPr lang="en-US" sz="1300" b="1" u="sng">
                <a:solidFill>
                  <a:srgbClr val="FF0000"/>
                </a:solidFill>
                <a:latin typeface="Arial"/>
                <a:ea typeface="Arial"/>
                <a:cs typeface="Arial"/>
                <a:sym typeface="Arial"/>
              </a:rPr>
              <a:t>Syr</a:t>
            </a:r>
            <a:r>
              <a:rPr lang="en-US" sz="1300" b="1" u="sng">
                <a:solidFill>
                  <a:schemeClr val="dk1"/>
                </a:solidFill>
                <a:latin typeface="Arial"/>
                <a:ea typeface="Arial"/>
                <a:cs typeface="Arial"/>
                <a:sym typeface="Arial"/>
              </a:rPr>
              <a:t>,</a:t>
            </a:r>
          </a:p>
          <a:p>
            <a:pPr marL="0" marR="0" lvl="0" indent="0" algn="just"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just" rtl="0">
              <a:lnSpc>
                <a:spcPct val="80000"/>
              </a:lnSpc>
              <a:spcBef>
                <a:spcPts val="260"/>
              </a:spcBef>
              <a:spcAft>
                <a:spcPts val="0"/>
              </a:spcAft>
              <a:buSzPct val="25000"/>
              <a:buNone/>
            </a:pPr>
            <a:r>
              <a:rPr lang="en-US" sz="1300">
                <a:solidFill>
                  <a:schemeClr val="dk1"/>
                </a:solidFill>
                <a:latin typeface="Arial"/>
                <a:ea typeface="Arial"/>
                <a:cs typeface="Arial"/>
                <a:sym typeface="Arial"/>
              </a:rPr>
              <a:t>Ysgrifennaf </a:t>
            </a:r>
            <a:r>
              <a:rPr lang="en-US" sz="1300" b="1" u="sng">
                <a:solidFill>
                  <a:srgbClr val="FF0000"/>
                </a:solidFill>
                <a:latin typeface="Arial"/>
                <a:ea typeface="Arial"/>
                <a:cs typeface="Arial"/>
                <a:sym typeface="Arial"/>
              </a:rPr>
              <a:t>atoch chi </a:t>
            </a:r>
            <a:r>
              <a:rPr lang="en-US" sz="1300">
                <a:solidFill>
                  <a:schemeClr val="dk1"/>
                </a:solidFill>
                <a:latin typeface="Arial"/>
                <a:ea typeface="Arial"/>
                <a:cs typeface="Arial"/>
                <a:sym typeface="Arial"/>
              </a:rPr>
              <a:t>i chwilio am waith rhan amser. </a:t>
            </a:r>
            <a:r>
              <a:rPr lang="en-US" sz="1300" b="1" u="sng">
                <a:solidFill>
                  <a:srgbClr val="FF0000"/>
                </a:solidFill>
                <a:latin typeface="Arial"/>
                <a:ea typeface="Arial"/>
                <a:cs typeface="Arial"/>
                <a:sym typeface="Arial"/>
              </a:rPr>
              <a:t>Gwelais </a:t>
            </a:r>
            <a:r>
              <a:rPr lang="en-US" sz="1300">
                <a:solidFill>
                  <a:schemeClr val="dk1"/>
                </a:solidFill>
                <a:latin typeface="Arial"/>
                <a:ea typeface="Arial"/>
                <a:cs typeface="Arial"/>
                <a:sym typeface="Arial"/>
              </a:rPr>
              <a:t>eich </a:t>
            </a:r>
            <a:r>
              <a:rPr lang="en-US" sz="1300" b="1" u="sng">
                <a:solidFill>
                  <a:srgbClr val="FF0000"/>
                </a:solidFill>
                <a:latin typeface="Arial"/>
                <a:ea typeface="Arial"/>
                <a:cs typeface="Arial"/>
                <a:sym typeface="Arial"/>
              </a:rPr>
              <a:t>hysbyseb</a:t>
            </a:r>
            <a:r>
              <a:rPr lang="en-US" sz="1300">
                <a:solidFill>
                  <a:srgbClr val="FF0000"/>
                </a:solidFill>
                <a:latin typeface="Arial"/>
                <a:ea typeface="Arial"/>
                <a:cs typeface="Arial"/>
                <a:sym typeface="Arial"/>
              </a:rPr>
              <a:t> </a:t>
            </a:r>
            <a:r>
              <a:rPr lang="en-US" sz="1300">
                <a:solidFill>
                  <a:schemeClr val="dk1"/>
                </a:solidFill>
                <a:latin typeface="Arial"/>
                <a:ea typeface="Arial"/>
                <a:cs typeface="Arial"/>
                <a:sym typeface="Arial"/>
              </a:rPr>
              <a:t>yn y papur newydd ac mae gennyf ddiddordeb yn y math yma o waith.</a:t>
            </a:r>
          </a:p>
          <a:p>
            <a:pPr marL="0" marR="0" lvl="0" indent="0" algn="just"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just" rtl="0">
              <a:lnSpc>
                <a:spcPct val="80000"/>
              </a:lnSpc>
              <a:spcBef>
                <a:spcPts val="260"/>
              </a:spcBef>
              <a:spcAft>
                <a:spcPts val="0"/>
              </a:spcAft>
              <a:buSzPct val="25000"/>
              <a:buNone/>
            </a:pPr>
            <a:r>
              <a:rPr lang="en-US" sz="1300">
                <a:solidFill>
                  <a:schemeClr val="dk1"/>
                </a:solidFill>
                <a:latin typeface="Arial"/>
                <a:ea typeface="Arial"/>
                <a:cs typeface="Arial"/>
                <a:sym typeface="Arial"/>
              </a:rPr>
              <a:t>Rwyf yn ugain oed ac yn fyfyriwr </a:t>
            </a:r>
            <a:r>
              <a:rPr lang="en-US" sz="1300" b="1" u="sng">
                <a:solidFill>
                  <a:srgbClr val="FF0000"/>
                </a:solidFill>
                <a:latin typeface="Arial"/>
                <a:ea typeface="Arial"/>
                <a:cs typeface="Arial"/>
                <a:sym typeface="Arial"/>
              </a:rPr>
              <a:t>yng Nghaerfyrddin</a:t>
            </a:r>
            <a:r>
              <a:rPr lang="en-US" sz="1300">
                <a:solidFill>
                  <a:schemeClr val="dk1"/>
                </a:solidFill>
                <a:latin typeface="Arial"/>
                <a:ea typeface="Arial"/>
                <a:cs typeface="Arial"/>
                <a:sym typeface="Arial"/>
              </a:rPr>
              <a:t>. Ar hyn o bryd rwyf yn </a:t>
            </a:r>
            <a:r>
              <a:rPr lang="en-US" sz="1300" b="1" u="sng">
                <a:solidFill>
                  <a:srgbClr val="FF0000"/>
                </a:solidFill>
                <a:latin typeface="Arial"/>
                <a:ea typeface="Arial"/>
                <a:cs typeface="Arial"/>
                <a:sym typeface="Arial"/>
              </a:rPr>
              <a:t>hyfforddi</a:t>
            </a:r>
            <a:r>
              <a:rPr lang="en-US" sz="1300" b="1" u="sng">
                <a:solidFill>
                  <a:schemeClr val="dk1"/>
                </a:solidFill>
                <a:latin typeface="Arial"/>
                <a:ea typeface="Arial"/>
                <a:cs typeface="Arial"/>
                <a:sym typeface="Arial"/>
              </a:rPr>
              <a:t> </a:t>
            </a:r>
            <a:r>
              <a:rPr lang="en-US" sz="1300">
                <a:solidFill>
                  <a:schemeClr val="dk1"/>
                </a:solidFill>
                <a:latin typeface="Arial"/>
                <a:ea typeface="Arial"/>
                <a:cs typeface="Arial"/>
                <a:sym typeface="Arial"/>
              </a:rPr>
              <a:t>i fod yn athrawes, a hoffwn gael y cyfle i weithio yn eich y clwb haf sydd ar gyfer disgyblion oed cynradd. Mae gennyf lawer </a:t>
            </a:r>
            <a:r>
              <a:rPr lang="en-US" sz="1300" b="1" u="sng">
                <a:solidFill>
                  <a:srgbClr val="FF0000"/>
                </a:solidFill>
                <a:latin typeface="Arial"/>
                <a:ea typeface="Arial"/>
                <a:cs typeface="Arial"/>
                <a:sym typeface="Arial"/>
              </a:rPr>
              <a:t>o brofiad</a:t>
            </a:r>
            <a:r>
              <a:rPr lang="en-US" sz="1300">
                <a:solidFill>
                  <a:srgbClr val="FF0000"/>
                </a:solidFill>
                <a:latin typeface="Arial"/>
                <a:ea typeface="Arial"/>
                <a:cs typeface="Arial"/>
                <a:sym typeface="Arial"/>
              </a:rPr>
              <a:t> </a:t>
            </a:r>
            <a:r>
              <a:rPr lang="en-US" sz="1300">
                <a:solidFill>
                  <a:schemeClr val="dk1"/>
                </a:solidFill>
                <a:latin typeface="Arial"/>
                <a:ea typeface="Arial"/>
                <a:cs typeface="Arial"/>
                <a:sym typeface="Arial"/>
              </a:rPr>
              <a:t>o weithio </a:t>
            </a:r>
            <a:r>
              <a:rPr lang="en-US" sz="1300" b="1" u="sng">
                <a:solidFill>
                  <a:srgbClr val="FF0000"/>
                </a:solidFill>
                <a:latin typeface="Arial"/>
                <a:ea typeface="Arial"/>
                <a:cs typeface="Arial"/>
                <a:sym typeface="Arial"/>
              </a:rPr>
              <a:t>gyda phlant</a:t>
            </a:r>
            <a:r>
              <a:rPr lang="en-US" sz="1300">
                <a:solidFill>
                  <a:schemeClr val="dk1"/>
                </a:solidFill>
                <a:latin typeface="Arial"/>
                <a:ea typeface="Arial"/>
                <a:cs typeface="Arial"/>
                <a:sym typeface="Arial"/>
              </a:rPr>
              <a:t> bach, </a:t>
            </a:r>
            <a:r>
              <a:rPr lang="en-US" sz="1300" b="1" u="sng">
                <a:solidFill>
                  <a:srgbClr val="FF0000"/>
                </a:solidFill>
                <a:latin typeface="Arial"/>
                <a:ea typeface="Arial"/>
                <a:cs typeface="Arial"/>
                <a:sym typeface="Arial"/>
              </a:rPr>
              <a:t>a chredaf</a:t>
            </a:r>
            <a:r>
              <a:rPr lang="en-US" sz="1300">
                <a:solidFill>
                  <a:srgbClr val="FF0000"/>
                </a:solidFill>
                <a:latin typeface="Arial"/>
                <a:ea typeface="Arial"/>
                <a:cs typeface="Arial"/>
                <a:sym typeface="Arial"/>
              </a:rPr>
              <a:t> </a:t>
            </a:r>
            <a:r>
              <a:rPr lang="en-US" sz="1300">
                <a:solidFill>
                  <a:schemeClr val="dk1"/>
                </a:solidFill>
                <a:latin typeface="Arial"/>
                <a:ea typeface="Arial"/>
                <a:cs typeface="Arial"/>
                <a:sym typeface="Arial"/>
              </a:rPr>
              <a:t>fod gennyf y sgiliau sydd </a:t>
            </a:r>
            <a:r>
              <a:rPr lang="en-US" sz="1300" b="1" u="sng">
                <a:solidFill>
                  <a:srgbClr val="FF0000"/>
                </a:solidFill>
                <a:latin typeface="Arial"/>
                <a:ea typeface="Arial"/>
                <a:cs typeface="Arial"/>
                <a:sym typeface="Arial"/>
              </a:rPr>
              <a:t>eu hangen</a:t>
            </a:r>
            <a:r>
              <a:rPr lang="en-US" sz="1300">
                <a:solidFill>
                  <a:srgbClr val="FF0000"/>
                </a:solidFill>
                <a:latin typeface="Arial"/>
                <a:ea typeface="Arial"/>
                <a:cs typeface="Arial"/>
                <a:sym typeface="Arial"/>
              </a:rPr>
              <a:t> </a:t>
            </a:r>
            <a:r>
              <a:rPr lang="en-US" sz="1300">
                <a:solidFill>
                  <a:schemeClr val="dk1"/>
                </a:solidFill>
                <a:latin typeface="Arial"/>
                <a:ea typeface="Arial"/>
                <a:cs typeface="Arial"/>
                <a:sym typeface="Arial"/>
              </a:rPr>
              <a:t>ar gyfer y gwaith yma.</a:t>
            </a:r>
          </a:p>
          <a:p>
            <a:pPr marL="0" marR="0" lvl="0" indent="0" algn="just"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just" rtl="0">
              <a:lnSpc>
                <a:spcPct val="80000"/>
              </a:lnSpc>
              <a:spcBef>
                <a:spcPts val="260"/>
              </a:spcBef>
              <a:spcAft>
                <a:spcPts val="0"/>
              </a:spcAft>
              <a:buSzPct val="25000"/>
              <a:buNone/>
            </a:pPr>
            <a:r>
              <a:rPr lang="en-US" sz="1300">
                <a:solidFill>
                  <a:schemeClr val="dk1"/>
                </a:solidFill>
                <a:latin typeface="Arial"/>
                <a:ea typeface="Arial"/>
                <a:cs typeface="Arial"/>
                <a:sym typeface="Arial"/>
              </a:rPr>
              <a:t>Os oes angen mwy o wybodaeth </a:t>
            </a:r>
            <a:r>
              <a:rPr lang="en-US" sz="1300" b="1" u="sng">
                <a:solidFill>
                  <a:srgbClr val="FF0000"/>
                </a:solidFill>
                <a:latin typeface="Arial"/>
                <a:ea typeface="Arial"/>
                <a:cs typeface="Arial"/>
                <a:sym typeface="Arial"/>
              </a:rPr>
              <a:t>arnoch</a:t>
            </a:r>
            <a:r>
              <a:rPr lang="en-US" sz="1300">
                <a:solidFill>
                  <a:schemeClr val="dk1"/>
                </a:solidFill>
                <a:latin typeface="Arial"/>
                <a:ea typeface="Arial"/>
                <a:cs typeface="Arial"/>
                <a:sym typeface="Arial"/>
              </a:rPr>
              <a:t>, mae croeso i chi gysylltu gyda mi. Gallwn roi manylion canolwr i chi, sef Mrs Beti Befan. Bydd hi’n </a:t>
            </a:r>
            <a:r>
              <a:rPr lang="en-US" sz="1300" b="1" u="sng">
                <a:solidFill>
                  <a:srgbClr val="FF0000"/>
                </a:solidFill>
                <a:latin typeface="Arial"/>
                <a:ea typeface="Arial"/>
                <a:cs typeface="Arial"/>
                <a:sym typeface="Arial"/>
              </a:rPr>
              <a:t>hapus</a:t>
            </a:r>
            <a:r>
              <a:rPr lang="en-US" sz="1300">
                <a:solidFill>
                  <a:srgbClr val="FF0000"/>
                </a:solidFill>
                <a:latin typeface="Arial"/>
                <a:ea typeface="Arial"/>
                <a:cs typeface="Arial"/>
                <a:sym typeface="Arial"/>
              </a:rPr>
              <a:t> </a:t>
            </a:r>
            <a:r>
              <a:rPr lang="en-US" sz="1300">
                <a:solidFill>
                  <a:schemeClr val="dk1"/>
                </a:solidFill>
                <a:latin typeface="Arial"/>
                <a:ea typeface="Arial"/>
                <a:cs typeface="Arial"/>
                <a:sym typeface="Arial"/>
              </a:rPr>
              <a:t>i ysgrifennu geirda ar fy nghyfer. Edrychaf ymlaen at glywed gennych.</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l" rtl="0">
              <a:lnSpc>
                <a:spcPct val="80000"/>
              </a:lnSpc>
              <a:spcBef>
                <a:spcPts val="260"/>
              </a:spcBef>
              <a:spcAft>
                <a:spcPts val="0"/>
              </a:spcAft>
              <a:buSzPct val="25000"/>
              <a:buNone/>
            </a:pPr>
            <a:r>
              <a:rPr lang="en-US" sz="1300" b="1" u="sng">
                <a:solidFill>
                  <a:srgbClr val="FF0000"/>
                </a:solidFill>
                <a:latin typeface="Arial"/>
                <a:ea typeface="Arial"/>
                <a:cs typeface="Arial"/>
                <a:sym typeface="Arial"/>
              </a:rPr>
              <a:t>Yn gywir</a:t>
            </a:r>
            <a:r>
              <a:rPr lang="en-US" sz="1300" b="1" u="sng">
                <a:solidFill>
                  <a:schemeClr val="dk1"/>
                </a:solidFill>
                <a:latin typeface="Arial"/>
                <a:ea typeface="Arial"/>
                <a:cs typeface="Arial"/>
                <a:sym typeface="Arial"/>
              </a:rPr>
              <a:t>,</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l" rtl="0">
              <a:lnSpc>
                <a:spcPct val="80000"/>
              </a:lnSpc>
              <a:spcBef>
                <a:spcPts val="260"/>
              </a:spcBef>
              <a:spcAft>
                <a:spcPts val="0"/>
              </a:spcAft>
              <a:buSzPct val="25000"/>
              <a:buNone/>
            </a:pPr>
            <a:r>
              <a:rPr lang="en-US" sz="1300" b="1">
                <a:solidFill>
                  <a:schemeClr val="dk1"/>
                </a:solidFill>
                <a:latin typeface="Arial"/>
                <a:ea typeface="Arial"/>
                <a:cs typeface="Arial"/>
                <a:sym typeface="Arial"/>
              </a:rPr>
              <a:t>S. I. Bobman</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 </a:t>
            </a:r>
          </a:p>
          <a:p>
            <a:pPr marL="0" marR="0" lvl="0" indent="0" algn="l" rtl="0">
              <a:lnSpc>
                <a:spcPct val="80000"/>
              </a:lnSpc>
              <a:spcBef>
                <a:spcPts val="260"/>
              </a:spcBef>
              <a:spcAft>
                <a:spcPts val="0"/>
              </a:spcAft>
              <a:buSzPct val="25000"/>
              <a:buNone/>
            </a:pPr>
            <a:r>
              <a:rPr lang="en-US" sz="1300">
                <a:solidFill>
                  <a:schemeClr val="dk1"/>
                </a:solidFill>
                <a:latin typeface="Arial"/>
                <a:ea typeface="Arial"/>
                <a:cs typeface="Arial"/>
                <a:sym typeface="Arial"/>
              </a:rPr>
              <a:t>Siân I. Bobman</a:t>
            </a:r>
          </a:p>
        </p:txBody>
      </p:sp>
      <p:sp>
        <p:nvSpPr>
          <p:cNvPr id="261" name="Shape 261"/>
          <p:cNvSpPr/>
          <p:nvPr/>
        </p:nvSpPr>
        <p:spPr>
          <a:xfrm>
            <a:off x="97448" y="112245"/>
            <a:ext cx="5881321" cy="646331"/>
          </a:xfrm>
          <a:prstGeom prst="rect">
            <a:avLst/>
          </a:prstGeom>
          <a:solidFill>
            <a:srgbClr val="FFC000"/>
          </a:solidFill>
          <a:ln>
            <a:noFill/>
          </a:ln>
        </p:spPr>
        <p:txBody>
          <a:bodyPr wrap="square" lIns="91425" tIns="45700" rIns="91425" bIns="45700" anchor="ctr" anchorCtr="0">
            <a:noAutofit/>
          </a:bodyPr>
          <a:lstStyle/>
          <a:p>
            <a:pPr marL="0" marR="0" lvl="0" indent="0" algn="l" rtl="0">
              <a:lnSpc>
                <a:spcPct val="100000"/>
              </a:lnSpc>
              <a:spcBef>
                <a:spcPts val="0"/>
              </a:spcBef>
              <a:spcAft>
                <a:spcPts val="0"/>
              </a:spcAft>
              <a:buClr>
                <a:schemeClr val="dk1"/>
              </a:buClr>
              <a:buSzPct val="25000"/>
              <a:buFont typeface="Arial"/>
              <a:buNone/>
            </a:pPr>
            <a:r>
              <a:rPr lang="en-US" sz="1800" b="1" i="0" u="none" strike="noStrike" cap="none">
                <a:solidFill>
                  <a:schemeClr val="dk1"/>
                </a:solidFill>
                <a:latin typeface="Arial"/>
                <a:ea typeface="Arial"/>
                <a:cs typeface="Arial"/>
                <a:sym typeface="Arial"/>
              </a:rPr>
              <a:t>Tasg 3</a:t>
            </a:r>
          </a:p>
          <a:p>
            <a:pPr marL="0" marR="0" lvl="0" indent="0" algn="l" rtl="0">
              <a:lnSpc>
                <a:spcPct val="100000"/>
              </a:lnSpc>
              <a:spcBef>
                <a:spcPts val="0"/>
              </a:spcBef>
              <a:spcAft>
                <a:spcPts val="0"/>
              </a:spcAft>
              <a:buSzPct val="25000"/>
              <a:buNone/>
            </a:pPr>
            <a:r>
              <a:rPr lang="en-US" sz="1800">
                <a:solidFill>
                  <a:schemeClr val="dk1"/>
                </a:solidFill>
                <a:latin typeface="Arial"/>
                <a:ea typeface="Arial"/>
                <a:cs typeface="Arial"/>
                <a:sym typeface="Arial"/>
              </a:rPr>
              <a:t>Darllenwch y llythyr isod, a nodwch y gwall a’r cywiriad :</a:t>
            </a:r>
          </a:p>
        </p:txBody>
      </p:sp>
    </p:spTree>
    <p:extLst>
      <p:ext uri="{BB962C8B-B14F-4D97-AF65-F5344CB8AC3E}">
        <p14:creationId xmlns:p14="http://schemas.microsoft.com/office/powerpoint/2010/main" val="831706560"/>
      </p:ext>
    </p:extLst>
  </p:cSld>
  <p:clrMapOvr>
    <a:masterClrMapping/>
  </p:clrMapOvr>
  <p:transition>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3013" y="136674"/>
            <a:ext cx="6792076" cy="6721326"/>
          </a:xfrm>
          <a:prstGeom prst="rect">
            <a:avLst/>
          </a:prstGeom>
        </p:spPr>
      </p:pic>
    </p:spTree>
    <p:extLst>
      <p:ext uri="{BB962C8B-B14F-4D97-AF65-F5344CB8AC3E}">
        <p14:creationId xmlns:p14="http://schemas.microsoft.com/office/powerpoint/2010/main" val="13356155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Cyflwyno’r</a:t>
            </a:r>
            <a:r>
              <a:rPr lang="en-US" dirty="0" smtClean="0"/>
              <a:t> </a:t>
            </a:r>
            <a:r>
              <a:rPr lang="en-US" dirty="0" err="1" smtClean="0"/>
              <a:t>dasg</a:t>
            </a:r>
            <a:endParaRPr lang="en-US" dirty="0"/>
          </a:p>
        </p:txBody>
      </p:sp>
      <p:sp>
        <p:nvSpPr>
          <p:cNvPr id="3" name="Content Placeholder 2"/>
          <p:cNvSpPr>
            <a:spLocks noGrp="1"/>
          </p:cNvSpPr>
          <p:nvPr>
            <p:ph idx="1"/>
          </p:nvPr>
        </p:nvSpPr>
        <p:spPr/>
        <p:txBody>
          <a:bodyPr/>
          <a:lstStyle/>
          <a:p>
            <a:r>
              <a:rPr lang="cy-GB" dirty="0"/>
              <a:t>Dylai’r llythyr fod o leiaf 800 gair.</a:t>
            </a:r>
            <a:endParaRPr lang="en-GB" dirty="0"/>
          </a:p>
          <a:p>
            <a:r>
              <a:rPr lang="cy-GB" dirty="0"/>
              <a:t>Asesir y darn ar safon yr iaith.</a:t>
            </a:r>
            <a:endParaRPr lang="en-GB" dirty="0"/>
          </a:p>
          <a:p>
            <a:pPr marL="0" indent="0">
              <a:buNone/>
            </a:pPr>
            <a:endParaRPr lang="cy-GB" dirty="0"/>
          </a:p>
          <a:p>
            <a:pPr marL="0" indent="0">
              <a:buNone/>
            </a:pPr>
            <a:r>
              <a:rPr lang="cy-GB" dirty="0" smtClean="0"/>
              <a:t>Byddwch </a:t>
            </a:r>
            <a:r>
              <a:rPr lang="cy-GB" dirty="0"/>
              <a:t>yn cyflwyno’r llythyr yn y ddarlith ar </a:t>
            </a:r>
            <a:r>
              <a:rPr lang="cy-GB" b="1" dirty="0" smtClean="0"/>
              <a:t>15/12/17</a:t>
            </a:r>
            <a:endParaRPr lang="en-GB" dirty="0"/>
          </a:p>
          <a:p>
            <a:pPr marL="0" indent="0">
              <a:buNone/>
            </a:pPr>
            <a:endParaRPr lang="en-US" dirty="0"/>
          </a:p>
        </p:txBody>
      </p:sp>
    </p:spTree>
    <p:extLst>
      <p:ext uri="{BB962C8B-B14F-4D97-AF65-F5344CB8AC3E}">
        <p14:creationId xmlns:p14="http://schemas.microsoft.com/office/powerpoint/2010/main" val="436338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076" y="303184"/>
            <a:ext cx="7725507" cy="1169551"/>
          </a:xfrm>
          <a:prstGeom prst="rect">
            <a:avLst/>
          </a:prstGeom>
          <a:solidFill>
            <a:srgbClr val="FFC000"/>
          </a:solidFill>
        </p:spPr>
        <p:txBody>
          <a:bodyPr wrap="square">
            <a:spAutoFit/>
          </a:bodyPr>
          <a:lstStyle/>
          <a:p>
            <a:pPr>
              <a:spcAft>
                <a:spcPts val="0"/>
              </a:spcAft>
            </a:pPr>
            <a:endParaRPr lang="cy-GB" dirty="0">
              <a:latin typeface="Times New Roman" charset="0"/>
              <a:ea typeface="Times New Roman" charset="0"/>
            </a:endParaRPr>
          </a:p>
          <a:p>
            <a:pPr>
              <a:spcAft>
                <a:spcPts val="0"/>
              </a:spcAft>
            </a:pPr>
            <a:r>
              <a:rPr lang="cy-GB" b="1" dirty="0">
                <a:ea typeface="Times New Roman" charset="0"/>
              </a:rPr>
              <a:t>Tasg portffolio – ysgrifennu llythyr ffurfiol</a:t>
            </a:r>
            <a:endParaRPr lang="cy-GB" dirty="0">
              <a:latin typeface="Times New Roman" charset="0"/>
              <a:ea typeface="Times New Roman" charset="0"/>
            </a:endParaRPr>
          </a:p>
          <a:p>
            <a:pPr>
              <a:spcAft>
                <a:spcPts val="0"/>
              </a:spcAft>
            </a:pPr>
            <a:r>
              <a:rPr lang="cy-GB" dirty="0">
                <a:ea typeface="Times New Roman" charset="0"/>
              </a:rPr>
              <a:t>Gan ystyried gofynion y dasg nesaf, dechreuwch gynllunio eich llythyr.</a:t>
            </a:r>
            <a:endParaRPr lang="cy-GB" dirty="0">
              <a:latin typeface="Times New Roman" charset="0"/>
              <a:ea typeface="Times New Roman" charset="0"/>
            </a:endParaRPr>
          </a:p>
          <a:p>
            <a:pPr>
              <a:spcAft>
                <a:spcPts val="0"/>
              </a:spcAft>
            </a:pPr>
            <a:r>
              <a:rPr lang="cy-GB" dirty="0">
                <a:ea typeface="Times New Roman" charset="0"/>
              </a:rPr>
              <a:t>Nodwch eich syniadau isod, gan ddenfyddio enghreifftiau o’ch profiadau blaenorol i atgyfnerthu eich pwyntiau.</a:t>
            </a:r>
            <a:endParaRPr lang="cy-GB" dirty="0">
              <a:effectLst/>
              <a:latin typeface="Times New Roman" charset="0"/>
              <a:ea typeface="Times New Roman" charset="0"/>
            </a:endParaRPr>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797169" y="1899139"/>
            <a:ext cx="7303477" cy="4476433"/>
          </a:xfrm>
          <a:prstGeom prst="rect">
            <a:avLst/>
          </a:prstGeom>
        </p:spPr>
      </p:pic>
    </p:spTree>
    <p:extLst>
      <p:ext uri="{BB962C8B-B14F-4D97-AF65-F5344CB8AC3E}">
        <p14:creationId xmlns:p14="http://schemas.microsoft.com/office/powerpoint/2010/main" val="10615546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587</TotalTime>
  <Words>1231</Words>
  <Application>Microsoft Macintosh PowerPoint</Application>
  <PresentationFormat>On-screen Show (4:3)</PresentationFormat>
  <Paragraphs>261</Paragraphs>
  <Slides>32</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Calibri</vt:lpstr>
      <vt:lpstr>Century Gothic</vt:lpstr>
      <vt:lpstr>Comic Sans MS</vt:lpstr>
      <vt:lpstr>Handwriting - Dakota</vt:lpstr>
      <vt:lpstr>Mistral</vt:lpstr>
      <vt:lpstr>ＭＳ 明朝</vt:lpstr>
      <vt:lpstr>Times New Roman</vt:lpstr>
      <vt:lpstr>Arial</vt:lpstr>
      <vt:lpstr>Vapor Trail</vt:lpstr>
      <vt:lpstr>YSGRIFENNU FFURFIOL</vt:lpstr>
      <vt:lpstr>NOD Y SESIWN</vt:lpstr>
      <vt:lpstr>FFRAMWAITH  LLYTHRENNEDD A RHIFEDD</vt:lpstr>
      <vt:lpstr>RHAGENWAU LLUOSOG</vt:lpstr>
      <vt:lpstr>TREIGLADAU!</vt:lpstr>
      <vt:lpstr>O FLAEN BERFENW</vt:lpstr>
      <vt:lpstr>CYWIRWCH Y BRAWDDEGAU GAN DDEFNYDDIO FFURF GYWIR EI/EU A THREIGLO LLE BO ANGEN</vt:lpstr>
      <vt:lpstr>PowerPoint Presentation</vt:lpstr>
      <vt:lpstr>CYFIEITHWCH YR ADRODDIAD YMA AR GYFER DISGYBL CA2</vt:lpstr>
      <vt:lpstr>CYFIEITHIAD POSIB</vt:lpstr>
      <vt:lpstr>Ysgrifennu’n fwy ffurfiol:  Sut?</vt:lpstr>
      <vt:lpstr>PowerPoint Presentation</vt:lpstr>
      <vt:lpstr>Yr Amhersonol: Termau allweddol</vt:lpstr>
      <vt:lpstr>Beth yw goddrych a gwrthrych?</vt:lpstr>
      <vt:lpstr>RHOWCH CHI GYNNIG ARNI …</vt:lpstr>
      <vt:lpstr>Yr Amhersonol …</vt:lpstr>
      <vt:lpstr>Yr Amhersonol …</vt:lpstr>
      <vt:lpstr>Treigladau</vt:lpstr>
      <vt:lpstr>Cofiwch</vt:lpstr>
      <vt:lpstr>Berfau defnyddiol</vt:lpstr>
      <vt:lpstr>Defnyddio Berfau Amhersonol  a Threiglo’n Gywir Mewn Cystrawenau Amhersonol. </vt:lpstr>
      <vt:lpstr>BERFAU CRYNO: PERSONOL</vt:lpstr>
      <vt:lpstr>3ydd Person Unigol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Cyflwyno’r dasg</vt:lpstr>
      <vt:lpstr>PowerPoint Presentation</vt:lpstr>
    </vt:vector>
  </TitlesOfParts>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YSGRIFENNU FFURFIOL</dc:title>
  <cp:lastModifiedBy>Microsoft Office User</cp:lastModifiedBy>
  <cp:revision>13</cp:revision>
  <dcterms:modified xsi:type="dcterms:W3CDTF">2017-10-29T20:53:49Z</dcterms:modified>
</cp:coreProperties>
</file>