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omments/comment2.xml" ContentType="application/vnd.openxmlformats-officedocument.presentationml.comments+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0"/>
  </p:notesMasterIdLst>
  <p:handoutMasterIdLst>
    <p:handoutMasterId r:id="rId41"/>
  </p:handoutMasterIdLst>
  <p:sldIdLst>
    <p:sldId id="323" r:id="rId3"/>
    <p:sldId id="317" r:id="rId4"/>
    <p:sldId id="287" r:id="rId5"/>
    <p:sldId id="288" r:id="rId6"/>
    <p:sldId id="289" r:id="rId7"/>
    <p:sldId id="290" r:id="rId8"/>
    <p:sldId id="291" r:id="rId9"/>
    <p:sldId id="268" r:id="rId10"/>
    <p:sldId id="292" r:id="rId11"/>
    <p:sldId id="293" r:id="rId12"/>
    <p:sldId id="285" r:id="rId13"/>
    <p:sldId id="286" r:id="rId14"/>
    <p:sldId id="294" r:id="rId15"/>
    <p:sldId id="295" r:id="rId16"/>
    <p:sldId id="296" r:id="rId17"/>
    <p:sldId id="297" r:id="rId18"/>
    <p:sldId id="298" r:id="rId19"/>
    <p:sldId id="299" r:id="rId20"/>
    <p:sldId id="302" r:id="rId21"/>
    <p:sldId id="301" r:id="rId22"/>
    <p:sldId id="319" r:id="rId23"/>
    <p:sldId id="304" r:id="rId24"/>
    <p:sldId id="303" r:id="rId25"/>
    <p:sldId id="305" r:id="rId26"/>
    <p:sldId id="306" r:id="rId27"/>
    <p:sldId id="307" r:id="rId28"/>
    <p:sldId id="308" r:id="rId29"/>
    <p:sldId id="309" r:id="rId30"/>
    <p:sldId id="310" r:id="rId31"/>
    <p:sldId id="311" r:id="rId32"/>
    <p:sldId id="312" r:id="rId33"/>
    <p:sldId id="313" r:id="rId34"/>
    <p:sldId id="314" r:id="rId35"/>
    <p:sldId id="315" r:id="rId36"/>
    <p:sldId id="316" r:id="rId37"/>
    <p:sldId id="321" r:id="rId38"/>
    <p:sldId id="320"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O6ua0kpCVlbq053nvzGbCg==" hashData="QFj/7hyS3DopfEfOPgnMqGy4kYkz8rlFi0b0YTAxs1jLhyuQnSQXo9k5Q61xYEDl24MHSk07maQn6FBW1Pmj9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mith Rachel" initials="SR" lastIdx="4" clrIdx="0">
    <p:extLst>
      <p:ext uri="{19B8F6BF-5375-455C-9EA6-DF929625EA0E}">
        <p15:presenceInfo xmlns:p15="http://schemas.microsoft.com/office/powerpoint/2012/main" userId="S-1-5-21-2290646128-2347037110-625282823-1049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682" autoAdjust="0"/>
    <p:restoredTop sz="67435" autoAdjust="0"/>
  </p:normalViewPr>
  <p:slideViewPr>
    <p:cSldViewPr snapToGrid="0">
      <p:cViewPr varScale="1">
        <p:scale>
          <a:sx n="63" d="100"/>
          <a:sy n="63" d="100"/>
        </p:scale>
        <p:origin x="546" y="66"/>
      </p:cViewPr>
      <p:guideLst/>
    </p:cSldViewPr>
  </p:slideViewPr>
  <p:notesTextViewPr>
    <p:cViewPr>
      <p:scale>
        <a:sx n="1" d="1"/>
        <a:sy n="1" d="1"/>
      </p:scale>
      <p:origin x="0" y="0"/>
    </p:cViewPr>
  </p:notesTextViewPr>
  <p:sorterViewPr>
    <p:cViewPr>
      <p:scale>
        <a:sx n="100" d="100"/>
        <a:sy n="100" d="100"/>
      </p:scale>
      <p:origin x="0" y="-15366"/>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commentAuthors" Target="commentAuthor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handoutMaster" Target="handoutMasters/handout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3-01T14:00:07.281" idx="1">
    <p:pos x="10" y="10"/>
    <p:text>Every case is different and must be dealt with accordingly</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9-03-01T14:03:55.769" idx="2">
    <p:pos x="4893" y="941"/>
    <p:text>This is the decision of the police officer - not Dr or Nurse or any other person</p:text>
    <p:extLst>
      <p:ext uri="{C676402C-5697-4E1C-873F-D02D1690AC5C}">
        <p15:threadingInfo xmlns:p15="http://schemas.microsoft.com/office/powerpoint/2012/main" timeZoneBias="0"/>
      </p:ext>
    </p:extLst>
  </p:cm>
  <p:cm authorId="1" dt="2019-03-01T14:05:29.911" idx="3">
    <p:pos x="1071" y="3363"/>
    <p:text>A police station is classed as a place of safety only to be used as a last resort. Persons can be removed from station/ hospital to be fully assessed at a mental health facility</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08D466-9C26-47F1-A3CD-8822B9F618AE}" type="doc">
      <dgm:prSet loTypeId="urn:microsoft.com/office/officeart/2005/8/layout/process5" loCatId="process" qsTypeId="urn:microsoft.com/office/officeart/2005/8/quickstyle/simple1" qsCatId="simple" csTypeId="urn:microsoft.com/office/officeart/2005/8/colors/accent2_5" csCatId="accent2" phldr="1"/>
      <dgm:spPr/>
    </dgm:pt>
    <dgm:pt modelId="{D70381A3-E256-4228-A274-CAEC918384EE}">
      <dgm:prSet phldrT="[Text]"/>
      <dgm:spPr>
        <a:solidFill>
          <a:schemeClr val="tx2">
            <a:lumMod val="40000"/>
            <a:lumOff val="60000"/>
            <a:alpha val="90000"/>
          </a:schemeClr>
        </a:solidFill>
        <a:ln>
          <a:solidFill>
            <a:schemeClr val="tx1"/>
          </a:solidFill>
        </a:ln>
      </dgm:spPr>
      <dgm:t>
        <a:bodyPr/>
        <a:lstStyle/>
        <a:p>
          <a:pPr>
            <a:buClrTx/>
            <a:buSzTx/>
            <a:buNone/>
          </a:pPr>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Victims, Witnesses and suspects</a:t>
          </a:r>
          <a:endParaRPr lang="en-GB" dirty="0">
            <a:solidFill>
              <a:schemeClr val="tx1"/>
            </a:solidFill>
          </a:endParaRPr>
        </a:p>
      </dgm:t>
    </dgm:pt>
    <dgm:pt modelId="{3DFB0E39-B35A-4558-82E3-5F0E6ECBAB9A}" type="parTrans" cxnId="{A9A0EE0B-0944-46A2-8A83-287B23B88F14}">
      <dgm:prSet/>
      <dgm:spPr/>
      <dgm:t>
        <a:bodyPr/>
        <a:lstStyle/>
        <a:p>
          <a:endParaRPr lang="en-GB"/>
        </a:p>
      </dgm:t>
    </dgm:pt>
    <dgm:pt modelId="{3FC4FE30-569F-452E-AFA9-DDB9C3749053}" type="sibTrans" cxnId="{A9A0EE0B-0944-46A2-8A83-287B23B88F14}">
      <dgm:prSet/>
      <dgm:spPr>
        <a:solidFill>
          <a:srgbClr val="002060"/>
        </a:solidFill>
        <a:ln>
          <a:solidFill>
            <a:schemeClr val="tx1"/>
          </a:solidFill>
        </a:ln>
      </dgm:spPr>
      <dgm:t>
        <a:bodyPr/>
        <a:lstStyle/>
        <a:p>
          <a:endParaRPr lang="en-GB"/>
        </a:p>
      </dgm:t>
    </dgm:pt>
    <dgm:pt modelId="{319AE330-5A7C-4E31-95D7-23FB1D41FF80}">
      <dgm:prSet/>
      <dgm:spPr>
        <a:solidFill>
          <a:schemeClr val="accent1">
            <a:lumMod val="40000"/>
            <a:lumOff val="60000"/>
            <a:alpha val="85000"/>
          </a:schemeClr>
        </a:solidFill>
        <a:ln>
          <a:solidFill>
            <a:schemeClr val="tx1"/>
          </a:solidFill>
        </a:ln>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Those receiving care in the community</a:t>
          </a:r>
        </a:p>
      </dgm:t>
    </dgm:pt>
    <dgm:pt modelId="{1F6EE35E-0891-412D-A9F8-C1C9B78C9512}" type="parTrans" cxnId="{2D67279C-D51D-40F5-8CFD-06C20F7C9546}">
      <dgm:prSet/>
      <dgm:spPr/>
      <dgm:t>
        <a:bodyPr/>
        <a:lstStyle/>
        <a:p>
          <a:endParaRPr lang="en-GB"/>
        </a:p>
      </dgm:t>
    </dgm:pt>
    <dgm:pt modelId="{B45077F1-7A17-415F-93D0-70936FB15B07}" type="sibTrans" cxnId="{2D67279C-D51D-40F5-8CFD-06C20F7C9546}">
      <dgm:prSet/>
      <dgm:spPr>
        <a:solidFill>
          <a:srgbClr val="002060"/>
        </a:solidFill>
        <a:ln>
          <a:solidFill>
            <a:schemeClr val="tx1"/>
          </a:solidFill>
        </a:ln>
      </dgm:spPr>
      <dgm:t>
        <a:bodyPr/>
        <a:lstStyle/>
        <a:p>
          <a:endParaRPr lang="en-GB"/>
        </a:p>
      </dgm:t>
    </dgm:pt>
    <dgm:pt modelId="{5DFBFCB6-94C1-4BFC-B650-AF7C05EA6161}">
      <dgm:prSet/>
      <dgm:spPr>
        <a:solidFill>
          <a:schemeClr val="bg2">
            <a:lumMod val="90000"/>
            <a:alpha val="80000"/>
          </a:schemeClr>
        </a:solidFill>
        <a:ln>
          <a:solidFill>
            <a:schemeClr val="tx1"/>
          </a:solidFill>
        </a:ln>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Patients missing or AWOL from Mental Health Unit</a:t>
          </a:r>
        </a:p>
      </dgm:t>
    </dgm:pt>
    <dgm:pt modelId="{43358C67-5EE8-46A8-A920-7984B21C7333}" type="parTrans" cxnId="{3AABB402-AE36-4216-9C66-EA1CCD43ED3C}">
      <dgm:prSet/>
      <dgm:spPr/>
      <dgm:t>
        <a:bodyPr/>
        <a:lstStyle/>
        <a:p>
          <a:endParaRPr lang="en-GB"/>
        </a:p>
      </dgm:t>
    </dgm:pt>
    <dgm:pt modelId="{759517AA-717B-4D50-BE13-3CCFD16BBFAC}" type="sibTrans" cxnId="{3AABB402-AE36-4216-9C66-EA1CCD43ED3C}">
      <dgm:prSet/>
      <dgm:spPr>
        <a:solidFill>
          <a:srgbClr val="002060"/>
        </a:solidFill>
        <a:ln>
          <a:solidFill>
            <a:schemeClr val="tx1"/>
          </a:solidFill>
        </a:ln>
      </dgm:spPr>
      <dgm:t>
        <a:bodyPr/>
        <a:lstStyle/>
        <a:p>
          <a:endParaRPr lang="en-GB"/>
        </a:p>
      </dgm:t>
    </dgm:pt>
    <dgm:pt modelId="{A5549F37-36A8-420C-8EE0-06F0FDFB676F}">
      <dgm:prSet/>
      <dgm:spPr>
        <a:solidFill>
          <a:schemeClr val="accent1">
            <a:lumMod val="60000"/>
            <a:lumOff val="40000"/>
            <a:alpha val="75000"/>
          </a:schemeClr>
        </a:solidFill>
        <a:ln>
          <a:solidFill>
            <a:schemeClr val="tx1"/>
          </a:solidFill>
        </a:ln>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Those found in a public place/suffering mental illness S136</a:t>
          </a:r>
        </a:p>
      </dgm:t>
    </dgm:pt>
    <dgm:pt modelId="{D914573B-BB44-4D47-9068-C24C08CE4105}" type="parTrans" cxnId="{5C2D6975-EC73-4495-9DE1-24E852E3DA99}">
      <dgm:prSet/>
      <dgm:spPr/>
      <dgm:t>
        <a:bodyPr/>
        <a:lstStyle/>
        <a:p>
          <a:endParaRPr lang="en-GB"/>
        </a:p>
      </dgm:t>
    </dgm:pt>
    <dgm:pt modelId="{61BC488F-0B13-4C94-B1F3-E7A8C26B46CD}" type="sibTrans" cxnId="{5C2D6975-EC73-4495-9DE1-24E852E3DA99}">
      <dgm:prSet/>
      <dgm:spPr>
        <a:solidFill>
          <a:srgbClr val="002060"/>
        </a:solidFill>
        <a:ln>
          <a:solidFill>
            <a:schemeClr val="tx1"/>
          </a:solidFill>
        </a:ln>
      </dgm:spPr>
      <dgm:t>
        <a:bodyPr/>
        <a:lstStyle/>
        <a:p>
          <a:endParaRPr lang="en-GB"/>
        </a:p>
      </dgm:t>
    </dgm:pt>
    <dgm:pt modelId="{858E84E2-D691-4F2B-B361-2B2EA1397519}">
      <dgm:prSet/>
      <dgm:spPr>
        <a:solidFill>
          <a:schemeClr val="tx2">
            <a:alpha val="70000"/>
          </a:schemeClr>
        </a:solidFill>
        <a:ln>
          <a:solidFill>
            <a:schemeClr val="tx1"/>
          </a:solidFill>
        </a:ln>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Those in private premises/suffering mental disorder S135</a:t>
          </a:r>
        </a:p>
      </dgm:t>
    </dgm:pt>
    <dgm:pt modelId="{8DA066E0-F028-431B-8081-45A88B618C03}" type="parTrans" cxnId="{C404A8C8-5D17-4CFC-9A05-46C10D634293}">
      <dgm:prSet/>
      <dgm:spPr/>
      <dgm:t>
        <a:bodyPr/>
        <a:lstStyle/>
        <a:p>
          <a:endParaRPr lang="en-GB"/>
        </a:p>
      </dgm:t>
    </dgm:pt>
    <dgm:pt modelId="{FF2913A5-2CE0-4E5D-8C66-C67916291022}" type="sibTrans" cxnId="{C404A8C8-5D17-4CFC-9A05-46C10D634293}">
      <dgm:prSet/>
      <dgm:spPr>
        <a:solidFill>
          <a:srgbClr val="002060"/>
        </a:solidFill>
        <a:ln>
          <a:solidFill>
            <a:schemeClr val="tx1"/>
          </a:solidFill>
        </a:ln>
      </dgm:spPr>
      <dgm:t>
        <a:bodyPr/>
        <a:lstStyle/>
        <a:p>
          <a:endParaRPr lang="en-GB"/>
        </a:p>
      </dgm:t>
    </dgm:pt>
    <dgm:pt modelId="{3351A27C-1F3A-4360-B1C0-F0ADB000640B}">
      <dgm:prSet/>
      <dgm:spPr>
        <a:solidFill>
          <a:schemeClr val="accent1">
            <a:lumMod val="60000"/>
            <a:lumOff val="40000"/>
            <a:alpha val="65000"/>
          </a:schemeClr>
        </a:solidFill>
        <a:ln>
          <a:solidFill>
            <a:schemeClr val="tx1"/>
          </a:solidFill>
        </a:ln>
      </dgm:spPr>
      <dgm:t>
        <a:bodyPr/>
        <a:lstStyle/>
        <a:p>
          <a:r>
            <a:rPr lang="en-GB" altLang="en-US" b="1" dirty="0">
              <a:solidFill>
                <a:schemeClr val="tx1"/>
              </a:solidFill>
              <a:latin typeface="Calibri"/>
              <a:cs typeface="Arial" panose="020B0604020202020204" pitchFamily="34" charset="0"/>
            </a:rPr>
            <a:t>Offenders suffering with mental illness</a:t>
          </a:r>
          <a:endPar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endParaRPr>
        </a:p>
      </dgm:t>
    </dgm:pt>
    <dgm:pt modelId="{6642E829-F388-4BB5-A7AC-37CD21F51D4F}" type="parTrans" cxnId="{0E0C55E2-2F38-4530-9621-7221F17A247C}">
      <dgm:prSet/>
      <dgm:spPr/>
      <dgm:t>
        <a:bodyPr/>
        <a:lstStyle/>
        <a:p>
          <a:endParaRPr lang="en-GB"/>
        </a:p>
      </dgm:t>
    </dgm:pt>
    <dgm:pt modelId="{DA0AE871-2AD9-4E42-8933-7B2B85657959}" type="sibTrans" cxnId="{0E0C55E2-2F38-4530-9621-7221F17A247C}">
      <dgm:prSet/>
      <dgm:spPr>
        <a:solidFill>
          <a:srgbClr val="002060"/>
        </a:solidFill>
        <a:ln>
          <a:solidFill>
            <a:schemeClr val="tx1"/>
          </a:solidFill>
        </a:ln>
      </dgm:spPr>
      <dgm:t>
        <a:bodyPr/>
        <a:lstStyle/>
        <a:p>
          <a:endParaRPr lang="en-GB"/>
        </a:p>
      </dgm:t>
    </dgm:pt>
    <dgm:pt modelId="{1B9BFBAB-E401-408C-8754-061A067B4980}">
      <dgm:prSet/>
      <dgm:spPr>
        <a:solidFill>
          <a:schemeClr val="bg2">
            <a:lumMod val="75000"/>
            <a:alpha val="60000"/>
          </a:schemeClr>
        </a:solidFill>
        <a:ln>
          <a:solidFill>
            <a:schemeClr val="tx1"/>
          </a:solidFill>
        </a:ln>
      </dgm:spPr>
      <dgm:t>
        <a:bodyPr/>
        <a:lstStyle/>
        <a:p>
          <a:r>
            <a:rPr kumimoji="0" lang="en-GB" altLang="en-US" b="1" i="0" u="none" strike="noStrike" cap="none" spc="0" normalizeH="0" baseline="0" noProof="0">
              <a:ln/>
              <a:solidFill>
                <a:schemeClr val="tx1"/>
              </a:solidFill>
              <a:effectLst/>
              <a:uLnTx/>
              <a:uFillTx/>
              <a:latin typeface="Calibri"/>
              <a:ea typeface="ＭＳ Ｐゴシック" panose="020B0600070205080204" pitchFamily="34" charset="-128"/>
              <a:cs typeface="Arial" panose="020B0604020202020204" pitchFamily="34" charset="0"/>
            </a:rPr>
            <a:t>Attempt Suicide</a:t>
          </a:r>
          <a:endPar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endParaRPr>
        </a:p>
      </dgm:t>
    </dgm:pt>
    <dgm:pt modelId="{7DB6ECED-21C8-49D6-9AF2-C628A80CA5DB}" type="parTrans" cxnId="{C8F0A5FE-79C9-4FCA-83F8-F7D5AAA0E2EC}">
      <dgm:prSet/>
      <dgm:spPr/>
      <dgm:t>
        <a:bodyPr/>
        <a:lstStyle/>
        <a:p>
          <a:endParaRPr lang="en-GB"/>
        </a:p>
      </dgm:t>
    </dgm:pt>
    <dgm:pt modelId="{F9419C81-725A-412F-A00A-C1563A53AC54}" type="sibTrans" cxnId="{C8F0A5FE-79C9-4FCA-83F8-F7D5AAA0E2EC}">
      <dgm:prSet/>
      <dgm:spPr>
        <a:solidFill>
          <a:srgbClr val="002060"/>
        </a:solidFill>
      </dgm:spPr>
      <dgm:t>
        <a:bodyPr/>
        <a:lstStyle/>
        <a:p>
          <a:endParaRPr lang="en-GB"/>
        </a:p>
      </dgm:t>
    </dgm:pt>
    <dgm:pt modelId="{6F483496-3543-41A5-9E1F-7458803570B7}">
      <dgm:prSet/>
      <dgm:spPr>
        <a:solidFill>
          <a:schemeClr val="accent1">
            <a:lumMod val="60000"/>
            <a:lumOff val="40000"/>
            <a:alpha val="55000"/>
          </a:schemeClr>
        </a:solidFill>
        <a:ln>
          <a:solidFill>
            <a:schemeClr val="tx1"/>
          </a:solidFill>
        </a:ln>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Persons walking in front of vehicles</a:t>
          </a:r>
        </a:p>
      </dgm:t>
    </dgm:pt>
    <dgm:pt modelId="{D8BA5B2B-B566-4CDA-88B4-A2E65A8A2FDF}" type="parTrans" cxnId="{E41A1A6F-F8B6-4590-9DD7-C58747A4D981}">
      <dgm:prSet/>
      <dgm:spPr/>
      <dgm:t>
        <a:bodyPr/>
        <a:lstStyle/>
        <a:p>
          <a:endParaRPr lang="en-GB"/>
        </a:p>
      </dgm:t>
    </dgm:pt>
    <dgm:pt modelId="{882225A7-A352-4766-A7D3-A9810815A5B1}" type="sibTrans" cxnId="{E41A1A6F-F8B6-4590-9DD7-C58747A4D981}">
      <dgm:prSet/>
      <dgm:spPr>
        <a:solidFill>
          <a:srgbClr val="002060"/>
        </a:solidFill>
        <a:ln>
          <a:solidFill>
            <a:schemeClr val="tx1"/>
          </a:solidFill>
        </a:ln>
      </dgm:spPr>
      <dgm:t>
        <a:bodyPr/>
        <a:lstStyle/>
        <a:p>
          <a:endParaRPr lang="en-GB"/>
        </a:p>
      </dgm:t>
    </dgm:pt>
    <dgm:pt modelId="{F19A84C9-F683-4C02-8441-B4FCA19CD37E}">
      <dgm:prSet/>
      <dgm:spPr>
        <a:solidFill>
          <a:schemeClr val="tx2">
            <a:lumMod val="60000"/>
            <a:lumOff val="40000"/>
            <a:alpha val="50000"/>
          </a:schemeClr>
        </a:solidFill>
        <a:ln>
          <a:solidFill>
            <a:schemeClr val="tx1"/>
          </a:solidFill>
        </a:ln>
      </dgm:spPr>
      <dgm:t>
        <a:bodyPr/>
        <a:lstStyle/>
        <a:p>
          <a:r>
            <a:rPr kumimoji="0" lang="en-GB" altLang="en-US"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Threatening behaviour in street or disputes</a:t>
          </a:r>
        </a:p>
      </dgm:t>
    </dgm:pt>
    <dgm:pt modelId="{046A8872-4B98-4A24-8087-B2A5D998D8F5}" type="parTrans" cxnId="{13EEC8E0-A76E-4760-847F-8ED9BD3BB82C}">
      <dgm:prSet/>
      <dgm:spPr/>
      <dgm:t>
        <a:bodyPr/>
        <a:lstStyle/>
        <a:p>
          <a:endParaRPr lang="en-GB"/>
        </a:p>
      </dgm:t>
    </dgm:pt>
    <dgm:pt modelId="{AE057779-6029-4EF5-A5A6-B469431C5313}" type="sibTrans" cxnId="{13EEC8E0-A76E-4760-847F-8ED9BD3BB82C}">
      <dgm:prSet/>
      <dgm:spPr/>
      <dgm:t>
        <a:bodyPr/>
        <a:lstStyle/>
        <a:p>
          <a:endParaRPr lang="en-GB"/>
        </a:p>
      </dgm:t>
    </dgm:pt>
    <dgm:pt modelId="{384D28AA-5845-49DA-BEE0-E21969F25A02}" type="pres">
      <dgm:prSet presAssocID="{9008D466-9C26-47F1-A3CD-8822B9F618AE}" presName="diagram" presStyleCnt="0">
        <dgm:presLayoutVars>
          <dgm:dir/>
          <dgm:resizeHandles val="exact"/>
        </dgm:presLayoutVars>
      </dgm:prSet>
      <dgm:spPr/>
    </dgm:pt>
    <dgm:pt modelId="{95D00265-F3CC-4B59-85E9-B618D8B1BD73}" type="pres">
      <dgm:prSet presAssocID="{D70381A3-E256-4228-A274-CAEC918384EE}" presName="node" presStyleLbl="node1" presStyleIdx="0" presStyleCnt="9">
        <dgm:presLayoutVars>
          <dgm:bulletEnabled val="1"/>
        </dgm:presLayoutVars>
      </dgm:prSet>
      <dgm:spPr/>
    </dgm:pt>
    <dgm:pt modelId="{1934487A-23BB-4CBE-A8D7-C5A19A5381BD}" type="pres">
      <dgm:prSet presAssocID="{3FC4FE30-569F-452E-AFA9-DDB9C3749053}" presName="sibTrans" presStyleLbl="sibTrans2D1" presStyleIdx="0" presStyleCnt="8"/>
      <dgm:spPr/>
    </dgm:pt>
    <dgm:pt modelId="{DF644944-1252-47D9-8A97-10C8B42F7262}" type="pres">
      <dgm:prSet presAssocID="{3FC4FE30-569F-452E-AFA9-DDB9C3749053}" presName="connectorText" presStyleLbl="sibTrans2D1" presStyleIdx="0" presStyleCnt="8"/>
      <dgm:spPr/>
    </dgm:pt>
    <dgm:pt modelId="{8E115512-5A08-452C-B29E-2293C4D3D4AE}" type="pres">
      <dgm:prSet presAssocID="{319AE330-5A7C-4E31-95D7-23FB1D41FF80}" presName="node" presStyleLbl="node1" presStyleIdx="1" presStyleCnt="9">
        <dgm:presLayoutVars>
          <dgm:bulletEnabled val="1"/>
        </dgm:presLayoutVars>
      </dgm:prSet>
      <dgm:spPr/>
    </dgm:pt>
    <dgm:pt modelId="{03D742AA-D44C-4EE5-808A-1932B868E3DB}" type="pres">
      <dgm:prSet presAssocID="{B45077F1-7A17-415F-93D0-70936FB15B07}" presName="sibTrans" presStyleLbl="sibTrans2D1" presStyleIdx="1" presStyleCnt="8"/>
      <dgm:spPr/>
    </dgm:pt>
    <dgm:pt modelId="{31AF87C6-3B34-49A2-8608-ADEA764B4BB0}" type="pres">
      <dgm:prSet presAssocID="{B45077F1-7A17-415F-93D0-70936FB15B07}" presName="connectorText" presStyleLbl="sibTrans2D1" presStyleIdx="1" presStyleCnt="8"/>
      <dgm:spPr/>
    </dgm:pt>
    <dgm:pt modelId="{B87F8776-76BB-4E81-8B3F-6FA7343B18EA}" type="pres">
      <dgm:prSet presAssocID="{5DFBFCB6-94C1-4BFC-B650-AF7C05EA6161}" presName="node" presStyleLbl="node1" presStyleIdx="2" presStyleCnt="9">
        <dgm:presLayoutVars>
          <dgm:bulletEnabled val="1"/>
        </dgm:presLayoutVars>
      </dgm:prSet>
      <dgm:spPr/>
    </dgm:pt>
    <dgm:pt modelId="{B3ABFFAB-7DDD-42E2-A5E6-2F99E3CD82E3}" type="pres">
      <dgm:prSet presAssocID="{759517AA-717B-4D50-BE13-3CCFD16BBFAC}" presName="sibTrans" presStyleLbl="sibTrans2D1" presStyleIdx="2" presStyleCnt="8"/>
      <dgm:spPr/>
    </dgm:pt>
    <dgm:pt modelId="{405364CC-8560-4E89-A5FC-9D048F7069AE}" type="pres">
      <dgm:prSet presAssocID="{759517AA-717B-4D50-BE13-3CCFD16BBFAC}" presName="connectorText" presStyleLbl="sibTrans2D1" presStyleIdx="2" presStyleCnt="8"/>
      <dgm:spPr/>
    </dgm:pt>
    <dgm:pt modelId="{E21614A6-A391-4AB1-9B42-11FF02B99D35}" type="pres">
      <dgm:prSet presAssocID="{A5549F37-36A8-420C-8EE0-06F0FDFB676F}" presName="node" presStyleLbl="node1" presStyleIdx="3" presStyleCnt="9">
        <dgm:presLayoutVars>
          <dgm:bulletEnabled val="1"/>
        </dgm:presLayoutVars>
      </dgm:prSet>
      <dgm:spPr/>
    </dgm:pt>
    <dgm:pt modelId="{6E7DC0C6-DBE5-40D4-8EF4-4285D66F2223}" type="pres">
      <dgm:prSet presAssocID="{61BC488F-0B13-4C94-B1F3-E7A8C26B46CD}" presName="sibTrans" presStyleLbl="sibTrans2D1" presStyleIdx="3" presStyleCnt="8"/>
      <dgm:spPr/>
    </dgm:pt>
    <dgm:pt modelId="{5F702374-9B4A-403A-A8E3-BCCAD47E2FF3}" type="pres">
      <dgm:prSet presAssocID="{61BC488F-0B13-4C94-B1F3-E7A8C26B46CD}" presName="connectorText" presStyleLbl="sibTrans2D1" presStyleIdx="3" presStyleCnt="8"/>
      <dgm:spPr/>
    </dgm:pt>
    <dgm:pt modelId="{B4A8459F-B9A1-4DAB-AA41-63A5A0900B6A}" type="pres">
      <dgm:prSet presAssocID="{858E84E2-D691-4F2B-B361-2B2EA1397519}" presName="node" presStyleLbl="node1" presStyleIdx="4" presStyleCnt="9">
        <dgm:presLayoutVars>
          <dgm:bulletEnabled val="1"/>
        </dgm:presLayoutVars>
      </dgm:prSet>
      <dgm:spPr/>
    </dgm:pt>
    <dgm:pt modelId="{F522AE71-2DEE-4DA7-AA82-76507C038439}" type="pres">
      <dgm:prSet presAssocID="{FF2913A5-2CE0-4E5D-8C66-C67916291022}" presName="sibTrans" presStyleLbl="sibTrans2D1" presStyleIdx="4" presStyleCnt="8"/>
      <dgm:spPr/>
    </dgm:pt>
    <dgm:pt modelId="{461B31A1-1844-4590-8D9D-2A4E3E2DF2E5}" type="pres">
      <dgm:prSet presAssocID="{FF2913A5-2CE0-4E5D-8C66-C67916291022}" presName="connectorText" presStyleLbl="sibTrans2D1" presStyleIdx="4" presStyleCnt="8"/>
      <dgm:spPr/>
    </dgm:pt>
    <dgm:pt modelId="{6400EAF3-2EE2-4B04-8976-7C90912A99B4}" type="pres">
      <dgm:prSet presAssocID="{3351A27C-1F3A-4360-B1C0-F0ADB000640B}" presName="node" presStyleLbl="node1" presStyleIdx="5" presStyleCnt="9">
        <dgm:presLayoutVars>
          <dgm:bulletEnabled val="1"/>
        </dgm:presLayoutVars>
      </dgm:prSet>
      <dgm:spPr/>
    </dgm:pt>
    <dgm:pt modelId="{FE8FC768-FC47-49E8-8597-1E0A20890D93}" type="pres">
      <dgm:prSet presAssocID="{DA0AE871-2AD9-4E42-8933-7B2B85657959}" presName="sibTrans" presStyleLbl="sibTrans2D1" presStyleIdx="5" presStyleCnt="8"/>
      <dgm:spPr/>
    </dgm:pt>
    <dgm:pt modelId="{798E1702-796D-4701-9D62-505719647AD9}" type="pres">
      <dgm:prSet presAssocID="{DA0AE871-2AD9-4E42-8933-7B2B85657959}" presName="connectorText" presStyleLbl="sibTrans2D1" presStyleIdx="5" presStyleCnt="8"/>
      <dgm:spPr/>
    </dgm:pt>
    <dgm:pt modelId="{E34BBA8F-5B5C-4C7F-8F12-45495E5C32F3}" type="pres">
      <dgm:prSet presAssocID="{1B9BFBAB-E401-408C-8754-061A067B4980}" presName="node" presStyleLbl="node1" presStyleIdx="6" presStyleCnt="9">
        <dgm:presLayoutVars>
          <dgm:bulletEnabled val="1"/>
        </dgm:presLayoutVars>
      </dgm:prSet>
      <dgm:spPr/>
    </dgm:pt>
    <dgm:pt modelId="{C0C74CA6-39EA-43D7-8ECB-D73E336F5902}" type="pres">
      <dgm:prSet presAssocID="{F9419C81-725A-412F-A00A-C1563A53AC54}" presName="sibTrans" presStyleLbl="sibTrans2D1" presStyleIdx="6" presStyleCnt="8"/>
      <dgm:spPr/>
    </dgm:pt>
    <dgm:pt modelId="{BD7F43B5-FF13-4B05-A0B2-D87A4A7A2537}" type="pres">
      <dgm:prSet presAssocID="{F9419C81-725A-412F-A00A-C1563A53AC54}" presName="connectorText" presStyleLbl="sibTrans2D1" presStyleIdx="6" presStyleCnt="8"/>
      <dgm:spPr/>
    </dgm:pt>
    <dgm:pt modelId="{D40BDA6C-22A0-43E0-AB7A-70DD677147F4}" type="pres">
      <dgm:prSet presAssocID="{6F483496-3543-41A5-9E1F-7458803570B7}" presName="node" presStyleLbl="node1" presStyleIdx="7" presStyleCnt="9">
        <dgm:presLayoutVars>
          <dgm:bulletEnabled val="1"/>
        </dgm:presLayoutVars>
      </dgm:prSet>
      <dgm:spPr/>
    </dgm:pt>
    <dgm:pt modelId="{DD4CE2BC-56ED-49A7-8A46-8DDE8206AC5C}" type="pres">
      <dgm:prSet presAssocID="{882225A7-A352-4766-A7D3-A9810815A5B1}" presName="sibTrans" presStyleLbl="sibTrans2D1" presStyleIdx="7" presStyleCnt="8"/>
      <dgm:spPr/>
    </dgm:pt>
    <dgm:pt modelId="{C1DC6638-BE24-4E65-867E-7E662CCB49C8}" type="pres">
      <dgm:prSet presAssocID="{882225A7-A352-4766-A7D3-A9810815A5B1}" presName="connectorText" presStyleLbl="sibTrans2D1" presStyleIdx="7" presStyleCnt="8"/>
      <dgm:spPr/>
    </dgm:pt>
    <dgm:pt modelId="{B96CB34A-5D60-4240-919C-7D32BD006121}" type="pres">
      <dgm:prSet presAssocID="{F19A84C9-F683-4C02-8441-B4FCA19CD37E}" presName="node" presStyleLbl="node1" presStyleIdx="8" presStyleCnt="9">
        <dgm:presLayoutVars>
          <dgm:bulletEnabled val="1"/>
        </dgm:presLayoutVars>
      </dgm:prSet>
      <dgm:spPr/>
    </dgm:pt>
  </dgm:ptLst>
  <dgm:cxnLst>
    <dgm:cxn modelId="{5DE03102-FE75-4121-BFF1-7959962D3EEF}" type="presOf" srcId="{5DFBFCB6-94C1-4BFC-B650-AF7C05EA6161}" destId="{B87F8776-76BB-4E81-8B3F-6FA7343B18EA}" srcOrd="0" destOrd="0" presId="urn:microsoft.com/office/officeart/2005/8/layout/process5"/>
    <dgm:cxn modelId="{3AABB402-AE36-4216-9C66-EA1CCD43ED3C}" srcId="{9008D466-9C26-47F1-A3CD-8822B9F618AE}" destId="{5DFBFCB6-94C1-4BFC-B650-AF7C05EA6161}" srcOrd="2" destOrd="0" parTransId="{43358C67-5EE8-46A8-A920-7984B21C7333}" sibTransId="{759517AA-717B-4D50-BE13-3CCFD16BBFAC}"/>
    <dgm:cxn modelId="{C922A907-AB61-4F94-BB7B-DFA5C8C12BBC}" type="presOf" srcId="{882225A7-A352-4766-A7D3-A9810815A5B1}" destId="{C1DC6638-BE24-4E65-867E-7E662CCB49C8}" srcOrd="1" destOrd="0" presId="urn:microsoft.com/office/officeart/2005/8/layout/process5"/>
    <dgm:cxn modelId="{FC90980A-91AD-4229-A265-48D06ADDFCCB}" type="presOf" srcId="{759517AA-717B-4D50-BE13-3CCFD16BBFAC}" destId="{405364CC-8560-4E89-A5FC-9D048F7069AE}" srcOrd="1" destOrd="0" presId="urn:microsoft.com/office/officeart/2005/8/layout/process5"/>
    <dgm:cxn modelId="{C6F1B10B-7060-4C46-981A-D0F953388C16}" type="presOf" srcId="{B45077F1-7A17-415F-93D0-70936FB15B07}" destId="{31AF87C6-3B34-49A2-8608-ADEA764B4BB0}" srcOrd="1" destOrd="0" presId="urn:microsoft.com/office/officeart/2005/8/layout/process5"/>
    <dgm:cxn modelId="{A9A0EE0B-0944-46A2-8A83-287B23B88F14}" srcId="{9008D466-9C26-47F1-A3CD-8822B9F618AE}" destId="{D70381A3-E256-4228-A274-CAEC918384EE}" srcOrd="0" destOrd="0" parTransId="{3DFB0E39-B35A-4558-82E3-5F0E6ECBAB9A}" sibTransId="{3FC4FE30-569F-452E-AFA9-DDB9C3749053}"/>
    <dgm:cxn modelId="{C77C001F-7843-403D-ABD2-93BC0327471D}" type="presOf" srcId="{FF2913A5-2CE0-4E5D-8C66-C67916291022}" destId="{F522AE71-2DEE-4DA7-AA82-76507C038439}" srcOrd="0" destOrd="0" presId="urn:microsoft.com/office/officeart/2005/8/layout/process5"/>
    <dgm:cxn modelId="{8562AF29-FA04-4FAE-B0C3-AA6373B63208}" type="presOf" srcId="{B45077F1-7A17-415F-93D0-70936FB15B07}" destId="{03D742AA-D44C-4EE5-808A-1932B868E3DB}" srcOrd="0" destOrd="0" presId="urn:microsoft.com/office/officeart/2005/8/layout/process5"/>
    <dgm:cxn modelId="{06E10533-134D-4CEA-A529-1F032BA3C9A0}" type="presOf" srcId="{A5549F37-36A8-420C-8EE0-06F0FDFB676F}" destId="{E21614A6-A391-4AB1-9B42-11FF02B99D35}" srcOrd="0" destOrd="0" presId="urn:microsoft.com/office/officeart/2005/8/layout/process5"/>
    <dgm:cxn modelId="{B8910C5F-CB6A-4800-A2D5-E0FC2BC440A5}" type="presOf" srcId="{9008D466-9C26-47F1-A3CD-8822B9F618AE}" destId="{384D28AA-5845-49DA-BEE0-E21969F25A02}" srcOrd="0" destOrd="0" presId="urn:microsoft.com/office/officeart/2005/8/layout/process5"/>
    <dgm:cxn modelId="{4DCCAC63-C34B-463C-8E6D-0BFD154A5612}" type="presOf" srcId="{3FC4FE30-569F-452E-AFA9-DDB9C3749053}" destId="{DF644944-1252-47D9-8A97-10C8B42F7262}" srcOrd="1" destOrd="0" presId="urn:microsoft.com/office/officeart/2005/8/layout/process5"/>
    <dgm:cxn modelId="{0551E544-0652-4D2C-9D89-314B2EA5B996}" type="presOf" srcId="{DA0AE871-2AD9-4E42-8933-7B2B85657959}" destId="{FE8FC768-FC47-49E8-8597-1E0A20890D93}" srcOrd="0" destOrd="0" presId="urn:microsoft.com/office/officeart/2005/8/layout/process5"/>
    <dgm:cxn modelId="{47F4056D-95DF-4CBC-B2C8-76DA57639CB0}" type="presOf" srcId="{858E84E2-D691-4F2B-B361-2B2EA1397519}" destId="{B4A8459F-B9A1-4DAB-AA41-63A5A0900B6A}" srcOrd="0" destOrd="0" presId="urn:microsoft.com/office/officeart/2005/8/layout/process5"/>
    <dgm:cxn modelId="{E41A1A6F-F8B6-4590-9DD7-C58747A4D981}" srcId="{9008D466-9C26-47F1-A3CD-8822B9F618AE}" destId="{6F483496-3543-41A5-9E1F-7458803570B7}" srcOrd="7" destOrd="0" parTransId="{D8BA5B2B-B566-4CDA-88B4-A2E65A8A2FDF}" sibTransId="{882225A7-A352-4766-A7D3-A9810815A5B1}"/>
    <dgm:cxn modelId="{DF6A3B74-DA7F-4BE4-BDF1-7521808B59A4}" type="presOf" srcId="{D70381A3-E256-4228-A274-CAEC918384EE}" destId="{95D00265-F3CC-4B59-85E9-B618D8B1BD73}" srcOrd="0" destOrd="0" presId="urn:microsoft.com/office/officeart/2005/8/layout/process5"/>
    <dgm:cxn modelId="{5C2D6975-EC73-4495-9DE1-24E852E3DA99}" srcId="{9008D466-9C26-47F1-A3CD-8822B9F618AE}" destId="{A5549F37-36A8-420C-8EE0-06F0FDFB676F}" srcOrd="3" destOrd="0" parTransId="{D914573B-BB44-4D47-9068-C24C08CE4105}" sibTransId="{61BC488F-0B13-4C94-B1F3-E7A8C26B46CD}"/>
    <dgm:cxn modelId="{9CB27178-E202-4D78-A6A5-C08AB4C6F356}" type="presOf" srcId="{F9419C81-725A-412F-A00A-C1563A53AC54}" destId="{C0C74CA6-39EA-43D7-8ECB-D73E336F5902}" srcOrd="0" destOrd="0" presId="urn:microsoft.com/office/officeart/2005/8/layout/process5"/>
    <dgm:cxn modelId="{2C634179-36F5-4D8E-B5F2-6B02C08C8A70}" type="presOf" srcId="{F19A84C9-F683-4C02-8441-B4FCA19CD37E}" destId="{B96CB34A-5D60-4240-919C-7D32BD006121}" srcOrd="0" destOrd="0" presId="urn:microsoft.com/office/officeart/2005/8/layout/process5"/>
    <dgm:cxn modelId="{F615968A-2D19-47ED-97C4-0A188281CAF8}" type="presOf" srcId="{DA0AE871-2AD9-4E42-8933-7B2B85657959}" destId="{798E1702-796D-4701-9D62-505719647AD9}" srcOrd="1" destOrd="0" presId="urn:microsoft.com/office/officeart/2005/8/layout/process5"/>
    <dgm:cxn modelId="{248DA48D-812D-48D8-ACE0-0239562CAC9C}" type="presOf" srcId="{6F483496-3543-41A5-9E1F-7458803570B7}" destId="{D40BDA6C-22A0-43E0-AB7A-70DD677147F4}" srcOrd="0" destOrd="0" presId="urn:microsoft.com/office/officeart/2005/8/layout/process5"/>
    <dgm:cxn modelId="{5FCF1F91-38DB-4763-A975-48423FD07FD8}" type="presOf" srcId="{3351A27C-1F3A-4360-B1C0-F0ADB000640B}" destId="{6400EAF3-2EE2-4B04-8976-7C90912A99B4}" srcOrd="0" destOrd="0" presId="urn:microsoft.com/office/officeart/2005/8/layout/process5"/>
    <dgm:cxn modelId="{2D67279C-D51D-40F5-8CFD-06C20F7C9546}" srcId="{9008D466-9C26-47F1-A3CD-8822B9F618AE}" destId="{319AE330-5A7C-4E31-95D7-23FB1D41FF80}" srcOrd="1" destOrd="0" parTransId="{1F6EE35E-0891-412D-A9F8-C1C9B78C9512}" sibTransId="{B45077F1-7A17-415F-93D0-70936FB15B07}"/>
    <dgm:cxn modelId="{B4EEB49D-142C-4CFD-9DB3-6447AD5D1700}" type="presOf" srcId="{61BC488F-0B13-4C94-B1F3-E7A8C26B46CD}" destId="{5F702374-9B4A-403A-A8E3-BCCAD47E2FF3}" srcOrd="1" destOrd="0" presId="urn:microsoft.com/office/officeart/2005/8/layout/process5"/>
    <dgm:cxn modelId="{B8A8C09F-26CD-49FE-B586-1442ACFCD62D}" type="presOf" srcId="{3FC4FE30-569F-452E-AFA9-DDB9C3749053}" destId="{1934487A-23BB-4CBE-A8D7-C5A19A5381BD}" srcOrd="0" destOrd="0" presId="urn:microsoft.com/office/officeart/2005/8/layout/process5"/>
    <dgm:cxn modelId="{B7BD01A4-CDCF-46B2-A4BA-F149BCFFC2D9}" type="presOf" srcId="{FF2913A5-2CE0-4E5D-8C66-C67916291022}" destId="{461B31A1-1844-4590-8D9D-2A4E3E2DF2E5}" srcOrd="1" destOrd="0" presId="urn:microsoft.com/office/officeart/2005/8/layout/process5"/>
    <dgm:cxn modelId="{79BD78AA-54A3-4AF4-AF19-7C05BB416B85}" type="presOf" srcId="{882225A7-A352-4766-A7D3-A9810815A5B1}" destId="{DD4CE2BC-56ED-49A7-8A46-8DDE8206AC5C}" srcOrd="0" destOrd="0" presId="urn:microsoft.com/office/officeart/2005/8/layout/process5"/>
    <dgm:cxn modelId="{710F2BAC-55CC-4135-91A3-0198C9A110ED}" type="presOf" srcId="{759517AA-717B-4D50-BE13-3CCFD16BBFAC}" destId="{B3ABFFAB-7DDD-42E2-A5E6-2F99E3CD82E3}" srcOrd="0" destOrd="0" presId="urn:microsoft.com/office/officeart/2005/8/layout/process5"/>
    <dgm:cxn modelId="{CEF888B8-E784-496D-A69D-006D8D685F18}" type="presOf" srcId="{61BC488F-0B13-4C94-B1F3-E7A8C26B46CD}" destId="{6E7DC0C6-DBE5-40D4-8EF4-4285D66F2223}" srcOrd="0" destOrd="0" presId="urn:microsoft.com/office/officeart/2005/8/layout/process5"/>
    <dgm:cxn modelId="{C404A8C8-5D17-4CFC-9A05-46C10D634293}" srcId="{9008D466-9C26-47F1-A3CD-8822B9F618AE}" destId="{858E84E2-D691-4F2B-B361-2B2EA1397519}" srcOrd="4" destOrd="0" parTransId="{8DA066E0-F028-431B-8081-45A88B618C03}" sibTransId="{FF2913A5-2CE0-4E5D-8C66-C67916291022}"/>
    <dgm:cxn modelId="{73A713CB-9A03-44E7-9CB1-0BFB8302F948}" type="presOf" srcId="{319AE330-5A7C-4E31-95D7-23FB1D41FF80}" destId="{8E115512-5A08-452C-B29E-2293C4D3D4AE}" srcOrd="0" destOrd="0" presId="urn:microsoft.com/office/officeart/2005/8/layout/process5"/>
    <dgm:cxn modelId="{AF756AD1-E643-4143-BA90-AB4424DD7F6B}" type="presOf" srcId="{F9419C81-725A-412F-A00A-C1563A53AC54}" destId="{BD7F43B5-FF13-4B05-A0B2-D87A4A7A2537}" srcOrd="1" destOrd="0" presId="urn:microsoft.com/office/officeart/2005/8/layout/process5"/>
    <dgm:cxn modelId="{13EEC8E0-A76E-4760-847F-8ED9BD3BB82C}" srcId="{9008D466-9C26-47F1-A3CD-8822B9F618AE}" destId="{F19A84C9-F683-4C02-8441-B4FCA19CD37E}" srcOrd="8" destOrd="0" parTransId="{046A8872-4B98-4A24-8087-B2A5D998D8F5}" sibTransId="{AE057779-6029-4EF5-A5A6-B469431C5313}"/>
    <dgm:cxn modelId="{0E0C55E2-2F38-4530-9621-7221F17A247C}" srcId="{9008D466-9C26-47F1-A3CD-8822B9F618AE}" destId="{3351A27C-1F3A-4360-B1C0-F0ADB000640B}" srcOrd="5" destOrd="0" parTransId="{6642E829-F388-4BB5-A7AC-37CD21F51D4F}" sibTransId="{DA0AE871-2AD9-4E42-8933-7B2B85657959}"/>
    <dgm:cxn modelId="{B31AADFD-EDB0-4F93-858B-8F9E9F3EC0DB}" type="presOf" srcId="{1B9BFBAB-E401-408C-8754-061A067B4980}" destId="{E34BBA8F-5B5C-4C7F-8F12-45495E5C32F3}" srcOrd="0" destOrd="0" presId="urn:microsoft.com/office/officeart/2005/8/layout/process5"/>
    <dgm:cxn modelId="{C8F0A5FE-79C9-4FCA-83F8-F7D5AAA0E2EC}" srcId="{9008D466-9C26-47F1-A3CD-8822B9F618AE}" destId="{1B9BFBAB-E401-408C-8754-061A067B4980}" srcOrd="6" destOrd="0" parTransId="{7DB6ECED-21C8-49D6-9AF2-C628A80CA5DB}" sibTransId="{F9419C81-725A-412F-A00A-C1563A53AC54}"/>
    <dgm:cxn modelId="{321B270C-9EA5-451E-9482-66000F929B67}" type="presParOf" srcId="{384D28AA-5845-49DA-BEE0-E21969F25A02}" destId="{95D00265-F3CC-4B59-85E9-B618D8B1BD73}" srcOrd="0" destOrd="0" presId="urn:microsoft.com/office/officeart/2005/8/layout/process5"/>
    <dgm:cxn modelId="{CB92F225-5AF6-4B44-8DFF-F820E268C309}" type="presParOf" srcId="{384D28AA-5845-49DA-BEE0-E21969F25A02}" destId="{1934487A-23BB-4CBE-A8D7-C5A19A5381BD}" srcOrd="1" destOrd="0" presId="urn:microsoft.com/office/officeart/2005/8/layout/process5"/>
    <dgm:cxn modelId="{3BB0AB95-1153-49CA-B392-834090BB6BF7}" type="presParOf" srcId="{1934487A-23BB-4CBE-A8D7-C5A19A5381BD}" destId="{DF644944-1252-47D9-8A97-10C8B42F7262}" srcOrd="0" destOrd="0" presId="urn:microsoft.com/office/officeart/2005/8/layout/process5"/>
    <dgm:cxn modelId="{A94063EF-FD77-4BDB-B51E-EE1E0F8908F1}" type="presParOf" srcId="{384D28AA-5845-49DA-BEE0-E21969F25A02}" destId="{8E115512-5A08-452C-B29E-2293C4D3D4AE}" srcOrd="2" destOrd="0" presId="urn:microsoft.com/office/officeart/2005/8/layout/process5"/>
    <dgm:cxn modelId="{205AA5A9-A0FF-4AE5-993F-5653E04082CD}" type="presParOf" srcId="{384D28AA-5845-49DA-BEE0-E21969F25A02}" destId="{03D742AA-D44C-4EE5-808A-1932B868E3DB}" srcOrd="3" destOrd="0" presId="urn:microsoft.com/office/officeart/2005/8/layout/process5"/>
    <dgm:cxn modelId="{DD637314-C7F7-4D68-8E18-08A478393E51}" type="presParOf" srcId="{03D742AA-D44C-4EE5-808A-1932B868E3DB}" destId="{31AF87C6-3B34-49A2-8608-ADEA764B4BB0}" srcOrd="0" destOrd="0" presId="urn:microsoft.com/office/officeart/2005/8/layout/process5"/>
    <dgm:cxn modelId="{8B12BF7C-D81C-4AE4-93D3-EE188FE230FA}" type="presParOf" srcId="{384D28AA-5845-49DA-BEE0-E21969F25A02}" destId="{B87F8776-76BB-4E81-8B3F-6FA7343B18EA}" srcOrd="4" destOrd="0" presId="urn:microsoft.com/office/officeart/2005/8/layout/process5"/>
    <dgm:cxn modelId="{CAD79D63-DCFC-4763-82BE-4380F796BDB2}" type="presParOf" srcId="{384D28AA-5845-49DA-BEE0-E21969F25A02}" destId="{B3ABFFAB-7DDD-42E2-A5E6-2F99E3CD82E3}" srcOrd="5" destOrd="0" presId="urn:microsoft.com/office/officeart/2005/8/layout/process5"/>
    <dgm:cxn modelId="{DD85C7C5-468A-4CF0-B75F-AA3F6B820D27}" type="presParOf" srcId="{B3ABFFAB-7DDD-42E2-A5E6-2F99E3CD82E3}" destId="{405364CC-8560-4E89-A5FC-9D048F7069AE}" srcOrd="0" destOrd="0" presId="urn:microsoft.com/office/officeart/2005/8/layout/process5"/>
    <dgm:cxn modelId="{3E161FA3-6BC3-4BFC-A36E-7C99E0FB0EB5}" type="presParOf" srcId="{384D28AA-5845-49DA-BEE0-E21969F25A02}" destId="{E21614A6-A391-4AB1-9B42-11FF02B99D35}" srcOrd="6" destOrd="0" presId="urn:microsoft.com/office/officeart/2005/8/layout/process5"/>
    <dgm:cxn modelId="{A22190DD-01B4-4A96-86BF-BA1C65B24D9E}" type="presParOf" srcId="{384D28AA-5845-49DA-BEE0-E21969F25A02}" destId="{6E7DC0C6-DBE5-40D4-8EF4-4285D66F2223}" srcOrd="7" destOrd="0" presId="urn:microsoft.com/office/officeart/2005/8/layout/process5"/>
    <dgm:cxn modelId="{E7260579-3AA2-44CE-B1A7-391A6212BBE2}" type="presParOf" srcId="{6E7DC0C6-DBE5-40D4-8EF4-4285D66F2223}" destId="{5F702374-9B4A-403A-A8E3-BCCAD47E2FF3}" srcOrd="0" destOrd="0" presId="urn:microsoft.com/office/officeart/2005/8/layout/process5"/>
    <dgm:cxn modelId="{86B52958-FEDF-4A35-8704-920D455A7D9B}" type="presParOf" srcId="{384D28AA-5845-49DA-BEE0-E21969F25A02}" destId="{B4A8459F-B9A1-4DAB-AA41-63A5A0900B6A}" srcOrd="8" destOrd="0" presId="urn:microsoft.com/office/officeart/2005/8/layout/process5"/>
    <dgm:cxn modelId="{201D9268-BE70-4AF6-BE0B-6E10167BB141}" type="presParOf" srcId="{384D28AA-5845-49DA-BEE0-E21969F25A02}" destId="{F522AE71-2DEE-4DA7-AA82-76507C038439}" srcOrd="9" destOrd="0" presId="urn:microsoft.com/office/officeart/2005/8/layout/process5"/>
    <dgm:cxn modelId="{420C0678-DF11-43B4-AFDE-6F1CA17ED133}" type="presParOf" srcId="{F522AE71-2DEE-4DA7-AA82-76507C038439}" destId="{461B31A1-1844-4590-8D9D-2A4E3E2DF2E5}" srcOrd="0" destOrd="0" presId="urn:microsoft.com/office/officeart/2005/8/layout/process5"/>
    <dgm:cxn modelId="{72325F07-ADFD-4C78-B6BC-3E2EA96CA4E1}" type="presParOf" srcId="{384D28AA-5845-49DA-BEE0-E21969F25A02}" destId="{6400EAF3-2EE2-4B04-8976-7C90912A99B4}" srcOrd="10" destOrd="0" presId="urn:microsoft.com/office/officeart/2005/8/layout/process5"/>
    <dgm:cxn modelId="{6EAB5950-8FD8-4717-9B29-A07AFD6F3766}" type="presParOf" srcId="{384D28AA-5845-49DA-BEE0-E21969F25A02}" destId="{FE8FC768-FC47-49E8-8597-1E0A20890D93}" srcOrd="11" destOrd="0" presId="urn:microsoft.com/office/officeart/2005/8/layout/process5"/>
    <dgm:cxn modelId="{744C3176-DFDF-4750-984F-A0C0CA384295}" type="presParOf" srcId="{FE8FC768-FC47-49E8-8597-1E0A20890D93}" destId="{798E1702-796D-4701-9D62-505719647AD9}" srcOrd="0" destOrd="0" presId="urn:microsoft.com/office/officeart/2005/8/layout/process5"/>
    <dgm:cxn modelId="{58DA5E17-9835-471A-9316-C114033A6F03}" type="presParOf" srcId="{384D28AA-5845-49DA-BEE0-E21969F25A02}" destId="{E34BBA8F-5B5C-4C7F-8F12-45495E5C32F3}" srcOrd="12" destOrd="0" presId="urn:microsoft.com/office/officeart/2005/8/layout/process5"/>
    <dgm:cxn modelId="{BA3313E7-3B6F-43E5-A6C8-CD75142E62BA}" type="presParOf" srcId="{384D28AA-5845-49DA-BEE0-E21969F25A02}" destId="{C0C74CA6-39EA-43D7-8ECB-D73E336F5902}" srcOrd="13" destOrd="0" presId="urn:microsoft.com/office/officeart/2005/8/layout/process5"/>
    <dgm:cxn modelId="{0EBEDAFE-3401-437E-A39F-B7316D6D857E}" type="presParOf" srcId="{C0C74CA6-39EA-43D7-8ECB-D73E336F5902}" destId="{BD7F43B5-FF13-4B05-A0B2-D87A4A7A2537}" srcOrd="0" destOrd="0" presId="urn:microsoft.com/office/officeart/2005/8/layout/process5"/>
    <dgm:cxn modelId="{60226EA1-CABC-4E9B-A376-56CAC92D3352}" type="presParOf" srcId="{384D28AA-5845-49DA-BEE0-E21969F25A02}" destId="{D40BDA6C-22A0-43E0-AB7A-70DD677147F4}" srcOrd="14" destOrd="0" presId="urn:microsoft.com/office/officeart/2005/8/layout/process5"/>
    <dgm:cxn modelId="{831BA782-B301-48FF-AFFD-7153E87D5225}" type="presParOf" srcId="{384D28AA-5845-49DA-BEE0-E21969F25A02}" destId="{DD4CE2BC-56ED-49A7-8A46-8DDE8206AC5C}" srcOrd="15" destOrd="0" presId="urn:microsoft.com/office/officeart/2005/8/layout/process5"/>
    <dgm:cxn modelId="{5150DD59-DD18-422F-9DF8-A135C4C4A7FD}" type="presParOf" srcId="{DD4CE2BC-56ED-49A7-8A46-8DDE8206AC5C}" destId="{C1DC6638-BE24-4E65-867E-7E662CCB49C8}" srcOrd="0" destOrd="0" presId="urn:microsoft.com/office/officeart/2005/8/layout/process5"/>
    <dgm:cxn modelId="{E77E1466-2A30-4402-8D65-DFD943A46C9D}" type="presParOf" srcId="{384D28AA-5845-49DA-BEE0-E21969F25A02}" destId="{B96CB34A-5D60-4240-919C-7D32BD006121}" srcOrd="1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8C62CC-DAD7-4BCD-8C9A-30E04708F65E}"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3FEC5E05-5A0F-468B-A3E3-C6D68BE9C96E}">
      <dgm:prSet phldrT="[Text]" custT="1"/>
      <dgm:spPr>
        <a:solidFill>
          <a:schemeClr val="accent1">
            <a:lumMod val="40000"/>
            <a:lumOff val="60000"/>
          </a:schemeClr>
        </a:solidFill>
        <a:ln>
          <a:solidFill>
            <a:schemeClr val="tx1"/>
          </a:solidFill>
        </a:ln>
      </dgm:spPr>
      <dgm:t>
        <a:bodyPr/>
        <a:lstStyle/>
        <a:p>
          <a:pPr>
            <a:buClrTx/>
            <a:buSzTx/>
            <a:buFont typeface="Arial" panose="020B0604020202020204" pitchFamily="34" charset="0"/>
            <a:buChar char="•"/>
          </a:pPr>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Losing touch with reality</a:t>
          </a:r>
          <a:endParaRPr lang="en-GB" sz="1600" b="1" dirty="0">
            <a:solidFill>
              <a:schemeClr val="tx1"/>
            </a:solidFill>
          </a:endParaRPr>
        </a:p>
      </dgm:t>
    </dgm:pt>
    <dgm:pt modelId="{B06F423C-8DB3-4600-B132-15D94E414645}" type="parTrans" cxnId="{2E0FBE4D-8BEE-459C-B286-7C02A87B1285}">
      <dgm:prSet/>
      <dgm:spPr/>
      <dgm:t>
        <a:bodyPr/>
        <a:lstStyle/>
        <a:p>
          <a:endParaRPr lang="en-GB" b="1">
            <a:solidFill>
              <a:schemeClr val="tx1"/>
            </a:solidFill>
          </a:endParaRPr>
        </a:p>
      </dgm:t>
    </dgm:pt>
    <dgm:pt modelId="{28D261FD-75B8-44B9-8B1F-A2C27896CEBD}" type="sibTrans" cxnId="{2E0FBE4D-8BEE-459C-B286-7C02A87B1285}">
      <dgm:prSet/>
      <dgm:spPr/>
      <dgm:t>
        <a:bodyPr/>
        <a:lstStyle/>
        <a:p>
          <a:endParaRPr lang="en-GB" b="1">
            <a:solidFill>
              <a:schemeClr val="tx1"/>
            </a:solidFill>
          </a:endParaRPr>
        </a:p>
      </dgm:t>
    </dgm:pt>
    <dgm:pt modelId="{38292103-7711-40F1-9368-0BDBB7F6D05F}">
      <dgm:prSet phldrT="[Text]" custT="1"/>
      <dgm:spPr>
        <a:solidFill>
          <a:schemeClr val="accent3">
            <a:lumMod val="40000"/>
            <a:lumOff val="60000"/>
          </a:schemeClr>
        </a:solidFill>
        <a:ln>
          <a:solidFill>
            <a:schemeClr val="tx1"/>
          </a:solidFill>
        </a:ln>
      </dgm:spPr>
      <dgm:t>
        <a:bodyPr/>
        <a:lstStyle/>
        <a:p>
          <a:pPr>
            <a:buClrTx/>
            <a:buSzTx/>
            <a:buFont typeface="Arial" panose="020B0604020202020204" pitchFamily="34" charset="0"/>
            <a:buChar char="•"/>
          </a:pPr>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Distracted</a:t>
          </a:r>
          <a:endParaRPr lang="en-GB" sz="1600" b="1" dirty="0">
            <a:solidFill>
              <a:schemeClr val="tx1"/>
            </a:solidFill>
          </a:endParaRPr>
        </a:p>
      </dgm:t>
    </dgm:pt>
    <dgm:pt modelId="{46E47323-671A-4D52-8DB0-9C3ED8CA6688}" type="parTrans" cxnId="{70A97934-C3D0-41D9-ADF1-FC37E8344FD3}">
      <dgm:prSet/>
      <dgm:spPr/>
      <dgm:t>
        <a:bodyPr/>
        <a:lstStyle/>
        <a:p>
          <a:endParaRPr lang="en-GB" b="1">
            <a:solidFill>
              <a:schemeClr val="tx1"/>
            </a:solidFill>
          </a:endParaRPr>
        </a:p>
      </dgm:t>
    </dgm:pt>
    <dgm:pt modelId="{AAF8B3FD-BBEA-457B-8B04-5431459403EE}" type="sibTrans" cxnId="{70A97934-C3D0-41D9-ADF1-FC37E8344FD3}">
      <dgm:prSet/>
      <dgm:spPr/>
      <dgm:t>
        <a:bodyPr/>
        <a:lstStyle/>
        <a:p>
          <a:endParaRPr lang="en-GB" b="1">
            <a:solidFill>
              <a:schemeClr val="tx1"/>
            </a:solidFill>
          </a:endParaRPr>
        </a:p>
      </dgm:t>
    </dgm:pt>
    <dgm:pt modelId="{861E1D02-64C1-41FB-A4A6-8494A20E125B}">
      <dgm:prSet custT="1"/>
      <dgm:spPr>
        <a:solidFill>
          <a:schemeClr val="accent1">
            <a:lumMod val="40000"/>
            <a:lumOff val="60000"/>
          </a:schemeClr>
        </a:solidFill>
        <a:ln>
          <a:solidFill>
            <a:schemeClr val="tx1"/>
          </a:solidFill>
        </a:ln>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Feelings of anxiety and helplessness </a:t>
          </a:r>
        </a:p>
      </dgm:t>
    </dgm:pt>
    <dgm:pt modelId="{9BFF3867-63EA-4220-BBB3-E178426EFA67}" type="parTrans" cxnId="{E65866E8-2CAB-4A43-A3BD-0F6D67709858}">
      <dgm:prSet/>
      <dgm:spPr/>
      <dgm:t>
        <a:bodyPr/>
        <a:lstStyle/>
        <a:p>
          <a:endParaRPr lang="en-GB" b="1">
            <a:solidFill>
              <a:schemeClr val="tx1"/>
            </a:solidFill>
          </a:endParaRPr>
        </a:p>
      </dgm:t>
    </dgm:pt>
    <dgm:pt modelId="{87B8FBF0-228A-48F1-9E9B-7D108362D9C3}" type="sibTrans" cxnId="{E65866E8-2CAB-4A43-A3BD-0F6D67709858}">
      <dgm:prSet/>
      <dgm:spPr/>
      <dgm:t>
        <a:bodyPr/>
        <a:lstStyle/>
        <a:p>
          <a:endParaRPr lang="en-GB" b="1">
            <a:solidFill>
              <a:schemeClr val="tx1"/>
            </a:solidFill>
          </a:endParaRPr>
        </a:p>
      </dgm:t>
    </dgm:pt>
    <dgm:pt modelId="{1B0C4450-4C8D-4983-A531-5C11B3D6F191}">
      <dgm:prSet custT="1"/>
      <dgm:spPr>
        <a:solidFill>
          <a:schemeClr val="accent1">
            <a:lumMod val="40000"/>
            <a:lumOff val="60000"/>
          </a:schemeClr>
        </a:solidFill>
        <a:ln>
          <a:solidFill>
            <a:schemeClr val="tx1"/>
          </a:solidFill>
        </a:ln>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Unable to form close relationships with others</a:t>
          </a:r>
        </a:p>
      </dgm:t>
    </dgm:pt>
    <dgm:pt modelId="{D259C6B8-AE5D-4FEC-A820-2FE025557614}" type="parTrans" cxnId="{EFEA1E82-BF55-4062-A86A-E5227F13674A}">
      <dgm:prSet/>
      <dgm:spPr/>
      <dgm:t>
        <a:bodyPr/>
        <a:lstStyle/>
        <a:p>
          <a:endParaRPr lang="en-GB" b="1">
            <a:solidFill>
              <a:schemeClr val="tx1"/>
            </a:solidFill>
          </a:endParaRPr>
        </a:p>
      </dgm:t>
    </dgm:pt>
    <dgm:pt modelId="{5DF01C1C-0090-457D-B98B-10618274B02E}" type="sibTrans" cxnId="{EFEA1E82-BF55-4062-A86A-E5227F13674A}">
      <dgm:prSet/>
      <dgm:spPr/>
      <dgm:t>
        <a:bodyPr/>
        <a:lstStyle/>
        <a:p>
          <a:endParaRPr lang="en-GB" b="1">
            <a:solidFill>
              <a:schemeClr val="tx1"/>
            </a:solidFill>
          </a:endParaRPr>
        </a:p>
      </dgm:t>
    </dgm:pt>
    <dgm:pt modelId="{883DA722-1EE6-43EA-950E-DAC6DF3C0789}">
      <dgm:prSet custT="1"/>
      <dgm:spPr>
        <a:solidFill>
          <a:schemeClr val="accent1">
            <a:lumMod val="40000"/>
            <a:lumOff val="60000"/>
          </a:schemeClr>
        </a:solidFill>
        <a:ln>
          <a:solidFill>
            <a:schemeClr val="tx1"/>
          </a:solidFill>
        </a:ln>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Difficulty in communicating feelings </a:t>
          </a:r>
        </a:p>
      </dgm:t>
    </dgm:pt>
    <dgm:pt modelId="{67231329-E715-48AA-9115-3EF6ABE9E482}" type="parTrans" cxnId="{3255436A-ADD4-4A36-9D06-2515B3CC6CD2}">
      <dgm:prSet/>
      <dgm:spPr/>
      <dgm:t>
        <a:bodyPr/>
        <a:lstStyle/>
        <a:p>
          <a:endParaRPr lang="en-GB" b="1">
            <a:solidFill>
              <a:schemeClr val="tx1"/>
            </a:solidFill>
          </a:endParaRPr>
        </a:p>
      </dgm:t>
    </dgm:pt>
    <dgm:pt modelId="{D6196AA7-822D-4348-83F2-98A4FEDB9167}" type="sibTrans" cxnId="{3255436A-ADD4-4A36-9D06-2515B3CC6CD2}">
      <dgm:prSet/>
      <dgm:spPr/>
      <dgm:t>
        <a:bodyPr/>
        <a:lstStyle/>
        <a:p>
          <a:endParaRPr lang="en-GB" b="1">
            <a:solidFill>
              <a:schemeClr val="tx1"/>
            </a:solidFill>
          </a:endParaRPr>
        </a:p>
      </dgm:t>
    </dgm:pt>
    <dgm:pt modelId="{413B7F6E-0310-4746-AD66-9219C1EF9EB3}">
      <dgm:prSet custT="1"/>
      <dgm:spPr>
        <a:solidFill>
          <a:schemeClr val="accent1">
            <a:lumMod val="40000"/>
            <a:lumOff val="60000"/>
          </a:schemeClr>
        </a:solidFill>
        <a:ln>
          <a:solidFill>
            <a:schemeClr val="tx1"/>
          </a:solidFill>
        </a:ln>
      </dgm:spPr>
      <dgm:t>
        <a:bodyPr/>
        <a:lstStyle/>
        <a:p>
          <a:r>
            <a:rPr kumimoji="0" lang="en-GB" sz="1400" b="1" i="0" u="none" strike="noStrike"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Unable to cope with everyday activities- work, looking after children, attending to personal care </a:t>
          </a:r>
        </a:p>
      </dgm:t>
    </dgm:pt>
    <dgm:pt modelId="{FBFAC9F1-3D85-4AED-BD4A-830B984A670F}" type="parTrans" cxnId="{B0BD4513-8CFD-4948-BACD-ECBF0EFDCC5E}">
      <dgm:prSet/>
      <dgm:spPr/>
      <dgm:t>
        <a:bodyPr/>
        <a:lstStyle/>
        <a:p>
          <a:endParaRPr lang="en-GB" b="1">
            <a:solidFill>
              <a:schemeClr val="tx1"/>
            </a:solidFill>
          </a:endParaRPr>
        </a:p>
      </dgm:t>
    </dgm:pt>
    <dgm:pt modelId="{DD9040CD-0A5B-48EE-8CCF-C51C9ADB1FE6}" type="sibTrans" cxnId="{B0BD4513-8CFD-4948-BACD-ECBF0EFDCC5E}">
      <dgm:prSet/>
      <dgm:spPr/>
      <dgm:t>
        <a:bodyPr/>
        <a:lstStyle/>
        <a:p>
          <a:endParaRPr lang="en-GB" b="1">
            <a:solidFill>
              <a:schemeClr val="tx1"/>
            </a:solidFill>
          </a:endParaRPr>
        </a:p>
      </dgm:t>
    </dgm:pt>
    <dgm:pt modelId="{DC6F6F57-3E17-4F5B-A3AA-32F69F1271DB}">
      <dgm:prSet custT="1"/>
      <dgm:spPr>
        <a:solidFill>
          <a:schemeClr val="accent3">
            <a:lumMod val="40000"/>
            <a:lumOff val="60000"/>
          </a:schemeClr>
        </a:solidFill>
        <a:ln>
          <a:solidFill>
            <a:schemeClr val="tx1"/>
          </a:solidFill>
        </a:ln>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Visibly angry</a:t>
          </a:r>
        </a:p>
      </dgm:t>
    </dgm:pt>
    <dgm:pt modelId="{12E4783C-D655-414F-BEAF-589545EA9B2F}" type="parTrans" cxnId="{93E762EC-96DD-4869-88C8-BC0C942094E8}">
      <dgm:prSet/>
      <dgm:spPr/>
      <dgm:t>
        <a:bodyPr/>
        <a:lstStyle/>
        <a:p>
          <a:endParaRPr lang="en-GB" b="1">
            <a:solidFill>
              <a:schemeClr val="tx1"/>
            </a:solidFill>
          </a:endParaRPr>
        </a:p>
      </dgm:t>
    </dgm:pt>
    <dgm:pt modelId="{C782374C-E696-428A-A2C3-14073BE8F01A}" type="sibTrans" cxnId="{93E762EC-96DD-4869-88C8-BC0C942094E8}">
      <dgm:prSet/>
      <dgm:spPr/>
      <dgm:t>
        <a:bodyPr/>
        <a:lstStyle/>
        <a:p>
          <a:endParaRPr lang="en-GB" b="1">
            <a:solidFill>
              <a:schemeClr val="tx1"/>
            </a:solidFill>
          </a:endParaRPr>
        </a:p>
      </dgm:t>
    </dgm:pt>
    <dgm:pt modelId="{5ABD84EA-F914-4D33-A202-08D9E2140D46}">
      <dgm:prSet custT="1"/>
      <dgm:spPr>
        <a:solidFill>
          <a:schemeClr val="accent3">
            <a:lumMod val="40000"/>
            <a:lumOff val="60000"/>
          </a:schemeClr>
        </a:solidFill>
        <a:ln>
          <a:solidFill>
            <a:schemeClr val="tx1"/>
          </a:solidFill>
        </a:ln>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Talking to thin air</a:t>
          </a:r>
        </a:p>
      </dgm:t>
    </dgm:pt>
    <dgm:pt modelId="{E02C78DB-8F5F-4A20-B027-C364155A0E89}" type="parTrans" cxnId="{7E63839A-FE97-4BE1-8B39-7A3E0555A965}">
      <dgm:prSet/>
      <dgm:spPr/>
      <dgm:t>
        <a:bodyPr/>
        <a:lstStyle/>
        <a:p>
          <a:endParaRPr lang="en-GB" b="1">
            <a:solidFill>
              <a:schemeClr val="tx1"/>
            </a:solidFill>
          </a:endParaRPr>
        </a:p>
      </dgm:t>
    </dgm:pt>
    <dgm:pt modelId="{8287329D-8410-4E08-B7DC-FCC185608F3A}" type="sibTrans" cxnId="{7E63839A-FE97-4BE1-8B39-7A3E0555A965}">
      <dgm:prSet/>
      <dgm:spPr/>
      <dgm:t>
        <a:bodyPr/>
        <a:lstStyle/>
        <a:p>
          <a:endParaRPr lang="en-GB" b="1">
            <a:solidFill>
              <a:schemeClr val="tx1"/>
            </a:solidFill>
          </a:endParaRPr>
        </a:p>
      </dgm:t>
    </dgm:pt>
    <dgm:pt modelId="{C21DB452-FCE9-41EC-8BB4-26BCD83A6407}">
      <dgm:prSet custT="1"/>
      <dgm:spPr>
        <a:solidFill>
          <a:schemeClr val="accent3">
            <a:lumMod val="40000"/>
            <a:lumOff val="60000"/>
          </a:schemeClr>
        </a:solidFill>
        <a:ln>
          <a:solidFill>
            <a:schemeClr val="tx1"/>
          </a:solidFill>
        </a:ln>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Self harm</a:t>
          </a:r>
        </a:p>
      </dgm:t>
    </dgm:pt>
    <dgm:pt modelId="{B9FF18D2-A8E5-466D-85D8-6F58E220964C}" type="parTrans" cxnId="{7AFC196F-9EBE-4CBA-B2D1-122DA7EDB12C}">
      <dgm:prSet/>
      <dgm:spPr/>
      <dgm:t>
        <a:bodyPr/>
        <a:lstStyle/>
        <a:p>
          <a:endParaRPr lang="en-GB" b="1">
            <a:solidFill>
              <a:schemeClr val="tx1"/>
            </a:solidFill>
          </a:endParaRPr>
        </a:p>
      </dgm:t>
    </dgm:pt>
    <dgm:pt modelId="{A6783B45-47BB-445F-BEB9-1B88940B6220}" type="sibTrans" cxnId="{7AFC196F-9EBE-4CBA-B2D1-122DA7EDB12C}">
      <dgm:prSet/>
      <dgm:spPr/>
      <dgm:t>
        <a:bodyPr/>
        <a:lstStyle/>
        <a:p>
          <a:endParaRPr lang="en-GB" b="1">
            <a:solidFill>
              <a:schemeClr val="tx1"/>
            </a:solidFill>
          </a:endParaRPr>
        </a:p>
      </dgm:t>
    </dgm:pt>
    <dgm:pt modelId="{15D5E29F-7661-4538-8BB6-0CD13C47F1CF}">
      <dgm:prSet custT="1"/>
      <dgm:spPr>
        <a:solidFill>
          <a:schemeClr val="accent3">
            <a:lumMod val="40000"/>
            <a:lumOff val="60000"/>
          </a:schemeClr>
        </a:solidFill>
        <a:ln>
          <a:solidFill>
            <a:schemeClr val="tx1"/>
          </a:solidFill>
        </a:ln>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High energy</a:t>
          </a:r>
        </a:p>
      </dgm:t>
    </dgm:pt>
    <dgm:pt modelId="{CDF3079D-26BB-4EFD-919C-2CD536E047B3}" type="parTrans" cxnId="{15CD2058-E07E-448B-9855-17EE1AB293BA}">
      <dgm:prSet/>
      <dgm:spPr/>
      <dgm:t>
        <a:bodyPr/>
        <a:lstStyle/>
        <a:p>
          <a:endParaRPr lang="en-GB" b="1">
            <a:solidFill>
              <a:schemeClr val="tx1"/>
            </a:solidFill>
          </a:endParaRPr>
        </a:p>
      </dgm:t>
    </dgm:pt>
    <dgm:pt modelId="{88F20DD6-83F1-4E55-A3A8-01E27D860B2F}" type="sibTrans" cxnId="{15CD2058-E07E-448B-9855-17EE1AB293BA}">
      <dgm:prSet/>
      <dgm:spPr/>
      <dgm:t>
        <a:bodyPr/>
        <a:lstStyle/>
        <a:p>
          <a:endParaRPr lang="en-GB" b="1">
            <a:solidFill>
              <a:schemeClr val="tx1"/>
            </a:solidFill>
          </a:endParaRPr>
        </a:p>
      </dgm:t>
    </dgm:pt>
    <dgm:pt modelId="{ACE22A8C-718E-4B9D-B8A3-D7C773C25FC4}">
      <dgm:prSet custT="1"/>
      <dgm:spPr>
        <a:solidFill>
          <a:schemeClr val="tx2">
            <a:lumMod val="40000"/>
            <a:lumOff val="60000"/>
          </a:schemeClr>
        </a:solidFill>
        <a:ln>
          <a:solidFill>
            <a:schemeClr val="tx1"/>
          </a:solidFill>
        </a:ln>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Fatigue, decreased energy,</a:t>
          </a:r>
          <a:r>
            <a:rPr kumimoji="0" lang="en-GB" sz="1600" b="1" i="0" u="none" strike="noStrike" cap="none" spc="0" normalizeH="0" noProof="0" dirty="0">
              <a:ln/>
              <a:solidFill>
                <a:schemeClr val="tx1"/>
              </a:solidFill>
              <a:effectLst/>
              <a:uLnTx/>
              <a:uFillTx/>
              <a:latin typeface="Calibri"/>
              <a:ea typeface="ＭＳ Ｐゴシック" panose="020B0600070205080204" pitchFamily="34" charset="-128"/>
              <a:cs typeface="+mn-cs"/>
            </a:rPr>
            <a:t> l</a:t>
          </a:r>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ethargic</a:t>
          </a:r>
        </a:p>
      </dgm:t>
    </dgm:pt>
    <dgm:pt modelId="{7B8578B1-3264-42C7-883B-4D1104E132DD}" type="parTrans" cxnId="{2360B232-8D15-4641-AB8E-E9F607F7B6CE}">
      <dgm:prSet/>
      <dgm:spPr/>
      <dgm:t>
        <a:bodyPr/>
        <a:lstStyle/>
        <a:p>
          <a:endParaRPr lang="en-GB" b="1">
            <a:solidFill>
              <a:schemeClr val="tx1"/>
            </a:solidFill>
          </a:endParaRPr>
        </a:p>
      </dgm:t>
    </dgm:pt>
    <dgm:pt modelId="{E3126E0E-B5FC-41AB-B3D0-C652CF949FD9}" type="sibTrans" cxnId="{2360B232-8D15-4641-AB8E-E9F607F7B6CE}">
      <dgm:prSet/>
      <dgm:spPr/>
      <dgm:t>
        <a:bodyPr/>
        <a:lstStyle/>
        <a:p>
          <a:endParaRPr lang="en-GB" b="1">
            <a:solidFill>
              <a:schemeClr val="tx1"/>
            </a:solidFill>
          </a:endParaRPr>
        </a:p>
      </dgm:t>
    </dgm:pt>
    <dgm:pt modelId="{6B0F6842-4036-40E8-A64E-77A9A4B81AD6}">
      <dgm:prSet custT="1"/>
      <dgm:spPr>
        <a:solidFill>
          <a:schemeClr val="tx2">
            <a:lumMod val="40000"/>
            <a:lumOff val="60000"/>
          </a:schemeClr>
        </a:solidFill>
        <a:ln>
          <a:solidFill>
            <a:schemeClr val="tx1"/>
          </a:solidFill>
        </a:ln>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Difficulty concentrating</a:t>
          </a:r>
        </a:p>
      </dgm:t>
    </dgm:pt>
    <dgm:pt modelId="{E12576A2-FABF-4C0A-A161-7A521D5C33F1}" type="parTrans" cxnId="{BB5ABB63-2E17-4EE6-B5C4-32E2183DB823}">
      <dgm:prSet/>
      <dgm:spPr/>
      <dgm:t>
        <a:bodyPr/>
        <a:lstStyle/>
        <a:p>
          <a:endParaRPr lang="en-GB" b="1">
            <a:solidFill>
              <a:schemeClr val="tx1"/>
            </a:solidFill>
          </a:endParaRPr>
        </a:p>
      </dgm:t>
    </dgm:pt>
    <dgm:pt modelId="{D99967C7-7BA5-48F9-96B0-7F109DD14DF1}" type="sibTrans" cxnId="{BB5ABB63-2E17-4EE6-B5C4-32E2183DB823}">
      <dgm:prSet/>
      <dgm:spPr/>
      <dgm:t>
        <a:bodyPr/>
        <a:lstStyle/>
        <a:p>
          <a:endParaRPr lang="en-GB" b="1">
            <a:solidFill>
              <a:schemeClr val="tx1"/>
            </a:solidFill>
          </a:endParaRPr>
        </a:p>
      </dgm:t>
    </dgm:pt>
    <dgm:pt modelId="{3BBCCCA7-D265-4E7D-A0E7-38DCDC26C659}">
      <dgm:prSet custT="1"/>
      <dgm:spPr>
        <a:solidFill>
          <a:schemeClr val="tx2">
            <a:lumMod val="40000"/>
            <a:lumOff val="60000"/>
          </a:schemeClr>
        </a:solidFill>
        <a:ln>
          <a:solidFill>
            <a:schemeClr val="tx1"/>
          </a:solidFill>
        </a:ln>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Incongruent responses</a:t>
          </a:r>
        </a:p>
      </dgm:t>
    </dgm:pt>
    <dgm:pt modelId="{81F1E24C-A003-42F4-AD2F-4CAD6F45EAD4}" type="parTrans" cxnId="{84E92664-5BB3-494B-9C07-72E1CB26E49F}">
      <dgm:prSet/>
      <dgm:spPr/>
      <dgm:t>
        <a:bodyPr/>
        <a:lstStyle/>
        <a:p>
          <a:endParaRPr lang="en-GB" b="1">
            <a:solidFill>
              <a:schemeClr val="tx1"/>
            </a:solidFill>
          </a:endParaRPr>
        </a:p>
      </dgm:t>
    </dgm:pt>
    <dgm:pt modelId="{311E756B-BC1B-4DDB-8B81-9CD429095DBA}" type="sibTrans" cxnId="{84E92664-5BB3-494B-9C07-72E1CB26E49F}">
      <dgm:prSet/>
      <dgm:spPr/>
      <dgm:t>
        <a:bodyPr/>
        <a:lstStyle/>
        <a:p>
          <a:endParaRPr lang="en-GB" b="1">
            <a:solidFill>
              <a:schemeClr val="tx1"/>
            </a:solidFill>
          </a:endParaRPr>
        </a:p>
      </dgm:t>
    </dgm:pt>
    <dgm:pt modelId="{1A8594AD-FA60-44B4-811D-40A073226CA3}">
      <dgm:prSet custT="1"/>
      <dgm:spPr>
        <a:solidFill>
          <a:schemeClr val="tx2">
            <a:lumMod val="40000"/>
            <a:lumOff val="60000"/>
          </a:schemeClr>
        </a:solidFill>
        <a:ln>
          <a:solidFill>
            <a:schemeClr val="tx1"/>
          </a:solidFill>
        </a:ln>
      </dgm:spPr>
      <dgm:t>
        <a:bodyPr/>
        <a:lstStyle/>
        <a:p>
          <a:r>
            <a:rPr kumimoji="0" lang="en-GB" sz="1600" b="1" i="0" u="none" strike="noStrike" cap="none" spc="0" normalizeH="0" baseline="0" noProof="0">
              <a:ln/>
              <a:solidFill>
                <a:schemeClr val="tx1"/>
              </a:solidFill>
              <a:effectLst/>
              <a:uLnTx/>
              <a:uFillTx/>
              <a:latin typeface="Calibri"/>
              <a:ea typeface="ＭＳ Ｐゴシック" panose="020B0600070205080204" pitchFamily="34" charset="-128"/>
              <a:cs typeface="+mn-cs"/>
            </a:rPr>
            <a:t>Paranoia</a:t>
          </a:r>
          <a:endPar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endParaRPr>
        </a:p>
      </dgm:t>
    </dgm:pt>
    <dgm:pt modelId="{7878FA04-7054-404E-9CD5-D70AC8D45276}" type="parTrans" cxnId="{FB63D727-E0A8-4AD3-B38C-D2B1C697FF0D}">
      <dgm:prSet/>
      <dgm:spPr/>
      <dgm:t>
        <a:bodyPr/>
        <a:lstStyle/>
        <a:p>
          <a:endParaRPr lang="en-GB" b="1">
            <a:solidFill>
              <a:schemeClr val="tx1"/>
            </a:solidFill>
          </a:endParaRPr>
        </a:p>
      </dgm:t>
    </dgm:pt>
    <dgm:pt modelId="{C4DBB3D2-3C76-4AA2-A700-20A10BEF86B1}" type="sibTrans" cxnId="{FB63D727-E0A8-4AD3-B38C-D2B1C697FF0D}">
      <dgm:prSet/>
      <dgm:spPr/>
      <dgm:t>
        <a:bodyPr/>
        <a:lstStyle/>
        <a:p>
          <a:endParaRPr lang="en-GB" b="1">
            <a:solidFill>
              <a:schemeClr val="tx1"/>
            </a:solidFill>
          </a:endParaRPr>
        </a:p>
      </dgm:t>
    </dgm:pt>
    <dgm:pt modelId="{6509F7F5-3B40-4216-BBE9-6A75CBA33242}">
      <dgm:prSet custT="1"/>
      <dgm:spPr>
        <a:solidFill>
          <a:schemeClr val="tx2">
            <a:lumMod val="40000"/>
            <a:lumOff val="60000"/>
          </a:schemeClr>
        </a:solidFill>
        <a:ln>
          <a:solidFill>
            <a:schemeClr val="tx1"/>
          </a:solidFill>
        </a:ln>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Hallucinations [Hearing voices]</a:t>
          </a:r>
        </a:p>
      </dgm:t>
    </dgm:pt>
    <dgm:pt modelId="{75C0BF23-BCEC-42E8-B9B1-8C52791E3EF2}" type="parTrans" cxnId="{22ED333B-C116-4D8E-B98E-D83A784334C8}">
      <dgm:prSet/>
      <dgm:spPr/>
      <dgm:t>
        <a:bodyPr/>
        <a:lstStyle/>
        <a:p>
          <a:endParaRPr lang="en-GB" b="1">
            <a:solidFill>
              <a:schemeClr val="tx1"/>
            </a:solidFill>
          </a:endParaRPr>
        </a:p>
      </dgm:t>
    </dgm:pt>
    <dgm:pt modelId="{5C942F76-7551-42F5-B369-CF0751BB6E2E}" type="sibTrans" cxnId="{22ED333B-C116-4D8E-B98E-D83A784334C8}">
      <dgm:prSet/>
      <dgm:spPr/>
      <dgm:t>
        <a:bodyPr/>
        <a:lstStyle/>
        <a:p>
          <a:endParaRPr lang="en-GB" b="1">
            <a:solidFill>
              <a:schemeClr val="tx1"/>
            </a:solidFill>
          </a:endParaRPr>
        </a:p>
      </dgm:t>
    </dgm:pt>
    <dgm:pt modelId="{FBB9EBA1-3B2E-48E4-81E4-BA1C5CEF9E2E}">
      <dgm:prSet custT="1"/>
      <dgm:spPr>
        <a:solidFill>
          <a:schemeClr val="accent1"/>
        </a:solidFill>
        <a:ln>
          <a:solidFill>
            <a:schemeClr val="tx1"/>
          </a:solidFill>
        </a:ln>
      </dgm:spPr>
      <dgm:t>
        <a:bodyPr/>
        <a:lstStyle/>
        <a:p>
          <a:r>
            <a:rPr kumimoji="0" lang="en-GB" sz="1600" b="1" i="0" u="none" strike="noStrike" cap="none" spc="0" normalizeH="0" baseline="0" noProof="0">
              <a:ln/>
              <a:solidFill>
                <a:schemeClr val="tx1"/>
              </a:solidFill>
              <a:effectLst/>
              <a:uLnTx/>
              <a:uFillTx/>
              <a:latin typeface="Calibri"/>
              <a:ea typeface="ＭＳ Ｐゴシック" panose="020B0600070205080204" pitchFamily="34" charset="-128"/>
              <a:cs typeface="+mn-cs"/>
            </a:rPr>
            <a:t>Social withdrawal</a:t>
          </a:r>
          <a:endPar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endParaRPr>
        </a:p>
      </dgm:t>
    </dgm:pt>
    <dgm:pt modelId="{4CF1B287-A8B2-45FB-8EC5-DF468401322C}" type="parTrans" cxnId="{0A557770-C19A-491D-A031-EA774F4BDA7E}">
      <dgm:prSet/>
      <dgm:spPr/>
      <dgm:t>
        <a:bodyPr/>
        <a:lstStyle/>
        <a:p>
          <a:endParaRPr lang="en-GB" b="1">
            <a:solidFill>
              <a:schemeClr val="tx1"/>
            </a:solidFill>
          </a:endParaRPr>
        </a:p>
      </dgm:t>
    </dgm:pt>
    <dgm:pt modelId="{4C547CCC-2C89-4905-AA99-676101E5F028}" type="sibTrans" cxnId="{0A557770-C19A-491D-A031-EA774F4BDA7E}">
      <dgm:prSet/>
      <dgm:spPr/>
      <dgm:t>
        <a:bodyPr/>
        <a:lstStyle/>
        <a:p>
          <a:endParaRPr lang="en-GB" b="1">
            <a:solidFill>
              <a:schemeClr val="tx1"/>
            </a:solidFill>
          </a:endParaRPr>
        </a:p>
      </dgm:t>
    </dgm:pt>
    <dgm:pt modelId="{B231E486-09D3-4D4F-A046-5DCF82D26CCA}">
      <dgm:prSet custT="1"/>
      <dgm:spPr>
        <a:solidFill>
          <a:schemeClr val="accent1"/>
        </a:solidFill>
        <a:ln>
          <a:solidFill>
            <a:schemeClr val="tx1"/>
          </a:solidFill>
        </a:ln>
      </dgm:spPr>
      <dgm:t>
        <a:bodyPr/>
        <a:lstStyle/>
        <a:p>
          <a:r>
            <a:rPr kumimoji="0" lang="en-GB" sz="1600" b="1" i="0" u="none" strike="noStrike" cap="none" spc="0" normalizeH="0" baseline="0" noProof="0">
              <a:ln/>
              <a:solidFill>
                <a:schemeClr val="tx1"/>
              </a:solidFill>
              <a:effectLst/>
              <a:uLnTx/>
              <a:uFillTx/>
              <a:latin typeface="Calibri"/>
              <a:ea typeface="ＭＳ Ｐゴシック" panose="020B0600070205080204" pitchFamily="34" charset="-128"/>
              <a:cs typeface="+mn-cs"/>
            </a:rPr>
            <a:t>Drugs, alcohol</a:t>
          </a:r>
          <a:endPar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endParaRPr>
        </a:p>
      </dgm:t>
    </dgm:pt>
    <dgm:pt modelId="{091D2F2B-84EA-4700-B6FB-E23CEF1A6D15}" type="parTrans" cxnId="{96D34BCF-E04B-4B58-A560-C3707437CBC6}">
      <dgm:prSet/>
      <dgm:spPr/>
      <dgm:t>
        <a:bodyPr/>
        <a:lstStyle/>
        <a:p>
          <a:endParaRPr lang="en-GB" b="1">
            <a:solidFill>
              <a:schemeClr val="tx1"/>
            </a:solidFill>
          </a:endParaRPr>
        </a:p>
      </dgm:t>
    </dgm:pt>
    <dgm:pt modelId="{139F3C7C-1C37-4E0B-A122-330078CD0F6D}" type="sibTrans" cxnId="{96D34BCF-E04B-4B58-A560-C3707437CBC6}">
      <dgm:prSet/>
      <dgm:spPr/>
      <dgm:t>
        <a:bodyPr/>
        <a:lstStyle/>
        <a:p>
          <a:endParaRPr lang="en-GB" b="1">
            <a:solidFill>
              <a:schemeClr val="tx1"/>
            </a:solidFill>
          </a:endParaRPr>
        </a:p>
      </dgm:t>
    </dgm:pt>
    <dgm:pt modelId="{19390319-8182-4062-BE27-7933B3097118}">
      <dgm:prSet custT="1"/>
      <dgm:spPr>
        <a:solidFill>
          <a:schemeClr val="accent1"/>
        </a:solidFill>
        <a:ln>
          <a:solidFill>
            <a:schemeClr val="tx1"/>
          </a:solidFill>
        </a:ln>
      </dgm:spPr>
      <dgm:t>
        <a:bodyPr/>
        <a:lstStyle/>
        <a:p>
          <a:r>
            <a:rPr kumimoji="0" lang="en-GB" sz="1600" b="1" i="0" u="none" strike="noStrike" cap="none" spc="0" normalizeH="0" baseline="0" noProof="0" dirty="0">
              <a:ln/>
              <a:solidFill>
                <a:schemeClr val="tx1"/>
              </a:solidFill>
              <a:effectLst/>
              <a:uLnTx/>
              <a:uFillTx/>
              <a:latin typeface="Calibri"/>
              <a:ea typeface="ＭＳ Ｐゴシック" panose="020B0600070205080204" pitchFamily="34" charset="-128"/>
              <a:cs typeface="+mn-cs"/>
            </a:rPr>
            <a:t>Medical</a:t>
          </a:r>
        </a:p>
      </dgm:t>
    </dgm:pt>
    <dgm:pt modelId="{B53EC14B-3F5E-4AC0-98E1-24861E5A50F1}" type="parTrans" cxnId="{50CEA9E2-4052-4643-A019-5480C1329A38}">
      <dgm:prSet/>
      <dgm:spPr/>
      <dgm:t>
        <a:bodyPr/>
        <a:lstStyle/>
        <a:p>
          <a:endParaRPr lang="en-GB" b="1">
            <a:solidFill>
              <a:schemeClr val="tx1"/>
            </a:solidFill>
          </a:endParaRPr>
        </a:p>
      </dgm:t>
    </dgm:pt>
    <dgm:pt modelId="{C268CF0A-0839-4241-839E-10988E347F55}" type="sibTrans" cxnId="{50CEA9E2-4052-4643-A019-5480C1329A38}">
      <dgm:prSet/>
      <dgm:spPr/>
      <dgm:t>
        <a:bodyPr/>
        <a:lstStyle/>
        <a:p>
          <a:endParaRPr lang="en-GB" b="1">
            <a:solidFill>
              <a:schemeClr val="tx1"/>
            </a:solidFill>
          </a:endParaRPr>
        </a:p>
      </dgm:t>
    </dgm:pt>
    <dgm:pt modelId="{09B453DD-B171-478B-872F-C07E2BF8B8A1}" type="pres">
      <dgm:prSet presAssocID="{E58C62CC-DAD7-4BCD-8C9A-30E04708F65E}" presName="diagram" presStyleCnt="0">
        <dgm:presLayoutVars>
          <dgm:dir/>
          <dgm:resizeHandles val="exact"/>
        </dgm:presLayoutVars>
      </dgm:prSet>
      <dgm:spPr/>
    </dgm:pt>
    <dgm:pt modelId="{169DDB00-298B-4406-9661-F7ECB02110B6}" type="pres">
      <dgm:prSet presAssocID="{3FEC5E05-5A0F-468B-A3E3-C6D68BE9C96E}" presName="node" presStyleLbl="node1" presStyleIdx="0" presStyleCnt="18">
        <dgm:presLayoutVars>
          <dgm:bulletEnabled val="1"/>
        </dgm:presLayoutVars>
      </dgm:prSet>
      <dgm:spPr/>
    </dgm:pt>
    <dgm:pt modelId="{87F01680-92DC-4618-BD72-5C2C1DB6DB54}" type="pres">
      <dgm:prSet presAssocID="{28D261FD-75B8-44B9-8B1F-A2C27896CEBD}" presName="sibTrans" presStyleCnt="0"/>
      <dgm:spPr/>
    </dgm:pt>
    <dgm:pt modelId="{1EB44C6A-DE01-47A4-8AC3-8EE1211FCA4F}" type="pres">
      <dgm:prSet presAssocID="{861E1D02-64C1-41FB-A4A6-8494A20E125B}" presName="node" presStyleLbl="node1" presStyleIdx="1" presStyleCnt="18">
        <dgm:presLayoutVars>
          <dgm:bulletEnabled val="1"/>
        </dgm:presLayoutVars>
      </dgm:prSet>
      <dgm:spPr/>
    </dgm:pt>
    <dgm:pt modelId="{568FA83F-5401-4F5A-A5BC-E917895CD1D9}" type="pres">
      <dgm:prSet presAssocID="{87B8FBF0-228A-48F1-9E9B-7D108362D9C3}" presName="sibTrans" presStyleCnt="0"/>
      <dgm:spPr/>
    </dgm:pt>
    <dgm:pt modelId="{5521FED8-A0D8-448D-8C6B-D3BEF0E8A032}" type="pres">
      <dgm:prSet presAssocID="{1B0C4450-4C8D-4983-A531-5C11B3D6F191}" presName="node" presStyleLbl="node1" presStyleIdx="2" presStyleCnt="18">
        <dgm:presLayoutVars>
          <dgm:bulletEnabled val="1"/>
        </dgm:presLayoutVars>
      </dgm:prSet>
      <dgm:spPr/>
    </dgm:pt>
    <dgm:pt modelId="{1EF28F5C-5019-46C3-9B96-207956336B55}" type="pres">
      <dgm:prSet presAssocID="{5DF01C1C-0090-457D-B98B-10618274B02E}" presName="sibTrans" presStyleCnt="0"/>
      <dgm:spPr/>
    </dgm:pt>
    <dgm:pt modelId="{98BE6E10-8A4F-4133-942A-B4048ED5AE92}" type="pres">
      <dgm:prSet presAssocID="{883DA722-1EE6-43EA-950E-DAC6DF3C0789}" presName="node" presStyleLbl="node1" presStyleIdx="3" presStyleCnt="18">
        <dgm:presLayoutVars>
          <dgm:bulletEnabled val="1"/>
        </dgm:presLayoutVars>
      </dgm:prSet>
      <dgm:spPr/>
    </dgm:pt>
    <dgm:pt modelId="{25A0729E-B62F-4DDA-957D-3592E75C3278}" type="pres">
      <dgm:prSet presAssocID="{D6196AA7-822D-4348-83F2-98A4FEDB9167}" presName="sibTrans" presStyleCnt="0"/>
      <dgm:spPr/>
    </dgm:pt>
    <dgm:pt modelId="{B9DAE117-2E12-4F02-BA63-FD65BE9F6611}" type="pres">
      <dgm:prSet presAssocID="{413B7F6E-0310-4746-AD66-9219C1EF9EB3}" presName="node" presStyleLbl="node1" presStyleIdx="4" presStyleCnt="18">
        <dgm:presLayoutVars>
          <dgm:bulletEnabled val="1"/>
        </dgm:presLayoutVars>
      </dgm:prSet>
      <dgm:spPr/>
    </dgm:pt>
    <dgm:pt modelId="{4B3C7702-36A4-41D1-A323-C4B9A198E52D}" type="pres">
      <dgm:prSet presAssocID="{DD9040CD-0A5B-48EE-8CCF-C51C9ADB1FE6}" presName="sibTrans" presStyleCnt="0"/>
      <dgm:spPr/>
    </dgm:pt>
    <dgm:pt modelId="{FA249E3E-E01C-4E4C-9079-F5683A3DF70C}" type="pres">
      <dgm:prSet presAssocID="{38292103-7711-40F1-9368-0BDBB7F6D05F}" presName="node" presStyleLbl="node1" presStyleIdx="5" presStyleCnt="18">
        <dgm:presLayoutVars>
          <dgm:bulletEnabled val="1"/>
        </dgm:presLayoutVars>
      </dgm:prSet>
      <dgm:spPr/>
    </dgm:pt>
    <dgm:pt modelId="{2A6C30DF-E37A-4756-B530-2191C14746B6}" type="pres">
      <dgm:prSet presAssocID="{AAF8B3FD-BBEA-457B-8B04-5431459403EE}" presName="sibTrans" presStyleCnt="0"/>
      <dgm:spPr/>
    </dgm:pt>
    <dgm:pt modelId="{B17CD9F9-68E3-436D-A4D2-0FA88EAB29BB}" type="pres">
      <dgm:prSet presAssocID="{DC6F6F57-3E17-4F5B-A3AA-32F69F1271DB}" presName="node" presStyleLbl="node1" presStyleIdx="6" presStyleCnt="18">
        <dgm:presLayoutVars>
          <dgm:bulletEnabled val="1"/>
        </dgm:presLayoutVars>
      </dgm:prSet>
      <dgm:spPr/>
    </dgm:pt>
    <dgm:pt modelId="{C598C2E2-E014-4655-9B10-ACC3353538C4}" type="pres">
      <dgm:prSet presAssocID="{C782374C-E696-428A-A2C3-14073BE8F01A}" presName="sibTrans" presStyleCnt="0"/>
      <dgm:spPr/>
    </dgm:pt>
    <dgm:pt modelId="{49CC9A90-BBB3-4985-9856-E8D954BBE521}" type="pres">
      <dgm:prSet presAssocID="{5ABD84EA-F914-4D33-A202-08D9E2140D46}" presName="node" presStyleLbl="node1" presStyleIdx="7" presStyleCnt="18">
        <dgm:presLayoutVars>
          <dgm:bulletEnabled val="1"/>
        </dgm:presLayoutVars>
      </dgm:prSet>
      <dgm:spPr/>
    </dgm:pt>
    <dgm:pt modelId="{78F556D6-9325-4246-8289-ECA73F9DC3E9}" type="pres">
      <dgm:prSet presAssocID="{8287329D-8410-4E08-B7DC-FCC185608F3A}" presName="sibTrans" presStyleCnt="0"/>
      <dgm:spPr/>
    </dgm:pt>
    <dgm:pt modelId="{4E369233-8B0A-49DE-A0AF-C1FD4F34D478}" type="pres">
      <dgm:prSet presAssocID="{C21DB452-FCE9-41EC-8BB4-26BCD83A6407}" presName="node" presStyleLbl="node1" presStyleIdx="8" presStyleCnt="18">
        <dgm:presLayoutVars>
          <dgm:bulletEnabled val="1"/>
        </dgm:presLayoutVars>
      </dgm:prSet>
      <dgm:spPr/>
    </dgm:pt>
    <dgm:pt modelId="{6747DB1E-41BB-46E7-9B48-00F6EFA63745}" type="pres">
      <dgm:prSet presAssocID="{A6783B45-47BB-445F-BEB9-1B88940B6220}" presName="sibTrans" presStyleCnt="0"/>
      <dgm:spPr/>
    </dgm:pt>
    <dgm:pt modelId="{4142DE11-8CF1-4BEE-A58A-D96A2DB0B55D}" type="pres">
      <dgm:prSet presAssocID="{15D5E29F-7661-4538-8BB6-0CD13C47F1CF}" presName="node" presStyleLbl="node1" presStyleIdx="9" presStyleCnt="18">
        <dgm:presLayoutVars>
          <dgm:bulletEnabled val="1"/>
        </dgm:presLayoutVars>
      </dgm:prSet>
      <dgm:spPr/>
    </dgm:pt>
    <dgm:pt modelId="{94D05581-E1B5-4F09-A6D5-17F43ED0B6B4}" type="pres">
      <dgm:prSet presAssocID="{88F20DD6-83F1-4E55-A3A8-01E27D860B2F}" presName="sibTrans" presStyleCnt="0"/>
      <dgm:spPr/>
    </dgm:pt>
    <dgm:pt modelId="{ECD5E068-EDB2-4A96-979F-718D7B721ECE}" type="pres">
      <dgm:prSet presAssocID="{ACE22A8C-718E-4B9D-B8A3-D7C773C25FC4}" presName="node" presStyleLbl="node1" presStyleIdx="10" presStyleCnt="18">
        <dgm:presLayoutVars>
          <dgm:bulletEnabled val="1"/>
        </dgm:presLayoutVars>
      </dgm:prSet>
      <dgm:spPr/>
    </dgm:pt>
    <dgm:pt modelId="{82591FAF-26C6-459E-B4B4-EAE681CD2BF7}" type="pres">
      <dgm:prSet presAssocID="{E3126E0E-B5FC-41AB-B3D0-C652CF949FD9}" presName="sibTrans" presStyleCnt="0"/>
      <dgm:spPr/>
    </dgm:pt>
    <dgm:pt modelId="{D335204B-E410-4528-B1D6-187F9DC93BC7}" type="pres">
      <dgm:prSet presAssocID="{6B0F6842-4036-40E8-A64E-77A9A4B81AD6}" presName="node" presStyleLbl="node1" presStyleIdx="11" presStyleCnt="18">
        <dgm:presLayoutVars>
          <dgm:bulletEnabled val="1"/>
        </dgm:presLayoutVars>
      </dgm:prSet>
      <dgm:spPr/>
    </dgm:pt>
    <dgm:pt modelId="{12891807-86E2-4CBF-A164-F708D84193E5}" type="pres">
      <dgm:prSet presAssocID="{D99967C7-7BA5-48F9-96B0-7F109DD14DF1}" presName="sibTrans" presStyleCnt="0"/>
      <dgm:spPr/>
    </dgm:pt>
    <dgm:pt modelId="{B93E6508-88CB-47EA-8E0D-E6DF81DE0CA0}" type="pres">
      <dgm:prSet presAssocID="{3BBCCCA7-D265-4E7D-A0E7-38DCDC26C659}" presName="node" presStyleLbl="node1" presStyleIdx="12" presStyleCnt="18">
        <dgm:presLayoutVars>
          <dgm:bulletEnabled val="1"/>
        </dgm:presLayoutVars>
      </dgm:prSet>
      <dgm:spPr/>
    </dgm:pt>
    <dgm:pt modelId="{FD28925F-B765-4A73-92C4-435FE2F8ADE5}" type="pres">
      <dgm:prSet presAssocID="{311E756B-BC1B-4DDB-8B81-9CD429095DBA}" presName="sibTrans" presStyleCnt="0"/>
      <dgm:spPr/>
    </dgm:pt>
    <dgm:pt modelId="{8E558682-19C0-417F-A0F4-BC2FB39DFB3B}" type="pres">
      <dgm:prSet presAssocID="{1A8594AD-FA60-44B4-811D-40A073226CA3}" presName="node" presStyleLbl="node1" presStyleIdx="13" presStyleCnt="18">
        <dgm:presLayoutVars>
          <dgm:bulletEnabled val="1"/>
        </dgm:presLayoutVars>
      </dgm:prSet>
      <dgm:spPr/>
    </dgm:pt>
    <dgm:pt modelId="{84F93AFB-ABD2-4C1D-AC8B-3DDD2CFA97F5}" type="pres">
      <dgm:prSet presAssocID="{C4DBB3D2-3C76-4AA2-A700-20A10BEF86B1}" presName="sibTrans" presStyleCnt="0"/>
      <dgm:spPr/>
    </dgm:pt>
    <dgm:pt modelId="{9E779C48-D2D6-437F-8C79-392D67214503}" type="pres">
      <dgm:prSet presAssocID="{6509F7F5-3B40-4216-BBE9-6A75CBA33242}" presName="node" presStyleLbl="node1" presStyleIdx="14" presStyleCnt="18">
        <dgm:presLayoutVars>
          <dgm:bulletEnabled val="1"/>
        </dgm:presLayoutVars>
      </dgm:prSet>
      <dgm:spPr/>
    </dgm:pt>
    <dgm:pt modelId="{B88A0D45-5622-4718-BD87-84D7C4C1CD2B}" type="pres">
      <dgm:prSet presAssocID="{5C942F76-7551-42F5-B369-CF0751BB6E2E}" presName="sibTrans" presStyleCnt="0"/>
      <dgm:spPr/>
    </dgm:pt>
    <dgm:pt modelId="{AF7E657B-BC3D-4DF2-A2BD-652D602E3E57}" type="pres">
      <dgm:prSet presAssocID="{FBB9EBA1-3B2E-48E4-81E4-BA1C5CEF9E2E}" presName="node" presStyleLbl="node1" presStyleIdx="15" presStyleCnt="18">
        <dgm:presLayoutVars>
          <dgm:bulletEnabled val="1"/>
        </dgm:presLayoutVars>
      </dgm:prSet>
      <dgm:spPr/>
    </dgm:pt>
    <dgm:pt modelId="{D6072500-E077-4F16-A95D-F7DE6D76A1A0}" type="pres">
      <dgm:prSet presAssocID="{4C547CCC-2C89-4905-AA99-676101E5F028}" presName="sibTrans" presStyleCnt="0"/>
      <dgm:spPr/>
    </dgm:pt>
    <dgm:pt modelId="{206484A0-45B7-412A-9458-A5443035C6D1}" type="pres">
      <dgm:prSet presAssocID="{B231E486-09D3-4D4F-A046-5DCF82D26CCA}" presName="node" presStyleLbl="node1" presStyleIdx="16" presStyleCnt="18">
        <dgm:presLayoutVars>
          <dgm:bulletEnabled val="1"/>
        </dgm:presLayoutVars>
      </dgm:prSet>
      <dgm:spPr/>
    </dgm:pt>
    <dgm:pt modelId="{C382EC54-2150-42A7-89C0-7A173D574C8B}" type="pres">
      <dgm:prSet presAssocID="{139F3C7C-1C37-4E0B-A122-330078CD0F6D}" presName="sibTrans" presStyleCnt="0"/>
      <dgm:spPr/>
    </dgm:pt>
    <dgm:pt modelId="{77BF754A-B5EC-4ECC-AAB8-5CFC2A479EA8}" type="pres">
      <dgm:prSet presAssocID="{19390319-8182-4062-BE27-7933B3097118}" presName="node" presStyleLbl="node1" presStyleIdx="17" presStyleCnt="18">
        <dgm:presLayoutVars>
          <dgm:bulletEnabled val="1"/>
        </dgm:presLayoutVars>
      </dgm:prSet>
      <dgm:spPr/>
    </dgm:pt>
  </dgm:ptLst>
  <dgm:cxnLst>
    <dgm:cxn modelId="{12408106-6994-4EBE-8F55-3EF466E7B917}" type="presOf" srcId="{ACE22A8C-718E-4B9D-B8A3-D7C773C25FC4}" destId="{ECD5E068-EDB2-4A96-979F-718D7B721ECE}" srcOrd="0" destOrd="0" presId="urn:microsoft.com/office/officeart/2005/8/layout/default"/>
    <dgm:cxn modelId="{9D14AF10-7FE8-485F-95A4-3D8D5F4EDD7A}" type="presOf" srcId="{413B7F6E-0310-4746-AD66-9219C1EF9EB3}" destId="{B9DAE117-2E12-4F02-BA63-FD65BE9F6611}" srcOrd="0" destOrd="0" presId="urn:microsoft.com/office/officeart/2005/8/layout/default"/>
    <dgm:cxn modelId="{B0BD4513-8CFD-4948-BACD-ECBF0EFDCC5E}" srcId="{E58C62CC-DAD7-4BCD-8C9A-30E04708F65E}" destId="{413B7F6E-0310-4746-AD66-9219C1EF9EB3}" srcOrd="4" destOrd="0" parTransId="{FBFAC9F1-3D85-4AED-BD4A-830B984A670F}" sibTransId="{DD9040CD-0A5B-48EE-8CCF-C51C9ADB1FE6}"/>
    <dgm:cxn modelId="{FB63D727-E0A8-4AD3-B38C-D2B1C697FF0D}" srcId="{E58C62CC-DAD7-4BCD-8C9A-30E04708F65E}" destId="{1A8594AD-FA60-44B4-811D-40A073226CA3}" srcOrd="13" destOrd="0" parTransId="{7878FA04-7054-404E-9CD5-D70AC8D45276}" sibTransId="{C4DBB3D2-3C76-4AA2-A700-20A10BEF86B1}"/>
    <dgm:cxn modelId="{B5ED202E-D03E-449A-9533-E2AB6809AA6A}" type="presOf" srcId="{1B0C4450-4C8D-4983-A531-5C11B3D6F191}" destId="{5521FED8-A0D8-448D-8C6B-D3BEF0E8A032}" srcOrd="0" destOrd="0" presId="urn:microsoft.com/office/officeart/2005/8/layout/default"/>
    <dgm:cxn modelId="{D7300831-9613-41AF-A906-0571187C556A}" type="presOf" srcId="{FBB9EBA1-3B2E-48E4-81E4-BA1C5CEF9E2E}" destId="{AF7E657B-BC3D-4DF2-A2BD-652D602E3E57}" srcOrd="0" destOrd="0" presId="urn:microsoft.com/office/officeart/2005/8/layout/default"/>
    <dgm:cxn modelId="{2360B232-8D15-4641-AB8E-E9F607F7B6CE}" srcId="{E58C62CC-DAD7-4BCD-8C9A-30E04708F65E}" destId="{ACE22A8C-718E-4B9D-B8A3-D7C773C25FC4}" srcOrd="10" destOrd="0" parTransId="{7B8578B1-3264-42C7-883B-4D1104E132DD}" sibTransId="{E3126E0E-B5FC-41AB-B3D0-C652CF949FD9}"/>
    <dgm:cxn modelId="{70A97934-C3D0-41D9-ADF1-FC37E8344FD3}" srcId="{E58C62CC-DAD7-4BCD-8C9A-30E04708F65E}" destId="{38292103-7711-40F1-9368-0BDBB7F6D05F}" srcOrd="5" destOrd="0" parTransId="{46E47323-671A-4D52-8DB0-9C3ED8CA6688}" sibTransId="{AAF8B3FD-BBEA-457B-8B04-5431459403EE}"/>
    <dgm:cxn modelId="{22ED333B-C116-4D8E-B98E-D83A784334C8}" srcId="{E58C62CC-DAD7-4BCD-8C9A-30E04708F65E}" destId="{6509F7F5-3B40-4216-BBE9-6A75CBA33242}" srcOrd="14" destOrd="0" parTransId="{75C0BF23-BCEC-42E8-B9B1-8C52791E3EF2}" sibTransId="{5C942F76-7551-42F5-B369-CF0751BB6E2E}"/>
    <dgm:cxn modelId="{9BCD0A60-9D89-4CF7-8EDB-353E9A5C9A0F}" type="presOf" srcId="{15D5E29F-7661-4538-8BB6-0CD13C47F1CF}" destId="{4142DE11-8CF1-4BEE-A58A-D96A2DB0B55D}" srcOrd="0" destOrd="0" presId="urn:microsoft.com/office/officeart/2005/8/layout/default"/>
    <dgm:cxn modelId="{BB5ABB63-2E17-4EE6-B5C4-32E2183DB823}" srcId="{E58C62CC-DAD7-4BCD-8C9A-30E04708F65E}" destId="{6B0F6842-4036-40E8-A64E-77A9A4B81AD6}" srcOrd="11" destOrd="0" parTransId="{E12576A2-FABF-4C0A-A161-7A521D5C33F1}" sibTransId="{D99967C7-7BA5-48F9-96B0-7F109DD14DF1}"/>
    <dgm:cxn modelId="{84E92664-5BB3-494B-9C07-72E1CB26E49F}" srcId="{E58C62CC-DAD7-4BCD-8C9A-30E04708F65E}" destId="{3BBCCCA7-D265-4E7D-A0E7-38DCDC26C659}" srcOrd="12" destOrd="0" parTransId="{81F1E24C-A003-42F4-AD2F-4CAD6F45EAD4}" sibTransId="{311E756B-BC1B-4DDB-8B81-9CD429095DBA}"/>
    <dgm:cxn modelId="{3255436A-ADD4-4A36-9D06-2515B3CC6CD2}" srcId="{E58C62CC-DAD7-4BCD-8C9A-30E04708F65E}" destId="{883DA722-1EE6-43EA-950E-DAC6DF3C0789}" srcOrd="3" destOrd="0" parTransId="{67231329-E715-48AA-9115-3EF6ABE9E482}" sibTransId="{D6196AA7-822D-4348-83F2-98A4FEDB9167}"/>
    <dgm:cxn modelId="{40C6654C-20E6-4726-868F-4EE6C6353B77}" type="presOf" srcId="{861E1D02-64C1-41FB-A4A6-8494A20E125B}" destId="{1EB44C6A-DE01-47A4-8AC3-8EE1211FCA4F}" srcOrd="0" destOrd="0" presId="urn:microsoft.com/office/officeart/2005/8/layout/default"/>
    <dgm:cxn modelId="{2E0FBE4D-8BEE-459C-B286-7C02A87B1285}" srcId="{E58C62CC-DAD7-4BCD-8C9A-30E04708F65E}" destId="{3FEC5E05-5A0F-468B-A3E3-C6D68BE9C96E}" srcOrd="0" destOrd="0" parTransId="{B06F423C-8DB3-4600-B132-15D94E414645}" sibTransId="{28D261FD-75B8-44B9-8B1F-A2C27896CEBD}"/>
    <dgm:cxn modelId="{7AFC196F-9EBE-4CBA-B2D1-122DA7EDB12C}" srcId="{E58C62CC-DAD7-4BCD-8C9A-30E04708F65E}" destId="{C21DB452-FCE9-41EC-8BB4-26BCD83A6407}" srcOrd="8" destOrd="0" parTransId="{B9FF18D2-A8E5-466D-85D8-6F58E220964C}" sibTransId="{A6783B45-47BB-445F-BEB9-1B88940B6220}"/>
    <dgm:cxn modelId="{0A557770-C19A-491D-A031-EA774F4BDA7E}" srcId="{E58C62CC-DAD7-4BCD-8C9A-30E04708F65E}" destId="{FBB9EBA1-3B2E-48E4-81E4-BA1C5CEF9E2E}" srcOrd="15" destOrd="0" parTransId="{4CF1B287-A8B2-45FB-8EC5-DF468401322C}" sibTransId="{4C547CCC-2C89-4905-AA99-676101E5F028}"/>
    <dgm:cxn modelId="{E5FB6C71-5A58-4874-9970-4C87EDEE2234}" type="presOf" srcId="{883DA722-1EE6-43EA-950E-DAC6DF3C0789}" destId="{98BE6E10-8A4F-4133-942A-B4048ED5AE92}" srcOrd="0" destOrd="0" presId="urn:microsoft.com/office/officeart/2005/8/layout/default"/>
    <dgm:cxn modelId="{06157272-7CCD-428E-9F48-AD7679BFF0C4}" type="presOf" srcId="{6509F7F5-3B40-4216-BBE9-6A75CBA33242}" destId="{9E779C48-D2D6-437F-8C79-392D67214503}" srcOrd="0" destOrd="0" presId="urn:microsoft.com/office/officeart/2005/8/layout/default"/>
    <dgm:cxn modelId="{B4B29556-F654-4234-AF2F-E940867FBC48}" type="presOf" srcId="{38292103-7711-40F1-9368-0BDBB7F6D05F}" destId="{FA249E3E-E01C-4E4C-9079-F5683A3DF70C}" srcOrd="0" destOrd="0" presId="urn:microsoft.com/office/officeart/2005/8/layout/default"/>
    <dgm:cxn modelId="{E7339877-A118-4CC8-8530-2B42359AF09B}" type="presOf" srcId="{3BBCCCA7-D265-4E7D-A0E7-38DCDC26C659}" destId="{B93E6508-88CB-47EA-8E0D-E6DF81DE0CA0}" srcOrd="0" destOrd="0" presId="urn:microsoft.com/office/officeart/2005/8/layout/default"/>
    <dgm:cxn modelId="{15CD2058-E07E-448B-9855-17EE1AB293BA}" srcId="{E58C62CC-DAD7-4BCD-8C9A-30E04708F65E}" destId="{15D5E29F-7661-4538-8BB6-0CD13C47F1CF}" srcOrd="9" destOrd="0" parTransId="{CDF3079D-26BB-4EFD-919C-2CD536E047B3}" sibTransId="{88F20DD6-83F1-4E55-A3A8-01E27D860B2F}"/>
    <dgm:cxn modelId="{9820D77F-9459-47C0-80F3-87F2C00D94D6}" type="presOf" srcId="{1A8594AD-FA60-44B4-811D-40A073226CA3}" destId="{8E558682-19C0-417F-A0F4-BC2FB39DFB3B}" srcOrd="0" destOrd="0" presId="urn:microsoft.com/office/officeart/2005/8/layout/default"/>
    <dgm:cxn modelId="{EFEA1E82-BF55-4062-A86A-E5227F13674A}" srcId="{E58C62CC-DAD7-4BCD-8C9A-30E04708F65E}" destId="{1B0C4450-4C8D-4983-A531-5C11B3D6F191}" srcOrd="2" destOrd="0" parTransId="{D259C6B8-AE5D-4FEC-A820-2FE025557614}" sibTransId="{5DF01C1C-0090-457D-B98B-10618274B02E}"/>
    <dgm:cxn modelId="{7E63839A-FE97-4BE1-8B39-7A3E0555A965}" srcId="{E58C62CC-DAD7-4BCD-8C9A-30E04708F65E}" destId="{5ABD84EA-F914-4D33-A202-08D9E2140D46}" srcOrd="7" destOrd="0" parTransId="{E02C78DB-8F5F-4A20-B027-C364155A0E89}" sibTransId="{8287329D-8410-4E08-B7DC-FCC185608F3A}"/>
    <dgm:cxn modelId="{9E1C9B9B-4B19-4F3D-ADFF-5A37844AD580}" type="presOf" srcId="{3FEC5E05-5A0F-468B-A3E3-C6D68BE9C96E}" destId="{169DDB00-298B-4406-9661-F7ECB02110B6}" srcOrd="0" destOrd="0" presId="urn:microsoft.com/office/officeart/2005/8/layout/default"/>
    <dgm:cxn modelId="{2E7CAAC4-EA24-4DDE-9F3C-E320B98C0EEF}" type="presOf" srcId="{5ABD84EA-F914-4D33-A202-08D9E2140D46}" destId="{49CC9A90-BBB3-4985-9856-E8D954BBE521}" srcOrd="0" destOrd="0" presId="urn:microsoft.com/office/officeart/2005/8/layout/default"/>
    <dgm:cxn modelId="{5504C8C6-E0A5-4B7B-938B-F4399A83DC58}" type="presOf" srcId="{C21DB452-FCE9-41EC-8BB4-26BCD83A6407}" destId="{4E369233-8B0A-49DE-A0AF-C1FD4F34D478}" srcOrd="0" destOrd="0" presId="urn:microsoft.com/office/officeart/2005/8/layout/default"/>
    <dgm:cxn modelId="{E2B208CB-2C29-44F0-895B-458C047317BB}" type="presOf" srcId="{6B0F6842-4036-40E8-A64E-77A9A4B81AD6}" destId="{D335204B-E410-4528-B1D6-187F9DC93BC7}" srcOrd="0" destOrd="0" presId="urn:microsoft.com/office/officeart/2005/8/layout/default"/>
    <dgm:cxn modelId="{CEFD9FCE-9202-4E08-AD28-3B7EB083A1D1}" type="presOf" srcId="{B231E486-09D3-4D4F-A046-5DCF82D26CCA}" destId="{206484A0-45B7-412A-9458-A5443035C6D1}" srcOrd="0" destOrd="0" presId="urn:microsoft.com/office/officeart/2005/8/layout/default"/>
    <dgm:cxn modelId="{96D34BCF-E04B-4B58-A560-C3707437CBC6}" srcId="{E58C62CC-DAD7-4BCD-8C9A-30E04708F65E}" destId="{B231E486-09D3-4D4F-A046-5DCF82D26CCA}" srcOrd="16" destOrd="0" parTransId="{091D2F2B-84EA-4700-B6FB-E23CEF1A6D15}" sibTransId="{139F3C7C-1C37-4E0B-A122-330078CD0F6D}"/>
    <dgm:cxn modelId="{179BBEDB-076C-4F8B-B946-63C659B2514E}" type="presOf" srcId="{DC6F6F57-3E17-4F5B-A3AA-32F69F1271DB}" destId="{B17CD9F9-68E3-436D-A4D2-0FA88EAB29BB}" srcOrd="0" destOrd="0" presId="urn:microsoft.com/office/officeart/2005/8/layout/default"/>
    <dgm:cxn modelId="{C3E1ACE1-0865-4D76-B65E-1F7A66ED1A3B}" type="presOf" srcId="{19390319-8182-4062-BE27-7933B3097118}" destId="{77BF754A-B5EC-4ECC-AAB8-5CFC2A479EA8}" srcOrd="0" destOrd="0" presId="urn:microsoft.com/office/officeart/2005/8/layout/default"/>
    <dgm:cxn modelId="{50CEA9E2-4052-4643-A019-5480C1329A38}" srcId="{E58C62CC-DAD7-4BCD-8C9A-30E04708F65E}" destId="{19390319-8182-4062-BE27-7933B3097118}" srcOrd="17" destOrd="0" parTransId="{B53EC14B-3F5E-4AC0-98E1-24861E5A50F1}" sibTransId="{C268CF0A-0839-4241-839E-10988E347F55}"/>
    <dgm:cxn modelId="{DBF2AAE6-5055-4252-B159-3DBCD0D218E5}" type="presOf" srcId="{E58C62CC-DAD7-4BCD-8C9A-30E04708F65E}" destId="{09B453DD-B171-478B-872F-C07E2BF8B8A1}" srcOrd="0" destOrd="0" presId="urn:microsoft.com/office/officeart/2005/8/layout/default"/>
    <dgm:cxn modelId="{E65866E8-2CAB-4A43-A3BD-0F6D67709858}" srcId="{E58C62CC-DAD7-4BCD-8C9A-30E04708F65E}" destId="{861E1D02-64C1-41FB-A4A6-8494A20E125B}" srcOrd="1" destOrd="0" parTransId="{9BFF3867-63EA-4220-BBB3-E178426EFA67}" sibTransId="{87B8FBF0-228A-48F1-9E9B-7D108362D9C3}"/>
    <dgm:cxn modelId="{93E762EC-96DD-4869-88C8-BC0C942094E8}" srcId="{E58C62CC-DAD7-4BCD-8C9A-30E04708F65E}" destId="{DC6F6F57-3E17-4F5B-A3AA-32F69F1271DB}" srcOrd="6" destOrd="0" parTransId="{12E4783C-D655-414F-BEAF-589545EA9B2F}" sibTransId="{C782374C-E696-428A-A2C3-14073BE8F01A}"/>
    <dgm:cxn modelId="{8D5C3C6D-2B84-4F2B-94CD-9CB7863AF6F4}" type="presParOf" srcId="{09B453DD-B171-478B-872F-C07E2BF8B8A1}" destId="{169DDB00-298B-4406-9661-F7ECB02110B6}" srcOrd="0" destOrd="0" presId="urn:microsoft.com/office/officeart/2005/8/layout/default"/>
    <dgm:cxn modelId="{861B19B7-5DA7-4744-B70F-37D36E7A7207}" type="presParOf" srcId="{09B453DD-B171-478B-872F-C07E2BF8B8A1}" destId="{87F01680-92DC-4618-BD72-5C2C1DB6DB54}" srcOrd="1" destOrd="0" presId="urn:microsoft.com/office/officeart/2005/8/layout/default"/>
    <dgm:cxn modelId="{64147080-7418-4095-B04D-8AE237E3AA1E}" type="presParOf" srcId="{09B453DD-B171-478B-872F-C07E2BF8B8A1}" destId="{1EB44C6A-DE01-47A4-8AC3-8EE1211FCA4F}" srcOrd="2" destOrd="0" presId="urn:microsoft.com/office/officeart/2005/8/layout/default"/>
    <dgm:cxn modelId="{5AE6AFDF-B53C-4E5F-B0C3-25AEC3F3156A}" type="presParOf" srcId="{09B453DD-B171-478B-872F-C07E2BF8B8A1}" destId="{568FA83F-5401-4F5A-A5BC-E917895CD1D9}" srcOrd="3" destOrd="0" presId="urn:microsoft.com/office/officeart/2005/8/layout/default"/>
    <dgm:cxn modelId="{47FEF845-51CA-4695-AAA6-7E5CEB17305F}" type="presParOf" srcId="{09B453DD-B171-478B-872F-C07E2BF8B8A1}" destId="{5521FED8-A0D8-448D-8C6B-D3BEF0E8A032}" srcOrd="4" destOrd="0" presId="urn:microsoft.com/office/officeart/2005/8/layout/default"/>
    <dgm:cxn modelId="{E7B805D2-3EE3-4888-B49D-E94F2186736F}" type="presParOf" srcId="{09B453DD-B171-478B-872F-C07E2BF8B8A1}" destId="{1EF28F5C-5019-46C3-9B96-207956336B55}" srcOrd="5" destOrd="0" presId="urn:microsoft.com/office/officeart/2005/8/layout/default"/>
    <dgm:cxn modelId="{E8868546-048E-43F1-9617-24A789923E05}" type="presParOf" srcId="{09B453DD-B171-478B-872F-C07E2BF8B8A1}" destId="{98BE6E10-8A4F-4133-942A-B4048ED5AE92}" srcOrd="6" destOrd="0" presId="urn:microsoft.com/office/officeart/2005/8/layout/default"/>
    <dgm:cxn modelId="{9AD00833-09EC-4AD7-A2EB-FDC61331521D}" type="presParOf" srcId="{09B453DD-B171-478B-872F-C07E2BF8B8A1}" destId="{25A0729E-B62F-4DDA-957D-3592E75C3278}" srcOrd="7" destOrd="0" presId="urn:microsoft.com/office/officeart/2005/8/layout/default"/>
    <dgm:cxn modelId="{E17FAD25-0C2A-4891-AA6F-C532C91F3ABA}" type="presParOf" srcId="{09B453DD-B171-478B-872F-C07E2BF8B8A1}" destId="{B9DAE117-2E12-4F02-BA63-FD65BE9F6611}" srcOrd="8" destOrd="0" presId="urn:microsoft.com/office/officeart/2005/8/layout/default"/>
    <dgm:cxn modelId="{57E20A09-075A-41A8-AC3D-240E2737ECC4}" type="presParOf" srcId="{09B453DD-B171-478B-872F-C07E2BF8B8A1}" destId="{4B3C7702-36A4-41D1-A323-C4B9A198E52D}" srcOrd="9" destOrd="0" presId="urn:microsoft.com/office/officeart/2005/8/layout/default"/>
    <dgm:cxn modelId="{1D1E56EA-DCE4-4507-8D49-86062ED0935D}" type="presParOf" srcId="{09B453DD-B171-478B-872F-C07E2BF8B8A1}" destId="{FA249E3E-E01C-4E4C-9079-F5683A3DF70C}" srcOrd="10" destOrd="0" presId="urn:microsoft.com/office/officeart/2005/8/layout/default"/>
    <dgm:cxn modelId="{96371754-6268-4604-851C-A1ABA262A61E}" type="presParOf" srcId="{09B453DD-B171-478B-872F-C07E2BF8B8A1}" destId="{2A6C30DF-E37A-4756-B530-2191C14746B6}" srcOrd="11" destOrd="0" presId="urn:microsoft.com/office/officeart/2005/8/layout/default"/>
    <dgm:cxn modelId="{FCC16945-D088-4C1C-A330-F28957EE92E8}" type="presParOf" srcId="{09B453DD-B171-478B-872F-C07E2BF8B8A1}" destId="{B17CD9F9-68E3-436D-A4D2-0FA88EAB29BB}" srcOrd="12" destOrd="0" presId="urn:microsoft.com/office/officeart/2005/8/layout/default"/>
    <dgm:cxn modelId="{BDF044D9-3F34-4AAD-8328-E9FB07027313}" type="presParOf" srcId="{09B453DD-B171-478B-872F-C07E2BF8B8A1}" destId="{C598C2E2-E014-4655-9B10-ACC3353538C4}" srcOrd="13" destOrd="0" presId="urn:microsoft.com/office/officeart/2005/8/layout/default"/>
    <dgm:cxn modelId="{FB7D80D1-E201-4640-A609-DB0A6CC40AF1}" type="presParOf" srcId="{09B453DD-B171-478B-872F-C07E2BF8B8A1}" destId="{49CC9A90-BBB3-4985-9856-E8D954BBE521}" srcOrd="14" destOrd="0" presId="urn:microsoft.com/office/officeart/2005/8/layout/default"/>
    <dgm:cxn modelId="{4E4368D5-EA6D-4C5C-BF36-EEFB20C9F656}" type="presParOf" srcId="{09B453DD-B171-478B-872F-C07E2BF8B8A1}" destId="{78F556D6-9325-4246-8289-ECA73F9DC3E9}" srcOrd="15" destOrd="0" presId="urn:microsoft.com/office/officeart/2005/8/layout/default"/>
    <dgm:cxn modelId="{3CDCD97A-6711-4F2E-A12E-95FC4D639420}" type="presParOf" srcId="{09B453DD-B171-478B-872F-C07E2BF8B8A1}" destId="{4E369233-8B0A-49DE-A0AF-C1FD4F34D478}" srcOrd="16" destOrd="0" presId="urn:microsoft.com/office/officeart/2005/8/layout/default"/>
    <dgm:cxn modelId="{8E19845C-675B-4E88-8DDA-3313AB0FDE07}" type="presParOf" srcId="{09B453DD-B171-478B-872F-C07E2BF8B8A1}" destId="{6747DB1E-41BB-46E7-9B48-00F6EFA63745}" srcOrd="17" destOrd="0" presId="urn:microsoft.com/office/officeart/2005/8/layout/default"/>
    <dgm:cxn modelId="{4048AB86-2DDC-4C00-B4B8-C9970C1734A0}" type="presParOf" srcId="{09B453DD-B171-478B-872F-C07E2BF8B8A1}" destId="{4142DE11-8CF1-4BEE-A58A-D96A2DB0B55D}" srcOrd="18" destOrd="0" presId="urn:microsoft.com/office/officeart/2005/8/layout/default"/>
    <dgm:cxn modelId="{BFAF911F-E9BD-4F81-99F6-9232FC1A4073}" type="presParOf" srcId="{09B453DD-B171-478B-872F-C07E2BF8B8A1}" destId="{94D05581-E1B5-4F09-A6D5-17F43ED0B6B4}" srcOrd="19" destOrd="0" presId="urn:microsoft.com/office/officeart/2005/8/layout/default"/>
    <dgm:cxn modelId="{41ED5466-8645-4F94-8E50-ED45586E616D}" type="presParOf" srcId="{09B453DD-B171-478B-872F-C07E2BF8B8A1}" destId="{ECD5E068-EDB2-4A96-979F-718D7B721ECE}" srcOrd="20" destOrd="0" presId="urn:microsoft.com/office/officeart/2005/8/layout/default"/>
    <dgm:cxn modelId="{43FE7111-6C82-4D2D-BD8F-EB12CE354966}" type="presParOf" srcId="{09B453DD-B171-478B-872F-C07E2BF8B8A1}" destId="{82591FAF-26C6-459E-B4B4-EAE681CD2BF7}" srcOrd="21" destOrd="0" presId="urn:microsoft.com/office/officeart/2005/8/layout/default"/>
    <dgm:cxn modelId="{92CA38EB-DFCA-466E-B04E-F74E7111DBF8}" type="presParOf" srcId="{09B453DD-B171-478B-872F-C07E2BF8B8A1}" destId="{D335204B-E410-4528-B1D6-187F9DC93BC7}" srcOrd="22" destOrd="0" presId="urn:microsoft.com/office/officeart/2005/8/layout/default"/>
    <dgm:cxn modelId="{4AFE1223-0851-4AFC-875B-81AFAEE4145C}" type="presParOf" srcId="{09B453DD-B171-478B-872F-C07E2BF8B8A1}" destId="{12891807-86E2-4CBF-A164-F708D84193E5}" srcOrd="23" destOrd="0" presId="urn:microsoft.com/office/officeart/2005/8/layout/default"/>
    <dgm:cxn modelId="{089A5557-DEBE-428B-8F0B-5CB38702E974}" type="presParOf" srcId="{09B453DD-B171-478B-872F-C07E2BF8B8A1}" destId="{B93E6508-88CB-47EA-8E0D-E6DF81DE0CA0}" srcOrd="24" destOrd="0" presId="urn:microsoft.com/office/officeart/2005/8/layout/default"/>
    <dgm:cxn modelId="{785247E0-9687-4BB1-8BEB-A629C6E70498}" type="presParOf" srcId="{09B453DD-B171-478B-872F-C07E2BF8B8A1}" destId="{FD28925F-B765-4A73-92C4-435FE2F8ADE5}" srcOrd="25" destOrd="0" presId="urn:microsoft.com/office/officeart/2005/8/layout/default"/>
    <dgm:cxn modelId="{64CBA2DB-8CEB-4364-A26F-161A787E2B26}" type="presParOf" srcId="{09B453DD-B171-478B-872F-C07E2BF8B8A1}" destId="{8E558682-19C0-417F-A0F4-BC2FB39DFB3B}" srcOrd="26" destOrd="0" presId="urn:microsoft.com/office/officeart/2005/8/layout/default"/>
    <dgm:cxn modelId="{B7160412-59E8-4001-AC9D-3C3C1EF79C82}" type="presParOf" srcId="{09B453DD-B171-478B-872F-C07E2BF8B8A1}" destId="{84F93AFB-ABD2-4C1D-AC8B-3DDD2CFA97F5}" srcOrd="27" destOrd="0" presId="urn:microsoft.com/office/officeart/2005/8/layout/default"/>
    <dgm:cxn modelId="{F186D9C3-EC90-4AD1-BDF9-E508C19D47D9}" type="presParOf" srcId="{09B453DD-B171-478B-872F-C07E2BF8B8A1}" destId="{9E779C48-D2D6-437F-8C79-392D67214503}" srcOrd="28" destOrd="0" presId="urn:microsoft.com/office/officeart/2005/8/layout/default"/>
    <dgm:cxn modelId="{F7681035-A6A0-4D2E-A475-FB06F507785A}" type="presParOf" srcId="{09B453DD-B171-478B-872F-C07E2BF8B8A1}" destId="{B88A0D45-5622-4718-BD87-84D7C4C1CD2B}" srcOrd="29" destOrd="0" presId="urn:microsoft.com/office/officeart/2005/8/layout/default"/>
    <dgm:cxn modelId="{1301B349-404D-4706-B8A0-4BCBABB8E5AD}" type="presParOf" srcId="{09B453DD-B171-478B-872F-C07E2BF8B8A1}" destId="{AF7E657B-BC3D-4DF2-A2BD-652D602E3E57}" srcOrd="30" destOrd="0" presId="urn:microsoft.com/office/officeart/2005/8/layout/default"/>
    <dgm:cxn modelId="{E0353ACE-7090-4EF8-971B-42C88B220852}" type="presParOf" srcId="{09B453DD-B171-478B-872F-C07E2BF8B8A1}" destId="{D6072500-E077-4F16-A95D-F7DE6D76A1A0}" srcOrd="31" destOrd="0" presId="urn:microsoft.com/office/officeart/2005/8/layout/default"/>
    <dgm:cxn modelId="{968ACD00-71E1-49B9-B148-E69C5C75FC6C}" type="presParOf" srcId="{09B453DD-B171-478B-872F-C07E2BF8B8A1}" destId="{206484A0-45B7-412A-9458-A5443035C6D1}" srcOrd="32" destOrd="0" presId="urn:microsoft.com/office/officeart/2005/8/layout/default"/>
    <dgm:cxn modelId="{446F06DC-7FE5-4CD1-B08B-C95FB740B469}" type="presParOf" srcId="{09B453DD-B171-478B-872F-C07E2BF8B8A1}" destId="{C382EC54-2150-42A7-89C0-7A173D574C8B}" srcOrd="33" destOrd="0" presId="urn:microsoft.com/office/officeart/2005/8/layout/default"/>
    <dgm:cxn modelId="{31F39F61-DA4B-476B-9C24-10BDA43066CF}" type="presParOf" srcId="{09B453DD-B171-478B-872F-C07E2BF8B8A1}" destId="{77BF754A-B5EC-4ECC-AAB8-5CFC2A479EA8}" srcOrd="3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05004A-B0CE-48B2-BE55-25ED2AF55E7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E66DE233-F7B8-4B6D-830B-3808E881887E}">
      <dgm:prSet phldrT="[Text]" custT="1"/>
      <dgm:spPr>
        <a:solidFill>
          <a:schemeClr val="accent3">
            <a:lumMod val="40000"/>
            <a:lumOff val="60000"/>
          </a:schemeClr>
        </a:solidFill>
        <a:ln>
          <a:solidFill>
            <a:schemeClr val="tx1"/>
          </a:solidFill>
        </a:ln>
      </dgm:spPr>
      <dgm:t>
        <a:bodyPr/>
        <a:lstStyle/>
        <a:p>
          <a:r>
            <a:rPr lang="en-GB" altLang="en-US" sz="1600" b="1" dirty="0">
              <a:solidFill>
                <a:schemeClr val="tx1"/>
              </a:solidFill>
              <a:ea typeface="ＭＳ Ｐゴシック" pitchFamily="34" charset="-128"/>
              <a:cs typeface="Arial" panose="020B0604020202020204" pitchFamily="34" charset="0"/>
            </a:rPr>
            <a:t>Introduce yourself explain why you are there</a:t>
          </a:r>
          <a:endParaRPr lang="en-GB" sz="1600" b="1" dirty="0"/>
        </a:p>
      </dgm:t>
    </dgm:pt>
    <dgm:pt modelId="{7C141BAB-747F-4922-97BA-5FC37A1BB8B2}" type="parTrans" cxnId="{AB7C7C16-3F0D-48E5-9F85-0E422D05FE31}">
      <dgm:prSet/>
      <dgm:spPr/>
      <dgm:t>
        <a:bodyPr/>
        <a:lstStyle/>
        <a:p>
          <a:endParaRPr lang="en-GB"/>
        </a:p>
      </dgm:t>
    </dgm:pt>
    <dgm:pt modelId="{95F46D0D-7CD3-4B99-98A8-1C418834918A}" type="sibTrans" cxnId="{AB7C7C16-3F0D-48E5-9F85-0E422D05FE31}">
      <dgm:prSet/>
      <dgm:spPr/>
      <dgm:t>
        <a:bodyPr/>
        <a:lstStyle/>
        <a:p>
          <a:endParaRPr lang="en-GB"/>
        </a:p>
      </dgm:t>
    </dgm:pt>
    <dgm:pt modelId="{EC179910-BAF7-4D6A-A7CD-0610AD6C0AE8}">
      <dgm:prSet phldrT="[Text]" custT="1"/>
      <dgm:spPr>
        <a:solidFill>
          <a:schemeClr val="accent1">
            <a:lumMod val="40000"/>
            <a:lumOff val="60000"/>
          </a:schemeClr>
        </a:solidFill>
        <a:ln>
          <a:solidFill>
            <a:schemeClr val="tx1"/>
          </a:solidFill>
        </a:ln>
      </dgm:spPr>
      <dgm:t>
        <a:bodyPr/>
        <a:lstStyle/>
        <a:p>
          <a:r>
            <a:rPr lang="en-GB" altLang="en-US" sz="1600" b="1" dirty="0">
              <a:solidFill>
                <a:schemeClr val="tx1"/>
              </a:solidFill>
              <a:ea typeface="ＭＳ Ｐゴシック" pitchFamily="34" charset="-128"/>
            </a:rPr>
            <a:t>Awareness of surroundings</a:t>
          </a:r>
          <a:endParaRPr lang="en-GB" sz="1600" b="1" dirty="0"/>
        </a:p>
      </dgm:t>
    </dgm:pt>
    <dgm:pt modelId="{B9F5E886-A37E-455D-9B8B-8CE290163C1C}" type="parTrans" cxnId="{B7CA44CC-423E-4BA3-89CF-880AAF261470}">
      <dgm:prSet/>
      <dgm:spPr/>
      <dgm:t>
        <a:bodyPr/>
        <a:lstStyle/>
        <a:p>
          <a:endParaRPr lang="en-GB"/>
        </a:p>
      </dgm:t>
    </dgm:pt>
    <dgm:pt modelId="{A13F7151-E938-4D27-B991-8674D45250C0}" type="sibTrans" cxnId="{B7CA44CC-423E-4BA3-89CF-880AAF261470}">
      <dgm:prSet/>
      <dgm:spPr/>
      <dgm:t>
        <a:bodyPr/>
        <a:lstStyle/>
        <a:p>
          <a:endParaRPr lang="en-GB"/>
        </a:p>
      </dgm:t>
    </dgm:pt>
    <dgm:pt modelId="{6335FA1F-40D9-43C4-A0FD-88095409C32A}">
      <dgm:prSet custT="1"/>
      <dgm:spPr>
        <a:solidFill>
          <a:schemeClr val="accent3">
            <a:lumMod val="40000"/>
            <a:lumOff val="60000"/>
          </a:schemeClr>
        </a:solidFill>
        <a:ln>
          <a:solidFill>
            <a:schemeClr val="tx1"/>
          </a:solidFill>
        </a:ln>
      </dgm:spPr>
      <dgm:t>
        <a:bodyPr/>
        <a:lstStyle/>
        <a:p>
          <a:r>
            <a:rPr lang="en-GB" altLang="en-US" sz="1600" b="1" dirty="0">
              <a:solidFill>
                <a:schemeClr val="tx1"/>
              </a:solidFill>
              <a:ea typeface="ＭＳ Ｐゴシック" pitchFamily="34" charset="-128"/>
              <a:cs typeface="Arial" panose="020B0604020202020204" pitchFamily="34" charset="0"/>
            </a:rPr>
            <a:t>Explain to them you are concerned with their safety</a:t>
          </a:r>
        </a:p>
      </dgm:t>
    </dgm:pt>
    <dgm:pt modelId="{874B0B14-49D5-4E08-978D-22F0266DC59D}" type="parTrans" cxnId="{F76B0FD6-94BA-45A3-B6D4-4EF5216C08A5}">
      <dgm:prSet/>
      <dgm:spPr/>
      <dgm:t>
        <a:bodyPr/>
        <a:lstStyle/>
        <a:p>
          <a:endParaRPr lang="en-GB"/>
        </a:p>
      </dgm:t>
    </dgm:pt>
    <dgm:pt modelId="{1CA9623B-6C02-4089-B559-3967CE5BF419}" type="sibTrans" cxnId="{F76B0FD6-94BA-45A3-B6D4-4EF5216C08A5}">
      <dgm:prSet/>
      <dgm:spPr/>
      <dgm:t>
        <a:bodyPr/>
        <a:lstStyle/>
        <a:p>
          <a:endParaRPr lang="en-GB"/>
        </a:p>
      </dgm:t>
    </dgm:pt>
    <dgm:pt modelId="{7BC7076F-6BCE-486A-91E9-D7012E866181}">
      <dgm:prSet custT="1"/>
      <dgm:spPr>
        <a:solidFill>
          <a:schemeClr val="accent3">
            <a:lumMod val="40000"/>
            <a:lumOff val="60000"/>
          </a:schemeClr>
        </a:solidFill>
        <a:ln>
          <a:solidFill>
            <a:schemeClr val="tx1"/>
          </a:solidFill>
        </a:ln>
      </dgm:spPr>
      <dgm:t>
        <a:bodyPr/>
        <a:lstStyle/>
        <a:p>
          <a:r>
            <a:rPr lang="en-GB" altLang="en-US" sz="1600" b="1" dirty="0">
              <a:solidFill>
                <a:schemeClr val="tx1"/>
              </a:solidFill>
              <a:ea typeface="ＭＳ Ｐゴシック" pitchFamily="34" charset="-128"/>
              <a:cs typeface="Arial" panose="020B0604020202020204" pitchFamily="34" charset="0"/>
            </a:rPr>
            <a:t>Ask if anything has happened to them, consider repeating your request</a:t>
          </a:r>
        </a:p>
      </dgm:t>
    </dgm:pt>
    <dgm:pt modelId="{88221018-4D3D-4066-AA45-EC69102652A1}" type="parTrans" cxnId="{E6DFB596-BCE4-4BD6-9708-F19CE7354A34}">
      <dgm:prSet/>
      <dgm:spPr/>
      <dgm:t>
        <a:bodyPr/>
        <a:lstStyle/>
        <a:p>
          <a:endParaRPr lang="en-GB"/>
        </a:p>
      </dgm:t>
    </dgm:pt>
    <dgm:pt modelId="{49365D45-EBA6-4490-8654-3F943EDF6485}" type="sibTrans" cxnId="{E6DFB596-BCE4-4BD6-9708-F19CE7354A34}">
      <dgm:prSet/>
      <dgm:spPr/>
      <dgm:t>
        <a:bodyPr/>
        <a:lstStyle/>
        <a:p>
          <a:endParaRPr lang="en-GB"/>
        </a:p>
      </dgm:t>
    </dgm:pt>
    <dgm:pt modelId="{140AD40B-1F12-46F5-B05A-8B3B25818206}">
      <dgm:prSet custT="1"/>
      <dgm:spPr>
        <a:solidFill>
          <a:schemeClr val="accent1">
            <a:lumMod val="40000"/>
            <a:lumOff val="60000"/>
          </a:schemeClr>
        </a:solidFill>
        <a:ln>
          <a:solidFill>
            <a:schemeClr val="tx1"/>
          </a:solidFill>
        </a:ln>
      </dgm:spPr>
      <dgm:t>
        <a:bodyPr/>
        <a:lstStyle/>
        <a:p>
          <a:r>
            <a:rPr lang="en-GB" altLang="en-US" sz="1600" b="1" dirty="0">
              <a:solidFill>
                <a:schemeClr val="tx1"/>
              </a:solidFill>
              <a:ea typeface="ＭＳ Ｐゴシック" pitchFamily="34" charset="-128"/>
              <a:cs typeface="Arial" panose="020B0604020202020204" pitchFamily="34" charset="0"/>
            </a:rPr>
            <a:t>Respectful</a:t>
          </a:r>
        </a:p>
      </dgm:t>
    </dgm:pt>
    <dgm:pt modelId="{3F026EE0-1455-4812-86B0-8E74A0E77450}" type="parTrans" cxnId="{768D3E3D-0354-4858-873D-C0B639B6FE90}">
      <dgm:prSet/>
      <dgm:spPr/>
      <dgm:t>
        <a:bodyPr/>
        <a:lstStyle/>
        <a:p>
          <a:endParaRPr lang="en-GB"/>
        </a:p>
      </dgm:t>
    </dgm:pt>
    <dgm:pt modelId="{EA951BA8-0FF4-48B7-96DF-36502D78E151}" type="sibTrans" cxnId="{768D3E3D-0354-4858-873D-C0B639B6FE90}">
      <dgm:prSet/>
      <dgm:spPr/>
      <dgm:t>
        <a:bodyPr/>
        <a:lstStyle/>
        <a:p>
          <a:endParaRPr lang="en-GB"/>
        </a:p>
      </dgm:t>
    </dgm:pt>
    <dgm:pt modelId="{B508BC83-BA09-45FE-845B-CB9A444D4F0E}">
      <dgm:prSet custT="1"/>
      <dgm:spPr>
        <a:solidFill>
          <a:schemeClr val="accent1">
            <a:lumMod val="40000"/>
            <a:lumOff val="60000"/>
          </a:schemeClr>
        </a:solidFill>
        <a:ln>
          <a:solidFill>
            <a:schemeClr val="tx1"/>
          </a:solidFill>
        </a:ln>
      </dgm:spPr>
      <dgm:t>
        <a:bodyPr/>
        <a:lstStyle/>
        <a:p>
          <a:r>
            <a:rPr lang="en-GB" altLang="en-US" sz="1600" b="1" dirty="0">
              <a:solidFill>
                <a:schemeClr val="tx1"/>
              </a:solidFill>
              <a:ea typeface="ＭＳ Ｐゴシック" pitchFamily="34" charset="-128"/>
              <a:cs typeface="Arial" panose="020B0604020202020204" pitchFamily="34" charset="0"/>
            </a:rPr>
            <a:t>Give them space [Think Safety]</a:t>
          </a:r>
        </a:p>
      </dgm:t>
    </dgm:pt>
    <dgm:pt modelId="{907E7635-D24E-49E2-93D1-67AD444E5A7A}" type="parTrans" cxnId="{3FFA8B07-C10E-40E2-B6EC-300683B99460}">
      <dgm:prSet/>
      <dgm:spPr/>
      <dgm:t>
        <a:bodyPr/>
        <a:lstStyle/>
        <a:p>
          <a:endParaRPr lang="en-GB"/>
        </a:p>
      </dgm:t>
    </dgm:pt>
    <dgm:pt modelId="{76412746-B1C2-48E8-8D08-06B9D2B7745F}" type="sibTrans" cxnId="{3FFA8B07-C10E-40E2-B6EC-300683B99460}">
      <dgm:prSet/>
      <dgm:spPr/>
      <dgm:t>
        <a:bodyPr/>
        <a:lstStyle/>
        <a:p>
          <a:endParaRPr lang="en-GB"/>
        </a:p>
      </dgm:t>
    </dgm:pt>
    <dgm:pt modelId="{BDF5EB4A-BBA4-4D09-AAA7-0D03F2551E06}">
      <dgm:prSet custT="1"/>
      <dgm:spPr>
        <a:solidFill>
          <a:schemeClr val="accent1">
            <a:lumMod val="40000"/>
            <a:lumOff val="60000"/>
          </a:schemeClr>
        </a:solidFill>
        <a:ln>
          <a:solidFill>
            <a:schemeClr val="tx1"/>
          </a:solidFill>
        </a:ln>
      </dgm:spPr>
      <dgm:t>
        <a:bodyPr/>
        <a:lstStyle/>
        <a:p>
          <a:r>
            <a:rPr lang="en-GB" altLang="en-US" sz="1600" b="1" dirty="0">
              <a:solidFill>
                <a:schemeClr val="tx1"/>
              </a:solidFill>
              <a:ea typeface="ＭＳ Ｐゴシック" pitchFamily="34" charset="-128"/>
              <a:cs typeface="Arial" panose="020B0604020202020204" pitchFamily="34" charset="0"/>
            </a:rPr>
            <a:t>Avoid direct radio contact within hearing of person [Be tactful]</a:t>
          </a:r>
        </a:p>
      </dgm:t>
    </dgm:pt>
    <dgm:pt modelId="{425EC6FA-60B6-4E02-A1F9-B239C58E83B4}" type="parTrans" cxnId="{C0285ECE-1FF1-472D-BBE3-4246439F536B}">
      <dgm:prSet/>
      <dgm:spPr/>
      <dgm:t>
        <a:bodyPr/>
        <a:lstStyle/>
        <a:p>
          <a:endParaRPr lang="en-GB"/>
        </a:p>
      </dgm:t>
    </dgm:pt>
    <dgm:pt modelId="{73AB34F6-1754-4C48-870D-D56C2CDCE1A6}" type="sibTrans" cxnId="{C0285ECE-1FF1-472D-BBE3-4246439F536B}">
      <dgm:prSet/>
      <dgm:spPr/>
      <dgm:t>
        <a:bodyPr/>
        <a:lstStyle/>
        <a:p>
          <a:endParaRPr lang="en-GB"/>
        </a:p>
      </dgm:t>
    </dgm:pt>
    <dgm:pt modelId="{EC1F1CBC-A95F-4F9C-A704-81A0DE93E9DD}">
      <dgm:prSet custT="1"/>
      <dgm:spPr>
        <a:solidFill>
          <a:schemeClr val="tx2">
            <a:lumMod val="40000"/>
            <a:lumOff val="60000"/>
          </a:schemeClr>
        </a:solidFill>
        <a:ln>
          <a:solidFill>
            <a:schemeClr val="tx1"/>
          </a:solidFill>
        </a:ln>
      </dgm:spPr>
      <dgm:t>
        <a:bodyPr/>
        <a:lstStyle/>
        <a:p>
          <a:r>
            <a:rPr lang="en-GB" altLang="en-US" sz="1600" b="1" dirty="0">
              <a:solidFill>
                <a:schemeClr val="tx1"/>
              </a:solidFill>
              <a:ea typeface="ＭＳ Ｐゴシック" pitchFamily="34" charset="-128"/>
            </a:rPr>
            <a:t>Remember types of incident</a:t>
          </a:r>
        </a:p>
      </dgm:t>
    </dgm:pt>
    <dgm:pt modelId="{19D3E0E9-73AA-42A9-93C7-AF67B70C5287}" type="parTrans" cxnId="{6F213130-0A05-4E5D-9AA6-3E4273F72EED}">
      <dgm:prSet/>
      <dgm:spPr/>
      <dgm:t>
        <a:bodyPr/>
        <a:lstStyle/>
        <a:p>
          <a:endParaRPr lang="en-GB"/>
        </a:p>
      </dgm:t>
    </dgm:pt>
    <dgm:pt modelId="{B1804ED2-6552-4B56-A0F6-E2657176ECF2}" type="sibTrans" cxnId="{6F213130-0A05-4E5D-9AA6-3E4273F72EED}">
      <dgm:prSet/>
      <dgm:spPr/>
      <dgm:t>
        <a:bodyPr/>
        <a:lstStyle/>
        <a:p>
          <a:endParaRPr lang="en-GB"/>
        </a:p>
      </dgm:t>
    </dgm:pt>
    <dgm:pt modelId="{2DBBC002-5381-44E7-99E3-73B4B33DF387}">
      <dgm:prSet custT="1"/>
      <dgm:spPr>
        <a:solidFill>
          <a:schemeClr val="tx2">
            <a:lumMod val="40000"/>
            <a:lumOff val="60000"/>
          </a:schemeClr>
        </a:solidFill>
        <a:ln>
          <a:solidFill>
            <a:schemeClr val="tx1"/>
          </a:solidFill>
        </a:ln>
      </dgm:spPr>
      <dgm:t>
        <a:bodyPr/>
        <a:lstStyle/>
        <a:p>
          <a:r>
            <a:rPr lang="en-GB" altLang="en-US" sz="1600" b="1" dirty="0">
              <a:solidFill>
                <a:schemeClr val="tx1"/>
              </a:solidFill>
              <a:ea typeface="ＭＳ Ｐゴシック" pitchFamily="34" charset="-128"/>
            </a:rPr>
            <a:t>Recognise agitation</a:t>
          </a:r>
        </a:p>
      </dgm:t>
    </dgm:pt>
    <dgm:pt modelId="{8F8C6FDD-4414-4C5D-A697-7323F542F0F3}" type="parTrans" cxnId="{F69B1B8E-F685-4D8B-B4B1-5E084F5093EE}">
      <dgm:prSet/>
      <dgm:spPr/>
      <dgm:t>
        <a:bodyPr/>
        <a:lstStyle/>
        <a:p>
          <a:endParaRPr lang="en-GB"/>
        </a:p>
      </dgm:t>
    </dgm:pt>
    <dgm:pt modelId="{4ECFFD08-EC30-412C-9E24-1C7EFB04A533}" type="sibTrans" cxnId="{F69B1B8E-F685-4D8B-B4B1-5E084F5093EE}">
      <dgm:prSet/>
      <dgm:spPr/>
      <dgm:t>
        <a:bodyPr/>
        <a:lstStyle/>
        <a:p>
          <a:endParaRPr lang="en-GB"/>
        </a:p>
      </dgm:t>
    </dgm:pt>
    <dgm:pt modelId="{531A086F-C629-4835-96CF-1A576C6E5B68}">
      <dgm:prSet custT="1"/>
      <dgm:spPr>
        <a:solidFill>
          <a:schemeClr val="tx2">
            <a:lumMod val="40000"/>
            <a:lumOff val="60000"/>
          </a:schemeClr>
        </a:solidFill>
        <a:ln>
          <a:solidFill>
            <a:schemeClr val="tx1"/>
          </a:solidFill>
        </a:ln>
      </dgm:spPr>
      <dgm:t>
        <a:bodyPr/>
        <a:lstStyle/>
        <a:p>
          <a:r>
            <a:rPr lang="en-GB" altLang="en-US" sz="1600" b="1" dirty="0">
              <a:solidFill>
                <a:schemeClr val="tx1"/>
              </a:solidFill>
              <a:ea typeface="ＭＳ Ｐゴシック" pitchFamily="34" charset="-128"/>
            </a:rPr>
            <a:t>Consider police powers and Personal Safety</a:t>
          </a:r>
        </a:p>
      </dgm:t>
    </dgm:pt>
    <dgm:pt modelId="{4BFCE7C2-D9CD-4B27-BA1F-C72A951DCD05}" type="parTrans" cxnId="{EFF71E0C-654D-48BB-9D3B-03CD920B441E}">
      <dgm:prSet/>
      <dgm:spPr/>
      <dgm:t>
        <a:bodyPr/>
        <a:lstStyle/>
        <a:p>
          <a:endParaRPr lang="en-GB"/>
        </a:p>
      </dgm:t>
    </dgm:pt>
    <dgm:pt modelId="{1DF150EC-926A-4335-8573-17AF2E47DC2C}" type="sibTrans" cxnId="{EFF71E0C-654D-48BB-9D3B-03CD920B441E}">
      <dgm:prSet/>
      <dgm:spPr/>
      <dgm:t>
        <a:bodyPr/>
        <a:lstStyle/>
        <a:p>
          <a:endParaRPr lang="en-GB"/>
        </a:p>
      </dgm:t>
    </dgm:pt>
    <dgm:pt modelId="{D8FAA27E-D492-480D-91B6-347BF0ACD52E}">
      <dgm:prSet custT="1"/>
      <dgm:spPr>
        <a:solidFill>
          <a:schemeClr val="tx2">
            <a:lumMod val="40000"/>
            <a:lumOff val="60000"/>
          </a:schemeClr>
        </a:solidFill>
        <a:ln>
          <a:solidFill>
            <a:schemeClr val="tx1"/>
          </a:solidFill>
        </a:ln>
      </dgm:spPr>
      <dgm:t>
        <a:bodyPr/>
        <a:lstStyle/>
        <a:p>
          <a:r>
            <a:rPr lang="en-GB" altLang="en-US" sz="1600" b="1" dirty="0">
              <a:solidFill>
                <a:schemeClr val="tx1"/>
              </a:solidFill>
              <a:ea typeface="ＭＳ Ｐゴシック" pitchFamily="34" charset="-128"/>
            </a:rPr>
            <a:t>Calm voice - Consider repeating message</a:t>
          </a:r>
        </a:p>
      </dgm:t>
    </dgm:pt>
    <dgm:pt modelId="{F82DAD04-65AF-48AF-8146-13A5E763DC8E}" type="parTrans" cxnId="{A111E655-9E80-494D-BD25-1546B8D9BE7F}">
      <dgm:prSet/>
      <dgm:spPr/>
      <dgm:t>
        <a:bodyPr/>
        <a:lstStyle/>
        <a:p>
          <a:endParaRPr lang="en-GB"/>
        </a:p>
      </dgm:t>
    </dgm:pt>
    <dgm:pt modelId="{AD6B3083-B91B-4F10-BE8B-CE7E4874A73F}" type="sibTrans" cxnId="{A111E655-9E80-494D-BD25-1546B8D9BE7F}">
      <dgm:prSet/>
      <dgm:spPr/>
      <dgm:t>
        <a:bodyPr/>
        <a:lstStyle/>
        <a:p>
          <a:endParaRPr lang="en-GB"/>
        </a:p>
      </dgm:t>
    </dgm:pt>
    <dgm:pt modelId="{146CD8B9-FA3B-41F5-BD2D-EDE6068D2D7F}">
      <dgm:prSet custT="1"/>
      <dgm:spPr>
        <a:solidFill>
          <a:schemeClr val="accent1">
            <a:lumMod val="20000"/>
            <a:lumOff val="80000"/>
          </a:schemeClr>
        </a:solidFill>
        <a:ln>
          <a:solidFill>
            <a:schemeClr val="tx1"/>
          </a:solidFill>
        </a:ln>
      </dgm:spPr>
      <dgm:t>
        <a:bodyPr/>
        <a:lstStyle/>
        <a:p>
          <a:r>
            <a:rPr lang="en-GB" altLang="en-US" sz="1600" b="1" dirty="0">
              <a:solidFill>
                <a:schemeClr val="tx1"/>
              </a:solidFill>
              <a:ea typeface="ＭＳ Ｐゴシック" pitchFamily="34" charset="-128"/>
            </a:rPr>
            <a:t>Reduce height</a:t>
          </a:r>
        </a:p>
      </dgm:t>
    </dgm:pt>
    <dgm:pt modelId="{23102E75-BB79-4E14-9BA7-3D39528F4999}" type="parTrans" cxnId="{CFC6C517-0989-4C35-A676-379B676E01A7}">
      <dgm:prSet/>
      <dgm:spPr/>
      <dgm:t>
        <a:bodyPr/>
        <a:lstStyle/>
        <a:p>
          <a:endParaRPr lang="en-GB"/>
        </a:p>
      </dgm:t>
    </dgm:pt>
    <dgm:pt modelId="{DA79EE57-48F5-41AE-859E-F99285DEC1F5}" type="sibTrans" cxnId="{CFC6C517-0989-4C35-A676-379B676E01A7}">
      <dgm:prSet/>
      <dgm:spPr/>
      <dgm:t>
        <a:bodyPr/>
        <a:lstStyle/>
        <a:p>
          <a:endParaRPr lang="en-GB"/>
        </a:p>
      </dgm:t>
    </dgm:pt>
    <dgm:pt modelId="{49D555C9-6E5F-41EB-933E-7175516C41B6}">
      <dgm:prSet custT="1"/>
      <dgm:spPr>
        <a:solidFill>
          <a:schemeClr val="accent1">
            <a:lumMod val="20000"/>
            <a:lumOff val="80000"/>
          </a:schemeClr>
        </a:solidFill>
        <a:ln>
          <a:solidFill>
            <a:schemeClr val="tx1"/>
          </a:solidFill>
        </a:ln>
      </dgm:spPr>
      <dgm:t>
        <a:bodyPr/>
        <a:lstStyle/>
        <a:p>
          <a:r>
            <a:rPr lang="en-GB" altLang="en-US" sz="1600" b="1" dirty="0">
              <a:solidFill>
                <a:schemeClr val="tx1"/>
              </a:solidFill>
              <a:ea typeface="ＭＳ Ｐゴシック" pitchFamily="34" charset="-128"/>
            </a:rPr>
            <a:t>Don’t whispe</a:t>
          </a:r>
          <a:r>
            <a:rPr lang="en-GB" altLang="en-US" sz="1600" b="1" dirty="0">
              <a:solidFill>
                <a:schemeClr val="tx1"/>
              </a:solidFill>
              <a:ea typeface="ＭＳ Ｐゴシック" pitchFamily="34" charset="-128"/>
              <a:cs typeface="Arial" panose="020B0604020202020204" pitchFamily="34" charset="0"/>
            </a:rPr>
            <a:t>r</a:t>
          </a:r>
        </a:p>
      </dgm:t>
    </dgm:pt>
    <dgm:pt modelId="{112A33AE-916A-4BED-925C-1BB7369E623C}" type="parTrans" cxnId="{DF292175-F069-4A22-BAAA-9D0F8D604339}">
      <dgm:prSet/>
      <dgm:spPr/>
      <dgm:t>
        <a:bodyPr/>
        <a:lstStyle/>
        <a:p>
          <a:endParaRPr lang="en-GB"/>
        </a:p>
      </dgm:t>
    </dgm:pt>
    <dgm:pt modelId="{16547D41-EE8C-4063-A02A-887006B04BE3}" type="sibTrans" cxnId="{DF292175-F069-4A22-BAAA-9D0F8D604339}">
      <dgm:prSet/>
      <dgm:spPr/>
      <dgm:t>
        <a:bodyPr/>
        <a:lstStyle/>
        <a:p>
          <a:endParaRPr lang="en-GB"/>
        </a:p>
      </dgm:t>
    </dgm:pt>
    <dgm:pt modelId="{FFA7B180-32B9-471A-AAFF-8BB22EEBDC6A}">
      <dgm:prSet custT="1"/>
      <dgm:spPr>
        <a:solidFill>
          <a:schemeClr val="accent3">
            <a:lumMod val="40000"/>
            <a:lumOff val="60000"/>
          </a:schemeClr>
        </a:solidFill>
        <a:ln>
          <a:solidFill>
            <a:schemeClr val="tx1"/>
          </a:solidFill>
        </a:ln>
      </dgm:spPr>
      <dgm:t>
        <a:bodyPr/>
        <a:lstStyle/>
        <a:p>
          <a:r>
            <a:rPr lang="en-GB" altLang="en-US" sz="1600" b="1" dirty="0">
              <a:solidFill>
                <a:schemeClr val="tx1"/>
              </a:solidFill>
              <a:ea typeface="ＭＳ Ｐゴシック" pitchFamily="34" charset="-128"/>
              <a:cs typeface="Arial" panose="020B0604020202020204" pitchFamily="34" charset="0"/>
            </a:rPr>
            <a:t>Explain procedure</a:t>
          </a:r>
        </a:p>
      </dgm:t>
    </dgm:pt>
    <dgm:pt modelId="{F196486D-BC6F-4F68-A063-A89C2D506163}" type="sibTrans" cxnId="{59DCFEDB-7D2F-4394-8D61-F27F004A64DE}">
      <dgm:prSet/>
      <dgm:spPr/>
      <dgm:t>
        <a:bodyPr/>
        <a:lstStyle/>
        <a:p>
          <a:endParaRPr lang="en-GB"/>
        </a:p>
      </dgm:t>
    </dgm:pt>
    <dgm:pt modelId="{E712C4B7-D424-4EBC-A494-81A15C7F21F0}" type="parTrans" cxnId="{59DCFEDB-7D2F-4394-8D61-F27F004A64DE}">
      <dgm:prSet/>
      <dgm:spPr/>
      <dgm:t>
        <a:bodyPr/>
        <a:lstStyle/>
        <a:p>
          <a:endParaRPr lang="en-GB"/>
        </a:p>
      </dgm:t>
    </dgm:pt>
    <dgm:pt modelId="{CA8DA437-7499-4779-9CF4-1C62ED8DF0A5}" type="pres">
      <dgm:prSet presAssocID="{5005004A-B0CE-48B2-BE55-25ED2AF55E76}" presName="diagram" presStyleCnt="0">
        <dgm:presLayoutVars>
          <dgm:dir/>
          <dgm:resizeHandles val="exact"/>
        </dgm:presLayoutVars>
      </dgm:prSet>
      <dgm:spPr/>
    </dgm:pt>
    <dgm:pt modelId="{CADB007C-22E5-4094-ADFD-C21F808B9804}" type="pres">
      <dgm:prSet presAssocID="{E66DE233-F7B8-4B6D-830B-3808E881887E}" presName="node" presStyleLbl="node1" presStyleIdx="0" presStyleCnt="14">
        <dgm:presLayoutVars>
          <dgm:bulletEnabled val="1"/>
        </dgm:presLayoutVars>
      </dgm:prSet>
      <dgm:spPr/>
    </dgm:pt>
    <dgm:pt modelId="{AB91730B-9209-46FB-9013-08C89BF27275}" type="pres">
      <dgm:prSet presAssocID="{95F46D0D-7CD3-4B99-98A8-1C418834918A}" presName="sibTrans" presStyleCnt="0"/>
      <dgm:spPr/>
    </dgm:pt>
    <dgm:pt modelId="{F3936159-A280-4CC6-9CE1-AA9A32A0B6E7}" type="pres">
      <dgm:prSet presAssocID="{6335FA1F-40D9-43C4-A0FD-88095409C32A}" presName="node" presStyleLbl="node1" presStyleIdx="1" presStyleCnt="14">
        <dgm:presLayoutVars>
          <dgm:bulletEnabled val="1"/>
        </dgm:presLayoutVars>
      </dgm:prSet>
      <dgm:spPr/>
    </dgm:pt>
    <dgm:pt modelId="{AF74E739-864B-4060-A00E-ED6B4ECEBBE3}" type="pres">
      <dgm:prSet presAssocID="{1CA9623B-6C02-4089-B559-3967CE5BF419}" presName="sibTrans" presStyleCnt="0"/>
      <dgm:spPr/>
    </dgm:pt>
    <dgm:pt modelId="{E580A84B-B08E-4561-ABFC-0470F46458E5}" type="pres">
      <dgm:prSet presAssocID="{7BC7076F-6BCE-486A-91E9-D7012E866181}" presName="node" presStyleLbl="node1" presStyleIdx="2" presStyleCnt="14">
        <dgm:presLayoutVars>
          <dgm:bulletEnabled val="1"/>
        </dgm:presLayoutVars>
      </dgm:prSet>
      <dgm:spPr/>
    </dgm:pt>
    <dgm:pt modelId="{83D54BF5-F490-4050-B355-612D711A4632}" type="pres">
      <dgm:prSet presAssocID="{49365D45-EBA6-4490-8654-3F943EDF6485}" presName="sibTrans" presStyleCnt="0"/>
      <dgm:spPr/>
    </dgm:pt>
    <dgm:pt modelId="{37E21803-84E6-448D-AB53-832E5CDC12F8}" type="pres">
      <dgm:prSet presAssocID="{FFA7B180-32B9-471A-AAFF-8BB22EEBDC6A}" presName="node" presStyleLbl="node1" presStyleIdx="3" presStyleCnt="14">
        <dgm:presLayoutVars>
          <dgm:bulletEnabled val="1"/>
        </dgm:presLayoutVars>
      </dgm:prSet>
      <dgm:spPr/>
    </dgm:pt>
    <dgm:pt modelId="{A828C967-7BB4-4874-9E08-5D195230FEF8}" type="pres">
      <dgm:prSet presAssocID="{F196486D-BC6F-4F68-A063-A89C2D506163}" presName="sibTrans" presStyleCnt="0"/>
      <dgm:spPr/>
    </dgm:pt>
    <dgm:pt modelId="{8C42A773-741A-48AF-B5C5-908F1AD79591}" type="pres">
      <dgm:prSet presAssocID="{140AD40B-1F12-46F5-B05A-8B3B25818206}" presName="node" presStyleLbl="node1" presStyleIdx="4" presStyleCnt="14">
        <dgm:presLayoutVars>
          <dgm:bulletEnabled val="1"/>
        </dgm:presLayoutVars>
      </dgm:prSet>
      <dgm:spPr/>
    </dgm:pt>
    <dgm:pt modelId="{EAD6037C-2049-4ADE-9264-0A1E620D33F3}" type="pres">
      <dgm:prSet presAssocID="{EA951BA8-0FF4-48B7-96DF-36502D78E151}" presName="sibTrans" presStyleCnt="0"/>
      <dgm:spPr/>
    </dgm:pt>
    <dgm:pt modelId="{ED1CAA69-CFAF-4E85-AD1C-2539CBD37B9C}" type="pres">
      <dgm:prSet presAssocID="{B508BC83-BA09-45FE-845B-CB9A444D4F0E}" presName="node" presStyleLbl="node1" presStyleIdx="5" presStyleCnt="14">
        <dgm:presLayoutVars>
          <dgm:bulletEnabled val="1"/>
        </dgm:presLayoutVars>
      </dgm:prSet>
      <dgm:spPr/>
    </dgm:pt>
    <dgm:pt modelId="{589AF2F3-684B-4F8E-BE11-E40BA5AD66D0}" type="pres">
      <dgm:prSet presAssocID="{76412746-B1C2-48E8-8D08-06B9D2B7745F}" presName="sibTrans" presStyleCnt="0"/>
      <dgm:spPr/>
    </dgm:pt>
    <dgm:pt modelId="{5D00BECC-8A51-4A01-BE6A-CE039EC360D9}" type="pres">
      <dgm:prSet presAssocID="{BDF5EB4A-BBA4-4D09-AAA7-0D03F2551E06}" presName="node" presStyleLbl="node1" presStyleIdx="6" presStyleCnt="14">
        <dgm:presLayoutVars>
          <dgm:bulletEnabled val="1"/>
        </dgm:presLayoutVars>
      </dgm:prSet>
      <dgm:spPr/>
    </dgm:pt>
    <dgm:pt modelId="{97C43D57-25BF-4C37-9344-1DF422558422}" type="pres">
      <dgm:prSet presAssocID="{73AB34F6-1754-4C48-870D-D56C2CDCE1A6}" presName="sibTrans" presStyleCnt="0"/>
      <dgm:spPr/>
    </dgm:pt>
    <dgm:pt modelId="{42332662-8732-421C-842A-AE05F5AAA26C}" type="pres">
      <dgm:prSet presAssocID="{EC179910-BAF7-4D6A-A7CD-0610AD6C0AE8}" presName="node" presStyleLbl="node1" presStyleIdx="7" presStyleCnt="14">
        <dgm:presLayoutVars>
          <dgm:bulletEnabled val="1"/>
        </dgm:presLayoutVars>
      </dgm:prSet>
      <dgm:spPr/>
    </dgm:pt>
    <dgm:pt modelId="{CE12AEE8-3E24-4D76-ADAC-93AC390C50DF}" type="pres">
      <dgm:prSet presAssocID="{A13F7151-E938-4D27-B991-8674D45250C0}" presName="sibTrans" presStyleCnt="0"/>
      <dgm:spPr/>
    </dgm:pt>
    <dgm:pt modelId="{FE9C7196-871E-4807-A833-286E238E6660}" type="pres">
      <dgm:prSet presAssocID="{EC1F1CBC-A95F-4F9C-A704-81A0DE93E9DD}" presName="node" presStyleLbl="node1" presStyleIdx="8" presStyleCnt="14">
        <dgm:presLayoutVars>
          <dgm:bulletEnabled val="1"/>
        </dgm:presLayoutVars>
      </dgm:prSet>
      <dgm:spPr/>
    </dgm:pt>
    <dgm:pt modelId="{CC8F9CEA-93B0-46B7-84A8-A338DBF6A762}" type="pres">
      <dgm:prSet presAssocID="{B1804ED2-6552-4B56-A0F6-E2657176ECF2}" presName="sibTrans" presStyleCnt="0"/>
      <dgm:spPr/>
    </dgm:pt>
    <dgm:pt modelId="{0B3C4464-580F-45E7-A701-EA24193775F6}" type="pres">
      <dgm:prSet presAssocID="{2DBBC002-5381-44E7-99E3-73B4B33DF387}" presName="node" presStyleLbl="node1" presStyleIdx="9" presStyleCnt="14">
        <dgm:presLayoutVars>
          <dgm:bulletEnabled val="1"/>
        </dgm:presLayoutVars>
      </dgm:prSet>
      <dgm:spPr/>
    </dgm:pt>
    <dgm:pt modelId="{C2EFCF64-2A2F-432F-B387-8BC8D296AD6D}" type="pres">
      <dgm:prSet presAssocID="{4ECFFD08-EC30-412C-9E24-1C7EFB04A533}" presName="sibTrans" presStyleCnt="0"/>
      <dgm:spPr/>
    </dgm:pt>
    <dgm:pt modelId="{47F78A5E-E08C-4170-9E61-70CD7E381BB8}" type="pres">
      <dgm:prSet presAssocID="{531A086F-C629-4835-96CF-1A576C6E5B68}" presName="node" presStyleLbl="node1" presStyleIdx="10" presStyleCnt="14">
        <dgm:presLayoutVars>
          <dgm:bulletEnabled val="1"/>
        </dgm:presLayoutVars>
      </dgm:prSet>
      <dgm:spPr/>
    </dgm:pt>
    <dgm:pt modelId="{2C9833A0-BDB3-45C0-A3AE-51F814E9D3B4}" type="pres">
      <dgm:prSet presAssocID="{1DF150EC-926A-4335-8573-17AF2E47DC2C}" presName="sibTrans" presStyleCnt="0"/>
      <dgm:spPr/>
    </dgm:pt>
    <dgm:pt modelId="{B1FABBD4-7CBC-42F5-8AAA-360C3D4FE509}" type="pres">
      <dgm:prSet presAssocID="{D8FAA27E-D492-480D-91B6-347BF0ACD52E}" presName="node" presStyleLbl="node1" presStyleIdx="11" presStyleCnt="14">
        <dgm:presLayoutVars>
          <dgm:bulletEnabled val="1"/>
        </dgm:presLayoutVars>
      </dgm:prSet>
      <dgm:spPr/>
    </dgm:pt>
    <dgm:pt modelId="{8031E517-E2AB-4511-9623-C6871DB4E55F}" type="pres">
      <dgm:prSet presAssocID="{AD6B3083-B91B-4F10-BE8B-CE7E4874A73F}" presName="sibTrans" presStyleCnt="0"/>
      <dgm:spPr/>
    </dgm:pt>
    <dgm:pt modelId="{30A62468-2965-428C-BC78-F728B70E03AB}" type="pres">
      <dgm:prSet presAssocID="{146CD8B9-FA3B-41F5-BD2D-EDE6068D2D7F}" presName="node" presStyleLbl="node1" presStyleIdx="12" presStyleCnt="14">
        <dgm:presLayoutVars>
          <dgm:bulletEnabled val="1"/>
        </dgm:presLayoutVars>
      </dgm:prSet>
      <dgm:spPr/>
    </dgm:pt>
    <dgm:pt modelId="{93147D6F-3F8D-4271-9020-72911A212B1A}" type="pres">
      <dgm:prSet presAssocID="{DA79EE57-48F5-41AE-859E-F99285DEC1F5}" presName="sibTrans" presStyleCnt="0"/>
      <dgm:spPr/>
    </dgm:pt>
    <dgm:pt modelId="{9D1EB1FF-609C-49D7-BFA2-442599161F0B}" type="pres">
      <dgm:prSet presAssocID="{49D555C9-6E5F-41EB-933E-7175516C41B6}" presName="node" presStyleLbl="node1" presStyleIdx="13" presStyleCnt="14">
        <dgm:presLayoutVars>
          <dgm:bulletEnabled val="1"/>
        </dgm:presLayoutVars>
      </dgm:prSet>
      <dgm:spPr/>
    </dgm:pt>
  </dgm:ptLst>
  <dgm:cxnLst>
    <dgm:cxn modelId="{3FFA8B07-C10E-40E2-B6EC-300683B99460}" srcId="{5005004A-B0CE-48B2-BE55-25ED2AF55E76}" destId="{B508BC83-BA09-45FE-845B-CB9A444D4F0E}" srcOrd="5" destOrd="0" parTransId="{907E7635-D24E-49E2-93D1-67AD444E5A7A}" sibTransId="{76412746-B1C2-48E8-8D08-06B9D2B7745F}"/>
    <dgm:cxn modelId="{EFF71E0C-654D-48BB-9D3B-03CD920B441E}" srcId="{5005004A-B0CE-48B2-BE55-25ED2AF55E76}" destId="{531A086F-C629-4835-96CF-1A576C6E5B68}" srcOrd="10" destOrd="0" parTransId="{4BFCE7C2-D9CD-4B27-BA1F-C72A951DCD05}" sibTransId="{1DF150EC-926A-4335-8573-17AF2E47DC2C}"/>
    <dgm:cxn modelId="{CCAD940F-23FA-45FF-BFE6-637437B6C1CF}" type="presOf" srcId="{BDF5EB4A-BBA4-4D09-AAA7-0D03F2551E06}" destId="{5D00BECC-8A51-4A01-BE6A-CE039EC360D9}" srcOrd="0" destOrd="0" presId="urn:microsoft.com/office/officeart/2005/8/layout/default"/>
    <dgm:cxn modelId="{AB7C7C16-3F0D-48E5-9F85-0E422D05FE31}" srcId="{5005004A-B0CE-48B2-BE55-25ED2AF55E76}" destId="{E66DE233-F7B8-4B6D-830B-3808E881887E}" srcOrd="0" destOrd="0" parTransId="{7C141BAB-747F-4922-97BA-5FC37A1BB8B2}" sibTransId="{95F46D0D-7CD3-4B99-98A8-1C418834918A}"/>
    <dgm:cxn modelId="{CFC6C517-0989-4C35-A676-379B676E01A7}" srcId="{5005004A-B0CE-48B2-BE55-25ED2AF55E76}" destId="{146CD8B9-FA3B-41F5-BD2D-EDE6068D2D7F}" srcOrd="12" destOrd="0" parTransId="{23102E75-BB79-4E14-9BA7-3D39528F4999}" sibTransId="{DA79EE57-48F5-41AE-859E-F99285DEC1F5}"/>
    <dgm:cxn modelId="{8894EB19-147A-437A-A439-D04B4B116ED8}" type="presOf" srcId="{D8FAA27E-D492-480D-91B6-347BF0ACD52E}" destId="{B1FABBD4-7CBC-42F5-8AAA-360C3D4FE509}" srcOrd="0" destOrd="0" presId="urn:microsoft.com/office/officeart/2005/8/layout/default"/>
    <dgm:cxn modelId="{4C1D2E1A-5F32-4AE2-9D86-65983FB5E2B0}" type="presOf" srcId="{6335FA1F-40D9-43C4-A0FD-88095409C32A}" destId="{F3936159-A280-4CC6-9CE1-AA9A32A0B6E7}" srcOrd="0" destOrd="0" presId="urn:microsoft.com/office/officeart/2005/8/layout/default"/>
    <dgm:cxn modelId="{6F213130-0A05-4E5D-9AA6-3E4273F72EED}" srcId="{5005004A-B0CE-48B2-BE55-25ED2AF55E76}" destId="{EC1F1CBC-A95F-4F9C-A704-81A0DE93E9DD}" srcOrd="8" destOrd="0" parTransId="{19D3E0E9-73AA-42A9-93C7-AF67B70C5287}" sibTransId="{B1804ED2-6552-4B56-A0F6-E2657176ECF2}"/>
    <dgm:cxn modelId="{768D3E3D-0354-4858-873D-C0B639B6FE90}" srcId="{5005004A-B0CE-48B2-BE55-25ED2AF55E76}" destId="{140AD40B-1F12-46F5-B05A-8B3B25818206}" srcOrd="4" destOrd="0" parTransId="{3F026EE0-1455-4812-86B0-8E74A0E77450}" sibTransId="{EA951BA8-0FF4-48B7-96DF-36502D78E151}"/>
    <dgm:cxn modelId="{E823A249-98DB-40EF-9AB9-53E33B7B1521}" type="presOf" srcId="{B508BC83-BA09-45FE-845B-CB9A444D4F0E}" destId="{ED1CAA69-CFAF-4E85-AD1C-2539CBD37B9C}" srcOrd="0" destOrd="0" presId="urn:microsoft.com/office/officeart/2005/8/layout/default"/>
    <dgm:cxn modelId="{DF292175-F069-4A22-BAAA-9D0F8D604339}" srcId="{5005004A-B0CE-48B2-BE55-25ED2AF55E76}" destId="{49D555C9-6E5F-41EB-933E-7175516C41B6}" srcOrd="13" destOrd="0" parTransId="{112A33AE-916A-4BED-925C-1BB7369E623C}" sibTransId="{16547D41-EE8C-4063-A02A-887006B04BE3}"/>
    <dgm:cxn modelId="{A111E655-9E80-494D-BD25-1546B8D9BE7F}" srcId="{5005004A-B0CE-48B2-BE55-25ED2AF55E76}" destId="{D8FAA27E-D492-480D-91B6-347BF0ACD52E}" srcOrd="11" destOrd="0" parTransId="{F82DAD04-65AF-48AF-8146-13A5E763DC8E}" sibTransId="{AD6B3083-B91B-4F10-BE8B-CE7E4874A73F}"/>
    <dgm:cxn modelId="{5C2F1189-8153-421E-9707-FDCACBE9F982}" type="presOf" srcId="{531A086F-C629-4835-96CF-1A576C6E5B68}" destId="{47F78A5E-E08C-4170-9E61-70CD7E381BB8}" srcOrd="0" destOrd="0" presId="urn:microsoft.com/office/officeart/2005/8/layout/default"/>
    <dgm:cxn modelId="{F69B1B8E-F685-4D8B-B4B1-5E084F5093EE}" srcId="{5005004A-B0CE-48B2-BE55-25ED2AF55E76}" destId="{2DBBC002-5381-44E7-99E3-73B4B33DF387}" srcOrd="9" destOrd="0" parTransId="{8F8C6FDD-4414-4C5D-A697-7323F542F0F3}" sibTransId="{4ECFFD08-EC30-412C-9E24-1C7EFB04A533}"/>
    <dgm:cxn modelId="{1E845C8F-3539-422C-8CE1-659183816250}" type="presOf" srcId="{FFA7B180-32B9-471A-AAFF-8BB22EEBDC6A}" destId="{37E21803-84E6-448D-AB53-832E5CDC12F8}" srcOrd="0" destOrd="0" presId="urn:microsoft.com/office/officeart/2005/8/layout/default"/>
    <dgm:cxn modelId="{E6DFB596-BCE4-4BD6-9708-F19CE7354A34}" srcId="{5005004A-B0CE-48B2-BE55-25ED2AF55E76}" destId="{7BC7076F-6BCE-486A-91E9-D7012E866181}" srcOrd="2" destOrd="0" parTransId="{88221018-4D3D-4066-AA45-EC69102652A1}" sibTransId="{49365D45-EBA6-4490-8654-3F943EDF6485}"/>
    <dgm:cxn modelId="{6B4DB59B-4727-4032-A9FF-92FE106DC258}" type="presOf" srcId="{E66DE233-F7B8-4B6D-830B-3808E881887E}" destId="{CADB007C-22E5-4094-ADFD-C21F808B9804}" srcOrd="0" destOrd="0" presId="urn:microsoft.com/office/officeart/2005/8/layout/default"/>
    <dgm:cxn modelId="{24604DB0-DB70-487C-82A2-A4BF4765A815}" type="presOf" srcId="{49D555C9-6E5F-41EB-933E-7175516C41B6}" destId="{9D1EB1FF-609C-49D7-BFA2-442599161F0B}" srcOrd="0" destOrd="0" presId="urn:microsoft.com/office/officeart/2005/8/layout/default"/>
    <dgm:cxn modelId="{36F61BB4-5884-4004-8D6E-5863CA99A4C3}" type="presOf" srcId="{5005004A-B0CE-48B2-BE55-25ED2AF55E76}" destId="{CA8DA437-7499-4779-9CF4-1C62ED8DF0A5}" srcOrd="0" destOrd="0" presId="urn:microsoft.com/office/officeart/2005/8/layout/default"/>
    <dgm:cxn modelId="{A806A1BF-250B-4AB4-A5BA-817217E0CF83}" type="presOf" srcId="{146CD8B9-FA3B-41F5-BD2D-EDE6068D2D7F}" destId="{30A62468-2965-428C-BC78-F728B70E03AB}" srcOrd="0" destOrd="0" presId="urn:microsoft.com/office/officeart/2005/8/layout/default"/>
    <dgm:cxn modelId="{B7CA44CC-423E-4BA3-89CF-880AAF261470}" srcId="{5005004A-B0CE-48B2-BE55-25ED2AF55E76}" destId="{EC179910-BAF7-4D6A-A7CD-0610AD6C0AE8}" srcOrd="7" destOrd="0" parTransId="{B9F5E886-A37E-455D-9B8B-8CE290163C1C}" sibTransId="{A13F7151-E938-4D27-B991-8674D45250C0}"/>
    <dgm:cxn modelId="{10B5F8CC-7482-41B9-ABFB-5E32589E9A72}" type="presOf" srcId="{7BC7076F-6BCE-486A-91E9-D7012E866181}" destId="{E580A84B-B08E-4561-ABFC-0470F46458E5}" srcOrd="0" destOrd="0" presId="urn:microsoft.com/office/officeart/2005/8/layout/default"/>
    <dgm:cxn modelId="{C0285ECE-1FF1-472D-BBE3-4246439F536B}" srcId="{5005004A-B0CE-48B2-BE55-25ED2AF55E76}" destId="{BDF5EB4A-BBA4-4D09-AAA7-0D03F2551E06}" srcOrd="6" destOrd="0" parTransId="{425EC6FA-60B6-4E02-A1F9-B239C58E83B4}" sibTransId="{73AB34F6-1754-4C48-870D-D56C2CDCE1A6}"/>
    <dgm:cxn modelId="{F76B0FD6-94BA-45A3-B6D4-4EF5216C08A5}" srcId="{5005004A-B0CE-48B2-BE55-25ED2AF55E76}" destId="{6335FA1F-40D9-43C4-A0FD-88095409C32A}" srcOrd="1" destOrd="0" parTransId="{874B0B14-49D5-4E08-978D-22F0266DC59D}" sibTransId="{1CA9623B-6C02-4089-B559-3967CE5BF419}"/>
    <dgm:cxn modelId="{59DCFEDB-7D2F-4394-8D61-F27F004A64DE}" srcId="{5005004A-B0CE-48B2-BE55-25ED2AF55E76}" destId="{FFA7B180-32B9-471A-AAFF-8BB22EEBDC6A}" srcOrd="3" destOrd="0" parTransId="{E712C4B7-D424-4EBC-A494-81A15C7F21F0}" sibTransId="{F196486D-BC6F-4F68-A063-A89C2D506163}"/>
    <dgm:cxn modelId="{F33820E1-83A6-4645-9862-682DBE8F9F24}" type="presOf" srcId="{EC179910-BAF7-4D6A-A7CD-0610AD6C0AE8}" destId="{42332662-8732-421C-842A-AE05F5AAA26C}" srcOrd="0" destOrd="0" presId="urn:microsoft.com/office/officeart/2005/8/layout/default"/>
    <dgm:cxn modelId="{511F87E2-20FA-431A-9A81-9EC5C7DB75E5}" type="presOf" srcId="{2DBBC002-5381-44E7-99E3-73B4B33DF387}" destId="{0B3C4464-580F-45E7-A701-EA24193775F6}" srcOrd="0" destOrd="0" presId="urn:microsoft.com/office/officeart/2005/8/layout/default"/>
    <dgm:cxn modelId="{BD9039E8-660F-4A6B-BFBE-A2BFC72968A6}" type="presOf" srcId="{EC1F1CBC-A95F-4F9C-A704-81A0DE93E9DD}" destId="{FE9C7196-871E-4807-A833-286E238E6660}" srcOrd="0" destOrd="0" presId="urn:microsoft.com/office/officeart/2005/8/layout/default"/>
    <dgm:cxn modelId="{D39997FA-E6BC-4F45-955B-3289454DFD34}" type="presOf" srcId="{140AD40B-1F12-46F5-B05A-8B3B25818206}" destId="{8C42A773-741A-48AF-B5C5-908F1AD79591}" srcOrd="0" destOrd="0" presId="urn:microsoft.com/office/officeart/2005/8/layout/default"/>
    <dgm:cxn modelId="{BD6594DF-32A9-4CA5-AB5B-BE29A5083224}" type="presParOf" srcId="{CA8DA437-7499-4779-9CF4-1C62ED8DF0A5}" destId="{CADB007C-22E5-4094-ADFD-C21F808B9804}" srcOrd="0" destOrd="0" presId="urn:microsoft.com/office/officeart/2005/8/layout/default"/>
    <dgm:cxn modelId="{4236A923-B513-49D9-93FB-4743AA753E1D}" type="presParOf" srcId="{CA8DA437-7499-4779-9CF4-1C62ED8DF0A5}" destId="{AB91730B-9209-46FB-9013-08C89BF27275}" srcOrd="1" destOrd="0" presId="urn:microsoft.com/office/officeart/2005/8/layout/default"/>
    <dgm:cxn modelId="{B852342F-0529-42CD-8315-DB212BDEF75E}" type="presParOf" srcId="{CA8DA437-7499-4779-9CF4-1C62ED8DF0A5}" destId="{F3936159-A280-4CC6-9CE1-AA9A32A0B6E7}" srcOrd="2" destOrd="0" presId="urn:microsoft.com/office/officeart/2005/8/layout/default"/>
    <dgm:cxn modelId="{835A6CD7-8CBA-4CFE-8182-340A92EE716A}" type="presParOf" srcId="{CA8DA437-7499-4779-9CF4-1C62ED8DF0A5}" destId="{AF74E739-864B-4060-A00E-ED6B4ECEBBE3}" srcOrd="3" destOrd="0" presId="urn:microsoft.com/office/officeart/2005/8/layout/default"/>
    <dgm:cxn modelId="{A41C52D0-A02D-4320-889E-98F4A5378034}" type="presParOf" srcId="{CA8DA437-7499-4779-9CF4-1C62ED8DF0A5}" destId="{E580A84B-B08E-4561-ABFC-0470F46458E5}" srcOrd="4" destOrd="0" presId="urn:microsoft.com/office/officeart/2005/8/layout/default"/>
    <dgm:cxn modelId="{7623534B-4BCF-4DB5-AD52-871EE49FAF35}" type="presParOf" srcId="{CA8DA437-7499-4779-9CF4-1C62ED8DF0A5}" destId="{83D54BF5-F490-4050-B355-612D711A4632}" srcOrd="5" destOrd="0" presId="urn:microsoft.com/office/officeart/2005/8/layout/default"/>
    <dgm:cxn modelId="{A05BD939-7308-4ABC-B185-0E7B2A03C588}" type="presParOf" srcId="{CA8DA437-7499-4779-9CF4-1C62ED8DF0A5}" destId="{37E21803-84E6-448D-AB53-832E5CDC12F8}" srcOrd="6" destOrd="0" presId="urn:microsoft.com/office/officeart/2005/8/layout/default"/>
    <dgm:cxn modelId="{5099D1AA-1D30-440D-88A0-4D41234926FC}" type="presParOf" srcId="{CA8DA437-7499-4779-9CF4-1C62ED8DF0A5}" destId="{A828C967-7BB4-4874-9E08-5D195230FEF8}" srcOrd="7" destOrd="0" presId="urn:microsoft.com/office/officeart/2005/8/layout/default"/>
    <dgm:cxn modelId="{6E813EBD-A5E7-4ACE-910F-22215A8B5F2A}" type="presParOf" srcId="{CA8DA437-7499-4779-9CF4-1C62ED8DF0A5}" destId="{8C42A773-741A-48AF-B5C5-908F1AD79591}" srcOrd="8" destOrd="0" presId="urn:microsoft.com/office/officeart/2005/8/layout/default"/>
    <dgm:cxn modelId="{FD9EC334-C8A0-4225-88B2-817C7D3D88C5}" type="presParOf" srcId="{CA8DA437-7499-4779-9CF4-1C62ED8DF0A5}" destId="{EAD6037C-2049-4ADE-9264-0A1E620D33F3}" srcOrd="9" destOrd="0" presId="urn:microsoft.com/office/officeart/2005/8/layout/default"/>
    <dgm:cxn modelId="{C6F71BF6-7DB4-4E85-BCBD-C4DE0DB07FBC}" type="presParOf" srcId="{CA8DA437-7499-4779-9CF4-1C62ED8DF0A5}" destId="{ED1CAA69-CFAF-4E85-AD1C-2539CBD37B9C}" srcOrd="10" destOrd="0" presId="urn:microsoft.com/office/officeart/2005/8/layout/default"/>
    <dgm:cxn modelId="{DB302090-4F34-47D5-A816-6BF2BDEBD927}" type="presParOf" srcId="{CA8DA437-7499-4779-9CF4-1C62ED8DF0A5}" destId="{589AF2F3-684B-4F8E-BE11-E40BA5AD66D0}" srcOrd="11" destOrd="0" presId="urn:microsoft.com/office/officeart/2005/8/layout/default"/>
    <dgm:cxn modelId="{C446B73D-6410-48A0-A3A0-142AF57228E5}" type="presParOf" srcId="{CA8DA437-7499-4779-9CF4-1C62ED8DF0A5}" destId="{5D00BECC-8A51-4A01-BE6A-CE039EC360D9}" srcOrd="12" destOrd="0" presId="urn:microsoft.com/office/officeart/2005/8/layout/default"/>
    <dgm:cxn modelId="{5AFD01A2-B79A-4D7D-89C8-27A2BCD743E3}" type="presParOf" srcId="{CA8DA437-7499-4779-9CF4-1C62ED8DF0A5}" destId="{97C43D57-25BF-4C37-9344-1DF422558422}" srcOrd="13" destOrd="0" presId="urn:microsoft.com/office/officeart/2005/8/layout/default"/>
    <dgm:cxn modelId="{F09B81CD-101A-4639-8BD8-52D1DD5C8ACD}" type="presParOf" srcId="{CA8DA437-7499-4779-9CF4-1C62ED8DF0A5}" destId="{42332662-8732-421C-842A-AE05F5AAA26C}" srcOrd="14" destOrd="0" presId="urn:microsoft.com/office/officeart/2005/8/layout/default"/>
    <dgm:cxn modelId="{D6D079AF-634B-4F38-AABB-9CDE7F356679}" type="presParOf" srcId="{CA8DA437-7499-4779-9CF4-1C62ED8DF0A5}" destId="{CE12AEE8-3E24-4D76-ADAC-93AC390C50DF}" srcOrd="15" destOrd="0" presId="urn:microsoft.com/office/officeart/2005/8/layout/default"/>
    <dgm:cxn modelId="{14EA9CDF-9B0D-42FD-9522-75C3A43016E8}" type="presParOf" srcId="{CA8DA437-7499-4779-9CF4-1C62ED8DF0A5}" destId="{FE9C7196-871E-4807-A833-286E238E6660}" srcOrd="16" destOrd="0" presId="urn:microsoft.com/office/officeart/2005/8/layout/default"/>
    <dgm:cxn modelId="{84343CDB-DDD9-4E43-B2B5-CB95D21FDDE9}" type="presParOf" srcId="{CA8DA437-7499-4779-9CF4-1C62ED8DF0A5}" destId="{CC8F9CEA-93B0-46B7-84A8-A338DBF6A762}" srcOrd="17" destOrd="0" presId="urn:microsoft.com/office/officeart/2005/8/layout/default"/>
    <dgm:cxn modelId="{8D223871-11F1-4244-AF8B-DC4169210DE4}" type="presParOf" srcId="{CA8DA437-7499-4779-9CF4-1C62ED8DF0A5}" destId="{0B3C4464-580F-45E7-A701-EA24193775F6}" srcOrd="18" destOrd="0" presId="urn:microsoft.com/office/officeart/2005/8/layout/default"/>
    <dgm:cxn modelId="{DCEF71E5-00ED-4033-9F8A-60565A82F650}" type="presParOf" srcId="{CA8DA437-7499-4779-9CF4-1C62ED8DF0A5}" destId="{C2EFCF64-2A2F-432F-B387-8BC8D296AD6D}" srcOrd="19" destOrd="0" presId="urn:microsoft.com/office/officeart/2005/8/layout/default"/>
    <dgm:cxn modelId="{1E4BA5CE-6707-4A1D-B031-4310F4F9E7FA}" type="presParOf" srcId="{CA8DA437-7499-4779-9CF4-1C62ED8DF0A5}" destId="{47F78A5E-E08C-4170-9E61-70CD7E381BB8}" srcOrd="20" destOrd="0" presId="urn:microsoft.com/office/officeart/2005/8/layout/default"/>
    <dgm:cxn modelId="{E9666B08-04F3-413A-BF64-598BD17D6A0F}" type="presParOf" srcId="{CA8DA437-7499-4779-9CF4-1C62ED8DF0A5}" destId="{2C9833A0-BDB3-45C0-A3AE-51F814E9D3B4}" srcOrd="21" destOrd="0" presId="urn:microsoft.com/office/officeart/2005/8/layout/default"/>
    <dgm:cxn modelId="{DF8CF75F-A2F6-495D-979F-10333AE90D57}" type="presParOf" srcId="{CA8DA437-7499-4779-9CF4-1C62ED8DF0A5}" destId="{B1FABBD4-7CBC-42F5-8AAA-360C3D4FE509}" srcOrd="22" destOrd="0" presId="urn:microsoft.com/office/officeart/2005/8/layout/default"/>
    <dgm:cxn modelId="{C9F5A51A-BA3D-421F-AEE2-73E849CCBAFA}" type="presParOf" srcId="{CA8DA437-7499-4779-9CF4-1C62ED8DF0A5}" destId="{8031E517-E2AB-4511-9623-C6871DB4E55F}" srcOrd="23" destOrd="0" presId="urn:microsoft.com/office/officeart/2005/8/layout/default"/>
    <dgm:cxn modelId="{E0EEC058-3228-4B29-909D-60B8DCF7CD29}" type="presParOf" srcId="{CA8DA437-7499-4779-9CF4-1C62ED8DF0A5}" destId="{30A62468-2965-428C-BC78-F728B70E03AB}" srcOrd="24" destOrd="0" presId="urn:microsoft.com/office/officeart/2005/8/layout/default"/>
    <dgm:cxn modelId="{FE16BC87-CC50-4426-81A0-1B5807E1E67D}" type="presParOf" srcId="{CA8DA437-7499-4779-9CF4-1C62ED8DF0A5}" destId="{93147D6F-3F8D-4271-9020-72911A212B1A}" srcOrd="25" destOrd="0" presId="urn:microsoft.com/office/officeart/2005/8/layout/default"/>
    <dgm:cxn modelId="{0CDB0308-3C46-4F92-B374-01827DCE1EAF}" type="presParOf" srcId="{CA8DA437-7499-4779-9CF4-1C62ED8DF0A5}" destId="{9D1EB1FF-609C-49D7-BFA2-442599161F0B}" srcOrd="2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2377E0-59B0-446E-865B-5BA6D12DB139}"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FE615E1C-1A0D-4B67-8AF0-3AC1A650D974}">
      <dgm:prSet phldrT="[Text]"/>
      <dgm:spPr>
        <a:solidFill>
          <a:schemeClr val="accent1">
            <a:lumMod val="40000"/>
            <a:lumOff val="60000"/>
          </a:schemeClr>
        </a:solidFill>
        <a:ln>
          <a:solidFill>
            <a:schemeClr val="tx1"/>
          </a:solidFill>
        </a:ln>
      </dgm:spPr>
      <dgm:t>
        <a:bodyPr/>
        <a:lstStyle/>
        <a:p>
          <a:r>
            <a:rPr lang="en-GB" b="1" dirty="0">
              <a:solidFill>
                <a:schemeClr val="tx1"/>
              </a:solidFill>
              <a:ea typeface="ＭＳ Ｐゴシック" panose="020B0600070205080204" pitchFamily="34" charset="-128"/>
            </a:rPr>
            <a:t>Psychotic disorders</a:t>
          </a:r>
          <a:endParaRPr lang="en-GB" dirty="0">
            <a:solidFill>
              <a:schemeClr val="tx1"/>
            </a:solidFill>
          </a:endParaRPr>
        </a:p>
      </dgm:t>
    </dgm:pt>
    <dgm:pt modelId="{B6F695D8-E99E-45BF-87DD-F0303793B1A9}" type="parTrans" cxnId="{BB32E5B2-55D4-434F-92AF-46D73B30083B}">
      <dgm:prSet/>
      <dgm:spPr/>
      <dgm:t>
        <a:bodyPr/>
        <a:lstStyle/>
        <a:p>
          <a:endParaRPr lang="en-GB"/>
        </a:p>
      </dgm:t>
    </dgm:pt>
    <dgm:pt modelId="{6F6802C2-6A2F-4733-A789-08C0533674D9}" type="sibTrans" cxnId="{BB32E5B2-55D4-434F-92AF-46D73B30083B}">
      <dgm:prSet/>
      <dgm:spPr/>
      <dgm:t>
        <a:bodyPr/>
        <a:lstStyle/>
        <a:p>
          <a:endParaRPr lang="en-GB"/>
        </a:p>
      </dgm:t>
    </dgm:pt>
    <dgm:pt modelId="{AF703D7C-752C-4665-8DBC-0F61A94B9112}">
      <dgm:prSet/>
      <dgm:spPr>
        <a:solidFill>
          <a:schemeClr val="tx2">
            <a:lumMod val="20000"/>
            <a:lumOff val="80000"/>
          </a:schemeClr>
        </a:solidFill>
        <a:ln>
          <a:solidFill>
            <a:schemeClr val="tx1"/>
          </a:solidFill>
        </a:ln>
      </dgm:spPr>
      <dgm:t>
        <a:bodyPr/>
        <a:lstStyle/>
        <a:p>
          <a:r>
            <a:rPr lang="en-GB" b="1" dirty="0">
              <a:solidFill>
                <a:schemeClr val="tx1"/>
              </a:solidFill>
              <a:ea typeface="ＭＳ Ｐゴシック" panose="020B0600070205080204" pitchFamily="34" charset="-128"/>
            </a:rPr>
            <a:t>Mood disorders</a:t>
          </a:r>
        </a:p>
      </dgm:t>
    </dgm:pt>
    <dgm:pt modelId="{4E9FBE85-34C6-41A7-BC13-AD9F696EA4D3}" type="parTrans" cxnId="{18AEF05B-47BE-4546-8624-C4EC852FC0EC}">
      <dgm:prSet/>
      <dgm:spPr/>
      <dgm:t>
        <a:bodyPr/>
        <a:lstStyle/>
        <a:p>
          <a:endParaRPr lang="en-GB"/>
        </a:p>
      </dgm:t>
    </dgm:pt>
    <dgm:pt modelId="{F95EEA55-D804-4FE9-9EA1-8A0A296367B8}" type="sibTrans" cxnId="{18AEF05B-47BE-4546-8624-C4EC852FC0EC}">
      <dgm:prSet/>
      <dgm:spPr/>
      <dgm:t>
        <a:bodyPr/>
        <a:lstStyle/>
        <a:p>
          <a:endParaRPr lang="en-GB"/>
        </a:p>
      </dgm:t>
    </dgm:pt>
    <dgm:pt modelId="{C748F264-0692-41B6-A398-DF6B9EEB1108}">
      <dgm:prSet/>
      <dgm:spPr>
        <a:solidFill>
          <a:schemeClr val="tx2">
            <a:lumMod val="20000"/>
            <a:lumOff val="80000"/>
          </a:schemeClr>
        </a:solidFill>
        <a:ln>
          <a:solidFill>
            <a:schemeClr val="tx1"/>
          </a:solidFill>
        </a:ln>
      </dgm:spPr>
      <dgm:t>
        <a:bodyPr/>
        <a:lstStyle/>
        <a:p>
          <a:r>
            <a:rPr lang="en-GB" b="1" dirty="0">
              <a:solidFill>
                <a:schemeClr val="tx1"/>
              </a:solidFill>
              <a:ea typeface="ＭＳ Ｐゴシック" panose="020B0600070205080204" pitchFamily="34" charset="-128"/>
            </a:rPr>
            <a:t>Personality  disorders</a:t>
          </a:r>
        </a:p>
      </dgm:t>
    </dgm:pt>
    <dgm:pt modelId="{7252B9EC-127C-4BCC-BADE-68C7163BB601}" type="parTrans" cxnId="{0C3827AB-B1AA-400C-92FB-8C83D1F96462}">
      <dgm:prSet/>
      <dgm:spPr/>
      <dgm:t>
        <a:bodyPr/>
        <a:lstStyle/>
        <a:p>
          <a:endParaRPr lang="en-GB"/>
        </a:p>
      </dgm:t>
    </dgm:pt>
    <dgm:pt modelId="{F2B18B1E-D613-472F-93AB-9515B1A6ADD5}" type="sibTrans" cxnId="{0C3827AB-B1AA-400C-92FB-8C83D1F96462}">
      <dgm:prSet/>
      <dgm:spPr/>
      <dgm:t>
        <a:bodyPr/>
        <a:lstStyle/>
        <a:p>
          <a:endParaRPr lang="en-GB"/>
        </a:p>
      </dgm:t>
    </dgm:pt>
    <dgm:pt modelId="{4F5766EC-8F71-4A85-A106-A1289B94EA6C}">
      <dgm:prSet/>
      <dgm:spPr>
        <a:solidFill>
          <a:schemeClr val="accent1">
            <a:lumMod val="40000"/>
            <a:lumOff val="60000"/>
          </a:schemeClr>
        </a:solidFill>
        <a:ln>
          <a:solidFill>
            <a:schemeClr val="tx1"/>
          </a:solidFill>
        </a:ln>
      </dgm:spPr>
      <dgm:t>
        <a:bodyPr/>
        <a:lstStyle/>
        <a:p>
          <a:r>
            <a:rPr lang="en-GB" b="1" dirty="0">
              <a:solidFill>
                <a:schemeClr val="tx1"/>
              </a:solidFill>
              <a:ea typeface="ＭＳ Ｐゴシック" panose="020B0600070205080204" pitchFamily="34" charset="-128"/>
            </a:rPr>
            <a:t>Anxiety disorders</a:t>
          </a:r>
          <a:endParaRPr lang="en-US" b="1" dirty="0">
            <a:solidFill>
              <a:schemeClr val="tx1"/>
            </a:solidFill>
            <a:ea typeface="ＭＳ Ｐゴシック" panose="020B0600070205080204" pitchFamily="34" charset="-128"/>
          </a:endParaRPr>
        </a:p>
      </dgm:t>
    </dgm:pt>
    <dgm:pt modelId="{4FA5692C-9841-42C7-935A-FB4FE42B2110}" type="parTrans" cxnId="{6054BB7A-A94D-46D8-A7F1-3F3E04CB2D6A}">
      <dgm:prSet/>
      <dgm:spPr/>
      <dgm:t>
        <a:bodyPr/>
        <a:lstStyle/>
        <a:p>
          <a:endParaRPr lang="en-GB"/>
        </a:p>
      </dgm:t>
    </dgm:pt>
    <dgm:pt modelId="{D3E6989E-68DE-4578-B3B8-F1944DD21FAE}" type="sibTrans" cxnId="{6054BB7A-A94D-46D8-A7F1-3F3E04CB2D6A}">
      <dgm:prSet/>
      <dgm:spPr/>
      <dgm:t>
        <a:bodyPr/>
        <a:lstStyle/>
        <a:p>
          <a:endParaRPr lang="en-GB"/>
        </a:p>
      </dgm:t>
    </dgm:pt>
    <dgm:pt modelId="{D9EF4D02-3FA5-4784-9593-A01A58AB3F65}" type="pres">
      <dgm:prSet presAssocID="{AB2377E0-59B0-446E-865B-5BA6D12DB139}" presName="diagram" presStyleCnt="0">
        <dgm:presLayoutVars>
          <dgm:dir/>
          <dgm:resizeHandles val="exact"/>
        </dgm:presLayoutVars>
      </dgm:prSet>
      <dgm:spPr/>
    </dgm:pt>
    <dgm:pt modelId="{38A00681-E1E2-4210-AFDD-EC5D59759337}" type="pres">
      <dgm:prSet presAssocID="{FE615E1C-1A0D-4B67-8AF0-3AC1A650D974}" presName="node" presStyleLbl="node1" presStyleIdx="0" presStyleCnt="4">
        <dgm:presLayoutVars>
          <dgm:bulletEnabled val="1"/>
        </dgm:presLayoutVars>
      </dgm:prSet>
      <dgm:spPr/>
    </dgm:pt>
    <dgm:pt modelId="{2797312A-7EB1-4528-BA46-0AD38A8CA8ED}" type="pres">
      <dgm:prSet presAssocID="{6F6802C2-6A2F-4733-A789-08C0533674D9}" presName="sibTrans" presStyleCnt="0"/>
      <dgm:spPr/>
    </dgm:pt>
    <dgm:pt modelId="{4524D888-B615-4519-97AE-19D4E5BC3A1D}" type="pres">
      <dgm:prSet presAssocID="{AF703D7C-752C-4665-8DBC-0F61A94B9112}" presName="node" presStyleLbl="node1" presStyleIdx="1" presStyleCnt="4">
        <dgm:presLayoutVars>
          <dgm:bulletEnabled val="1"/>
        </dgm:presLayoutVars>
      </dgm:prSet>
      <dgm:spPr/>
    </dgm:pt>
    <dgm:pt modelId="{A50A40E8-4D1B-4604-909A-C74BE6882D88}" type="pres">
      <dgm:prSet presAssocID="{F95EEA55-D804-4FE9-9EA1-8A0A296367B8}" presName="sibTrans" presStyleCnt="0"/>
      <dgm:spPr/>
    </dgm:pt>
    <dgm:pt modelId="{6F0F16C0-523D-4723-A147-7A0962C67CB3}" type="pres">
      <dgm:prSet presAssocID="{C748F264-0692-41B6-A398-DF6B9EEB1108}" presName="node" presStyleLbl="node1" presStyleIdx="2" presStyleCnt="4">
        <dgm:presLayoutVars>
          <dgm:bulletEnabled val="1"/>
        </dgm:presLayoutVars>
      </dgm:prSet>
      <dgm:spPr/>
    </dgm:pt>
    <dgm:pt modelId="{03256681-3A4C-4B37-A19B-F6C0105A5B5F}" type="pres">
      <dgm:prSet presAssocID="{F2B18B1E-D613-472F-93AB-9515B1A6ADD5}" presName="sibTrans" presStyleCnt="0"/>
      <dgm:spPr/>
    </dgm:pt>
    <dgm:pt modelId="{B31AB9B6-53F3-4665-87A2-E1AD7129EEB4}" type="pres">
      <dgm:prSet presAssocID="{4F5766EC-8F71-4A85-A106-A1289B94EA6C}" presName="node" presStyleLbl="node1" presStyleIdx="3" presStyleCnt="4">
        <dgm:presLayoutVars>
          <dgm:bulletEnabled val="1"/>
        </dgm:presLayoutVars>
      </dgm:prSet>
      <dgm:spPr/>
    </dgm:pt>
  </dgm:ptLst>
  <dgm:cxnLst>
    <dgm:cxn modelId="{18AEF05B-47BE-4546-8624-C4EC852FC0EC}" srcId="{AB2377E0-59B0-446E-865B-5BA6D12DB139}" destId="{AF703D7C-752C-4665-8DBC-0F61A94B9112}" srcOrd="1" destOrd="0" parTransId="{4E9FBE85-34C6-41A7-BC13-AD9F696EA4D3}" sibTransId="{F95EEA55-D804-4FE9-9EA1-8A0A296367B8}"/>
    <dgm:cxn modelId="{6054BB7A-A94D-46D8-A7F1-3F3E04CB2D6A}" srcId="{AB2377E0-59B0-446E-865B-5BA6D12DB139}" destId="{4F5766EC-8F71-4A85-A106-A1289B94EA6C}" srcOrd="3" destOrd="0" parTransId="{4FA5692C-9841-42C7-935A-FB4FE42B2110}" sibTransId="{D3E6989E-68DE-4578-B3B8-F1944DD21FAE}"/>
    <dgm:cxn modelId="{0C3827AB-B1AA-400C-92FB-8C83D1F96462}" srcId="{AB2377E0-59B0-446E-865B-5BA6D12DB139}" destId="{C748F264-0692-41B6-A398-DF6B9EEB1108}" srcOrd="2" destOrd="0" parTransId="{7252B9EC-127C-4BCC-BADE-68C7163BB601}" sibTransId="{F2B18B1E-D613-472F-93AB-9515B1A6ADD5}"/>
    <dgm:cxn modelId="{453E54AB-2858-4BAA-85F7-6D9410E1D701}" type="presOf" srcId="{4F5766EC-8F71-4A85-A106-A1289B94EA6C}" destId="{B31AB9B6-53F3-4665-87A2-E1AD7129EEB4}" srcOrd="0" destOrd="0" presId="urn:microsoft.com/office/officeart/2005/8/layout/default"/>
    <dgm:cxn modelId="{BB32E5B2-55D4-434F-92AF-46D73B30083B}" srcId="{AB2377E0-59B0-446E-865B-5BA6D12DB139}" destId="{FE615E1C-1A0D-4B67-8AF0-3AC1A650D974}" srcOrd="0" destOrd="0" parTransId="{B6F695D8-E99E-45BF-87DD-F0303793B1A9}" sibTransId="{6F6802C2-6A2F-4733-A789-08C0533674D9}"/>
    <dgm:cxn modelId="{D42E88C0-9D53-435F-B506-2F3BE5C298EA}" type="presOf" srcId="{FE615E1C-1A0D-4B67-8AF0-3AC1A650D974}" destId="{38A00681-E1E2-4210-AFDD-EC5D59759337}" srcOrd="0" destOrd="0" presId="urn:microsoft.com/office/officeart/2005/8/layout/default"/>
    <dgm:cxn modelId="{680898E2-65E3-498B-BF7C-ADE871F6DACE}" type="presOf" srcId="{AB2377E0-59B0-446E-865B-5BA6D12DB139}" destId="{D9EF4D02-3FA5-4784-9593-A01A58AB3F65}" srcOrd="0" destOrd="0" presId="urn:microsoft.com/office/officeart/2005/8/layout/default"/>
    <dgm:cxn modelId="{EAEEECE9-DEC7-440E-B990-D48C17D6B259}" type="presOf" srcId="{C748F264-0692-41B6-A398-DF6B9EEB1108}" destId="{6F0F16C0-523D-4723-A147-7A0962C67CB3}" srcOrd="0" destOrd="0" presId="urn:microsoft.com/office/officeart/2005/8/layout/default"/>
    <dgm:cxn modelId="{F8ECD6ED-8284-41EA-AC3F-4C310CDDC258}" type="presOf" srcId="{AF703D7C-752C-4665-8DBC-0F61A94B9112}" destId="{4524D888-B615-4519-97AE-19D4E5BC3A1D}" srcOrd="0" destOrd="0" presId="urn:microsoft.com/office/officeart/2005/8/layout/default"/>
    <dgm:cxn modelId="{EDE89036-D4BD-4950-B16C-BEED3EFB241E}" type="presParOf" srcId="{D9EF4D02-3FA5-4784-9593-A01A58AB3F65}" destId="{38A00681-E1E2-4210-AFDD-EC5D59759337}" srcOrd="0" destOrd="0" presId="urn:microsoft.com/office/officeart/2005/8/layout/default"/>
    <dgm:cxn modelId="{E189242D-3E79-47A8-91EB-402DB2A6AFF6}" type="presParOf" srcId="{D9EF4D02-3FA5-4784-9593-A01A58AB3F65}" destId="{2797312A-7EB1-4528-BA46-0AD38A8CA8ED}" srcOrd="1" destOrd="0" presId="urn:microsoft.com/office/officeart/2005/8/layout/default"/>
    <dgm:cxn modelId="{68C4B7A5-4AC9-4E7D-9FAC-9AC22F31F353}" type="presParOf" srcId="{D9EF4D02-3FA5-4784-9593-A01A58AB3F65}" destId="{4524D888-B615-4519-97AE-19D4E5BC3A1D}" srcOrd="2" destOrd="0" presId="urn:microsoft.com/office/officeart/2005/8/layout/default"/>
    <dgm:cxn modelId="{771089EF-3930-484A-88A0-02713445DAA6}" type="presParOf" srcId="{D9EF4D02-3FA5-4784-9593-A01A58AB3F65}" destId="{A50A40E8-4D1B-4604-909A-C74BE6882D88}" srcOrd="3" destOrd="0" presId="urn:microsoft.com/office/officeart/2005/8/layout/default"/>
    <dgm:cxn modelId="{04CAC8FD-B58C-4C27-A25B-D3C365D6E3D6}" type="presParOf" srcId="{D9EF4D02-3FA5-4784-9593-A01A58AB3F65}" destId="{6F0F16C0-523D-4723-A147-7A0962C67CB3}" srcOrd="4" destOrd="0" presId="urn:microsoft.com/office/officeart/2005/8/layout/default"/>
    <dgm:cxn modelId="{BAC7966E-A86B-4409-8F23-985AD7F3565D}" type="presParOf" srcId="{D9EF4D02-3FA5-4784-9593-A01A58AB3F65}" destId="{03256681-3A4C-4B37-A19B-F6C0105A5B5F}" srcOrd="5" destOrd="0" presId="urn:microsoft.com/office/officeart/2005/8/layout/default"/>
    <dgm:cxn modelId="{EE97F338-50FD-44A0-A4B9-B60F4B6B529D}" type="presParOf" srcId="{D9EF4D02-3FA5-4784-9593-A01A58AB3F65}" destId="{B31AB9B6-53F3-4665-87A2-E1AD7129EEB4}" srcOrd="6"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1340F40-B047-48C1-B015-F94F84D2195B}"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3A7C802A-4551-4221-B837-B320EAF73FD3}">
      <dgm:prSet phldrT="[Text]" custT="1"/>
      <dgm:spPr>
        <a:solidFill>
          <a:schemeClr val="tx2">
            <a:lumMod val="20000"/>
            <a:lumOff val="80000"/>
          </a:schemeClr>
        </a:solidFill>
        <a:ln>
          <a:solidFill>
            <a:schemeClr val="tx1"/>
          </a:solidFill>
        </a:ln>
      </dgm:spPr>
      <dgm:t>
        <a:bodyPr/>
        <a:lstStyle/>
        <a:p>
          <a:pPr>
            <a:buNone/>
          </a:pPr>
          <a:r>
            <a:rPr lang="en-GB" altLang="en-US" sz="2800" b="0" dirty="0">
              <a:solidFill>
                <a:schemeClr val="tx1"/>
              </a:solidFill>
              <a:latin typeface="+mn-lt"/>
              <a:ea typeface="ＭＳ Ｐゴシック" panose="020B0600070205080204" pitchFamily="34" charset="-128"/>
            </a:rPr>
            <a:t>Experiencing hallucinations or delusional thoughts</a:t>
          </a:r>
          <a:endParaRPr lang="en-GB" sz="2800" dirty="0">
            <a:solidFill>
              <a:schemeClr val="tx1"/>
            </a:solidFill>
          </a:endParaRPr>
        </a:p>
      </dgm:t>
    </dgm:pt>
    <dgm:pt modelId="{7AD0546A-4727-4D47-B613-8C37D2509D2B}" type="parTrans" cxnId="{06A3525F-9F1E-40ED-8CE0-58CF90EED1F4}">
      <dgm:prSet/>
      <dgm:spPr/>
      <dgm:t>
        <a:bodyPr/>
        <a:lstStyle/>
        <a:p>
          <a:endParaRPr lang="en-GB"/>
        </a:p>
      </dgm:t>
    </dgm:pt>
    <dgm:pt modelId="{8ECDA70E-B7FF-4DEA-8726-9ED04DB15E02}" type="sibTrans" cxnId="{06A3525F-9F1E-40ED-8CE0-58CF90EED1F4}">
      <dgm:prSet/>
      <dgm:spPr/>
      <dgm:t>
        <a:bodyPr/>
        <a:lstStyle/>
        <a:p>
          <a:endParaRPr lang="en-GB"/>
        </a:p>
      </dgm:t>
    </dgm:pt>
    <dgm:pt modelId="{D83F8C6C-BC28-4E6F-80F3-BD7C1B95A8D6}">
      <dgm:prSet custT="1"/>
      <dgm:spPr>
        <a:solidFill>
          <a:schemeClr val="accent1">
            <a:lumMod val="40000"/>
            <a:lumOff val="60000"/>
          </a:schemeClr>
        </a:solidFill>
        <a:ln>
          <a:solidFill>
            <a:schemeClr val="tx1"/>
          </a:solidFill>
        </a:ln>
      </dgm:spPr>
      <dgm:t>
        <a:bodyPr/>
        <a:lstStyle/>
        <a:p>
          <a:r>
            <a:rPr lang="en-GB" altLang="en-US" sz="2800" b="0" dirty="0">
              <a:solidFill>
                <a:schemeClr val="tx1"/>
              </a:solidFill>
              <a:latin typeface="+mn-lt"/>
              <a:ea typeface="ＭＳ Ｐゴシック" panose="020B0600070205080204" pitchFamily="34" charset="-128"/>
            </a:rPr>
            <a:t>Disconnected and jumbled speech</a:t>
          </a:r>
        </a:p>
      </dgm:t>
    </dgm:pt>
    <dgm:pt modelId="{97612DB0-6596-4DEA-9C62-E8A2A497B76F}" type="parTrans" cxnId="{3DDBDAC8-D686-438A-AF72-5A75DFFB16EF}">
      <dgm:prSet/>
      <dgm:spPr/>
      <dgm:t>
        <a:bodyPr/>
        <a:lstStyle/>
        <a:p>
          <a:endParaRPr lang="en-GB"/>
        </a:p>
      </dgm:t>
    </dgm:pt>
    <dgm:pt modelId="{65D464D8-D46B-4A19-95C4-271486DFDBC8}" type="sibTrans" cxnId="{3DDBDAC8-D686-438A-AF72-5A75DFFB16EF}">
      <dgm:prSet/>
      <dgm:spPr/>
      <dgm:t>
        <a:bodyPr/>
        <a:lstStyle/>
        <a:p>
          <a:endParaRPr lang="en-GB"/>
        </a:p>
      </dgm:t>
    </dgm:pt>
    <dgm:pt modelId="{E178CBAA-19A2-45DC-912B-D1814216EE84}">
      <dgm:prSet custT="1"/>
      <dgm:spPr>
        <a:solidFill>
          <a:schemeClr val="accent1">
            <a:lumMod val="40000"/>
            <a:lumOff val="60000"/>
          </a:schemeClr>
        </a:solidFill>
        <a:ln>
          <a:solidFill>
            <a:schemeClr val="tx1"/>
          </a:solidFill>
        </a:ln>
      </dgm:spPr>
      <dgm:t>
        <a:bodyPr/>
        <a:lstStyle/>
        <a:p>
          <a:r>
            <a:rPr lang="en-GB" altLang="en-US" sz="2800" b="0" dirty="0">
              <a:solidFill>
                <a:schemeClr val="tx1"/>
              </a:solidFill>
              <a:latin typeface="+mn-lt"/>
              <a:ea typeface="ＭＳ Ｐゴシック" panose="020B0600070205080204" pitchFamily="34" charset="-128"/>
            </a:rPr>
            <a:t>Memory issues exacerbated by stress and anxiety</a:t>
          </a:r>
        </a:p>
      </dgm:t>
    </dgm:pt>
    <dgm:pt modelId="{7349FBC3-D7CB-4058-A08D-A263743766B5}" type="parTrans" cxnId="{9E8E5821-B35D-4E13-B4AE-FF4F3F5C36A0}">
      <dgm:prSet/>
      <dgm:spPr/>
      <dgm:t>
        <a:bodyPr/>
        <a:lstStyle/>
        <a:p>
          <a:endParaRPr lang="en-GB"/>
        </a:p>
      </dgm:t>
    </dgm:pt>
    <dgm:pt modelId="{D61EF0C2-D557-483B-8CBB-49D74AEC6B64}" type="sibTrans" cxnId="{9E8E5821-B35D-4E13-B4AE-FF4F3F5C36A0}">
      <dgm:prSet/>
      <dgm:spPr/>
      <dgm:t>
        <a:bodyPr/>
        <a:lstStyle/>
        <a:p>
          <a:endParaRPr lang="en-GB"/>
        </a:p>
      </dgm:t>
    </dgm:pt>
    <dgm:pt modelId="{ABC22A4C-273E-4629-A84C-53A9468AAC93}">
      <dgm:prSet custT="1"/>
      <dgm:spPr>
        <a:solidFill>
          <a:schemeClr val="tx2">
            <a:lumMod val="20000"/>
            <a:lumOff val="80000"/>
          </a:schemeClr>
        </a:solidFill>
        <a:ln>
          <a:solidFill>
            <a:schemeClr val="tx1"/>
          </a:solidFill>
        </a:ln>
      </dgm:spPr>
      <dgm:t>
        <a:bodyPr/>
        <a:lstStyle/>
        <a:p>
          <a:r>
            <a:rPr lang="en-GB" altLang="en-US" sz="2800" b="0" dirty="0">
              <a:solidFill>
                <a:schemeClr val="tx1"/>
              </a:solidFill>
              <a:latin typeface="+mn-lt"/>
              <a:ea typeface="ＭＳ Ｐゴシック" panose="020B0600070205080204" pitchFamily="34" charset="-128"/>
            </a:rPr>
            <a:t>Side affects of medication – slowed thinking, slurred speech</a:t>
          </a:r>
        </a:p>
      </dgm:t>
    </dgm:pt>
    <dgm:pt modelId="{D6370D24-413A-4928-860B-317D048E0D84}" type="parTrans" cxnId="{1D5B26D2-F34B-43BC-B61E-DF914288F19B}">
      <dgm:prSet/>
      <dgm:spPr/>
      <dgm:t>
        <a:bodyPr/>
        <a:lstStyle/>
        <a:p>
          <a:endParaRPr lang="en-GB"/>
        </a:p>
      </dgm:t>
    </dgm:pt>
    <dgm:pt modelId="{5619EA05-75D7-4D8F-8547-888A5FBA6BDE}" type="sibTrans" cxnId="{1D5B26D2-F34B-43BC-B61E-DF914288F19B}">
      <dgm:prSet/>
      <dgm:spPr/>
      <dgm:t>
        <a:bodyPr/>
        <a:lstStyle/>
        <a:p>
          <a:endParaRPr lang="en-GB"/>
        </a:p>
      </dgm:t>
    </dgm:pt>
    <dgm:pt modelId="{FB14B847-CBF8-42D6-8385-BDE678421568}" type="pres">
      <dgm:prSet presAssocID="{81340F40-B047-48C1-B015-F94F84D2195B}" presName="diagram" presStyleCnt="0">
        <dgm:presLayoutVars>
          <dgm:dir/>
          <dgm:resizeHandles val="exact"/>
        </dgm:presLayoutVars>
      </dgm:prSet>
      <dgm:spPr/>
    </dgm:pt>
    <dgm:pt modelId="{9FA442FF-D171-4D34-B03F-5FFB2F6E270D}" type="pres">
      <dgm:prSet presAssocID="{3A7C802A-4551-4221-B837-B320EAF73FD3}" presName="node" presStyleLbl="node1" presStyleIdx="0" presStyleCnt="4">
        <dgm:presLayoutVars>
          <dgm:bulletEnabled val="1"/>
        </dgm:presLayoutVars>
      </dgm:prSet>
      <dgm:spPr/>
    </dgm:pt>
    <dgm:pt modelId="{4F55C2C5-E9B9-45FC-8535-AEA57B49A6CE}" type="pres">
      <dgm:prSet presAssocID="{8ECDA70E-B7FF-4DEA-8726-9ED04DB15E02}" presName="sibTrans" presStyleCnt="0"/>
      <dgm:spPr/>
    </dgm:pt>
    <dgm:pt modelId="{F986FE0D-3469-4079-A971-039EED9B1E78}" type="pres">
      <dgm:prSet presAssocID="{D83F8C6C-BC28-4E6F-80F3-BD7C1B95A8D6}" presName="node" presStyleLbl="node1" presStyleIdx="1" presStyleCnt="4">
        <dgm:presLayoutVars>
          <dgm:bulletEnabled val="1"/>
        </dgm:presLayoutVars>
      </dgm:prSet>
      <dgm:spPr/>
    </dgm:pt>
    <dgm:pt modelId="{E8AD076B-DC11-4914-A929-F7E4ADAF0E6D}" type="pres">
      <dgm:prSet presAssocID="{65D464D8-D46B-4A19-95C4-271486DFDBC8}" presName="sibTrans" presStyleCnt="0"/>
      <dgm:spPr/>
    </dgm:pt>
    <dgm:pt modelId="{F678066B-676B-46E9-95B0-8EB517533F69}" type="pres">
      <dgm:prSet presAssocID="{E178CBAA-19A2-45DC-912B-D1814216EE84}" presName="node" presStyleLbl="node1" presStyleIdx="2" presStyleCnt="4">
        <dgm:presLayoutVars>
          <dgm:bulletEnabled val="1"/>
        </dgm:presLayoutVars>
      </dgm:prSet>
      <dgm:spPr/>
    </dgm:pt>
    <dgm:pt modelId="{658EA073-E00F-4D9C-8C74-DB470F43AF69}" type="pres">
      <dgm:prSet presAssocID="{D61EF0C2-D557-483B-8CBB-49D74AEC6B64}" presName="sibTrans" presStyleCnt="0"/>
      <dgm:spPr/>
    </dgm:pt>
    <dgm:pt modelId="{E26166B0-6FF3-4471-B539-B4A8545549AC}" type="pres">
      <dgm:prSet presAssocID="{ABC22A4C-273E-4629-A84C-53A9468AAC93}" presName="node" presStyleLbl="node1" presStyleIdx="3" presStyleCnt="4">
        <dgm:presLayoutVars>
          <dgm:bulletEnabled val="1"/>
        </dgm:presLayoutVars>
      </dgm:prSet>
      <dgm:spPr/>
    </dgm:pt>
  </dgm:ptLst>
  <dgm:cxnLst>
    <dgm:cxn modelId="{9E8E5821-B35D-4E13-B4AE-FF4F3F5C36A0}" srcId="{81340F40-B047-48C1-B015-F94F84D2195B}" destId="{E178CBAA-19A2-45DC-912B-D1814216EE84}" srcOrd="2" destOrd="0" parTransId="{7349FBC3-D7CB-4058-A08D-A263743766B5}" sibTransId="{D61EF0C2-D557-483B-8CBB-49D74AEC6B64}"/>
    <dgm:cxn modelId="{06A3525F-9F1E-40ED-8CE0-58CF90EED1F4}" srcId="{81340F40-B047-48C1-B015-F94F84D2195B}" destId="{3A7C802A-4551-4221-B837-B320EAF73FD3}" srcOrd="0" destOrd="0" parTransId="{7AD0546A-4727-4D47-B613-8C37D2509D2B}" sibTransId="{8ECDA70E-B7FF-4DEA-8726-9ED04DB15E02}"/>
    <dgm:cxn modelId="{1070E986-5E3B-4DD4-ACF8-9D686405886B}" type="presOf" srcId="{81340F40-B047-48C1-B015-F94F84D2195B}" destId="{FB14B847-CBF8-42D6-8385-BDE678421568}" srcOrd="0" destOrd="0" presId="urn:microsoft.com/office/officeart/2005/8/layout/default"/>
    <dgm:cxn modelId="{A2BFA799-9DD3-4DE2-8497-3DF2DE39EB70}" type="presOf" srcId="{D83F8C6C-BC28-4E6F-80F3-BD7C1B95A8D6}" destId="{F986FE0D-3469-4079-A971-039EED9B1E78}" srcOrd="0" destOrd="0" presId="urn:microsoft.com/office/officeart/2005/8/layout/default"/>
    <dgm:cxn modelId="{2B81B4B8-FEE7-4D39-B551-E50477B845FD}" type="presOf" srcId="{3A7C802A-4551-4221-B837-B320EAF73FD3}" destId="{9FA442FF-D171-4D34-B03F-5FFB2F6E270D}" srcOrd="0" destOrd="0" presId="urn:microsoft.com/office/officeart/2005/8/layout/default"/>
    <dgm:cxn modelId="{0BD2B0C7-9234-4C85-A3AF-E9F9B6E57134}" type="presOf" srcId="{E178CBAA-19A2-45DC-912B-D1814216EE84}" destId="{F678066B-676B-46E9-95B0-8EB517533F69}" srcOrd="0" destOrd="0" presId="urn:microsoft.com/office/officeart/2005/8/layout/default"/>
    <dgm:cxn modelId="{3DDBDAC8-D686-438A-AF72-5A75DFFB16EF}" srcId="{81340F40-B047-48C1-B015-F94F84D2195B}" destId="{D83F8C6C-BC28-4E6F-80F3-BD7C1B95A8D6}" srcOrd="1" destOrd="0" parTransId="{97612DB0-6596-4DEA-9C62-E8A2A497B76F}" sibTransId="{65D464D8-D46B-4A19-95C4-271486DFDBC8}"/>
    <dgm:cxn modelId="{FABF78C9-0312-4426-8042-F5483E96B1A9}" type="presOf" srcId="{ABC22A4C-273E-4629-A84C-53A9468AAC93}" destId="{E26166B0-6FF3-4471-B539-B4A8545549AC}" srcOrd="0" destOrd="0" presId="urn:microsoft.com/office/officeart/2005/8/layout/default"/>
    <dgm:cxn modelId="{1D5B26D2-F34B-43BC-B61E-DF914288F19B}" srcId="{81340F40-B047-48C1-B015-F94F84D2195B}" destId="{ABC22A4C-273E-4629-A84C-53A9468AAC93}" srcOrd="3" destOrd="0" parTransId="{D6370D24-413A-4928-860B-317D048E0D84}" sibTransId="{5619EA05-75D7-4D8F-8547-888A5FBA6BDE}"/>
    <dgm:cxn modelId="{C919C620-7CE6-4345-A446-B557ABB1CC52}" type="presParOf" srcId="{FB14B847-CBF8-42D6-8385-BDE678421568}" destId="{9FA442FF-D171-4D34-B03F-5FFB2F6E270D}" srcOrd="0" destOrd="0" presId="urn:microsoft.com/office/officeart/2005/8/layout/default"/>
    <dgm:cxn modelId="{3DD6CB68-68F5-4585-B46B-96EB67C03B9C}" type="presParOf" srcId="{FB14B847-CBF8-42D6-8385-BDE678421568}" destId="{4F55C2C5-E9B9-45FC-8535-AEA57B49A6CE}" srcOrd="1" destOrd="0" presId="urn:microsoft.com/office/officeart/2005/8/layout/default"/>
    <dgm:cxn modelId="{FB9312D7-234C-4F33-8E35-F94C0A609CA3}" type="presParOf" srcId="{FB14B847-CBF8-42D6-8385-BDE678421568}" destId="{F986FE0D-3469-4079-A971-039EED9B1E78}" srcOrd="2" destOrd="0" presId="urn:microsoft.com/office/officeart/2005/8/layout/default"/>
    <dgm:cxn modelId="{08A8A6B0-0A27-4881-A7EA-C9A2B9741F0C}" type="presParOf" srcId="{FB14B847-CBF8-42D6-8385-BDE678421568}" destId="{E8AD076B-DC11-4914-A929-F7E4ADAF0E6D}" srcOrd="3" destOrd="0" presId="urn:microsoft.com/office/officeart/2005/8/layout/default"/>
    <dgm:cxn modelId="{6E34BECC-8DD6-49EF-9BA8-2E031F971593}" type="presParOf" srcId="{FB14B847-CBF8-42D6-8385-BDE678421568}" destId="{F678066B-676B-46E9-95B0-8EB517533F69}" srcOrd="4" destOrd="0" presId="urn:microsoft.com/office/officeart/2005/8/layout/default"/>
    <dgm:cxn modelId="{0843F1E6-00EB-43C3-BE75-E94388A6358D}" type="presParOf" srcId="{FB14B847-CBF8-42D6-8385-BDE678421568}" destId="{658EA073-E00F-4D9C-8C74-DB470F43AF69}" srcOrd="5" destOrd="0" presId="urn:microsoft.com/office/officeart/2005/8/layout/default"/>
    <dgm:cxn modelId="{67D25E70-2ADE-4113-A769-F8CAC68ECA06}" type="presParOf" srcId="{FB14B847-CBF8-42D6-8385-BDE678421568}" destId="{E26166B0-6FF3-4471-B539-B4A8545549A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0427739-1C09-416D-B9B9-53CDA5768C9C}"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GB"/>
        </a:p>
      </dgm:t>
    </dgm:pt>
    <dgm:pt modelId="{0826A721-D9B1-468F-9A87-A7C311499A95}">
      <dgm:prSet phldrT="[Text]" custT="1"/>
      <dgm:spPr>
        <a:solidFill>
          <a:schemeClr val="tx2">
            <a:lumMod val="40000"/>
            <a:lumOff val="60000"/>
          </a:schemeClr>
        </a:solidFill>
        <a:ln>
          <a:solidFill>
            <a:schemeClr val="tx1"/>
          </a:solidFill>
        </a:ln>
      </dgm:spPr>
      <dgm:t>
        <a:bodyPr/>
        <a:lstStyle/>
        <a:p>
          <a:pPr>
            <a:buClrTx/>
            <a:buSzTx/>
            <a:buFont typeface="+mj-lt"/>
            <a:buAutoNum type="arabicPeriod"/>
          </a:pPr>
          <a:r>
            <a:rPr kumimoji="0" lang="en-GB" sz="3200" b="1" i="0" u="none" strike="noStrike" cap="none" spc="0" normalizeH="0" baseline="0" noProof="0" dirty="0">
              <a:ln/>
              <a:solidFill>
                <a:schemeClr val="tx1"/>
              </a:solidFill>
              <a:effectLst/>
              <a:uLnTx/>
              <a:uFillTx/>
              <a:latin typeface="+mn-lt"/>
              <a:ea typeface="ＭＳ Ｐゴシック" panose="020B0600070205080204" pitchFamily="34" charset="-128"/>
              <a:cs typeface="Arial" panose="020B0604020202020204" pitchFamily="34" charset="0"/>
            </a:rPr>
            <a:t>Mental Health Act 1983 </a:t>
          </a:r>
          <a:endParaRPr lang="en-GB" sz="3200" dirty="0">
            <a:solidFill>
              <a:schemeClr val="tx1"/>
            </a:solidFill>
            <a:latin typeface="+mn-lt"/>
          </a:endParaRPr>
        </a:p>
      </dgm:t>
    </dgm:pt>
    <dgm:pt modelId="{603EA979-C474-4A57-9995-FB46EB5E84A0}" type="parTrans" cxnId="{7C46887A-627E-443D-8C9B-87BD8C47A42A}">
      <dgm:prSet/>
      <dgm:spPr/>
      <dgm:t>
        <a:bodyPr/>
        <a:lstStyle/>
        <a:p>
          <a:endParaRPr lang="en-GB"/>
        </a:p>
      </dgm:t>
    </dgm:pt>
    <dgm:pt modelId="{C102FC56-EFB5-41D2-AC88-1524DE3C34EB}" type="sibTrans" cxnId="{7C46887A-627E-443D-8C9B-87BD8C47A42A}">
      <dgm:prSet/>
      <dgm:spPr/>
      <dgm:t>
        <a:bodyPr/>
        <a:lstStyle/>
        <a:p>
          <a:endParaRPr lang="en-GB"/>
        </a:p>
      </dgm:t>
    </dgm:pt>
    <dgm:pt modelId="{D67DF67C-3DD4-4EB2-8EA4-4F99B6F16A2C}">
      <dgm:prSet phldrT="[Text]"/>
      <dgm:spPr/>
      <dgm:t>
        <a:bodyPr/>
        <a:lstStyle/>
        <a:p>
          <a:r>
            <a:rPr lang="en-GB" b="0" dirty="0">
              <a:solidFill>
                <a:schemeClr val="tx1"/>
              </a:solidFill>
              <a:latin typeface="+mn-lt"/>
            </a:rPr>
            <a:t>As amended by </a:t>
          </a:r>
          <a:r>
            <a:rPr kumimoji="0" lang="en-GB" b="0" i="0" u="none" strike="noStrike" cap="none" spc="0" normalizeH="0" baseline="0" noProof="0" dirty="0">
              <a:ln/>
              <a:solidFill>
                <a:schemeClr val="tx1"/>
              </a:solidFill>
              <a:effectLst/>
              <a:uLnTx/>
              <a:uFillTx/>
              <a:latin typeface="+mn-lt"/>
              <a:ea typeface="ＭＳ Ｐゴシック" panose="020B0600070205080204" pitchFamily="34" charset="-128"/>
              <a:cs typeface="Arial" panose="020B0604020202020204" pitchFamily="34" charset="0"/>
            </a:rPr>
            <a:t>Mental Health Act 2007</a:t>
          </a:r>
          <a:endParaRPr lang="en-GB" b="0" dirty="0">
            <a:solidFill>
              <a:schemeClr val="tx1"/>
            </a:solidFill>
            <a:latin typeface="+mn-lt"/>
          </a:endParaRPr>
        </a:p>
      </dgm:t>
    </dgm:pt>
    <dgm:pt modelId="{F3CC8F0F-8579-4E4D-9B06-ACAC19E13A43}" type="parTrans" cxnId="{4D1FA6E4-8BEE-4ADE-B744-02B222C519A4}">
      <dgm:prSet/>
      <dgm:spPr/>
      <dgm:t>
        <a:bodyPr/>
        <a:lstStyle/>
        <a:p>
          <a:endParaRPr lang="en-GB"/>
        </a:p>
      </dgm:t>
    </dgm:pt>
    <dgm:pt modelId="{9C0B11BD-16B4-4B6B-A39D-CE9EBEB963B4}" type="sibTrans" cxnId="{4D1FA6E4-8BEE-4ADE-B744-02B222C519A4}">
      <dgm:prSet/>
      <dgm:spPr/>
      <dgm:t>
        <a:bodyPr/>
        <a:lstStyle/>
        <a:p>
          <a:endParaRPr lang="en-GB"/>
        </a:p>
      </dgm:t>
    </dgm:pt>
    <dgm:pt modelId="{43D4C80E-EF7C-49AF-B8C4-1CC22AE4E01E}">
      <dgm:prSet phldrT="[Text]" custT="1"/>
      <dgm:spPr>
        <a:solidFill>
          <a:schemeClr val="tx2">
            <a:lumMod val="40000"/>
            <a:lumOff val="60000"/>
          </a:schemeClr>
        </a:solidFill>
        <a:ln>
          <a:solidFill>
            <a:schemeClr val="tx1"/>
          </a:solidFill>
        </a:ln>
      </dgm:spPr>
      <dgm:t>
        <a:bodyPr/>
        <a:lstStyle/>
        <a:p>
          <a:r>
            <a:rPr lang="en-GB" sz="3200" b="1" dirty="0">
              <a:solidFill>
                <a:schemeClr val="tx1"/>
              </a:solidFill>
              <a:latin typeface="+mn-lt"/>
            </a:rPr>
            <a:t>Code of Practice 2015</a:t>
          </a:r>
        </a:p>
      </dgm:t>
    </dgm:pt>
    <dgm:pt modelId="{6F15C4C5-41CC-4EC5-B174-C613CCA82BB7}" type="parTrans" cxnId="{104EAACC-C54E-4D0F-ABC7-B8B745D4C94E}">
      <dgm:prSet/>
      <dgm:spPr/>
      <dgm:t>
        <a:bodyPr/>
        <a:lstStyle/>
        <a:p>
          <a:endParaRPr lang="en-GB"/>
        </a:p>
      </dgm:t>
    </dgm:pt>
    <dgm:pt modelId="{857671FD-5BEF-41F0-AE11-A725DB2C148E}" type="sibTrans" cxnId="{104EAACC-C54E-4D0F-ABC7-B8B745D4C94E}">
      <dgm:prSet/>
      <dgm:spPr/>
      <dgm:t>
        <a:bodyPr/>
        <a:lstStyle/>
        <a:p>
          <a:endParaRPr lang="en-GB"/>
        </a:p>
      </dgm:t>
    </dgm:pt>
    <dgm:pt modelId="{7C68F553-DE98-4F76-B55F-C64F55A716D6}">
      <dgm:prSet phldrT="[Text]"/>
      <dgm:spPr/>
      <dgm:t>
        <a:bodyPr/>
        <a:lstStyle/>
        <a:p>
          <a:r>
            <a:rPr lang="en-GB" altLang="en-US" baseline="0" dirty="0">
              <a:solidFill>
                <a:schemeClr val="tx1"/>
              </a:solidFill>
              <a:latin typeface="+mn-lt"/>
              <a:cs typeface="Arial" panose="020B0604020202020204" pitchFamily="34" charset="0"/>
            </a:rPr>
            <a:t>This shows professionals, including Police how to carry out their roles and responsibilities under the MHA 1983</a:t>
          </a:r>
          <a:endParaRPr lang="en-GB" dirty="0">
            <a:solidFill>
              <a:schemeClr val="tx1"/>
            </a:solidFill>
            <a:latin typeface="+mn-lt"/>
          </a:endParaRPr>
        </a:p>
      </dgm:t>
    </dgm:pt>
    <dgm:pt modelId="{8A1FB737-B482-4D3F-85BB-E12449DE16C1}" type="parTrans" cxnId="{0608261F-1339-4F62-8136-00BD4FB4B557}">
      <dgm:prSet/>
      <dgm:spPr/>
      <dgm:t>
        <a:bodyPr/>
        <a:lstStyle/>
        <a:p>
          <a:endParaRPr lang="en-GB"/>
        </a:p>
      </dgm:t>
    </dgm:pt>
    <dgm:pt modelId="{DCC8F83A-DDCF-44D5-9250-2237D8811245}" type="sibTrans" cxnId="{0608261F-1339-4F62-8136-00BD4FB4B557}">
      <dgm:prSet/>
      <dgm:spPr/>
      <dgm:t>
        <a:bodyPr/>
        <a:lstStyle/>
        <a:p>
          <a:endParaRPr lang="en-GB"/>
        </a:p>
      </dgm:t>
    </dgm:pt>
    <dgm:pt modelId="{1326F384-0DD4-4885-84E4-197C81429C22}">
      <dgm:prSet phldrT="[Text]"/>
      <dgm:spPr/>
      <dgm:t>
        <a:bodyPr/>
        <a:lstStyle/>
        <a:p>
          <a:r>
            <a:rPr lang="en-GB" b="0" dirty="0">
              <a:solidFill>
                <a:schemeClr val="tx1"/>
              </a:solidFill>
              <a:latin typeface="+mn-lt"/>
            </a:rPr>
            <a:t>As amended by Police and Crime Act 2017</a:t>
          </a:r>
        </a:p>
      </dgm:t>
    </dgm:pt>
    <dgm:pt modelId="{A65F45B2-5301-4673-9461-3D3A5F5F1F8E}" type="parTrans" cxnId="{FC8E0C3B-2087-4B6D-A326-D943451728C1}">
      <dgm:prSet/>
      <dgm:spPr/>
      <dgm:t>
        <a:bodyPr/>
        <a:lstStyle/>
        <a:p>
          <a:endParaRPr lang="en-GB"/>
        </a:p>
      </dgm:t>
    </dgm:pt>
    <dgm:pt modelId="{3F2E2FC9-7CEC-4393-8346-438361759BED}" type="sibTrans" cxnId="{FC8E0C3B-2087-4B6D-A326-D943451728C1}">
      <dgm:prSet/>
      <dgm:spPr/>
      <dgm:t>
        <a:bodyPr/>
        <a:lstStyle/>
        <a:p>
          <a:endParaRPr lang="en-GB"/>
        </a:p>
      </dgm:t>
    </dgm:pt>
    <dgm:pt modelId="{9A9E93C1-DF29-4207-BA36-8148F08A9B6A}">
      <dgm:prSet custT="1"/>
      <dgm:spPr>
        <a:solidFill>
          <a:schemeClr val="tx2">
            <a:lumMod val="40000"/>
            <a:lumOff val="60000"/>
          </a:schemeClr>
        </a:solidFill>
        <a:ln>
          <a:solidFill>
            <a:schemeClr val="tx1"/>
          </a:solidFill>
        </a:ln>
      </dgm:spPr>
      <dgm:t>
        <a:bodyPr/>
        <a:lstStyle/>
        <a:p>
          <a:r>
            <a:rPr kumimoji="0" lang="en-GB" sz="3200" b="1" i="0" u="none" strike="noStrike" cap="none" spc="0" normalizeH="0" baseline="0" noProof="0" dirty="0">
              <a:ln/>
              <a:solidFill>
                <a:schemeClr val="tx1"/>
              </a:solidFill>
              <a:effectLst/>
              <a:uLnTx/>
              <a:uFillTx/>
              <a:latin typeface="+mn-lt"/>
              <a:ea typeface="ＭＳ Ｐゴシック" panose="020B0600070205080204" pitchFamily="34" charset="-128"/>
              <a:cs typeface="Arial" panose="020B0604020202020204" pitchFamily="34" charset="0"/>
            </a:rPr>
            <a:t>Mental Capacity Act 2005</a:t>
          </a:r>
        </a:p>
      </dgm:t>
    </dgm:pt>
    <dgm:pt modelId="{3D54EE56-D44F-40E2-8A2C-A7F9D8F6E29C}" type="parTrans" cxnId="{6A03B5C7-64ED-4996-B16A-C90F0042E2AA}">
      <dgm:prSet/>
      <dgm:spPr/>
      <dgm:t>
        <a:bodyPr/>
        <a:lstStyle/>
        <a:p>
          <a:endParaRPr lang="en-GB"/>
        </a:p>
      </dgm:t>
    </dgm:pt>
    <dgm:pt modelId="{4DBD14BA-D3F1-4161-8F2E-5EC2FF613250}" type="sibTrans" cxnId="{6A03B5C7-64ED-4996-B16A-C90F0042E2AA}">
      <dgm:prSet/>
      <dgm:spPr/>
      <dgm:t>
        <a:bodyPr/>
        <a:lstStyle/>
        <a:p>
          <a:endParaRPr lang="en-GB"/>
        </a:p>
      </dgm:t>
    </dgm:pt>
    <dgm:pt modelId="{67AF4D1A-F161-453A-9AE3-D35ED57C1AE2}" type="pres">
      <dgm:prSet presAssocID="{E0427739-1C09-416D-B9B9-53CDA5768C9C}" presName="linear" presStyleCnt="0">
        <dgm:presLayoutVars>
          <dgm:animLvl val="lvl"/>
          <dgm:resizeHandles val="exact"/>
        </dgm:presLayoutVars>
      </dgm:prSet>
      <dgm:spPr/>
    </dgm:pt>
    <dgm:pt modelId="{341C9CF6-5BAD-4B25-9CD3-BF1FB876ECF5}" type="pres">
      <dgm:prSet presAssocID="{0826A721-D9B1-468F-9A87-A7C311499A95}" presName="parentText" presStyleLbl="node1" presStyleIdx="0" presStyleCnt="3">
        <dgm:presLayoutVars>
          <dgm:chMax val="0"/>
          <dgm:bulletEnabled val="1"/>
        </dgm:presLayoutVars>
      </dgm:prSet>
      <dgm:spPr/>
    </dgm:pt>
    <dgm:pt modelId="{493C0C99-CDAB-462D-9AFC-C817F118A018}" type="pres">
      <dgm:prSet presAssocID="{0826A721-D9B1-468F-9A87-A7C311499A95}" presName="childText" presStyleLbl="revTx" presStyleIdx="0" presStyleCnt="2">
        <dgm:presLayoutVars>
          <dgm:bulletEnabled val="1"/>
        </dgm:presLayoutVars>
      </dgm:prSet>
      <dgm:spPr/>
    </dgm:pt>
    <dgm:pt modelId="{B596C08B-72F9-40D8-8E01-DA2BE1CBB462}" type="pres">
      <dgm:prSet presAssocID="{43D4C80E-EF7C-49AF-B8C4-1CC22AE4E01E}" presName="parentText" presStyleLbl="node1" presStyleIdx="1" presStyleCnt="3">
        <dgm:presLayoutVars>
          <dgm:chMax val="0"/>
          <dgm:bulletEnabled val="1"/>
        </dgm:presLayoutVars>
      </dgm:prSet>
      <dgm:spPr/>
    </dgm:pt>
    <dgm:pt modelId="{87AFA755-003D-4F2C-8087-39646D209D20}" type="pres">
      <dgm:prSet presAssocID="{43D4C80E-EF7C-49AF-B8C4-1CC22AE4E01E}" presName="childText" presStyleLbl="revTx" presStyleIdx="1" presStyleCnt="2">
        <dgm:presLayoutVars>
          <dgm:bulletEnabled val="1"/>
        </dgm:presLayoutVars>
      </dgm:prSet>
      <dgm:spPr/>
    </dgm:pt>
    <dgm:pt modelId="{DFED9CAB-D595-4369-9150-EDACD82D8FBC}" type="pres">
      <dgm:prSet presAssocID="{9A9E93C1-DF29-4207-BA36-8148F08A9B6A}" presName="parentText" presStyleLbl="node1" presStyleIdx="2" presStyleCnt="3">
        <dgm:presLayoutVars>
          <dgm:chMax val="0"/>
          <dgm:bulletEnabled val="1"/>
        </dgm:presLayoutVars>
      </dgm:prSet>
      <dgm:spPr/>
    </dgm:pt>
  </dgm:ptLst>
  <dgm:cxnLst>
    <dgm:cxn modelId="{09ED8100-1A7E-4F72-A8D2-30E2432BF35E}" type="presOf" srcId="{1326F384-0DD4-4885-84E4-197C81429C22}" destId="{493C0C99-CDAB-462D-9AFC-C817F118A018}" srcOrd="0" destOrd="1" presId="urn:microsoft.com/office/officeart/2005/8/layout/vList2"/>
    <dgm:cxn modelId="{0608261F-1339-4F62-8136-00BD4FB4B557}" srcId="{43D4C80E-EF7C-49AF-B8C4-1CC22AE4E01E}" destId="{7C68F553-DE98-4F76-B55F-C64F55A716D6}" srcOrd="0" destOrd="0" parTransId="{8A1FB737-B482-4D3F-85BB-E12449DE16C1}" sibTransId="{DCC8F83A-DDCF-44D5-9250-2237D8811245}"/>
    <dgm:cxn modelId="{51602D27-97EA-4C99-9D61-98A3060009B8}" type="presOf" srcId="{D67DF67C-3DD4-4EB2-8EA4-4F99B6F16A2C}" destId="{493C0C99-CDAB-462D-9AFC-C817F118A018}" srcOrd="0" destOrd="0" presId="urn:microsoft.com/office/officeart/2005/8/layout/vList2"/>
    <dgm:cxn modelId="{FC8E0C3B-2087-4B6D-A326-D943451728C1}" srcId="{0826A721-D9B1-468F-9A87-A7C311499A95}" destId="{1326F384-0DD4-4885-84E4-197C81429C22}" srcOrd="1" destOrd="0" parTransId="{A65F45B2-5301-4673-9461-3D3A5F5F1F8E}" sibTransId="{3F2E2FC9-7CEC-4393-8346-438361759BED}"/>
    <dgm:cxn modelId="{EE45A369-8B22-4660-9953-CDEE529B18DF}" type="presOf" srcId="{9A9E93C1-DF29-4207-BA36-8148F08A9B6A}" destId="{DFED9CAB-D595-4369-9150-EDACD82D8FBC}" srcOrd="0" destOrd="0" presId="urn:microsoft.com/office/officeart/2005/8/layout/vList2"/>
    <dgm:cxn modelId="{7C46887A-627E-443D-8C9B-87BD8C47A42A}" srcId="{E0427739-1C09-416D-B9B9-53CDA5768C9C}" destId="{0826A721-D9B1-468F-9A87-A7C311499A95}" srcOrd="0" destOrd="0" parTransId="{603EA979-C474-4A57-9995-FB46EB5E84A0}" sibTransId="{C102FC56-EFB5-41D2-AC88-1524DE3C34EB}"/>
    <dgm:cxn modelId="{AAC14D7F-6CFD-4338-8A84-C3FAA6CD3AE2}" type="presOf" srcId="{43D4C80E-EF7C-49AF-B8C4-1CC22AE4E01E}" destId="{B596C08B-72F9-40D8-8E01-DA2BE1CBB462}" srcOrd="0" destOrd="0" presId="urn:microsoft.com/office/officeart/2005/8/layout/vList2"/>
    <dgm:cxn modelId="{E110D186-C24C-4CF8-B6EA-8614CC43F106}" type="presOf" srcId="{E0427739-1C09-416D-B9B9-53CDA5768C9C}" destId="{67AF4D1A-F161-453A-9AE3-D35ED57C1AE2}" srcOrd="0" destOrd="0" presId="urn:microsoft.com/office/officeart/2005/8/layout/vList2"/>
    <dgm:cxn modelId="{49C60E93-AB2A-4DBA-BD5C-0ACEA05C5370}" type="presOf" srcId="{7C68F553-DE98-4F76-B55F-C64F55A716D6}" destId="{87AFA755-003D-4F2C-8087-39646D209D20}" srcOrd="0" destOrd="0" presId="urn:microsoft.com/office/officeart/2005/8/layout/vList2"/>
    <dgm:cxn modelId="{AEB310B5-C3C7-41F3-A60F-863A80A7AB6B}" type="presOf" srcId="{0826A721-D9B1-468F-9A87-A7C311499A95}" destId="{341C9CF6-5BAD-4B25-9CD3-BF1FB876ECF5}" srcOrd="0" destOrd="0" presId="urn:microsoft.com/office/officeart/2005/8/layout/vList2"/>
    <dgm:cxn modelId="{6A03B5C7-64ED-4996-B16A-C90F0042E2AA}" srcId="{E0427739-1C09-416D-B9B9-53CDA5768C9C}" destId="{9A9E93C1-DF29-4207-BA36-8148F08A9B6A}" srcOrd="2" destOrd="0" parTransId="{3D54EE56-D44F-40E2-8A2C-A7F9D8F6E29C}" sibTransId="{4DBD14BA-D3F1-4161-8F2E-5EC2FF613250}"/>
    <dgm:cxn modelId="{104EAACC-C54E-4D0F-ABC7-B8B745D4C94E}" srcId="{E0427739-1C09-416D-B9B9-53CDA5768C9C}" destId="{43D4C80E-EF7C-49AF-B8C4-1CC22AE4E01E}" srcOrd="1" destOrd="0" parTransId="{6F15C4C5-41CC-4EC5-B174-C613CCA82BB7}" sibTransId="{857671FD-5BEF-41F0-AE11-A725DB2C148E}"/>
    <dgm:cxn modelId="{4D1FA6E4-8BEE-4ADE-B744-02B222C519A4}" srcId="{0826A721-D9B1-468F-9A87-A7C311499A95}" destId="{D67DF67C-3DD4-4EB2-8EA4-4F99B6F16A2C}" srcOrd="0" destOrd="0" parTransId="{F3CC8F0F-8579-4E4D-9B06-ACAC19E13A43}" sibTransId="{9C0B11BD-16B4-4B6B-A39D-CE9EBEB963B4}"/>
    <dgm:cxn modelId="{5FC6AEFA-A91B-437D-ABD1-0CA830B5BE7A}" type="presParOf" srcId="{67AF4D1A-F161-453A-9AE3-D35ED57C1AE2}" destId="{341C9CF6-5BAD-4B25-9CD3-BF1FB876ECF5}" srcOrd="0" destOrd="0" presId="urn:microsoft.com/office/officeart/2005/8/layout/vList2"/>
    <dgm:cxn modelId="{2B6D3BCA-2B37-441E-BA6C-46A0CFA8E070}" type="presParOf" srcId="{67AF4D1A-F161-453A-9AE3-D35ED57C1AE2}" destId="{493C0C99-CDAB-462D-9AFC-C817F118A018}" srcOrd="1" destOrd="0" presId="urn:microsoft.com/office/officeart/2005/8/layout/vList2"/>
    <dgm:cxn modelId="{60FA7F3F-1557-4160-B995-D9C766B2FCA5}" type="presParOf" srcId="{67AF4D1A-F161-453A-9AE3-D35ED57C1AE2}" destId="{B596C08B-72F9-40D8-8E01-DA2BE1CBB462}" srcOrd="2" destOrd="0" presId="urn:microsoft.com/office/officeart/2005/8/layout/vList2"/>
    <dgm:cxn modelId="{137FBB1E-1859-4F6C-9D4F-D8DFF2EF12E3}" type="presParOf" srcId="{67AF4D1A-F161-453A-9AE3-D35ED57C1AE2}" destId="{87AFA755-003D-4F2C-8087-39646D209D20}" srcOrd="3" destOrd="0" presId="urn:microsoft.com/office/officeart/2005/8/layout/vList2"/>
    <dgm:cxn modelId="{893EB9B6-BAD2-4F50-986E-3E3AF86F60CE}" type="presParOf" srcId="{67AF4D1A-F161-453A-9AE3-D35ED57C1AE2}" destId="{DFED9CAB-D595-4369-9150-EDACD82D8FB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F898C0C-9B09-454D-95AE-80DA209FD443}"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8A687A2C-7BF3-4405-A767-76E38140C244}">
      <dgm:prSet phldrT="[Text]" custT="1"/>
      <dgm:spPr>
        <a:solidFill>
          <a:schemeClr val="accent1">
            <a:lumMod val="40000"/>
            <a:lumOff val="60000"/>
          </a:schemeClr>
        </a:solidFill>
        <a:ln>
          <a:solidFill>
            <a:schemeClr val="tx1"/>
          </a:solidFill>
        </a:ln>
      </dgm:spPr>
      <dgm:t>
        <a:bodyPr/>
        <a:lstStyle/>
        <a:p>
          <a:r>
            <a:rPr lang="en-GB" altLang="en-US" sz="2400" b="0" dirty="0">
              <a:solidFill>
                <a:schemeClr val="tx1"/>
              </a:solidFill>
              <a:latin typeface="+mn-lt"/>
              <a:cs typeface="Arial" pitchFamily="34" charset="0"/>
            </a:rPr>
            <a:t>A doctor</a:t>
          </a:r>
          <a:endParaRPr lang="en-GB" sz="2400" b="0" dirty="0">
            <a:solidFill>
              <a:schemeClr val="tx1"/>
            </a:solidFill>
          </a:endParaRPr>
        </a:p>
      </dgm:t>
    </dgm:pt>
    <dgm:pt modelId="{AFE749F2-707E-44DF-A270-7C59B6796095}" type="parTrans" cxnId="{0723BAB8-9E21-43C2-BB87-3D10AE0A38EE}">
      <dgm:prSet/>
      <dgm:spPr/>
      <dgm:t>
        <a:bodyPr/>
        <a:lstStyle/>
        <a:p>
          <a:endParaRPr lang="en-GB"/>
        </a:p>
      </dgm:t>
    </dgm:pt>
    <dgm:pt modelId="{DFE917D8-2910-4F7E-B12B-531A6C27E85F}" type="sibTrans" cxnId="{0723BAB8-9E21-43C2-BB87-3D10AE0A38EE}">
      <dgm:prSet/>
      <dgm:spPr/>
      <dgm:t>
        <a:bodyPr/>
        <a:lstStyle/>
        <a:p>
          <a:endParaRPr lang="en-GB"/>
        </a:p>
      </dgm:t>
    </dgm:pt>
    <dgm:pt modelId="{E5D0186A-D210-404B-A75D-68C53BEDEDD4}">
      <dgm:prSet phldrT="[Text]" custT="1"/>
      <dgm:spPr>
        <a:solidFill>
          <a:schemeClr val="accent1">
            <a:lumMod val="40000"/>
            <a:lumOff val="60000"/>
          </a:schemeClr>
        </a:solidFill>
        <a:ln>
          <a:solidFill>
            <a:schemeClr val="tx1"/>
          </a:solidFill>
        </a:ln>
      </dgm:spPr>
      <dgm:t>
        <a:bodyPr/>
        <a:lstStyle/>
        <a:p>
          <a:r>
            <a:rPr lang="en-GB" altLang="en-US" sz="2800" b="0" dirty="0">
              <a:solidFill>
                <a:schemeClr val="tx1"/>
              </a:solidFill>
              <a:latin typeface="+mn-lt"/>
              <a:cs typeface="Arial" pitchFamily="34" charset="0"/>
            </a:rPr>
            <a:t>A registered nurse</a:t>
          </a:r>
          <a:endParaRPr lang="en-GB" sz="2800" b="0" dirty="0">
            <a:solidFill>
              <a:schemeClr val="tx1"/>
            </a:solidFill>
          </a:endParaRPr>
        </a:p>
      </dgm:t>
    </dgm:pt>
    <dgm:pt modelId="{89A38869-5593-439D-9EA3-B65E29190D3F}" type="sibTrans" cxnId="{93BEBCD6-D388-4532-B5C4-695DD03EBD7F}">
      <dgm:prSet/>
      <dgm:spPr/>
      <dgm:t>
        <a:bodyPr/>
        <a:lstStyle/>
        <a:p>
          <a:endParaRPr lang="en-GB"/>
        </a:p>
      </dgm:t>
    </dgm:pt>
    <dgm:pt modelId="{E2D90B7B-DED0-4ABB-AA7A-AD5F878BE5FB}" type="parTrans" cxnId="{93BEBCD6-D388-4532-B5C4-695DD03EBD7F}">
      <dgm:prSet/>
      <dgm:spPr/>
      <dgm:t>
        <a:bodyPr/>
        <a:lstStyle/>
        <a:p>
          <a:endParaRPr lang="en-GB"/>
        </a:p>
      </dgm:t>
    </dgm:pt>
    <dgm:pt modelId="{805A5AA5-4E4D-4B49-8C07-6FF8607C9004}">
      <dgm:prSet phldrT="[Text]" custT="1"/>
      <dgm:spPr>
        <a:solidFill>
          <a:schemeClr val="accent1">
            <a:lumMod val="40000"/>
            <a:lumOff val="60000"/>
          </a:schemeClr>
        </a:solidFill>
        <a:ln>
          <a:solidFill>
            <a:schemeClr val="tx1"/>
          </a:solidFill>
        </a:ln>
      </dgm:spPr>
      <dgm:t>
        <a:bodyPr/>
        <a:lstStyle/>
        <a:p>
          <a:r>
            <a:rPr lang="en-GB" altLang="en-US" sz="2400" b="0" dirty="0">
              <a:solidFill>
                <a:schemeClr val="tx1"/>
              </a:solidFill>
              <a:latin typeface="+mn-lt"/>
              <a:cs typeface="Arial" pitchFamily="34" charset="0"/>
            </a:rPr>
            <a:t>An approved mental health professional</a:t>
          </a:r>
          <a:endParaRPr lang="en-GB" sz="2400" b="0" dirty="0">
            <a:solidFill>
              <a:schemeClr val="tx1"/>
            </a:solidFill>
          </a:endParaRPr>
        </a:p>
      </dgm:t>
    </dgm:pt>
    <dgm:pt modelId="{3AAD38A8-8E42-48D5-97AE-22C5C1DFE017}" type="sibTrans" cxnId="{54F918DC-0A44-48BA-847D-244E7C581594}">
      <dgm:prSet/>
      <dgm:spPr/>
      <dgm:t>
        <a:bodyPr/>
        <a:lstStyle/>
        <a:p>
          <a:endParaRPr lang="en-GB"/>
        </a:p>
      </dgm:t>
    </dgm:pt>
    <dgm:pt modelId="{3FFB8FB6-59A4-43B8-B1F9-5B1ACC398E89}" type="parTrans" cxnId="{54F918DC-0A44-48BA-847D-244E7C581594}">
      <dgm:prSet/>
      <dgm:spPr/>
      <dgm:t>
        <a:bodyPr/>
        <a:lstStyle/>
        <a:p>
          <a:endParaRPr lang="en-GB"/>
        </a:p>
      </dgm:t>
    </dgm:pt>
    <dgm:pt modelId="{A8C3E54A-6400-4FAC-811D-DED970C485F1}">
      <dgm:prSet phldrT="[Text]" custT="1"/>
      <dgm:spPr>
        <a:solidFill>
          <a:schemeClr val="bg2">
            <a:lumMod val="90000"/>
          </a:schemeClr>
        </a:solidFill>
        <a:ln>
          <a:solidFill>
            <a:schemeClr val="tx1"/>
          </a:solidFill>
        </a:ln>
      </dgm:spPr>
      <dgm:t>
        <a:bodyPr/>
        <a:lstStyle/>
        <a:p>
          <a:r>
            <a:rPr lang="en-GB" altLang="en-US" sz="2400" b="0" dirty="0">
              <a:solidFill>
                <a:schemeClr val="tx1"/>
              </a:solidFill>
              <a:latin typeface="+mn-lt"/>
              <a:cs typeface="Arial" pitchFamily="34" charset="0"/>
            </a:rPr>
            <a:t>A registered medical practitioner</a:t>
          </a:r>
          <a:endParaRPr lang="en-GB" sz="2400" b="0" dirty="0">
            <a:solidFill>
              <a:schemeClr val="tx1"/>
            </a:solidFill>
          </a:endParaRPr>
        </a:p>
      </dgm:t>
    </dgm:pt>
    <dgm:pt modelId="{8513A259-0FD2-42AB-AF6F-25870BC633A3}" type="sibTrans" cxnId="{F3644C43-F270-42C7-B14E-1A4ED43E94C2}">
      <dgm:prSet/>
      <dgm:spPr/>
      <dgm:t>
        <a:bodyPr/>
        <a:lstStyle/>
        <a:p>
          <a:endParaRPr lang="en-GB"/>
        </a:p>
      </dgm:t>
    </dgm:pt>
    <dgm:pt modelId="{B6F9ED0A-7B20-457A-BCCE-1420C10F6507}" type="parTrans" cxnId="{F3644C43-F270-42C7-B14E-1A4ED43E94C2}">
      <dgm:prSet/>
      <dgm:spPr/>
      <dgm:t>
        <a:bodyPr/>
        <a:lstStyle/>
        <a:p>
          <a:endParaRPr lang="en-GB"/>
        </a:p>
      </dgm:t>
    </dgm:pt>
    <dgm:pt modelId="{E47F6BDC-AB7C-4E7C-9E76-A86588AB11B1}">
      <dgm:prSet custT="1"/>
      <dgm:spPr>
        <a:solidFill>
          <a:schemeClr val="bg2">
            <a:lumMod val="90000"/>
          </a:schemeClr>
        </a:solidFill>
        <a:ln>
          <a:solidFill>
            <a:schemeClr val="tx1"/>
          </a:solidFill>
        </a:ln>
      </dgm:spPr>
      <dgm:t>
        <a:bodyPr/>
        <a:lstStyle/>
        <a:p>
          <a:r>
            <a:rPr lang="en-GB" altLang="en-US" sz="2400" b="0" dirty="0">
              <a:solidFill>
                <a:schemeClr val="tx1"/>
              </a:solidFill>
              <a:latin typeface="+mn-lt"/>
              <a:cs typeface="Arial" pitchFamily="34" charset="0"/>
            </a:rPr>
            <a:t>A paramedic</a:t>
          </a:r>
          <a:endParaRPr lang="en-GB" sz="2400" b="0" dirty="0">
            <a:solidFill>
              <a:schemeClr val="tx1"/>
            </a:solidFill>
          </a:endParaRPr>
        </a:p>
      </dgm:t>
    </dgm:pt>
    <dgm:pt modelId="{3F0738B3-F57B-4876-AF7E-2CA54A8B64FC}" type="parTrans" cxnId="{FFAAC0B5-2BB2-479E-B489-D6174BF22EBD}">
      <dgm:prSet/>
      <dgm:spPr/>
      <dgm:t>
        <a:bodyPr/>
        <a:lstStyle/>
        <a:p>
          <a:endParaRPr lang="en-GB"/>
        </a:p>
      </dgm:t>
    </dgm:pt>
    <dgm:pt modelId="{B8686037-B2C6-4690-B13E-AAAA4FF8D1A6}" type="sibTrans" cxnId="{FFAAC0B5-2BB2-479E-B489-D6174BF22EBD}">
      <dgm:prSet/>
      <dgm:spPr/>
      <dgm:t>
        <a:bodyPr/>
        <a:lstStyle/>
        <a:p>
          <a:endParaRPr lang="en-GB"/>
        </a:p>
      </dgm:t>
    </dgm:pt>
    <dgm:pt modelId="{283BC42B-C3D1-4248-AB96-00977EA59DBE}">
      <dgm:prSet custT="1"/>
      <dgm:spPr>
        <a:solidFill>
          <a:schemeClr val="bg2">
            <a:lumMod val="90000"/>
          </a:schemeClr>
        </a:solidFill>
        <a:ln>
          <a:solidFill>
            <a:schemeClr val="tx1"/>
          </a:solidFill>
        </a:ln>
      </dgm:spPr>
      <dgm:t>
        <a:bodyPr/>
        <a:lstStyle/>
        <a:p>
          <a:r>
            <a:rPr lang="en-GB" altLang="en-US" sz="2400" b="0" dirty="0">
              <a:solidFill>
                <a:schemeClr val="tx1"/>
              </a:solidFill>
              <a:latin typeface="+mn-lt"/>
              <a:cs typeface="Arial" pitchFamily="34" charset="0"/>
            </a:rPr>
            <a:t>An occupational therapist</a:t>
          </a:r>
          <a:endParaRPr lang="en-GB" sz="2400" b="0" dirty="0">
            <a:solidFill>
              <a:schemeClr val="tx1"/>
            </a:solidFill>
          </a:endParaRPr>
        </a:p>
      </dgm:t>
    </dgm:pt>
    <dgm:pt modelId="{2F529A3B-1292-4398-9C85-1EE19357AF0E}" type="parTrans" cxnId="{42D92BB8-D55D-4A67-8044-524A2B8EDDD8}">
      <dgm:prSet/>
      <dgm:spPr/>
      <dgm:t>
        <a:bodyPr/>
        <a:lstStyle/>
        <a:p>
          <a:endParaRPr lang="en-GB"/>
        </a:p>
      </dgm:t>
    </dgm:pt>
    <dgm:pt modelId="{764CAAD3-3626-40CF-8533-42084DECFD3A}" type="sibTrans" cxnId="{42D92BB8-D55D-4A67-8044-524A2B8EDDD8}">
      <dgm:prSet/>
      <dgm:spPr/>
      <dgm:t>
        <a:bodyPr/>
        <a:lstStyle/>
        <a:p>
          <a:endParaRPr lang="en-GB"/>
        </a:p>
      </dgm:t>
    </dgm:pt>
    <dgm:pt modelId="{CB51D8BC-2E73-4EBD-9C67-B2A259521A38}" type="pres">
      <dgm:prSet presAssocID="{8F898C0C-9B09-454D-95AE-80DA209FD443}" presName="diagram" presStyleCnt="0">
        <dgm:presLayoutVars>
          <dgm:dir/>
          <dgm:resizeHandles val="exact"/>
        </dgm:presLayoutVars>
      </dgm:prSet>
      <dgm:spPr/>
    </dgm:pt>
    <dgm:pt modelId="{3DD49F55-B723-4E9A-8D4E-F2D440FC3AF7}" type="pres">
      <dgm:prSet presAssocID="{8A687A2C-7BF3-4405-A767-76E38140C244}" presName="node" presStyleLbl="node1" presStyleIdx="0" presStyleCnt="6">
        <dgm:presLayoutVars>
          <dgm:bulletEnabled val="1"/>
        </dgm:presLayoutVars>
      </dgm:prSet>
      <dgm:spPr/>
    </dgm:pt>
    <dgm:pt modelId="{602085B1-AE81-47CD-8753-AFED59F09462}" type="pres">
      <dgm:prSet presAssocID="{DFE917D8-2910-4F7E-B12B-531A6C27E85F}" presName="sibTrans" presStyleCnt="0"/>
      <dgm:spPr/>
    </dgm:pt>
    <dgm:pt modelId="{C8C604A2-214F-4CF0-83B3-902092AA276A}" type="pres">
      <dgm:prSet presAssocID="{E5D0186A-D210-404B-A75D-68C53BEDEDD4}" presName="node" presStyleLbl="node1" presStyleIdx="1" presStyleCnt="6" custLinFactNeighborY="-16347">
        <dgm:presLayoutVars>
          <dgm:bulletEnabled val="1"/>
        </dgm:presLayoutVars>
      </dgm:prSet>
      <dgm:spPr/>
    </dgm:pt>
    <dgm:pt modelId="{070D0B40-69C6-4BFB-B99E-ED0C785F4966}" type="pres">
      <dgm:prSet presAssocID="{89A38869-5593-439D-9EA3-B65E29190D3F}" presName="sibTrans" presStyleCnt="0"/>
      <dgm:spPr/>
    </dgm:pt>
    <dgm:pt modelId="{A95AE103-F4E8-40FB-983C-2797C8818E26}" type="pres">
      <dgm:prSet presAssocID="{805A5AA5-4E4D-4B49-8C07-6FF8607C9004}" presName="node" presStyleLbl="node1" presStyleIdx="2" presStyleCnt="6">
        <dgm:presLayoutVars>
          <dgm:bulletEnabled val="1"/>
        </dgm:presLayoutVars>
      </dgm:prSet>
      <dgm:spPr/>
    </dgm:pt>
    <dgm:pt modelId="{970FE51A-61B5-4730-A596-B9CDFB1FBD55}" type="pres">
      <dgm:prSet presAssocID="{3AAD38A8-8E42-48D5-97AE-22C5C1DFE017}" presName="sibTrans" presStyleCnt="0"/>
      <dgm:spPr/>
    </dgm:pt>
    <dgm:pt modelId="{FB124143-C57E-4984-AA30-0ED6727A8DCD}" type="pres">
      <dgm:prSet presAssocID="{A8C3E54A-6400-4FAC-811D-DED970C485F1}" presName="node" presStyleLbl="node1" presStyleIdx="3" presStyleCnt="6">
        <dgm:presLayoutVars>
          <dgm:bulletEnabled val="1"/>
        </dgm:presLayoutVars>
      </dgm:prSet>
      <dgm:spPr/>
    </dgm:pt>
    <dgm:pt modelId="{27A63E48-F394-4045-B3A1-A294A5AC0223}" type="pres">
      <dgm:prSet presAssocID="{8513A259-0FD2-42AB-AF6F-25870BC633A3}" presName="sibTrans" presStyleCnt="0"/>
      <dgm:spPr/>
    </dgm:pt>
    <dgm:pt modelId="{95BBBCA9-B344-4D7C-9AC8-A39965FFC919}" type="pres">
      <dgm:prSet presAssocID="{E47F6BDC-AB7C-4E7C-9E76-A86588AB11B1}" presName="node" presStyleLbl="node1" presStyleIdx="4" presStyleCnt="6">
        <dgm:presLayoutVars>
          <dgm:bulletEnabled val="1"/>
        </dgm:presLayoutVars>
      </dgm:prSet>
      <dgm:spPr/>
    </dgm:pt>
    <dgm:pt modelId="{F5EB5A5E-F741-46EA-A99D-9EE12750CB2F}" type="pres">
      <dgm:prSet presAssocID="{B8686037-B2C6-4690-B13E-AAAA4FF8D1A6}" presName="sibTrans" presStyleCnt="0"/>
      <dgm:spPr/>
    </dgm:pt>
    <dgm:pt modelId="{93129048-E916-463B-8718-36229B2762A8}" type="pres">
      <dgm:prSet presAssocID="{283BC42B-C3D1-4248-AB96-00977EA59DBE}" presName="node" presStyleLbl="node1" presStyleIdx="5" presStyleCnt="6">
        <dgm:presLayoutVars>
          <dgm:bulletEnabled val="1"/>
        </dgm:presLayoutVars>
      </dgm:prSet>
      <dgm:spPr/>
    </dgm:pt>
  </dgm:ptLst>
  <dgm:cxnLst>
    <dgm:cxn modelId="{FA6C9B37-7230-4151-921B-BE9A342B82C7}" type="presOf" srcId="{283BC42B-C3D1-4248-AB96-00977EA59DBE}" destId="{93129048-E916-463B-8718-36229B2762A8}" srcOrd="0" destOrd="0" presId="urn:microsoft.com/office/officeart/2005/8/layout/default"/>
    <dgm:cxn modelId="{A3529D37-19D0-4B20-9B04-D6DAF0E8C2B3}" type="presOf" srcId="{E5D0186A-D210-404B-A75D-68C53BEDEDD4}" destId="{C8C604A2-214F-4CF0-83B3-902092AA276A}" srcOrd="0" destOrd="0" presId="urn:microsoft.com/office/officeart/2005/8/layout/default"/>
    <dgm:cxn modelId="{F3644C43-F270-42C7-B14E-1A4ED43E94C2}" srcId="{8F898C0C-9B09-454D-95AE-80DA209FD443}" destId="{A8C3E54A-6400-4FAC-811D-DED970C485F1}" srcOrd="3" destOrd="0" parTransId="{B6F9ED0A-7B20-457A-BCCE-1420C10F6507}" sibTransId="{8513A259-0FD2-42AB-AF6F-25870BC633A3}"/>
    <dgm:cxn modelId="{DC4CCD48-2F6B-419D-BF7F-B19ECE27B898}" type="presOf" srcId="{A8C3E54A-6400-4FAC-811D-DED970C485F1}" destId="{FB124143-C57E-4984-AA30-0ED6727A8DCD}" srcOrd="0" destOrd="0" presId="urn:microsoft.com/office/officeart/2005/8/layout/default"/>
    <dgm:cxn modelId="{1D476476-3D3E-44D7-B7CF-01998F206867}" type="presOf" srcId="{805A5AA5-4E4D-4B49-8C07-6FF8607C9004}" destId="{A95AE103-F4E8-40FB-983C-2797C8818E26}" srcOrd="0" destOrd="0" presId="urn:microsoft.com/office/officeart/2005/8/layout/default"/>
    <dgm:cxn modelId="{2543E381-8D30-4A8F-8BAF-FB3D12F40671}" type="presOf" srcId="{E47F6BDC-AB7C-4E7C-9E76-A86588AB11B1}" destId="{95BBBCA9-B344-4D7C-9AC8-A39965FFC919}" srcOrd="0" destOrd="0" presId="urn:microsoft.com/office/officeart/2005/8/layout/default"/>
    <dgm:cxn modelId="{2D806682-00A5-41F8-9D43-15FEA91938B0}" type="presOf" srcId="{8A687A2C-7BF3-4405-A767-76E38140C244}" destId="{3DD49F55-B723-4E9A-8D4E-F2D440FC3AF7}" srcOrd="0" destOrd="0" presId="urn:microsoft.com/office/officeart/2005/8/layout/default"/>
    <dgm:cxn modelId="{FFAAC0B5-2BB2-479E-B489-D6174BF22EBD}" srcId="{8F898C0C-9B09-454D-95AE-80DA209FD443}" destId="{E47F6BDC-AB7C-4E7C-9E76-A86588AB11B1}" srcOrd="4" destOrd="0" parTransId="{3F0738B3-F57B-4876-AF7E-2CA54A8B64FC}" sibTransId="{B8686037-B2C6-4690-B13E-AAAA4FF8D1A6}"/>
    <dgm:cxn modelId="{42D92BB8-D55D-4A67-8044-524A2B8EDDD8}" srcId="{8F898C0C-9B09-454D-95AE-80DA209FD443}" destId="{283BC42B-C3D1-4248-AB96-00977EA59DBE}" srcOrd="5" destOrd="0" parTransId="{2F529A3B-1292-4398-9C85-1EE19357AF0E}" sibTransId="{764CAAD3-3626-40CF-8533-42084DECFD3A}"/>
    <dgm:cxn modelId="{0723BAB8-9E21-43C2-BB87-3D10AE0A38EE}" srcId="{8F898C0C-9B09-454D-95AE-80DA209FD443}" destId="{8A687A2C-7BF3-4405-A767-76E38140C244}" srcOrd="0" destOrd="0" parTransId="{AFE749F2-707E-44DF-A270-7C59B6796095}" sibTransId="{DFE917D8-2910-4F7E-B12B-531A6C27E85F}"/>
    <dgm:cxn modelId="{93BEBCD6-D388-4532-B5C4-695DD03EBD7F}" srcId="{8F898C0C-9B09-454D-95AE-80DA209FD443}" destId="{E5D0186A-D210-404B-A75D-68C53BEDEDD4}" srcOrd="1" destOrd="0" parTransId="{E2D90B7B-DED0-4ABB-AA7A-AD5F878BE5FB}" sibTransId="{89A38869-5593-439D-9EA3-B65E29190D3F}"/>
    <dgm:cxn modelId="{54F918DC-0A44-48BA-847D-244E7C581594}" srcId="{8F898C0C-9B09-454D-95AE-80DA209FD443}" destId="{805A5AA5-4E4D-4B49-8C07-6FF8607C9004}" srcOrd="2" destOrd="0" parTransId="{3FFB8FB6-59A4-43B8-B1F9-5B1ACC398E89}" sibTransId="{3AAD38A8-8E42-48D5-97AE-22C5C1DFE017}"/>
    <dgm:cxn modelId="{09D3F1F3-9F76-4A65-96F6-2CD56F1C0910}" type="presOf" srcId="{8F898C0C-9B09-454D-95AE-80DA209FD443}" destId="{CB51D8BC-2E73-4EBD-9C67-B2A259521A38}" srcOrd="0" destOrd="0" presId="urn:microsoft.com/office/officeart/2005/8/layout/default"/>
    <dgm:cxn modelId="{7CA595C2-33FE-44D2-AB61-34306753E683}" type="presParOf" srcId="{CB51D8BC-2E73-4EBD-9C67-B2A259521A38}" destId="{3DD49F55-B723-4E9A-8D4E-F2D440FC3AF7}" srcOrd="0" destOrd="0" presId="urn:microsoft.com/office/officeart/2005/8/layout/default"/>
    <dgm:cxn modelId="{9F16E318-907C-4B7A-AAC9-FF02B45467F1}" type="presParOf" srcId="{CB51D8BC-2E73-4EBD-9C67-B2A259521A38}" destId="{602085B1-AE81-47CD-8753-AFED59F09462}" srcOrd="1" destOrd="0" presId="urn:microsoft.com/office/officeart/2005/8/layout/default"/>
    <dgm:cxn modelId="{ABF9505F-B3A5-43C4-A5E3-DA71B98162FA}" type="presParOf" srcId="{CB51D8BC-2E73-4EBD-9C67-B2A259521A38}" destId="{C8C604A2-214F-4CF0-83B3-902092AA276A}" srcOrd="2" destOrd="0" presId="urn:microsoft.com/office/officeart/2005/8/layout/default"/>
    <dgm:cxn modelId="{5D2244CA-575E-44F5-81DA-9207F35CAB69}" type="presParOf" srcId="{CB51D8BC-2E73-4EBD-9C67-B2A259521A38}" destId="{070D0B40-69C6-4BFB-B99E-ED0C785F4966}" srcOrd="3" destOrd="0" presId="urn:microsoft.com/office/officeart/2005/8/layout/default"/>
    <dgm:cxn modelId="{7B0E9F5E-6A7B-455C-86A9-B0F94B0C6B17}" type="presParOf" srcId="{CB51D8BC-2E73-4EBD-9C67-B2A259521A38}" destId="{A95AE103-F4E8-40FB-983C-2797C8818E26}" srcOrd="4" destOrd="0" presId="urn:microsoft.com/office/officeart/2005/8/layout/default"/>
    <dgm:cxn modelId="{CABE73A5-F531-4CA8-8960-53FE3A5A0E3A}" type="presParOf" srcId="{CB51D8BC-2E73-4EBD-9C67-B2A259521A38}" destId="{970FE51A-61B5-4730-A596-B9CDFB1FBD55}" srcOrd="5" destOrd="0" presId="urn:microsoft.com/office/officeart/2005/8/layout/default"/>
    <dgm:cxn modelId="{41E62AAC-CABB-4D20-BDB8-FDCFE8843DDB}" type="presParOf" srcId="{CB51D8BC-2E73-4EBD-9C67-B2A259521A38}" destId="{FB124143-C57E-4984-AA30-0ED6727A8DCD}" srcOrd="6" destOrd="0" presId="urn:microsoft.com/office/officeart/2005/8/layout/default"/>
    <dgm:cxn modelId="{7C4BAA90-F826-4501-8F52-10A1BB13370F}" type="presParOf" srcId="{CB51D8BC-2E73-4EBD-9C67-B2A259521A38}" destId="{27A63E48-F394-4045-B3A1-A294A5AC0223}" srcOrd="7" destOrd="0" presId="urn:microsoft.com/office/officeart/2005/8/layout/default"/>
    <dgm:cxn modelId="{167ADF43-145A-422D-B808-1734870B44B2}" type="presParOf" srcId="{CB51D8BC-2E73-4EBD-9C67-B2A259521A38}" destId="{95BBBCA9-B344-4D7C-9AC8-A39965FFC919}" srcOrd="8" destOrd="0" presId="urn:microsoft.com/office/officeart/2005/8/layout/default"/>
    <dgm:cxn modelId="{568AC049-9DA2-465E-8A64-BCCDB8D5E3B9}" type="presParOf" srcId="{CB51D8BC-2E73-4EBD-9C67-B2A259521A38}" destId="{F5EB5A5E-F741-46EA-A99D-9EE12750CB2F}" srcOrd="9" destOrd="0" presId="urn:microsoft.com/office/officeart/2005/8/layout/default"/>
    <dgm:cxn modelId="{60AEB4CC-13F3-44BD-B280-375197F4CAC0}" type="presParOf" srcId="{CB51D8BC-2E73-4EBD-9C67-B2A259521A38}" destId="{93129048-E916-463B-8718-36229B2762A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C5E71B2-A417-4E75-89E1-937687DA6041}"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413F086A-5A37-43E2-8EE1-08AF94B9465E}">
      <dgm:prSet phldrT="[Text]" custT="1"/>
      <dgm:spPr>
        <a:solidFill>
          <a:schemeClr val="accent1">
            <a:lumMod val="40000"/>
            <a:lumOff val="60000"/>
          </a:schemeClr>
        </a:solidFill>
        <a:ln>
          <a:solidFill>
            <a:schemeClr val="tx1"/>
          </a:solidFill>
        </a:ln>
      </dgm:spPr>
      <dgm:t>
        <a:bodyPr/>
        <a:lstStyle/>
        <a:p>
          <a:r>
            <a:rPr kumimoji="0" lang="en-GB" altLang="en-US" sz="2400" b="0"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The person must appear to the officer to be suffering from mental disorder</a:t>
          </a:r>
          <a:endParaRPr lang="en-GB" sz="2400" b="0" dirty="0">
            <a:solidFill>
              <a:schemeClr val="tx1"/>
            </a:solidFill>
          </a:endParaRPr>
        </a:p>
      </dgm:t>
    </dgm:pt>
    <dgm:pt modelId="{967B203A-BA54-44A9-86FD-6DCDAB6F634F}" type="parTrans" cxnId="{D14F9956-5205-47DD-B9ED-33697AB77AD5}">
      <dgm:prSet/>
      <dgm:spPr/>
      <dgm:t>
        <a:bodyPr/>
        <a:lstStyle/>
        <a:p>
          <a:endParaRPr lang="en-GB"/>
        </a:p>
      </dgm:t>
    </dgm:pt>
    <dgm:pt modelId="{1080AD82-6AA6-4DD8-A3B9-BDE87EC9B0B7}" type="sibTrans" cxnId="{D14F9956-5205-47DD-B9ED-33697AB77AD5}">
      <dgm:prSet/>
      <dgm:spPr/>
      <dgm:t>
        <a:bodyPr/>
        <a:lstStyle/>
        <a:p>
          <a:endParaRPr lang="en-GB"/>
        </a:p>
      </dgm:t>
    </dgm:pt>
    <dgm:pt modelId="{7E85B5D0-8C03-4A43-880B-38EA52153461}">
      <dgm:prSet phldrT="[Text]" custT="1"/>
      <dgm:spPr>
        <a:solidFill>
          <a:schemeClr val="accent1">
            <a:lumMod val="40000"/>
            <a:lumOff val="60000"/>
          </a:schemeClr>
        </a:solidFill>
        <a:ln>
          <a:solidFill>
            <a:schemeClr val="tx1"/>
          </a:solidFill>
        </a:ln>
      </dgm:spPr>
      <dgm:t>
        <a:bodyPr/>
        <a:lstStyle/>
        <a:p>
          <a:r>
            <a:rPr kumimoji="0" lang="en-GB" altLang="en-US" sz="2400" b="0"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The officer must believe that they need removing in their own interests or for the protection of others</a:t>
          </a:r>
          <a:endParaRPr lang="en-GB" sz="2400" b="0" dirty="0">
            <a:solidFill>
              <a:schemeClr val="tx1"/>
            </a:solidFill>
          </a:endParaRPr>
        </a:p>
      </dgm:t>
    </dgm:pt>
    <dgm:pt modelId="{5786CD68-BCD9-40F2-A0CC-3C7CEA304A04}" type="parTrans" cxnId="{7ABF32EA-B62B-4925-A5F1-FBB04A19C152}">
      <dgm:prSet/>
      <dgm:spPr/>
      <dgm:t>
        <a:bodyPr/>
        <a:lstStyle/>
        <a:p>
          <a:endParaRPr lang="en-GB"/>
        </a:p>
      </dgm:t>
    </dgm:pt>
    <dgm:pt modelId="{73BEB384-0165-43DB-B58E-11CFEC3C6221}" type="sibTrans" cxnId="{7ABF32EA-B62B-4925-A5F1-FBB04A19C152}">
      <dgm:prSet/>
      <dgm:spPr/>
      <dgm:t>
        <a:bodyPr/>
        <a:lstStyle/>
        <a:p>
          <a:endParaRPr lang="en-GB"/>
        </a:p>
      </dgm:t>
    </dgm:pt>
    <dgm:pt modelId="{0E53AA68-0FFC-42A4-98F0-6B556E0F82CC}">
      <dgm:prSet custT="1"/>
      <dgm:spPr>
        <a:solidFill>
          <a:schemeClr val="accent1">
            <a:lumMod val="40000"/>
            <a:lumOff val="60000"/>
          </a:schemeClr>
        </a:solidFill>
        <a:ln>
          <a:solidFill>
            <a:schemeClr val="tx1"/>
          </a:solidFill>
        </a:ln>
      </dgm:spPr>
      <dgm:t>
        <a:bodyPr/>
        <a:lstStyle/>
        <a:p>
          <a:r>
            <a:rPr kumimoji="0" lang="en-GB" altLang="en-US" sz="2400" b="0"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They must appear to the officer to be in immediate need of care or control</a:t>
          </a:r>
          <a:br>
            <a:rPr kumimoji="0" lang="en-GB" altLang="en-US" sz="2800" b="1" i="0" u="none" strike="noStrike"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br>
          <a:endParaRPr lang="en-GB" sz="2800" b="1" dirty="0">
            <a:solidFill>
              <a:schemeClr val="tx1"/>
            </a:solidFill>
          </a:endParaRPr>
        </a:p>
      </dgm:t>
    </dgm:pt>
    <dgm:pt modelId="{E1E55A92-8D72-472A-B6B2-BDE6C6E0883A}" type="parTrans" cxnId="{ECD333EC-E37A-4758-B53E-2F6774D32486}">
      <dgm:prSet/>
      <dgm:spPr/>
      <dgm:t>
        <a:bodyPr/>
        <a:lstStyle/>
        <a:p>
          <a:endParaRPr lang="en-GB"/>
        </a:p>
      </dgm:t>
    </dgm:pt>
    <dgm:pt modelId="{48BE8839-434E-4853-AF85-962E38123077}" type="sibTrans" cxnId="{ECD333EC-E37A-4758-B53E-2F6774D32486}">
      <dgm:prSet/>
      <dgm:spPr/>
      <dgm:t>
        <a:bodyPr/>
        <a:lstStyle/>
        <a:p>
          <a:endParaRPr lang="en-GB"/>
        </a:p>
      </dgm:t>
    </dgm:pt>
    <dgm:pt modelId="{FC75B8FF-9EDE-4AD5-9ABD-95D1B10E7A23}" type="pres">
      <dgm:prSet presAssocID="{7C5E71B2-A417-4E75-89E1-937687DA6041}" presName="diagram" presStyleCnt="0">
        <dgm:presLayoutVars>
          <dgm:dir/>
          <dgm:resizeHandles val="exact"/>
        </dgm:presLayoutVars>
      </dgm:prSet>
      <dgm:spPr/>
    </dgm:pt>
    <dgm:pt modelId="{662BB818-A216-426C-B872-7767C0D77EE6}" type="pres">
      <dgm:prSet presAssocID="{413F086A-5A37-43E2-8EE1-08AF94B9465E}" presName="node" presStyleLbl="node1" presStyleIdx="0" presStyleCnt="3" custScaleY="72322" custLinFactNeighborX="15390" custLinFactNeighborY="-33044">
        <dgm:presLayoutVars>
          <dgm:bulletEnabled val="1"/>
        </dgm:presLayoutVars>
      </dgm:prSet>
      <dgm:spPr/>
    </dgm:pt>
    <dgm:pt modelId="{28025BEE-BCB0-4BF1-BB42-BACB4ECA79C4}" type="pres">
      <dgm:prSet presAssocID="{1080AD82-6AA6-4DD8-A3B9-BDE87EC9B0B7}" presName="sibTrans" presStyleCnt="0"/>
      <dgm:spPr/>
    </dgm:pt>
    <dgm:pt modelId="{7F3882A2-7829-4BC8-B88C-AE6B3E2C4F64}" type="pres">
      <dgm:prSet presAssocID="{0E53AA68-0FFC-42A4-98F0-6B556E0F82CC}" presName="node" presStyleLbl="node1" presStyleIdx="1" presStyleCnt="3" custScaleY="72702" custLinFactNeighborX="7785" custLinFactNeighborY="-33044">
        <dgm:presLayoutVars>
          <dgm:bulletEnabled val="1"/>
        </dgm:presLayoutVars>
      </dgm:prSet>
      <dgm:spPr/>
    </dgm:pt>
    <dgm:pt modelId="{AD0FF144-A37E-417D-8558-C139081898DD}" type="pres">
      <dgm:prSet presAssocID="{48BE8839-434E-4853-AF85-962E38123077}" presName="sibTrans" presStyleCnt="0"/>
      <dgm:spPr/>
    </dgm:pt>
    <dgm:pt modelId="{354C09EA-92AF-411E-9FB2-354A516ED959}" type="pres">
      <dgm:prSet presAssocID="{7E85B5D0-8C03-4A43-880B-38EA52153461}" presName="node" presStyleLbl="node1" presStyleIdx="2" presStyleCnt="3" custScaleY="72438" custLinFactNeighborX="0" custLinFactNeighborY="-33740">
        <dgm:presLayoutVars>
          <dgm:bulletEnabled val="1"/>
        </dgm:presLayoutVars>
      </dgm:prSet>
      <dgm:spPr/>
    </dgm:pt>
  </dgm:ptLst>
  <dgm:cxnLst>
    <dgm:cxn modelId="{E824910D-83D2-4B1B-95B2-38D60580E330}" type="presOf" srcId="{7E85B5D0-8C03-4A43-880B-38EA52153461}" destId="{354C09EA-92AF-411E-9FB2-354A516ED959}" srcOrd="0" destOrd="0" presId="urn:microsoft.com/office/officeart/2005/8/layout/default"/>
    <dgm:cxn modelId="{40E53C3C-CEC5-44D6-A95E-B031EA698204}" type="presOf" srcId="{7C5E71B2-A417-4E75-89E1-937687DA6041}" destId="{FC75B8FF-9EDE-4AD5-9ABD-95D1B10E7A23}" srcOrd="0" destOrd="0" presId="urn:microsoft.com/office/officeart/2005/8/layout/default"/>
    <dgm:cxn modelId="{D98CE069-78E5-4070-94DF-F91669C2EC36}" type="presOf" srcId="{413F086A-5A37-43E2-8EE1-08AF94B9465E}" destId="{662BB818-A216-426C-B872-7767C0D77EE6}" srcOrd="0" destOrd="0" presId="urn:microsoft.com/office/officeart/2005/8/layout/default"/>
    <dgm:cxn modelId="{D14F9956-5205-47DD-B9ED-33697AB77AD5}" srcId="{7C5E71B2-A417-4E75-89E1-937687DA6041}" destId="{413F086A-5A37-43E2-8EE1-08AF94B9465E}" srcOrd="0" destOrd="0" parTransId="{967B203A-BA54-44A9-86FD-6DCDAB6F634F}" sibTransId="{1080AD82-6AA6-4DD8-A3B9-BDE87EC9B0B7}"/>
    <dgm:cxn modelId="{7D545187-5A6C-4E45-A7E7-13CCB30607DB}" type="presOf" srcId="{0E53AA68-0FFC-42A4-98F0-6B556E0F82CC}" destId="{7F3882A2-7829-4BC8-B88C-AE6B3E2C4F64}" srcOrd="0" destOrd="0" presId="urn:microsoft.com/office/officeart/2005/8/layout/default"/>
    <dgm:cxn modelId="{7ABF32EA-B62B-4925-A5F1-FBB04A19C152}" srcId="{7C5E71B2-A417-4E75-89E1-937687DA6041}" destId="{7E85B5D0-8C03-4A43-880B-38EA52153461}" srcOrd="2" destOrd="0" parTransId="{5786CD68-BCD9-40F2-A0CC-3C7CEA304A04}" sibTransId="{73BEB384-0165-43DB-B58E-11CFEC3C6221}"/>
    <dgm:cxn modelId="{ECD333EC-E37A-4758-B53E-2F6774D32486}" srcId="{7C5E71B2-A417-4E75-89E1-937687DA6041}" destId="{0E53AA68-0FFC-42A4-98F0-6B556E0F82CC}" srcOrd="1" destOrd="0" parTransId="{E1E55A92-8D72-472A-B6B2-BDE6C6E0883A}" sibTransId="{48BE8839-434E-4853-AF85-962E38123077}"/>
    <dgm:cxn modelId="{49E397B6-624C-4428-9144-29CECDE658AA}" type="presParOf" srcId="{FC75B8FF-9EDE-4AD5-9ABD-95D1B10E7A23}" destId="{662BB818-A216-426C-B872-7767C0D77EE6}" srcOrd="0" destOrd="0" presId="urn:microsoft.com/office/officeart/2005/8/layout/default"/>
    <dgm:cxn modelId="{EBD09729-6C47-44E4-991F-86A3848C1E0F}" type="presParOf" srcId="{FC75B8FF-9EDE-4AD5-9ABD-95D1B10E7A23}" destId="{28025BEE-BCB0-4BF1-BB42-BACB4ECA79C4}" srcOrd="1" destOrd="0" presId="urn:microsoft.com/office/officeart/2005/8/layout/default"/>
    <dgm:cxn modelId="{4ABAF9C7-9E80-46C7-90A0-5A5137A6ED34}" type="presParOf" srcId="{FC75B8FF-9EDE-4AD5-9ABD-95D1B10E7A23}" destId="{7F3882A2-7829-4BC8-B88C-AE6B3E2C4F64}" srcOrd="2" destOrd="0" presId="urn:microsoft.com/office/officeart/2005/8/layout/default"/>
    <dgm:cxn modelId="{3A5AAC8C-C7BB-4E74-AACE-8B9C5B42DF82}" type="presParOf" srcId="{FC75B8FF-9EDE-4AD5-9ABD-95D1B10E7A23}" destId="{AD0FF144-A37E-417D-8558-C139081898DD}" srcOrd="3" destOrd="0" presId="urn:microsoft.com/office/officeart/2005/8/layout/default"/>
    <dgm:cxn modelId="{A3CBF3C2-55D4-488D-94B2-581458C8F2EE}" type="presParOf" srcId="{FC75B8FF-9EDE-4AD5-9ABD-95D1B10E7A23}" destId="{354C09EA-92AF-411E-9FB2-354A516ED959}"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CA9E75F-3BF1-4A2A-B452-D0ACD692807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3121015-0EA0-439A-ABF5-5A17A228CDD1}">
      <dgm:prSet phldrT="[Text]" custT="1"/>
      <dgm:spPr>
        <a:solidFill>
          <a:schemeClr val="accent1">
            <a:lumMod val="40000"/>
            <a:lumOff val="60000"/>
          </a:schemeClr>
        </a:solidFill>
        <a:ln>
          <a:solidFill>
            <a:schemeClr val="tx1"/>
          </a:solidFill>
        </a:ln>
      </dgm:spPr>
      <dgm:t>
        <a:bodyPr/>
        <a:lstStyle/>
        <a:p>
          <a:r>
            <a:rPr lang="en-GB" sz="2400" b="0" dirty="0">
              <a:solidFill>
                <a:schemeClr val="tx1"/>
              </a:solidFill>
            </a:rPr>
            <a:t>Hallucinating </a:t>
          </a:r>
        </a:p>
      </dgm:t>
    </dgm:pt>
    <dgm:pt modelId="{427B24BF-1A39-4A6F-900E-429BE6C47882}" type="parTrans" cxnId="{8EA73A34-738E-43C3-B189-E13419BE5767}">
      <dgm:prSet/>
      <dgm:spPr/>
      <dgm:t>
        <a:bodyPr/>
        <a:lstStyle/>
        <a:p>
          <a:endParaRPr lang="en-GB"/>
        </a:p>
      </dgm:t>
    </dgm:pt>
    <dgm:pt modelId="{056E34E6-5425-43DD-8B2E-1368E416CBB4}" type="sibTrans" cxnId="{8EA73A34-738E-43C3-B189-E13419BE5767}">
      <dgm:prSet/>
      <dgm:spPr/>
      <dgm:t>
        <a:bodyPr/>
        <a:lstStyle/>
        <a:p>
          <a:endParaRPr lang="en-GB"/>
        </a:p>
      </dgm:t>
    </dgm:pt>
    <dgm:pt modelId="{9C37953E-1519-423A-991C-AFEB416C60DB}">
      <dgm:prSet phldrT="[Text]" custT="1"/>
      <dgm:spPr>
        <a:solidFill>
          <a:schemeClr val="accent1">
            <a:lumMod val="40000"/>
            <a:lumOff val="60000"/>
          </a:schemeClr>
        </a:solidFill>
        <a:ln>
          <a:solidFill>
            <a:schemeClr val="tx1"/>
          </a:solidFill>
        </a:ln>
      </dgm:spPr>
      <dgm:t>
        <a:bodyPr/>
        <a:lstStyle/>
        <a:p>
          <a:r>
            <a:rPr kumimoji="0" lang="en-GB" altLang="en-US" sz="2400" b="0" i="0" u="none" strike="noStrike" cap="none" spc="0" normalizeH="0" baseline="0" noProof="0" dirty="0">
              <a:ln>
                <a:noFill/>
              </a:ln>
              <a:solidFill>
                <a:schemeClr val="tx1"/>
              </a:solidFill>
              <a:effectLst/>
              <a:uLnTx/>
              <a:uFillTx/>
              <a:latin typeface="Calibri"/>
              <a:ea typeface="ＭＳ Ｐゴシック" panose="020B0600070205080204" pitchFamily="34" charset="-128"/>
              <a:cs typeface="+mj-cs"/>
            </a:rPr>
            <a:t>Suicide</a:t>
          </a:r>
          <a:endParaRPr lang="en-GB" sz="2400" b="0" dirty="0">
            <a:solidFill>
              <a:schemeClr val="tx1"/>
            </a:solidFill>
          </a:endParaRPr>
        </a:p>
      </dgm:t>
    </dgm:pt>
    <dgm:pt modelId="{1E5EC33E-7C4F-441C-A8AF-B0273A40A5A7}" type="parTrans" cxnId="{585CDF59-DC8C-4370-93A0-DF4878A19E8A}">
      <dgm:prSet/>
      <dgm:spPr/>
      <dgm:t>
        <a:bodyPr/>
        <a:lstStyle/>
        <a:p>
          <a:endParaRPr lang="en-GB"/>
        </a:p>
      </dgm:t>
    </dgm:pt>
    <dgm:pt modelId="{420FA76C-D34C-4C40-8A47-A1842A8D1952}" type="sibTrans" cxnId="{585CDF59-DC8C-4370-93A0-DF4878A19E8A}">
      <dgm:prSet/>
      <dgm:spPr/>
      <dgm:t>
        <a:bodyPr/>
        <a:lstStyle/>
        <a:p>
          <a:endParaRPr lang="en-GB"/>
        </a:p>
      </dgm:t>
    </dgm:pt>
    <dgm:pt modelId="{60A724DB-B2B9-41DD-8A3C-D6C68EA166F8}">
      <dgm:prSet phldrT="[Text]" custT="1"/>
      <dgm:spPr>
        <a:solidFill>
          <a:schemeClr val="accent1">
            <a:lumMod val="40000"/>
            <a:lumOff val="60000"/>
          </a:schemeClr>
        </a:solidFill>
        <a:ln>
          <a:solidFill>
            <a:schemeClr val="tx1"/>
          </a:solidFill>
        </a:ln>
      </dgm:spPr>
      <dgm:t>
        <a:bodyPr/>
        <a:lstStyle/>
        <a:p>
          <a:r>
            <a:rPr lang="en-GB" sz="2400" b="0" dirty="0">
              <a:solidFill>
                <a:schemeClr val="tx1"/>
              </a:solidFill>
            </a:rPr>
            <a:t>Self harm</a:t>
          </a:r>
        </a:p>
      </dgm:t>
    </dgm:pt>
    <dgm:pt modelId="{3AD2EAA4-C794-4109-A4FE-DD9E697F7C94}" type="parTrans" cxnId="{49664235-A860-4FBA-9012-7A007A4737DB}">
      <dgm:prSet/>
      <dgm:spPr/>
      <dgm:t>
        <a:bodyPr/>
        <a:lstStyle/>
        <a:p>
          <a:endParaRPr lang="en-GB"/>
        </a:p>
      </dgm:t>
    </dgm:pt>
    <dgm:pt modelId="{9F217F68-C619-43A2-9C07-35E0EAEB70B1}" type="sibTrans" cxnId="{49664235-A860-4FBA-9012-7A007A4737DB}">
      <dgm:prSet/>
      <dgm:spPr/>
      <dgm:t>
        <a:bodyPr/>
        <a:lstStyle/>
        <a:p>
          <a:endParaRPr lang="en-GB"/>
        </a:p>
      </dgm:t>
    </dgm:pt>
    <dgm:pt modelId="{7D1E9270-C309-47C4-9F8B-F8EFCE277F52}">
      <dgm:prSet phldrT="[Text]" custT="1"/>
      <dgm:spPr>
        <a:solidFill>
          <a:schemeClr val="accent1">
            <a:lumMod val="40000"/>
            <a:lumOff val="60000"/>
          </a:schemeClr>
        </a:solidFill>
        <a:ln>
          <a:solidFill>
            <a:schemeClr val="tx1"/>
          </a:solidFill>
        </a:ln>
      </dgm:spPr>
      <dgm:t>
        <a:bodyPr/>
        <a:lstStyle/>
        <a:p>
          <a:r>
            <a:rPr lang="en-GB" sz="2400" b="0" dirty="0">
              <a:solidFill>
                <a:schemeClr val="tx1"/>
              </a:solidFill>
            </a:rPr>
            <a:t>Dementia</a:t>
          </a:r>
        </a:p>
      </dgm:t>
    </dgm:pt>
    <dgm:pt modelId="{7C3FA75B-3865-40C9-870F-962E16F3BC5B}" type="parTrans" cxnId="{E0C03B45-2BC6-48AA-B984-4E45724C0A34}">
      <dgm:prSet/>
      <dgm:spPr/>
      <dgm:t>
        <a:bodyPr/>
        <a:lstStyle/>
        <a:p>
          <a:endParaRPr lang="en-GB"/>
        </a:p>
      </dgm:t>
    </dgm:pt>
    <dgm:pt modelId="{BF0C4FDC-F0CB-4557-8FEF-CD69C327F5FC}" type="sibTrans" cxnId="{E0C03B45-2BC6-48AA-B984-4E45724C0A34}">
      <dgm:prSet/>
      <dgm:spPr/>
      <dgm:t>
        <a:bodyPr/>
        <a:lstStyle/>
        <a:p>
          <a:endParaRPr lang="en-GB"/>
        </a:p>
      </dgm:t>
    </dgm:pt>
    <dgm:pt modelId="{E26E6006-9E10-49A2-A383-1845FB42C882}">
      <dgm:prSet phldrT="[Text]" custT="1"/>
      <dgm:spPr>
        <a:solidFill>
          <a:schemeClr val="tx2">
            <a:lumMod val="40000"/>
            <a:lumOff val="60000"/>
          </a:schemeClr>
        </a:solidFill>
        <a:ln>
          <a:solidFill>
            <a:schemeClr val="tx1"/>
          </a:solidFill>
        </a:ln>
      </dgm:spPr>
      <dgm:t>
        <a:bodyPr/>
        <a:lstStyle/>
        <a:p>
          <a:r>
            <a:rPr lang="en-GB" sz="2400" b="0" dirty="0">
              <a:solidFill>
                <a:schemeClr val="tx1"/>
              </a:solidFill>
            </a:rPr>
            <a:t>Unable to care for themselves</a:t>
          </a:r>
        </a:p>
      </dgm:t>
    </dgm:pt>
    <dgm:pt modelId="{059F9D50-B73F-4C2B-AFCF-19C940F71C79}" type="parTrans" cxnId="{7F1754F0-5159-4820-AFF2-FF28B03B3DA9}">
      <dgm:prSet/>
      <dgm:spPr/>
      <dgm:t>
        <a:bodyPr/>
        <a:lstStyle/>
        <a:p>
          <a:endParaRPr lang="en-GB"/>
        </a:p>
      </dgm:t>
    </dgm:pt>
    <dgm:pt modelId="{BB7F97C1-4211-4184-B6C7-E8909BF60B7D}" type="sibTrans" cxnId="{7F1754F0-5159-4820-AFF2-FF28B03B3DA9}">
      <dgm:prSet/>
      <dgm:spPr/>
      <dgm:t>
        <a:bodyPr/>
        <a:lstStyle/>
        <a:p>
          <a:endParaRPr lang="en-GB"/>
        </a:p>
      </dgm:t>
    </dgm:pt>
    <dgm:pt modelId="{964E947B-805E-490A-AE06-EED997A600F3}">
      <dgm:prSet phldrT="[Text]" custT="1"/>
      <dgm:spPr>
        <a:solidFill>
          <a:schemeClr val="tx2">
            <a:lumMod val="40000"/>
            <a:lumOff val="60000"/>
          </a:schemeClr>
        </a:solidFill>
        <a:ln>
          <a:solidFill>
            <a:schemeClr val="tx1"/>
          </a:solidFill>
        </a:ln>
      </dgm:spPr>
      <dgm:t>
        <a:bodyPr/>
        <a:lstStyle/>
        <a:p>
          <a:r>
            <a:rPr lang="en-GB" sz="2400" b="0" dirty="0">
              <a:solidFill>
                <a:schemeClr val="tx1"/>
              </a:solidFill>
            </a:rPr>
            <a:t>Vulnerable </a:t>
          </a:r>
          <a:r>
            <a:rPr lang="en-GB" sz="2400" b="0" dirty="0" err="1">
              <a:solidFill>
                <a:schemeClr val="tx1"/>
              </a:solidFill>
            </a:rPr>
            <a:t>misper</a:t>
          </a:r>
          <a:endParaRPr lang="en-GB" sz="2400" b="0" dirty="0">
            <a:solidFill>
              <a:schemeClr val="tx1"/>
            </a:solidFill>
          </a:endParaRPr>
        </a:p>
      </dgm:t>
    </dgm:pt>
    <dgm:pt modelId="{43E8E5E6-0DD4-4DB8-88AA-CBE6027DE3D9}" type="parTrans" cxnId="{828EF5FE-A29C-4C96-808A-A9B8D77BCF67}">
      <dgm:prSet/>
      <dgm:spPr/>
      <dgm:t>
        <a:bodyPr/>
        <a:lstStyle/>
        <a:p>
          <a:endParaRPr lang="en-GB"/>
        </a:p>
      </dgm:t>
    </dgm:pt>
    <dgm:pt modelId="{B40218B4-2AED-469F-8F4C-7FECF09E8F0A}" type="sibTrans" cxnId="{828EF5FE-A29C-4C96-808A-A9B8D77BCF67}">
      <dgm:prSet/>
      <dgm:spPr/>
      <dgm:t>
        <a:bodyPr/>
        <a:lstStyle/>
        <a:p>
          <a:endParaRPr lang="en-GB"/>
        </a:p>
      </dgm:t>
    </dgm:pt>
    <dgm:pt modelId="{9912D503-375A-4894-AC5D-6C408ADECC71}">
      <dgm:prSet phldrT="[Text]" custT="1"/>
      <dgm:spPr>
        <a:solidFill>
          <a:schemeClr val="tx2">
            <a:lumMod val="40000"/>
            <a:lumOff val="60000"/>
          </a:schemeClr>
        </a:solidFill>
        <a:ln>
          <a:solidFill>
            <a:schemeClr val="tx1"/>
          </a:solidFill>
        </a:ln>
      </dgm:spPr>
      <dgm:t>
        <a:bodyPr/>
        <a:lstStyle/>
        <a:p>
          <a:r>
            <a:rPr lang="en-GB" sz="2400" b="0" dirty="0">
              <a:solidFill>
                <a:schemeClr val="tx1"/>
              </a:solidFill>
            </a:rPr>
            <a:t>Psychotic Illness</a:t>
          </a:r>
        </a:p>
      </dgm:t>
    </dgm:pt>
    <dgm:pt modelId="{2E05FAC3-9630-495C-8F6B-535EDBB9CA06}" type="parTrans" cxnId="{DAD5E5D3-785A-4403-93AB-3C3EE9C99472}">
      <dgm:prSet/>
      <dgm:spPr/>
      <dgm:t>
        <a:bodyPr/>
        <a:lstStyle/>
        <a:p>
          <a:endParaRPr lang="en-GB"/>
        </a:p>
      </dgm:t>
    </dgm:pt>
    <dgm:pt modelId="{2D1FCAC7-F134-44C5-B589-A7B1EE0D2BEC}" type="sibTrans" cxnId="{DAD5E5D3-785A-4403-93AB-3C3EE9C99472}">
      <dgm:prSet/>
      <dgm:spPr/>
      <dgm:t>
        <a:bodyPr/>
        <a:lstStyle/>
        <a:p>
          <a:endParaRPr lang="en-GB"/>
        </a:p>
      </dgm:t>
    </dgm:pt>
    <dgm:pt modelId="{7E02A304-C308-4B56-A035-D6B2515084FB}" type="pres">
      <dgm:prSet presAssocID="{1CA9E75F-3BF1-4A2A-B452-D0ACD6928079}" presName="diagram" presStyleCnt="0">
        <dgm:presLayoutVars>
          <dgm:dir/>
          <dgm:resizeHandles val="exact"/>
        </dgm:presLayoutVars>
      </dgm:prSet>
      <dgm:spPr/>
    </dgm:pt>
    <dgm:pt modelId="{47209743-565B-4655-98F2-0425FD859C10}" type="pres">
      <dgm:prSet presAssocID="{83121015-0EA0-439A-ABF5-5A17A228CDD1}" presName="node" presStyleLbl="node1" presStyleIdx="0" presStyleCnt="7" custLinFactNeighborY="-1159">
        <dgm:presLayoutVars>
          <dgm:bulletEnabled val="1"/>
        </dgm:presLayoutVars>
      </dgm:prSet>
      <dgm:spPr/>
    </dgm:pt>
    <dgm:pt modelId="{8B350026-0401-4A9B-978B-F3E5B5F87CB3}" type="pres">
      <dgm:prSet presAssocID="{056E34E6-5425-43DD-8B2E-1368E416CBB4}" presName="sibTrans" presStyleCnt="0"/>
      <dgm:spPr/>
    </dgm:pt>
    <dgm:pt modelId="{41A46E64-D56C-4458-8758-6BC87BD9C137}" type="pres">
      <dgm:prSet presAssocID="{9C37953E-1519-423A-991C-AFEB416C60DB}" presName="node" presStyleLbl="node1" presStyleIdx="1" presStyleCnt="7">
        <dgm:presLayoutVars>
          <dgm:bulletEnabled val="1"/>
        </dgm:presLayoutVars>
      </dgm:prSet>
      <dgm:spPr/>
    </dgm:pt>
    <dgm:pt modelId="{18AD6DB5-B201-496F-ACA1-E08D820049D8}" type="pres">
      <dgm:prSet presAssocID="{420FA76C-D34C-4C40-8A47-A1842A8D1952}" presName="sibTrans" presStyleCnt="0"/>
      <dgm:spPr/>
    </dgm:pt>
    <dgm:pt modelId="{46F1497C-3B79-4E3B-90F9-A451BF7468EE}" type="pres">
      <dgm:prSet presAssocID="{60A724DB-B2B9-41DD-8A3C-D6C68EA166F8}" presName="node" presStyleLbl="node1" presStyleIdx="2" presStyleCnt="7">
        <dgm:presLayoutVars>
          <dgm:bulletEnabled val="1"/>
        </dgm:presLayoutVars>
      </dgm:prSet>
      <dgm:spPr/>
    </dgm:pt>
    <dgm:pt modelId="{759D3185-0B83-4D6F-B7E7-389FA8D4AB2C}" type="pres">
      <dgm:prSet presAssocID="{9F217F68-C619-43A2-9C07-35E0EAEB70B1}" presName="sibTrans" presStyleCnt="0"/>
      <dgm:spPr/>
    </dgm:pt>
    <dgm:pt modelId="{C19857D1-2A45-432C-B8ED-E40BDBEA3958}" type="pres">
      <dgm:prSet presAssocID="{7D1E9270-C309-47C4-9F8B-F8EFCE277F52}" presName="node" presStyleLbl="node1" presStyleIdx="3" presStyleCnt="7">
        <dgm:presLayoutVars>
          <dgm:bulletEnabled val="1"/>
        </dgm:presLayoutVars>
      </dgm:prSet>
      <dgm:spPr/>
    </dgm:pt>
    <dgm:pt modelId="{585D4709-8372-4F9F-9784-C6FA7B44D8FC}" type="pres">
      <dgm:prSet presAssocID="{BF0C4FDC-F0CB-4557-8FEF-CD69C327F5FC}" presName="sibTrans" presStyleCnt="0"/>
      <dgm:spPr/>
    </dgm:pt>
    <dgm:pt modelId="{C59C649A-1D6C-480B-9EE8-1F93E1E11CEA}" type="pres">
      <dgm:prSet presAssocID="{E26E6006-9E10-49A2-A383-1845FB42C882}" presName="node" presStyleLbl="node1" presStyleIdx="4" presStyleCnt="7">
        <dgm:presLayoutVars>
          <dgm:bulletEnabled val="1"/>
        </dgm:presLayoutVars>
      </dgm:prSet>
      <dgm:spPr/>
    </dgm:pt>
    <dgm:pt modelId="{C5224876-8861-4DC2-BEC8-F658264F4D26}" type="pres">
      <dgm:prSet presAssocID="{BB7F97C1-4211-4184-B6C7-E8909BF60B7D}" presName="sibTrans" presStyleCnt="0"/>
      <dgm:spPr/>
    </dgm:pt>
    <dgm:pt modelId="{26891365-B5A6-4855-A918-A9E5C031CFB7}" type="pres">
      <dgm:prSet presAssocID="{964E947B-805E-490A-AE06-EED997A600F3}" presName="node" presStyleLbl="node1" presStyleIdx="5" presStyleCnt="7">
        <dgm:presLayoutVars>
          <dgm:bulletEnabled val="1"/>
        </dgm:presLayoutVars>
      </dgm:prSet>
      <dgm:spPr/>
    </dgm:pt>
    <dgm:pt modelId="{A06A2C79-F9FF-455B-AF1C-193C5EBAB79D}" type="pres">
      <dgm:prSet presAssocID="{B40218B4-2AED-469F-8F4C-7FECF09E8F0A}" presName="sibTrans" presStyleCnt="0"/>
      <dgm:spPr/>
    </dgm:pt>
    <dgm:pt modelId="{E73D85AF-FABD-4A7E-A287-3CF211F55D8F}" type="pres">
      <dgm:prSet presAssocID="{9912D503-375A-4894-AC5D-6C408ADECC71}" presName="node" presStyleLbl="node1" presStyleIdx="6" presStyleCnt="7">
        <dgm:presLayoutVars>
          <dgm:bulletEnabled val="1"/>
        </dgm:presLayoutVars>
      </dgm:prSet>
      <dgm:spPr/>
    </dgm:pt>
  </dgm:ptLst>
  <dgm:cxnLst>
    <dgm:cxn modelId="{8EA73A34-738E-43C3-B189-E13419BE5767}" srcId="{1CA9E75F-3BF1-4A2A-B452-D0ACD6928079}" destId="{83121015-0EA0-439A-ABF5-5A17A228CDD1}" srcOrd="0" destOrd="0" parTransId="{427B24BF-1A39-4A6F-900E-429BE6C47882}" sibTransId="{056E34E6-5425-43DD-8B2E-1368E416CBB4}"/>
    <dgm:cxn modelId="{49664235-A860-4FBA-9012-7A007A4737DB}" srcId="{1CA9E75F-3BF1-4A2A-B452-D0ACD6928079}" destId="{60A724DB-B2B9-41DD-8A3C-D6C68EA166F8}" srcOrd="2" destOrd="0" parTransId="{3AD2EAA4-C794-4109-A4FE-DD9E697F7C94}" sibTransId="{9F217F68-C619-43A2-9C07-35E0EAEB70B1}"/>
    <dgm:cxn modelId="{4034143B-D403-463B-8CED-8B7DA14A880A}" type="presOf" srcId="{7D1E9270-C309-47C4-9F8B-F8EFCE277F52}" destId="{C19857D1-2A45-432C-B8ED-E40BDBEA3958}" srcOrd="0" destOrd="0" presId="urn:microsoft.com/office/officeart/2005/8/layout/default"/>
    <dgm:cxn modelId="{43B3B43D-8D1F-470D-98E4-3674CC206A2D}" type="presOf" srcId="{E26E6006-9E10-49A2-A383-1845FB42C882}" destId="{C59C649A-1D6C-480B-9EE8-1F93E1E11CEA}" srcOrd="0" destOrd="0" presId="urn:microsoft.com/office/officeart/2005/8/layout/default"/>
    <dgm:cxn modelId="{E0C03B45-2BC6-48AA-B984-4E45724C0A34}" srcId="{1CA9E75F-3BF1-4A2A-B452-D0ACD6928079}" destId="{7D1E9270-C309-47C4-9F8B-F8EFCE277F52}" srcOrd="3" destOrd="0" parTransId="{7C3FA75B-3865-40C9-870F-962E16F3BC5B}" sibTransId="{BF0C4FDC-F0CB-4557-8FEF-CD69C327F5FC}"/>
    <dgm:cxn modelId="{070E4377-980F-4563-A508-D84E1145D6EC}" type="presOf" srcId="{964E947B-805E-490A-AE06-EED997A600F3}" destId="{26891365-B5A6-4855-A918-A9E5C031CFB7}" srcOrd="0" destOrd="0" presId="urn:microsoft.com/office/officeart/2005/8/layout/default"/>
    <dgm:cxn modelId="{585CDF59-DC8C-4370-93A0-DF4878A19E8A}" srcId="{1CA9E75F-3BF1-4A2A-B452-D0ACD6928079}" destId="{9C37953E-1519-423A-991C-AFEB416C60DB}" srcOrd="1" destOrd="0" parTransId="{1E5EC33E-7C4F-441C-A8AF-B0273A40A5A7}" sibTransId="{420FA76C-D34C-4C40-8A47-A1842A8D1952}"/>
    <dgm:cxn modelId="{F0F96E83-6718-48CA-A67D-A792181FBB89}" type="presOf" srcId="{9912D503-375A-4894-AC5D-6C408ADECC71}" destId="{E73D85AF-FABD-4A7E-A287-3CF211F55D8F}" srcOrd="0" destOrd="0" presId="urn:microsoft.com/office/officeart/2005/8/layout/default"/>
    <dgm:cxn modelId="{ACBBD890-92BB-4C4B-8343-AD13717E8641}" type="presOf" srcId="{9C37953E-1519-423A-991C-AFEB416C60DB}" destId="{41A46E64-D56C-4458-8758-6BC87BD9C137}" srcOrd="0" destOrd="0" presId="urn:microsoft.com/office/officeart/2005/8/layout/default"/>
    <dgm:cxn modelId="{131B82CE-CC5B-4312-8365-DB30B387B532}" type="presOf" srcId="{60A724DB-B2B9-41DD-8A3C-D6C68EA166F8}" destId="{46F1497C-3B79-4E3B-90F9-A451BF7468EE}" srcOrd="0" destOrd="0" presId="urn:microsoft.com/office/officeart/2005/8/layout/default"/>
    <dgm:cxn modelId="{DAD5E5D3-785A-4403-93AB-3C3EE9C99472}" srcId="{1CA9E75F-3BF1-4A2A-B452-D0ACD6928079}" destId="{9912D503-375A-4894-AC5D-6C408ADECC71}" srcOrd="6" destOrd="0" parTransId="{2E05FAC3-9630-495C-8F6B-535EDBB9CA06}" sibTransId="{2D1FCAC7-F134-44C5-B589-A7B1EE0D2BEC}"/>
    <dgm:cxn modelId="{7F1754F0-5159-4820-AFF2-FF28B03B3DA9}" srcId="{1CA9E75F-3BF1-4A2A-B452-D0ACD6928079}" destId="{E26E6006-9E10-49A2-A383-1845FB42C882}" srcOrd="4" destOrd="0" parTransId="{059F9D50-B73F-4C2B-AFCF-19C940F71C79}" sibTransId="{BB7F97C1-4211-4184-B6C7-E8909BF60B7D}"/>
    <dgm:cxn modelId="{E26621F2-B489-4738-B608-7B29782CE550}" type="presOf" srcId="{83121015-0EA0-439A-ABF5-5A17A228CDD1}" destId="{47209743-565B-4655-98F2-0425FD859C10}" srcOrd="0" destOrd="0" presId="urn:microsoft.com/office/officeart/2005/8/layout/default"/>
    <dgm:cxn modelId="{C2FDC0F5-D200-46B1-BEB2-35C8B4CEEA7F}" type="presOf" srcId="{1CA9E75F-3BF1-4A2A-B452-D0ACD6928079}" destId="{7E02A304-C308-4B56-A035-D6B2515084FB}" srcOrd="0" destOrd="0" presId="urn:microsoft.com/office/officeart/2005/8/layout/default"/>
    <dgm:cxn modelId="{828EF5FE-A29C-4C96-808A-A9B8D77BCF67}" srcId="{1CA9E75F-3BF1-4A2A-B452-D0ACD6928079}" destId="{964E947B-805E-490A-AE06-EED997A600F3}" srcOrd="5" destOrd="0" parTransId="{43E8E5E6-0DD4-4DB8-88AA-CBE6027DE3D9}" sibTransId="{B40218B4-2AED-469F-8F4C-7FECF09E8F0A}"/>
    <dgm:cxn modelId="{78CBDFFF-DD0B-4B75-B85A-EBD471D45BF2}" type="presParOf" srcId="{7E02A304-C308-4B56-A035-D6B2515084FB}" destId="{47209743-565B-4655-98F2-0425FD859C10}" srcOrd="0" destOrd="0" presId="urn:microsoft.com/office/officeart/2005/8/layout/default"/>
    <dgm:cxn modelId="{76E2C6A0-8F6E-4641-AB81-A32EDD73B1C3}" type="presParOf" srcId="{7E02A304-C308-4B56-A035-D6B2515084FB}" destId="{8B350026-0401-4A9B-978B-F3E5B5F87CB3}" srcOrd="1" destOrd="0" presId="urn:microsoft.com/office/officeart/2005/8/layout/default"/>
    <dgm:cxn modelId="{26ED2322-707F-4DFF-B5A4-5A52B2B75822}" type="presParOf" srcId="{7E02A304-C308-4B56-A035-D6B2515084FB}" destId="{41A46E64-D56C-4458-8758-6BC87BD9C137}" srcOrd="2" destOrd="0" presId="urn:microsoft.com/office/officeart/2005/8/layout/default"/>
    <dgm:cxn modelId="{CFAAC1CA-0E79-4D39-8FE5-E4DFFFE78486}" type="presParOf" srcId="{7E02A304-C308-4B56-A035-D6B2515084FB}" destId="{18AD6DB5-B201-496F-ACA1-E08D820049D8}" srcOrd="3" destOrd="0" presId="urn:microsoft.com/office/officeart/2005/8/layout/default"/>
    <dgm:cxn modelId="{B93C7366-411C-44C0-9634-A3DA39573F83}" type="presParOf" srcId="{7E02A304-C308-4B56-A035-D6B2515084FB}" destId="{46F1497C-3B79-4E3B-90F9-A451BF7468EE}" srcOrd="4" destOrd="0" presId="urn:microsoft.com/office/officeart/2005/8/layout/default"/>
    <dgm:cxn modelId="{DFFDF729-DDF2-4638-ABCB-3510B18A33DA}" type="presParOf" srcId="{7E02A304-C308-4B56-A035-D6B2515084FB}" destId="{759D3185-0B83-4D6F-B7E7-389FA8D4AB2C}" srcOrd="5" destOrd="0" presId="urn:microsoft.com/office/officeart/2005/8/layout/default"/>
    <dgm:cxn modelId="{405C6B9B-54C5-431E-83B7-B91389705D36}" type="presParOf" srcId="{7E02A304-C308-4B56-A035-D6B2515084FB}" destId="{C19857D1-2A45-432C-B8ED-E40BDBEA3958}" srcOrd="6" destOrd="0" presId="urn:microsoft.com/office/officeart/2005/8/layout/default"/>
    <dgm:cxn modelId="{1707DC7F-F47B-4E30-BE7F-5908FDCC5E93}" type="presParOf" srcId="{7E02A304-C308-4B56-A035-D6B2515084FB}" destId="{585D4709-8372-4F9F-9784-C6FA7B44D8FC}" srcOrd="7" destOrd="0" presId="urn:microsoft.com/office/officeart/2005/8/layout/default"/>
    <dgm:cxn modelId="{4A54A399-6CDA-4184-ABB9-1331B235D78E}" type="presParOf" srcId="{7E02A304-C308-4B56-A035-D6B2515084FB}" destId="{C59C649A-1D6C-480B-9EE8-1F93E1E11CEA}" srcOrd="8" destOrd="0" presId="urn:microsoft.com/office/officeart/2005/8/layout/default"/>
    <dgm:cxn modelId="{86FB8138-E8A0-4A06-AD87-C4E3D390AF6E}" type="presParOf" srcId="{7E02A304-C308-4B56-A035-D6B2515084FB}" destId="{C5224876-8861-4DC2-BEC8-F658264F4D26}" srcOrd="9" destOrd="0" presId="urn:microsoft.com/office/officeart/2005/8/layout/default"/>
    <dgm:cxn modelId="{03E1132C-3B13-4ECE-B351-8544C09E9E1D}" type="presParOf" srcId="{7E02A304-C308-4B56-A035-D6B2515084FB}" destId="{26891365-B5A6-4855-A918-A9E5C031CFB7}" srcOrd="10" destOrd="0" presId="urn:microsoft.com/office/officeart/2005/8/layout/default"/>
    <dgm:cxn modelId="{2214AFDD-C121-4602-A7C3-98F172560376}" type="presParOf" srcId="{7E02A304-C308-4B56-A035-D6B2515084FB}" destId="{A06A2C79-F9FF-455B-AF1C-193C5EBAB79D}" srcOrd="11" destOrd="0" presId="urn:microsoft.com/office/officeart/2005/8/layout/default"/>
    <dgm:cxn modelId="{DF475132-51F9-4F27-BD15-088C1E2C5E25}" type="presParOf" srcId="{7E02A304-C308-4B56-A035-D6B2515084FB}" destId="{E73D85AF-FABD-4A7E-A287-3CF211F55D8F}"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7CBFE9C-1F05-46A4-A19A-B9EB41A48FC4}"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62E508BD-05DB-4189-ADD1-C97F8996A1F0}">
      <dgm:prSet phldrT="[Text]"/>
      <dgm:spPr>
        <a:solidFill>
          <a:schemeClr val="tx2">
            <a:lumMod val="40000"/>
            <a:lumOff val="60000"/>
          </a:schemeClr>
        </a:solidFill>
        <a:ln>
          <a:solidFill>
            <a:schemeClr val="tx1"/>
          </a:solidFill>
        </a:ln>
      </dgm:spPr>
      <dgm:t>
        <a:bodyPr/>
        <a:lstStyle/>
        <a:p>
          <a:r>
            <a:rPr lang="en-GB" b="0" i="0" dirty="0">
              <a:solidFill>
                <a:schemeClr val="tx1"/>
              </a:solidFill>
              <a:effectLst/>
              <a:latin typeface="+mn-lt"/>
            </a:rPr>
            <a:t>Residential accommodation provided by a local social services authority</a:t>
          </a:r>
          <a:endParaRPr lang="en-GB" b="0" dirty="0">
            <a:solidFill>
              <a:schemeClr val="tx1"/>
            </a:solidFill>
            <a:latin typeface="+mn-lt"/>
          </a:endParaRPr>
        </a:p>
      </dgm:t>
    </dgm:pt>
    <dgm:pt modelId="{0C6D4017-2D80-48D1-B246-531208713AAE}" type="parTrans" cxnId="{61074CFC-1D12-4B0A-B0B2-E45A139EE090}">
      <dgm:prSet/>
      <dgm:spPr/>
      <dgm:t>
        <a:bodyPr/>
        <a:lstStyle/>
        <a:p>
          <a:endParaRPr lang="en-GB"/>
        </a:p>
      </dgm:t>
    </dgm:pt>
    <dgm:pt modelId="{D1522791-68B1-4A59-A0B7-51DE8FE82B41}" type="sibTrans" cxnId="{61074CFC-1D12-4B0A-B0B2-E45A139EE090}">
      <dgm:prSet/>
      <dgm:spPr/>
      <dgm:t>
        <a:bodyPr/>
        <a:lstStyle/>
        <a:p>
          <a:endParaRPr lang="en-GB"/>
        </a:p>
      </dgm:t>
    </dgm:pt>
    <dgm:pt modelId="{CE0D8A40-FFBE-4902-A4D3-F1D2CB6E96B1}">
      <dgm:prSet phldrT="[Text]" custT="1"/>
      <dgm:spPr>
        <a:solidFill>
          <a:schemeClr val="tx2">
            <a:lumMod val="40000"/>
            <a:lumOff val="60000"/>
          </a:schemeClr>
        </a:solidFill>
      </dgm:spPr>
      <dgm:t>
        <a:bodyPr/>
        <a:lstStyle/>
        <a:p>
          <a:pPr>
            <a:buFont typeface="Arial" panose="020B0604020202020204" pitchFamily="34" charset="0"/>
            <a:buChar char="•"/>
          </a:pPr>
          <a:r>
            <a:rPr lang="en-GB" sz="2400" b="0" i="0" dirty="0">
              <a:solidFill>
                <a:schemeClr val="tx1"/>
              </a:solidFill>
              <a:effectLst/>
              <a:latin typeface="+mn-lt"/>
            </a:rPr>
            <a:t>Hospital (as defined by this act)</a:t>
          </a:r>
          <a:endParaRPr lang="en-GB" sz="2400" b="0" dirty="0">
            <a:solidFill>
              <a:schemeClr val="tx1"/>
            </a:solidFill>
            <a:latin typeface="+mn-lt"/>
          </a:endParaRPr>
        </a:p>
      </dgm:t>
    </dgm:pt>
    <dgm:pt modelId="{95062293-DE52-4999-BB19-01769B387A60}" type="parTrans" cxnId="{BE398CFA-0C84-4EDD-8E0F-5CE7E9DEB226}">
      <dgm:prSet/>
      <dgm:spPr/>
      <dgm:t>
        <a:bodyPr/>
        <a:lstStyle/>
        <a:p>
          <a:endParaRPr lang="en-GB"/>
        </a:p>
      </dgm:t>
    </dgm:pt>
    <dgm:pt modelId="{1F57003C-98CC-4E02-9063-93D8F1665FA3}" type="sibTrans" cxnId="{BE398CFA-0C84-4EDD-8E0F-5CE7E9DEB226}">
      <dgm:prSet/>
      <dgm:spPr/>
      <dgm:t>
        <a:bodyPr/>
        <a:lstStyle/>
        <a:p>
          <a:endParaRPr lang="en-GB"/>
        </a:p>
      </dgm:t>
    </dgm:pt>
    <dgm:pt modelId="{6449AD5C-344F-4ED9-917A-6C057118C8FD}">
      <dgm:prSet custT="1"/>
      <dgm:spPr>
        <a:solidFill>
          <a:schemeClr val="tx2">
            <a:lumMod val="40000"/>
            <a:lumOff val="60000"/>
          </a:schemeClr>
        </a:solidFill>
        <a:ln>
          <a:solidFill>
            <a:schemeClr val="tx1"/>
          </a:solidFill>
        </a:ln>
      </dgm:spPr>
      <dgm:t>
        <a:bodyPr/>
        <a:lstStyle/>
        <a:p>
          <a:r>
            <a:rPr lang="en-GB" sz="2400" b="0" i="0" dirty="0">
              <a:solidFill>
                <a:schemeClr val="tx1"/>
              </a:solidFill>
              <a:effectLst/>
              <a:latin typeface="+mn-lt"/>
            </a:rPr>
            <a:t>Police station*</a:t>
          </a:r>
        </a:p>
      </dgm:t>
    </dgm:pt>
    <dgm:pt modelId="{1B621CDA-13E6-48FD-8111-B08D4BFE4614}" type="parTrans" cxnId="{4B7DCD32-EF57-4114-A5DD-BEBD1E4486D2}">
      <dgm:prSet/>
      <dgm:spPr/>
      <dgm:t>
        <a:bodyPr/>
        <a:lstStyle/>
        <a:p>
          <a:endParaRPr lang="en-GB"/>
        </a:p>
      </dgm:t>
    </dgm:pt>
    <dgm:pt modelId="{AF4D6D97-2BC4-4547-9E47-E366BB7424D7}" type="sibTrans" cxnId="{4B7DCD32-EF57-4114-A5DD-BEBD1E4486D2}">
      <dgm:prSet/>
      <dgm:spPr/>
      <dgm:t>
        <a:bodyPr/>
        <a:lstStyle/>
        <a:p>
          <a:endParaRPr lang="en-GB"/>
        </a:p>
      </dgm:t>
    </dgm:pt>
    <dgm:pt modelId="{EBC6CCB2-4B5C-4FBC-A06F-9CF376CC255D}">
      <dgm:prSet custT="1"/>
      <dgm:spPr>
        <a:solidFill>
          <a:schemeClr val="accent1">
            <a:lumMod val="40000"/>
            <a:lumOff val="60000"/>
          </a:schemeClr>
        </a:solidFill>
        <a:ln>
          <a:solidFill>
            <a:schemeClr val="tx1"/>
          </a:solidFill>
        </a:ln>
      </dgm:spPr>
      <dgm:t>
        <a:bodyPr/>
        <a:lstStyle/>
        <a:p>
          <a:r>
            <a:rPr lang="en-GB" sz="2400" b="0" i="0" dirty="0">
              <a:solidFill>
                <a:schemeClr val="tx1"/>
              </a:solidFill>
              <a:effectLst/>
              <a:latin typeface="+mn-lt"/>
            </a:rPr>
            <a:t>Independent hospital or care home for people who are mentally disordered</a:t>
          </a:r>
        </a:p>
      </dgm:t>
    </dgm:pt>
    <dgm:pt modelId="{B45A25DB-ED76-4FB4-9FAC-2C02795876B6}" type="parTrans" cxnId="{F4F23EF4-B784-42E9-AC7C-55248D4D4BDC}">
      <dgm:prSet/>
      <dgm:spPr/>
      <dgm:t>
        <a:bodyPr/>
        <a:lstStyle/>
        <a:p>
          <a:endParaRPr lang="en-GB"/>
        </a:p>
      </dgm:t>
    </dgm:pt>
    <dgm:pt modelId="{8C596C6D-51D6-4186-9846-7CB0B51F7EB6}" type="sibTrans" cxnId="{F4F23EF4-B784-42E9-AC7C-55248D4D4BDC}">
      <dgm:prSet/>
      <dgm:spPr/>
      <dgm:t>
        <a:bodyPr/>
        <a:lstStyle/>
        <a:p>
          <a:endParaRPr lang="en-GB"/>
        </a:p>
      </dgm:t>
    </dgm:pt>
    <dgm:pt modelId="{A49D88AE-4B48-4815-BC65-49833A546643}">
      <dgm:prSet custT="1"/>
      <dgm:spPr>
        <a:solidFill>
          <a:schemeClr val="accent1">
            <a:lumMod val="40000"/>
            <a:lumOff val="60000"/>
          </a:schemeClr>
        </a:solidFill>
        <a:ln>
          <a:solidFill>
            <a:schemeClr val="tx1"/>
          </a:solidFill>
        </a:ln>
      </dgm:spPr>
      <dgm:t>
        <a:bodyPr/>
        <a:lstStyle/>
        <a:p>
          <a:r>
            <a:rPr lang="en-GB" sz="2400" b="0" i="0" dirty="0">
              <a:solidFill>
                <a:schemeClr val="tx1"/>
              </a:solidFill>
              <a:effectLst/>
              <a:latin typeface="+mn-lt"/>
            </a:rPr>
            <a:t>Any other suitable place</a:t>
          </a:r>
          <a:endParaRPr lang="en-GB" sz="2400" b="0" dirty="0">
            <a:solidFill>
              <a:schemeClr val="tx1"/>
            </a:solidFill>
            <a:latin typeface="+mn-lt"/>
          </a:endParaRPr>
        </a:p>
      </dgm:t>
    </dgm:pt>
    <dgm:pt modelId="{EDE4E11B-A918-4552-9CE7-8247FBE66ACA}" type="parTrans" cxnId="{68C927D0-B9AD-489A-B389-361E47053619}">
      <dgm:prSet/>
      <dgm:spPr/>
      <dgm:t>
        <a:bodyPr/>
        <a:lstStyle/>
        <a:p>
          <a:endParaRPr lang="en-GB"/>
        </a:p>
      </dgm:t>
    </dgm:pt>
    <dgm:pt modelId="{38409636-0079-41E7-845E-91EF7EF42F1F}" type="sibTrans" cxnId="{68C927D0-B9AD-489A-B389-361E47053619}">
      <dgm:prSet/>
      <dgm:spPr/>
      <dgm:t>
        <a:bodyPr/>
        <a:lstStyle/>
        <a:p>
          <a:endParaRPr lang="en-GB"/>
        </a:p>
      </dgm:t>
    </dgm:pt>
    <dgm:pt modelId="{B879C02D-F021-4187-9449-4F9FA8BB1F64}" type="pres">
      <dgm:prSet presAssocID="{97CBFE9C-1F05-46A4-A19A-B9EB41A48FC4}" presName="diagram" presStyleCnt="0">
        <dgm:presLayoutVars>
          <dgm:dir/>
          <dgm:resizeHandles val="exact"/>
        </dgm:presLayoutVars>
      </dgm:prSet>
      <dgm:spPr/>
    </dgm:pt>
    <dgm:pt modelId="{63DAFAFF-0D68-4CAF-A53B-823B34674DF6}" type="pres">
      <dgm:prSet presAssocID="{62E508BD-05DB-4189-ADD1-C97F8996A1F0}" presName="node" presStyleLbl="node1" presStyleIdx="0" presStyleCnt="5">
        <dgm:presLayoutVars>
          <dgm:bulletEnabled val="1"/>
        </dgm:presLayoutVars>
      </dgm:prSet>
      <dgm:spPr/>
    </dgm:pt>
    <dgm:pt modelId="{A05D3B13-E044-4F3B-9FEB-8B1D02849627}" type="pres">
      <dgm:prSet presAssocID="{D1522791-68B1-4A59-A0B7-51DE8FE82B41}" presName="sibTrans" presStyleCnt="0"/>
      <dgm:spPr/>
    </dgm:pt>
    <dgm:pt modelId="{6305A34C-8100-4D82-81AE-15C7CFABDCB2}" type="pres">
      <dgm:prSet presAssocID="{CE0D8A40-FFBE-4902-A4D3-F1D2CB6E96B1}" presName="node" presStyleLbl="node1" presStyleIdx="1" presStyleCnt="5">
        <dgm:presLayoutVars>
          <dgm:bulletEnabled val="1"/>
        </dgm:presLayoutVars>
      </dgm:prSet>
      <dgm:spPr/>
    </dgm:pt>
    <dgm:pt modelId="{FA65A996-73DF-44B1-A38A-4F754A59DC4D}" type="pres">
      <dgm:prSet presAssocID="{1F57003C-98CC-4E02-9063-93D8F1665FA3}" presName="sibTrans" presStyleCnt="0"/>
      <dgm:spPr/>
    </dgm:pt>
    <dgm:pt modelId="{D7FB428B-4497-4783-B52A-6F14D27886E3}" type="pres">
      <dgm:prSet presAssocID="{6449AD5C-344F-4ED9-917A-6C057118C8FD}" presName="node" presStyleLbl="node1" presStyleIdx="2" presStyleCnt="5">
        <dgm:presLayoutVars>
          <dgm:bulletEnabled val="1"/>
        </dgm:presLayoutVars>
      </dgm:prSet>
      <dgm:spPr/>
    </dgm:pt>
    <dgm:pt modelId="{D52B60C4-D23A-41AD-93DE-701C49A0E6F3}" type="pres">
      <dgm:prSet presAssocID="{AF4D6D97-2BC4-4547-9E47-E366BB7424D7}" presName="sibTrans" presStyleCnt="0"/>
      <dgm:spPr/>
    </dgm:pt>
    <dgm:pt modelId="{A3004E78-6D38-44F9-9EF7-505FAA8A92F2}" type="pres">
      <dgm:prSet presAssocID="{EBC6CCB2-4B5C-4FBC-A06F-9CF376CC255D}" presName="node" presStyleLbl="node1" presStyleIdx="3" presStyleCnt="5">
        <dgm:presLayoutVars>
          <dgm:bulletEnabled val="1"/>
        </dgm:presLayoutVars>
      </dgm:prSet>
      <dgm:spPr/>
    </dgm:pt>
    <dgm:pt modelId="{E60B7E29-0EA1-458D-8F4D-5BCC087F5A7E}" type="pres">
      <dgm:prSet presAssocID="{8C596C6D-51D6-4186-9846-7CB0B51F7EB6}" presName="sibTrans" presStyleCnt="0"/>
      <dgm:spPr/>
    </dgm:pt>
    <dgm:pt modelId="{5ED9BE86-ACAC-4F77-96CC-ABA7FF3EC823}" type="pres">
      <dgm:prSet presAssocID="{A49D88AE-4B48-4815-BC65-49833A546643}" presName="node" presStyleLbl="node1" presStyleIdx="4" presStyleCnt="5">
        <dgm:presLayoutVars>
          <dgm:bulletEnabled val="1"/>
        </dgm:presLayoutVars>
      </dgm:prSet>
      <dgm:spPr/>
    </dgm:pt>
  </dgm:ptLst>
  <dgm:cxnLst>
    <dgm:cxn modelId="{2C499319-EC4F-465F-B161-8C0AC853EDF8}" type="presOf" srcId="{A49D88AE-4B48-4815-BC65-49833A546643}" destId="{5ED9BE86-ACAC-4F77-96CC-ABA7FF3EC823}" srcOrd="0" destOrd="0" presId="urn:microsoft.com/office/officeart/2005/8/layout/default"/>
    <dgm:cxn modelId="{1800C72D-BFA2-4D09-A44C-97A92FD65526}" type="presOf" srcId="{6449AD5C-344F-4ED9-917A-6C057118C8FD}" destId="{D7FB428B-4497-4783-B52A-6F14D27886E3}" srcOrd="0" destOrd="0" presId="urn:microsoft.com/office/officeart/2005/8/layout/default"/>
    <dgm:cxn modelId="{4B7DCD32-EF57-4114-A5DD-BEBD1E4486D2}" srcId="{97CBFE9C-1F05-46A4-A19A-B9EB41A48FC4}" destId="{6449AD5C-344F-4ED9-917A-6C057118C8FD}" srcOrd="2" destOrd="0" parTransId="{1B621CDA-13E6-48FD-8111-B08D4BFE4614}" sibTransId="{AF4D6D97-2BC4-4547-9E47-E366BB7424D7}"/>
    <dgm:cxn modelId="{93FE8F3A-5D27-465B-A29F-9DBC6541A89D}" type="presOf" srcId="{62E508BD-05DB-4189-ADD1-C97F8996A1F0}" destId="{63DAFAFF-0D68-4CAF-A53B-823B34674DF6}" srcOrd="0" destOrd="0" presId="urn:microsoft.com/office/officeart/2005/8/layout/default"/>
    <dgm:cxn modelId="{5CBA4F7D-8E5A-4F9B-8A38-C532625E3BC8}" type="presOf" srcId="{97CBFE9C-1F05-46A4-A19A-B9EB41A48FC4}" destId="{B879C02D-F021-4187-9449-4F9FA8BB1F64}" srcOrd="0" destOrd="0" presId="urn:microsoft.com/office/officeart/2005/8/layout/default"/>
    <dgm:cxn modelId="{77B9488C-5333-4254-BE5D-E0C3F2472C5B}" type="presOf" srcId="{CE0D8A40-FFBE-4902-A4D3-F1D2CB6E96B1}" destId="{6305A34C-8100-4D82-81AE-15C7CFABDCB2}" srcOrd="0" destOrd="0" presId="urn:microsoft.com/office/officeart/2005/8/layout/default"/>
    <dgm:cxn modelId="{78861C9B-6206-4E60-A9AA-31B4B79912E0}" type="presOf" srcId="{EBC6CCB2-4B5C-4FBC-A06F-9CF376CC255D}" destId="{A3004E78-6D38-44F9-9EF7-505FAA8A92F2}" srcOrd="0" destOrd="0" presId="urn:microsoft.com/office/officeart/2005/8/layout/default"/>
    <dgm:cxn modelId="{68C927D0-B9AD-489A-B389-361E47053619}" srcId="{97CBFE9C-1F05-46A4-A19A-B9EB41A48FC4}" destId="{A49D88AE-4B48-4815-BC65-49833A546643}" srcOrd="4" destOrd="0" parTransId="{EDE4E11B-A918-4552-9CE7-8247FBE66ACA}" sibTransId="{38409636-0079-41E7-845E-91EF7EF42F1F}"/>
    <dgm:cxn modelId="{F4F23EF4-B784-42E9-AC7C-55248D4D4BDC}" srcId="{97CBFE9C-1F05-46A4-A19A-B9EB41A48FC4}" destId="{EBC6CCB2-4B5C-4FBC-A06F-9CF376CC255D}" srcOrd="3" destOrd="0" parTransId="{B45A25DB-ED76-4FB4-9FAC-2C02795876B6}" sibTransId="{8C596C6D-51D6-4186-9846-7CB0B51F7EB6}"/>
    <dgm:cxn modelId="{BE398CFA-0C84-4EDD-8E0F-5CE7E9DEB226}" srcId="{97CBFE9C-1F05-46A4-A19A-B9EB41A48FC4}" destId="{CE0D8A40-FFBE-4902-A4D3-F1D2CB6E96B1}" srcOrd="1" destOrd="0" parTransId="{95062293-DE52-4999-BB19-01769B387A60}" sibTransId="{1F57003C-98CC-4E02-9063-93D8F1665FA3}"/>
    <dgm:cxn modelId="{61074CFC-1D12-4B0A-B0B2-E45A139EE090}" srcId="{97CBFE9C-1F05-46A4-A19A-B9EB41A48FC4}" destId="{62E508BD-05DB-4189-ADD1-C97F8996A1F0}" srcOrd="0" destOrd="0" parTransId="{0C6D4017-2D80-48D1-B246-531208713AAE}" sibTransId="{D1522791-68B1-4A59-A0B7-51DE8FE82B41}"/>
    <dgm:cxn modelId="{EAFF044E-DAC3-4E8E-BE10-E476DFCAD080}" type="presParOf" srcId="{B879C02D-F021-4187-9449-4F9FA8BB1F64}" destId="{63DAFAFF-0D68-4CAF-A53B-823B34674DF6}" srcOrd="0" destOrd="0" presId="urn:microsoft.com/office/officeart/2005/8/layout/default"/>
    <dgm:cxn modelId="{99275C40-4260-4E91-88EE-73FA9620FB67}" type="presParOf" srcId="{B879C02D-F021-4187-9449-4F9FA8BB1F64}" destId="{A05D3B13-E044-4F3B-9FEB-8B1D02849627}" srcOrd="1" destOrd="0" presId="urn:microsoft.com/office/officeart/2005/8/layout/default"/>
    <dgm:cxn modelId="{FA4A0848-3050-41B0-93FA-474AEFDD9564}" type="presParOf" srcId="{B879C02D-F021-4187-9449-4F9FA8BB1F64}" destId="{6305A34C-8100-4D82-81AE-15C7CFABDCB2}" srcOrd="2" destOrd="0" presId="urn:microsoft.com/office/officeart/2005/8/layout/default"/>
    <dgm:cxn modelId="{0FC1CB13-96DD-4CB6-958E-4494007946A8}" type="presParOf" srcId="{B879C02D-F021-4187-9449-4F9FA8BB1F64}" destId="{FA65A996-73DF-44B1-A38A-4F754A59DC4D}" srcOrd="3" destOrd="0" presId="urn:microsoft.com/office/officeart/2005/8/layout/default"/>
    <dgm:cxn modelId="{DE72AA90-5C33-42BE-AFDB-724A0AE5D1B2}" type="presParOf" srcId="{B879C02D-F021-4187-9449-4F9FA8BB1F64}" destId="{D7FB428B-4497-4783-B52A-6F14D27886E3}" srcOrd="4" destOrd="0" presId="urn:microsoft.com/office/officeart/2005/8/layout/default"/>
    <dgm:cxn modelId="{C38CF75B-79EC-4F6D-9284-0F42E50DE3AA}" type="presParOf" srcId="{B879C02D-F021-4187-9449-4F9FA8BB1F64}" destId="{D52B60C4-D23A-41AD-93DE-701C49A0E6F3}" srcOrd="5" destOrd="0" presId="urn:microsoft.com/office/officeart/2005/8/layout/default"/>
    <dgm:cxn modelId="{2E03A244-2BFC-4AED-B799-FF37A87278E8}" type="presParOf" srcId="{B879C02D-F021-4187-9449-4F9FA8BB1F64}" destId="{A3004E78-6D38-44F9-9EF7-505FAA8A92F2}" srcOrd="6" destOrd="0" presId="urn:microsoft.com/office/officeart/2005/8/layout/default"/>
    <dgm:cxn modelId="{F0A917DB-030E-41CA-BF2B-AD9DB0F91594}" type="presParOf" srcId="{B879C02D-F021-4187-9449-4F9FA8BB1F64}" destId="{E60B7E29-0EA1-458D-8F4D-5BCC087F5A7E}" srcOrd="7" destOrd="0" presId="urn:microsoft.com/office/officeart/2005/8/layout/default"/>
    <dgm:cxn modelId="{449FD1F6-DF16-48AB-9157-EBEC58366D1C}" type="presParOf" srcId="{B879C02D-F021-4187-9449-4F9FA8BB1F64}" destId="{5ED9BE86-ACAC-4F77-96CC-ABA7FF3EC82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B186684-8E2A-4E8D-97EB-90BE7173FF3E}" type="doc">
      <dgm:prSet loTypeId="urn:diagrams.loki3.com/VaryingWidthList" loCatId="list" qsTypeId="urn:microsoft.com/office/officeart/2005/8/quickstyle/simple1" qsCatId="simple" csTypeId="urn:microsoft.com/office/officeart/2005/8/colors/accent2_5" csCatId="accent2" phldr="1"/>
      <dgm:spPr/>
    </dgm:pt>
    <dgm:pt modelId="{C18E6FAD-B778-4B0C-914C-7C35F0A030EC}">
      <dgm:prSet phldrT="[Text]" custT="1"/>
      <dgm:spPr>
        <a:solidFill>
          <a:schemeClr val="tx2">
            <a:lumMod val="40000"/>
            <a:lumOff val="60000"/>
            <a:alpha val="90000"/>
          </a:schemeClr>
        </a:solidFill>
        <a:ln>
          <a:solidFill>
            <a:schemeClr val="tx1"/>
          </a:solidFill>
        </a:ln>
      </dgm:spPr>
      <dgm:t>
        <a:bodyPr/>
        <a:lstStyle/>
        <a:p>
          <a:r>
            <a:rPr lang="en-GB" sz="2800" b="0" dirty="0">
              <a:solidFill>
                <a:schemeClr val="tx1"/>
              </a:solidFill>
            </a:rPr>
            <a:t>Police Stations/Custody Suites are classified as a place of safety for S136 </a:t>
          </a:r>
        </a:p>
      </dgm:t>
    </dgm:pt>
    <dgm:pt modelId="{CED86C2B-0371-4719-9A2B-E164ED74E8DB}" type="parTrans" cxnId="{20FB960B-9492-4B58-AD53-E7F110146726}">
      <dgm:prSet/>
      <dgm:spPr/>
      <dgm:t>
        <a:bodyPr/>
        <a:lstStyle/>
        <a:p>
          <a:endParaRPr lang="en-GB"/>
        </a:p>
      </dgm:t>
    </dgm:pt>
    <dgm:pt modelId="{3B7BDB7B-0555-4D8A-BDF9-25412E4DCE9C}" type="sibTrans" cxnId="{20FB960B-9492-4B58-AD53-E7F110146726}">
      <dgm:prSet/>
      <dgm:spPr/>
      <dgm:t>
        <a:bodyPr/>
        <a:lstStyle/>
        <a:p>
          <a:endParaRPr lang="en-GB"/>
        </a:p>
      </dgm:t>
    </dgm:pt>
    <dgm:pt modelId="{0CD8A197-5ECB-4774-B9CD-472C11AD76D2}">
      <dgm:prSet custT="1"/>
      <dgm:spPr>
        <a:solidFill>
          <a:schemeClr val="accent1">
            <a:lumMod val="40000"/>
            <a:lumOff val="60000"/>
            <a:alpha val="70000"/>
          </a:schemeClr>
        </a:solidFill>
        <a:ln>
          <a:solidFill>
            <a:schemeClr val="tx1"/>
          </a:solidFill>
        </a:ln>
      </dgm:spPr>
      <dgm:t>
        <a:bodyPr/>
        <a:lstStyle/>
        <a:p>
          <a:r>
            <a:rPr lang="en-GB" sz="2800" b="0" dirty="0">
              <a:solidFill>
                <a:schemeClr val="tx1"/>
              </a:solidFill>
            </a:rPr>
            <a:t>However, they are </a:t>
          </a:r>
          <a:r>
            <a:rPr lang="en-GB" sz="2800" b="0" u="sng" dirty="0">
              <a:solidFill>
                <a:schemeClr val="tx1"/>
              </a:solidFill>
            </a:rPr>
            <a:t>a last resort </a:t>
          </a:r>
          <a:r>
            <a:rPr lang="en-GB" sz="2800" b="0" dirty="0">
              <a:solidFill>
                <a:schemeClr val="tx1"/>
              </a:solidFill>
            </a:rPr>
            <a:t>and should only be used in certain situations. </a:t>
          </a:r>
        </a:p>
      </dgm:t>
    </dgm:pt>
    <dgm:pt modelId="{1C929FF3-86AE-4DE6-8B96-A59911BFB82F}" type="parTrans" cxnId="{176BB4C2-28A6-4029-8E74-666ACD95A81F}">
      <dgm:prSet/>
      <dgm:spPr/>
      <dgm:t>
        <a:bodyPr/>
        <a:lstStyle/>
        <a:p>
          <a:endParaRPr lang="en-GB"/>
        </a:p>
      </dgm:t>
    </dgm:pt>
    <dgm:pt modelId="{3AA06DB5-31D1-48A5-9478-228B343D6E9F}" type="sibTrans" cxnId="{176BB4C2-28A6-4029-8E74-666ACD95A81F}">
      <dgm:prSet/>
      <dgm:spPr/>
      <dgm:t>
        <a:bodyPr/>
        <a:lstStyle/>
        <a:p>
          <a:endParaRPr lang="en-GB"/>
        </a:p>
      </dgm:t>
    </dgm:pt>
    <dgm:pt modelId="{39DA7B3F-85ED-436E-A494-6ABC43554EFB}">
      <dgm:prSet custT="1"/>
      <dgm:spPr>
        <a:solidFill>
          <a:schemeClr val="accent3">
            <a:lumMod val="60000"/>
            <a:lumOff val="40000"/>
            <a:alpha val="50000"/>
          </a:schemeClr>
        </a:solidFill>
        <a:ln>
          <a:solidFill>
            <a:schemeClr val="tx1"/>
          </a:solidFill>
        </a:ln>
      </dgm:spPr>
      <dgm:t>
        <a:bodyPr/>
        <a:lstStyle/>
        <a:p>
          <a:r>
            <a:rPr lang="en-GB" sz="2800" b="0" dirty="0">
              <a:solidFill>
                <a:schemeClr val="tx1"/>
              </a:solidFill>
            </a:rPr>
            <a:t>i.e. If the prisoner is extremely violent and it’s not practical to take them to hospital</a:t>
          </a:r>
        </a:p>
      </dgm:t>
    </dgm:pt>
    <dgm:pt modelId="{666A436B-9A64-4B3A-B9BE-76F440E93C2D}" type="parTrans" cxnId="{F0908957-CAA5-4962-A1E2-10866327EA23}">
      <dgm:prSet/>
      <dgm:spPr/>
      <dgm:t>
        <a:bodyPr/>
        <a:lstStyle/>
        <a:p>
          <a:endParaRPr lang="en-GB"/>
        </a:p>
      </dgm:t>
    </dgm:pt>
    <dgm:pt modelId="{744973ED-B407-44EF-B881-AC6BB0C5A01D}" type="sibTrans" cxnId="{F0908957-CAA5-4962-A1E2-10866327EA23}">
      <dgm:prSet/>
      <dgm:spPr/>
      <dgm:t>
        <a:bodyPr/>
        <a:lstStyle/>
        <a:p>
          <a:endParaRPr lang="en-GB"/>
        </a:p>
      </dgm:t>
    </dgm:pt>
    <dgm:pt modelId="{139A8BD6-9D73-4B0A-A6D3-AF556D507867}" type="pres">
      <dgm:prSet presAssocID="{FB186684-8E2A-4E8D-97EB-90BE7173FF3E}" presName="Name0" presStyleCnt="0">
        <dgm:presLayoutVars>
          <dgm:resizeHandles/>
        </dgm:presLayoutVars>
      </dgm:prSet>
      <dgm:spPr/>
    </dgm:pt>
    <dgm:pt modelId="{60CC88B5-4106-4664-AC4F-164BF1C437BD}" type="pres">
      <dgm:prSet presAssocID="{C18E6FAD-B778-4B0C-914C-7C35F0A030EC}" presName="text" presStyleLbl="node1" presStyleIdx="0" presStyleCnt="3" custScaleX="158651">
        <dgm:presLayoutVars>
          <dgm:bulletEnabled val="1"/>
        </dgm:presLayoutVars>
      </dgm:prSet>
      <dgm:spPr/>
    </dgm:pt>
    <dgm:pt modelId="{CDCC8BC8-4B5A-48DC-B52C-04551310A900}" type="pres">
      <dgm:prSet presAssocID="{3B7BDB7B-0555-4D8A-BDF9-25412E4DCE9C}" presName="space" presStyleCnt="0"/>
      <dgm:spPr/>
    </dgm:pt>
    <dgm:pt modelId="{2290E9CE-4DCC-457F-AEA8-F733C3022179}" type="pres">
      <dgm:prSet presAssocID="{0CD8A197-5ECB-4774-B9CD-472C11AD76D2}" presName="text" presStyleLbl="node1" presStyleIdx="1" presStyleCnt="3" custScaleX="158651">
        <dgm:presLayoutVars>
          <dgm:bulletEnabled val="1"/>
        </dgm:presLayoutVars>
      </dgm:prSet>
      <dgm:spPr/>
    </dgm:pt>
    <dgm:pt modelId="{2C8B44C9-5C21-4A13-BD13-604B0A4EA6A7}" type="pres">
      <dgm:prSet presAssocID="{3AA06DB5-31D1-48A5-9478-228B343D6E9F}" presName="space" presStyleCnt="0"/>
      <dgm:spPr/>
    </dgm:pt>
    <dgm:pt modelId="{10D5FB05-2004-4E4D-954A-6C3C69374C62}" type="pres">
      <dgm:prSet presAssocID="{39DA7B3F-85ED-436E-A494-6ABC43554EFB}" presName="text" presStyleLbl="node1" presStyleIdx="2" presStyleCnt="3" custScaleX="158651">
        <dgm:presLayoutVars>
          <dgm:bulletEnabled val="1"/>
        </dgm:presLayoutVars>
      </dgm:prSet>
      <dgm:spPr/>
    </dgm:pt>
  </dgm:ptLst>
  <dgm:cxnLst>
    <dgm:cxn modelId="{20FB960B-9492-4B58-AD53-E7F110146726}" srcId="{FB186684-8E2A-4E8D-97EB-90BE7173FF3E}" destId="{C18E6FAD-B778-4B0C-914C-7C35F0A030EC}" srcOrd="0" destOrd="0" parTransId="{CED86C2B-0371-4719-9A2B-E164ED74E8DB}" sibTransId="{3B7BDB7B-0555-4D8A-BDF9-25412E4DCE9C}"/>
    <dgm:cxn modelId="{A50C1541-0D3B-4087-9C88-01832BE6813E}" type="presOf" srcId="{C18E6FAD-B778-4B0C-914C-7C35F0A030EC}" destId="{60CC88B5-4106-4664-AC4F-164BF1C437BD}" srcOrd="0" destOrd="0" presId="urn:diagrams.loki3.com/VaryingWidthList"/>
    <dgm:cxn modelId="{F0908957-CAA5-4962-A1E2-10866327EA23}" srcId="{FB186684-8E2A-4E8D-97EB-90BE7173FF3E}" destId="{39DA7B3F-85ED-436E-A494-6ABC43554EFB}" srcOrd="2" destOrd="0" parTransId="{666A436B-9A64-4B3A-B9BE-76F440E93C2D}" sibTransId="{744973ED-B407-44EF-B881-AC6BB0C5A01D}"/>
    <dgm:cxn modelId="{8272A4AC-34DA-4C4D-8DFE-3027A05B8F75}" type="presOf" srcId="{39DA7B3F-85ED-436E-A494-6ABC43554EFB}" destId="{10D5FB05-2004-4E4D-954A-6C3C69374C62}" srcOrd="0" destOrd="0" presId="urn:diagrams.loki3.com/VaryingWidthList"/>
    <dgm:cxn modelId="{176BB4C2-28A6-4029-8E74-666ACD95A81F}" srcId="{FB186684-8E2A-4E8D-97EB-90BE7173FF3E}" destId="{0CD8A197-5ECB-4774-B9CD-472C11AD76D2}" srcOrd="1" destOrd="0" parTransId="{1C929FF3-86AE-4DE6-8B96-A59911BFB82F}" sibTransId="{3AA06DB5-31D1-48A5-9478-228B343D6E9F}"/>
    <dgm:cxn modelId="{5A09F2CD-030E-4535-BB37-702DAE3B51DE}" type="presOf" srcId="{0CD8A197-5ECB-4774-B9CD-472C11AD76D2}" destId="{2290E9CE-4DCC-457F-AEA8-F733C3022179}" srcOrd="0" destOrd="0" presId="urn:diagrams.loki3.com/VaryingWidthList"/>
    <dgm:cxn modelId="{A1B6C0EA-5FD6-4A6C-A058-61926EE04135}" type="presOf" srcId="{FB186684-8E2A-4E8D-97EB-90BE7173FF3E}" destId="{139A8BD6-9D73-4B0A-A6D3-AF556D507867}" srcOrd="0" destOrd="0" presId="urn:diagrams.loki3.com/VaryingWidthList"/>
    <dgm:cxn modelId="{037312E9-8D7A-4AC9-91EE-3E2F22B466E2}" type="presParOf" srcId="{139A8BD6-9D73-4B0A-A6D3-AF556D507867}" destId="{60CC88B5-4106-4664-AC4F-164BF1C437BD}" srcOrd="0" destOrd="0" presId="urn:diagrams.loki3.com/VaryingWidthList"/>
    <dgm:cxn modelId="{FD368107-A222-404C-8553-50D4314F9E13}" type="presParOf" srcId="{139A8BD6-9D73-4B0A-A6D3-AF556D507867}" destId="{CDCC8BC8-4B5A-48DC-B52C-04551310A900}" srcOrd="1" destOrd="0" presId="urn:diagrams.loki3.com/VaryingWidthList"/>
    <dgm:cxn modelId="{5B3D1515-C60F-485D-8C11-C80772AB3DEC}" type="presParOf" srcId="{139A8BD6-9D73-4B0A-A6D3-AF556D507867}" destId="{2290E9CE-4DCC-457F-AEA8-F733C3022179}" srcOrd="2" destOrd="0" presId="urn:diagrams.loki3.com/VaryingWidthList"/>
    <dgm:cxn modelId="{F415AA9D-F095-4CF6-83EE-19DE353B52ED}" type="presParOf" srcId="{139A8BD6-9D73-4B0A-A6D3-AF556D507867}" destId="{2C8B44C9-5C21-4A13-BD13-604B0A4EA6A7}" srcOrd="3" destOrd="0" presId="urn:diagrams.loki3.com/VaryingWidthList"/>
    <dgm:cxn modelId="{92042FEF-7223-4E02-9022-E437D685DC2C}" type="presParOf" srcId="{139A8BD6-9D73-4B0A-A6D3-AF556D507867}" destId="{10D5FB05-2004-4E4D-954A-6C3C69374C62}" srcOrd="4"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9315E21-EC75-4870-BE9B-CC4BDAD5E4D6}"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GB"/>
        </a:p>
      </dgm:t>
    </dgm:pt>
    <dgm:pt modelId="{EDA3244D-4495-4DEF-B5A1-8E5293C95668}">
      <dgm:prSet phldrT="[Text]" custT="1"/>
      <dgm:spPr>
        <a:solidFill>
          <a:schemeClr val="tx2">
            <a:lumMod val="60000"/>
            <a:lumOff val="40000"/>
          </a:schemeClr>
        </a:solidFill>
        <a:ln>
          <a:solidFill>
            <a:schemeClr val="tx1"/>
          </a:solidFill>
        </a:ln>
      </dgm:spPr>
      <dgm:t>
        <a:bodyPr/>
        <a:lstStyle/>
        <a:p>
          <a:pPr>
            <a:buClrTx/>
            <a:buSzTx/>
            <a:buFontTx/>
            <a:buNone/>
          </a:pPr>
          <a:r>
            <a:rPr kumimoji="0" lang="en-GB" altLang="en-US" sz="2800" b="0" i="0" u="none" strike="noStrike" cap="none" spc="0" normalizeH="0" baseline="0" noProof="0" dirty="0">
              <a:ln/>
              <a:solidFill>
                <a:schemeClr val="tx1"/>
              </a:solidFill>
              <a:effectLst/>
              <a:uLnTx/>
              <a:uFillTx/>
              <a:latin typeface="Calibri"/>
              <a:ea typeface="ＭＳ Ｐゴシック" panose="020B0600070205080204" pitchFamily="34" charset="-128"/>
              <a:cs typeface="+mj-cs"/>
            </a:rPr>
            <a:t>1. Injuries</a:t>
          </a:r>
          <a:endParaRPr lang="en-GB" sz="2800" b="0" dirty="0">
            <a:solidFill>
              <a:schemeClr val="tx1"/>
            </a:solidFill>
          </a:endParaRPr>
        </a:p>
      </dgm:t>
    </dgm:pt>
    <dgm:pt modelId="{FF02032A-F985-4319-868F-DA31AD4DD772}" type="parTrans" cxnId="{0A71CC7C-D612-488A-9DD8-B8AC548E874D}">
      <dgm:prSet/>
      <dgm:spPr/>
      <dgm:t>
        <a:bodyPr/>
        <a:lstStyle/>
        <a:p>
          <a:endParaRPr lang="en-GB"/>
        </a:p>
      </dgm:t>
    </dgm:pt>
    <dgm:pt modelId="{F6FAFA55-7F4C-4E24-A47F-44E80D610F8E}" type="sibTrans" cxnId="{0A71CC7C-D612-488A-9DD8-B8AC548E874D}">
      <dgm:prSet/>
      <dgm:spPr/>
      <dgm:t>
        <a:bodyPr/>
        <a:lstStyle/>
        <a:p>
          <a:endParaRPr lang="en-GB"/>
        </a:p>
      </dgm:t>
    </dgm:pt>
    <dgm:pt modelId="{62C9E6C9-220E-47A4-AB17-392B73B933B0}">
      <dgm:prSet phldrT="[Text]" custT="1"/>
      <dgm:spPr>
        <a:solidFill>
          <a:schemeClr val="accent1">
            <a:lumMod val="20000"/>
            <a:lumOff val="80000"/>
          </a:schemeClr>
        </a:solidFill>
        <a:ln>
          <a:solidFill>
            <a:schemeClr val="tx1"/>
          </a:solidFill>
        </a:ln>
      </dgm:spPr>
      <dgm:t>
        <a:bodyPr/>
        <a:lstStyle/>
        <a:p>
          <a:pPr>
            <a:buClrTx/>
            <a:buSzTx/>
            <a:buFontTx/>
            <a:buNone/>
          </a:pPr>
          <a:r>
            <a:rPr kumimoji="0" lang="en-GB" altLang="en-US" sz="2400" b="0" i="0" u="none" strike="noStrike" cap="none" spc="0" normalizeH="0" baseline="0" noProof="0" dirty="0">
              <a:ln/>
              <a:effectLst/>
              <a:uLnTx/>
              <a:uFillTx/>
              <a:latin typeface="Calibri"/>
              <a:ea typeface="ＭＳ Ｐゴシック" panose="020B0600070205080204" pitchFamily="34" charset="-128"/>
              <a:cs typeface="+mn-cs"/>
            </a:rPr>
            <a:t>You have exercised your power under S136 and the person concerned has an injury which requires medical attention.</a:t>
          </a:r>
          <a:endParaRPr lang="en-GB" sz="2400" dirty="0"/>
        </a:p>
      </dgm:t>
    </dgm:pt>
    <dgm:pt modelId="{B185EB7B-1CC6-4AFE-A7DA-583EA373B729}" type="parTrans" cxnId="{FD12368B-41A4-4FCA-8DBE-864A852E31EC}">
      <dgm:prSet/>
      <dgm:spPr/>
      <dgm:t>
        <a:bodyPr/>
        <a:lstStyle/>
        <a:p>
          <a:endParaRPr lang="en-GB"/>
        </a:p>
      </dgm:t>
    </dgm:pt>
    <dgm:pt modelId="{EC3887FC-1F67-42C6-928D-5CC872A7B170}" type="sibTrans" cxnId="{FD12368B-41A4-4FCA-8DBE-864A852E31EC}">
      <dgm:prSet/>
      <dgm:spPr/>
      <dgm:t>
        <a:bodyPr/>
        <a:lstStyle/>
        <a:p>
          <a:endParaRPr lang="en-GB"/>
        </a:p>
      </dgm:t>
    </dgm:pt>
    <dgm:pt modelId="{8A618C27-F656-4E2A-809C-400A2AFB3EA6}">
      <dgm:prSet phldrT="[Text]" custT="1"/>
      <dgm:spPr>
        <a:solidFill>
          <a:schemeClr val="tx2">
            <a:lumMod val="60000"/>
            <a:lumOff val="40000"/>
          </a:schemeClr>
        </a:solidFill>
        <a:ln>
          <a:solidFill>
            <a:schemeClr val="tx1"/>
          </a:solidFill>
        </a:ln>
      </dgm:spPr>
      <dgm:t>
        <a:bodyPr/>
        <a:lstStyle/>
        <a:p>
          <a:pPr>
            <a:buClrTx/>
            <a:buSzTx/>
            <a:buFontTx/>
            <a:buNone/>
          </a:pPr>
          <a:r>
            <a:rPr kumimoji="0" lang="en-GB" altLang="en-US" sz="2400" b="0" i="0" u="none" strike="noStrike" cap="none" spc="0" normalizeH="0" baseline="0" noProof="0" dirty="0">
              <a:ln/>
              <a:solidFill>
                <a:schemeClr val="tx1"/>
              </a:solidFill>
              <a:effectLst/>
              <a:uLnTx/>
              <a:uFillTx/>
              <a:latin typeface="Calibri" panose="020F0502020204030204" pitchFamily="34" charset="0"/>
              <a:ea typeface="ＭＳ Ｐゴシック" panose="020B0600070205080204" pitchFamily="34" charset="-128"/>
            </a:rPr>
            <a:t>2. </a:t>
          </a:r>
          <a:r>
            <a:rPr kumimoji="0" lang="en-GB" altLang="en-US" sz="2800" b="0" i="0" u="none" strike="noStrike" cap="none" spc="0" normalizeH="0" baseline="0" noProof="0" dirty="0">
              <a:ln/>
              <a:solidFill>
                <a:schemeClr val="tx1"/>
              </a:solidFill>
              <a:effectLst/>
              <a:uLnTx/>
              <a:uFillTx/>
              <a:latin typeface="Calibri" panose="020F0502020204030204" pitchFamily="34" charset="0"/>
              <a:ea typeface="ＭＳ Ｐゴシック" panose="020B0600070205080204" pitchFamily="34" charset="-128"/>
            </a:rPr>
            <a:t>Crime</a:t>
          </a:r>
          <a:endParaRPr lang="en-GB" sz="2800" b="0" dirty="0">
            <a:solidFill>
              <a:schemeClr val="tx1"/>
            </a:solidFill>
          </a:endParaRPr>
        </a:p>
      </dgm:t>
    </dgm:pt>
    <dgm:pt modelId="{A49FE165-CD9A-4674-83B9-577D88BDEE20}" type="parTrans" cxnId="{6545D576-AD6F-49CF-8C6C-3EC670B46030}">
      <dgm:prSet/>
      <dgm:spPr/>
      <dgm:t>
        <a:bodyPr/>
        <a:lstStyle/>
        <a:p>
          <a:endParaRPr lang="en-GB"/>
        </a:p>
      </dgm:t>
    </dgm:pt>
    <dgm:pt modelId="{34EAB479-08D0-49E6-9663-DCB9C22BEC4A}" type="sibTrans" cxnId="{6545D576-AD6F-49CF-8C6C-3EC670B46030}">
      <dgm:prSet/>
      <dgm:spPr/>
      <dgm:t>
        <a:bodyPr/>
        <a:lstStyle/>
        <a:p>
          <a:endParaRPr lang="en-GB"/>
        </a:p>
      </dgm:t>
    </dgm:pt>
    <dgm:pt modelId="{D4D83EAF-734B-413F-8EA2-E4B0D1D8DF14}">
      <dgm:prSet phldrT="[Text]" custT="1"/>
      <dgm:spPr>
        <a:solidFill>
          <a:schemeClr val="accent1">
            <a:lumMod val="40000"/>
            <a:lumOff val="60000"/>
          </a:schemeClr>
        </a:solidFill>
        <a:ln>
          <a:solidFill>
            <a:schemeClr val="tx1"/>
          </a:solidFill>
        </a:ln>
      </dgm:spPr>
      <dgm:t>
        <a:bodyPr/>
        <a:lstStyle/>
        <a:p>
          <a:pPr>
            <a:buClrTx/>
            <a:buSzTx/>
            <a:buFontTx/>
            <a:buNone/>
          </a:pPr>
          <a:r>
            <a:rPr kumimoji="0" lang="en-GB" altLang="en-US" sz="2400" b="0" i="0" u="none" strike="noStrike" cap="none" spc="0" normalizeH="0" baseline="0" noProof="0" dirty="0">
              <a:ln/>
              <a:effectLst/>
              <a:uLnTx/>
              <a:uFillTx/>
              <a:latin typeface="Calibri" panose="020F0502020204030204" pitchFamily="34" charset="0"/>
              <a:ea typeface="ＭＳ Ｐゴシック" panose="020B0600070205080204" pitchFamily="34" charset="-128"/>
            </a:rPr>
            <a:t>You have attended at a report of Criminal Damage in a public place.  It appears to you that the suspect is suffering from mental disorder and is in immediate                                  need of care or control.</a:t>
          </a:r>
          <a:endParaRPr lang="en-GB" sz="2400" dirty="0"/>
        </a:p>
      </dgm:t>
    </dgm:pt>
    <dgm:pt modelId="{7637A6E4-589C-442A-9E91-3FF3975B516D}" type="parTrans" cxnId="{E063F146-A6B9-4734-8FE8-05D0676A09D9}">
      <dgm:prSet/>
      <dgm:spPr/>
      <dgm:t>
        <a:bodyPr/>
        <a:lstStyle/>
        <a:p>
          <a:endParaRPr lang="en-GB"/>
        </a:p>
      </dgm:t>
    </dgm:pt>
    <dgm:pt modelId="{C5E3B3DD-611C-47ED-B3B4-9307167238F7}" type="sibTrans" cxnId="{E063F146-A6B9-4734-8FE8-05D0676A09D9}">
      <dgm:prSet/>
      <dgm:spPr/>
      <dgm:t>
        <a:bodyPr/>
        <a:lstStyle/>
        <a:p>
          <a:endParaRPr lang="en-GB"/>
        </a:p>
      </dgm:t>
    </dgm:pt>
    <dgm:pt modelId="{0C60F020-84D7-4D08-A72B-38A4E0665A02}">
      <dgm:prSet phldrT="[Text]" custT="1"/>
      <dgm:spPr>
        <a:solidFill>
          <a:schemeClr val="accent1">
            <a:lumMod val="20000"/>
            <a:lumOff val="80000"/>
          </a:schemeClr>
        </a:solidFill>
        <a:ln>
          <a:solidFill>
            <a:schemeClr val="tx1"/>
          </a:solidFill>
        </a:ln>
      </dgm:spPr>
      <dgm:t>
        <a:bodyPr/>
        <a:lstStyle/>
        <a:p>
          <a:pPr>
            <a:buClrTx/>
            <a:buSzTx/>
            <a:buFontTx/>
            <a:buNone/>
          </a:pPr>
          <a:r>
            <a:rPr kumimoji="0" lang="en-GB" altLang="en-US" sz="2400" b="1" i="1" u="none" strike="noStrike" cap="none" spc="0" normalizeH="0" baseline="0" noProof="0" dirty="0">
              <a:ln/>
              <a:effectLst/>
              <a:uLnTx/>
              <a:uFillTx/>
              <a:latin typeface="Calibri"/>
              <a:ea typeface="ＭＳ Ｐゴシック" panose="020B0600070205080204" pitchFamily="34" charset="-128"/>
              <a:cs typeface="+mn-cs"/>
            </a:rPr>
            <a:t>How would you deal with this?</a:t>
          </a:r>
          <a:endParaRPr lang="en-GB" sz="2400" dirty="0"/>
        </a:p>
      </dgm:t>
    </dgm:pt>
    <dgm:pt modelId="{889C8AEC-9EAB-45C4-B4BC-2B5FD7DCDA4F}" type="parTrans" cxnId="{272943B6-2696-4D74-8483-7FDC0A23CCCF}">
      <dgm:prSet/>
      <dgm:spPr/>
      <dgm:t>
        <a:bodyPr/>
        <a:lstStyle/>
        <a:p>
          <a:endParaRPr lang="en-GB"/>
        </a:p>
      </dgm:t>
    </dgm:pt>
    <dgm:pt modelId="{EBE4778E-805D-439E-B7C6-AA44C8C7D752}" type="sibTrans" cxnId="{272943B6-2696-4D74-8483-7FDC0A23CCCF}">
      <dgm:prSet/>
      <dgm:spPr/>
      <dgm:t>
        <a:bodyPr/>
        <a:lstStyle/>
        <a:p>
          <a:endParaRPr lang="en-GB"/>
        </a:p>
      </dgm:t>
    </dgm:pt>
    <dgm:pt modelId="{85BF4198-01FA-4A06-A3EA-F1E44609B578}">
      <dgm:prSet phldrT="[Text]" custT="1"/>
      <dgm:spPr>
        <a:solidFill>
          <a:schemeClr val="accent1">
            <a:lumMod val="40000"/>
            <a:lumOff val="60000"/>
          </a:schemeClr>
        </a:solidFill>
        <a:ln>
          <a:solidFill>
            <a:schemeClr val="tx1"/>
          </a:solidFill>
        </a:ln>
      </dgm:spPr>
      <dgm:t>
        <a:bodyPr/>
        <a:lstStyle/>
        <a:p>
          <a:pPr>
            <a:buClrTx/>
            <a:buSzTx/>
            <a:buFontTx/>
            <a:buNone/>
          </a:pPr>
          <a:r>
            <a:rPr kumimoji="0" lang="en-GB" altLang="en-US" sz="2400" b="1" i="1" u="none" strike="noStrike" cap="none" spc="0" normalizeH="0" baseline="0" noProof="0" dirty="0">
              <a:ln/>
              <a:effectLst/>
              <a:uLnTx/>
              <a:uFillTx/>
              <a:latin typeface="Calibri" panose="020F0502020204030204" pitchFamily="34" charset="0"/>
              <a:ea typeface="ＭＳ Ｐゴシック" panose="020B0600070205080204" pitchFamily="34" charset="-128"/>
            </a:rPr>
            <a:t>How would you deal with this?</a:t>
          </a:r>
          <a:endParaRPr lang="en-GB" sz="2400" dirty="0"/>
        </a:p>
      </dgm:t>
    </dgm:pt>
    <dgm:pt modelId="{1D6BE91E-B653-473A-AF22-EBC3701E7003}" type="parTrans" cxnId="{6B6C9722-3A4C-4AC3-A081-89D8C2131C5E}">
      <dgm:prSet/>
      <dgm:spPr/>
      <dgm:t>
        <a:bodyPr/>
        <a:lstStyle/>
        <a:p>
          <a:endParaRPr lang="en-GB"/>
        </a:p>
      </dgm:t>
    </dgm:pt>
    <dgm:pt modelId="{0076516C-7747-42CB-AB4E-C52F9256327D}" type="sibTrans" cxnId="{6B6C9722-3A4C-4AC3-A081-89D8C2131C5E}">
      <dgm:prSet/>
      <dgm:spPr/>
      <dgm:t>
        <a:bodyPr/>
        <a:lstStyle/>
        <a:p>
          <a:endParaRPr lang="en-GB"/>
        </a:p>
      </dgm:t>
    </dgm:pt>
    <dgm:pt modelId="{A7E73B22-7E16-4641-9F15-2324920D6122}" type="pres">
      <dgm:prSet presAssocID="{C9315E21-EC75-4870-BE9B-CC4BDAD5E4D6}" presName="linear" presStyleCnt="0">
        <dgm:presLayoutVars>
          <dgm:animLvl val="lvl"/>
          <dgm:resizeHandles val="exact"/>
        </dgm:presLayoutVars>
      </dgm:prSet>
      <dgm:spPr/>
    </dgm:pt>
    <dgm:pt modelId="{80672E62-A4CE-4EA3-8FE7-42CAF6220F32}" type="pres">
      <dgm:prSet presAssocID="{EDA3244D-4495-4DEF-B5A1-8E5293C95668}" presName="parentText" presStyleLbl="node1" presStyleIdx="0" presStyleCnt="2" custLinFactNeighborX="2045" custLinFactNeighborY="-24412">
        <dgm:presLayoutVars>
          <dgm:chMax val="0"/>
          <dgm:bulletEnabled val="1"/>
        </dgm:presLayoutVars>
      </dgm:prSet>
      <dgm:spPr/>
    </dgm:pt>
    <dgm:pt modelId="{18A545F5-4376-40D0-A71E-9BA091B4010E}" type="pres">
      <dgm:prSet presAssocID="{EDA3244D-4495-4DEF-B5A1-8E5293C95668}" presName="childText" presStyleLbl="revTx" presStyleIdx="0" presStyleCnt="2">
        <dgm:presLayoutVars>
          <dgm:bulletEnabled val="1"/>
        </dgm:presLayoutVars>
      </dgm:prSet>
      <dgm:spPr/>
    </dgm:pt>
    <dgm:pt modelId="{2E5F24ED-88ED-453B-921B-979CFEEDA964}" type="pres">
      <dgm:prSet presAssocID="{8A618C27-F656-4E2A-809C-400A2AFB3EA6}" presName="parentText" presStyleLbl="node1" presStyleIdx="1" presStyleCnt="2">
        <dgm:presLayoutVars>
          <dgm:chMax val="0"/>
          <dgm:bulletEnabled val="1"/>
        </dgm:presLayoutVars>
      </dgm:prSet>
      <dgm:spPr/>
    </dgm:pt>
    <dgm:pt modelId="{212E7B43-6FA0-4D60-874E-759D2175386B}" type="pres">
      <dgm:prSet presAssocID="{8A618C27-F656-4E2A-809C-400A2AFB3EA6}" presName="childText" presStyleLbl="revTx" presStyleIdx="1" presStyleCnt="2">
        <dgm:presLayoutVars>
          <dgm:bulletEnabled val="1"/>
        </dgm:presLayoutVars>
      </dgm:prSet>
      <dgm:spPr/>
    </dgm:pt>
  </dgm:ptLst>
  <dgm:cxnLst>
    <dgm:cxn modelId="{6518801E-2963-4378-8666-FA5FCEB66AD6}" type="presOf" srcId="{62C9E6C9-220E-47A4-AB17-392B73B933B0}" destId="{18A545F5-4376-40D0-A71E-9BA091B4010E}" srcOrd="0" destOrd="0" presId="urn:microsoft.com/office/officeart/2005/8/layout/vList2"/>
    <dgm:cxn modelId="{6B6C9722-3A4C-4AC3-A081-89D8C2131C5E}" srcId="{8A618C27-F656-4E2A-809C-400A2AFB3EA6}" destId="{85BF4198-01FA-4A06-A3EA-F1E44609B578}" srcOrd="1" destOrd="0" parTransId="{1D6BE91E-B653-473A-AF22-EBC3701E7003}" sibTransId="{0076516C-7747-42CB-AB4E-C52F9256327D}"/>
    <dgm:cxn modelId="{DBB50327-084C-45DE-9033-CC730D4175AE}" type="presOf" srcId="{0C60F020-84D7-4D08-A72B-38A4E0665A02}" destId="{18A545F5-4376-40D0-A71E-9BA091B4010E}" srcOrd="0" destOrd="1" presId="urn:microsoft.com/office/officeart/2005/8/layout/vList2"/>
    <dgm:cxn modelId="{E063F146-A6B9-4734-8FE8-05D0676A09D9}" srcId="{8A618C27-F656-4E2A-809C-400A2AFB3EA6}" destId="{D4D83EAF-734B-413F-8EA2-E4B0D1D8DF14}" srcOrd="0" destOrd="0" parTransId="{7637A6E4-589C-442A-9E91-3FF3975B516D}" sibTransId="{C5E3B3DD-611C-47ED-B3B4-9307167238F7}"/>
    <dgm:cxn modelId="{081C2E4B-EFB8-4B5A-897D-05934284A633}" type="presOf" srcId="{C9315E21-EC75-4870-BE9B-CC4BDAD5E4D6}" destId="{A7E73B22-7E16-4641-9F15-2324920D6122}" srcOrd="0" destOrd="0" presId="urn:microsoft.com/office/officeart/2005/8/layout/vList2"/>
    <dgm:cxn modelId="{6545D576-AD6F-49CF-8C6C-3EC670B46030}" srcId="{C9315E21-EC75-4870-BE9B-CC4BDAD5E4D6}" destId="{8A618C27-F656-4E2A-809C-400A2AFB3EA6}" srcOrd="1" destOrd="0" parTransId="{A49FE165-CD9A-4674-83B9-577D88BDEE20}" sibTransId="{34EAB479-08D0-49E6-9663-DCB9C22BEC4A}"/>
    <dgm:cxn modelId="{0A71CC7C-D612-488A-9DD8-B8AC548E874D}" srcId="{C9315E21-EC75-4870-BE9B-CC4BDAD5E4D6}" destId="{EDA3244D-4495-4DEF-B5A1-8E5293C95668}" srcOrd="0" destOrd="0" parTransId="{FF02032A-F985-4319-868F-DA31AD4DD772}" sibTransId="{F6FAFA55-7F4C-4E24-A47F-44E80D610F8E}"/>
    <dgm:cxn modelId="{FD12368B-41A4-4FCA-8DBE-864A852E31EC}" srcId="{EDA3244D-4495-4DEF-B5A1-8E5293C95668}" destId="{62C9E6C9-220E-47A4-AB17-392B73B933B0}" srcOrd="0" destOrd="0" parTransId="{B185EB7B-1CC6-4AFE-A7DA-583EA373B729}" sibTransId="{EC3887FC-1F67-42C6-928D-5CC872A7B170}"/>
    <dgm:cxn modelId="{599CAF8D-960B-45E2-AA44-6FD7D918784A}" type="presOf" srcId="{8A618C27-F656-4E2A-809C-400A2AFB3EA6}" destId="{2E5F24ED-88ED-453B-921B-979CFEEDA964}" srcOrd="0" destOrd="0" presId="urn:microsoft.com/office/officeart/2005/8/layout/vList2"/>
    <dgm:cxn modelId="{272943B6-2696-4D74-8483-7FDC0A23CCCF}" srcId="{EDA3244D-4495-4DEF-B5A1-8E5293C95668}" destId="{0C60F020-84D7-4D08-A72B-38A4E0665A02}" srcOrd="1" destOrd="0" parTransId="{889C8AEC-9EAB-45C4-B4BC-2B5FD7DCDA4F}" sibTransId="{EBE4778E-805D-439E-B7C6-AA44C8C7D752}"/>
    <dgm:cxn modelId="{15811ABD-D9B0-4F27-B854-7C81E9076279}" type="presOf" srcId="{EDA3244D-4495-4DEF-B5A1-8E5293C95668}" destId="{80672E62-A4CE-4EA3-8FE7-42CAF6220F32}" srcOrd="0" destOrd="0" presId="urn:microsoft.com/office/officeart/2005/8/layout/vList2"/>
    <dgm:cxn modelId="{60E06AD8-8CCA-40D1-BA38-A10836E74B5F}" type="presOf" srcId="{D4D83EAF-734B-413F-8EA2-E4B0D1D8DF14}" destId="{212E7B43-6FA0-4D60-874E-759D2175386B}" srcOrd="0" destOrd="0" presId="urn:microsoft.com/office/officeart/2005/8/layout/vList2"/>
    <dgm:cxn modelId="{BD6BDCDA-671A-4515-8CC0-F39B2AF9CE77}" type="presOf" srcId="{85BF4198-01FA-4A06-A3EA-F1E44609B578}" destId="{212E7B43-6FA0-4D60-874E-759D2175386B}" srcOrd="0" destOrd="1" presId="urn:microsoft.com/office/officeart/2005/8/layout/vList2"/>
    <dgm:cxn modelId="{60B003CC-0D31-45DB-A9F3-135CC5A28A11}" type="presParOf" srcId="{A7E73B22-7E16-4641-9F15-2324920D6122}" destId="{80672E62-A4CE-4EA3-8FE7-42CAF6220F32}" srcOrd="0" destOrd="0" presId="urn:microsoft.com/office/officeart/2005/8/layout/vList2"/>
    <dgm:cxn modelId="{9FC4EF0A-B6AA-4388-9768-BF84B425C8AD}" type="presParOf" srcId="{A7E73B22-7E16-4641-9F15-2324920D6122}" destId="{18A545F5-4376-40D0-A71E-9BA091B4010E}" srcOrd="1" destOrd="0" presId="urn:microsoft.com/office/officeart/2005/8/layout/vList2"/>
    <dgm:cxn modelId="{08E60909-CEF8-46E9-A799-50B4DBF211D6}" type="presParOf" srcId="{A7E73B22-7E16-4641-9F15-2324920D6122}" destId="{2E5F24ED-88ED-453B-921B-979CFEEDA964}" srcOrd="2" destOrd="0" presId="urn:microsoft.com/office/officeart/2005/8/layout/vList2"/>
    <dgm:cxn modelId="{67496314-64EF-40DB-8B88-37970CCC0E78}" type="presParOf" srcId="{A7E73B22-7E16-4641-9F15-2324920D6122}" destId="{212E7B43-6FA0-4D60-874E-759D2175386B}"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B1393E5-9C82-437E-82C4-5A190F0909B8}" type="doc">
      <dgm:prSet loTypeId="urn:microsoft.com/office/officeart/2005/8/layout/cycle5" loCatId="cycle" qsTypeId="urn:microsoft.com/office/officeart/2005/8/quickstyle/simple1" qsCatId="simple" csTypeId="urn:microsoft.com/office/officeart/2005/8/colors/accent2_2" csCatId="accent2" phldr="1"/>
      <dgm:spPr/>
      <dgm:t>
        <a:bodyPr/>
        <a:lstStyle/>
        <a:p>
          <a:endParaRPr lang="en-GB"/>
        </a:p>
      </dgm:t>
    </dgm:pt>
    <dgm:pt modelId="{2ECCD1D0-F8BE-4C1E-87C8-81DFCA33E31E}">
      <dgm:prSet phldrT="[Text]" custT="1"/>
      <dgm:spPr>
        <a:xfrm>
          <a:off x="3037063" y="869"/>
          <a:ext cx="1680737" cy="1092479"/>
        </a:xfrm>
        <a:prstGeom prst="roundRect">
          <a:avLst/>
        </a:prstGeom>
        <a:solidFill>
          <a:schemeClr val="bg1">
            <a:lumMod val="85000"/>
          </a:schemeClr>
        </a:solidFill>
        <a:ln>
          <a:solidFill>
            <a:schemeClr val="tx1"/>
          </a:solidFill>
        </a:ln>
      </dgm:spPr>
      <dgm:t>
        <a:bodyPr/>
        <a:lstStyle/>
        <a:p>
          <a:r>
            <a:rPr lang="en-GB" sz="2000" b="0" dirty="0">
              <a:solidFill>
                <a:schemeClr val="tx1"/>
              </a:solidFill>
              <a:latin typeface="Calibri"/>
              <a:ea typeface="+mn-ea"/>
              <a:cs typeface="+mn-cs"/>
            </a:rPr>
            <a:t>Capacity must be assumed</a:t>
          </a:r>
        </a:p>
      </dgm:t>
    </dgm:pt>
    <dgm:pt modelId="{09E4D600-AE87-4BA3-9878-09451F634A41}" type="parTrans" cxnId="{F1DFC4AC-E903-4762-AD8D-565414CE2C81}">
      <dgm:prSet/>
      <dgm:spPr/>
      <dgm:t>
        <a:bodyPr/>
        <a:lstStyle/>
        <a:p>
          <a:endParaRPr lang="en-GB"/>
        </a:p>
      </dgm:t>
    </dgm:pt>
    <dgm:pt modelId="{BD726652-9E72-4898-BA86-D8984E769058}" type="sibTrans" cxnId="{F1DFC4AC-E903-4762-AD8D-565414CE2C81}">
      <dgm:prSet/>
      <dgm:spPr>
        <a:xfrm>
          <a:off x="1695981" y="547109"/>
          <a:ext cx="4362900" cy="4362900"/>
        </a:xfrm>
        <a:custGeom>
          <a:avLst/>
          <a:gdLst/>
          <a:ahLst/>
          <a:cxnLst/>
          <a:rect l="0" t="0" r="0" b="0"/>
          <a:pathLst>
            <a:path>
              <a:moveTo>
                <a:pt x="3246686" y="277770"/>
              </a:moveTo>
              <a:arcTo wR="2181450" hR="2181450" stAng="17953796" swAng="1210966"/>
            </a:path>
          </a:pathLst>
        </a:custGeom>
        <a:ln w="38100">
          <a:solidFill>
            <a:srgbClr val="002060"/>
          </a:solidFill>
        </a:ln>
      </dgm:spPr>
      <dgm:t>
        <a:bodyPr/>
        <a:lstStyle/>
        <a:p>
          <a:endParaRPr lang="en-GB"/>
        </a:p>
      </dgm:t>
    </dgm:pt>
    <dgm:pt modelId="{119FAB14-F7F4-4332-B736-827A7BC0D471}">
      <dgm:prSet phldrT="[Text]" custT="1"/>
      <dgm:spPr>
        <a:xfrm>
          <a:off x="4935385" y="1508214"/>
          <a:ext cx="2033457" cy="1092479"/>
        </a:xfrm>
        <a:prstGeom prst="roundRect">
          <a:avLst/>
        </a:prstGeom>
        <a:solidFill>
          <a:schemeClr val="bg2">
            <a:lumMod val="75000"/>
          </a:schemeClr>
        </a:solidFill>
        <a:ln>
          <a:solidFill>
            <a:schemeClr val="tx1"/>
          </a:solidFill>
        </a:ln>
      </dgm:spPr>
      <dgm:t>
        <a:bodyPr/>
        <a:lstStyle/>
        <a:p>
          <a:r>
            <a:rPr lang="en-GB" sz="2000" b="0" dirty="0">
              <a:solidFill>
                <a:schemeClr val="tx1"/>
              </a:solidFill>
              <a:latin typeface="Calibri"/>
              <a:ea typeface="+mn-ea"/>
              <a:cs typeface="+mn-cs"/>
            </a:rPr>
            <a:t>All steps must be taken to help them understand</a:t>
          </a:r>
        </a:p>
      </dgm:t>
    </dgm:pt>
    <dgm:pt modelId="{A61AFE0D-D961-4619-B7D7-453EC7FA3082}" type="parTrans" cxnId="{7CABE2FD-EA24-4ACB-B9D4-2B23359B2B14}">
      <dgm:prSet/>
      <dgm:spPr/>
      <dgm:t>
        <a:bodyPr/>
        <a:lstStyle/>
        <a:p>
          <a:endParaRPr lang="en-GB"/>
        </a:p>
      </dgm:t>
    </dgm:pt>
    <dgm:pt modelId="{CA718141-CC8E-412E-9FDE-9A53F074EEDC}" type="sibTrans" cxnId="{7CABE2FD-EA24-4ACB-B9D4-2B23359B2B14}">
      <dgm:prSet/>
      <dgm:spPr>
        <a:xfrm>
          <a:off x="1694524" y="519240"/>
          <a:ext cx="4362900" cy="4362900"/>
        </a:xfrm>
        <a:custGeom>
          <a:avLst/>
          <a:gdLst/>
          <a:ahLst/>
          <a:cxnLst/>
          <a:rect l="0" t="0" r="0" b="0"/>
          <a:pathLst>
            <a:path>
              <a:moveTo>
                <a:pt x="4358669" y="2317242"/>
              </a:moveTo>
              <a:arcTo wR="2181450" hR="2181450" stAng="21814133" swAng="1138741"/>
            </a:path>
          </a:pathLst>
        </a:custGeom>
        <a:solidFill>
          <a:srgbClr val="002060"/>
        </a:solidFill>
        <a:ln w="38100">
          <a:solidFill>
            <a:srgbClr val="002060"/>
          </a:solidFill>
        </a:ln>
      </dgm:spPr>
      <dgm:t>
        <a:bodyPr/>
        <a:lstStyle/>
        <a:p>
          <a:endParaRPr lang="en-GB"/>
        </a:p>
      </dgm:t>
    </dgm:pt>
    <dgm:pt modelId="{3E9DF90F-6F12-4CE3-B28F-A5E850B259C9}">
      <dgm:prSet phldrT="[Text]" custT="1"/>
      <dgm:spPr>
        <a:xfrm>
          <a:off x="3963976" y="3749746"/>
          <a:ext cx="2819320" cy="1092479"/>
        </a:xfrm>
        <a:prstGeom prst="roundRect">
          <a:avLst/>
        </a:prstGeom>
        <a:solidFill>
          <a:schemeClr val="tx2">
            <a:lumMod val="40000"/>
            <a:lumOff val="60000"/>
          </a:schemeClr>
        </a:solidFill>
        <a:ln>
          <a:solidFill>
            <a:schemeClr val="tx1"/>
          </a:solidFill>
        </a:ln>
      </dgm:spPr>
      <dgm:t>
        <a:bodyPr/>
        <a:lstStyle/>
        <a:p>
          <a:r>
            <a:rPr lang="en-GB" sz="2000" b="0" dirty="0">
              <a:solidFill>
                <a:schemeClr val="tx1"/>
              </a:solidFill>
              <a:latin typeface="Calibri"/>
              <a:ea typeface="+mn-ea"/>
              <a:cs typeface="+mn-cs"/>
            </a:rPr>
            <a:t>An Unwise Decision does not mean they lack Capacity</a:t>
          </a:r>
        </a:p>
      </dgm:t>
    </dgm:pt>
    <dgm:pt modelId="{ADB2817F-DF51-46F1-ABC5-123840454E33}" type="parTrans" cxnId="{777250AC-3389-4117-B476-63DFF34F7814}">
      <dgm:prSet/>
      <dgm:spPr/>
      <dgm:t>
        <a:bodyPr/>
        <a:lstStyle/>
        <a:p>
          <a:endParaRPr lang="en-GB"/>
        </a:p>
      </dgm:t>
    </dgm:pt>
    <dgm:pt modelId="{6F9AD916-9A08-422A-9817-2B8AF3730CE9}" type="sibTrans" cxnId="{777250AC-3389-4117-B476-63DFF34F7814}">
      <dgm:prSet/>
      <dgm:spPr>
        <a:xfrm>
          <a:off x="1522075" y="578810"/>
          <a:ext cx="4362900" cy="4362900"/>
        </a:xfrm>
        <a:custGeom>
          <a:avLst/>
          <a:gdLst/>
          <a:ahLst/>
          <a:cxnLst/>
          <a:rect l="0" t="0" r="0" b="0"/>
          <a:pathLst>
            <a:path>
              <a:moveTo>
                <a:pt x="2542803" y="4332763"/>
              </a:moveTo>
              <a:arcTo wR="2181450" hR="2181450" stAng="4827906" swAng="1458746"/>
            </a:path>
          </a:pathLst>
        </a:custGeom>
        <a:solidFill>
          <a:srgbClr val="002060"/>
        </a:solidFill>
        <a:ln w="38100">
          <a:solidFill>
            <a:srgbClr val="002060"/>
          </a:solidFill>
        </a:ln>
      </dgm:spPr>
      <dgm:t>
        <a:bodyPr/>
        <a:lstStyle/>
        <a:p>
          <a:endParaRPr lang="en-GB"/>
        </a:p>
      </dgm:t>
    </dgm:pt>
    <dgm:pt modelId="{1EA94A83-A1EF-49D1-A283-E3EED096C85B}">
      <dgm:prSet phldrT="[Text]" custT="1"/>
      <dgm:spPr>
        <a:xfrm>
          <a:off x="1167367" y="3681529"/>
          <a:ext cx="1978178" cy="1092479"/>
        </a:xfrm>
        <a:prstGeom prst="roundRect">
          <a:avLst/>
        </a:prstGeom>
        <a:solidFill>
          <a:schemeClr val="accent1">
            <a:lumMod val="40000"/>
            <a:lumOff val="60000"/>
          </a:schemeClr>
        </a:solidFill>
        <a:ln>
          <a:solidFill>
            <a:schemeClr val="tx1"/>
          </a:solidFill>
        </a:ln>
      </dgm:spPr>
      <dgm:t>
        <a:bodyPr/>
        <a:lstStyle/>
        <a:p>
          <a:r>
            <a:rPr lang="en-GB" sz="2000" b="0" dirty="0">
              <a:solidFill>
                <a:schemeClr val="tx1"/>
              </a:solidFill>
              <a:latin typeface="Calibri"/>
              <a:ea typeface="+mn-ea"/>
              <a:cs typeface="+mn-cs"/>
            </a:rPr>
            <a:t>Any decisions must be in their Best Interest</a:t>
          </a:r>
        </a:p>
      </dgm:t>
    </dgm:pt>
    <dgm:pt modelId="{B96F9936-0CAD-4971-A199-9BC8CC743E11}" type="parTrans" cxnId="{732433D2-BCA0-4759-A25E-ADB2135904DC}">
      <dgm:prSet/>
      <dgm:spPr/>
      <dgm:t>
        <a:bodyPr/>
        <a:lstStyle/>
        <a:p>
          <a:endParaRPr lang="en-GB"/>
        </a:p>
      </dgm:t>
    </dgm:pt>
    <dgm:pt modelId="{343BCDBF-CD5C-47CE-B793-D705357CBA23}" type="sibTrans" cxnId="{732433D2-BCA0-4759-A25E-ADB2135904DC}">
      <dgm:prSet/>
      <dgm:spPr>
        <a:xfrm>
          <a:off x="1621722" y="628300"/>
          <a:ext cx="4362900" cy="4362900"/>
        </a:xfrm>
        <a:custGeom>
          <a:avLst/>
          <a:gdLst/>
          <a:ahLst/>
          <a:cxnLst/>
          <a:rect l="0" t="0" r="0" b="0"/>
          <a:pathLst>
            <a:path>
              <a:moveTo>
                <a:pt x="103921" y="2846730"/>
              </a:moveTo>
              <a:arcTo wR="2181450" hR="2181450" stAng="9734612" swAng="1062889"/>
            </a:path>
          </a:pathLst>
        </a:custGeom>
        <a:solidFill>
          <a:srgbClr val="002060"/>
        </a:solidFill>
        <a:ln w="38100">
          <a:solidFill>
            <a:srgbClr val="002060"/>
          </a:solidFill>
        </a:ln>
      </dgm:spPr>
      <dgm:t>
        <a:bodyPr/>
        <a:lstStyle/>
        <a:p>
          <a:endParaRPr lang="en-GB"/>
        </a:p>
      </dgm:t>
    </dgm:pt>
    <dgm:pt modelId="{C2C8042C-4FBE-41E2-BE9B-228D8D3FAB7E}">
      <dgm:prSet phldrT="[Text]" custT="1"/>
      <dgm:spPr>
        <a:xfrm>
          <a:off x="894641" y="1498447"/>
          <a:ext cx="1680737" cy="1092479"/>
        </a:xfrm>
        <a:prstGeom prst="roundRect">
          <a:avLst/>
        </a:prstGeom>
        <a:solidFill>
          <a:schemeClr val="accent3">
            <a:lumMod val="60000"/>
            <a:lumOff val="40000"/>
          </a:schemeClr>
        </a:solidFill>
        <a:ln>
          <a:solidFill>
            <a:schemeClr val="tx1"/>
          </a:solidFill>
        </a:ln>
      </dgm:spPr>
      <dgm:t>
        <a:bodyPr/>
        <a:lstStyle/>
        <a:p>
          <a:r>
            <a:rPr lang="en-GB" sz="2000" b="0" dirty="0">
              <a:solidFill>
                <a:schemeClr val="tx1"/>
              </a:solidFill>
              <a:latin typeface="Calibri"/>
              <a:ea typeface="+mn-ea"/>
              <a:cs typeface="+mn-cs"/>
            </a:rPr>
            <a:t>Actions taken must be Least Restrictive</a:t>
          </a:r>
        </a:p>
      </dgm:t>
    </dgm:pt>
    <dgm:pt modelId="{AD49E77D-EB0C-4EBF-AEB6-74B150C75E9E}" type="parTrans" cxnId="{2A96928C-05A8-4476-B89F-BC656D959722}">
      <dgm:prSet/>
      <dgm:spPr/>
      <dgm:t>
        <a:bodyPr/>
        <a:lstStyle/>
        <a:p>
          <a:endParaRPr lang="en-GB"/>
        </a:p>
      </dgm:t>
    </dgm:pt>
    <dgm:pt modelId="{2A94F153-F535-4EC2-B0ED-BCDE5F6C6793}" type="sibTrans" cxnId="{2A96928C-05A8-4476-B89F-BC656D959722}">
      <dgm:prSet/>
      <dgm:spPr>
        <a:xfrm>
          <a:off x="1584800" y="589995"/>
          <a:ext cx="4362900" cy="4362900"/>
        </a:xfrm>
        <a:custGeom>
          <a:avLst/>
          <a:gdLst/>
          <a:ahLst/>
          <a:cxnLst/>
          <a:rect l="0" t="0" r="0" b="0"/>
          <a:pathLst>
            <a:path>
              <a:moveTo>
                <a:pt x="574377" y="706308"/>
              </a:moveTo>
              <a:arcTo wR="2181450" hR="2181450" stAng="13352940" swAng="1264502"/>
            </a:path>
          </a:pathLst>
        </a:custGeom>
        <a:solidFill>
          <a:srgbClr val="002060"/>
        </a:solidFill>
        <a:ln w="38100">
          <a:solidFill>
            <a:srgbClr val="002060"/>
          </a:solidFill>
        </a:ln>
      </dgm:spPr>
      <dgm:t>
        <a:bodyPr/>
        <a:lstStyle/>
        <a:p>
          <a:endParaRPr lang="en-GB"/>
        </a:p>
      </dgm:t>
    </dgm:pt>
    <dgm:pt modelId="{21C3E62E-E615-401D-95DB-A0A7A635D446}" type="pres">
      <dgm:prSet presAssocID="{8B1393E5-9C82-437E-82C4-5A190F0909B8}" presName="cycle" presStyleCnt="0">
        <dgm:presLayoutVars>
          <dgm:dir/>
          <dgm:resizeHandles val="exact"/>
        </dgm:presLayoutVars>
      </dgm:prSet>
      <dgm:spPr/>
    </dgm:pt>
    <dgm:pt modelId="{7A30F136-F505-4B93-B39F-6215D7C78C12}" type="pres">
      <dgm:prSet presAssocID="{2ECCD1D0-F8BE-4C1E-87C8-81DFCA33E31E}" presName="node" presStyleLbl="node1" presStyleIdx="0" presStyleCnt="5">
        <dgm:presLayoutVars>
          <dgm:bulletEnabled val="1"/>
        </dgm:presLayoutVars>
      </dgm:prSet>
      <dgm:spPr/>
    </dgm:pt>
    <dgm:pt modelId="{88D48026-1A4D-436A-94A8-F3DDBAE49EB4}" type="pres">
      <dgm:prSet presAssocID="{2ECCD1D0-F8BE-4C1E-87C8-81DFCA33E31E}" presName="spNode" presStyleCnt="0"/>
      <dgm:spPr/>
    </dgm:pt>
    <dgm:pt modelId="{F1BAEC29-4146-472B-B4C2-2E965FD570FB}" type="pres">
      <dgm:prSet presAssocID="{BD726652-9E72-4898-BA86-D8984E769058}" presName="sibTrans" presStyleLbl="sibTrans1D1" presStyleIdx="0" presStyleCnt="5"/>
      <dgm:spPr/>
    </dgm:pt>
    <dgm:pt modelId="{806FDC63-BEDC-46A1-9843-26FA042C39D9}" type="pres">
      <dgm:prSet presAssocID="{119FAB14-F7F4-4332-B736-827A7BC0D471}" presName="node" presStyleLbl="node1" presStyleIdx="1" presStyleCnt="5" custScaleX="173764">
        <dgm:presLayoutVars>
          <dgm:bulletEnabled val="1"/>
        </dgm:presLayoutVars>
      </dgm:prSet>
      <dgm:spPr/>
    </dgm:pt>
    <dgm:pt modelId="{9EB97DB1-08F9-41FA-923C-9C12204BAE3B}" type="pres">
      <dgm:prSet presAssocID="{119FAB14-F7F4-4332-B736-827A7BC0D471}" presName="spNode" presStyleCnt="0"/>
      <dgm:spPr/>
    </dgm:pt>
    <dgm:pt modelId="{CD679A57-9048-42F4-B93C-CE683665CAA5}" type="pres">
      <dgm:prSet presAssocID="{CA718141-CC8E-412E-9FDE-9A53F074EEDC}" presName="sibTrans" presStyleLbl="sibTrans1D1" presStyleIdx="1" presStyleCnt="5"/>
      <dgm:spPr/>
    </dgm:pt>
    <dgm:pt modelId="{F1D6713E-38AC-43B1-A3EF-6BAE43759B28}" type="pres">
      <dgm:prSet presAssocID="{3E9DF90F-6F12-4CE3-B28F-A5E850B259C9}" presName="node" presStyleLbl="node1" presStyleIdx="2" presStyleCnt="5" custScaleX="167743" custScaleY="80344" custRadScaleRad="96106" custRadScaleInc="-39725">
        <dgm:presLayoutVars>
          <dgm:bulletEnabled val="1"/>
        </dgm:presLayoutVars>
      </dgm:prSet>
      <dgm:spPr/>
    </dgm:pt>
    <dgm:pt modelId="{703ED0F1-EF02-4637-9945-6B623B7268FE}" type="pres">
      <dgm:prSet presAssocID="{3E9DF90F-6F12-4CE3-B28F-A5E850B259C9}" presName="spNode" presStyleCnt="0"/>
      <dgm:spPr/>
    </dgm:pt>
    <dgm:pt modelId="{13C4D046-085D-4AEA-8BC8-50C26E0ED282}" type="pres">
      <dgm:prSet presAssocID="{6F9AD916-9A08-422A-9817-2B8AF3730CE9}" presName="sibTrans" presStyleLbl="sibTrans1D1" presStyleIdx="2" presStyleCnt="5"/>
      <dgm:spPr/>
    </dgm:pt>
    <dgm:pt modelId="{D18B7CD5-34CF-4B44-8352-355873689A72}" type="pres">
      <dgm:prSet presAssocID="{1EA94A83-A1EF-49D1-A283-E3EED096C85B}" presName="node" presStyleLbl="node1" presStyleIdx="3" presStyleCnt="5" custScaleX="175696" custScaleY="85957" custRadScaleRad="104628" custRadScaleInc="53915">
        <dgm:presLayoutVars>
          <dgm:bulletEnabled val="1"/>
        </dgm:presLayoutVars>
      </dgm:prSet>
      <dgm:spPr/>
    </dgm:pt>
    <dgm:pt modelId="{AD0A2B5F-7D84-4787-BD54-463D148B7B65}" type="pres">
      <dgm:prSet presAssocID="{1EA94A83-A1EF-49D1-A283-E3EED096C85B}" presName="spNode" presStyleCnt="0"/>
      <dgm:spPr/>
    </dgm:pt>
    <dgm:pt modelId="{6585C1CF-DE83-4811-A52B-680F8235DF2C}" type="pres">
      <dgm:prSet presAssocID="{343BCDBF-CD5C-47CE-B793-D705357CBA23}" presName="sibTrans" presStyleLbl="sibTrans1D1" presStyleIdx="3" presStyleCnt="5"/>
      <dgm:spPr/>
    </dgm:pt>
    <dgm:pt modelId="{0A78B849-8C5A-498D-823E-678539275C79}" type="pres">
      <dgm:prSet presAssocID="{C2C8042C-4FBE-41E2-BE9B-228D8D3FAB7E}" presName="node" presStyleLbl="node1" presStyleIdx="4" presStyleCnt="5" custScaleX="189092" custRadScaleRad="103093" custRadScaleInc="-1236">
        <dgm:presLayoutVars>
          <dgm:bulletEnabled val="1"/>
        </dgm:presLayoutVars>
      </dgm:prSet>
      <dgm:spPr/>
    </dgm:pt>
    <dgm:pt modelId="{CE2288BC-D011-48C1-9824-097D0D89C62A}" type="pres">
      <dgm:prSet presAssocID="{C2C8042C-4FBE-41E2-BE9B-228D8D3FAB7E}" presName="spNode" presStyleCnt="0"/>
      <dgm:spPr/>
    </dgm:pt>
    <dgm:pt modelId="{9E4A5A5A-E0EF-4D30-89BE-B7EFDB40F8DA}" type="pres">
      <dgm:prSet presAssocID="{2A94F153-F535-4EC2-B0ED-BCDE5F6C6793}" presName="sibTrans" presStyleLbl="sibTrans1D1" presStyleIdx="4" presStyleCnt="5"/>
      <dgm:spPr/>
    </dgm:pt>
  </dgm:ptLst>
  <dgm:cxnLst>
    <dgm:cxn modelId="{F14D5608-25A7-4C93-9910-B1B0A1FF2AD0}" type="presOf" srcId="{2A94F153-F535-4EC2-B0ED-BCDE5F6C6793}" destId="{9E4A5A5A-E0EF-4D30-89BE-B7EFDB40F8DA}" srcOrd="0" destOrd="0" presId="urn:microsoft.com/office/officeart/2005/8/layout/cycle5"/>
    <dgm:cxn modelId="{9E818008-F637-4585-9E7F-706C17C9022C}" type="presOf" srcId="{CA718141-CC8E-412E-9FDE-9A53F074EEDC}" destId="{CD679A57-9048-42F4-B93C-CE683665CAA5}" srcOrd="0" destOrd="0" presId="urn:microsoft.com/office/officeart/2005/8/layout/cycle5"/>
    <dgm:cxn modelId="{2E66241E-D0CD-49AE-B8F1-25AC0C3A9C04}" type="presOf" srcId="{8B1393E5-9C82-437E-82C4-5A190F0909B8}" destId="{21C3E62E-E615-401D-95DB-A0A7A635D446}" srcOrd="0" destOrd="0" presId="urn:microsoft.com/office/officeart/2005/8/layout/cycle5"/>
    <dgm:cxn modelId="{235D0766-8551-4442-94B1-D8A31D9FBEC8}" type="presOf" srcId="{2ECCD1D0-F8BE-4C1E-87C8-81DFCA33E31E}" destId="{7A30F136-F505-4B93-B39F-6215D7C78C12}" srcOrd="0" destOrd="0" presId="urn:microsoft.com/office/officeart/2005/8/layout/cycle5"/>
    <dgm:cxn modelId="{025D8266-52B6-4F43-9927-F29C0CC42A25}" type="presOf" srcId="{C2C8042C-4FBE-41E2-BE9B-228D8D3FAB7E}" destId="{0A78B849-8C5A-498D-823E-678539275C79}" srcOrd="0" destOrd="0" presId="urn:microsoft.com/office/officeart/2005/8/layout/cycle5"/>
    <dgm:cxn modelId="{31399352-E3A0-4514-907E-F596A87C30FF}" type="presOf" srcId="{1EA94A83-A1EF-49D1-A283-E3EED096C85B}" destId="{D18B7CD5-34CF-4B44-8352-355873689A72}" srcOrd="0" destOrd="0" presId="urn:microsoft.com/office/officeart/2005/8/layout/cycle5"/>
    <dgm:cxn modelId="{2A96928C-05A8-4476-B89F-BC656D959722}" srcId="{8B1393E5-9C82-437E-82C4-5A190F0909B8}" destId="{C2C8042C-4FBE-41E2-BE9B-228D8D3FAB7E}" srcOrd="4" destOrd="0" parTransId="{AD49E77D-EB0C-4EBF-AEB6-74B150C75E9E}" sibTransId="{2A94F153-F535-4EC2-B0ED-BCDE5F6C6793}"/>
    <dgm:cxn modelId="{A561BCA5-9117-45E7-AB94-7330D16CC19E}" type="presOf" srcId="{343BCDBF-CD5C-47CE-B793-D705357CBA23}" destId="{6585C1CF-DE83-4811-A52B-680F8235DF2C}" srcOrd="0" destOrd="0" presId="urn:microsoft.com/office/officeart/2005/8/layout/cycle5"/>
    <dgm:cxn modelId="{777250AC-3389-4117-B476-63DFF34F7814}" srcId="{8B1393E5-9C82-437E-82C4-5A190F0909B8}" destId="{3E9DF90F-6F12-4CE3-B28F-A5E850B259C9}" srcOrd="2" destOrd="0" parTransId="{ADB2817F-DF51-46F1-ABC5-123840454E33}" sibTransId="{6F9AD916-9A08-422A-9817-2B8AF3730CE9}"/>
    <dgm:cxn modelId="{F1DFC4AC-E903-4762-AD8D-565414CE2C81}" srcId="{8B1393E5-9C82-437E-82C4-5A190F0909B8}" destId="{2ECCD1D0-F8BE-4C1E-87C8-81DFCA33E31E}" srcOrd="0" destOrd="0" parTransId="{09E4D600-AE87-4BA3-9878-09451F634A41}" sibTransId="{BD726652-9E72-4898-BA86-D8984E769058}"/>
    <dgm:cxn modelId="{C53ED8AD-BDAD-4D08-8DED-0AB51342768A}" type="presOf" srcId="{6F9AD916-9A08-422A-9817-2B8AF3730CE9}" destId="{13C4D046-085D-4AEA-8BC8-50C26E0ED282}" srcOrd="0" destOrd="0" presId="urn:microsoft.com/office/officeart/2005/8/layout/cycle5"/>
    <dgm:cxn modelId="{FDAB61CF-864B-4F0B-AF90-2D749BCEB631}" type="presOf" srcId="{119FAB14-F7F4-4332-B736-827A7BC0D471}" destId="{806FDC63-BEDC-46A1-9843-26FA042C39D9}" srcOrd="0" destOrd="0" presId="urn:microsoft.com/office/officeart/2005/8/layout/cycle5"/>
    <dgm:cxn modelId="{9DA102D0-F357-4711-9574-108136B0D1DB}" type="presOf" srcId="{BD726652-9E72-4898-BA86-D8984E769058}" destId="{F1BAEC29-4146-472B-B4C2-2E965FD570FB}" srcOrd="0" destOrd="0" presId="urn:microsoft.com/office/officeart/2005/8/layout/cycle5"/>
    <dgm:cxn modelId="{732433D2-BCA0-4759-A25E-ADB2135904DC}" srcId="{8B1393E5-9C82-437E-82C4-5A190F0909B8}" destId="{1EA94A83-A1EF-49D1-A283-E3EED096C85B}" srcOrd="3" destOrd="0" parTransId="{B96F9936-0CAD-4971-A199-9BC8CC743E11}" sibTransId="{343BCDBF-CD5C-47CE-B793-D705357CBA23}"/>
    <dgm:cxn modelId="{AF873BE0-2BC2-430A-B89B-7641F16C07C2}" type="presOf" srcId="{3E9DF90F-6F12-4CE3-B28F-A5E850B259C9}" destId="{F1D6713E-38AC-43B1-A3EF-6BAE43759B28}" srcOrd="0" destOrd="0" presId="urn:microsoft.com/office/officeart/2005/8/layout/cycle5"/>
    <dgm:cxn modelId="{7CABE2FD-EA24-4ACB-B9D4-2B23359B2B14}" srcId="{8B1393E5-9C82-437E-82C4-5A190F0909B8}" destId="{119FAB14-F7F4-4332-B736-827A7BC0D471}" srcOrd="1" destOrd="0" parTransId="{A61AFE0D-D961-4619-B7D7-453EC7FA3082}" sibTransId="{CA718141-CC8E-412E-9FDE-9A53F074EEDC}"/>
    <dgm:cxn modelId="{2079D327-02EE-4AE5-A2B8-CFEB9CE4C8F5}" type="presParOf" srcId="{21C3E62E-E615-401D-95DB-A0A7A635D446}" destId="{7A30F136-F505-4B93-B39F-6215D7C78C12}" srcOrd="0" destOrd="0" presId="urn:microsoft.com/office/officeart/2005/8/layout/cycle5"/>
    <dgm:cxn modelId="{8ADF2CD5-ABF9-43B1-A700-917E06016574}" type="presParOf" srcId="{21C3E62E-E615-401D-95DB-A0A7A635D446}" destId="{88D48026-1A4D-436A-94A8-F3DDBAE49EB4}" srcOrd="1" destOrd="0" presId="urn:microsoft.com/office/officeart/2005/8/layout/cycle5"/>
    <dgm:cxn modelId="{5C00A43C-A79D-4FD1-A75B-A0A7149C1D47}" type="presParOf" srcId="{21C3E62E-E615-401D-95DB-A0A7A635D446}" destId="{F1BAEC29-4146-472B-B4C2-2E965FD570FB}" srcOrd="2" destOrd="0" presId="urn:microsoft.com/office/officeart/2005/8/layout/cycle5"/>
    <dgm:cxn modelId="{2F733F79-E577-482A-8A3C-ABA22576E53C}" type="presParOf" srcId="{21C3E62E-E615-401D-95DB-A0A7A635D446}" destId="{806FDC63-BEDC-46A1-9843-26FA042C39D9}" srcOrd="3" destOrd="0" presId="urn:microsoft.com/office/officeart/2005/8/layout/cycle5"/>
    <dgm:cxn modelId="{8D39D7C2-BFFE-44E4-BF03-40C5170CB4E9}" type="presParOf" srcId="{21C3E62E-E615-401D-95DB-A0A7A635D446}" destId="{9EB97DB1-08F9-41FA-923C-9C12204BAE3B}" srcOrd="4" destOrd="0" presId="urn:microsoft.com/office/officeart/2005/8/layout/cycle5"/>
    <dgm:cxn modelId="{70B8A677-74C1-414A-8A0E-BAFDDB458754}" type="presParOf" srcId="{21C3E62E-E615-401D-95DB-A0A7A635D446}" destId="{CD679A57-9048-42F4-B93C-CE683665CAA5}" srcOrd="5" destOrd="0" presId="urn:microsoft.com/office/officeart/2005/8/layout/cycle5"/>
    <dgm:cxn modelId="{FDCEE8DE-F31F-4530-AF52-E5C1B01B88B4}" type="presParOf" srcId="{21C3E62E-E615-401D-95DB-A0A7A635D446}" destId="{F1D6713E-38AC-43B1-A3EF-6BAE43759B28}" srcOrd="6" destOrd="0" presId="urn:microsoft.com/office/officeart/2005/8/layout/cycle5"/>
    <dgm:cxn modelId="{495A2E82-E516-4C61-AF8A-E313B39A52CE}" type="presParOf" srcId="{21C3E62E-E615-401D-95DB-A0A7A635D446}" destId="{703ED0F1-EF02-4637-9945-6B623B7268FE}" srcOrd="7" destOrd="0" presId="urn:microsoft.com/office/officeart/2005/8/layout/cycle5"/>
    <dgm:cxn modelId="{218FB2B0-5BF3-4757-BD25-D7A0A67B3D9B}" type="presParOf" srcId="{21C3E62E-E615-401D-95DB-A0A7A635D446}" destId="{13C4D046-085D-4AEA-8BC8-50C26E0ED282}" srcOrd="8" destOrd="0" presId="urn:microsoft.com/office/officeart/2005/8/layout/cycle5"/>
    <dgm:cxn modelId="{529A9913-B9E0-4C1F-8AB8-F8D32D5D40C5}" type="presParOf" srcId="{21C3E62E-E615-401D-95DB-A0A7A635D446}" destId="{D18B7CD5-34CF-4B44-8352-355873689A72}" srcOrd="9" destOrd="0" presId="urn:microsoft.com/office/officeart/2005/8/layout/cycle5"/>
    <dgm:cxn modelId="{CF7851E3-0EF9-4BF9-9152-CC0E016BC7C1}" type="presParOf" srcId="{21C3E62E-E615-401D-95DB-A0A7A635D446}" destId="{AD0A2B5F-7D84-4787-BD54-463D148B7B65}" srcOrd="10" destOrd="0" presId="urn:microsoft.com/office/officeart/2005/8/layout/cycle5"/>
    <dgm:cxn modelId="{5240F791-C254-4EF0-9D7C-B1CE612724A6}" type="presParOf" srcId="{21C3E62E-E615-401D-95DB-A0A7A635D446}" destId="{6585C1CF-DE83-4811-A52B-680F8235DF2C}" srcOrd="11" destOrd="0" presId="urn:microsoft.com/office/officeart/2005/8/layout/cycle5"/>
    <dgm:cxn modelId="{B6333BA9-141E-42A2-B5C6-B14BDE8E7C49}" type="presParOf" srcId="{21C3E62E-E615-401D-95DB-A0A7A635D446}" destId="{0A78B849-8C5A-498D-823E-678539275C79}" srcOrd="12" destOrd="0" presId="urn:microsoft.com/office/officeart/2005/8/layout/cycle5"/>
    <dgm:cxn modelId="{9F274635-5EBA-400B-92DF-ED3DFE3342EA}" type="presParOf" srcId="{21C3E62E-E615-401D-95DB-A0A7A635D446}" destId="{CE2288BC-D011-48C1-9824-097D0D89C62A}" srcOrd="13" destOrd="0" presId="urn:microsoft.com/office/officeart/2005/8/layout/cycle5"/>
    <dgm:cxn modelId="{0201847F-AC52-498E-B2F9-C8908B95FEC1}" type="presParOf" srcId="{21C3E62E-E615-401D-95DB-A0A7A635D446}" destId="{9E4A5A5A-E0EF-4D30-89BE-B7EFDB40F8DA}"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EDCC8B0-F02B-4BC3-A6C7-CBD9B4DDB7DE}"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GB"/>
        </a:p>
      </dgm:t>
    </dgm:pt>
    <dgm:pt modelId="{A7623D68-B40D-464C-AF32-CBB08A27C8E3}">
      <dgm:prSet phldrT="[Text]" custT="1"/>
      <dgm:spPr>
        <a:solidFill>
          <a:schemeClr val="tx2">
            <a:lumMod val="40000"/>
            <a:lumOff val="60000"/>
          </a:schemeClr>
        </a:solidFill>
        <a:ln>
          <a:solidFill>
            <a:schemeClr val="tx1"/>
          </a:solidFill>
        </a:ln>
      </dgm:spPr>
      <dgm:t>
        <a:bodyPr/>
        <a:lstStyle/>
        <a:p>
          <a:r>
            <a:rPr lang="en-GB" altLang="en-US" sz="2200" b="0" dirty="0">
              <a:solidFill>
                <a:schemeClr val="tx1"/>
              </a:solidFill>
              <a:cs typeface="Arial" panose="020B0604020202020204" pitchFamily="34" charset="0"/>
            </a:rPr>
            <a:t>If they CANNOT understand information given to them about the decision to be made</a:t>
          </a:r>
          <a:endParaRPr lang="en-GB" sz="2200" b="0" dirty="0">
            <a:solidFill>
              <a:schemeClr val="tx1"/>
            </a:solidFill>
          </a:endParaRPr>
        </a:p>
      </dgm:t>
    </dgm:pt>
    <dgm:pt modelId="{8F96E45E-A44C-489C-B21A-DE44E6415BF7}" type="parTrans" cxnId="{40559088-1C4D-496A-A0A7-9708E4F43F9F}">
      <dgm:prSet/>
      <dgm:spPr/>
      <dgm:t>
        <a:bodyPr/>
        <a:lstStyle/>
        <a:p>
          <a:endParaRPr lang="en-GB"/>
        </a:p>
      </dgm:t>
    </dgm:pt>
    <dgm:pt modelId="{1665B538-720A-4D52-997F-BC410B078923}" type="sibTrans" cxnId="{40559088-1C4D-496A-A0A7-9708E4F43F9F}">
      <dgm:prSet/>
      <dgm:spPr/>
      <dgm:t>
        <a:bodyPr/>
        <a:lstStyle/>
        <a:p>
          <a:endParaRPr lang="en-GB"/>
        </a:p>
      </dgm:t>
    </dgm:pt>
    <dgm:pt modelId="{40E7256E-720D-4F4D-A4FD-8BED54A4DD4B}">
      <dgm:prSet custT="1"/>
      <dgm:spPr>
        <a:solidFill>
          <a:schemeClr val="accent1">
            <a:lumMod val="20000"/>
            <a:lumOff val="80000"/>
          </a:schemeClr>
        </a:solidFill>
        <a:ln>
          <a:solidFill>
            <a:schemeClr val="tx1"/>
          </a:solidFill>
        </a:ln>
      </dgm:spPr>
      <dgm:t>
        <a:bodyPr/>
        <a:lstStyle/>
        <a:p>
          <a:r>
            <a:rPr lang="en-GB" altLang="en-US" sz="2200" b="0" dirty="0">
              <a:solidFill>
                <a:schemeClr val="tx1"/>
              </a:solidFill>
              <a:cs typeface="Arial" panose="020B0604020202020204" pitchFamily="34" charset="0"/>
            </a:rPr>
            <a:t>If they CANNOT retain that information long enough to be able to make the decision</a:t>
          </a:r>
        </a:p>
      </dgm:t>
    </dgm:pt>
    <dgm:pt modelId="{CA521DDC-D4D1-4F20-8219-07D5654A610A}" type="parTrans" cxnId="{D3353DF5-2918-4A60-993D-50DC30BC90C3}">
      <dgm:prSet/>
      <dgm:spPr/>
      <dgm:t>
        <a:bodyPr/>
        <a:lstStyle/>
        <a:p>
          <a:endParaRPr lang="en-GB"/>
        </a:p>
      </dgm:t>
    </dgm:pt>
    <dgm:pt modelId="{4E5BD679-33C8-40A3-8F46-702198B93E10}" type="sibTrans" cxnId="{D3353DF5-2918-4A60-993D-50DC30BC90C3}">
      <dgm:prSet/>
      <dgm:spPr/>
      <dgm:t>
        <a:bodyPr/>
        <a:lstStyle/>
        <a:p>
          <a:endParaRPr lang="en-GB"/>
        </a:p>
      </dgm:t>
    </dgm:pt>
    <dgm:pt modelId="{E2576819-89A3-45C1-9684-B314BA592EA7}">
      <dgm:prSet custT="1"/>
      <dgm:spPr>
        <a:solidFill>
          <a:schemeClr val="accent1">
            <a:lumMod val="20000"/>
            <a:lumOff val="80000"/>
          </a:schemeClr>
        </a:solidFill>
        <a:ln>
          <a:solidFill>
            <a:schemeClr val="tx1"/>
          </a:solidFill>
        </a:ln>
      </dgm:spPr>
      <dgm:t>
        <a:bodyPr/>
        <a:lstStyle/>
        <a:p>
          <a:r>
            <a:rPr lang="en-GB" altLang="en-US" sz="2200" b="0" dirty="0">
              <a:solidFill>
                <a:schemeClr val="tx1"/>
              </a:solidFill>
              <a:cs typeface="Arial" panose="020B0604020202020204" pitchFamily="34" charset="0"/>
            </a:rPr>
            <a:t>If they CANNOT use or weigh up that information as part of the decision-making process</a:t>
          </a:r>
        </a:p>
      </dgm:t>
    </dgm:pt>
    <dgm:pt modelId="{C3570BDE-3CD1-49E9-9C0D-EDBC10345F5E}" type="parTrans" cxnId="{7EA9F412-97E6-4F4D-91FE-EE1731C552D7}">
      <dgm:prSet/>
      <dgm:spPr/>
      <dgm:t>
        <a:bodyPr/>
        <a:lstStyle/>
        <a:p>
          <a:endParaRPr lang="en-GB"/>
        </a:p>
      </dgm:t>
    </dgm:pt>
    <dgm:pt modelId="{4FEEB2EA-F7BF-4315-858D-2E2CDF48DA94}" type="sibTrans" cxnId="{7EA9F412-97E6-4F4D-91FE-EE1731C552D7}">
      <dgm:prSet/>
      <dgm:spPr/>
      <dgm:t>
        <a:bodyPr/>
        <a:lstStyle/>
        <a:p>
          <a:endParaRPr lang="en-GB"/>
        </a:p>
      </dgm:t>
    </dgm:pt>
    <dgm:pt modelId="{565A4381-8B46-4178-9EE6-609C9F321270}">
      <dgm:prSet custT="1"/>
      <dgm:spPr>
        <a:solidFill>
          <a:schemeClr val="tx2">
            <a:lumMod val="40000"/>
            <a:lumOff val="60000"/>
          </a:schemeClr>
        </a:solidFill>
        <a:ln>
          <a:solidFill>
            <a:schemeClr val="tx1"/>
          </a:solidFill>
        </a:ln>
      </dgm:spPr>
      <dgm:t>
        <a:bodyPr/>
        <a:lstStyle/>
        <a:p>
          <a:r>
            <a:rPr lang="en-GB" altLang="en-US" sz="2200" b="0" dirty="0">
              <a:solidFill>
                <a:schemeClr val="tx1"/>
              </a:solidFill>
              <a:cs typeface="Arial" panose="020B0604020202020204" pitchFamily="34" charset="0"/>
            </a:rPr>
            <a:t>If they CANNOT communicate information</a:t>
          </a:r>
        </a:p>
      </dgm:t>
    </dgm:pt>
    <dgm:pt modelId="{AEF48E51-3DD1-4550-AC2A-C41C05E09EC6}" type="parTrans" cxnId="{F75F9A8E-079B-46FA-BECC-872E44A651C9}">
      <dgm:prSet/>
      <dgm:spPr/>
      <dgm:t>
        <a:bodyPr/>
        <a:lstStyle/>
        <a:p>
          <a:endParaRPr lang="en-GB"/>
        </a:p>
      </dgm:t>
    </dgm:pt>
    <dgm:pt modelId="{7C8B246C-A7EF-45A4-A0DD-E77CEE09BD92}" type="sibTrans" cxnId="{F75F9A8E-079B-46FA-BECC-872E44A651C9}">
      <dgm:prSet/>
      <dgm:spPr/>
      <dgm:t>
        <a:bodyPr/>
        <a:lstStyle/>
        <a:p>
          <a:endParaRPr lang="en-GB"/>
        </a:p>
      </dgm:t>
    </dgm:pt>
    <dgm:pt modelId="{B7B685CC-ECAD-42A4-83A0-0B6A9CC0EA1B}" type="pres">
      <dgm:prSet presAssocID="{EEDCC8B0-F02B-4BC3-A6C7-CBD9B4DDB7DE}" presName="diagram" presStyleCnt="0">
        <dgm:presLayoutVars>
          <dgm:dir/>
          <dgm:resizeHandles val="exact"/>
        </dgm:presLayoutVars>
      </dgm:prSet>
      <dgm:spPr/>
    </dgm:pt>
    <dgm:pt modelId="{A944D458-34B3-4B62-A7D9-5BF842B32319}" type="pres">
      <dgm:prSet presAssocID="{A7623D68-B40D-464C-AF32-CBB08A27C8E3}" presName="node" presStyleLbl="node1" presStyleIdx="0" presStyleCnt="4" custScaleX="117915">
        <dgm:presLayoutVars>
          <dgm:bulletEnabled val="1"/>
        </dgm:presLayoutVars>
      </dgm:prSet>
      <dgm:spPr/>
    </dgm:pt>
    <dgm:pt modelId="{0A3AE6CE-37FA-44B0-BDE0-1219687418C3}" type="pres">
      <dgm:prSet presAssocID="{1665B538-720A-4D52-997F-BC410B078923}" presName="sibTrans" presStyleCnt="0"/>
      <dgm:spPr/>
    </dgm:pt>
    <dgm:pt modelId="{ECF4253F-CCFA-4C32-8326-224A43AC17AE}" type="pres">
      <dgm:prSet presAssocID="{40E7256E-720D-4F4D-A4FD-8BED54A4DD4B}" presName="node" presStyleLbl="node1" presStyleIdx="1" presStyleCnt="4" custScaleX="121825">
        <dgm:presLayoutVars>
          <dgm:bulletEnabled val="1"/>
        </dgm:presLayoutVars>
      </dgm:prSet>
      <dgm:spPr/>
    </dgm:pt>
    <dgm:pt modelId="{2CA3CE41-66B7-408B-93EF-50A720F0C16A}" type="pres">
      <dgm:prSet presAssocID="{4E5BD679-33C8-40A3-8F46-702198B93E10}" presName="sibTrans" presStyleCnt="0"/>
      <dgm:spPr/>
    </dgm:pt>
    <dgm:pt modelId="{29120235-E29E-43CA-9997-8D9E101E206C}" type="pres">
      <dgm:prSet presAssocID="{E2576819-89A3-45C1-9684-B314BA592EA7}" presName="node" presStyleLbl="node1" presStyleIdx="2" presStyleCnt="4" custScaleX="124665" custScaleY="63613" custLinFactNeighborX="-20711" custLinFactNeighborY="-9027">
        <dgm:presLayoutVars>
          <dgm:bulletEnabled val="1"/>
        </dgm:presLayoutVars>
      </dgm:prSet>
      <dgm:spPr/>
    </dgm:pt>
    <dgm:pt modelId="{A7701BA9-CE31-473D-80AE-712EA59239CC}" type="pres">
      <dgm:prSet presAssocID="{4FEEB2EA-F7BF-4315-858D-2E2CDF48DA94}" presName="sibTrans" presStyleCnt="0"/>
      <dgm:spPr/>
    </dgm:pt>
    <dgm:pt modelId="{D0C28732-917F-433C-AF45-36ACFF4B0CAF}" type="pres">
      <dgm:prSet presAssocID="{565A4381-8B46-4178-9EE6-609C9F321270}" presName="node" presStyleLbl="node1" presStyleIdx="3" presStyleCnt="4" custScaleX="120125" custScaleY="59765" custLinFactNeighborX="-12103" custLinFactNeighborY="-9027">
        <dgm:presLayoutVars>
          <dgm:bulletEnabled val="1"/>
        </dgm:presLayoutVars>
      </dgm:prSet>
      <dgm:spPr/>
    </dgm:pt>
  </dgm:ptLst>
  <dgm:cxnLst>
    <dgm:cxn modelId="{7EA9F412-97E6-4F4D-91FE-EE1731C552D7}" srcId="{EEDCC8B0-F02B-4BC3-A6C7-CBD9B4DDB7DE}" destId="{E2576819-89A3-45C1-9684-B314BA592EA7}" srcOrd="2" destOrd="0" parTransId="{C3570BDE-3CD1-49E9-9C0D-EDBC10345F5E}" sibTransId="{4FEEB2EA-F7BF-4315-858D-2E2CDF48DA94}"/>
    <dgm:cxn modelId="{20D30914-6789-417B-8C4D-441ED9110A86}" type="presOf" srcId="{40E7256E-720D-4F4D-A4FD-8BED54A4DD4B}" destId="{ECF4253F-CCFA-4C32-8326-224A43AC17AE}" srcOrd="0" destOrd="0" presId="urn:microsoft.com/office/officeart/2005/8/layout/default"/>
    <dgm:cxn modelId="{A378FF1F-AA81-41AD-8E55-8015DEAE844A}" type="presOf" srcId="{A7623D68-B40D-464C-AF32-CBB08A27C8E3}" destId="{A944D458-34B3-4B62-A7D9-5BF842B32319}" srcOrd="0" destOrd="0" presId="urn:microsoft.com/office/officeart/2005/8/layout/default"/>
    <dgm:cxn modelId="{61108023-25AC-4B32-9716-86018310E703}" type="presOf" srcId="{E2576819-89A3-45C1-9684-B314BA592EA7}" destId="{29120235-E29E-43CA-9997-8D9E101E206C}" srcOrd="0" destOrd="0" presId="urn:microsoft.com/office/officeart/2005/8/layout/default"/>
    <dgm:cxn modelId="{62B7717E-0047-4E58-A9CD-E43E8C40430D}" type="presOf" srcId="{565A4381-8B46-4178-9EE6-609C9F321270}" destId="{D0C28732-917F-433C-AF45-36ACFF4B0CAF}" srcOrd="0" destOrd="0" presId="urn:microsoft.com/office/officeart/2005/8/layout/default"/>
    <dgm:cxn modelId="{40559088-1C4D-496A-A0A7-9708E4F43F9F}" srcId="{EEDCC8B0-F02B-4BC3-A6C7-CBD9B4DDB7DE}" destId="{A7623D68-B40D-464C-AF32-CBB08A27C8E3}" srcOrd="0" destOrd="0" parTransId="{8F96E45E-A44C-489C-B21A-DE44E6415BF7}" sibTransId="{1665B538-720A-4D52-997F-BC410B078923}"/>
    <dgm:cxn modelId="{F75F9A8E-079B-46FA-BECC-872E44A651C9}" srcId="{EEDCC8B0-F02B-4BC3-A6C7-CBD9B4DDB7DE}" destId="{565A4381-8B46-4178-9EE6-609C9F321270}" srcOrd="3" destOrd="0" parTransId="{AEF48E51-3DD1-4550-AC2A-C41C05E09EC6}" sibTransId="{7C8B246C-A7EF-45A4-A0DD-E77CEE09BD92}"/>
    <dgm:cxn modelId="{BB13B0F0-1E21-49EF-9042-D4C2EF765D30}" type="presOf" srcId="{EEDCC8B0-F02B-4BC3-A6C7-CBD9B4DDB7DE}" destId="{B7B685CC-ECAD-42A4-83A0-0B6A9CC0EA1B}" srcOrd="0" destOrd="0" presId="urn:microsoft.com/office/officeart/2005/8/layout/default"/>
    <dgm:cxn modelId="{D3353DF5-2918-4A60-993D-50DC30BC90C3}" srcId="{EEDCC8B0-F02B-4BC3-A6C7-CBD9B4DDB7DE}" destId="{40E7256E-720D-4F4D-A4FD-8BED54A4DD4B}" srcOrd="1" destOrd="0" parTransId="{CA521DDC-D4D1-4F20-8219-07D5654A610A}" sibTransId="{4E5BD679-33C8-40A3-8F46-702198B93E10}"/>
    <dgm:cxn modelId="{5DCD6BF7-D4CF-471E-8617-094C0EDD753D}" type="presParOf" srcId="{B7B685CC-ECAD-42A4-83A0-0B6A9CC0EA1B}" destId="{A944D458-34B3-4B62-A7D9-5BF842B32319}" srcOrd="0" destOrd="0" presId="urn:microsoft.com/office/officeart/2005/8/layout/default"/>
    <dgm:cxn modelId="{C3BD6BC2-9F2D-4C62-9CCC-888B348148EC}" type="presParOf" srcId="{B7B685CC-ECAD-42A4-83A0-0B6A9CC0EA1B}" destId="{0A3AE6CE-37FA-44B0-BDE0-1219687418C3}" srcOrd="1" destOrd="0" presId="urn:microsoft.com/office/officeart/2005/8/layout/default"/>
    <dgm:cxn modelId="{D32814CE-5964-414C-9EAE-AD057B395EF3}" type="presParOf" srcId="{B7B685CC-ECAD-42A4-83A0-0B6A9CC0EA1B}" destId="{ECF4253F-CCFA-4C32-8326-224A43AC17AE}" srcOrd="2" destOrd="0" presId="urn:microsoft.com/office/officeart/2005/8/layout/default"/>
    <dgm:cxn modelId="{BDE0A08F-0B51-44D6-A092-D5C571F0337D}" type="presParOf" srcId="{B7B685CC-ECAD-42A4-83A0-0B6A9CC0EA1B}" destId="{2CA3CE41-66B7-408B-93EF-50A720F0C16A}" srcOrd="3" destOrd="0" presId="urn:microsoft.com/office/officeart/2005/8/layout/default"/>
    <dgm:cxn modelId="{C3690C04-51D1-44B3-85BA-FA66469E83ED}" type="presParOf" srcId="{B7B685CC-ECAD-42A4-83A0-0B6A9CC0EA1B}" destId="{29120235-E29E-43CA-9997-8D9E101E206C}" srcOrd="4" destOrd="0" presId="urn:microsoft.com/office/officeart/2005/8/layout/default"/>
    <dgm:cxn modelId="{E2E280F9-9D6A-48D1-8E90-A48371758102}" type="presParOf" srcId="{B7B685CC-ECAD-42A4-83A0-0B6A9CC0EA1B}" destId="{A7701BA9-CE31-473D-80AE-712EA59239CC}" srcOrd="5" destOrd="0" presId="urn:microsoft.com/office/officeart/2005/8/layout/default"/>
    <dgm:cxn modelId="{64C41797-626B-4CB9-BD27-42571C1877AB}" type="presParOf" srcId="{B7B685CC-ECAD-42A4-83A0-0B6A9CC0EA1B}" destId="{D0C28732-917F-433C-AF45-36ACFF4B0CAF}"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96EDE72-859F-447D-85F4-CA1FF7A27092}" type="doc">
      <dgm:prSet loTypeId="urn:microsoft.com/office/officeart/2005/8/layout/process1" loCatId="process" qsTypeId="urn:microsoft.com/office/officeart/2005/8/quickstyle/simple1" qsCatId="simple" csTypeId="urn:microsoft.com/office/officeart/2005/8/colors/accent2_2" csCatId="accent2" phldr="1"/>
      <dgm:spPr/>
    </dgm:pt>
    <dgm:pt modelId="{39383BE0-8227-4EB6-99A2-B193D0419AAC}">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Restraint in any position INCREASES RISK</a:t>
          </a:r>
        </a:p>
      </dgm:t>
    </dgm:pt>
    <dgm:pt modelId="{B006B2C6-0082-497F-A29B-EED07C0460D8}" type="parTrans" cxnId="{C168626E-3588-4CFC-AFB4-1B70ECCE29CF}">
      <dgm:prSet/>
      <dgm:spPr/>
      <dgm:t>
        <a:bodyPr/>
        <a:lstStyle/>
        <a:p>
          <a:endParaRPr lang="en-GB"/>
        </a:p>
      </dgm:t>
    </dgm:pt>
    <dgm:pt modelId="{9A066D06-D598-45F2-908B-A1847ED581DB}" type="sibTrans" cxnId="{C168626E-3588-4CFC-AFB4-1B70ECCE29CF}">
      <dgm:prSet/>
      <dgm:spPr>
        <a:solidFill>
          <a:srgbClr val="002060"/>
        </a:solidFill>
        <a:ln>
          <a:solidFill>
            <a:schemeClr val="tx1"/>
          </a:solidFill>
        </a:ln>
      </dgm:spPr>
      <dgm:t>
        <a:bodyPr/>
        <a:lstStyle/>
        <a:p>
          <a:endParaRPr lang="en-GB"/>
        </a:p>
      </dgm:t>
    </dgm:pt>
    <dgm:pt modelId="{A0C02353-5476-49D8-87D8-DE9642082068}">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Restraint of a person taking anti-psychotic drugs INCREASES THE RISK of Sudden Death Syndrome</a:t>
          </a:r>
        </a:p>
      </dgm:t>
    </dgm:pt>
    <dgm:pt modelId="{64D63F7E-3311-48F8-B7B0-35153C50C609}" type="parTrans" cxnId="{14389683-DE2A-47FB-B415-0A040E067C06}">
      <dgm:prSet/>
      <dgm:spPr/>
      <dgm:t>
        <a:bodyPr/>
        <a:lstStyle/>
        <a:p>
          <a:endParaRPr lang="en-GB"/>
        </a:p>
      </dgm:t>
    </dgm:pt>
    <dgm:pt modelId="{E74D2AD3-7A80-4BFE-A2C0-950355443E7A}" type="sibTrans" cxnId="{14389683-DE2A-47FB-B415-0A040E067C06}">
      <dgm:prSet/>
      <dgm:spPr>
        <a:solidFill>
          <a:srgbClr val="002060"/>
        </a:solidFill>
        <a:ln>
          <a:solidFill>
            <a:schemeClr val="tx1"/>
          </a:solidFill>
        </a:ln>
      </dgm:spPr>
      <dgm:t>
        <a:bodyPr/>
        <a:lstStyle/>
        <a:p>
          <a:endParaRPr lang="en-GB"/>
        </a:p>
      </dgm:t>
    </dgm:pt>
    <dgm:pt modelId="{E5FD3B80-97B6-45DA-9BBC-F7426302FEDB}">
      <dgm:prSet phldrT="[Text]" custT="1"/>
      <dgm:spPr>
        <a:solidFill>
          <a:schemeClr val="accent3">
            <a:lumMod val="60000"/>
            <a:lumOff val="40000"/>
          </a:schemeClr>
        </a:solidFill>
        <a:ln>
          <a:solidFill>
            <a:schemeClr val="tx1"/>
          </a:solidFill>
        </a:ln>
      </dgm:spPr>
      <dgm:t>
        <a:bodyPr/>
        <a:lstStyle/>
        <a:p>
          <a:r>
            <a:rPr lang="en-GB" sz="2400" dirty="0">
              <a:solidFill>
                <a:schemeClr val="tx1"/>
              </a:solidFill>
            </a:rPr>
            <a:t>Prolonged Restraint take to A&amp;E for medical check</a:t>
          </a:r>
        </a:p>
      </dgm:t>
    </dgm:pt>
    <dgm:pt modelId="{1D89A963-7B99-4026-AC61-77BBE865F031}" type="parTrans" cxnId="{9FA6D9BB-DB1F-43EC-96DB-FC4869D7225B}">
      <dgm:prSet/>
      <dgm:spPr/>
      <dgm:t>
        <a:bodyPr/>
        <a:lstStyle/>
        <a:p>
          <a:endParaRPr lang="en-GB"/>
        </a:p>
      </dgm:t>
    </dgm:pt>
    <dgm:pt modelId="{641CDC59-1EF4-4447-A5BD-B875B82179C9}" type="sibTrans" cxnId="{9FA6D9BB-DB1F-43EC-96DB-FC4869D7225B}">
      <dgm:prSet/>
      <dgm:spPr/>
      <dgm:t>
        <a:bodyPr/>
        <a:lstStyle/>
        <a:p>
          <a:endParaRPr lang="en-GB"/>
        </a:p>
      </dgm:t>
    </dgm:pt>
    <dgm:pt modelId="{5ED84606-3770-4965-B481-5D4EA5DA036B}" type="pres">
      <dgm:prSet presAssocID="{E96EDE72-859F-447D-85F4-CA1FF7A27092}" presName="Name0" presStyleCnt="0">
        <dgm:presLayoutVars>
          <dgm:dir/>
          <dgm:resizeHandles val="exact"/>
        </dgm:presLayoutVars>
      </dgm:prSet>
      <dgm:spPr/>
    </dgm:pt>
    <dgm:pt modelId="{2299A12B-21E4-405B-9DF3-89CFA2ABD8C7}" type="pres">
      <dgm:prSet presAssocID="{39383BE0-8227-4EB6-99A2-B193D0419AAC}" presName="node" presStyleLbl="node1" presStyleIdx="0" presStyleCnt="3">
        <dgm:presLayoutVars>
          <dgm:bulletEnabled val="1"/>
        </dgm:presLayoutVars>
      </dgm:prSet>
      <dgm:spPr/>
    </dgm:pt>
    <dgm:pt modelId="{3DC396CA-1105-466B-8D18-C27C58D172EE}" type="pres">
      <dgm:prSet presAssocID="{9A066D06-D598-45F2-908B-A1847ED581DB}" presName="sibTrans" presStyleLbl="sibTrans2D1" presStyleIdx="0" presStyleCnt="2"/>
      <dgm:spPr/>
    </dgm:pt>
    <dgm:pt modelId="{00EE7DC4-6097-4B40-BA66-72986E0893F5}" type="pres">
      <dgm:prSet presAssocID="{9A066D06-D598-45F2-908B-A1847ED581DB}" presName="connectorText" presStyleLbl="sibTrans2D1" presStyleIdx="0" presStyleCnt="2"/>
      <dgm:spPr/>
    </dgm:pt>
    <dgm:pt modelId="{875D909D-0AE2-43F2-B057-1551DF872D6D}" type="pres">
      <dgm:prSet presAssocID="{A0C02353-5476-49D8-87D8-DE9642082068}" presName="node" presStyleLbl="node1" presStyleIdx="1" presStyleCnt="3">
        <dgm:presLayoutVars>
          <dgm:bulletEnabled val="1"/>
        </dgm:presLayoutVars>
      </dgm:prSet>
      <dgm:spPr/>
    </dgm:pt>
    <dgm:pt modelId="{4D27D3A9-A71C-4FB3-B539-CC1B3B921466}" type="pres">
      <dgm:prSet presAssocID="{E74D2AD3-7A80-4BFE-A2C0-950355443E7A}" presName="sibTrans" presStyleLbl="sibTrans2D1" presStyleIdx="1" presStyleCnt="2"/>
      <dgm:spPr/>
    </dgm:pt>
    <dgm:pt modelId="{B3241F5F-904C-4B6E-B579-5D1B319E5CEE}" type="pres">
      <dgm:prSet presAssocID="{E74D2AD3-7A80-4BFE-A2C0-950355443E7A}" presName="connectorText" presStyleLbl="sibTrans2D1" presStyleIdx="1" presStyleCnt="2"/>
      <dgm:spPr/>
    </dgm:pt>
    <dgm:pt modelId="{A0C2E134-F289-44B1-8C1A-5768AF18C77A}" type="pres">
      <dgm:prSet presAssocID="{E5FD3B80-97B6-45DA-9BBC-F7426302FEDB}" presName="node" presStyleLbl="node1" presStyleIdx="2" presStyleCnt="3">
        <dgm:presLayoutVars>
          <dgm:bulletEnabled val="1"/>
        </dgm:presLayoutVars>
      </dgm:prSet>
      <dgm:spPr/>
    </dgm:pt>
  </dgm:ptLst>
  <dgm:cxnLst>
    <dgm:cxn modelId="{087F8707-FE58-42CD-8F0A-2365816A84F2}" type="presOf" srcId="{9A066D06-D598-45F2-908B-A1847ED581DB}" destId="{00EE7DC4-6097-4B40-BA66-72986E0893F5}" srcOrd="1" destOrd="0" presId="urn:microsoft.com/office/officeart/2005/8/layout/process1"/>
    <dgm:cxn modelId="{DCE79C1E-D99A-4FDB-8BD3-18D4A7A9C88D}" type="presOf" srcId="{E96EDE72-859F-447D-85F4-CA1FF7A27092}" destId="{5ED84606-3770-4965-B481-5D4EA5DA036B}" srcOrd="0" destOrd="0" presId="urn:microsoft.com/office/officeart/2005/8/layout/process1"/>
    <dgm:cxn modelId="{0409846A-9B3A-4291-A0F3-8593EC78D50C}" type="presOf" srcId="{E74D2AD3-7A80-4BFE-A2C0-950355443E7A}" destId="{B3241F5F-904C-4B6E-B579-5D1B319E5CEE}" srcOrd="1" destOrd="0" presId="urn:microsoft.com/office/officeart/2005/8/layout/process1"/>
    <dgm:cxn modelId="{C168626E-3588-4CFC-AFB4-1B70ECCE29CF}" srcId="{E96EDE72-859F-447D-85F4-CA1FF7A27092}" destId="{39383BE0-8227-4EB6-99A2-B193D0419AAC}" srcOrd="0" destOrd="0" parTransId="{B006B2C6-0082-497F-A29B-EED07C0460D8}" sibTransId="{9A066D06-D598-45F2-908B-A1847ED581DB}"/>
    <dgm:cxn modelId="{DCDE2252-1133-4241-9251-6D53A2B3C6AB}" type="presOf" srcId="{39383BE0-8227-4EB6-99A2-B193D0419AAC}" destId="{2299A12B-21E4-405B-9DF3-89CFA2ABD8C7}" srcOrd="0" destOrd="0" presId="urn:microsoft.com/office/officeart/2005/8/layout/process1"/>
    <dgm:cxn modelId="{37F6F57D-2D2E-4158-A6F7-22DB66F52085}" type="presOf" srcId="{E5FD3B80-97B6-45DA-9BBC-F7426302FEDB}" destId="{A0C2E134-F289-44B1-8C1A-5768AF18C77A}" srcOrd="0" destOrd="0" presId="urn:microsoft.com/office/officeart/2005/8/layout/process1"/>
    <dgm:cxn modelId="{14389683-DE2A-47FB-B415-0A040E067C06}" srcId="{E96EDE72-859F-447D-85F4-CA1FF7A27092}" destId="{A0C02353-5476-49D8-87D8-DE9642082068}" srcOrd="1" destOrd="0" parTransId="{64D63F7E-3311-48F8-B7B0-35153C50C609}" sibTransId="{E74D2AD3-7A80-4BFE-A2C0-950355443E7A}"/>
    <dgm:cxn modelId="{9FA6D9BB-DB1F-43EC-96DB-FC4869D7225B}" srcId="{E96EDE72-859F-447D-85F4-CA1FF7A27092}" destId="{E5FD3B80-97B6-45DA-9BBC-F7426302FEDB}" srcOrd="2" destOrd="0" parTransId="{1D89A963-7B99-4026-AC61-77BBE865F031}" sibTransId="{641CDC59-1EF4-4447-A5BD-B875B82179C9}"/>
    <dgm:cxn modelId="{F9AB57BC-3B21-4C89-8E3D-FA22B6F5DE1E}" type="presOf" srcId="{A0C02353-5476-49D8-87D8-DE9642082068}" destId="{875D909D-0AE2-43F2-B057-1551DF872D6D}" srcOrd="0" destOrd="0" presId="urn:microsoft.com/office/officeart/2005/8/layout/process1"/>
    <dgm:cxn modelId="{881BCEBC-47D6-473D-8BE9-A31D916F6F9C}" type="presOf" srcId="{E74D2AD3-7A80-4BFE-A2C0-950355443E7A}" destId="{4D27D3A9-A71C-4FB3-B539-CC1B3B921466}" srcOrd="0" destOrd="0" presId="urn:microsoft.com/office/officeart/2005/8/layout/process1"/>
    <dgm:cxn modelId="{489339F1-CC1B-4BF5-8B15-7C73DA4858B8}" type="presOf" srcId="{9A066D06-D598-45F2-908B-A1847ED581DB}" destId="{3DC396CA-1105-466B-8D18-C27C58D172EE}" srcOrd="0" destOrd="0" presId="urn:microsoft.com/office/officeart/2005/8/layout/process1"/>
    <dgm:cxn modelId="{DDD96DB4-3AA0-4D91-B11F-A69636200EFA}" type="presParOf" srcId="{5ED84606-3770-4965-B481-5D4EA5DA036B}" destId="{2299A12B-21E4-405B-9DF3-89CFA2ABD8C7}" srcOrd="0" destOrd="0" presId="urn:microsoft.com/office/officeart/2005/8/layout/process1"/>
    <dgm:cxn modelId="{0D7E3500-2674-416E-A8DA-B14F79F7718F}" type="presParOf" srcId="{5ED84606-3770-4965-B481-5D4EA5DA036B}" destId="{3DC396CA-1105-466B-8D18-C27C58D172EE}" srcOrd="1" destOrd="0" presId="urn:microsoft.com/office/officeart/2005/8/layout/process1"/>
    <dgm:cxn modelId="{08F9B24C-9F93-4BBD-B404-1AEF602A0644}" type="presParOf" srcId="{3DC396CA-1105-466B-8D18-C27C58D172EE}" destId="{00EE7DC4-6097-4B40-BA66-72986E0893F5}" srcOrd="0" destOrd="0" presId="urn:microsoft.com/office/officeart/2005/8/layout/process1"/>
    <dgm:cxn modelId="{64101770-797E-436A-BDC6-F793A699F963}" type="presParOf" srcId="{5ED84606-3770-4965-B481-5D4EA5DA036B}" destId="{875D909D-0AE2-43F2-B057-1551DF872D6D}" srcOrd="2" destOrd="0" presId="urn:microsoft.com/office/officeart/2005/8/layout/process1"/>
    <dgm:cxn modelId="{7FE0C952-26D4-4A21-BA76-90BE28CB5F3F}" type="presParOf" srcId="{5ED84606-3770-4965-B481-5D4EA5DA036B}" destId="{4D27D3A9-A71C-4FB3-B539-CC1B3B921466}" srcOrd="3" destOrd="0" presId="urn:microsoft.com/office/officeart/2005/8/layout/process1"/>
    <dgm:cxn modelId="{536F82B7-3A2B-4098-B150-E8FD2EBB9EEF}" type="presParOf" srcId="{4D27D3A9-A71C-4FB3-B539-CC1B3B921466}" destId="{B3241F5F-904C-4B6E-B579-5D1B319E5CEE}" srcOrd="0" destOrd="0" presId="urn:microsoft.com/office/officeart/2005/8/layout/process1"/>
    <dgm:cxn modelId="{B50B2A53-47C3-49A2-89F3-BC3C2FCD837E}" type="presParOf" srcId="{5ED84606-3770-4965-B481-5D4EA5DA036B}" destId="{A0C2E134-F289-44B1-8C1A-5768AF18C77A}"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D00265-F3CC-4B59-85E9-B618D8B1BD73}">
      <dsp:nvSpPr>
        <dsp:cNvPr id="0" name=""/>
        <dsp:cNvSpPr/>
      </dsp:nvSpPr>
      <dsp:spPr>
        <a:xfrm>
          <a:off x="967836" y="602"/>
          <a:ext cx="1848184" cy="1108910"/>
        </a:xfrm>
        <a:prstGeom prst="roundRect">
          <a:avLst>
            <a:gd name="adj" fmla="val 10000"/>
          </a:avLst>
        </a:prstGeom>
        <a:solidFill>
          <a:schemeClr val="tx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ClrTx/>
            <a:buSzTx/>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Victims, Witnesses and suspects</a:t>
          </a:r>
          <a:endParaRPr lang="en-GB" sz="1600" kern="1200" dirty="0">
            <a:solidFill>
              <a:schemeClr val="tx1"/>
            </a:solidFill>
          </a:endParaRPr>
        </a:p>
      </dsp:txBody>
      <dsp:txXfrm>
        <a:off x="1000315" y="33081"/>
        <a:ext cx="1783226" cy="1043952"/>
      </dsp:txXfrm>
    </dsp:sp>
    <dsp:sp modelId="{1934487A-23BB-4CBE-A8D7-C5A19A5381BD}">
      <dsp:nvSpPr>
        <dsp:cNvPr id="0" name=""/>
        <dsp:cNvSpPr/>
      </dsp:nvSpPr>
      <dsp:spPr>
        <a:xfrm>
          <a:off x="2978661" y="325883"/>
          <a:ext cx="391815" cy="458349"/>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2978661" y="417553"/>
        <a:ext cx="274271" cy="275009"/>
      </dsp:txXfrm>
    </dsp:sp>
    <dsp:sp modelId="{8E115512-5A08-452C-B29E-2293C4D3D4AE}">
      <dsp:nvSpPr>
        <dsp:cNvPr id="0" name=""/>
        <dsp:cNvSpPr/>
      </dsp:nvSpPr>
      <dsp:spPr>
        <a:xfrm>
          <a:off x="3555294" y="602"/>
          <a:ext cx="1848184" cy="1108910"/>
        </a:xfrm>
        <a:prstGeom prst="roundRect">
          <a:avLst>
            <a:gd name="adj" fmla="val 10000"/>
          </a:avLst>
        </a:prstGeom>
        <a:solidFill>
          <a:schemeClr val="accent1">
            <a:lumMod val="40000"/>
            <a:lumOff val="60000"/>
            <a:alpha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Those receiving care in the community</a:t>
          </a:r>
        </a:p>
      </dsp:txBody>
      <dsp:txXfrm>
        <a:off x="3587773" y="33081"/>
        <a:ext cx="1783226" cy="1043952"/>
      </dsp:txXfrm>
    </dsp:sp>
    <dsp:sp modelId="{03D742AA-D44C-4EE5-808A-1932B868E3DB}">
      <dsp:nvSpPr>
        <dsp:cNvPr id="0" name=""/>
        <dsp:cNvSpPr/>
      </dsp:nvSpPr>
      <dsp:spPr>
        <a:xfrm>
          <a:off x="5566119" y="325883"/>
          <a:ext cx="391815" cy="458349"/>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5566119" y="417553"/>
        <a:ext cx="274271" cy="275009"/>
      </dsp:txXfrm>
    </dsp:sp>
    <dsp:sp modelId="{B87F8776-76BB-4E81-8B3F-6FA7343B18EA}">
      <dsp:nvSpPr>
        <dsp:cNvPr id="0" name=""/>
        <dsp:cNvSpPr/>
      </dsp:nvSpPr>
      <dsp:spPr>
        <a:xfrm>
          <a:off x="6142753" y="602"/>
          <a:ext cx="1848184" cy="1108910"/>
        </a:xfrm>
        <a:prstGeom prst="roundRect">
          <a:avLst>
            <a:gd name="adj" fmla="val 10000"/>
          </a:avLst>
        </a:prstGeom>
        <a:solidFill>
          <a:schemeClr val="bg2">
            <a:lumMod val="90000"/>
            <a:alpha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Patients missing or AWOL from Mental Health Unit</a:t>
          </a:r>
        </a:p>
      </dsp:txBody>
      <dsp:txXfrm>
        <a:off x="6175232" y="33081"/>
        <a:ext cx="1783226" cy="1043952"/>
      </dsp:txXfrm>
    </dsp:sp>
    <dsp:sp modelId="{B3ABFFAB-7DDD-42E2-A5E6-2F99E3CD82E3}">
      <dsp:nvSpPr>
        <dsp:cNvPr id="0" name=""/>
        <dsp:cNvSpPr/>
      </dsp:nvSpPr>
      <dsp:spPr>
        <a:xfrm rot="5400000">
          <a:off x="6870937" y="1238886"/>
          <a:ext cx="391815" cy="458349"/>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6929340" y="1272153"/>
        <a:ext cx="275009" cy="274271"/>
      </dsp:txXfrm>
    </dsp:sp>
    <dsp:sp modelId="{E21614A6-A391-4AB1-9B42-11FF02B99D35}">
      <dsp:nvSpPr>
        <dsp:cNvPr id="0" name=""/>
        <dsp:cNvSpPr/>
      </dsp:nvSpPr>
      <dsp:spPr>
        <a:xfrm>
          <a:off x="6142753" y="1848787"/>
          <a:ext cx="1848184" cy="1108910"/>
        </a:xfrm>
        <a:prstGeom prst="roundRect">
          <a:avLst>
            <a:gd name="adj" fmla="val 10000"/>
          </a:avLst>
        </a:prstGeom>
        <a:solidFill>
          <a:schemeClr val="accent1">
            <a:lumMod val="60000"/>
            <a:lumOff val="40000"/>
            <a:alpha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Those found in a public place/suffering mental illness S136</a:t>
          </a:r>
        </a:p>
      </dsp:txBody>
      <dsp:txXfrm>
        <a:off x="6175232" y="1881266"/>
        <a:ext cx="1783226" cy="1043952"/>
      </dsp:txXfrm>
    </dsp:sp>
    <dsp:sp modelId="{6E7DC0C6-DBE5-40D4-8EF4-4285D66F2223}">
      <dsp:nvSpPr>
        <dsp:cNvPr id="0" name=""/>
        <dsp:cNvSpPr/>
      </dsp:nvSpPr>
      <dsp:spPr>
        <a:xfrm rot="10800000">
          <a:off x="5588297" y="2174067"/>
          <a:ext cx="391815" cy="458349"/>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5705841" y="2265737"/>
        <a:ext cx="274271" cy="275009"/>
      </dsp:txXfrm>
    </dsp:sp>
    <dsp:sp modelId="{B4A8459F-B9A1-4DAB-AA41-63A5A0900B6A}">
      <dsp:nvSpPr>
        <dsp:cNvPr id="0" name=""/>
        <dsp:cNvSpPr/>
      </dsp:nvSpPr>
      <dsp:spPr>
        <a:xfrm>
          <a:off x="3555294" y="1848787"/>
          <a:ext cx="1848184" cy="1108910"/>
        </a:xfrm>
        <a:prstGeom prst="roundRect">
          <a:avLst>
            <a:gd name="adj" fmla="val 10000"/>
          </a:avLst>
        </a:prstGeom>
        <a:solidFill>
          <a:schemeClr val="tx2">
            <a:alpha val="7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Those in private premises/suffering mental disorder S135</a:t>
          </a:r>
        </a:p>
      </dsp:txBody>
      <dsp:txXfrm>
        <a:off x="3587773" y="1881266"/>
        <a:ext cx="1783226" cy="1043952"/>
      </dsp:txXfrm>
    </dsp:sp>
    <dsp:sp modelId="{F522AE71-2DEE-4DA7-AA82-76507C038439}">
      <dsp:nvSpPr>
        <dsp:cNvPr id="0" name=""/>
        <dsp:cNvSpPr/>
      </dsp:nvSpPr>
      <dsp:spPr>
        <a:xfrm rot="10800000">
          <a:off x="3000839" y="2174067"/>
          <a:ext cx="391815" cy="458349"/>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3118383" y="2265737"/>
        <a:ext cx="274271" cy="275009"/>
      </dsp:txXfrm>
    </dsp:sp>
    <dsp:sp modelId="{6400EAF3-2EE2-4B04-8976-7C90912A99B4}">
      <dsp:nvSpPr>
        <dsp:cNvPr id="0" name=""/>
        <dsp:cNvSpPr/>
      </dsp:nvSpPr>
      <dsp:spPr>
        <a:xfrm>
          <a:off x="967836" y="1848787"/>
          <a:ext cx="1848184" cy="1108910"/>
        </a:xfrm>
        <a:prstGeom prst="roundRect">
          <a:avLst>
            <a:gd name="adj" fmla="val 10000"/>
          </a:avLst>
        </a:prstGeom>
        <a:solidFill>
          <a:schemeClr val="accent1">
            <a:lumMod val="60000"/>
            <a:lumOff val="40000"/>
            <a:alpha val="6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latin typeface="Calibri"/>
              <a:cs typeface="Arial" panose="020B0604020202020204" pitchFamily="34" charset="0"/>
            </a:rPr>
            <a:t>Offenders suffering with mental illness</a:t>
          </a:r>
          <a:endPar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endParaRPr>
        </a:p>
      </dsp:txBody>
      <dsp:txXfrm>
        <a:off x="1000315" y="1881266"/>
        <a:ext cx="1783226" cy="1043952"/>
      </dsp:txXfrm>
    </dsp:sp>
    <dsp:sp modelId="{FE8FC768-FC47-49E8-8597-1E0A20890D93}">
      <dsp:nvSpPr>
        <dsp:cNvPr id="0" name=""/>
        <dsp:cNvSpPr/>
      </dsp:nvSpPr>
      <dsp:spPr>
        <a:xfrm rot="5400000">
          <a:off x="1696021" y="3087070"/>
          <a:ext cx="391815" cy="458349"/>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1754424" y="3120337"/>
        <a:ext cx="275009" cy="274271"/>
      </dsp:txXfrm>
    </dsp:sp>
    <dsp:sp modelId="{E34BBA8F-5B5C-4C7F-8F12-45495E5C32F3}">
      <dsp:nvSpPr>
        <dsp:cNvPr id="0" name=""/>
        <dsp:cNvSpPr/>
      </dsp:nvSpPr>
      <dsp:spPr>
        <a:xfrm>
          <a:off x="967836" y="3696971"/>
          <a:ext cx="1848184" cy="1108910"/>
        </a:xfrm>
        <a:prstGeom prst="roundRect">
          <a:avLst>
            <a:gd name="adj" fmla="val 10000"/>
          </a:avLst>
        </a:prstGeom>
        <a:solidFill>
          <a:schemeClr val="bg2">
            <a:lumMod val="75000"/>
            <a:alpha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a:ln/>
              <a:solidFill>
                <a:schemeClr val="tx1"/>
              </a:solidFill>
              <a:effectLst/>
              <a:uLnTx/>
              <a:uFillTx/>
              <a:latin typeface="Calibri"/>
              <a:ea typeface="ＭＳ Ｐゴシック" panose="020B0600070205080204" pitchFamily="34" charset="-128"/>
              <a:cs typeface="Arial" panose="020B0604020202020204" pitchFamily="34" charset="0"/>
            </a:rPr>
            <a:t>Attempt Suicide</a:t>
          </a:r>
          <a:endPar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endParaRPr>
        </a:p>
      </dsp:txBody>
      <dsp:txXfrm>
        <a:off x="1000315" y="3729450"/>
        <a:ext cx="1783226" cy="1043952"/>
      </dsp:txXfrm>
    </dsp:sp>
    <dsp:sp modelId="{C0C74CA6-39EA-43D7-8ECB-D73E336F5902}">
      <dsp:nvSpPr>
        <dsp:cNvPr id="0" name=""/>
        <dsp:cNvSpPr/>
      </dsp:nvSpPr>
      <dsp:spPr>
        <a:xfrm>
          <a:off x="2978661" y="4022252"/>
          <a:ext cx="391815" cy="458349"/>
        </a:xfrm>
        <a:prstGeom prst="rightArrow">
          <a:avLst>
            <a:gd name="adj1" fmla="val 60000"/>
            <a:gd name="adj2" fmla="val 50000"/>
          </a:avLst>
        </a:prstGeom>
        <a:solidFill>
          <a:srgbClr val="00206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2978661" y="4113922"/>
        <a:ext cx="274271" cy="275009"/>
      </dsp:txXfrm>
    </dsp:sp>
    <dsp:sp modelId="{D40BDA6C-22A0-43E0-AB7A-70DD677147F4}">
      <dsp:nvSpPr>
        <dsp:cNvPr id="0" name=""/>
        <dsp:cNvSpPr/>
      </dsp:nvSpPr>
      <dsp:spPr>
        <a:xfrm>
          <a:off x="3555294" y="3696971"/>
          <a:ext cx="1848184" cy="1108910"/>
        </a:xfrm>
        <a:prstGeom prst="roundRect">
          <a:avLst>
            <a:gd name="adj" fmla="val 10000"/>
          </a:avLst>
        </a:prstGeom>
        <a:solidFill>
          <a:schemeClr val="accent1">
            <a:lumMod val="60000"/>
            <a:lumOff val="40000"/>
            <a:alpha val="5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Persons walking in front of vehicles</a:t>
          </a:r>
        </a:p>
      </dsp:txBody>
      <dsp:txXfrm>
        <a:off x="3587773" y="3729450"/>
        <a:ext cx="1783226" cy="1043952"/>
      </dsp:txXfrm>
    </dsp:sp>
    <dsp:sp modelId="{DD4CE2BC-56ED-49A7-8A46-8DDE8206AC5C}">
      <dsp:nvSpPr>
        <dsp:cNvPr id="0" name=""/>
        <dsp:cNvSpPr/>
      </dsp:nvSpPr>
      <dsp:spPr>
        <a:xfrm>
          <a:off x="5566119" y="4022252"/>
          <a:ext cx="391815" cy="458349"/>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5566119" y="4113922"/>
        <a:ext cx="274271" cy="275009"/>
      </dsp:txXfrm>
    </dsp:sp>
    <dsp:sp modelId="{B96CB34A-5D60-4240-919C-7D32BD006121}">
      <dsp:nvSpPr>
        <dsp:cNvPr id="0" name=""/>
        <dsp:cNvSpPr/>
      </dsp:nvSpPr>
      <dsp:spPr>
        <a:xfrm>
          <a:off x="6142753" y="3696971"/>
          <a:ext cx="1848184" cy="1108910"/>
        </a:xfrm>
        <a:prstGeom prst="roundRect">
          <a:avLst>
            <a:gd name="adj" fmla="val 10000"/>
          </a:avLst>
        </a:prstGeom>
        <a:solidFill>
          <a:schemeClr val="tx2">
            <a:lumMod val="60000"/>
            <a:lumOff val="40000"/>
            <a:alpha val="5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altLang="en-US"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Threatening behaviour in street or disputes</a:t>
          </a:r>
        </a:p>
      </dsp:txBody>
      <dsp:txXfrm>
        <a:off x="6175232" y="3729450"/>
        <a:ext cx="1783226" cy="10439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DDB00-298B-4406-9661-F7ECB02110B6}">
      <dsp:nvSpPr>
        <dsp:cNvPr id="0" name=""/>
        <dsp:cNvSpPr/>
      </dsp:nvSpPr>
      <dsp:spPr>
        <a:xfrm>
          <a:off x="3328" y="276226"/>
          <a:ext cx="1802301" cy="108138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ClrTx/>
            <a:buSzTx/>
            <a:buFont typeface="Arial" panose="020B0604020202020204" pitchFamily="34" charset="0"/>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Losing touch with reality</a:t>
          </a:r>
          <a:endParaRPr lang="en-GB" sz="1600" b="1" kern="1200" dirty="0">
            <a:solidFill>
              <a:schemeClr val="tx1"/>
            </a:solidFill>
          </a:endParaRPr>
        </a:p>
      </dsp:txBody>
      <dsp:txXfrm>
        <a:off x="3328" y="276226"/>
        <a:ext cx="1802301" cy="1081380"/>
      </dsp:txXfrm>
    </dsp:sp>
    <dsp:sp modelId="{1EB44C6A-DE01-47A4-8AC3-8EE1211FCA4F}">
      <dsp:nvSpPr>
        <dsp:cNvPr id="0" name=""/>
        <dsp:cNvSpPr/>
      </dsp:nvSpPr>
      <dsp:spPr>
        <a:xfrm>
          <a:off x="1985860" y="276226"/>
          <a:ext cx="1802301" cy="108138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Feelings of anxiety and helplessness </a:t>
          </a:r>
        </a:p>
      </dsp:txBody>
      <dsp:txXfrm>
        <a:off x="1985860" y="276226"/>
        <a:ext cx="1802301" cy="1081380"/>
      </dsp:txXfrm>
    </dsp:sp>
    <dsp:sp modelId="{5521FED8-A0D8-448D-8C6B-D3BEF0E8A032}">
      <dsp:nvSpPr>
        <dsp:cNvPr id="0" name=""/>
        <dsp:cNvSpPr/>
      </dsp:nvSpPr>
      <dsp:spPr>
        <a:xfrm>
          <a:off x="3968392" y="276226"/>
          <a:ext cx="1802301" cy="108138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Unable to form close relationships with others</a:t>
          </a:r>
        </a:p>
      </dsp:txBody>
      <dsp:txXfrm>
        <a:off x="3968392" y="276226"/>
        <a:ext cx="1802301" cy="1081380"/>
      </dsp:txXfrm>
    </dsp:sp>
    <dsp:sp modelId="{98BE6E10-8A4F-4133-942A-B4048ED5AE92}">
      <dsp:nvSpPr>
        <dsp:cNvPr id="0" name=""/>
        <dsp:cNvSpPr/>
      </dsp:nvSpPr>
      <dsp:spPr>
        <a:xfrm>
          <a:off x="5950923" y="276226"/>
          <a:ext cx="1802301" cy="108138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Difficulty in communicating feelings </a:t>
          </a:r>
        </a:p>
      </dsp:txBody>
      <dsp:txXfrm>
        <a:off x="5950923" y="276226"/>
        <a:ext cx="1802301" cy="1081380"/>
      </dsp:txXfrm>
    </dsp:sp>
    <dsp:sp modelId="{B9DAE117-2E12-4F02-BA63-FD65BE9F6611}">
      <dsp:nvSpPr>
        <dsp:cNvPr id="0" name=""/>
        <dsp:cNvSpPr/>
      </dsp:nvSpPr>
      <dsp:spPr>
        <a:xfrm>
          <a:off x="7933455" y="276226"/>
          <a:ext cx="1802301" cy="108138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kumimoji="0" lang="en-GB" sz="14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itchFamily="34" charset="0"/>
            </a:rPr>
            <a:t>Unable to cope with everyday activities- work, looking after children, attending to personal care </a:t>
          </a:r>
        </a:p>
      </dsp:txBody>
      <dsp:txXfrm>
        <a:off x="7933455" y="276226"/>
        <a:ext cx="1802301" cy="1081380"/>
      </dsp:txXfrm>
    </dsp:sp>
    <dsp:sp modelId="{FA249E3E-E01C-4E4C-9079-F5683A3DF70C}">
      <dsp:nvSpPr>
        <dsp:cNvPr id="0" name=""/>
        <dsp:cNvSpPr/>
      </dsp:nvSpPr>
      <dsp:spPr>
        <a:xfrm>
          <a:off x="3328" y="1537837"/>
          <a:ext cx="1802301" cy="1081380"/>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ClrTx/>
            <a:buSzTx/>
            <a:buFont typeface="Arial" panose="020B0604020202020204" pitchFamily="34" charset="0"/>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Distracted</a:t>
          </a:r>
          <a:endParaRPr lang="en-GB" sz="1600" b="1" kern="1200" dirty="0">
            <a:solidFill>
              <a:schemeClr val="tx1"/>
            </a:solidFill>
          </a:endParaRPr>
        </a:p>
      </dsp:txBody>
      <dsp:txXfrm>
        <a:off x="3328" y="1537837"/>
        <a:ext cx="1802301" cy="1081380"/>
      </dsp:txXfrm>
    </dsp:sp>
    <dsp:sp modelId="{B17CD9F9-68E3-436D-A4D2-0FA88EAB29BB}">
      <dsp:nvSpPr>
        <dsp:cNvPr id="0" name=""/>
        <dsp:cNvSpPr/>
      </dsp:nvSpPr>
      <dsp:spPr>
        <a:xfrm>
          <a:off x="1985860" y="1537837"/>
          <a:ext cx="1802301" cy="1081380"/>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Visibly angry</a:t>
          </a:r>
        </a:p>
      </dsp:txBody>
      <dsp:txXfrm>
        <a:off x="1985860" y="1537837"/>
        <a:ext cx="1802301" cy="1081380"/>
      </dsp:txXfrm>
    </dsp:sp>
    <dsp:sp modelId="{49CC9A90-BBB3-4985-9856-E8D954BBE521}">
      <dsp:nvSpPr>
        <dsp:cNvPr id="0" name=""/>
        <dsp:cNvSpPr/>
      </dsp:nvSpPr>
      <dsp:spPr>
        <a:xfrm>
          <a:off x="3968392" y="1537837"/>
          <a:ext cx="1802301" cy="1081380"/>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Talking to thin air</a:t>
          </a:r>
        </a:p>
      </dsp:txBody>
      <dsp:txXfrm>
        <a:off x="3968392" y="1537837"/>
        <a:ext cx="1802301" cy="1081380"/>
      </dsp:txXfrm>
    </dsp:sp>
    <dsp:sp modelId="{4E369233-8B0A-49DE-A0AF-C1FD4F34D478}">
      <dsp:nvSpPr>
        <dsp:cNvPr id="0" name=""/>
        <dsp:cNvSpPr/>
      </dsp:nvSpPr>
      <dsp:spPr>
        <a:xfrm>
          <a:off x="5950923" y="1537837"/>
          <a:ext cx="1802301" cy="1081380"/>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Self harm</a:t>
          </a:r>
        </a:p>
      </dsp:txBody>
      <dsp:txXfrm>
        <a:off x="5950923" y="1537837"/>
        <a:ext cx="1802301" cy="1081380"/>
      </dsp:txXfrm>
    </dsp:sp>
    <dsp:sp modelId="{4142DE11-8CF1-4BEE-A58A-D96A2DB0B55D}">
      <dsp:nvSpPr>
        <dsp:cNvPr id="0" name=""/>
        <dsp:cNvSpPr/>
      </dsp:nvSpPr>
      <dsp:spPr>
        <a:xfrm>
          <a:off x="7933455" y="1537837"/>
          <a:ext cx="1802301" cy="1081380"/>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High energy</a:t>
          </a:r>
        </a:p>
      </dsp:txBody>
      <dsp:txXfrm>
        <a:off x="7933455" y="1537837"/>
        <a:ext cx="1802301" cy="1081380"/>
      </dsp:txXfrm>
    </dsp:sp>
    <dsp:sp modelId="{ECD5E068-EDB2-4A96-979F-718D7B721ECE}">
      <dsp:nvSpPr>
        <dsp:cNvPr id="0" name=""/>
        <dsp:cNvSpPr/>
      </dsp:nvSpPr>
      <dsp:spPr>
        <a:xfrm>
          <a:off x="3328" y="2799448"/>
          <a:ext cx="1802301" cy="108138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Fatigue, decreased energy,</a:t>
          </a:r>
          <a:r>
            <a:rPr kumimoji="0" lang="en-GB" sz="1600" b="1" i="0" u="none" strike="noStrike" kern="1200" cap="none" spc="0" normalizeH="0" noProof="0" dirty="0">
              <a:ln/>
              <a:solidFill>
                <a:schemeClr val="tx1"/>
              </a:solidFill>
              <a:effectLst/>
              <a:uLnTx/>
              <a:uFillTx/>
              <a:latin typeface="Calibri"/>
              <a:ea typeface="ＭＳ Ｐゴシック" panose="020B0600070205080204" pitchFamily="34" charset="-128"/>
              <a:cs typeface="+mn-cs"/>
            </a:rPr>
            <a:t> l</a:t>
          </a: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ethargic</a:t>
          </a:r>
        </a:p>
      </dsp:txBody>
      <dsp:txXfrm>
        <a:off x="3328" y="2799448"/>
        <a:ext cx="1802301" cy="1081380"/>
      </dsp:txXfrm>
    </dsp:sp>
    <dsp:sp modelId="{D335204B-E410-4528-B1D6-187F9DC93BC7}">
      <dsp:nvSpPr>
        <dsp:cNvPr id="0" name=""/>
        <dsp:cNvSpPr/>
      </dsp:nvSpPr>
      <dsp:spPr>
        <a:xfrm>
          <a:off x="1985860" y="2799448"/>
          <a:ext cx="1802301" cy="108138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Difficulty concentrating</a:t>
          </a:r>
        </a:p>
      </dsp:txBody>
      <dsp:txXfrm>
        <a:off x="1985860" y="2799448"/>
        <a:ext cx="1802301" cy="1081380"/>
      </dsp:txXfrm>
    </dsp:sp>
    <dsp:sp modelId="{B93E6508-88CB-47EA-8E0D-E6DF81DE0CA0}">
      <dsp:nvSpPr>
        <dsp:cNvPr id="0" name=""/>
        <dsp:cNvSpPr/>
      </dsp:nvSpPr>
      <dsp:spPr>
        <a:xfrm>
          <a:off x="3968392" y="2799448"/>
          <a:ext cx="1802301" cy="108138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Incongruent responses</a:t>
          </a:r>
        </a:p>
      </dsp:txBody>
      <dsp:txXfrm>
        <a:off x="3968392" y="2799448"/>
        <a:ext cx="1802301" cy="1081380"/>
      </dsp:txXfrm>
    </dsp:sp>
    <dsp:sp modelId="{8E558682-19C0-417F-A0F4-BC2FB39DFB3B}">
      <dsp:nvSpPr>
        <dsp:cNvPr id="0" name=""/>
        <dsp:cNvSpPr/>
      </dsp:nvSpPr>
      <dsp:spPr>
        <a:xfrm>
          <a:off x="5950923" y="2799448"/>
          <a:ext cx="1802301" cy="108138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a:ln/>
              <a:solidFill>
                <a:schemeClr val="tx1"/>
              </a:solidFill>
              <a:effectLst/>
              <a:uLnTx/>
              <a:uFillTx/>
              <a:latin typeface="Calibri"/>
              <a:ea typeface="ＭＳ Ｐゴシック" panose="020B0600070205080204" pitchFamily="34" charset="-128"/>
              <a:cs typeface="+mn-cs"/>
            </a:rPr>
            <a:t>Paranoia</a:t>
          </a:r>
          <a:endPar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endParaRPr>
        </a:p>
      </dsp:txBody>
      <dsp:txXfrm>
        <a:off x="5950923" y="2799448"/>
        <a:ext cx="1802301" cy="1081380"/>
      </dsp:txXfrm>
    </dsp:sp>
    <dsp:sp modelId="{9E779C48-D2D6-437F-8C79-392D67214503}">
      <dsp:nvSpPr>
        <dsp:cNvPr id="0" name=""/>
        <dsp:cNvSpPr/>
      </dsp:nvSpPr>
      <dsp:spPr>
        <a:xfrm>
          <a:off x="7933455" y="2799448"/>
          <a:ext cx="1802301" cy="108138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Hallucinations [Hearing voices]</a:t>
          </a:r>
        </a:p>
      </dsp:txBody>
      <dsp:txXfrm>
        <a:off x="7933455" y="2799448"/>
        <a:ext cx="1802301" cy="1081380"/>
      </dsp:txXfrm>
    </dsp:sp>
    <dsp:sp modelId="{AF7E657B-BC3D-4DF2-A2BD-652D602E3E57}">
      <dsp:nvSpPr>
        <dsp:cNvPr id="0" name=""/>
        <dsp:cNvSpPr/>
      </dsp:nvSpPr>
      <dsp:spPr>
        <a:xfrm>
          <a:off x="1985860" y="4061059"/>
          <a:ext cx="1802301" cy="1081380"/>
        </a:xfrm>
        <a:prstGeom prst="rect">
          <a:avLst/>
        </a:prstGeom>
        <a:solidFill>
          <a:schemeClr val="accent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a:ln/>
              <a:solidFill>
                <a:schemeClr val="tx1"/>
              </a:solidFill>
              <a:effectLst/>
              <a:uLnTx/>
              <a:uFillTx/>
              <a:latin typeface="Calibri"/>
              <a:ea typeface="ＭＳ Ｐゴシック" panose="020B0600070205080204" pitchFamily="34" charset="-128"/>
              <a:cs typeface="+mn-cs"/>
            </a:rPr>
            <a:t>Social withdrawal</a:t>
          </a:r>
          <a:endPar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endParaRPr>
        </a:p>
      </dsp:txBody>
      <dsp:txXfrm>
        <a:off x="1985860" y="4061059"/>
        <a:ext cx="1802301" cy="1081380"/>
      </dsp:txXfrm>
    </dsp:sp>
    <dsp:sp modelId="{206484A0-45B7-412A-9458-A5443035C6D1}">
      <dsp:nvSpPr>
        <dsp:cNvPr id="0" name=""/>
        <dsp:cNvSpPr/>
      </dsp:nvSpPr>
      <dsp:spPr>
        <a:xfrm>
          <a:off x="3968392" y="4061059"/>
          <a:ext cx="1802301" cy="1081380"/>
        </a:xfrm>
        <a:prstGeom prst="rect">
          <a:avLst/>
        </a:prstGeom>
        <a:solidFill>
          <a:schemeClr val="accent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a:ln/>
              <a:solidFill>
                <a:schemeClr val="tx1"/>
              </a:solidFill>
              <a:effectLst/>
              <a:uLnTx/>
              <a:uFillTx/>
              <a:latin typeface="Calibri"/>
              <a:ea typeface="ＭＳ Ｐゴシック" panose="020B0600070205080204" pitchFamily="34" charset="-128"/>
              <a:cs typeface="+mn-cs"/>
            </a:rPr>
            <a:t>Drugs, alcohol</a:t>
          </a:r>
          <a:endPar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endParaRPr>
        </a:p>
      </dsp:txBody>
      <dsp:txXfrm>
        <a:off x="3968392" y="4061059"/>
        <a:ext cx="1802301" cy="1081380"/>
      </dsp:txXfrm>
    </dsp:sp>
    <dsp:sp modelId="{77BF754A-B5EC-4ECC-AAB8-5CFC2A479EA8}">
      <dsp:nvSpPr>
        <dsp:cNvPr id="0" name=""/>
        <dsp:cNvSpPr/>
      </dsp:nvSpPr>
      <dsp:spPr>
        <a:xfrm>
          <a:off x="5950923" y="4061059"/>
          <a:ext cx="1802301" cy="1081380"/>
        </a:xfrm>
        <a:prstGeom prst="rect">
          <a:avLst/>
        </a:prstGeom>
        <a:solidFill>
          <a:schemeClr val="accent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GB" sz="16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mn-cs"/>
            </a:rPr>
            <a:t>Medical</a:t>
          </a:r>
        </a:p>
      </dsp:txBody>
      <dsp:txXfrm>
        <a:off x="5950923" y="4061059"/>
        <a:ext cx="1802301" cy="10813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DB007C-22E5-4094-ADFD-C21F808B9804}">
      <dsp:nvSpPr>
        <dsp:cNvPr id="0" name=""/>
        <dsp:cNvSpPr/>
      </dsp:nvSpPr>
      <dsp:spPr>
        <a:xfrm>
          <a:off x="2381" y="159014"/>
          <a:ext cx="1889124" cy="1133475"/>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Introduce yourself explain why you are there</a:t>
          </a:r>
          <a:endParaRPr lang="en-GB" sz="1600" b="1" kern="1200" dirty="0"/>
        </a:p>
      </dsp:txBody>
      <dsp:txXfrm>
        <a:off x="2381" y="159014"/>
        <a:ext cx="1889124" cy="1133475"/>
      </dsp:txXfrm>
    </dsp:sp>
    <dsp:sp modelId="{F3936159-A280-4CC6-9CE1-AA9A32A0B6E7}">
      <dsp:nvSpPr>
        <dsp:cNvPr id="0" name=""/>
        <dsp:cNvSpPr/>
      </dsp:nvSpPr>
      <dsp:spPr>
        <a:xfrm>
          <a:off x="2080418" y="159014"/>
          <a:ext cx="1889124" cy="1133475"/>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Explain to them you are concerned with their safety</a:t>
          </a:r>
        </a:p>
      </dsp:txBody>
      <dsp:txXfrm>
        <a:off x="2080418" y="159014"/>
        <a:ext cx="1889124" cy="1133475"/>
      </dsp:txXfrm>
    </dsp:sp>
    <dsp:sp modelId="{E580A84B-B08E-4561-ABFC-0470F46458E5}">
      <dsp:nvSpPr>
        <dsp:cNvPr id="0" name=""/>
        <dsp:cNvSpPr/>
      </dsp:nvSpPr>
      <dsp:spPr>
        <a:xfrm>
          <a:off x="4158456" y="159014"/>
          <a:ext cx="1889124" cy="1133475"/>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Ask if anything has happened to them, consider repeating your request</a:t>
          </a:r>
        </a:p>
      </dsp:txBody>
      <dsp:txXfrm>
        <a:off x="4158456" y="159014"/>
        <a:ext cx="1889124" cy="1133475"/>
      </dsp:txXfrm>
    </dsp:sp>
    <dsp:sp modelId="{37E21803-84E6-448D-AB53-832E5CDC12F8}">
      <dsp:nvSpPr>
        <dsp:cNvPr id="0" name=""/>
        <dsp:cNvSpPr/>
      </dsp:nvSpPr>
      <dsp:spPr>
        <a:xfrm>
          <a:off x="6236493" y="159014"/>
          <a:ext cx="1889124" cy="1133475"/>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Explain procedure</a:t>
          </a:r>
        </a:p>
      </dsp:txBody>
      <dsp:txXfrm>
        <a:off x="6236493" y="159014"/>
        <a:ext cx="1889124" cy="1133475"/>
      </dsp:txXfrm>
    </dsp:sp>
    <dsp:sp modelId="{8C42A773-741A-48AF-B5C5-908F1AD79591}">
      <dsp:nvSpPr>
        <dsp:cNvPr id="0" name=""/>
        <dsp:cNvSpPr/>
      </dsp:nvSpPr>
      <dsp:spPr>
        <a:xfrm>
          <a:off x="2381" y="1481402"/>
          <a:ext cx="1889124" cy="1133475"/>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Respectful</a:t>
          </a:r>
        </a:p>
      </dsp:txBody>
      <dsp:txXfrm>
        <a:off x="2381" y="1481402"/>
        <a:ext cx="1889124" cy="1133475"/>
      </dsp:txXfrm>
    </dsp:sp>
    <dsp:sp modelId="{ED1CAA69-CFAF-4E85-AD1C-2539CBD37B9C}">
      <dsp:nvSpPr>
        <dsp:cNvPr id="0" name=""/>
        <dsp:cNvSpPr/>
      </dsp:nvSpPr>
      <dsp:spPr>
        <a:xfrm>
          <a:off x="2080418" y="1481402"/>
          <a:ext cx="1889124" cy="1133475"/>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Give them space [Think Safety]</a:t>
          </a:r>
        </a:p>
      </dsp:txBody>
      <dsp:txXfrm>
        <a:off x="2080418" y="1481402"/>
        <a:ext cx="1889124" cy="1133475"/>
      </dsp:txXfrm>
    </dsp:sp>
    <dsp:sp modelId="{5D00BECC-8A51-4A01-BE6A-CE039EC360D9}">
      <dsp:nvSpPr>
        <dsp:cNvPr id="0" name=""/>
        <dsp:cNvSpPr/>
      </dsp:nvSpPr>
      <dsp:spPr>
        <a:xfrm>
          <a:off x="4158456" y="1481402"/>
          <a:ext cx="1889124" cy="1133475"/>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cs typeface="Arial" panose="020B0604020202020204" pitchFamily="34" charset="0"/>
            </a:rPr>
            <a:t>Avoid direct radio contact within hearing of person [Be tactful]</a:t>
          </a:r>
        </a:p>
      </dsp:txBody>
      <dsp:txXfrm>
        <a:off x="4158456" y="1481402"/>
        <a:ext cx="1889124" cy="1133475"/>
      </dsp:txXfrm>
    </dsp:sp>
    <dsp:sp modelId="{42332662-8732-421C-842A-AE05F5AAA26C}">
      <dsp:nvSpPr>
        <dsp:cNvPr id="0" name=""/>
        <dsp:cNvSpPr/>
      </dsp:nvSpPr>
      <dsp:spPr>
        <a:xfrm>
          <a:off x="6236493" y="1481402"/>
          <a:ext cx="1889124" cy="1133475"/>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Awareness of surroundings</a:t>
          </a:r>
          <a:endParaRPr lang="en-GB" sz="1600" b="1" kern="1200" dirty="0"/>
        </a:p>
      </dsp:txBody>
      <dsp:txXfrm>
        <a:off x="6236493" y="1481402"/>
        <a:ext cx="1889124" cy="1133475"/>
      </dsp:txXfrm>
    </dsp:sp>
    <dsp:sp modelId="{FE9C7196-871E-4807-A833-286E238E6660}">
      <dsp:nvSpPr>
        <dsp:cNvPr id="0" name=""/>
        <dsp:cNvSpPr/>
      </dsp:nvSpPr>
      <dsp:spPr>
        <a:xfrm>
          <a:off x="2381" y="2803789"/>
          <a:ext cx="1889124" cy="1133475"/>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Remember types of incident</a:t>
          </a:r>
        </a:p>
      </dsp:txBody>
      <dsp:txXfrm>
        <a:off x="2381" y="2803789"/>
        <a:ext cx="1889124" cy="1133475"/>
      </dsp:txXfrm>
    </dsp:sp>
    <dsp:sp modelId="{0B3C4464-580F-45E7-A701-EA24193775F6}">
      <dsp:nvSpPr>
        <dsp:cNvPr id="0" name=""/>
        <dsp:cNvSpPr/>
      </dsp:nvSpPr>
      <dsp:spPr>
        <a:xfrm>
          <a:off x="2080418" y="2803789"/>
          <a:ext cx="1889124" cy="1133475"/>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Recognise agitation</a:t>
          </a:r>
        </a:p>
      </dsp:txBody>
      <dsp:txXfrm>
        <a:off x="2080418" y="2803789"/>
        <a:ext cx="1889124" cy="1133475"/>
      </dsp:txXfrm>
    </dsp:sp>
    <dsp:sp modelId="{47F78A5E-E08C-4170-9E61-70CD7E381BB8}">
      <dsp:nvSpPr>
        <dsp:cNvPr id="0" name=""/>
        <dsp:cNvSpPr/>
      </dsp:nvSpPr>
      <dsp:spPr>
        <a:xfrm>
          <a:off x="4158456" y="2803789"/>
          <a:ext cx="1889124" cy="1133475"/>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Consider police powers and Personal Safety</a:t>
          </a:r>
        </a:p>
      </dsp:txBody>
      <dsp:txXfrm>
        <a:off x="4158456" y="2803789"/>
        <a:ext cx="1889124" cy="1133475"/>
      </dsp:txXfrm>
    </dsp:sp>
    <dsp:sp modelId="{B1FABBD4-7CBC-42F5-8AAA-360C3D4FE509}">
      <dsp:nvSpPr>
        <dsp:cNvPr id="0" name=""/>
        <dsp:cNvSpPr/>
      </dsp:nvSpPr>
      <dsp:spPr>
        <a:xfrm>
          <a:off x="6236493" y="2803789"/>
          <a:ext cx="1889124" cy="1133475"/>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Calm voice - Consider repeating message</a:t>
          </a:r>
        </a:p>
      </dsp:txBody>
      <dsp:txXfrm>
        <a:off x="6236493" y="2803789"/>
        <a:ext cx="1889124" cy="1133475"/>
      </dsp:txXfrm>
    </dsp:sp>
    <dsp:sp modelId="{30A62468-2965-428C-BC78-F728B70E03AB}">
      <dsp:nvSpPr>
        <dsp:cNvPr id="0" name=""/>
        <dsp:cNvSpPr/>
      </dsp:nvSpPr>
      <dsp:spPr>
        <a:xfrm>
          <a:off x="2080418" y="4126177"/>
          <a:ext cx="1889124" cy="1133475"/>
        </a:xfrm>
        <a:prstGeom prst="rect">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Reduce height</a:t>
          </a:r>
        </a:p>
      </dsp:txBody>
      <dsp:txXfrm>
        <a:off x="2080418" y="4126177"/>
        <a:ext cx="1889124" cy="1133475"/>
      </dsp:txXfrm>
    </dsp:sp>
    <dsp:sp modelId="{9D1EB1FF-609C-49D7-BFA2-442599161F0B}">
      <dsp:nvSpPr>
        <dsp:cNvPr id="0" name=""/>
        <dsp:cNvSpPr/>
      </dsp:nvSpPr>
      <dsp:spPr>
        <a:xfrm>
          <a:off x="4158456" y="4126177"/>
          <a:ext cx="1889124" cy="1133475"/>
        </a:xfrm>
        <a:prstGeom prst="rect">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altLang="en-US" sz="1600" b="1" kern="1200" dirty="0">
              <a:solidFill>
                <a:schemeClr val="tx1"/>
              </a:solidFill>
              <a:ea typeface="ＭＳ Ｐゴシック" pitchFamily="34" charset="-128"/>
            </a:rPr>
            <a:t>Don’t whispe</a:t>
          </a:r>
          <a:r>
            <a:rPr lang="en-GB" altLang="en-US" sz="1600" b="1" kern="1200" dirty="0">
              <a:solidFill>
                <a:schemeClr val="tx1"/>
              </a:solidFill>
              <a:ea typeface="ＭＳ Ｐゴシック" pitchFamily="34" charset="-128"/>
              <a:cs typeface="Arial" panose="020B0604020202020204" pitchFamily="34" charset="0"/>
            </a:rPr>
            <a:t>r</a:t>
          </a:r>
        </a:p>
      </dsp:txBody>
      <dsp:txXfrm>
        <a:off x="4158456" y="4126177"/>
        <a:ext cx="1889124" cy="11334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00681-E1E2-4210-AFDD-EC5D59759337}">
      <dsp:nvSpPr>
        <dsp:cNvPr id="0" name=""/>
        <dsp:cNvSpPr/>
      </dsp:nvSpPr>
      <dsp:spPr>
        <a:xfrm>
          <a:off x="708" y="294681"/>
          <a:ext cx="2763950" cy="165837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b="1" kern="1200" dirty="0">
              <a:solidFill>
                <a:schemeClr val="tx1"/>
              </a:solidFill>
              <a:ea typeface="ＭＳ Ｐゴシック" panose="020B0600070205080204" pitchFamily="34" charset="-128"/>
            </a:rPr>
            <a:t>Psychotic disorders</a:t>
          </a:r>
          <a:endParaRPr lang="en-GB" sz="4100" kern="1200" dirty="0">
            <a:solidFill>
              <a:schemeClr val="tx1"/>
            </a:solidFill>
          </a:endParaRPr>
        </a:p>
      </dsp:txBody>
      <dsp:txXfrm>
        <a:off x="708" y="294681"/>
        <a:ext cx="2763950" cy="1658370"/>
      </dsp:txXfrm>
    </dsp:sp>
    <dsp:sp modelId="{4524D888-B615-4519-97AE-19D4E5BC3A1D}">
      <dsp:nvSpPr>
        <dsp:cNvPr id="0" name=""/>
        <dsp:cNvSpPr/>
      </dsp:nvSpPr>
      <dsp:spPr>
        <a:xfrm>
          <a:off x="3041054" y="294681"/>
          <a:ext cx="2763950" cy="1658370"/>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b="1" kern="1200" dirty="0">
              <a:solidFill>
                <a:schemeClr val="tx1"/>
              </a:solidFill>
              <a:ea typeface="ＭＳ Ｐゴシック" panose="020B0600070205080204" pitchFamily="34" charset="-128"/>
            </a:rPr>
            <a:t>Mood disorders</a:t>
          </a:r>
        </a:p>
      </dsp:txBody>
      <dsp:txXfrm>
        <a:off x="3041054" y="294681"/>
        <a:ext cx="2763950" cy="1658370"/>
      </dsp:txXfrm>
    </dsp:sp>
    <dsp:sp modelId="{6F0F16C0-523D-4723-A147-7A0962C67CB3}">
      <dsp:nvSpPr>
        <dsp:cNvPr id="0" name=""/>
        <dsp:cNvSpPr/>
      </dsp:nvSpPr>
      <dsp:spPr>
        <a:xfrm>
          <a:off x="708" y="2229447"/>
          <a:ext cx="2763950" cy="1658370"/>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b="1" kern="1200" dirty="0">
              <a:solidFill>
                <a:schemeClr val="tx1"/>
              </a:solidFill>
              <a:ea typeface="ＭＳ Ｐゴシック" panose="020B0600070205080204" pitchFamily="34" charset="-128"/>
            </a:rPr>
            <a:t>Personality  disorders</a:t>
          </a:r>
        </a:p>
      </dsp:txBody>
      <dsp:txXfrm>
        <a:off x="708" y="2229447"/>
        <a:ext cx="2763950" cy="1658370"/>
      </dsp:txXfrm>
    </dsp:sp>
    <dsp:sp modelId="{B31AB9B6-53F3-4665-87A2-E1AD7129EEB4}">
      <dsp:nvSpPr>
        <dsp:cNvPr id="0" name=""/>
        <dsp:cNvSpPr/>
      </dsp:nvSpPr>
      <dsp:spPr>
        <a:xfrm>
          <a:off x="3041054" y="2229447"/>
          <a:ext cx="2763950" cy="165837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ctr" defTabSz="1822450">
            <a:lnSpc>
              <a:spcPct val="90000"/>
            </a:lnSpc>
            <a:spcBef>
              <a:spcPct val="0"/>
            </a:spcBef>
            <a:spcAft>
              <a:spcPct val="35000"/>
            </a:spcAft>
            <a:buNone/>
          </a:pPr>
          <a:r>
            <a:rPr lang="en-GB" sz="4100" b="1" kern="1200" dirty="0">
              <a:solidFill>
                <a:schemeClr val="tx1"/>
              </a:solidFill>
              <a:ea typeface="ＭＳ Ｐゴシック" panose="020B0600070205080204" pitchFamily="34" charset="-128"/>
            </a:rPr>
            <a:t>Anxiety disorders</a:t>
          </a:r>
          <a:endParaRPr lang="en-US" sz="4100" b="1" kern="1200" dirty="0">
            <a:solidFill>
              <a:schemeClr val="tx1"/>
            </a:solidFill>
            <a:ea typeface="ＭＳ Ｐゴシック" panose="020B0600070205080204" pitchFamily="34" charset="-128"/>
          </a:endParaRPr>
        </a:p>
      </dsp:txBody>
      <dsp:txXfrm>
        <a:off x="3041054" y="2229447"/>
        <a:ext cx="2763950" cy="16583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A442FF-D171-4D34-B03F-5FFB2F6E270D}">
      <dsp:nvSpPr>
        <dsp:cNvPr id="0" name=""/>
        <dsp:cNvSpPr/>
      </dsp:nvSpPr>
      <dsp:spPr>
        <a:xfrm>
          <a:off x="626070" y="1586"/>
          <a:ext cx="3274218" cy="1964531"/>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b="0" kern="1200" dirty="0">
              <a:solidFill>
                <a:schemeClr val="tx1"/>
              </a:solidFill>
              <a:latin typeface="+mn-lt"/>
              <a:ea typeface="ＭＳ Ｐゴシック" panose="020B0600070205080204" pitchFamily="34" charset="-128"/>
            </a:rPr>
            <a:t>Experiencing hallucinations or delusional thoughts</a:t>
          </a:r>
          <a:endParaRPr lang="en-GB" sz="2800" kern="1200" dirty="0">
            <a:solidFill>
              <a:schemeClr val="tx1"/>
            </a:solidFill>
          </a:endParaRPr>
        </a:p>
      </dsp:txBody>
      <dsp:txXfrm>
        <a:off x="626070" y="1586"/>
        <a:ext cx="3274218" cy="1964531"/>
      </dsp:txXfrm>
    </dsp:sp>
    <dsp:sp modelId="{F986FE0D-3469-4079-A971-039EED9B1E78}">
      <dsp:nvSpPr>
        <dsp:cNvPr id="0" name=""/>
        <dsp:cNvSpPr/>
      </dsp:nvSpPr>
      <dsp:spPr>
        <a:xfrm>
          <a:off x="4227710" y="1586"/>
          <a:ext cx="3274218" cy="1964531"/>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b="0" kern="1200" dirty="0">
              <a:solidFill>
                <a:schemeClr val="tx1"/>
              </a:solidFill>
              <a:latin typeface="+mn-lt"/>
              <a:ea typeface="ＭＳ Ｐゴシック" panose="020B0600070205080204" pitchFamily="34" charset="-128"/>
            </a:rPr>
            <a:t>Disconnected and jumbled speech</a:t>
          </a:r>
        </a:p>
      </dsp:txBody>
      <dsp:txXfrm>
        <a:off x="4227710" y="1586"/>
        <a:ext cx="3274218" cy="1964531"/>
      </dsp:txXfrm>
    </dsp:sp>
    <dsp:sp modelId="{F678066B-676B-46E9-95B0-8EB517533F69}">
      <dsp:nvSpPr>
        <dsp:cNvPr id="0" name=""/>
        <dsp:cNvSpPr/>
      </dsp:nvSpPr>
      <dsp:spPr>
        <a:xfrm>
          <a:off x="626070" y="2293539"/>
          <a:ext cx="3274218" cy="1964531"/>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b="0" kern="1200" dirty="0">
              <a:solidFill>
                <a:schemeClr val="tx1"/>
              </a:solidFill>
              <a:latin typeface="+mn-lt"/>
              <a:ea typeface="ＭＳ Ｐゴシック" panose="020B0600070205080204" pitchFamily="34" charset="-128"/>
            </a:rPr>
            <a:t>Memory issues exacerbated by stress and anxiety</a:t>
          </a:r>
        </a:p>
      </dsp:txBody>
      <dsp:txXfrm>
        <a:off x="626070" y="2293539"/>
        <a:ext cx="3274218" cy="1964531"/>
      </dsp:txXfrm>
    </dsp:sp>
    <dsp:sp modelId="{E26166B0-6FF3-4471-B539-B4A8545549AC}">
      <dsp:nvSpPr>
        <dsp:cNvPr id="0" name=""/>
        <dsp:cNvSpPr/>
      </dsp:nvSpPr>
      <dsp:spPr>
        <a:xfrm>
          <a:off x="4227710" y="2293539"/>
          <a:ext cx="3274218" cy="1964531"/>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b="0" kern="1200" dirty="0">
              <a:solidFill>
                <a:schemeClr val="tx1"/>
              </a:solidFill>
              <a:latin typeface="+mn-lt"/>
              <a:ea typeface="ＭＳ Ｐゴシック" panose="020B0600070205080204" pitchFamily="34" charset="-128"/>
            </a:rPr>
            <a:t>Side affects of medication – slowed thinking, slurred speech</a:t>
          </a:r>
        </a:p>
      </dsp:txBody>
      <dsp:txXfrm>
        <a:off x="4227710" y="2293539"/>
        <a:ext cx="3274218" cy="196453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1C9CF6-5BAD-4B25-9CD3-BF1FB876ECF5}">
      <dsp:nvSpPr>
        <dsp:cNvPr id="0" name=""/>
        <dsp:cNvSpPr/>
      </dsp:nvSpPr>
      <dsp:spPr>
        <a:xfrm>
          <a:off x="0" y="12015"/>
          <a:ext cx="8045422" cy="775710"/>
        </a:xfrm>
        <a:prstGeom prst="round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ClrTx/>
            <a:buSzTx/>
            <a:buFont typeface="+mj-lt"/>
            <a:buNone/>
          </a:pPr>
          <a:r>
            <a:rPr kumimoji="0" lang="en-GB" sz="3200" b="1" i="0" u="none" strike="noStrike" kern="1200" cap="none" spc="0" normalizeH="0" baseline="0" noProof="0" dirty="0">
              <a:ln/>
              <a:solidFill>
                <a:schemeClr val="tx1"/>
              </a:solidFill>
              <a:effectLst/>
              <a:uLnTx/>
              <a:uFillTx/>
              <a:latin typeface="+mn-lt"/>
              <a:ea typeface="ＭＳ Ｐゴシック" panose="020B0600070205080204" pitchFamily="34" charset="-128"/>
              <a:cs typeface="Arial" panose="020B0604020202020204" pitchFamily="34" charset="0"/>
            </a:rPr>
            <a:t>Mental Health Act 1983 </a:t>
          </a:r>
          <a:endParaRPr lang="en-GB" sz="3200" kern="1200" dirty="0">
            <a:solidFill>
              <a:schemeClr val="tx1"/>
            </a:solidFill>
            <a:latin typeface="+mn-lt"/>
          </a:endParaRPr>
        </a:p>
      </dsp:txBody>
      <dsp:txXfrm>
        <a:off x="37867" y="49882"/>
        <a:ext cx="7969688" cy="699976"/>
      </dsp:txXfrm>
    </dsp:sp>
    <dsp:sp modelId="{493C0C99-CDAB-462D-9AFC-C817F118A018}">
      <dsp:nvSpPr>
        <dsp:cNvPr id="0" name=""/>
        <dsp:cNvSpPr/>
      </dsp:nvSpPr>
      <dsp:spPr>
        <a:xfrm>
          <a:off x="0" y="787725"/>
          <a:ext cx="8045422" cy="1029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5442" tIns="49530" rIns="277368" bIns="49530" numCol="1" spcCol="1270" anchor="t" anchorCtr="0">
          <a:noAutofit/>
        </a:bodyPr>
        <a:lstStyle/>
        <a:p>
          <a:pPr marL="285750" lvl="1" indent="-285750" algn="l" defTabSz="1333500">
            <a:lnSpc>
              <a:spcPct val="90000"/>
            </a:lnSpc>
            <a:spcBef>
              <a:spcPct val="0"/>
            </a:spcBef>
            <a:spcAft>
              <a:spcPct val="20000"/>
            </a:spcAft>
            <a:buChar char="•"/>
          </a:pPr>
          <a:r>
            <a:rPr lang="en-GB" sz="3000" b="0" kern="1200" dirty="0">
              <a:solidFill>
                <a:schemeClr val="tx1"/>
              </a:solidFill>
              <a:latin typeface="+mn-lt"/>
            </a:rPr>
            <a:t>As amended by </a:t>
          </a:r>
          <a:r>
            <a:rPr kumimoji="0" lang="en-GB" sz="3000" b="0" i="0" u="none" strike="noStrike" kern="1200" cap="none" spc="0" normalizeH="0" baseline="0" noProof="0" dirty="0">
              <a:ln/>
              <a:solidFill>
                <a:schemeClr val="tx1"/>
              </a:solidFill>
              <a:effectLst/>
              <a:uLnTx/>
              <a:uFillTx/>
              <a:latin typeface="+mn-lt"/>
              <a:ea typeface="ＭＳ Ｐゴシック" panose="020B0600070205080204" pitchFamily="34" charset="-128"/>
              <a:cs typeface="Arial" panose="020B0604020202020204" pitchFamily="34" charset="0"/>
            </a:rPr>
            <a:t>Mental Health Act 2007</a:t>
          </a:r>
          <a:endParaRPr lang="en-GB" sz="3000" b="0" kern="1200" dirty="0">
            <a:solidFill>
              <a:schemeClr val="tx1"/>
            </a:solidFill>
            <a:latin typeface="+mn-lt"/>
          </a:endParaRPr>
        </a:p>
        <a:p>
          <a:pPr marL="285750" lvl="1" indent="-285750" algn="l" defTabSz="1333500">
            <a:lnSpc>
              <a:spcPct val="90000"/>
            </a:lnSpc>
            <a:spcBef>
              <a:spcPct val="0"/>
            </a:spcBef>
            <a:spcAft>
              <a:spcPct val="20000"/>
            </a:spcAft>
            <a:buChar char="•"/>
          </a:pPr>
          <a:r>
            <a:rPr lang="en-GB" sz="3000" b="0" kern="1200" dirty="0">
              <a:solidFill>
                <a:schemeClr val="tx1"/>
              </a:solidFill>
              <a:latin typeface="+mn-lt"/>
            </a:rPr>
            <a:t>As amended by Police and Crime Act 2017</a:t>
          </a:r>
        </a:p>
      </dsp:txBody>
      <dsp:txXfrm>
        <a:off x="0" y="787725"/>
        <a:ext cx="8045422" cy="1029307"/>
      </dsp:txXfrm>
    </dsp:sp>
    <dsp:sp modelId="{B596C08B-72F9-40D8-8E01-DA2BE1CBB462}">
      <dsp:nvSpPr>
        <dsp:cNvPr id="0" name=""/>
        <dsp:cNvSpPr/>
      </dsp:nvSpPr>
      <dsp:spPr>
        <a:xfrm>
          <a:off x="0" y="1817032"/>
          <a:ext cx="8045422" cy="775710"/>
        </a:xfrm>
        <a:prstGeom prst="round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dirty="0">
              <a:solidFill>
                <a:schemeClr val="tx1"/>
              </a:solidFill>
              <a:latin typeface="+mn-lt"/>
            </a:rPr>
            <a:t>Code of Practice 2015</a:t>
          </a:r>
        </a:p>
      </dsp:txBody>
      <dsp:txXfrm>
        <a:off x="37867" y="1854899"/>
        <a:ext cx="7969688" cy="699976"/>
      </dsp:txXfrm>
    </dsp:sp>
    <dsp:sp modelId="{87AFA755-003D-4F2C-8087-39646D209D20}">
      <dsp:nvSpPr>
        <dsp:cNvPr id="0" name=""/>
        <dsp:cNvSpPr/>
      </dsp:nvSpPr>
      <dsp:spPr>
        <a:xfrm>
          <a:off x="0" y="2592742"/>
          <a:ext cx="8045422" cy="13724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5442" tIns="49530" rIns="277368" bIns="49530" numCol="1" spcCol="1270" anchor="t" anchorCtr="0">
          <a:noAutofit/>
        </a:bodyPr>
        <a:lstStyle/>
        <a:p>
          <a:pPr marL="285750" lvl="1" indent="-285750" algn="l" defTabSz="1333500">
            <a:lnSpc>
              <a:spcPct val="90000"/>
            </a:lnSpc>
            <a:spcBef>
              <a:spcPct val="0"/>
            </a:spcBef>
            <a:spcAft>
              <a:spcPct val="20000"/>
            </a:spcAft>
            <a:buChar char="•"/>
          </a:pPr>
          <a:r>
            <a:rPr lang="en-GB" altLang="en-US" sz="3000" kern="1200" baseline="0" dirty="0">
              <a:solidFill>
                <a:schemeClr val="tx1"/>
              </a:solidFill>
              <a:latin typeface="+mn-lt"/>
              <a:cs typeface="Arial" panose="020B0604020202020204" pitchFamily="34" charset="0"/>
            </a:rPr>
            <a:t>This shows professionals, including Police how to carry out their roles and responsibilities under the MHA 1983</a:t>
          </a:r>
          <a:endParaRPr lang="en-GB" sz="3000" kern="1200" dirty="0">
            <a:solidFill>
              <a:schemeClr val="tx1"/>
            </a:solidFill>
            <a:latin typeface="+mn-lt"/>
          </a:endParaRPr>
        </a:p>
      </dsp:txBody>
      <dsp:txXfrm>
        <a:off x="0" y="2592742"/>
        <a:ext cx="8045422" cy="1372410"/>
      </dsp:txXfrm>
    </dsp:sp>
    <dsp:sp modelId="{DFED9CAB-D595-4369-9150-EDACD82D8FBC}">
      <dsp:nvSpPr>
        <dsp:cNvPr id="0" name=""/>
        <dsp:cNvSpPr/>
      </dsp:nvSpPr>
      <dsp:spPr>
        <a:xfrm>
          <a:off x="0" y="3965152"/>
          <a:ext cx="8045422" cy="775710"/>
        </a:xfrm>
        <a:prstGeom prst="round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kumimoji="0" lang="en-GB" sz="3200" b="1" i="0" u="none" strike="noStrike" kern="1200" cap="none" spc="0" normalizeH="0" baseline="0" noProof="0" dirty="0">
              <a:ln/>
              <a:solidFill>
                <a:schemeClr val="tx1"/>
              </a:solidFill>
              <a:effectLst/>
              <a:uLnTx/>
              <a:uFillTx/>
              <a:latin typeface="+mn-lt"/>
              <a:ea typeface="ＭＳ Ｐゴシック" panose="020B0600070205080204" pitchFamily="34" charset="-128"/>
              <a:cs typeface="Arial" panose="020B0604020202020204" pitchFamily="34" charset="0"/>
            </a:rPr>
            <a:t>Mental Capacity Act 2005</a:t>
          </a:r>
        </a:p>
      </dsp:txBody>
      <dsp:txXfrm>
        <a:off x="37867" y="4003019"/>
        <a:ext cx="7969688" cy="6999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D49F55-B723-4E9A-8D4E-F2D440FC3AF7}">
      <dsp:nvSpPr>
        <dsp:cNvPr id="0" name=""/>
        <dsp:cNvSpPr/>
      </dsp:nvSpPr>
      <dsp:spPr>
        <a:xfrm>
          <a:off x="919109" y="1916"/>
          <a:ext cx="2594900" cy="155694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b="0" kern="1200" dirty="0">
              <a:solidFill>
                <a:schemeClr val="tx1"/>
              </a:solidFill>
              <a:latin typeface="+mn-lt"/>
              <a:cs typeface="Arial" pitchFamily="34" charset="0"/>
            </a:rPr>
            <a:t>A doctor</a:t>
          </a:r>
          <a:endParaRPr lang="en-GB" sz="2400" b="0" kern="1200" dirty="0">
            <a:solidFill>
              <a:schemeClr val="tx1"/>
            </a:solidFill>
          </a:endParaRPr>
        </a:p>
      </dsp:txBody>
      <dsp:txXfrm>
        <a:off x="919109" y="1916"/>
        <a:ext cx="2594900" cy="1556940"/>
      </dsp:txXfrm>
    </dsp:sp>
    <dsp:sp modelId="{C8C604A2-214F-4CF0-83B3-902092AA276A}">
      <dsp:nvSpPr>
        <dsp:cNvPr id="0" name=""/>
        <dsp:cNvSpPr/>
      </dsp:nvSpPr>
      <dsp:spPr>
        <a:xfrm>
          <a:off x="3773501" y="0"/>
          <a:ext cx="2594900" cy="155694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altLang="en-US" sz="2800" b="0" kern="1200" dirty="0">
              <a:solidFill>
                <a:schemeClr val="tx1"/>
              </a:solidFill>
              <a:latin typeface="+mn-lt"/>
              <a:cs typeface="Arial" pitchFamily="34" charset="0"/>
            </a:rPr>
            <a:t>A registered nurse</a:t>
          </a:r>
          <a:endParaRPr lang="en-GB" sz="2800" b="0" kern="1200" dirty="0">
            <a:solidFill>
              <a:schemeClr val="tx1"/>
            </a:solidFill>
          </a:endParaRPr>
        </a:p>
      </dsp:txBody>
      <dsp:txXfrm>
        <a:off x="3773501" y="0"/>
        <a:ext cx="2594900" cy="1556940"/>
      </dsp:txXfrm>
    </dsp:sp>
    <dsp:sp modelId="{A95AE103-F4E8-40FB-983C-2797C8818E26}">
      <dsp:nvSpPr>
        <dsp:cNvPr id="0" name=""/>
        <dsp:cNvSpPr/>
      </dsp:nvSpPr>
      <dsp:spPr>
        <a:xfrm>
          <a:off x="6627892" y="1916"/>
          <a:ext cx="2594900" cy="155694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b="0" kern="1200" dirty="0">
              <a:solidFill>
                <a:schemeClr val="tx1"/>
              </a:solidFill>
              <a:latin typeface="+mn-lt"/>
              <a:cs typeface="Arial" pitchFamily="34" charset="0"/>
            </a:rPr>
            <a:t>An approved mental health professional</a:t>
          </a:r>
          <a:endParaRPr lang="en-GB" sz="2400" b="0" kern="1200" dirty="0">
            <a:solidFill>
              <a:schemeClr val="tx1"/>
            </a:solidFill>
          </a:endParaRPr>
        </a:p>
      </dsp:txBody>
      <dsp:txXfrm>
        <a:off x="6627892" y="1916"/>
        <a:ext cx="2594900" cy="1556940"/>
      </dsp:txXfrm>
    </dsp:sp>
    <dsp:sp modelId="{FB124143-C57E-4984-AA30-0ED6727A8DCD}">
      <dsp:nvSpPr>
        <dsp:cNvPr id="0" name=""/>
        <dsp:cNvSpPr/>
      </dsp:nvSpPr>
      <dsp:spPr>
        <a:xfrm>
          <a:off x="919109" y="1818347"/>
          <a:ext cx="2594900" cy="1556940"/>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b="0" kern="1200" dirty="0">
              <a:solidFill>
                <a:schemeClr val="tx1"/>
              </a:solidFill>
              <a:latin typeface="+mn-lt"/>
              <a:cs typeface="Arial" pitchFamily="34" charset="0"/>
            </a:rPr>
            <a:t>A registered medical practitioner</a:t>
          </a:r>
          <a:endParaRPr lang="en-GB" sz="2400" b="0" kern="1200" dirty="0">
            <a:solidFill>
              <a:schemeClr val="tx1"/>
            </a:solidFill>
          </a:endParaRPr>
        </a:p>
      </dsp:txBody>
      <dsp:txXfrm>
        <a:off x="919109" y="1818347"/>
        <a:ext cx="2594900" cy="1556940"/>
      </dsp:txXfrm>
    </dsp:sp>
    <dsp:sp modelId="{95BBBCA9-B344-4D7C-9AC8-A39965FFC919}">
      <dsp:nvSpPr>
        <dsp:cNvPr id="0" name=""/>
        <dsp:cNvSpPr/>
      </dsp:nvSpPr>
      <dsp:spPr>
        <a:xfrm>
          <a:off x="3773501" y="1818347"/>
          <a:ext cx="2594900" cy="1556940"/>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b="0" kern="1200" dirty="0">
              <a:solidFill>
                <a:schemeClr val="tx1"/>
              </a:solidFill>
              <a:latin typeface="+mn-lt"/>
              <a:cs typeface="Arial" pitchFamily="34" charset="0"/>
            </a:rPr>
            <a:t>A paramedic</a:t>
          </a:r>
          <a:endParaRPr lang="en-GB" sz="2400" b="0" kern="1200" dirty="0">
            <a:solidFill>
              <a:schemeClr val="tx1"/>
            </a:solidFill>
          </a:endParaRPr>
        </a:p>
      </dsp:txBody>
      <dsp:txXfrm>
        <a:off x="3773501" y="1818347"/>
        <a:ext cx="2594900" cy="1556940"/>
      </dsp:txXfrm>
    </dsp:sp>
    <dsp:sp modelId="{93129048-E916-463B-8718-36229B2762A8}">
      <dsp:nvSpPr>
        <dsp:cNvPr id="0" name=""/>
        <dsp:cNvSpPr/>
      </dsp:nvSpPr>
      <dsp:spPr>
        <a:xfrm>
          <a:off x="6627892" y="1818347"/>
          <a:ext cx="2594900" cy="1556940"/>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b="0" kern="1200" dirty="0">
              <a:solidFill>
                <a:schemeClr val="tx1"/>
              </a:solidFill>
              <a:latin typeface="+mn-lt"/>
              <a:cs typeface="Arial" pitchFamily="34" charset="0"/>
            </a:rPr>
            <a:t>An occupational therapist</a:t>
          </a:r>
          <a:endParaRPr lang="en-GB" sz="2400" b="0" kern="1200" dirty="0">
            <a:solidFill>
              <a:schemeClr val="tx1"/>
            </a:solidFill>
          </a:endParaRPr>
        </a:p>
      </dsp:txBody>
      <dsp:txXfrm>
        <a:off x="6627892" y="1818347"/>
        <a:ext cx="2594900" cy="15569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2BB818-A216-426C-B872-7767C0D77EE6}">
      <dsp:nvSpPr>
        <dsp:cNvPr id="0" name=""/>
        <dsp:cNvSpPr/>
      </dsp:nvSpPr>
      <dsp:spPr>
        <a:xfrm>
          <a:off x="567116" y="37450"/>
          <a:ext cx="3684968" cy="1599025"/>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kumimoji="0" lang="en-GB" altLang="en-US" sz="2400" b="0"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The person must appear to the officer to be suffering from mental disorder</a:t>
          </a:r>
          <a:endParaRPr lang="en-GB" sz="2400" b="0" kern="1200" dirty="0">
            <a:solidFill>
              <a:schemeClr val="tx1"/>
            </a:solidFill>
          </a:endParaRPr>
        </a:p>
      </dsp:txBody>
      <dsp:txXfrm>
        <a:off x="567116" y="37450"/>
        <a:ext cx="3684968" cy="1599025"/>
      </dsp:txXfrm>
    </dsp:sp>
    <dsp:sp modelId="{7F3882A2-7829-4BC8-B88C-AE6B3E2C4F64}">
      <dsp:nvSpPr>
        <dsp:cNvPr id="0" name=""/>
        <dsp:cNvSpPr/>
      </dsp:nvSpPr>
      <dsp:spPr>
        <a:xfrm>
          <a:off x="4340340" y="33249"/>
          <a:ext cx="3684968" cy="1607427"/>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kumimoji="0" lang="en-GB" altLang="en-US" sz="2400" b="0"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They must appear to the officer to be in immediate need of care or control</a:t>
          </a:r>
          <a:br>
            <a:rPr kumimoji="0" lang="en-GB" altLang="en-US" sz="2800" b="1"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br>
          <a:endParaRPr lang="en-GB" sz="2800" b="1" kern="1200" dirty="0">
            <a:solidFill>
              <a:schemeClr val="tx1"/>
            </a:solidFill>
          </a:endParaRPr>
        </a:p>
      </dsp:txBody>
      <dsp:txXfrm>
        <a:off x="4340340" y="33249"/>
        <a:ext cx="3684968" cy="1607427"/>
      </dsp:txXfrm>
    </dsp:sp>
    <dsp:sp modelId="{354C09EA-92AF-411E-9FB2-354A516ED959}">
      <dsp:nvSpPr>
        <dsp:cNvPr id="0" name=""/>
        <dsp:cNvSpPr/>
      </dsp:nvSpPr>
      <dsp:spPr>
        <a:xfrm>
          <a:off x="8106930" y="20779"/>
          <a:ext cx="3684968" cy="160159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kumimoji="0" lang="en-GB" altLang="en-US" sz="2400" b="0" i="0" u="none" strike="noStrike" kern="1200" cap="none" spc="0" normalizeH="0" baseline="0" noProof="0" dirty="0">
              <a:ln/>
              <a:solidFill>
                <a:schemeClr val="tx1"/>
              </a:solidFill>
              <a:effectLst/>
              <a:uLnTx/>
              <a:uFillTx/>
              <a:latin typeface="Calibri"/>
              <a:ea typeface="ＭＳ Ｐゴシック" panose="020B0600070205080204" pitchFamily="34" charset="-128"/>
              <a:cs typeface="Arial" panose="020B0604020202020204" pitchFamily="34" charset="0"/>
            </a:rPr>
            <a:t>The officer must believe that they need removing in their own interests or for the protection of others</a:t>
          </a:r>
          <a:endParaRPr lang="en-GB" sz="2400" b="0" kern="1200" dirty="0">
            <a:solidFill>
              <a:schemeClr val="tx1"/>
            </a:solidFill>
          </a:endParaRPr>
        </a:p>
      </dsp:txBody>
      <dsp:txXfrm>
        <a:off x="8106930" y="20779"/>
        <a:ext cx="3684968" cy="160159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209743-565B-4655-98F2-0425FD859C10}">
      <dsp:nvSpPr>
        <dsp:cNvPr id="0" name=""/>
        <dsp:cNvSpPr/>
      </dsp:nvSpPr>
      <dsp:spPr>
        <a:xfrm>
          <a:off x="90688" y="0"/>
          <a:ext cx="2384394" cy="143063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rPr>
            <a:t>Hallucinating </a:t>
          </a:r>
        </a:p>
      </dsp:txBody>
      <dsp:txXfrm>
        <a:off x="90688" y="0"/>
        <a:ext cx="2384394" cy="1430636"/>
      </dsp:txXfrm>
    </dsp:sp>
    <dsp:sp modelId="{41A46E64-D56C-4458-8758-6BC87BD9C137}">
      <dsp:nvSpPr>
        <dsp:cNvPr id="0" name=""/>
        <dsp:cNvSpPr/>
      </dsp:nvSpPr>
      <dsp:spPr>
        <a:xfrm>
          <a:off x="2713522" y="1037"/>
          <a:ext cx="2384394" cy="143063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kumimoji="0" lang="en-GB" altLang="en-US" sz="2400" b="0" i="0" u="none" strike="noStrike" kern="1200" cap="none" spc="0" normalizeH="0" baseline="0" noProof="0" dirty="0">
              <a:ln>
                <a:noFill/>
              </a:ln>
              <a:solidFill>
                <a:schemeClr val="tx1"/>
              </a:solidFill>
              <a:effectLst/>
              <a:uLnTx/>
              <a:uFillTx/>
              <a:latin typeface="Calibri"/>
              <a:ea typeface="ＭＳ Ｐゴシック" panose="020B0600070205080204" pitchFamily="34" charset="-128"/>
              <a:cs typeface="+mj-cs"/>
            </a:rPr>
            <a:t>Suicide</a:t>
          </a:r>
          <a:endParaRPr lang="en-GB" sz="2400" b="0" kern="1200" dirty="0">
            <a:solidFill>
              <a:schemeClr val="tx1"/>
            </a:solidFill>
          </a:endParaRPr>
        </a:p>
      </dsp:txBody>
      <dsp:txXfrm>
        <a:off x="2713522" y="1037"/>
        <a:ext cx="2384394" cy="1430636"/>
      </dsp:txXfrm>
    </dsp:sp>
    <dsp:sp modelId="{46F1497C-3B79-4E3B-90F9-A451BF7468EE}">
      <dsp:nvSpPr>
        <dsp:cNvPr id="0" name=""/>
        <dsp:cNvSpPr/>
      </dsp:nvSpPr>
      <dsp:spPr>
        <a:xfrm>
          <a:off x="5336355" y="1037"/>
          <a:ext cx="2384394" cy="143063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rPr>
            <a:t>Self harm</a:t>
          </a:r>
        </a:p>
      </dsp:txBody>
      <dsp:txXfrm>
        <a:off x="5336355" y="1037"/>
        <a:ext cx="2384394" cy="1430636"/>
      </dsp:txXfrm>
    </dsp:sp>
    <dsp:sp modelId="{C19857D1-2A45-432C-B8ED-E40BDBEA3958}">
      <dsp:nvSpPr>
        <dsp:cNvPr id="0" name=""/>
        <dsp:cNvSpPr/>
      </dsp:nvSpPr>
      <dsp:spPr>
        <a:xfrm>
          <a:off x="7959189" y="1037"/>
          <a:ext cx="2384394" cy="143063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rPr>
            <a:t>Dementia</a:t>
          </a:r>
        </a:p>
      </dsp:txBody>
      <dsp:txXfrm>
        <a:off x="7959189" y="1037"/>
        <a:ext cx="2384394" cy="1430636"/>
      </dsp:txXfrm>
    </dsp:sp>
    <dsp:sp modelId="{C59C649A-1D6C-480B-9EE8-1F93E1E11CEA}">
      <dsp:nvSpPr>
        <dsp:cNvPr id="0" name=""/>
        <dsp:cNvSpPr/>
      </dsp:nvSpPr>
      <dsp:spPr>
        <a:xfrm>
          <a:off x="1402105" y="1670113"/>
          <a:ext cx="2384394" cy="1430636"/>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rPr>
            <a:t>Unable to care for themselves</a:t>
          </a:r>
        </a:p>
      </dsp:txBody>
      <dsp:txXfrm>
        <a:off x="1402105" y="1670113"/>
        <a:ext cx="2384394" cy="1430636"/>
      </dsp:txXfrm>
    </dsp:sp>
    <dsp:sp modelId="{26891365-B5A6-4855-A918-A9E5C031CFB7}">
      <dsp:nvSpPr>
        <dsp:cNvPr id="0" name=""/>
        <dsp:cNvSpPr/>
      </dsp:nvSpPr>
      <dsp:spPr>
        <a:xfrm>
          <a:off x="4024938" y="1670113"/>
          <a:ext cx="2384394" cy="1430636"/>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rPr>
            <a:t>Vulnerable </a:t>
          </a:r>
          <a:r>
            <a:rPr lang="en-GB" sz="2400" b="0" kern="1200" dirty="0" err="1">
              <a:solidFill>
                <a:schemeClr val="tx1"/>
              </a:solidFill>
            </a:rPr>
            <a:t>misper</a:t>
          </a:r>
          <a:endParaRPr lang="en-GB" sz="2400" b="0" kern="1200" dirty="0">
            <a:solidFill>
              <a:schemeClr val="tx1"/>
            </a:solidFill>
          </a:endParaRPr>
        </a:p>
      </dsp:txBody>
      <dsp:txXfrm>
        <a:off x="4024938" y="1670113"/>
        <a:ext cx="2384394" cy="1430636"/>
      </dsp:txXfrm>
    </dsp:sp>
    <dsp:sp modelId="{E73D85AF-FABD-4A7E-A287-3CF211F55D8F}">
      <dsp:nvSpPr>
        <dsp:cNvPr id="0" name=""/>
        <dsp:cNvSpPr/>
      </dsp:nvSpPr>
      <dsp:spPr>
        <a:xfrm>
          <a:off x="6647772" y="1670113"/>
          <a:ext cx="2384394" cy="1430636"/>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rPr>
            <a:t>Psychotic Illness</a:t>
          </a:r>
        </a:p>
      </dsp:txBody>
      <dsp:txXfrm>
        <a:off x="6647772" y="1670113"/>
        <a:ext cx="2384394" cy="143063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DAFAFF-0D68-4CAF-A53B-823B34674DF6}">
      <dsp:nvSpPr>
        <dsp:cNvPr id="0" name=""/>
        <dsp:cNvSpPr/>
      </dsp:nvSpPr>
      <dsp:spPr>
        <a:xfrm>
          <a:off x="0" y="725705"/>
          <a:ext cx="3051735" cy="1831041"/>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dirty="0">
              <a:solidFill>
                <a:schemeClr val="tx1"/>
              </a:solidFill>
              <a:effectLst/>
              <a:latin typeface="+mn-lt"/>
            </a:rPr>
            <a:t>Residential accommodation provided by a local social services authority</a:t>
          </a:r>
          <a:endParaRPr lang="en-GB" sz="2300" b="0" kern="1200" dirty="0">
            <a:solidFill>
              <a:schemeClr val="tx1"/>
            </a:solidFill>
            <a:latin typeface="+mn-lt"/>
          </a:endParaRPr>
        </a:p>
      </dsp:txBody>
      <dsp:txXfrm>
        <a:off x="0" y="725705"/>
        <a:ext cx="3051735" cy="1831041"/>
      </dsp:txXfrm>
    </dsp:sp>
    <dsp:sp modelId="{6305A34C-8100-4D82-81AE-15C7CFABDCB2}">
      <dsp:nvSpPr>
        <dsp:cNvPr id="0" name=""/>
        <dsp:cNvSpPr/>
      </dsp:nvSpPr>
      <dsp:spPr>
        <a:xfrm>
          <a:off x="3356908" y="725705"/>
          <a:ext cx="3051735" cy="1831041"/>
        </a:xfrm>
        <a:prstGeom prst="rect">
          <a:avLst/>
        </a:prstGeom>
        <a:solidFill>
          <a:schemeClr val="tx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GB" sz="2400" b="0" i="0" kern="1200" dirty="0">
              <a:solidFill>
                <a:schemeClr val="tx1"/>
              </a:solidFill>
              <a:effectLst/>
              <a:latin typeface="+mn-lt"/>
            </a:rPr>
            <a:t>Hospital (as defined by this act)</a:t>
          </a:r>
          <a:endParaRPr lang="en-GB" sz="2400" b="0" kern="1200" dirty="0">
            <a:solidFill>
              <a:schemeClr val="tx1"/>
            </a:solidFill>
            <a:latin typeface="+mn-lt"/>
          </a:endParaRPr>
        </a:p>
      </dsp:txBody>
      <dsp:txXfrm>
        <a:off x="3356908" y="725705"/>
        <a:ext cx="3051735" cy="1831041"/>
      </dsp:txXfrm>
    </dsp:sp>
    <dsp:sp modelId="{D7FB428B-4497-4783-B52A-6F14D27886E3}">
      <dsp:nvSpPr>
        <dsp:cNvPr id="0" name=""/>
        <dsp:cNvSpPr/>
      </dsp:nvSpPr>
      <dsp:spPr>
        <a:xfrm>
          <a:off x="6713817" y="725705"/>
          <a:ext cx="3051735" cy="1831041"/>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dirty="0">
              <a:solidFill>
                <a:schemeClr val="tx1"/>
              </a:solidFill>
              <a:effectLst/>
              <a:latin typeface="+mn-lt"/>
            </a:rPr>
            <a:t>Police station*</a:t>
          </a:r>
        </a:p>
      </dsp:txBody>
      <dsp:txXfrm>
        <a:off x="6713817" y="725705"/>
        <a:ext cx="3051735" cy="1831041"/>
      </dsp:txXfrm>
    </dsp:sp>
    <dsp:sp modelId="{A3004E78-6D38-44F9-9EF7-505FAA8A92F2}">
      <dsp:nvSpPr>
        <dsp:cNvPr id="0" name=""/>
        <dsp:cNvSpPr/>
      </dsp:nvSpPr>
      <dsp:spPr>
        <a:xfrm>
          <a:off x="1678454" y="2861920"/>
          <a:ext cx="3051735" cy="1831041"/>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dirty="0">
              <a:solidFill>
                <a:schemeClr val="tx1"/>
              </a:solidFill>
              <a:effectLst/>
              <a:latin typeface="+mn-lt"/>
            </a:rPr>
            <a:t>Independent hospital or care home for people who are mentally disordered</a:t>
          </a:r>
        </a:p>
      </dsp:txBody>
      <dsp:txXfrm>
        <a:off x="1678454" y="2861920"/>
        <a:ext cx="3051735" cy="1831041"/>
      </dsp:txXfrm>
    </dsp:sp>
    <dsp:sp modelId="{5ED9BE86-ACAC-4F77-96CC-ABA7FF3EC823}">
      <dsp:nvSpPr>
        <dsp:cNvPr id="0" name=""/>
        <dsp:cNvSpPr/>
      </dsp:nvSpPr>
      <dsp:spPr>
        <a:xfrm>
          <a:off x="5035363" y="2861920"/>
          <a:ext cx="3051735" cy="1831041"/>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i="0" kern="1200" dirty="0">
              <a:solidFill>
                <a:schemeClr val="tx1"/>
              </a:solidFill>
              <a:effectLst/>
              <a:latin typeface="+mn-lt"/>
            </a:rPr>
            <a:t>Any other suitable place</a:t>
          </a:r>
          <a:endParaRPr lang="en-GB" sz="2400" b="0" kern="1200" dirty="0">
            <a:solidFill>
              <a:schemeClr val="tx1"/>
            </a:solidFill>
            <a:latin typeface="+mn-lt"/>
          </a:endParaRPr>
        </a:p>
      </dsp:txBody>
      <dsp:txXfrm>
        <a:off x="5035363" y="2861920"/>
        <a:ext cx="3051735" cy="183104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CC88B5-4106-4664-AC4F-164BF1C437BD}">
      <dsp:nvSpPr>
        <dsp:cNvPr id="0" name=""/>
        <dsp:cNvSpPr/>
      </dsp:nvSpPr>
      <dsp:spPr>
        <a:xfrm>
          <a:off x="942329" y="2187"/>
          <a:ext cx="5711436" cy="1443443"/>
        </a:xfrm>
        <a:prstGeom prst="rect">
          <a:avLst/>
        </a:prstGeom>
        <a:solidFill>
          <a:schemeClr val="tx2">
            <a:lumMod val="40000"/>
            <a:lumOff val="6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GB" sz="2800" b="0" kern="1200" dirty="0">
              <a:solidFill>
                <a:schemeClr val="tx1"/>
              </a:solidFill>
            </a:rPr>
            <a:t>Police Stations/Custody Suites are classified as a place of safety for S136 </a:t>
          </a:r>
        </a:p>
      </dsp:txBody>
      <dsp:txXfrm>
        <a:off x="942329" y="2187"/>
        <a:ext cx="5711436" cy="1443443"/>
      </dsp:txXfrm>
    </dsp:sp>
    <dsp:sp modelId="{2290E9CE-4DCC-457F-AEA8-F733C3022179}">
      <dsp:nvSpPr>
        <dsp:cNvPr id="0" name=""/>
        <dsp:cNvSpPr/>
      </dsp:nvSpPr>
      <dsp:spPr>
        <a:xfrm>
          <a:off x="728150" y="1517802"/>
          <a:ext cx="6139793" cy="1443443"/>
        </a:xfrm>
        <a:prstGeom prst="rect">
          <a:avLst/>
        </a:prstGeom>
        <a:solidFill>
          <a:schemeClr val="accent1">
            <a:lumMod val="40000"/>
            <a:lumOff val="60000"/>
            <a:alpha val="7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GB" sz="2800" b="0" kern="1200" dirty="0">
              <a:solidFill>
                <a:schemeClr val="tx1"/>
              </a:solidFill>
            </a:rPr>
            <a:t>However, they are </a:t>
          </a:r>
          <a:r>
            <a:rPr lang="en-GB" sz="2800" b="0" u="sng" kern="1200" dirty="0">
              <a:solidFill>
                <a:schemeClr val="tx1"/>
              </a:solidFill>
            </a:rPr>
            <a:t>a last resort </a:t>
          </a:r>
          <a:r>
            <a:rPr lang="en-GB" sz="2800" b="0" kern="1200" dirty="0">
              <a:solidFill>
                <a:schemeClr val="tx1"/>
              </a:solidFill>
            </a:rPr>
            <a:t>and should only be used in certain situations. </a:t>
          </a:r>
        </a:p>
      </dsp:txBody>
      <dsp:txXfrm>
        <a:off x="728150" y="1517802"/>
        <a:ext cx="6139793" cy="1443443"/>
      </dsp:txXfrm>
    </dsp:sp>
    <dsp:sp modelId="{10D5FB05-2004-4E4D-954A-6C3C69374C62}">
      <dsp:nvSpPr>
        <dsp:cNvPr id="0" name=""/>
        <dsp:cNvSpPr/>
      </dsp:nvSpPr>
      <dsp:spPr>
        <a:xfrm>
          <a:off x="157007" y="3033418"/>
          <a:ext cx="7282080" cy="1443443"/>
        </a:xfrm>
        <a:prstGeom prst="rect">
          <a:avLst/>
        </a:prstGeom>
        <a:solidFill>
          <a:schemeClr val="accent3">
            <a:lumMod val="60000"/>
            <a:lumOff val="40000"/>
            <a:alpha val="5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GB" sz="2800" b="0" kern="1200" dirty="0">
              <a:solidFill>
                <a:schemeClr val="tx1"/>
              </a:solidFill>
            </a:rPr>
            <a:t>i.e. If the prisoner is extremely violent and it’s not practical to take them to hospital</a:t>
          </a:r>
        </a:p>
      </dsp:txBody>
      <dsp:txXfrm>
        <a:off x="157007" y="3033418"/>
        <a:ext cx="7282080" cy="144344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672E62-A4CE-4EA3-8FE7-42CAF6220F32}">
      <dsp:nvSpPr>
        <dsp:cNvPr id="0" name=""/>
        <dsp:cNvSpPr/>
      </dsp:nvSpPr>
      <dsp:spPr>
        <a:xfrm>
          <a:off x="0" y="0"/>
          <a:ext cx="8128000" cy="973440"/>
        </a:xfrm>
        <a:prstGeom prst="round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ClrTx/>
            <a:buSzTx/>
            <a:buFontTx/>
            <a:buNone/>
          </a:pPr>
          <a:r>
            <a:rPr kumimoji="0" lang="en-GB" altLang="en-US" sz="2800" b="0" i="0" u="none" strike="noStrike" kern="1200" cap="none" spc="0" normalizeH="0" baseline="0" noProof="0" dirty="0">
              <a:ln/>
              <a:solidFill>
                <a:schemeClr val="tx1"/>
              </a:solidFill>
              <a:effectLst/>
              <a:uLnTx/>
              <a:uFillTx/>
              <a:latin typeface="Calibri"/>
              <a:ea typeface="ＭＳ Ｐゴシック" panose="020B0600070205080204" pitchFamily="34" charset="-128"/>
              <a:cs typeface="+mj-cs"/>
            </a:rPr>
            <a:t>1. Injuries</a:t>
          </a:r>
          <a:endParaRPr lang="en-GB" sz="2800" b="0" kern="1200" dirty="0">
            <a:solidFill>
              <a:schemeClr val="tx1"/>
            </a:solidFill>
          </a:endParaRPr>
        </a:p>
      </dsp:txBody>
      <dsp:txXfrm>
        <a:off x="47519" y="47519"/>
        <a:ext cx="8032962" cy="878402"/>
      </dsp:txXfrm>
    </dsp:sp>
    <dsp:sp modelId="{18A545F5-4376-40D0-A71E-9BA091B4010E}">
      <dsp:nvSpPr>
        <dsp:cNvPr id="0" name=""/>
        <dsp:cNvSpPr/>
      </dsp:nvSpPr>
      <dsp:spPr>
        <a:xfrm>
          <a:off x="0" y="976329"/>
          <a:ext cx="8128000" cy="1157130"/>
        </a:xfrm>
        <a:prstGeom prst="rect">
          <a:avLst/>
        </a:prstGeom>
        <a:solidFill>
          <a:schemeClr val="accent1">
            <a:lumMod val="20000"/>
            <a:lumOff val="80000"/>
          </a:schemeClr>
        </a:solidFill>
        <a:ln>
          <a:solidFill>
            <a:schemeClr val="tx1"/>
          </a:solidFill>
        </a:ln>
        <a:effectLst/>
      </dsp:spPr>
      <dsp:style>
        <a:lnRef idx="0">
          <a:scrgbClr r="0" g="0" b="0"/>
        </a:lnRef>
        <a:fillRef idx="0">
          <a:scrgbClr r="0" g="0" b="0"/>
        </a:fillRef>
        <a:effectRef idx="0">
          <a:scrgbClr r="0" g="0" b="0"/>
        </a:effectRef>
        <a:fontRef idx="minor"/>
      </dsp:style>
      <dsp:txBody>
        <a:bodyPr spcFirstLastPara="0" vert="horz" wrap="square" lIns="258064" tIns="30480" rIns="170688" bIns="30480" numCol="1" spcCol="1270" anchor="t" anchorCtr="0">
          <a:noAutofit/>
        </a:bodyPr>
        <a:lstStyle/>
        <a:p>
          <a:pPr marL="228600" lvl="1" indent="-228600" algn="l" defTabSz="1066800">
            <a:lnSpc>
              <a:spcPct val="90000"/>
            </a:lnSpc>
            <a:spcBef>
              <a:spcPct val="0"/>
            </a:spcBef>
            <a:spcAft>
              <a:spcPct val="20000"/>
            </a:spcAft>
            <a:buClrTx/>
            <a:buSzTx/>
            <a:buFontTx/>
            <a:buNone/>
          </a:pPr>
          <a:r>
            <a:rPr kumimoji="0" lang="en-GB" altLang="en-US" sz="2400" b="0" i="0" u="none" strike="noStrike" kern="1200" cap="none" spc="0" normalizeH="0" baseline="0" noProof="0" dirty="0">
              <a:ln/>
              <a:effectLst/>
              <a:uLnTx/>
              <a:uFillTx/>
              <a:latin typeface="Calibri"/>
              <a:ea typeface="ＭＳ Ｐゴシック" panose="020B0600070205080204" pitchFamily="34" charset="-128"/>
              <a:cs typeface="+mn-cs"/>
            </a:rPr>
            <a:t>You have exercised your power under S136 and the person concerned has an injury which requires medical attention.</a:t>
          </a:r>
          <a:endParaRPr lang="en-GB" sz="2400" kern="1200" dirty="0"/>
        </a:p>
        <a:p>
          <a:pPr marL="228600" lvl="1" indent="-228600" algn="l" defTabSz="1066800">
            <a:lnSpc>
              <a:spcPct val="90000"/>
            </a:lnSpc>
            <a:spcBef>
              <a:spcPct val="0"/>
            </a:spcBef>
            <a:spcAft>
              <a:spcPct val="20000"/>
            </a:spcAft>
            <a:buClrTx/>
            <a:buSzTx/>
            <a:buFontTx/>
            <a:buNone/>
          </a:pPr>
          <a:r>
            <a:rPr kumimoji="0" lang="en-GB" altLang="en-US" sz="2400" b="1" i="1" u="none" strike="noStrike" kern="1200" cap="none" spc="0" normalizeH="0" baseline="0" noProof="0" dirty="0">
              <a:ln/>
              <a:effectLst/>
              <a:uLnTx/>
              <a:uFillTx/>
              <a:latin typeface="Calibri"/>
              <a:ea typeface="ＭＳ Ｐゴシック" panose="020B0600070205080204" pitchFamily="34" charset="-128"/>
              <a:cs typeface="+mn-cs"/>
            </a:rPr>
            <a:t>How would you deal with this?</a:t>
          </a:r>
          <a:endParaRPr lang="en-GB" sz="2400" kern="1200" dirty="0"/>
        </a:p>
      </dsp:txBody>
      <dsp:txXfrm>
        <a:off x="0" y="976329"/>
        <a:ext cx="8128000" cy="1157130"/>
      </dsp:txXfrm>
    </dsp:sp>
    <dsp:sp modelId="{2E5F24ED-88ED-453B-921B-979CFEEDA964}">
      <dsp:nvSpPr>
        <dsp:cNvPr id="0" name=""/>
        <dsp:cNvSpPr/>
      </dsp:nvSpPr>
      <dsp:spPr>
        <a:xfrm>
          <a:off x="0" y="2133459"/>
          <a:ext cx="8128000" cy="973440"/>
        </a:xfrm>
        <a:prstGeom prst="round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ClrTx/>
            <a:buSzTx/>
            <a:buFontTx/>
            <a:buNone/>
          </a:pPr>
          <a:r>
            <a:rPr kumimoji="0" lang="en-GB" altLang="en-US" sz="2400" b="0" i="0" u="none" strike="noStrike" kern="1200" cap="none" spc="0" normalizeH="0" baseline="0" noProof="0" dirty="0">
              <a:ln/>
              <a:solidFill>
                <a:schemeClr val="tx1"/>
              </a:solidFill>
              <a:effectLst/>
              <a:uLnTx/>
              <a:uFillTx/>
              <a:latin typeface="Calibri" panose="020F0502020204030204" pitchFamily="34" charset="0"/>
              <a:ea typeface="ＭＳ Ｐゴシック" panose="020B0600070205080204" pitchFamily="34" charset="-128"/>
            </a:rPr>
            <a:t>2. </a:t>
          </a:r>
          <a:r>
            <a:rPr kumimoji="0" lang="en-GB" altLang="en-US" sz="2800" b="0" i="0" u="none" strike="noStrike" kern="1200" cap="none" spc="0" normalizeH="0" baseline="0" noProof="0" dirty="0">
              <a:ln/>
              <a:solidFill>
                <a:schemeClr val="tx1"/>
              </a:solidFill>
              <a:effectLst/>
              <a:uLnTx/>
              <a:uFillTx/>
              <a:latin typeface="Calibri" panose="020F0502020204030204" pitchFamily="34" charset="0"/>
              <a:ea typeface="ＭＳ Ｐゴシック" panose="020B0600070205080204" pitchFamily="34" charset="-128"/>
            </a:rPr>
            <a:t>Crime</a:t>
          </a:r>
          <a:endParaRPr lang="en-GB" sz="2800" b="0" kern="1200" dirty="0">
            <a:solidFill>
              <a:schemeClr val="tx1"/>
            </a:solidFill>
          </a:endParaRPr>
        </a:p>
      </dsp:txBody>
      <dsp:txXfrm>
        <a:off x="47519" y="2180978"/>
        <a:ext cx="8032962" cy="878402"/>
      </dsp:txXfrm>
    </dsp:sp>
    <dsp:sp modelId="{212E7B43-6FA0-4D60-874E-759D2175386B}">
      <dsp:nvSpPr>
        <dsp:cNvPr id="0" name=""/>
        <dsp:cNvSpPr/>
      </dsp:nvSpPr>
      <dsp:spPr>
        <a:xfrm>
          <a:off x="0" y="3106899"/>
          <a:ext cx="8128000" cy="1829880"/>
        </a:xfrm>
        <a:prstGeom prst="rect">
          <a:avLst/>
        </a:prstGeom>
        <a:solidFill>
          <a:schemeClr val="accent1">
            <a:lumMod val="40000"/>
            <a:lumOff val="60000"/>
          </a:schemeClr>
        </a:solidFill>
        <a:ln>
          <a:solidFill>
            <a:schemeClr val="tx1"/>
          </a:solidFill>
        </a:ln>
        <a:effectLst/>
      </dsp:spPr>
      <dsp:style>
        <a:lnRef idx="0">
          <a:scrgbClr r="0" g="0" b="0"/>
        </a:lnRef>
        <a:fillRef idx="0">
          <a:scrgbClr r="0" g="0" b="0"/>
        </a:fillRef>
        <a:effectRef idx="0">
          <a:scrgbClr r="0" g="0" b="0"/>
        </a:effectRef>
        <a:fontRef idx="minor"/>
      </dsp:style>
      <dsp:txBody>
        <a:bodyPr spcFirstLastPara="0" vert="horz" wrap="square" lIns="258064" tIns="30480" rIns="170688" bIns="30480" numCol="1" spcCol="1270" anchor="t" anchorCtr="0">
          <a:noAutofit/>
        </a:bodyPr>
        <a:lstStyle/>
        <a:p>
          <a:pPr marL="228600" lvl="1" indent="-228600" algn="l" defTabSz="1066800">
            <a:lnSpc>
              <a:spcPct val="90000"/>
            </a:lnSpc>
            <a:spcBef>
              <a:spcPct val="0"/>
            </a:spcBef>
            <a:spcAft>
              <a:spcPct val="20000"/>
            </a:spcAft>
            <a:buClrTx/>
            <a:buSzTx/>
            <a:buFontTx/>
            <a:buNone/>
          </a:pPr>
          <a:r>
            <a:rPr kumimoji="0" lang="en-GB" altLang="en-US" sz="2400" b="0" i="0" u="none" strike="noStrike" kern="1200" cap="none" spc="0" normalizeH="0" baseline="0" noProof="0" dirty="0">
              <a:ln/>
              <a:effectLst/>
              <a:uLnTx/>
              <a:uFillTx/>
              <a:latin typeface="Calibri" panose="020F0502020204030204" pitchFamily="34" charset="0"/>
              <a:ea typeface="ＭＳ Ｐゴシック" panose="020B0600070205080204" pitchFamily="34" charset="-128"/>
            </a:rPr>
            <a:t>You have attended at a report of Criminal Damage in a public place.  It appears to you that the suspect is suffering from mental disorder and is in immediate                                  need of care or control.</a:t>
          </a:r>
          <a:endParaRPr lang="en-GB" sz="2400" kern="1200" dirty="0"/>
        </a:p>
        <a:p>
          <a:pPr marL="228600" lvl="1" indent="-228600" algn="l" defTabSz="1066800">
            <a:lnSpc>
              <a:spcPct val="90000"/>
            </a:lnSpc>
            <a:spcBef>
              <a:spcPct val="0"/>
            </a:spcBef>
            <a:spcAft>
              <a:spcPct val="20000"/>
            </a:spcAft>
            <a:buClrTx/>
            <a:buSzTx/>
            <a:buFontTx/>
            <a:buNone/>
          </a:pPr>
          <a:r>
            <a:rPr kumimoji="0" lang="en-GB" altLang="en-US" sz="2400" b="1" i="1" u="none" strike="noStrike" kern="1200" cap="none" spc="0" normalizeH="0" baseline="0" noProof="0" dirty="0">
              <a:ln/>
              <a:effectLst/>
              <a:uLnTx/>
              <a:uFillTx/>
              <a:latin typeface="Calibri" panose="020F0502020204030204" pitchFamily="34" charset="0"/>
              <a:ea typeface="ＭＳ Ｐゴシック" panose="020B0600070205080204" pitchFamily="34" charset="-128"/>
            </a:rPr>
            <a:t>How would you deal with this?</a:t>
          </a:r>
          <a:endParaRPr lang="en-GB" sz="2400" kern="1200" dirty="0"/>
        </a:p>
      </dsp:txBody>
      <dsp:txXfrm>
        <a:off x="0" y="3106899"/>
        <a:ext cx="8128000" cy="182988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0F136-F505-4B93-B39F-6215D7C78C12}">
      <dsp:nvSpPr>
        <dsp:cNvPr id="0" name=""/>
        <dsp:cNvSpPr/>
      </dsp:nvSpPr>
      <dsp:spPr>
        <a:xfrm>
          <a:off x="3151102" y="2987"/>
          <a:ext cx="1713073" cy="1113497"/>
        </a:xfrm>
        <a:prstGeom prst="round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kern="1200" dirty="0">
              <a:solidFill>
                <a:schemeClr val="tx1"/>
              </a:solidFill>
              <a:latin typeface="Calibri"/>
              <a:ea typeface="+mn-ea"/>
              <a:cs typeface="+mn-cs"/>
            </a:rPr>
            <a:t>Capacity must be assumed</a:t>
          </a:r>
        </a:p>
      </dsp:txBody>
      <dsp:txXfrm>
        <a:off x="3205458" y="57343"/>
        <a:ext cx="1604361" cy="1004785"/>
      </dsp:txXfrm>
    </dsp:sp>
    <dsp:sp modelId="{F1BAEC29-4146-472B-B4C2-2E965FD570FB}">
      <dsp:nvSpPr>
        <dsp:cNvPr id="0" name=""/>
        <dsp:cNvSpPr/>
      </dsp:nvSpPr>
      <dsp:spPr>
        <a:xfrm>
          <a:off x="1782693" y="559736"/>
          <a:ext cx="4449892" cy="4449892"/>
        </a:xfrm>
        <a:custGeom>
          <a:avLst/>
          <a:gdLst/>
          <a:ahLst/>
          <a:cxnLst/>
          <a:rect l="0" t="0" r="0" b="0"/>
          <a:pathLst>
            <a:path>
              <a:moveTo>
                <a:pt x="3246686" y="277770"/>
              </a:moveTo>
              <a:arcTo wR="2181450" hR="2181450" stAng="17953796" swAng="1210966"/>
            </a:path>
          </a:pathLst>
        </a:custGeom>
        <a:noFill/>
        <a:ln w="381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sp>
    <dsp:sp modelId="{806FDC63-BEDC-46A1-9843-26FA042C39D9}">
      <dsp:nvSpPr>
        <dsp:cNvPr id="0" name=""/>
        <dsp:cNvSpPr/>
      </dsp:nvSpPr>
      <dsp:spPr>
        <a:xfrm>
          <a:off x="4635336" y="1540387"/>
          <a:ext cx="2976705" cy="1113497"/>
        </a:xfrm>
        <a:prstGeom prst="roundRect">
          <a:avLst/>
        </a:prstGeom>
        <a:solidFill>
          <a:schemeClr val="bg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kern="1200" dirty="0">
              <a:solidFill>
                <a:schemeClr val="tx1"/>
              </a:solidFill>
              <a:latin typeface="Calibri"/>
              <a:ea typeface="+mn-ea"/>
              <a:cs typeface="+mn-cs"/>
            </a:rPr>
            <a:t>All steps must be taken to help them understand</a:t>
          </a:r>
        </a:p>
      </dsp:txBody>
      <dsp:txXfrm>
        <a:off x="4689692" y="1594743"/>
        <a:ext cx="2867993" cy="1004785"/>
      </dsp:txXfrm>
    </dsp:sp>
    <dsp:sp modelId="{CD679A57-9048-42F4-B93C-CE683665CAA5}">
      <dsp:nvSpPr>
        <dsp:cNvPr id="0" name=""/>
        <dsp:cNvSpPr/>
      </dsp:nvSpPr>
      <dsp:spPr>
        <a:xfrm>
          <a:off x="1779051" y="398630"/>
          <a:ext cx="4449892" cy="4449892"/>
        </a:xfrm>
        <a:custGeom>
          <a:avLst/>
          <a:gdLst/>
          <a:ahLst/>
          <a:cxnLst/>
          <a:rect l="0" t="0" r="0" b="0"/>
          <a:pathLst>
            <a:path>
              <a:moveTo>
                <a:pt x="4358669" y="2317242"/>
              </a:moveTo>
              <a:arcTo wR="2181450" hR="2181450" stAng="21814133" swAng="1138741"/>
            </a:path>
          </a:pathLst>
        </a:custGeom>
        <a:noFill/>
        <a:ln w="381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sp>
    <dsp:sp modelId="{F1D6713E-38AC-43B1-A3EF-6BAE43759B28}">
      <dsp:nvSpPr>
        <dsp:cNvPr id="0" name=""/>
        <dsp:cNvSpPr/>
      </dsp:nvSpPr>
      <dsp:spPr>
        <a:xfrm>
          <a:off x="4096896" y="3835222"/>
          <a:ext cx="2873561" cy="894628"/>
        </a:xfrm>
        <a:prstGeom prst="round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kern="1200" dirty="0">
              <a:solidFill>
                <a:schemeClr val="tx1"/>
              </a:solidFill>
              <a:latin typeface="Calibri"/>
              <a:ea typeface="+mn-ea"/>
              <a:cs typeface="+mn-cs"/>
            </a:rPr>
            <a:t>An Unwise Decision does not mean they lack Capacity</a:t>
          </a:r>
        </a:p>
      </dsp:txBody>
      <dsp:txXfrm>
        <a:off x="4140568" y="3878894"/>
        <a:ext cx="2786217" cy="807284"/>
      </dsp:txXfrm>
    </dsp:sp>
    <dsp:sp modelId="{13C4D046-085D-4AEA-8BC8-50C26E0ED282}">
      <dsp:nvSpPr>
        <dsp:cNvPr id="0" name=""/>
        <dsp:cNvSpPr/>
      </dsp:nvSpPr>
      <dsp:spPr>
        <a:xfrm>
          <a:off x="1578000" y="566801"/>
          <a:ext cx="4449892" cy="4449892"/>
        </a:xfrm>
        <a:custGeom>
          <a:avLst/>
          <a:gdLst/>
          <a:ahLst/>
          <a:cxnLst/>
          <a:rect l="0" t="0" r="0" b="0"/>
          <a:pathLst>
            <a:path>
              <a:moveTo>
                <a:pt x="2542803" y="4332763"/>
              </a:moveTo>
              <a:arcTo wR="2181450" hR="2181450" stAng="4827906" swAng="1458746"/>
            </a:path>
          </a:pathLst>
        </a:custGeom>
        <a:noFill/>
        <a:ln w="381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sp>
    <dsp:sp modelId="{D18B7CD5-34CF-4B44-8352-355873689A72}">
      <dsp:nvSpPr>
        <dsp:cNvPr id="0" name=""/>
        <dsp:cNvSpPr/>
      </dsp:nvSpPr>
      <dsp:spPr>
        <a:xfrm>
          <a:off x="747448" y="3835220"/>
          <a:ext cx="3009802" cy="957129"/>
        </a:xfrm>
        <a:prstGeom prst="round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kern="1200" dirty="0">
              <a:solidFill>
                <a:schemeClr val="tx1"/>
              </a:solidFill>
              <a:latin typeface="Calibri"/>
              <a:ea typeface="+mn-ea"/>
              <a:cs typeface="+mn-cs"/>
            </a:rPr>
            <a:t>Any decisions must be in their Best Interest</a:t>
          </a:r>
        </a:p>
      </dsp:txBody>
      <dsp:txXfrm>
        <a:off x="794171" y="3881943"/>
        <a:ext cx="2916356" cy="863683"/>
      </dsp:txXfrm>
    </dsp:sp>
    <dsp:sp modelId="{6585C1CF-DE83-4811-A52B-680F8235DF2C}">
      <dsp:nvSpPr>
        <dsp:cNvPr id="0" name=""/>
        <dsp:cNvSpPr/>
      </dsp:nvSpPr>
      <dsp:spPr>
        <a:xfrm>
          <a:off x="1707251" y="639413"/>
          <a:ext cx="4449892" cy="4449892"/>
        </a:xfrm>
        <a:custGeom>
          <a:avLst/>
          <a:gdLst/>
          <a:ahLst/>
          <a:cxnLst/>
          <a:rect l="0" t="0" r="0" b="0"/>
          <a:pathLst>
            <a:path>
              <a:moveTo>
                <a:pt x="103921" y="2846730"/>
              </a:moveTo>
              <a:arcTo wR="2181450" hR="2181450" stAng="9734612" swAng="1062889"/>
            </a:path>
          </a:pathLst>
        </a:custGeom>
        <a:noFill/>
        <a:ln w="381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sp>
    <dsp:sp modelId="{0A78B849-8C5A-498D-823E-678539275C79}">
      <dsp:nvSpPr>
        <dsp:cNvPr id="0" name=""/>
        <dsp:cNvSpPr/>
      </dsp:nvSpPr>
      <dsp:spPr>
        <a:xfrm>
          <a:off x="202857" y="1530425"/>
          <a:ext cx="3239285" cy="1113497"/>
        </a:xfrm>
        <a:prstGeom prst="roundRect">
          <a:avLst/>
        </a:prstGeom>
        <a:solidFill>
          <a:schemeClr val="accent3">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kern="1200" dirty="0">
              <a:solidFill>
                <a:schemeClr val="tx1"/>
              </a:solidFill>
              <a:latin typeface="Calibri"/>
              <a:ea typeface="+mn-ea"/>
              <a:cs typeface="+mn-cs"/>
            </a:rPr>
            <a:t>Actions taken must be Least Restrictive</a:t>
          </a:r>
        </a:p>
      </dsp:txBody>
      <dsp:txXfrm>
        <a:off x="257213" y="1584781"/>
        <a:ext cx="3130573" cy="1004785"/>
      </dsp:txXfrm>
    </dsp:sp>
    <dsp:sp modelId="{9E4A5A5A-E0EF-4D30-89BE-B7EFDB40F8DA}">
      <dsp:nvSpPr>
        <dsp:cNvPr id="0" name=""/>
        <dsp:cNvSpPr/>
      </dsp:nvSpPr>
      <dsp:spPr>
        <a:xfrm>
          <a:off x="1669364" y="603416"/>
          <a:ext cx="4449892" cy="4449892"/>
        </a:xfrm>
        <a:custGeom>
          <a:avLst/>
          <a:gdLst/>
          <a:ahLst/>
          <a:cxnLst/>
          <a:rect l="0" t="0" r="0" b="0"/>
          <a:pathLst>
            <a:path>
              <a:moveTo>
                <a:pt x="574377" y="706308"/>
              </a:moveTo>
              <a:arcTo wR="2181450" hR="2181450" stAng="13352940" swAng="1264502"/>
            </a:path>
          </a:pathLst>
        </a:custGeom>
        <a:noFill/>
        <a:ln w="3810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44D458-34B3-4B62-A7D9-5BF842B32319}">
      <dsp:nvSpPr>
        <dsp:cNvPr id="0" name=""/>
        <dsp:cNvSpPr/>
      </dsp:nvSpPr>
      <dsp:spPr>
        <a:xfrm>
          <a:off x="1625833" y="2271"/>
          <a:ext cx="4238592" cy="215677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altLang="en-US" sz="2200" b="0" kern="1200" dirty="0">
              <a:solidFill>
                <a:schemeClr val="tx1"/>
              </a:solidFill>
              <a:cs typeface="Arial" panose="020B0604020202020204" pitchFamily="34" charset="0"/>
            </a:rPr>
            <a:t>If they CANNOT understand information given to them about the decision to be made</a:t>
          </a:r>
          <a:endParaRPr lang="en-GB" sz="2200" b="0" kern="1200" dirty="0">
            <a:solidFill>
              <a:schemeClr val="tx1"/>
            </a:solidFill>
          </a:endParaRPr>
        </a:p>
      </dsp:txBody>
      <dsp:txXfrm>
        <a:off x="1625833" y="2271"/>
        <a:ext cx="4238592" cy="2156770"/>
      </dsp:txXfrm>
    </dsp:sp>
    <dsp:sp modelId="{ECF4253F-CCFA-4C32-8326-224A43AC17AE}">
      <dsp:nvSpPr>
        <dsp:cNvPr id="0" name=""/>
        <dsp:cNvSpPr/>
      </dsp:nvSpPr>
      <dsp:spPr>
        <a:xfrm>
          <a:off x="6223888" y="2271"/>
          <a:ext cx="4379142" cy="2156770"/>
        </a:xfrm>
        <a:prstGeom prst="rect">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altLang="en-US" sz="2200" b="0" kern="1200" dirty="0">
              <a:solidFill>
                <a:schemeClr val="tx1"/>
              </a:solidFill>
              <a:cs typeface="Arial" panose="020B0604020202020204" pitchFamily="34" charset="0"/>
            </a:rPr>
            <a:t>If they CANNOT retain that information long enough to be able to make the decision</a:t>
          </a:r>
        </a:p>
      </dsp:txBody>
      <dsp:txXfrm>
        <a:off x="6223888" y="2271"/>
        <a:ext cx="4379142" cy="2156770"/>
      </dsp:txXfrm>
    </dsp:sp>
    <dsp:sp modelId="{29120235-E29E-43CA-9997-8D9E101E206C}">
      <dsp:nvSpPr>
        <dsp:cNvPr id="0" name=""/>
        <dsp:cNvSpPr/>
      </dsp:nvSpPr>
      <dsp:spPr>
        <a:xfrm>
          <a:off x="790588" y="2323812"/>
          <a:ext cx="4481229" cy="1371986"/>
        </a:xfrm>
        <a:prstGeom prst="rect">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altLang="en-US" sz="2200" b="0" kern="1200" dirty="0">
              <a:solidFill>
                <a:schemeClr val="tx1"/>
              </a:solidFill>
              <a:cs typeface="Arial" panose="020B0604020202020204" pitchFamily="34" charset="0"/>
            </a:rPr>
            <a:t>If they CANNOT use or weigh up that information as part of the decision-making process</a:t>
          </a:r>
        </a:p>
      </dsp:txBody>
      <dsp:txXfrm>
        <a:off x="790588" y="2323812"/>
        <a:ext cx="4481229" cy="1371986"/>
      </dsp:txXfrm>
    </dsp:sp>
    <dsp:sp modelId="{D0C28732-917F-433C-AF45-36ACFF4B0CAF}">
      <dsp:nvSpPr>
        <dsp:cNvPr id="0" name=""/>
        <dsp:cNvSpPr/>
      </dsp:nvSpPr>
      <dsp:spPr>
        <a:xfrm>
          <a:off x="5940704" y="2365308"/>
          <a:ext cx="4318033" cy="1288993"/>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altLang="en-US" sz="2200" b="0" kern="1200" dirty="0">
              <a:solidFill>
                <a:schemeClr val="tx1"/>
              </a:solidFill>
              <a:cs typeface="Arial" panose="020B0604020202020204" pitchFamily="34" charset="0"/>
            </a:rPr>
            <a:t>If they CANNOT communicate information</a:t>
          </a:r>
        </a:p>
      </dsp:txBody>
      <dsp:txXfrm>
        <a:off x="5940704" y="2365308"/>
        <a:ext cx="4318033" cy="128899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99A12B-21E4-405B-9DF3-89CFA2ABD8C7}">
      <dsp:nvSpPr>
        <dsp:cNvPr id="0" name=""/>
        <dsp:cNvSpPr/>
      </dsp:nvSpPr>
      <dsp:spPr>
        <a:xfrm>
          <a:off x="9560" y="1767741"/>
          <a:ext cx="2857633" cy="2357547"/>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Restraint in any position INCREASES RISK</a:t>
          </a:r>
        </a:p>
      </dsp:txBody>
      <dsp:txXfrm>
        <a:off x="78610" y="1836791"/>
        <a:ext cx="2719533" cy="2219447"/>
      </dsp:txXfrm>
    </dsp:sp>
    <dsp:sp modelId="{3DC396CA-1105-466B-8D18-C27C58D172EE}">
      <dsp:nvSpPr>
        <dsp:cNvPr id="0" name=""/>
        <dsp:cNvSpPr/>
      </dsp:nvSpPr>
      <dsp:spPr>
        <a:xfrm>
          <a:off x="3152957" y="2592168"/>
          <a:ext cx="605818" cy="70869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3152957" y="2733907"/>
        <a:ext cx="424073" cy="425215"/>
      </dsp:txXfrm>
    </dsp:sp>
    <dsp:sp modelId="{875D909D-0AE2-43F2-B057-1551DF872D6D}">
      <dsp:nvSpPr>
        <dsp:cNvPr id="0" name=""/>
        <dsp:cNvSpPr/>
      </dsp:nvSpPr>
      <dsp:spPr>
        <a:xfrm>
          <a:off x="4010248" y="1767741"/>
          <a:ext cx="2857633" cy="2357547"/>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Restraint of a person taking anti-psychotic drugs INCREASES THE RISK of Sudden Death Syndrome</a:t>
          </a:r>
        </a:p>
      </dsp:txBody>
      <dsp:txXfrm>
        <a:off x="4079298" y="1836791"/>
        <a:ext cx="2719533" cy="2219447"/>
      </dsp:txXfrm>
    </dsp:sp>
    <dsp:sp modelId="{4D27D3A9-A71C-4FB3-B539-CC1B3B921466}">
      <dsp:nvSpPr>
        <dsp:cNvPr id="0" name=""/>
        <dsp:cNvSpPr/>
      </dsp:nvSpPr>
      <dsp:spPr>
        <a:xfrm>
          <a:off x="7153645" y="2592168"/>
          <a:ext cx="605818" cy="708693"/>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7153645" y="2733907"/>
        <a:ext cx="424073" cy="425215"/>
      </dsp:txXfrm>
    </dsp:sp>
    <dsp:sp modelId="{A0C2E134-F289-44B1-8C1A-5768AF18C77A}">
      <dsp:nvSpPr>
        <dsp:cNvPr id="0" name=""/>
        <dsp:cNvSpPr/>
      </dsp:nvSpPr>
      <dsp:spPr>
        <a:xfrm>
          <a:off x="8010935" y="1767741"/>
          <a:ext cx="2857633" cy="2357547"/>
        </a:xfrm>
        <a:prstGeom prst="roundRect">
          <a:avLst>
            <a:gd name="adj" fmla="val 10000"/>
          </a:avLst>
        </a:prstGeom>
        <a:solidFill>
          <a:schemeClr val="accent3">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Prolonged Restraint take to A&amp;E for medical check</a:t>
          </a:r>
        </a:p>
      </dsp:txBody>
      <dsp:txXfrm>
        <a:off x="8079985" y="1836791"/>
        <a:ext cx="2719533" cy="2219447"/>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28/12/2022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28/12/2022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gov.uk/government/publications/code-of-practice-mental-health-act-1983"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www.legislation.gov.uk/ukpga/1983/20/section/136"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www.legislation.gov.uk/ukpga/1983/20/section/135" TargetMode="External"/><Relationship Id="rId2" Type="http://schemas.openxmlformats.org/officeDocument/2006/relationships/slide" Target="../slides/slide19.xml"/><Relationship Id="rId1" Type="http://schemas.openxmlformats.org/officeDocument/2006/relationships/notesMaster" Target="../notesMasters/notesMaster1.xml"/><Relationship Id="rId5" Type="http://schemas.openxmlformats.org/officeDocument/2006/relationships/hyperlink" Target="http://www.legislation.gov.uk/anaw/2014/4/pdfs/anaw_20140004_en.pdf" TargetMode="External"/><Relationship Id="rId4" Type="http://schemas.openxmlformats.org/officeDocument/2006/relationships/hyperlink" Target="http://www.legislation.gov.uk/ukpga/2014/23/part/1/enacted"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 successful completion of this module, learners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Define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vulnerability within the context of operational policing including the personal aspect of vulnerability.</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how the police service can provide a professional and ethical service to vulnerable or at risk individuals or those who may be at risk.</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Outline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factors and influences that can result in harm, or risk of harm to a vulnerable person.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key considerations when responding to, initially dealing with and supporting a person who may be vulnerable, including how a vulnerable person may respond to police presence.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key legislation and guidance used when dealing with a vulnerable person, including juveniles, places of safety and transport.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different legislation to be used when dealing with a vulnerable person in their own home.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Summarise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key considerations for use of restraint when dealing with a person suffering from mental ill health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4970782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tLang="en-US" sz="1100" b="1" u="none" dirty="0">
              <a:latin typeface="Arial" panose="020B0604020202020204" pitchFamily="34" charset="0"/>
              <a:cs typeface="Arial" panose="020B0604020202020204" pitchFamily="34" charset="0"/>
            </a:endParaRPr>
          </a:p>
          <a:p>
            <a:r>
              <a:rPr lang="en-US" altLang="en-US" sz="1100" b="1" u="sng" dirty="0">
                <a:latin typeface="Arial" panose="020B0604020202020204" pitchFamily="34" charset="0"/>
                <a:cs typeface="Arial" panose="020B0604020202020204" pitchFamily="34" charset="0"/>
              </a:rPr>
              <a:t>HEALTH WARNING </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You</a:t>
            </a:r>
            <a:r>
              <a:rPr lang="en-US" altLang="en-US" sz="1100" baseline="0" dirty="0">
                <a:latin typeface="Arial" panose="020B0604020202020204" pitchFamily="34" charset="0"/>
                <a:cs typeface="Arial" panose="020B0604020202020204" pitchFamily="34" charset="0"/>
              </a:rPr>
              <a:t> Tube </a:t>
            </a:r>
            <a:r>
              <a:rPr lang="en-US" altLang="en-US" sz="1100" dirty="0">
                <a:latin typeface="Arial" panose="020B0604020202020204" pitchFamily="34" charset="0"/>
                <a:cs typeface="Arial" panose="020B0604020202020204" pitchFamily="34" charset="0"/>
              </a:rPr>
              <a:t>RELATES TO A PERSON WHO JUMPED OFF THE GOLDEN GATE BRIDGE [7 mins] – click on red play button</a:t>
            </a:r>
          </a:p>
          <a:p>
            <a:r>
              <a:rPr lang="en-US" altLang="en-US" sz="1100" dirty="0">
                <a:latin typeface="Arial" panose="020B0604020202020204" pitchFamily="34" charset="0"/>
                <a:cs typeface="Arial" panose="020B0604020202020204" pitchFamily="34" charset="0"/>
              </a:rPr>
              <a:t>https://youtu.be/aI_7CTy8V3w</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Sadly people who attempt to commit suicide, do not really feel they want to end their lives but feel it maybe the best option at that particular time.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If we can intervene and save somebody’s life, then it maybe a turning point in their lives – through this session we will look at the powers that we have as Police Officers to help those suffering MH crisis.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2463795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solidFill>
                  <a:srgbClr val="FF0000"/>
                </a:solidFill>
                <a:effectLst/>
                <a:latin typeface="Calibri" panose="020F0502020204030204" pitchFamily="34" charset="0"/>
                <a:ea typeface="Times New Roman" panose="02020603050405020304" pitchFamily="18" charset="0"/>
              </a:rPr>
              <a:t>QTS</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Calibri" panose="020F0502020204030204" pitchFamily="34" charset="0"/>
                <a:ea typeface="Times New Roman" panose="02020603050405020304" pitchFamily="18" charset="0"/>
              </a:rPr>
              <a:t>What is mental health?</a:t>
            </a:r>
            <a:endParaRPr lang="en-GB" sz="1800" dirty="0">
              <a:effectLst/>
              <a:latin typeface="Times New Roman" panose="02020603050405020304" pitchFamily="18" charset="0"/>
              <a:ea typeface="Times New Roman" panose="02020603050405020304" pitchFamily="18" charset="0"/>
            </a:endParaRPr>
          </a:p>
          <a:p>
            <a:pPr eaLnBrk="1" hangingPunct="1">
              <a:spcBef>
                <a:spcPct val="0"/>
              </a:spcBef>
              <a:defRPr/>
            </a:pPr>
            <a:endParaRPr lang="en-GB" altLang="en-US" sz="1100" dirty="0">
              <a:latin typeface="Arial" panose="020B0604020202020204" pitchFamily="34" charset="0"/>
              <a:cs typeface="Arial" panose="020B0604020202020204" pitchFamily="34" charset="0"/>
            </a:endParaRPr>
          </a:p>
          <a:p>
            <a:pPr eaLnBrk="1" hangingPunct="1">
              <a:spcBef>
                <a:spcPct val="0"/>
              </a:spcBef>
              <a:defRPr/>
            </a:pPr>
            <a:r>
              <a:rPr lang="en-GB" altLang="en-US" sz="1100" dirty="0">
                <a:latin typeface="Arial" panose="020B0604020202020204" pitchFamily="34" charset="0"/>
                <a:cs typeface="Arial" panose="020B0604020202020204" pitchFamily="34" charset="0"/>
              </a:rPr>
              <a:t>Trainer - Board blast.....5 minutes</a:t>
            </a:r>
          </a:p>
          <a:p>
            <a:pPr eaLnBrk="1" hangingPunct="1">
              <a:spcBef>
                <a:spcPct val="0"/>
              </a:spcBef>
              <a:defRPr/>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MHA defines a </a:t>
            </a:r>
            <a:r>
              <a:rPr lang="en-GB" sz="1600" b="1" i="0" dirty="0">
                <a:solidFill>
                  <a:srgbClr val="282560"/>
                </a:solidFill>
                <a:effectLst/>
                <a:latin typeface="Arial" panose="020B0604020202020204" pitchFamily="34" charset="0"/>
              </a:rPr>
              <a:t>Mental disorder </a:t>
            </a:r>
            <a:r>
              <a:rPr lang="en-GB" sz="1600" b="0" i="0" dirty="0">
                <a:solidFill>
                  <a:srgbClr val="282560"/>
                </a:solidFill>
                <a:effectLst/>
                <a:latin typeface="Arial" panose="020B0604020202020204" pitchFamily="34" charset="0"/>
              </a:rPr>
              <a:t>as </a:t>
            </a:r>
            <a:r>
              <a:rPr lang="en-GB" sz="1100" i="1" dirty="0">
                <a:solidFill>
                  <a:schemeClr val="tx1"/>
                </a:solidFill>
                <a:latin typeface="Calibri"/>
                <a:ea typeface="ＭＳ Ｐゴシック" panose="020B0600070205080204" pitchFamily="34" charset="-128"/>
              </a:rPr>
              <a:t>'any disorder or disability of the mind includes a brain injury</a:t>
            </a:r>
            <a:r>
              <a:rPr lang="en-GB" sz="1100" i="0" dirty="0">
                <a:solidFill>
                  <a:schemeClr val="tx1"/>
                </a:solidFill>
                <a:latin typeface="Calibri"/>
                <a:ea typeface="ＭＳ Ｐゴシック" panose="020B0600070205080204" pitchFamily="34" charset="-128"/>
              </a:rPr>
              <a:t>.’</a:t>
            </a:r>
            <a:r>
              <a:rPr lang="en-US" sz="1100" i="0" dirty="0">
                <a:solidFill>
                  <a:schemeClr val="tx1"/>
                </a:solidFill>
                <a:latin typeface="Calibri"/>
                <a:ea typeface="ＭＳ Ｐゴシック" panose="020B0600070205080204" pitchFamily="34" charset="-128"/>
                <a:cs typeface="+mn-cs"/>
              </a:rPr>
              <a:t>  We will use the term Mental Disorder throughout this session </a:t>
            </a:r>
            <a:endParaRPr lang="en-GB" altLang="en-US" sz="1100" i="0" dirty="0">
              <a:latin typeface="Arial" panose="020B0604020202020204" pitchFamily="34" charset="0"/>
              <a:cs typeface="Arial" panose="020B0604020202020204" pitchFamily="34" charset="0"/>
            </a:endParaRPr>
          </a:p>
          <a:p>
            <a:pPr eaLnBrk="1" hangingPunct="1">
              <a:spcBef>
                <a:spcPct val="0"/>
              </a:spcBef>
              <a:defRPr/>
            </a:pPr>
            <a:endParaRPr lang="en-GB" altLang="en-US" sz="1100" dirty="0">
              <a:latin typeface="Arial" panose="020B0604020202020204" pitchFamily="34" charset="0"/>
              <a:cs typeface="Arial" panose="020B0604020202020204" pitchFamily="34" charset="0"/>
            </a:endParaRPr>
          </a:p>
          <a:p>
            <a:pPr eaLnBrk="1" hangingPunct="1">
              <a:spcBef>
                <a:spcPct val="0"/>
              </a:spcBef>
              <a:defRPr/>
            </a:pPr>
            <a:r>
              <a:rPr lang="en-GB" altLang="en-US" sz="1100" dirty="0">
                <a:latin typeface="Arial" panose="020B0604020202020204" pitchFamily="34" charset="0"/>
                <a:cs typeface="Arial" panose="020B0604020202020204" pitchFamily="34" charset="0"/>
              </a:rPr>
              <a:t>Learning disabilities is arrested or incomplete of the mind. It is not a mental disorder unless accompanied by aggravating features such as violence.</a:t>
            </a:r>
          </a:p>
          <a:p>
            <a:pPr eaLnBrk="1" hangingPunct="1">
              <a:spcBef>
                <a:spcPct val="0"/>
              </a:spcBef>
              <a:defRPr/>
            </a:pPr>
            <a:r>
              <a:rPr lang="en-GB" altLang="en-US" sz="1100" dirty="0">
                <a:latin typeface="Arial" panose="020B0604020202020204" pitchFamily="34" charset="0"/>
                <a:cs typeface="Arial" panose="020B0604020202020204" pitchFamily="34" charset="0"/>
              </a:rPr>
              <a:t>Examples of Learning difficulties is Down Syndrome, Autism and Asperger's</a:t>
            </a:r>
          </a:p>
          <a:p>
            <a:pPr marL="285750" indent="-285750" eaLnBrk="1" hangingPunct="1">
              <a:spcBef>
                <a:spcPct val="0"/>
              </a:spcBef>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17% adults experience diagnosable mental health problems</a:t>
            </a:r>
          </a:p>
          <a:p>
            <a:pPr marL="285750" indent="-285750" eaLnBrk="1" hangingPunct="1">
              <a:spcBef>
                <a:spcPct val="0"/>
              </a:spcBef>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2-3% estimated to have a learning disability</a:t>
            </a:r>
          </a:p>
          <a:p>
            <a:pPr marL="285750" indent="-285750" eaLnBrk="1" hangingPunct="1">
              <a:spcBef>
                <a:spcPct val="0"/>
              </a:spcBef>
              <a:buFont typeface="Arial" panose="020B0604020202020204" pitchFamily="34" charset="0"/>
              <a:buChar char="•"/>
              <a:defRPr/>
            </a:pPr>
            <a:r>
              <a:rPr lang="en-GB" altLang="en-US" sz="1100" dirty="0">
                <a:latin typeface="Arial" panose="020B0604020202020204" pitchFamily="34" charset="0"/>
                <a:cs typeface="Arial" panose="020B0604020202020204" pitchFamily="34" charset="0"/>
              </a:rPr>
              <a:t>4% Have severe dyslexia</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41524935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b="1" dirty="0">
                <a:latin typeface="Arial" panose="020B0604020202020204" pitchFamily="34" charset="0"/>
                <a:cs typeface="Arial" panose="020B0604020202020204" pitchFamily="34" charset="0"/>
              </a:rPr>
              <a:t>Group work – Activity 1 </a:t>
            </a:r>
          </a:p>
          <a:p>
            <a:pPr eaLnBrk="1" hangingPunct="1">
              <a:spcBef>
                <a:spcPct val="0"/>
              </a:spcBef>
            </a:pPr>
            <a:r>
              <a:rPr lang="en-GB" altLang="en-US" sz="1100" dirty="0">
                <a:latin typeface="Arial" panose="020B0604020202020204" pitchFamily="34" charset="0"/>
                <a:cs typeface="Arial" panose="020B0604020202020204" pitchFamily="34" charset="0"/>
              </a:rPr>
              <a:t>20 minutes Exercise [Trainer Discretion] – Flipchart for each and each group to feedback to the class</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Trainer to split class into 3 groups and allocate one of the following questions to each group</a:t>
            </a:r>
          </a:p>
          <a:p>
            <a:pPr marL="228600" indent="-228600" eaLnBrk="1" hangingPunct="1">
              <a:spcBef>
                <a:spcPct val="0"/>
              </a:spcBef>
              <a:buAutoNum type="arabicPeriod"/>
            </a:pPr>
            <a:r>
              <a:rPr lang="en-GB" altLang="en-US" sz="1100" b="1" dirty="0">
                <a:latin typeface="Arial" panose="020B0604020202020204" pitchFamily="34" charset="0"/>
                <a:cs typeface="Arial" panose="020B0604020202020204" pitchFamily="34" charset="0"/>
              </a:rPr>
              <a:t>What type of situations or incidents might the police have to attend where mental health is a consideration? </a:t>
            </a:r>
            <a:r>
              <a:rPr lang="en-GB" altLang="en-US" sz="1100" b="0" dirty="0">
                <a:latin typeface="Arial" panose="020B0604020202020204" pitchFamily="34" charset="0"/>
                <a:cs typeface="Arial" panose="020B0604020202020204" pitchFamily="34" charset="0"/>
              </a:rPr>
              <a:t>(PPT slide 5)</a:t>
            </a:r>
          </a:p>
          <a:p>
            <a:pPr marL="228600" indent="-228600" eaLnBrk="1" hangingPunct="1">
              <a:spcBef>
                <a:spcPct val="0"/>
              </a:spcBef>
              <a:buAutoNum type="arabicPeriod"/>
            </a:pPr>
            <a:r>
              <a:rPr lang="en-GB" altLang="en-US" sz="1100" b="1" dirty="0">
                <a:latin typeface="Arial" panose="020B0604020202020204" pitchFamily="34" charset="0"/>
                <a:cs typeface="Arial" panose="020B0604020202020204" pitchFamily="34" charset="0"/>
              </a:rPr>
              <a:t> What are the signs and behaviours of someone suffering a mental health episode? </a:t>
            </a:r>
            <a:r>
              <a:rPr lang="en-GB" altLang="en-US" sz="1100" b="0" dirty="0">
                <a:latin typeface="Arial" panose="020B0604020202020204" pitchFamily="34" charset="0"/>
                <a:cs typeface="Arial" panose="020B0604020202020204" pitchFamily="34" charset="0"/>
              </a:rPr>
              <a:t>(PPT slide 6)</a:t>
            </a:r>
          </a:p>
          <a:p>
            <a:pPr marL="228600" indent="-228600" eaLnBrk="1" hangingPunct="1">
              <a:spcBef>
                <a:spcPct val="0"/>
              </a:spcBef>
              <a:buAutoNum type="arabicPeriod"/>
            </a:pPr>
            <a:r>
              <a:rPr lang="en-GB" altLang="en-US" sz="1100" b="1" dirty="0">
                <a:latin typeface="Arial" panose="020B0604020202020204" pitchFamily="34" charset="0"/>
                <a:cs typeface="Arial" panose="020B0604020202020204" pitchFamily="34" charset="0"/>
              </a:rPr>
              <a:t>What initial support can we offer a person suffering from mental health? </a:t>
            </a:r>
            <a:r>
              <a:rPr lang="en-GB" altLang="en-US" sz="1100" dirty="0">
                <a:latin typeface="Arial" panose="020B0604020202020204" pitchFamily="34" charset="0"/>
                <a:cs typeface="Arial" panose="020B0604020202020204" pitchFamily="34" charset="0"/>
              </a:rPr>
              <a:t>(PPT slide 7 – 8)</a:t>
            </a:r>
          </a:p>
          <a:p>
            <a:pPr marL="228600" indent="-228600" eaLnBrk="1" hangingPunct="1">
              <a:spcBef>
                <a:spcPct val="0"/>
              </a:spcBef>
              <a:buAutoNum type="arabicPeriod"/>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b="1" dirty="0">
                <a:latin typeface="Arial" panose="020B0604020202020204" pitchFamily="34" charset="0"/>
                <a:cs typeface="Arial" panose="020B0604020202020204" pitchFamily="34" charset="0"/>
              </a:rPr>
              <a:t>Feedback should include:</a:t>
            </a:r>
          </a:p>
          <a:p>
            <a:pPr eaLnBrk="1" hangingPunct="1">
              <a:spcBef>
                <a:spcPct val="0"/>
              </a:spcBef>
            </a:pPr>
            <a:r>
              <a:rPr lang="en-GB" altLang="en-US" sz="1100" dirty="0">
                <a:latin typeface="Arial" panose="020B0604020202020204" pitchFamily="34" charset="0"/>
                <a:cs typeface="Arial" panose="020B0604020202020204" pitchFamily="34" charset="0"/>
              </a:rPr>
              <a:t>Those receiving Care in the community , including CTO &amp; SCT</a:t>
            </a:r>
          </a:p>
          <a:p>
            <a:pPr eaLnBrk="1" hangingPunct="1">
              <a:spcBef>
                <a:spcPct val="0"/>
              </a:spcBef>
            </a:pPr>
            <a:r>
              <a:rPr lang="en-GB" altLang="en-US" sz="1100" dirty="0">
                <a:latin typeface="Arial" panose="020B0604020202020204" pitchFamily="34" charset="0"/>
                <a:cs typeface="Arial" panose="020B0604020202020204" pitchFamily="34" charset="0"/>
              </a:rPr>
              <a:t>Mentally disordered offenders</a:t>
            </a:r>
          </a:p>
          <a:p>
            <a:pPr eaLnBrk="1" hangingPunct="1">
              <a:spcBef>
                <a:spcPct val="0"/>
              </a:spcBef>
            </a:pPr>
            <a:r>
              <a:rPr lang="en-GB" altLang="en-US" sz="1100" dirty="0">
                <a:latin typeface="Arial" panose="020B0604020202020204" pitchFamily="34" charset="0"/>
                <a:cs typeface="Arial" panose="020B0604020202020204" pitchFamily="34" charset="0"/>
              </a:rPr>
              <a:t>S.136</a:t>
            </a:r>
          </a:p>
          <a:p>
            <a:pPr eaLnBrk="1" hangingPunct="1">
              <a:spcBef>
                <a:spcPct val="0"/>
              </a:spcBef>
            </a:pPr>
            <a:r>
              <a:rPr lang="en-GB" altLang="en-US" sz="1100" dirty="0">
                <a:latin typeface="Arial" panose="020B0604020202020204" pitchFamily="34" charset="0"/>
                <a:cs typeface="Arial" panose="020B0604020202020204" pitchFamily="34" charset="0"/>
              </a:rPr>
              <a:t>Absconded/missing/AWOL from hospital</a:t>
            </a:r>
          </a:p>
          <a:p>
            <a:pPr eaLnBrk="1" hangingPunct="1">
              <a:spcBef>
                <a:spcPct val="0"/>
              </a:spcBef>
            </a:pPr>
            <a:r>
              <a:rPr lang="en-GB" altLang="en-US" sz="1100" dirty="0">
                <a:latin typeface="Arial" panose="020B0604020202020204" pitchFamily="34" charset="0"/>
                <a:cs typeface="Arial" panose="020B0604020202020204" pitchFamily="34" charset="0"/>
              </a:rPr>
              <a:t>Victim or witness</a:t>
            </a:r>
          </a:p>
          <a:p>
            <a:pPr eaLnBrk="1" hangingPunct="1">
              <a:spcBef>
                <a:spcPct val="0"/>
              </a:spcBef>
            </a:pPr>
            <a:r>
              <a:rPr lang="en-GB" altLang="en-US" sz="1100" dirty="0">
                <a:latin typeface="Arial" panose="020B0604020202020204" pitchFamily="34" charset="0"/>
                <a:cs typeface="Arial" panose="020B0604020202020204" pitchFamily="34" charset="0"/>
              </a:rPr>
              <a:t>Explore Roles of key professionals</a:t>
            </a:r>
          </a:p>
          <a:p>
            <a:pPr eaLnBrk="1" hangingPunct="1">
              <a:spcBef>
                <a:spcPct val="0"/>
              </a:spcBef>
            </a:pPr>
            <a:r>
              <a:rPr lang="en-GB" altLang="en-US" sz="1100" dirty="0">
                <a:latin typeface="Arial" panose="020B0604020202020204" pitchFamily="34" charset="0"/>
                <a:cs typeface="Arial" panose="020B0604020202020204" pitchFamily="34" charset="0"/>
              </a:rPr>
              <a:t>Discuss referral methods/mechanisms</a:t>
            </a:r>
          </a:p>
          <a:p>
            <a:pPr eaLnBrk="1" hangingPunct="1">
              <a:spcBef>
                <a:spcPct val="0"/>
              </a:spcBef>
            </a:pPr>
            <a:r>
              <a:rPr lang="en-GB" altLang="en-US" sz="1100" dirty="0">
                <a:latin typeface="Arial" panose="020B0604020202020204" pitchFamily="34" charset="0"/>
                <a:cs typeface="Arial" panose="020B0604020202020204" pitchFamily="34" charset="0"/>
              </a:rPr>
              <a:t>Whose job is it to refer?</a:t>
            </a:r>
          </a:p>
          <a:p>
            <a:pPr eaLnBrk="1" hangingPunct="1">
              <a:spcBef>
                <a:spcPct val="0"/>
              </a:spcBef>
            </a:pPr>
            <a:r>
              <a:rPr lang="en-GB" altLang="en-US" sz="1100" dirty="0">
                <a:latin typeface="Arial" panose="020B0604020202020204" pitchFamily="34" charset="0"/>
                <a:cs typeface="Arial" panose="020B0604020202020204" pitchFamily="34" charset="0"/>
              </a:rPr>
              <a:t>What is available locally?</a:t>
            </a:r>
          </a:p>
          <a:p>
            <a:pPr eaLnBrk="1" hangingPunct="1">
              <a:spcBef>
                <a:spcPct val="0"/>
              </a:spcBef>
            </a:pPr>
            <a:r>
              <a:rPr lang="en-GB" altLang="en-US" sz="1100" dirty="0">
                <a:latin typeface="Arial" panose="020B0604020202020204" pitchFamily="34" charset="0"/>
                <a:cs typeface="Arial" panose="020B0604020202020204" pitchFamily="34" charset="0"/>
              </a:rPr>
              <a:t>We will explore, each of these in turn later.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332049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What type of situations or incidents might the police have to attend where mental health is a consideration?</a:t>
            </a:r>
            <a:endParaRPr lang="en-GB" sz="1800" dirty="0">
              <a:effectLst/>
              <a:latin typeface="Times New Roman" panose="02020603050405020304" pitchFamily="18" charset="0"/>
              <a:ea typeface="Times New Roman" panose="02020603050405020304" pitchFamily="18" charset="0"/>
            </a:endParaRPr>
          </a:p>
          <a:p>
            <a:pPr eaLnBrk="1" hangingPunct="1">
              <a:spcBef>
                <a:spcPct val="0"/>
              </a:spcBef>
            </a:pPr>
            <a:endParaRPr lang="en-GB" altLang="en-US" sz="1100" b="1"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Police officers need to focus on the behaviour and state of mind of a person experiencing a mental health crisis.</a:t>
            </a:r>
          </a:p>
          <a:p>
            <a:pPr eaLnBrk="1" hangingPunct="1">
              <a:spcBef>
                <a:spcPct val="0"/>
              </a:spcBef>
            </a:pPr>
            <a:r>
              <a:rPr lang="en-GB" altLang="en-US" sz="1100" dirty="0">
                <a:latin typeface="Arial" panose="020B0604020202020204" pitchFamily="34" charset="0"/>
                <a:cs typeface="Arial" panose="020B0604020202020204" pitchFamily="34" charset="0"/>
              </a:rPr>
              <a:t>Empathise it is not the label of the condition which is important, it is how we deal with the person.</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Police officers are not medically trained- we can’t diagnose- but we can get help and should get it from MH professionals.</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Officers also need to be aware that some behaviour associated with medical illness can also be due to a range of medical conditions. These can include diabetes and epilepsy.</a:t>
            </a:r>
          </a:p>
          <a:p>
            <a:pPr eaLnBrk="1" hangingPunct="1">
              <a:spcBef>
                <a:spcPct val="0"/>
              </a:spcBef>
            </a:pPr>
            <a:r>
              <a:rPr lang="en-GB" altLang="en-US" sz="1100" dirty="0">
                <a:latin typeface="Arial" panose="020B0604020202020204" pitchFamily="34" charset="0"/>
                <a:cs typeface="Arial" panose="020B0604020202020204" pitchFamily="34" charset="0"/>
              </a:rPr>
              <a:t>Urinary tract infections, strokes as well as alcohol and drugs may also account for behaviour often associated with mental health problems.</a:t>
            </a:r>
          </a:p>
          <a:p>
            <a:pPr eaLnBrk="1" hangingPunct="1">
              <a:spcBef>
                <a:spcPct val="0"/>
              </a:spcBef>
            </a:pPr>
            <a:r>
              <a:rPr lang="en-GB" altLang="en-US" sz="1100" dirty="0">
                <a:latin typeface="Arial" panose="020B0604020202020204" pitchFamily="34" charset="0"/>
                <a:cs typeface="Arial" panose="020B0604020202020204" pitchFamily="34" charset="0"/>
              </a:rPr>
              <a:t>List is not </a:t>
            </a:r>
            <a:r>
              <a:rPr lang="en-GB" altLang="en-US" sz="1100" dirty="0" err="1">
                <a:latin typeface="Arial" panose="020B0604020202020204" pitchFamily="34" charset="0"/>
                <a:cs typeface="Arial" panose="020B0604020202020204" pitchFamily="34" charset="0"/>
              </a:rPr>
              <a:t>exhaustable</a:t>
            </a:r>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6633806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What are the signs and behaviours of someone suffering a mental health episode?</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5 minutes for feedback</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4687297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What initial support can we offer to a person suffering from mental health?</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37451203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a:latin typeface="Arial" panose="020B0604020202020204" pitchFamily="34" charset="0"/>
                <a:cs typeface="Arial" panose="020B0604020202020204" pitchFamily="34" charset="0"/>
              </a:rPr>
              <a:t>These are just a</a:t>
            </a:r>
            <a:r>
              <a:rPr lang="en-GB" sz="1100" b="0" baseline="0" dirty="0">
                <a:latin typeface="Arial" panose="020B0604020202020204" pitchFamily="34" charset="0"/>
                <a:cs typeface="Arial" panose="020B0604020202020204" pitchFamily="34" charset="0"/>
              </a:rPr>
              <a:t> partnership agencies within South Wales… There are many more, does anyone know of any? </a:t>
            </a:r>
          </a:p>
          <a:p>
            <a:endParaRPr lang="en-GB" sz="1100" b="1" baseline="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Advocacy Support </a:t>
            </a:r>
            <a:r>
              <a:rPr lang="en-GB" sz="1100" b="1" dirty="0" err="1">
                <a:latin typeface="Arial" panose="020B0604020202020204" pitchFamily="34" charset="0"/>
                <a:cs typeface="Arial" panose="020B0604020202020204" pitchFamily="34" charset="0"/>
              </a:rPr>
              <a:t>Cymru</a:t>
            </a:r>
            <a:r>
              <a:rPr lang="en-GB" sz="1100" b="1" dirty="0">
                <a:latin typeface="Arial" panose="020B0604020202020204" pitchFamily="34" charset="0"/>
                <a:cs typeface="Arial" panose="020B0604020202020204" pitchFamily="34" charset="0"/>
              </a:rPr>
              <a:t> (ASC)</a:t>
            </a:r>
            <a:r>
              <a:rPr lang="en-GB" sz="1100" dirty="0">
                <a:latin typeface="Arial" panose="020B0604020202020204" pitchFamily="34" charset="0"/>
                <a:cs typeface="Arial" panose="020B0604020202020204" pitchFamily="34" charset="0"/>
              </a:rPr>
              <a:t> is a registered charity that specialises in the provision of professional, confidential and independent advocacy for those eligible in secondary care and community mental health settings.</a:t>
            </a:r>
          </a:p>
          <a:p>
            <a:endParaRPr lang="en-GB" sz="1100" dirty="0">
              <a:effectLst/>
              <a:latin typeface="Arial" panose="020B0604020202020204" pitchFamily="34" charset="0"/>
              <a:cs typeface="Arial" panose="020B0604020202020204" pitchFamily="34" charset="0"/>
            </a:endParaRPr>
          </a:p>
          <a:p>
            <a:r>
              <a:rPr lang="en-GB" sz="1100" b="1" dirty="0" err="1">
                <a:effectLst/>
                <a:latin typeface="Arial" panose="020B0604020202020204" pitchFamily="34" charset="0"/>
                <a:cs typeface="Arial" panose="020B0604020202020204" pitchFamily="34" charset="0"/>
              </a:rPr>
              <a:t>Cavamh</a:t>
            </a:r>
            <a:r>
              <a:rPr lang="en-GB" sz="1100" b="1" dirty="0">
                <a:effectLst/>
                <a:latin typeface="Arial" panose="020B0604020202020204" pitchFamily="34" charset="0"/>
                <a:cs typeface="Arial" panose="020B0604020202020204" pitchFamily="34" charset="0"/>
              </a:rPr>
              <a:t> - </a:t>
            </a:r>
            <a:r>
              <a:rPr lang="en-GB" sz="1100" b="0" dirty="0">
                <a:effectLst/>
                <a:latin typeface="Arial" panose="020B0604020202020204" pitchFamily="34" charset="0"/>
                <a:cs typeface="Arial" panose="020B0604020202020204" pitchFamily="34" charset="0"/>
              </a:rPr>
              <a:t>Supporting voluntary sector, service user and carer involvement in the development of mental health services across Cardiff and the Vale of Glamorgan through:</a:t>
            </a:r>
          </a:p>
          <a:p>
            <a:r>
              <a:rPr lang="en-GB" sz="1100" b="0" dirty="0">
                <a:effectLst/>
                <a:latin typeface="Arial" panose="020B0604020202020204" pitchFamily="34" charset="0"/>
                <a:cs typeface="Arial" panose="020B0604020202020204" pitchFamily="34" charset="0"/>
              </a:rPr>
              <a:t>Mental Health Forum - The voice of the voluntary sector</a:t>
            </a:r>
          </a:p>
          <a:p>
            <a:r>
              <a:rPr lang="en-GB" sz="1100" b="0" dirty="0" err="1">
                <a:effectLst/>
                <a:latin typeface="Arial" panose="020B0604020202020204" pitchFamily="34" charset="0"/>
                <a:cs typeface="Arial" panose="020B0604020202020204" pitchFamily="34" charset="0"/>
              </a:rPr>
              <a:t>Sefyll</a:t>
            </a:r>
            <a:r>
              <a:rPr lang="en-GB" sz="1100" b="0" dirty="0">
                <a:effectLst/>
                <a:latin typeface="Arial" panose="020B0604020202020204" pitchFamily="34" charset="0"/>
                <a:cs typeface="Arial" panose="020B0604020202020204" pitchFamily="34" charset="0"/>
              </a:rPr>
              <a:t> - Involvement in adult mental health services</a:t>
            </a:r>
          </a:p>
          <a:p>
            <a:r>
              <a:rPr lang="en-GB" sz="1100" b="0" dirty="0">
                <a:effectLst/>
                <a:latin typeface="Arial" panose="020B0604020202020204" pitchFamily="34" charset="0"/>
                <a:cs typeface="Arial" panose="020B0604020202020204" pitchFamily="34" charset="0"/>
              </a:rPr>
              <a:t>Nexus - Involvement in older people's mental health services</a:t>
            </a:r>
          </a:p>
          <a:p>
            <a:endParaRPr lang="en-GB" sz="1100" b="0" dirty="0">
              <a:effectLst/>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Primary Mental Health Care and Services – Wales</a:t>
            </a:r>
            <a:r>
              <a:rPr lang="en-GB" sz="1100" b="1" baseline="0" dirty="0">
                <a:latin typeface="Arial" panose="020B0604020202020204" pitchFamily="34" charset="0"/>
                <a:cs typeface="Arial" panose="020B0604020202020204" pitchFamily="34" charset="0"/>
              </a:rPr>
              <a:t> </a:t>
            </a:r>
            <a:r>
              <a:rPr lang="en-GB" sz="1100" b="0" baseline="0" dirty="0">
                <a:latin typeface="Arial" panose="020B0604020202020204" pitchFamily="34" charset="0"/>
                <a:cs typeface="Arial" panose="020B0604020202020204" pitchFamily="34" charset="0"/>
              </a:rPr>
              <a:t>Their a</a:t>
            </a:r>
            <a:r>
              <a:rPr lang="en-GB" sz="1100" b="0" dirty="0">
                <a:latin typeface="Arial" panose="020B0604020202020204" pitchFamily="34" charset="0"/>
                <a:cs typeface="Arial" panose="020B0604020202020204" pitchFamily="34" charset="0"/>
              </a:rPr>
              <a:t>im is to promote primary mental health care and improve mental health services across Wales.</a:t>
            </a:r>
          </a:p>
          <a:p>
            <a:endParaRPr lang="en-GB" sz="1100" b="0" dirty="0">
              <a:effectLst/>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NHS Wales – Mental</a:t>
            </a:r>
            <a:r>
              <a:rPr lang="en-GB" sz="1100" b="1" baseline="0" dirty="0">
                <a:latin typeface="Arial" panose="020B0604020202020204" pitchFamily="34" charset="0"/>
                <a:cs typeface="Arial" panose="020B0604020202020204" pitchFamily="34" charset="0"/>
              </a:rPr>
              <a:t> Health. </a:t>
            </a:r>
            <a:r>
              <a:rPr lang="en-GB" sz="1100" dirty="0">
                <a:latin typeface="Arial" panose="020B0604020202020204" pitchFamily="34" charset="0"/>
                <a:cs typeface="Arial" panose="020B0604020202020204" pitchFamily="34" charset="0"/>
              </a:rPr>
              <a:t>The Welsh Government document </a:t>
            </a:r>
            <a:r>
              <a:rPr lang="en-GB" sz="1100" i="1" dirty="0">
                <a:latin typeface="Arial" panose="020B0604020202020204" pitchFamily="34" charset="0"/>
                <a:cs typeface="Arial" panose="020B0604020202020204" pitchFamily="34" charset="0"/>
              </a:rPr>
              <a:t>Together for Mental Health: A Strategy for Mental Health and Wellbeing in Wales</a:t>
            </a:r>
            <a:r>
              <a:rPr lang="en-GB" sz="1100" dirty="0">
                <a:latin typeface="Arial" panose="020B0604020202020204" pitchFamily="34" charset="0"/>
                <a:cs typeface="Arial" panose="020B0604020202020204" pitchFamily="34" charset="0"/>
              </a:rPr>
              <a:t> is a 10-year strategy for improving the lives of people using mental health services, their carers and their families.</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Mind</a:t>
            </a:r>
            <a:r>
              <a:rPr lang="en-GB" sz="1100" dirty="0">
                <a:latin typeface="Arial" panose="020B0604020202020204" pitchFamily="34" charset="0"/>
                <a:cs typeface="Arial" panose="020B0604020202020204" pitchFamily="34" charset="0"/>
              </a:rPr>
              <a:t> - We provide advice and support to empower anyone experiencing a mental health problem. We campaign to improve services, raise awareness and promote understanding.</a:t>
            </a:r>
          </a:p>
          <a:p>
            <a:endParaRPr lang="en-GB" sz="1100" dirty="0">
              <a:latin typeface="Arial" panose="020B0604020202020204" pitchFamily="34" charset="0"/>
              <a:cs typeface="Arial" panose="020B0604020202020204" pitchFamily="34" charset="0"/>
            </a:endParaRPr>
          </a:p>
          <a:p>
            <a:pPr eaLnBrk="1" hangingPunct="1">
              <a:defRPr/>
            </a:pPr>
            <a:r>
              <a:rPr lang="en-GB" sz="1100" kern="0" dirty="0">
                <a:solidFill>
                  <a:srgbClr val="002060"/>
                </a:solidFill>
                <a:latin typeface="Arial" panose="020B0604020202020204" pitchFamily="34" charset="0"/>
                <a:cs typeface="Arial" panose="020B0604020202020204" pitchFamily="34" charset="0"/>
              </a:rPr>
              <a:t>Consider:</a:t>
            </a:r>
          </a:p>
          <a:p>
            <a:pPr eaLnBrk="1" hangingPunct="1">
              <a:defRPr/>
            </a:pPr>
            <a:r>
              <a:rPr lang="en-GB" sz="1100" kern="0" dirty="0">
                <a:solidFill>
                  <a:srgbClr val="002060"/>
                </a:solidFill>
                <a:latin typeface="Arial" panose="020B0604020202020204" pitchFamily="34" charset="0"/>
                <a:cs typeface="Arial" panose="020B0604020202020204" pitchFamily="34" charset="0"/>
              </a:rPr>
              <a:t>AMHP</a:t>
            </a:r>
            <a:r>
              <a:rPr lang="en-GB" sz="1100" b="0" kern="0" dirty="0">
                <a:solidFill>
                  <a:srgbClr val="002060"/>
                </a:solidFill>
                <a:latin typeface="Arial" panose="020B0604020202020204" pitchFamily="34" charset="0"/>
                <a:cs typeface="Arial" panose="020B0604020202020204" pitchFamily="34" charset="0"/>
              </a:rPr>
              <a:t> – approved mental health professional</a:t>
            </a:r>
          </a:p>
          <a:p>
            <a:pPr eaLnBrk="1" hangingPunct="1">
              <a:defRPr/>
            </a:pPr>
            <a:r>
              <a:rPr lang="en-GB" sz="1100" kern="0" dirty="0">
                <a:solidFill>
                  <a:srgbClr val="002060"/>
                </a:solidFill>
                <a:latin typeface="Arial" panose="020B0604020202020204" pitchFamily="34" charset="0"/>
                <a:cs typeface="Arial" panose="020B0604020202020204" pitchFamily="34" charset="0"/>
              </a:rPr>
              <a:t>GP – </a:t>
            </a:r>
            <a:r>
              <a:rPr lang="en-GB" sz="1100" b="0" kern="0" dirty="0">
                <a:solidFill>
                  <a:srgbClr val="002060"/>
                </a:solidFill>
                <a:latin typeface="Arial" panose="020B0604020202020204" pitchFamily="34" charset="0"/>
                <a:cs typeface="Arial" panose="020B0604020202020204" pitchFamily="34" charset="0"/>
              </a:rPr>
              <a:t>general practitioner</a:t>
            </a:r>
          </a:p>
          <a:p>
            <a:pPr eaLnBrk="1" hangingPunct="1">
              <a:defRPr/>
            </a:pPr>
            <a:r>
              <a:rPr lang="en-GB" sz="1100" kern="0" dirty="0">
                <a:solidFill>
                  <a:srgbClr val="002060"/>
                </a:solidFill>
                <a:latin typeface="Arial" panose="020B0604020202020204" pitchFamily="34" charset="0"/>
                <a:cs typeface="Arial" panose="020B0604020202020204" pitchFamily="34" charset="0"/>
              </a:rPr>
              <a:t>CPN</a:t>
            </a:r>
            <a:r>
              <a:rPr lang="en-GB" sz="1100" b="0" kern="0" dirty="0">
                <a:solidFill>
                  <a:srgbClr val="002060"/>
                </a:solidFill>
                <a:latin typeface="Arial" panose="020B0604020202020204" pitchFamily="34" charset="0"/>
                <a:cs typeface="Arial" panose="020B0604020202020204" pitchFamily="34" charset="0"/>
              </a:rPr>
              <a:t> – community psychiatric nurse</a:t>
            </a:r>
          </a:p>
          <a:p>
            <a:pPr eaLnBrk="1" hangingPunct="1">
              <a:defRPr/>
            </a:pPr>
            <a:r>
              <a:rPr lang="en-GB" sz="1100" kern="0" dirty="0">
                <a:solidFill>
                  <a:srgbClr val="002060"/>
                </a:solidFill>
                <a:latin typeface="Arial" panose="020B0604020202020204" pitchFamily="34" charset="0"/>
                <a:cs typeface="Arial" panose="020B0604020202020204" pitchFamily="34" charset="0"/>
              </a:rPr>
              <a:t>CMHT</a:t>
            </a:r>
            <a:r>
              <a:rPr lang="en-GB" sz="1100" b="0" kern="0" dirty="0">
                <a:solidFill>
                  <a:srgbClr val="002060"/>
                </a:solidFill>
                <a:latin typeface="Arial" panose="020B0604020202020204" pitchFamily="34" charset="0"/>
                <a:cs typeface="Arial" panose="020B0604020202020204" pitchFamily="34" charset="0"/>
              </a:rPr>
              <a:t> – community  mental health team</a:t>
            </a:r>
          </a:p>
          <a:p>
            <a:pPr eaLnBrk="1" hangingPunct="1">
              <a:defRPr/>
            </a:pPr>
            <a:r>
              <a:rPr lang="en-GB" sz="1100" b="0" kern="0" dirty="0">
                <a:solidFill>
                  <a:srgbClr val="002060"/>
                </a:solidFill>
                <a:latin typeface="Arial" panose="020B0604020202020204" pitchFamily="34" charset="0"/>
                <a:cs typeface="Arial" panose="020B0604020202020204" pitchFamily="34" charset="0"/>
              </a:rPr>
              <a:t>C.A.L.L – community advice &amp; listening line</a:t>
            </a:r>
          </a:p>
          <a:p>
            <a:pPr eaLnBrk="1" hangingPunct="1">
              <a:defRPr/>
            </a:pPr>
            <a:r>
              <a:rPr lang="en-GB" sz="1100" b="0" kern="0" dirty="0">
                <a:solidFill>
                  <a:srgbClr val="002060"/>
                </a:solidFill>
                <a:latin typeface="Arial" panose="020B0604020202020204" pitchFamily="34" charset="0"/>
                <a:cs typeface="Arial" panose="020B0604020202020204" pitchFamily="34" charset="0"/>
              </a:rPr>
              <a:t>RMP Registered Medical Practitioners</a:t>
            </a:r>
            <a:r>
              <a:rPr lang="en-GB" sz="1100" b="0" kern="0" baseline="0" dirty="0">
                <a:solidFill>
                  <a:srgbClr val="002060"/>
                </a:solidFill>
                <a:latin typeface="Arial" panose="020B0604020202020204" pitchFamily="34" charset="0"/>
                <a:cs typeface="Arial" panose="020B0604020202020204" pitchFamily="34" charset="0"/>
              </a:rPr>
              <a:t> </a:t>
            </a:r>
            <a:r>
              <a:rPr lang="en-GB" sz="1100" b="0" kern="0" dirty="0">
                <a:solidFill>
                  <a:srgbClr val="002060"/>
                </a:solidFill>
                <a:latin typeface="Arial" panose="020B0604020202020204" pitchFamily="34" charset="0"/>
                <a:cs typeface="Arial" panose="020B0604020202020204" pitchFamily="34" charset="0"/>
              </a:rPr>
              <a:t>Crisis teams</a:t>
            </a:r>
          </a:p>
          <a:p>
            <a:pPr eaLnBrk="1" hangingPunct="1">
              <a:defRPr/>
            </a:pPr>
            <a:r>
              <a:rPr lang="en-GB" sz="1100" b="0" kern="0" dirty="0">
                <a:solidFill>
                  <a:srgbClr val="002060"/>
                </a:solidFill>
                <a:latin typeface="Arial" panose="020B0604020202020204" pitchFamily="34" charset="0"/>
                <a:cs typeface="Arial" panose="020B0604020202020204" pitchFamily="34" charset="0"/>
              </a:rPr>
              <a:t>SWP Force Advisors</a:t>
            </a:r>
          </a:p>
          <a:p>
            <a:pPr eaLnBrk="1" hangingPunct="1">
              <a:defRPr/>
            </a:pPr>
            <a:endParaRPr lang="en-GB" sz="1200" b="0" kern="0" dirty="0">
              <a:solidFill>
                <a:srgbClr val="002060"/>
              </a:solidFill>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1384399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b="1" dirty="0">
                <a:latin typeface="Arial" panose="020B0604020202020204" pitchFamily="34" charset="0"/>
                <a:cs typeface="Arial" panose="020B0604020202020204" pitchFamily="34" charset="0"/>
              </a:rPr>
              <a:t>QTS – what factors and/or influences may make a person vulnerable?</a:t>
            </a:r>
          </a:p>
          <a:p>
            <a:pPr eaLnBrk="1" hangingPunct="1">
              <a:spcBef>
                <a:spcPct val="0"/>
              </a:spcBef>
            </a:pPr>
            <a:endParaRPr lang="en-GB" altLang="en-US" sz="1100" b="0" dirty="0">
              <a:latin typeface="Arial" panose="020B0604020202020204" pitchFamily="34" charset="0"/>
              <a:cs typeface="Arial" panose="020B0604020202020204" pitchFamily="34" charset="0"/>
            </a:endParaRPr>
          </a:p>
          <a:p>
            <a:pPr eaLnBrk="1" hangingPunct="1">
              <a:spcBef>
                <a:spcPct val="0"/>
              </a:spcBef>
            </a:pPr>
            <a:r>
              <a:rPr lang="en-GB" altLang="en-US" sz="1100" b="0" dirty="0">
                <a:latin typeface="Arial" panose="020B0604020202020204" pitchFamily="34" charset="0"/>
                <a:cs typeface="Arial" panose="020B0604020202020204" pitchFamily="34" charset="0"/>
              </a:rPr>
              <a:t>Trainer to de-brief as a ‘round robin’ activity</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Trainer –A sense of worthless, low esteem. Walking into a room and feeling anonymous, low mood, poor coping skills.</a:t>
            </a:r>
          </a:p>
          <a:p>
            <a:pPr eaLnBrk="1" hangingPunct="1">
              <a:spcBef>
                <a:spcPct val="0"/>
              </a:spcBef>
            </a:pPr>
            <a:r>
              <a:rPr lang="en-GB" altLang="en-US" sz="1100" dirty="0">
                <a:latin typeface="Arial" panose="020B0604020202020204" pitchFamily="34" charset="0"/>
                <a:cs typeface="Arial" panose="020B0604020202020204" pitchFamily="34" charset="0"/>
              </a:rPr>
              <a:t>Low self worth</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11498213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cs typeface="Arial" panose="020B0604020202020204" pitchFamily="34" charset="0"/>
              </a:rPr>
              <a:t>PSYCHOTIC  DISORDERS- Persons ability to think clearly ,make judgements.ie schizophrenia Hallucinations [Hearing voices].Illness can increase with substance abuse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MOOD DISORDERS- Concerns a persons emotional state. Depression and bi polar disorder. Depression is negative thoughts. Bi polar reoccurring mood swings. Not going out</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PERSONALITY  DISORDERS- Medically described as ‘deeply ingrained mal-adaptive patterns of behavior that are formed in childhood or adolescence’.  Inflexible and display pattern of behavior that cause problems in coping with work life and interaction with others.</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ANXIETY DISORDERS – Excessive uncontrollable. Worrying about every day things.</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Panic disorders such as palpitations, sweating and trembling</a:t>
            </a:r>
          </a:p>
          <a:p>
            <a:r>
              <a:rPr lang="en-US" altLang="en-US" sz="1100" dirty="0">
                <a:latin typeface="Arial" panose="020B0604020202020204" pitchFamily="34" charset="0"/>
                <a:cs typeface="Arial" panose="020B0604020202020204" pitchFamily="34" charset="0"/>
              </a:rPr>
              <a:t>Obsessive Compulsive disorder [OCD] E.g. cleanliness ,taking showers</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YOUTUBE LINK-HOW TO SPOT MENTAL ILLNESS [5MIN 17 SECONDS] – click on red play button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1000414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Group work – Activity 2 </a:t>
            </a: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0" dirty="0">
                <a:latin typeface="Arial" panose="020B0604020202020204" pitchFamily="34" charset="0"/>
                <a:ea typeface="ＭＳ Ｐゴシック" panose="020B0600070205080204" pitchFamily="34" charset="-128"/>
                <a:cs typeface="Arial" panose="020B0604020202020204" pitchFamily="34" charset="0"/>
              </a:rPr>
              <a:t>Trainer to split class into 4 groups and provide them with the ‘True or False’ handout</a:t>
            </a:r>
          </a:p>
          <a:p>
            <a:endParaRPr lang="en-GB" altLang="en-US" sz="1100" b="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0" dirty="0">
                <a:latin typeface="Arial" panose="020B0604020202020204" pitchFamily="34" charset="0"/>
                <a:ea typeface="ＭＳ Ｐゴシック" panose="020B0600070205080204" pitchFamily="34" charset="-128"/>
                <a:cs typeface="Arial" panose="020B0604020202020204" pitchFamily="34" charset="0"/>
              </a:rPr>
              <a:t>Trainer to use PPT slides 11 &amp; 12 to de-brief</a:t>
            </a: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Barriers to communication</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they are experiencing hallucinations (which can involve any of the senses), be aware that the hallucinations or the delusions they experience are their reality. You will not be able to talk them out of their reality. They may experience the hallucinations or delusional thoughts as real and be motivated by them.</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People with disordered thinking find it hard to keep a logical order to their ideas and their thoughts and speech may be jumbled and disconnected, giving the impression that they are talking nonsense.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Memory issues exacerbated by stress and anxiety</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Side affects of medication – loss of mental sharpness, dizziness, memory problems, </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poor concentration;</a:t>
            </a:r>
          </a:p>
          <a:p>
            <a:pPr marL="0" indent="0">
              <a:buFontTx/>
              <a:buNone/>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rapid heartbeat;</a:t>
            </a:r>
          </a:p>
          <a:p>
            <a:pPr marL="0" indent="0">
              <a:buFontTx/>
              <a:buNone/>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shaking or muscle spasms;</a:t>
            </a:r>
          </a:p>
          <a:p>
            <a:pPr marL="0" indent="0">
              <a:buFontTx/>
              <a:buNone/>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sleep disturbance;</a:t>
            </a:r>
          </a:p>
          <a:p>
            <a:pPr marL="0" indent="0">
              <a:buFontTx/>
              <a:buNone/>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slowed thinking;</a:t>
            </a:r>
          </a:p>
          <a:p>
            <a:pPr marL="0" indent="0">
              <a:buFontTx/>
              <a:buNone/>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slurred speech;</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Many of these presentations you may find in people who are under the influence of drugs or alcohol. </a:t>
            </a:r>
          </a:p>
          <a:p>
            <a:endParaRPr lang="en-GB" altLang="en-US" dirty="0">
              <a:latin typeface="Arial" panose="020B0604020202020204" pitchFamily="34" charset="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8905798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solidFill>
                  <a:srgbClr val="FF0000"/>
                </a:solidFill>
                <a:effectLst/>
                <a:latin typeface="Calibri" panose="020F0502020204030204" pitchFamily="34" charset="0"/>
                <a:ea typeface="Times New Roman" panose="02020603050405020304" pitchFamily="18" charset="0"/>
              </a:rPr>
              <a:t>QTS</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Calibri" panose="020F0502020204030204" pitchFamily="34" charset="0"/>
                <a:ea typeface="Times New Roman" panose="02020603050405020304" pitchFamily="18" charset="0"/>
              </a:rPr>
              <a:t>How might you communicate with a person experiencing mental illness?</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How might you communicate with somebody experiencing….. </a:t>
            </a: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Sensitivity to lights/ noise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Keep Calm</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Personal Space</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Non threatening approach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Speak to them by name</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Allow time to process information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Avoid Sarcasm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Give direction in a clear manner </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Communication Top Tips</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Initial police contact can exacerbate a difficult situation.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The use of handcuffs and restraint may be extremely frightening for someone who does not understand what is happening and may not be able to communicate their fears in an appropriate way. This, coupled with the use of loud sirens, may result in sensory overload, causing the person to try to run away or hit out at people, including the police. The very presence of the police may cause great anxiety to a law-abiding autistic person who has no comprehension of the crime they may have committed.</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Switch off sirens and flashing lights.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Keep calm. People on the autism spectrum can often sense anxiety in other people, which in turn can make them more anxious.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Autistic people may not understand personal space. They may invade your personal space, or they may need more personal space than other people.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Approach the person in a non-threatening way and keep facial expressions and gestures to a minimum.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you know the person's name, use it at the start of each sentence so that they know you are addressing them.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Give clear, slow and direct instructions. Avoid ambiguity</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Allow the person time to process information and don't expect an immediate response to instructions.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Avoid using sarcasm, metaphors or irony. An autistic person may take what you say literally.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Do not shout at the person.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Make sure you explain clearly what is happening and where you are taking them.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Here are some suggestions for interviewing autistic people to help elicit the correct response.</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asked a yes or no question, they may repeat back the first or last word said with no understanding of the question. Try asking a series of yes or no questions to determine the style and dependability of the response, and then follow this up with the key yes or no questions you need an answer to.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Keep your facial expressions and hand gestures to a minimum. </a:t>
            </a:r>
          </a:p>
          <a:p>
            <a:endParaRPr lang="en-GB"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41447895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What are the main pieces of legislation police officers use when dealing with mental health or vulnerability issues? </a:t>
            </a:r>
            <a:endParaRPr lang="en-GB" sz="1800" dirty="0">
              <a:effectLst/>
              <a:latin typeface="Times New Roman" panose="02020603050405020304" pitchFamily="18" charset="0"/>
              <a:ea typeface="Times New Roman" panose="02020603050405020304" pitchFamily="18" charset="0"/>
            </a:endParaRPr>
          </a:p>
          <a:p>
            <a:pPr eaLnBrk="1" hangingPunct="1">
              <a:spcBef>
                <a:spcPct val="0"/>
              </a:spcBef>
            </a:pPr>
            <a:endParaRPr lang="en-GB" altLang="en-US" sz="1100" b="0" dirty="0">
              <a:latin typeface="Arial" panose="020B0604020202020204" pitchFamily="34" charset="0"/>
              <a:cs typeface="Arial" panose="020B0604020202020204" pitchFamily="34" charset="0"/>
            </a:endParaRPr>
          </a:p>
          <a:p>
            <a:pPr eaLnBrk="1" hangingPunct="1">
              <a:spcBef>
                <a:spcPct val="0"/>
              </a:spcBef>
            </a:pPr>
            <a:r>
              <a:rPr lang="en-GB" altLang="en-US" sz="1100" b="0" dirty="0">
                <a:latin typeface="Arial" panose="020B0604020202020204" pitchFamily="34" charset="0"/>
                <a:cs typeface="Arial" panose="020B0604020202020204" pitchFamily="34" charset="0"/>
              </a:rPr>
              <a:t>The following legislation covers police powers in relation to MH. </a:t>
            </a:r>
          </a:p>
          <a:p>
            <a:pPr eaLnBrk="1" hangingPunct="1">
              <a:spcBef>
                <a:spcPct val="0"/>
              </a:spcBef>
            </a:pPr>
            <a:endParaRPr lang="en-GB" altLang="en-US" sz="1100" b="0" dirty="0">
              <a:latin typeface="Arial" panose="020B0604020202020204" pitchFamily="34" charset="0"/>
              <a:cs typeface="Arial" panose="020B0604020202020204" pitchFamily="34" charset="0"/>
            </a:endParaRPr>
          </a:p>
          <a:p>
            <a:pPr eaLnBrk="1" hangingPunct="1">
              <a:spcBef>
                <a:spcPct val="0"/>
              </a:spcBef>
            </a:pPr>
            <a:r>
              <a:rPr lang="en-GB" altLang="en-US" sz="1100" b="1" dirty="0">
                <a:latin typeface="Arial" panose="020B0604020202020204" pitchFamily="34" charset="0"/>
                <a:cs typeface="Arial" panose="020B0604020202020204" pitchFamily="34" charset="0"/>
              </a:rPr>
              <a:t>Mental Health Act 1983 </a:t>
            </a:r>
            <a:r>
              <a:rPr lang="en-GB" altLang="en-US" sz="1100" dirty="0">
                <a:latin typeface="Arial" panose="020B0604020202020204" pitchFamily="34" charset="0"/>
                <a:cs typeface="Arial" panose="020B0604020202020204" pitchFamily="34" charset="0"/>
              </a:rPr>
              <a:t>[As amended by the Mental Health Act 2007 &amp; PACA 2017]  This is the Act that gives the police power to deal with those in MH Crisis – we will look at these powers in detail in this session.</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b="1" dirty="0">
                <a:latin typeface="Arial" panose="020B0604020202020204" pitchFamily="34" charset="0"/>
                <a:cs typeface="Arial" panose="020B0604020202020204" pitchFamily="34" charset="0"/>
              </a:rPr>
              <a:t>Code of Practice (2015)</a:t>
            </a:r>
            <a:r>
              <a:rPr lang="en-GB" altLang="en-US" sz="1100" baseline="0" dirty="0">
                <a:latin typeface="Arial" panose="020B0604020202020204" pitchFamily="34" charset="0"/>
                <a:cs typeface="Arial" panose="020B0604020202020204" pitchFamily="34" charset="0"/>
              </a:rPr>
              <a:t> – This shows professionals how to carry out their roles and responsibilities under the MHA 1983, to ensure that all patients receive high quality and safe care. </a:t>
            </a:r>
          </a:p>
          <a:p>
            <a:pPr eaLnBrk="1" hangingPunct="1">
              <a:spcBef>
                <a:spcPct val="0"/>
              </a:spcBef>
            </a:pPr>
            <a:endParaRPr lang="en-GB" altLang="en-US" sz="1100" dirty="0">
              <a:latin typeface="Arial" panose="020B0604020202020204" pitchFamily="34" charset="0"/>
              <a:cs typeface="Arial" panose="020B0604020202020204" pitchFamily="34" charset="0"/>
            </a:endParaRPr>
          </a:p>
          <a:p>
            <a:r>
              <a:rPr lang="en-GB" sz="1200" b="0" i="0" kern="1200" dirty="0">
                <a:solidFill>
                  <a:schemeClr val="tx1"/>
                </a:solidFill>
                <a:effectLst/>
                <a:latin typeface="+mn-lt"/>
                <a:ea typeface="+mn-ea"/>
                <a:cs typeface="+mn-cs"/>
              </a:rPr>
              <a:t>There have been significant changes in legislation, case law, policy and professional practice since the last code was published in 2008.</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t>
            </a:r>
            <a:r>
              <a:rPr lang="en-GB" sz="1200" b="0" i="0" kern="1200" dirty="0">
                <a:solidFill>
                  <a:schemeClr val="tx1"/>
                </a:solidFill>
                <a:effectLst/>
                <a:latin typeface="+mn-lt"/>
                <a:ea typeface="+mn-ea"/>
                <a:cs typeface="+mn-cs"/>
                <a:hlinkClick r:id="rId3"/>
              </a:rPr>
              <a:t>revised code</a:t>
            </a:r>
            <a:r>
              <a:rPr lang="en-GB" sz="1200" b="0" i="0" kern="1200" dirty="0">
                <a:solidFill>
                  <a:schemeClr val="tx1"/>
                </a:solidFill>
                <a:effectLst/>
                <a:latin typeface="+mn-lt"/>
                <a:ea typeface="+mn-ea"/>
                <a:cs typeface="+mn-cs"/>
              </a:rPr>
              <a:t> aims to provide stronger protection for patients and clarify roles, rights and responsibilities. This includes:</a:t>
            </a:r>
          </a:p>
          <a:p>
            <a:r>
              <a:rPr lang="en-GB" sz="1200" b="0" i="0" kern="1200" dirty="0">
                <a:solidFill>
                  <a:schemeClr val="tx1"/>
                </a:solidFill>
                <a:effectLst/>
                <a:latin typeface="+mn-lt"/>
                <a:ea typeface="+mn-ea"/>
                <a:cs typeface="+mn-cs"/>
              </a:rPr>
              <a:t>involving the patient and, where appropriate, their families and carers in discussions about the patient’s care at every stage</a:t>
            </a:r>
          </a:p>
          <a:p>
            <a:r>
              <a:rPr lang="en-GB" sz="1200" b="0" i="0" kern="1200" dirty="0">
                <a:solidFill>
                  <a:schemeClr val="tx1"/>
                </a:solidFill>
                <a:effectLst/>
                <a:latin typeface="+mn-lt"/>
                <a:ea typeface="+mn-ea"/>
                <a:cs typeface="+mn-cs"/>
              </a:rPr>
              <a:t>providing personalised care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minimising the use of inappropriate blanket restrictions, restrictive interventions and the use of police cells as places of safety.</a:t>
            </a:r>
          </a:p>
          <a:p>
            <a:r>
              <a:rPr lang="en-GB" sz="1200" b="0" i="0" kern="1200" dirty="0">
                <a:solidFill>
                  <a:schemeClr val="tx1"/>
                </a:solidFill>
                <a:effectLst/>
                <a:latin typeface="+mn-lt"/>
                <a:ea typeface="+mn-ea"/>
                <a:cs typeface="+mn-cs"/>
              </a:rPr>
              <a:t>The main changes to the code include:</a:t>
            </a:r>
          </a:p>
          <a:p>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5 new guiding principles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new chapters on care planning, human rights, equality and health inequalities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consideration of when to use the Mental Health Act and when to use the Mental Capacity Act 2005 and Deprivation of Liberty Safeguards and information to support victims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new sections on physical health care, blanket restrictions, duties to support patients with dementia and immigration detainees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significantly updated chapters on the appropriate use of restrictive interventions, particularly seclusion and long-term segregation, police powers and places of safety</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further guidance on how to support children and young people, those with a learning disability or autism.</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0" i="0" kern="1200" dirty="0">
                <a:solidFill>
                  <a:schemeClr val="tx1"/>
                </a:solidFill>
                <a:effectLst/>
                <a:latin typeface="+mn-lt"/>
                <a:ea typeface="+mn-ea"/>
                <a:cs typeface="+mn-cs"/>
              </a:rPr>
              <a:t>This</a:t>
            </a:r>
            <a:r>
              <a:rPr lang="en-GB" sz="1200" b="0" i="0" kern="1200" baseline="0" dirty="0">
                <a:solidFill>
                  <a:schemeClr val="tx1"/>
                </a:solidFill>
                <a:effectLst/>
                <a:latin typeface="+mn-lt"/>
                <a:ea typeface="+mn-ea"/>
                <a:cs typeface="+mn-cs"/>
              </a:rPr>
              <a:t> code came into force on 1</a:t>
            </a:r>
            <a:r>
              <a:rPr lang="en-GB" sz="1200" b="0" i="0" kern="1200" baseline="30000" dirty="0">
                <a:solidFill>
                  <a:schemeClr val="tx1"/>
                </a:solidFill>
                <a:effectLst/>
                <a:latin typeface="+mn-lt"/>
                <a:ea typeface="+mn-ea"/>
                <a:cs typeface="+mn-cs"/>
              </a:rPr>
              <a:t>st</a:t>
            </a:r>
            <a:r>
              <a:rPr lang="en-GB" sz="1200" b="0" i="0" kern="1200" baseline="0" dirty="0">
                <a:solidFill>
                  <a:schemeClr val="tx1"/>
                </a:solidFill>
                <a:effectLst/>
                <a:latin typeface="+mn-lt"/>
                <a:ea typeface="+mn-ea"/>
                <a:cs typeface="+mn-cs"/>
              </a:rPr>
              <a:t> April 2015</a:t>
            </a:r>
            <a:endParaRPr lang="en-GB" sz="1200" b="0" i="0" kern="1200" dirty="0">
              <a:solidFill>
                <a:schemeClr val="tx1"/>
              </a:solidFill>
              <a:effectLst/>
              <a:latin typeface="+mn-lt"/>
              <a:ea typeface="+mn-ea"/>
              <a:cs typeface="+mn-cs"/>
            </a:endParaRPr>
          </a:p>
          <a:p>
            <a:endParaRPr lang="en-GB" dirty="0"/>
          </a:p>
          <a:p>
            <a:r>
              <a:rPr lang="en-GB" b="1" dirty="0"/>
              <a:t>Mental Capacity Act 2005 </a:t>
            </a:r>
          </a:p>
          <a:p>
            <a:r>
              <a:rPr lang="en-GB" b="0" dirty="0"/>
              <a:t>Another Act which gives the police powers to assist those suffering mental health concerns – again we will look at out powers under this act during this session.</a:t>
            </a:r>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9196819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b="1" dirty="0">
                <a:latin typeface="Arial" panose="020B0604020202020204" pitchFamily="34" charset="0"/>
                <a:cs typeface="Arial" panose="020B0604020202020204" pitchFamily="34" charset="0"/>
              </a:rPr>
              <a:t>QTS – Has anyone got any knowledge or experience of S136 of MHA?</a:t>
            </a:r>
          </a:p>
          <a:p>
            <a:pPr marL="0" marR="0" lvl="0" indent="0" algn="l" defTabSz="914400" rtl="0" eaLnBrk="1" fontAlgn="auto" latinLnBrk="0" hangingPunct="1">
              <a:lnSpc>
                <a:spcPct val="100000"/>
              </a:lnSpc>
              <a:spcBef>
                <a:spcPct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Does anyone have any experience of dealing with mental health issues involving anyone they know that they’re comfortable with sharing?</a:t>
            </a:r>
            <a:endParaRPr lang="en-GB" sz="1800" dirty="0">
              <a:effectLst/>
              <a:latin typeface="Times New Roman" panose="02020603050405020304" pitchFamily="18" charset="0"/>
              <a:ea typeface="Times New Roman" panose="02020603050405020304" pitchFamily="18" charset="0"/>
            </a:endParaRPr>
          </a:p>
          <a:p>
            <a:pPr eaLnBrk="1" hangingPunct="1">
              <a:spcBef>
                <a:spcPct val="0"/>
              </a:spcBef>
            </a:pPr>
            <a:endParaRPr lang="en-GB" altLang="en-US" sz="1100" b="1"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Establish student experiences of S136.</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E.G Persons walking close to Hazards/ putting themselves or others in danger/Threatening /Engaged in self Harm</a:t>
            </a:r>
          </a:p>
          <a:p>
            <a:endParaRPr lang="en-GB" dirty="0"/>
          </a:p>
          <a:p>
            <a:r>
              <a:rPr lang="en-GB" dirty="0"/>
              <a:t>Click – Discuss the places where S136 powers can be used by police</a:t>
            </a:r>
          </a:p>
          <a:p>
            <a:endParaRPr lang="en-GB" dirty="0"/>
          </a:p>
          <a:p>
            <a:r>
              <a:rPr lang="en-US" altLang="en-US" sz="1200" dirty="0">
                <a:latin typeface="Arial" panose="020B0604020202020204" pitchFamily="34" charset="0"/>
                <a:cs typeface="Arial" panose="020B0604020202020204" pitchFamily="34" charset="0"/>
              </a:rPr>
              <a:t>S136 is an emergency power to resolve difficulties associated with a person suffering mental health crisis in a public place.</a:t>
            </a:r>
          </a:p>
          <a:p>
            <a:r>
              <a:rPr lang="en-US" altLang="en-US" sz="1200" dirty="0">
                <a:latin typeface="Arial" panose="020B0604020202020204" pitchFamily="34" charset="0"/>
                <a:cs typeface="Arial" panose="020B0604020202020204" pitchFamily="34" charset="0"/>
              </a:rPr>
              <a:t>Act has been changed from ‘found in a public place’ to ‘remove from a public place.’</a:t>
            </a:r>
          </a:p>
          <a:p>
            <a:endParaRPr lang="en-US"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You can now use S136 in any public or private place except for the below:-</a:t>
            </a:r>
          </a:p>
          <a:p>
            <a:endParaRPr lang="en-US"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Section 136 (1A) now applies anywhere </a:t>
            </a:r>
            <a:r>
              <a:rPr lang="en-GB" altLang="en-US" sz="1200" b="1" dirty="0">
                <a:latin typeface="Arial" panose="020B0604020202020204" pitchFamily="34" charset="0"/>
                <a:cs typeface="Arial" panose="020B0604020202020204" pitchFamily="34" charset="0"/>
              </a:rPr>
              <a:t>except</a:t>
            </a:r>
            <a:r>
              <a:rPr lang="en-GB" altLang="en-US" sz="1200" dirty="0">
                <a:latin typeface="Arial" panose="020B0604020202020204" pitchFamily="34" charset="0"/>
                <a:cs typeface="Arial" panose="020B0604020202020204" pitchFamily="34" charset="0"/>
              </a:rPr>
              <a:t> </a:t>
            </a:r>
            <a:r>
              <a:rPr lang="en-GB" altLang="en-US" sz="1200" b="1" dirty="0">
                <a:latin typeface="Arial" panose="020B0604020202020204" pitchFamily="34" charset="0"/>
                <a:cs typeface="Arial" panose="020B0604020202020204" pitchFamily="34" charset="0"/>
              </a:rPr>
              <a:t>a ‘house, flat or room’ where someone lives or any</a:t>
            </a:r>
            <a:r>
              <a:rPr lang="en-GB" altLang="en-US" sz="1200" b="1" baseline="0" dirty="0">
                <a:latin typeface="Arial" panose="020B0604020202020204" pitchFamily="34" charset="0"/>
                <a:cs typeface="Arial" panose="020B0604020202020204" pitchFamily="34" charset="0"/>
              </a:rPr>
              <a:t> </a:t>
            </a:r>
            <a:r>
              <a:rPr lang="en-GB" altLang="en-US" sz="1200" b="1" dirty="0">
                <a:latin typeface="Arial" panose="020B0604020202020204" pitchFamily="34" charset="0"/>
                <a:cs typeface="Arial" panose="020B0604020202020204" pitchFamily="34" charset="0"/>
              </a:rPr>
              <a:t>non communal ,’yard, garden, garage or outhouse’ </a:t>
            </a:r>
            <a:r>
              <a:rPr lang="en-GB" altLang="en-US" sz="1200" dirty="0">
                <a:latin typeface="Arial" panose="020B0604020202020204" pitchFamily="34" charset="0"/>
                <a:cs typeface="Arial" panose="020B0604020202020204" pitchFamily="34" charset="0"/>
              </a:rPr>
              <a:t>but includes railway lines, private vehicles, hospital wards, rooftops of buildings, hotel rooms (if</a:t>
            </a:r>
            <a:r>
              <a:rPr lang="en-GB" altLang="en-US" sz="1200" baseline="0" dirty="0">
                <a:latin typeface="Arial" panose="020B0604020202020204" pitchFamily="34" charset="0"/>
                <a:cs typeface="Arial" panose="020B0604020202020204" pitchFamily="34" charset="0"/>
              </a:rPr>
              <a:t> you are staying for a night or short term you can use your powers under S136(1A) but not if it is longer term it is considered a dwelling so you would not be able to use your S136 powers - please see additional handout of updated S136 guidance) </a:t>
            </a:r>
            <a:r>
              <a:rPr lang="en-GB" altLang="en-US" sz="1200" dirty="0">
                <a:latin typeface="Arial" panose="020B0604020202020204" pitchFamily="34" charset="0"/>
                <a:cs typeface="Arial" panose="020B0604020202020204" pitchFamily="34" charset="0"/>
              </a:rPr>
              <a:t>and the workplace.</a:t>
            </a:r>
          </a:p>
          <a:p>
            <a:endParaRPr lang="en-GB" dirty="0"/>
          </a:p>
          <a:p>
            <a:endParaRPr lang="en-GB" dirty="0"/>
          </a:p>
          <a:p>
            <a:pPr algn="l" fontAlgn="base"/>
            <a:r>
              <a:rPr lang="en-GB" b="0" i="0" dirty="0">
                <a:solidFill>
                  <a:srgbClr val="1F2025"/>
                </a:solidFill>
                <a:effectLst/>
                <a:latin typeface="LatoWebBold"/>
              </a:rPr>
              <a:t>Example of Locations Where S136 Can Be Now Used</a:t>
            </a:r>
          </a:p>
          <a:p>
            <a:pPr algn="l" fontAlgn="base">
              <a:buFont typeface="Arial" panose="020B0604020202020204" pitchFamily="34" charset="0"/>
              <a:buChar char="•"/>
            </a:pPr>
            <a:r>
              <a:rPr lang="en-GB" b="0" i="0" dirty="0">
                <a:solidFill>
                  <a:srgbClr val="1F2025"/>
                </a:solidFill>
                <a:effectLst/>
                <a:latin typeface="inherit"/>
              </a:rPr>
              <a:t>Railway lines</a:t>
            </a:r>
          </a:p>
          <a:p>
            <a:pPr algn="l" fontAlgn="base">
              <a:buFont typeface="Arial" panose="020B0604020202020204" pitchFamily="34" charset="0"/>
              <a:buChar char="•"/>
            </a:pPr>
            <a:r>
              <a:rPr lang="en-GB" b="0" i="0" dirty="0">
                <a:solidFill>
                  <a:srgbClr val="1F2025"/>
                </a:solidFill>
                <a:effectLst/>
                <a:latin typeface="inherit"/>
              </a:rPr>
              <a:t>Private vehicles*</a:t>
            </a:r>
          </a:p>
          <a:p>
            <a:pPr algn="l" fontAlgn="base">
              <a:buFont typeface="Arial" panose="020B0604020202020204" pitchFamily="34" charset="0"/>
              <a:buChar char="•"/>
            </a:pPr>
            <a:r>
              <a:rPr lang="en-GB" b="0" i="0" dirty="0">
                <a:solidFill>
                  <a:srgbClr val="1F2025"/>
                </a:solidFill>
                <a:effectLst/>
                <a:latin typeface="inherit"/>
              </a:rPr>
              <a:t>Rooftops of buildings</a:t>
            </a:r>
          </a:p>
          <a:p>
            <a:pPr algn="l" fontAlgn="base">
              <a:buFont typeface="Arial" panose="020B0604020202020204" pitchFamily="34" charset="0"/>
              <a:buChar char="•"/>
            </a:pPr>
            <a:r>
              <a:rPr lang="en-GB" b="0" i="0" dirty="0">
                <a:solidFill>
                  <a:srgbClr val="1F2025"/>
                </a:solidFill>
                <a:effectLst/>
                <a:latin typeface="inherit"/>
              </a:rPr>
              <a:t>Shopping centres</a:t>
            </a:r>
          </a:p>
          <a:p>
            <a:pPr algn="l" fontAlgn="base">
              <a:buFont typeface="Arial" panose="020B0604020202020204" pitchFamily="34" charset="0"/>
              <a:buChar char="•"/>
            </a:pPr>
            <a:r>
              <a:rPr lang="en-GB" b="0" i="0" dirty="0">
                <a:solidFill>
                  <a:srgbClr val="1F2025"/>
                </a:solidFill>
                <a:effectLst/>
                <a:latin typeface="inherit"/>
              </a:rPr>
              <a:t>Police stations (includes custody)</a:t>
            </a:r>
          </a:p>
          <a:p>
            <a:pPr algn="l" fontAlgn="base">
              <a:buFont typeface="Arial" panose="020B0604020202020204" pitchFamily="34" charset="0"/>
              <a:buChar char="•"/>
            </a:pPr>
            <a:r>
              <a:rPr lang="en-GB" b="0" i="0" dirty="0">
                <a:solidFill>
                  <a:srgbClr val="1F2025"/>
                </a:solidFill>
                <a:effectLst/>
                <a:latin typeface="inherit"/>
              </a:rPr>
              <a:t>Offices</a:t>
            </a:r>
          </a:p>
          <a:p>
            <a:pPr algn="l" fontAlgn="base">
              <a:buFont typeface="Arial" panose="020B0604020202020204" pitchFamily="34" charset="0"/>
              <a:buChar char="•"/>
            </a:pPr>
            <a:r>
              <a:rPr lang="en-GB" b="0" i="0" dirty="0">
                <a:solidFill>
                  <a:srgbClr val="1F2025"/>
                </a:solidFill>
                <a:effectLst/>
                <a:latin typeface="inherit"/>
              </a:rPr>
              <a:t>Schools</a:t>
            </a:r>
          </a:p>
          <a:p>
            <a:pPr algn="l" fontAlgn="base">
              <a:buFont typeface="Arial" panose="020B0604020202020204" pitchFamily="34" charset="0"/>
              <a:buChar char="•"/>
            </a:pPr>
            <a:r>
              <a:rPr lang="en-GB" altLang="en-US" sz="1200" dirty="0">
                <a:solidFill>
                  <a:schemeClr val="tx1"/>
                </a:solidFill>
                <a:latin typeface="Arial" panose="020B0604020202020204" pitchFamily="34" charset="0"/>
                <a:cs typeface="Arial" panose="020B0604020202020204" pitchFamily="34" charset="0"/>
              </a:rPr>
              <a:t>Workplace</a:t>
            </a:r>
          </a:p>
          <a:p>
            <a:r>
              <a:rPr lang="en-GB" altLang="en-US" sz="1200" dirty="0">
                <a:latin typeface="Arial" panose="020B0604020202020204" pitchFamily="34" charset="0"/>
                <a:cs typeface="Arial" panose="020B0604020202020204" pitchFamily="34" charset="0"/>
              </a:rPr>
              <a:t>•Hospital wards</a:t>
            </a:r>
          </a:p>
          <a:p>
            <a:r>
              <a:rPr lang="en-GB" altLang="en-US" sz="1200" dirty="0">
                <a:latin typeface="Arial" panose="020B0604020202020204" pitchFamily="34" charset="0"/>
                <a:cs typeface="Arial" panose="020B0604020202020204" pitchFamily="34" charset="0"/>
              </a:rPr>
              <a:t>•Gardens and car parks associated with communal residential property</a:t>
            </a:r>
          </a:p>
          <a:p>
            <a:r>
              <a:rPr lang="en-GB" altLang="en-US" sz="1200" dirty="0">
                <a:latin typeface="Arial" panose="020B0604020202020204" pitchFamily="34" charset="0"/>
                <a:cs typeface="Arial" panose="020B0604020202020204" pitchFamily="34" charset="0"/>
              </a:rPr>
              <a:t>•Non-residential parts of residential buildings with restricted entry</a:t>
            </a:r>
            <a:endParaRPr lang="en-GB" b="0" i="0" dirty="0">
              <a:solidFill>
                <a:srgbClr val="1F2025"/>
              </a:solidFill>
              <a:effectLst/>
              <a:latin typeface="inherit"/>
            </a:endParaRPr>
          </a:p>
          <a:p>
            <a:pPr algn="l" fontAlgn="base"/>
            <a:endParaRPr lang="en-GB" b="0" i="0" dirty="0">
              <a:solidFill>
                <a:srgbClr val="1F2025"/>
              </a:solidFill>
              <a:effectLst/>
              <a:latin typeface="LatoWebBold"/>
            </a:endParaRPr>
          </a:p>
          <a:p>
            <a:pPr algn="l" fontAlgn="base"/>
            <a:r>
              <a:rPr lang="en-GB" b="0" i="0" dirty="0">
                <a:solidFill>
                  <a:srgbClr val="1F2025"/>
                </a:solidFill>
                <a:effectLst/>
                <a:latin typeface="LatoWebBold"/>
              </a:rPr>
              <a:t>Locations Where S136 Cannot Be Used</a:t>
            </a:r>
          </a:p>
          <a:p>
            <a:pPr algn="l" fontAlgn="base">
              <a:buFont typeface="Arial" panose="020B0604020202020204" pitchFamily="34" charset="0"/>
              <a:buChar char="•"/>
            </a:pPr>
            <a:r>
              <a:rPr lang="en-GB" b="1" i="0" dirty="0">
                <a:solidFill>
                  <a:srgbClr val="1F2025"/>
                </a:solidFill>
                <a:effectLst/>
                <a:latin typeface="inherit"/>
              </a:rPr>
              <a:t>In or on a dwelling including the associated grounds (i.e. garden)</a:t>
            </a:r>
          </a:p>
          <a:p>
            <a:pPr algn="l" fontAlgn="base">
              <a:buFont typeface="Arial" panose="020B0604020202020204" pitchFamily="34" charset="0"/>
              <a:buChar char="•"/>
            </a:pPr>
            <a:r>
              <a:rPr lang="en-GB" b="0" i="0" dirty="0">
                <a:solidFill>
                  <a:srgbClr val="1F2025"/>
                </a:solidFill>
                <a:effectLst/>
                <a:latin typeface="inherit"/>
              </a:rPr>
              <a:t>A tent</a:t>
            </a:r>
          </a:p>
          <a:p>
            <a:pPr algn="l" fontAlgn="base">
              <a:buFont typeface="Arial" panose="020B0604020202020204" pitchFamily="34" charset="0"/>
              <a:buChar char="•"/>
            </a:pPr>
            <a:r>
              <a:rPr lang="en-GB" b="0" i="0" dirty="0">
                <a:solidFill>
                  <a:srgbClr val="1F2025"/>
                </a:solidFill>
                <a:effectLst/>
                <a:latin typeface="inherit"/>
              </a:rPr>
              <a:t>A caravan or campervan*</a:t>
            </a:r>
          </a:p>
          <a:p>
            <a:pPr algn="l" fontAlgn="base">
              <a:buFont typeface="Arial" panose="020B0604020202020204" pitchFamily="34" charset="0"/>
              <a:buChar char="•"/>
            </a:pPr>
            <a:r>
              <a:rPr lang="en-GB" b="0" i="0" dirty="0">
                <a:solidFill>
                  <a:srgbClr val="1F2025"/>
                </a:solidFill>
                <a:effectLst/>
                <a:latin typeface="inherit"/>
              </a:rPr>
              <a:t>A private room in a care home where a person lives</a:t>
            </a:r>
          </a:p>
          <a:p>
            <a:pPr algn="l" fontAlgn="base">
              <a:buFont typeface="Arial" panose="020B0604020202020204" pitchFamily="34" charset="0"/>
              <a:buChar char="•"/>
            </a:pPr>
            <a:r>
              <a:rPr lang="en-GB" b="0" i="0" dirty="0">
                <a:solidFill>
                  <a:srgbClr val="1F2025"/>
                </a:solidFill>
                <a:effectLst/>
                <a:latin typeface="inherit"/>
              </a:rPr>
              <a:t>A place of state detention e.g. prison</a:t>
            </a:r>
          </a:p>
          <a:p>
            <a:pPr algn="l" fontAlgn="base">
              <a:buFont typeface="Arial" panose="020B0604020202020204" pitchFamily="34" charset="0"/>
              <a:buChar char="•"/>
            </a:pPr>
            <a:endParaRPr lang="en-GB" b="0" i="0" dirty="0">
              <a:solidFill>
                <a:srgbClr val="1F2025"/>
              </a:solidFill>
              <a:effectLst/>
              <a:latin typeface="inherit"/>
            </a:endParaRPr>
          </a:p>
          <a:p>
            <a:pPr algn="l" fontAlgn="base"/>
            <a:r>
              <a:rPr lang="en-GB" b="0" i="0" dirty="0">
                <a:solidFill>
                  <a:srgbClr val="1F2025"/>
                </a:solidFill>
                <a:effectLst/>
                <a:latin typeface="Lato-Regular"/>
              </a:rPr>
              <a:t>*The availability of S136 in relation to a person in a vehicle, such as a campervan or caravan, will partly depend upon where the vehicle is situated. For example, if it is parked on a public road S136 could be used. However, if it is situated on private land, to which the public do not generally have access, S136 could not be used.</a:t>
            </a:r>
          </a:p>
          <a:p>
            <a:pPr algn="l" fontAlgn="base"/>
            <a:endParaRPr lang="en-GB" b="0" i="0" dirty="0">
              <a:solidFill>
                <a:srgbClr val="1F2025"/>
              </a:solidFill>
              <a:effectLst/>
              <a:latin typeface="Lato-Regular"/>
            </a:endParaRPr>
          </a:p>
          <a:p>
            <a:pPr algn="l" fontAlgn="base"/>
            <a:r>
              <a:rPr lang="en-GB" b="0" i="0" dirty="0">
                <a:solidFill>
                  <a:srgbClr val="1F2025"/>
                </a:solidFill>
                <a:effectLst/>
                <a:latin typeface="Lato-Regular"/>
              </a:rPr>
              <a:t>Police can enter any location where S136 can be used, if necessary by force, to find and remove a person. Where possible, the help of a person responsible for that place to gain entry should be sought.</a:t>
            </a:r>
          </a:p>
          <a:p>
            <a:r>
              <a:rPr lang="en-GB" altLang="en-US" sz="1200" b="1" dirty="0">
                <a:latin typeface="Arial" panose="020B0604020202020204" pitchFamily="34" charset="0"/>
                <a:cs typeface="Arial" panose="020B0604020202020204" pitchFamily="34" charset="0"/>
              </a:rPr>
              <a:t>You may force entry (S136</a:t>
            </a:r>
            <a:r>
              <a:rPr lang="en-GB" altLang="en-US" sz="1200" b="1" baseline="0" dirty="0">
                <a:latin typeface="Arial" panose="020B0604020202020204" pitchFamily="34" charset="0"/>
                <a:cs typeface="Arial" panose="020B0604020202020204" pitchFamily="34" charset="0"/>
              </a:rPr>
              <a:t> (1B))</a:t>
            </a:r>
            <a:r>
              <a:rPr lang="en-GB" altLang="en-US" sz="1200" b="1" dirty="0">
                <a:latin typeface="Arial" panose="020B0604020202020204" pitchFamily="34" charset="0"/>
                <a:cs typeface="Arial" panose="020B0604020202020204" pitchFamily="34" charset="0"/>
              </a:rPr>
              <a:t> to any premises where S136 may be utilised in order to do so. This will be useful when S17 saving life and limb does not apply. </a:t>
            </a:r>
            <a:r>
              <a:rPr lang="en-GB" altLang="en-US" sz="1200" b="1" dirty="0" err="1">
                <a:latin typeface="Arial" panose="020B0604020202020204" pitchFamily="34" charset="0"/>
                <a:cs typeface="Arial" panose="020B0604020202020204" pitchFamily="34" charset="0"/>
              </a:rPr>
              <a:t>i.e</a:t>
            </a:r>
            <a:r>
              <a:rPr lang="en-GB" altLang="en-US" sz="1200" b="1" dirty="0">
                <a:latin typeface="Arial" panose="020B0604020202020204" pitchFamily="34" charset="0"/>
                <a:cs typeface="Arial" panose="020B0604020202020204" pitchFamily="34" charset="0"/>
              </a:rPr>
              <a:t> S136(1B) can be used where there are concerns for someone’s welfare (but not quite as serious as S17 saving life</a:t>
            </a:r>
            <a:r>
              <a:rPr lang="en-GB" altLang="en-US" sz="1200" b="1" baseline="0" dirty="0">
                <a:latin typeface="Arial" panose="020B0604020202020204" pitchFamily="34" charset="0"/>
                <a:cs typeface="Arial" panose="020B0604020202020204" pitchFamily="34" charset="0"/>
              </a:rPr>
              <a:t> and limb) and there is a suggestion that someone is in immediate need of care or control because of a mental disorder, the police can force entry to private premises, other then dwellings, in order to exercise powers under S136. </a:t>
            </a:r>
            <a:endParaRPr lang="en-GB" altLang="en-US" sz="1200" b="1" dirty="0">
              <a:latin typeface="Arial" panose="020B0604020202020204" pitchFamily="34" charset="0"/>
              <a:cs typeface="Arial" panose="020B0604020202020204" pitchFamily="34" charset="0"/>
            </a:endParaRPr>
          </a:p>
          <a:p>
            <a:pPr algn="l" fontAlgn="base"/>
            <a:endParaRPr lang="en-GB" b="0" i="0" dirty="0">
              <a:solidFill>
                <a:srgbClr val="1F2025"/>
              </a:solidFill>
              <a:effectLst/>
              <a:latin typeface="Lato-Regular"/>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3372404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cs typeface="Arial" panose="020B0604020202020204" pitchFamily="34" charset="0"/>
              </a:rPr>
              <a:t>QTS – Does anyone have any experience of dealing with mental health issues involving anyone they know that they’re comfortable with sharing?</a:t>
            </a:r>
          </a:p>
          <a:p>
            <a:endParaRPr lang="en-US" altLang="en-US" sz="1100" b="1"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Basically- </a:t>
            </a:r>
            <a:r>
              <a:rPr lang="en-US" altLang="en-US" sz="1100" dirty="0">
                <a:latin typeface="Arial" panose="020B0604020202020204" pitchFamily="34" charset="0"/>
                <a:cs typeface="Arial" panose="020B0604020202020204" pitchFamily="34" charset="0"/>
              </a:rPr>
              <a:t>Detention and conveyance to a place of safety.</a:t>
            </a:r>
          </a:p>
          <a:p>
            <a:endParaRPr lang="en-US"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panose="020B0604020202020204" pitchFamily="34" charset="0"/>
                <a:cs typeface="Arial" panose="020B0604020202020204" pitchFamily="34" charset="0"/>
              </a:rPr>
              <a:t>The belief is the Police Officer’s - </a:t>
            </a:r>
            <a:r>
              <a:rPr lang="en-GB" sz="1800" dirty="0">
                <a:effectLst/>
                <a:latin typeface="Segoe UI" panose="020B0502040204020203" pitchFamily="34" charset="0"/>
              </a:rPr>
              <a:t>This is the decision of the police officer - not Dr or Nurse or any other person</a:t>
            </a:r>
            <a:endParaRPr lang="en-GB" sz="1800" dirty="0">
              <a:effectLst/>
              <a:latin typeface="Arial" panose="020B0604020202020204" pitchFamily="34" charset="0"/>
            </a:endParaRP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S136 is a preserved power of arrest so you do not need to use the Necessity criteria or caution the subject..</a:t>
            </a:r>
          </a:p>
          <a:p>
            <a:r>
              <a:rPr lang="en-US" altLang="en-US" sz="1100" dirty="0">
                <a:latin typeface="Arial" panose="020B0604020202020204" pitchFamily="34" charset="0"/>
                <a:cs typeface="Arial" panose="020B0604020202020204" pitchFamily="34" charset="0"/>
              </a:rPr>
              <a:t>The CoP advises against using the word arrest when detaining a person under S136.    </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A good phrase might be, ‘’ I am GOING TO LOOK AFTER YOU OR TAKE CARE OF YOU , you are being detained for your own safety…’’</a:t>
            </a:r>
          </a:p>
          <a:p>
            <a:endParaRPr lang="en-US" altLang="en-US" sz="1100" dirty="0">
              <a:solidFill>
                <a:srgbClr val="FF3300"/>
              </a:solidFill>
              <a:latin typeface="Arial" panose="020B0604020202020204" pitchFamily="34" charset="0"/>
              <a:cs typeface="Arial" panose="020B0604020202020204" pitchFamily="34" charset="0"/>
            </a:endParaRPr>
          </a:p>
          <a:p>
            <a:pPr algn="l"/>
            <a:r>
              <a:rPr lang="en-GB" sz="1600" b="0" i="0" dirty="0">
                <a:solidFill>
                  <a:srgbClr val="333333"/>
                </a:solidFill>
                <a:effectLst/>
                <a:latin typeface="Arial" panose="020B0604020202020204" pitchFamily="34" charset="0"/>
              </a:rPr>
              <a:t>Arrest or detention by the police is normally associated with suspicion of criminal behaviour, therefore, telling a person who is mentally vulnerable (detained under MHA 1983), without any further explanation, that they have been arrested (or are being detained) may cause considerable additional distress.</a:t>
            </a:r>
          </a:p>
          <a:p>
            <a:pPr algn="l"/>
            <a:r>
              <a:rPr lang="en-GB" sz="1600" b="0" i="0" dirty="0">
                <a:solidFill>
                  <a:srgbClr val="333333"/>
                </a:solidFill>
                <a:effectLst/>
                <a:latin typeface="Arial" panose="020B0604020202020204" pitchFamily="34" charset="0"/>
              </a:rPr>
              <a:t>When using </a:t>
            </a:r>
            <a:r>
              <a:rPr lang="en-GB" sz="1600" b="0" i="0" u="sng" dirty="0">
                <a:solidFill>
                  <a:srgbClr val="065E80"/>
                </a:solidFill>
                <a:effectLst/>
                <a:latin typeface="Arial" panose="020B0604020202020204" pitchFamily="34" charset="0"/>
                <a:hlinkClick r:id="rId3"/>
              </a:rPr>
              <a:t>section 136</a:t>
            </a:r>
            <a:r>
              <a:rPr lang="en-GB" sz="1600" b="0" i="0" dirty="0">
                <a:solidFill>
                  <a:srgbClr val="333333"/>
                </a:solidFill>
                <a:effectLst/>
                <a:latin typeface="Arial" panose="020B0604020202020204" pitchFamily="34" charset="0"/>
              </a:rPr>
              <a:t> MHA 1983, officers should make it clear to people that they will </a:t>
            </a:r>
            <a:r>
              <a:rPr lang="en-GB" sz="1600" b="1" i="0" dirty="0">
                <a:solidFill>
                  <a:srgbClr val="333333"/>
                </a:solidFill>
                <a:effectLst/>
                <a:latin typeface="Arial" panose="020B0604020202020204" pitchFamily="34" charset="0"/>
              </a:rPr>
              <a:t>have to come with the police because of the officer’s concern for their wellbeing, and that they have no choice in the matter.</a:t>
            </a:r>
          </a:p>
          <a:p>
            <a:endParaRPr lang="en-US" altLang="en-US" sz="1100" dirty="0">
              <a:solidFill>
                <a:srgbClr val="FF3300"/>
              </a:solidFill>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Persons detained under Section 136 are deemed to be in legal custody and can be searched under Section 32, PACE 1984. The police officer may search the person at any time whilst the person is detained if they have reasonable ground for believing that the person:</a:t>
            </a:r>
          </a:p>
          <a:p>
            <a:r>
              <a:rPr lang="en-GB" altLang="en-US" sz="1100" b="1" dirty="0">
                <a:solidFill>
                  <a:srgbClr val="FF0000"/>
                </a:solidFill>
                <a:latin typeface="Arial" panose="020B0604020202020204" pitchFamily="34" charset="0"/>
                <a:cs typeface="Arial" panose="020B0604020202020204" pitchFamily="34" charset="0"/>
              </a:rPr>
              <a:t>a)	 May present a danger to themselves or others and</a:t>
            </a:r>
          </a:p>
          <a:p>
            <a:r>
              <a:rPr lang="en-GB" altLang="en-US" sz="1100" b="1" dirty="0">
                <a:solidFill>
                  <a:srgbClr val="FF0000"/>
                </a:solidFill>
                <a:latin typeface="Arial" panose="020B0604020202020204" pitchFamily="34" charset="0"/>
                <a:cs typeface="Arial" panose="020B0604020202020204" pitchFamily="34" charset="0"/>
              </a:rPr>
              <a:t>b)	 Is concealing an item that could be used to cause physical injury to themselves or others.</a:t>
            </a:r>
          </a:p>
          <a:p>
            <a:endParaRPr lang="en-US" altLang="en-US" sz="1100" b="1" dirty="0">
              <a:solidFill>
                <a:srgbClr val="FF0000"/>
              </a:solidFill>
              <a:latin typeface="Arial" panose="020B0604020202020204" pitchFamily="34" charset="0"/>
              <a:cs typeface="Arial" panose="020B0604020202020204" pitchFamily="34" charset="0"/>
            </a:endParaRPr>
          </a:p>
          <a:p>
            <a:endParaRPr lang="en-US" altLang="en-US" sz="1100" b="1" dirty="0">
              <a:solidFill>
                <a:srgbClr val="FF0000"/>
              </a:solidFill>
              <a:latin typeface="Arial" panose="020B0604020202020204" pitchFamily="34" charset="0"/>
              <a:cs typeface="Arial" panose="020B0604020202020204" pitchFamily="34" charset="0"/>
            </a:endParaRPr>
          </a:p>
          <a:p>
            <a:r>
              <a:rPr lang="en-US" altLang="en-US" sz="1100" b="1" dirty="0">
                <a:solidFill>
                  <a:srgbClr val="FF0000"/>
                </a:solidFill>
                <a:latin typeface="Arial" panose="020B0604020202020204" pitchFamily="34" charset="0"/>
                <a:cs typeface="Arial" panose="020B0604020202020204" pitchFamily="34" charset="0"/>
              </a:rPr>
              <a:t>WHAT KINDS OF BEHAVIOUR WOULD SUPPORT </a:t>
            </a:r>
            <a:r>
              <a:rPr lang="en-US" altLang="en-US" sz="1100" dirty="0">
                <a:solidFill>
                  <a:srgbClr val="FF0000"/>
                </a:solidFill>
                <a:latin typeface="Arial" panose="020B0604020202020204" pitchFamily="34" charset="0"/>
                <a:cs typeface="Arial" panose="020B0604020202020204" pitchFamily="34" charset="0"/>
              </a:rPr>
              <a:t>‘’immediate need of care or control?’’</a:t>
            </a:r>
          </a:p>
          <a:p>
            <a:r>
              <a:rPr lang="en-US" altLang="en-US" sz="1100" dirty="0">
                <a:solidFill>
                  <a:srgbClr val="FF0000"/>
                </a:solidFill>
                <a:latin typeface="Arial" panose="020B0604020202020204" pitchFamily="34" charset="0"/>
                <a:cs typeface="Arial" panose="020B0604020202020204" pitchFamily="34" charset="0"/>
              </a:rPr>
              <a:t>It is not enough to be suffering from a mental disorder alone as people live successfully in the community despite suffering from mental illness.</a:t>
            </a:r>
          </a:p>
          <a:p>
            <a:endParaRPr lang="en-US" altLang="en-US" sz="1100" dirty="0">
              <a:solidFill>
                <a:srgbClr val="FF0000"/>
              </a:solidFill>
              <a:latin typeface="Arial" panose="020B0604020202020204" pitchFamily="34" charset="0"/>
              <a:cs typeface="Arial" panose="020B0604020202020204" pitchFamily="34" charset="0"/>
            </a:endParaRPr>
          </a:p>
          <a:p>
            <a:r>
              <a:rPr lang="en-US" altLang="en-US" sz="1100" dirty="0">
                <a:solidFill>
                  <a:srgbClr val="FF0000"/>
                </a:solidFill>
                <a:latin typeface="Arial" panose="020B0604020202020204" pitchFamily="34" charset="0"/>
                <a:cs typeface="Arial" panose="020B0604020202020204" pitchFamily="34" charset="0"/>
              </a:rPr>
              <a:t>We will discuss what is a place of safety? later in the session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1038689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0" dirty="0">
                <a:latin typeface="+mn-lt"/>
                <a:cs typeface="Arial" pitchFamily="34" charset="0"/>
              </a:rPr>
              <a:t>Under the amendment from the </a:t>
            </a:r>
            <a:r>
              <a:rPr lang="en-GB" altLang="en-US" sz="1100" b="1" dirty="0">
                <a:latin typeface="+mn-lt"/>
                <a:cs typeface="Arial" pitchFamily="34" charset="0"/>
              </a:rPr>
              <a:t>POLICE AND CRIME ACT 2017 </a:t>
            </a:r>
            <a:r>
              <a:rPr lang="en-GB" altLang="en-US" sz="1100" b="0" dirty="0">
                <a:latin typeface="+mn-lt"/>
                <a:cs typeface="Arial" pitchFamily="34" charset="0"/>
              </a:rPr>
              <a:t>there is now a r</a:t>
            </a:r>
            <a:r>
              <a:rPr lang="en-GB" altLang="en-US" sz="1100" b="0" dirty="0">
                <a:latin typeface="Arial" panose="020B0604020202020204" pitchFamily="34" charset="0"/>
                <a:cs typeface="Arial" panose="020B0604020202020204" pitchFamily="34" charset="0"/>
              </a:rPr>
              <a:t>equirement </a:t>
            </a:r>
            <a:r>
              <a:rPr lang="en-GB" altLang="en-US" sz="1100" dirty="0">
                <a:latin typeface="Arial" panose="020B0604020202020204" pitchFamily="34" charset="0"/>
                <a:cs typeface="Arial" panose="020B0604020202020204" pitchFamily="34" charset="0"/>
              </a:rPr>
              <a:t>for Police to Seek Health Advice Before Detaining Under S136 Mental Health Act 1983</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Before deciding to remove a person to, or keep a person at, a place of safety</a:t>
            </a:r>
          </a:p>
          <a:p>
            <a:r>
              <a:rPr lang="en-GB" altLang="en-US" sz="1100" dirty="0">
                <a:latin typeface="Arial" panose="020B0604020202020204" pitchFamily="34" charset="0"/>
                <a:cs typeface="Arial" panose="020B0604020202020204" pitchFamily="34" charset="0"/>
              </a:rPr>
              <a:t>The police officer must, if it is practicable to do so, consult with-</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Doctor</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Nurse</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Approved Mental Health Professional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1600" dirty="0">
                <a:latin typeface="Arial" panose="020B0604020202020204" pitchFamily="34" charset="0"/>
                <a:cs typeface="Arial" panose="020B0604020202020204" pitchFamily="34" charset="0"/>
              </a:rPr>
              <a:t>A registered medical practitioner,</a:t>
            </a:r>
            <a:endParaRPr lang="en-GB" sz="1600" b="0" i="0" dirty="0">
              <a:solidFill>
                <a:srgbClr val="333333"/>
              </a:solidFill>
              <a:effectLst/>
              <a:latin typeface="Arial" panose="020B0604020202020204" pitchFamily="34" charset="0"/>
            </a:endParaRPr>
          </a:p>
          <a:p>
            <a:pPr algn="l">
              <a:buFont typeface="Arial" panose="020B0604020202020204" pitchFamily="34" charset="0"/>
              <a:buChar char="•"/>
            </a:pPr>
            <a:r>
              <a:rPr lang="en-GB" sz="1600" b="0" i="0" dirty="0">
                <a:solidFill>
                  <a:srgbClr val="333333"/>
                </a:solidFill>
                <a:effectLst/>
                <a:latin typeface="Arial" panose="020B0604020202020204" pitchFamily="34" charset="0"/>
              </a:rPr>
              <a:t>Paramedic</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occupational therapist.</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This requirement would provide officers an additional safeguard on section136 powers which would require a health professional is consulted, prior to the person being formally detained under section136, provided that the situation was not so urgent that the patient, the police officer, or others would not be put at risk by doing so.</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police are not medically qualified and are only using their individual judgement as to the situation at the time. Benefit of advice  over the telephone from a mental health nurse a proportion of section136 detentions can be averted because the health professional can access medical records to help assess the risk, and use their professional expertise to assist the police in deciding whether or not the person needs to be detained or whether an alternative resolution would be appropriate.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 is not envisaged that, in a section136 detention, a health professional would be required to authorise the use of the power. The police officer may be called upon to make a quick decision and a health professional may not always be available. The police officer must take responsibility for whether or not to use their powers if they consider that the person satisfies the criteria for removal under section136 , and while they have regard for the advice give them by a health professional, the decision remains their own.</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Therefore, this advice requires police officers to consult a suitable health professional prior to detaining a person under section 136, provided if it is practicable to do so. This will mean telephoning the relevant crisis team in each local health board within the force area prior to detention. </a:t>
            </a:r>
          </a:p>
          <a:p>
            <a:endParaRPr lang="en-US" altLang="en-US" sz="1100" dirty="0">
              <a:latin typeface="Arial" panose="020B0604020202020204" pitchFamily="34" charset="0"/>
              <a:cs typeface="Arial" panose="020B0604020202020204" pitchFamily="34" charset="0"/>
            </a:endParaRPr>
          </a:p>
          <a:p>
            <a:r>
              <a:rPr lang="en-US" altLang="en-US" sz="1100" b="1" dirty="0">
                <a:solidFill>
                  <a:srgbClr val="FF0000"/>
                </a:solidFill>
                <a:latin typeface="Arial" panose="020B0604020202020204" pitchFamily="34" charset="0"/>
                <a:cs typeface="Arial" panose="020B0604020202020204" pitchFamily="34" charset="0"/>
              </a:rPr>
              <a:t>S136 FINAL DECISION IS ALWAYS THE POLICE OFFICER [JPLANE]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Force policies cover exactly how to contact medical professionals. – once operational you will be told the contact numbers for your local MH places of safety.</a:t>
            </a:r>
          </a:p>
          <a:p>
            <a:endParaRPr lang="en-US" altLang="en-US" sz="1100" b="1"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Best Practice of Sec 136-</a:t>
            </a:r>
          </a:p>
          <a:p>
            <a:r>
              <a:rPr lang="en-US" altLang="en-US" sz="1100" dirty="0">
                <a:latin typeface="Arial" panose="020B0604020202020204" pitchFamily="34" charset="0"/>
                <a:cs typeface="Arial" panose="020B0604020202020204" pitchFamily="34" charset="0"/>
              </a:rPr>
              <a:t>At place of Safety relay circumstances to shift coordinator.</a:t>
            </a:r>
          </a:p>
          <a:p>
            <a:r>
              <a:rPr lang="en-US" altLang="en-US" sz="1100" dirty="0">
                <a:latin typeface="Arial" panose="020B0604020202020204" pitchFamily="34" charset="0"/>
                <a:cs typeface="Arial" panose="020B0604020202020204" pitchFamily="34" charset="0"/>
              </a:rPr>
              <a:t>Ask them if they are going to accept the detention.</a:t>
            </a:r>
          </a:p>
          <a:p>
            <a:r>
              <a:rPr lang="en-US" altLang="en-US" sz="1100" dirty="0">
                <a:latin typeface="Arial" panose="020B0604020202020204" pitchFamily="34" charset="0"/>
                <a:cs typeface="Arial" panose="020B0604020202020204" pitchFamily="34" charset="0"/>
              </a:rPr>
              <a:t>If they do, the detention powers become joint as health </a:t>
            </a:r>
            <a:r>
              <a:rPr lang="en-US" altLang="en-US" sz="1100" dirty="0" err="1">
                <a:latin typeface="Arial" panose="020B0604020202020204" pitchFamily="34" charset="0"/>
                <a:cs typeface="Arial" panose="020B0604020202020204" pitchFamily="34" charset="0"/>
              </a:rPr>
              <a:t>carers</a:t>
            </a:r>
            <a:r>
              <a:rPr lang="en-US" altLang="en-US" sz="1100" dirty="0">
                <a:latin typeface="Arial" panose="020B0604020202020204" pitchFamily="34" charset="0"/>
                <a:cs typeface="Arial" panose="020B0604020202020204" pitchFamily="34" charset="0"/>
              </a:rPr>
              <a:t> have the same powers to stop the individual leaving the place of safety.[This is important as it determines if you remain at the place of safety].</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If they refuse. Ask the reason why? </a:t>
            </a:r>
            <a:r>
              <a:rPr lang="en-US" altLang="en-US" sz="1100" dirty="0">
                <a:solidFill>
                  <a:srgbClr val="FF3300"/>
                </a:solidFill>
                <a:latin typeface="Arial" panose="020B0604020202020204" pitchFamily="34" charset="0"/>
                <a:cs typeface="Arial" panose="020B0604020202020204" pitchFamily="34" charset="0"/>
              </a:rPr>
              <a:t>If necessary refer to Bronze for arbitration</a:t>
            </a:r>
            <a:r>
              <a:rPr lang="en-US" altLang="en-US" sz="1100" dirty="0">
                <a:latin typeface="Arial" panose="020B0604020202020204" pitchFamily="34" charset="0"/>
                <a:cs typeface="Arial" panose="020B0604020202020204" pitchFamily="34" charset="0"/>
              </a:rPr>
              <a:t>.</a:t>
            </a:r>
          </a:p>
          <a:p>
            <a:r>
              <a:rPr lang="en-US" altLang="en-US" sz="1100" dirty="0">
                <a:latin typeface="Arial" panose="020B0604020202020204" pitchFamily="34" charset="0"/>
                <a:cs typeface="Arial" panose="020B0604020202020204" pitchFamily="34" charset="0"/>
              </a:rPr>
              <a:t>Complete S136 form [see later in PPT]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38374643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altLang="en-US" sz="1100" dirty="0">
                <a:latin typeface="Arial" panose="020B0604020202020204" pitchFamily="34" charset="0"/>
                <a:cs typeface="Arial" panose="020B0604020202020204" pitchFamily="34" charset="0"/>
              </a:rPr>
              <a:t>The clear stance is that the officer must believe the person or someone else may suffer some kind of harm if they do not take action to remove them.</a:t>
            </a:r>
          </a:p>
          <a:p>
            <a:pPr algn="l"/>
            <a:endParaRPr lang="en-GB" altLang="en-US" sz="1100" b="0" dirty="0">
              <a:latin typeface="Arial" panose="020B0604020202020204" pitchFamily="34" charset="0"/>
              <a:cs typeface="Arial" panose="020B0604020202020204" pitchFamily="34" charset="0"/>
            </a:endParaRPr>
          </a:p>
          <a:p>
            <a:pPr algn="l"/>
            <a:r>
              <a:rPr lang="en-GB" altLang="en-US" sz="1100" b="1" dirty="0">
                <a:latin typeface="Arial" panose="020B0604020202020204" pitchFamily="34" charset="0"/>
                <a:cs typeface="Arial" panose="020B0604020202020204" pitchFamily="34" charset="0"/>
              </a:rPr>
              <a:t>Simply behaving in an odd or unusual way does not necessarily mean they should be removed.</a:t>
            </a:r>
          </a:p>
          <a:p>
            <a:pPr algn="l"/>
            <a:endParaRPr lang="en-GB" altLang="en-US" sz="1100" b="1" dirty="0">
              <a:latin typeface="Arial" panose="020B0604020202020204" pitchFamily="34" charset="0"/>
              <a:cs typeface="Arial" panose="020B0604020202020204" pitchFamily="34" charset="0"/>
            </a:endParaRPr>
          </a:p>
          <a:p>
            <a:pPr algn="l"/>
            <a:r>
              <a:rPr lang="en-GB" altLang="en-US" sz="1100" dirty="0">
                <a:latin typeface="Arial" panose="020B0604020202020204" pitchFamily="34" charset="0"/>
                <a:cs typeface="Arial" panose="020B0604020202020204" pitchFamily="34" charset="0"/>
              </a:rPr>
              <a:t>The power to remove under Section 136 does not expect police officers to attempt to make a diagnosis of someone’s mental state but provides power to officers who believe in good faith that someone is mentally disordered and requires immediate care and control to remove them to a place of safety. </a:t>
            </a:r>
            <a:endParaRPr lang="en-US" altLang="en-US" sz="1100" dirty="0">
              <a:latin typeface="Arial" panose="020B0604020202020204" pitchFamily="34" charset="0"/>
              <a:cs typeface="Arial" panose="020B0604020202020204" pitchFamily="34" charset="0"/>
            </a:endParaRPr>
          </a:p>
          <a:p>
            <a:pPr algn="ct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16193331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err="1">
                <a:effectLst/>
                <a:latin typeface="Segoe UI" panose="020B0502040204020203" pitchFamily="34" charset="0"/>
              </a:rPr>
              <a:t>Boardblast</a:t>
            </a:r>
            <a:r>
              <a:rPr lang="en-GB" sz="1800" dirty="0">
                <a:effectLst/>
                <a:latin typeface="Segoe UI" panose="020B0502040204020203" pitchFamily="34" charset="0"/>
              </a:rPr>
              <a:t>: Ask student when they would consider to use 136. Discuss with class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Segoe UI" panose="020B0502040204020203" pitchFamily="34" charset="0"/>
              </a:rPr>
              <a:t>There may be many more options that students come up with.</a:t>
            </a:r>
            <a:endParaRPr lang="en-GB" sz="1800"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panose="020B0604020202020204" pitchFamily="34" charset="0"/>
                <a:cs typeface="Arial" panose="020B0604020202020204" pitchFamily="34" charset="0"/>
              </a:rPr>
              <a:t>Trainer</a:t>
            </a:r>
            <a:r>
              <a:rPr lang="en-US" altLang="en-US" sz="1100" baseline="0" dirty="0">
                <a:latin typeface="Arial" panose="020B0604020202020204" pitchFamily="34" charset="0"/>
                <a:cs typeface="Arial" panose="020B0604020202020204" pitchFamily="34" charset="0"/>
              </a:rPr>
              <a:t> to discuss each example in turn. Trainer to give examples</a:t>
            </a:r>
            <a:endParaRPr lang="en-US"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33396474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600" b="1" i="0" dirty="0">
                <a:solidFill>
                  <a:srgbClr val="282560"/>
                </a:solidFill>
                <a:effectLst/>
                <a:latin typeface="Arial" panose="020B0604020202020204" pitchFamily="34" charset="0"/>
              </a:rPr>
              <a:t>A place of safety</a:t>
            </a:r>
            <a:endParaRPr lang="en-GB" sz="1600" b="0" i="0" dirty="0">
              <a:solidFill>
                <a:srgbClr val="282560"/>
              </a:solidFill>
              <a:effectLst/>
              <a:latin typeface="Arial" panose="020B0604020202020204" pitchFamily="34" charset="0"/>
            </a:endParaRPr>
          </a:p>
          <a:p>
            <a:pPr algn="l"/>
            <a:r>
              <a:rPr lang="en-GB" sz="1600" b="0" i="0" u="sng" dirty="0">
                <a:solidFill>
                  <a:srgbClr val="065E80"/>
                </a:solidFill>
                <a:effectLst/>
                <a:latin typeface="Arial" panose="020B0604020202020204" pitchFamily="34" charset="0"/>
                <a:hlinkClick r:id="rId3"/>
              </a:rPr>
              <a:t>Section 135</a:t>
            </a:r>
            <a:r>
              <a:rPr lang="en-GB" sz="1600" b="0" i="0" dirty="0">
                <a:solidFill>
                  <a:srgbClr val="282560"/>
                </a:solidFill>
                <a:effectLst/>
                <a:latin typeface="Arial" panose="020B0604020202020204" pitchFamily="34" charset="0"/>
              </a:rPr>
              <a:t>(6) MHA 1983 defines a place of safety as:</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residential accommodation provided by a local social services authority under </a:t>
            </a:r>
            <a:r>
              <a:rPr lang="en-GB" sz="1600" b="0" i="0" u="sng" dirty="0">
                <a:solidFill>
                  <a:srgbClr val="065E80"/>
                </a:solidFill>
                <a:effectLst/>
                <a:latin typeface="Arial" panose="020B0604020202020204" pitchFamily="34" charset="0"/>
                <a:hlinkClick r:id="rId4"/>
              </a:rPr>
              <a:t>Part I</a:t>
            </a:r>
            <a:r>
              <a:rPr lang="en-GB" sz="1600" b="0" i="0" dirty="0">
                <a:solidFill>
                  <a:srgbClr val="333333"/>
                </a:solidFill>
                <a:effectLst/>
                <a:latin typeface="Arial" panose="020B0604020202020204" pitchFamily="34" charset="0"/>
              </a:rPr>
              <a:t> of the Care Act 2014 or </a:t>
            </a:r>
            <a:r>
              <a:rPr lang="en-GB" sz="1600" b="0" i="0" u="sng" dirty="0">
                <a:solidFill>
                  <a:srgbClr val="065E80"/>
                </a:solidFill>
                <a:effectLst/>
                <a:latin typeface="Arial" panose="020B0604020202020204" pitchFamily="34" charset="0"/>
                <a:hlinkClick r:id="rId5"/>
              </a:rPr>
              <a:t>Part IV</a:t>
            </a:r>
            <a:r>
              <a:rPr lang="en-GB" sz="1600" b="0" i="0" dirty="0">
                <a:solidFill>
                  <a:srgbClr val="333333"/>
                </a:solidFill>
                <a:effectLst/>
                <a:latin typeface="Arial" panose="020B0604020202020204" pitchFamily="34" charset="0"/>
              </a:rPr>
              <a:t> of the Social Services and Well-being (Wales) Act 2014</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a hospital (as defined by this act)</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a police station – more about this on next two slides</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an independent hospital or care home for people who are mentally disordered</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any other suitable place.</a:t>
            </a:r>
          </a:p>
          <a:p>
            <a:pPr algn="l"/>
            <a:endParaRPr lang="en-US" altLang="en-US" sz="1100" dirty="0">
              <a:latin typeface="Arial" panose="020B0604020202020204" pitchFamily="34" charset="0"/>
              <a:cs typeface="Arial" panose="020B0604020202020204" pitchFamily="34" charset="0"/>
            </a:endParaRPr>
          </a:p>
          <a:p>
            <a:pPr algn="l"/>
            <a:r>
              <a:rPr lang="en-US" altLang="en-US" sz="1100" dirty="0">
                <a:latin typeface="Arial" panose="020B0604020202020204" pitchFamily="34" charset="0"/>
                <a:cs typeface="Arial" panose="020B0604020202020204" pitchFamily="34" charset="0"/>
              </a:rPr>
              <a:t>Search BOB via Mental Health and click on contact details and telephone numbers</a:t>
            </a:r>
          </a:p>
          <a:p>
            <a:pPr algn="l"/>
            <a:r>
              <a:rPr lang="en-US" altLang="en-US" sz="1100" dirty="0">
                <a:latin typeface="Arial" panose="020B0604020202020204" pitchFamily="34" charset="0"/>
                <a:cs typeface="Arial" panose="020B0604020202020204" pitchFamily="34" charset="0"/>
              </a:rPr>
              <a:t>SWP Places of Safety - </a:t>
            </a:r>
          </a:p>
          <a:p>
            <a:pPr marL="342900" indent="-342900" eaLnBrk="0" fontAlgn="base" hangingPunct="0">
              <a:spcBef>
                <a:spcPct val="0"/>
              </a:spcBef>
              <a:spcAft>
                <a:spcPct val="0"/>
              </a:spcAft>
              <a:buFont typeface="Arial" panose="020B0604020202020204" pitchFamily="34" charset="0"/>
              <a:buChar char="•"/>
              <a:defRPr/>
            </a:pPr>
            <a:r>
              <a:rPr lang="en-GB" sz="1100" b="1" dirty="0">
                <a:ea typeface="ＭＳ Ｐゴシック" panose="020B0600070205080204" pitchFamily="34" charset="-128"/>
              </a:rPr>
              <a:t>Royal Glamorgan Hospital </a:t>
            </a:r>
            <a:r>
              <a:rPr lang="en-GB" sz="1100" dirty="0">
                <a:ea typeface="ＭＳ Ｐゴシック" panose="020B0600070205080204" pitchFamily="34" charset="-128"/>
              </a:rPr>
              <a:t>– Mental Health Unit</a:t>
            </a:r>
          </a:p>
          <a:p>
            <a:pPr marL="342900" indent="-342900" eaLnBrk="0" fontAlgn="base" hangingPunct="0">
              <a:spcBef>
                <a:spcPct val="0"/>
              </a:spcBef>
              <a:spcAft>
                <a:spcPct val="0"/>
              </a:spcAft>
              <a:buFont typeface="Arial" panose="020B0604020202020204" pitchFamily="34" charset="0"/>
              <a:buChar char="•"/>
              <a:defRPr/>
            </a:pPr>
            <a:r>
              <a:rPr lang="en-GB" sz="1100" b="1" dirty="0">
                <a:ea typeface="ＭＳ Ｐゴシック" panose="020B0600070205080204" pitchFamily="34" charset="-128"/>
              </a:rPr>
              <a:t>Prince Charles Hospital, Merthyr </a:t>
            </a:r>
            <a:r>
              <a:rPr lang="en-GB" sz="1100" dirty="0">
                <a:ea typeface="ＭＳ Ｐゴシック" panose="020B0600070205080204" pitchFamily="34" charset="-128"/>
              </a:rPr>
              <a:t>- The Crisis Suite </a:t>
            </a:r>
          </a:p>
          <a:p>
            <a:pPr marL="342900" indent="-342900" eaLnBrk="0" fontAlgn="base" hangingPunct="0">
              <a:spcBef>
                <a:spcPct val="0"/>
              </a:spcBef>
              <a:spcAft>
                <a:spcPct val="0"/>
              </a:spcAft>
              <a:buFont typeface="Arial" panose="020B0604020202020204" pitchFamily="34" charset="0"/>
              <a:buChar char="•"/>
              <a:defRPr/>
            </a:pPr>
            <a:r>
              <a:rPr lang="en-GB" sz="1100" b="1" dirty="0" err="1">
                <a:ea typeface="ＭＳ Ｐゴシック" panose="020B0600070205080204" pitchFamily="34" charset="-128"/>
              </a:rPr>
              <a:t>Llandough</a:t>
            </a:r>
            <a:r>
              <a:rPr lang="en-GB" sz="1100" b="1" dirty="0">
                <a:ea typeface="ＭＳ Ｐゴシック" panose="020B0600070205080204" pitchFamily="34" charset="-128"/>
              </a:rPr>
              <a:t> Hospital, Cardiff </a:t>
            </a:r>
            <a:r>
              <a:rPr lang="en-GB" sz="1100" dirty="0">
                <a:ea typeface="ＭＳ Ｐゴシック" panose="020B0600070205080204" pitchFamily="34" charset="-128"/>
              </a:rPr>
              <a:t>- </a:t>
            </a:r>
            <a:r>
              <a:rPr lang="en-GB" sz="1100" dirty="0" err="1">
                <a:ea typeface="ＭＳ Ｐゴシック" panose="020B0600070205080204" pitchFamily="34" charset="-128"/>
              </a:rPr>
              <a:t>Hafan</a:t>
            </a:r>
            <a:r>
              <a:rPr lang="en-GB" sz="1100" dirty="0">
                <a:ea typeface="ＭＳ Ｐゴシック" panose="020B0600070205080204" pitchFamily="34" charset="-128"/>
              </a:rPr>
              <a:t> y </a:t>
            </a:r>
            <a:r>
              <a:rPr lang="en-GB" sz="1100" dirty="0" err="1">
                <a:ea typeface="ＭＳ Ｐゴシック" panose="020B0600070205080204" pitchFamily="34" charset="-128"/>
              </a:rPr>
              <a:t>Coed</a:t>
            </a:r>
            <a:r>
              <a:rPr lang="en-GB" sz="1100" dirty="0">
                <a:ea typeface="ＭＳ Ｐゴシック" panose="020B0600070205080204" pitchFamily="34" charset="-128"/>
              </a:rPr>
              <a:t> </a:t>
            </a:r>
          </a:p>
          <a:p>
            <a:pPr marL="342900" indent="-342900" eaLnBrk="0" fontAlgn="base" hangingPunct="0">
              <a:spcBef>
                <a:spcPct val="0"/>
              </a:spcBef>
              <a:spcAft>
                <a:spcPct val="0"/>
              </a:spcAft>
              <a:buFont typeface="Arial" panose="020B0604020202020204" pitchFamily="34" charset="0"/>
              <a:buChar char="•"/>
              <a:defRPr/>
            </a:pPr>
            <a:r>
              <a:rPr lang="en-GB" sz="1100" b="1" dirty="0">
                <a:ea typeface="ＭＳ Ｐゴシック" panose="020B0600070205080204" pitchFamily="34" charset="-128"/>
              </a:rPr>
              <a:t>Princess Of Wales Hospital, Bridgend </a:t>
            </a:r>
            <a:r>
              <a:rPr lang="en-GB" sz="1100" dirty="0">
                <a:ea typeface="ＭＳ Ｐゴシック" panose="020B0600070205080204" pitchFamily="34" charset="-128"/>
              </a:rPr>
              <a:t>- The </a:t>
            </a:r>
            <a:r>
              <a:rPr lang="en-GB" sz="1100" dirty="0" err="1">
                <a:ea typeface="ＭＳ Ｐゴシック" panose="020B0600070205080204" pitchFamily="34" charset="-128"/>
              </a:rPr>
              <a:t>Coity</a:t>
            </a:r>
            <a:r>
              <a:rPr lang="en-GB" sz="1100" dirty="0">
                <a:ea typeface="ＭＳ Ｐゴシック" panose="020B0600070205080204" pitchFamily="34" charset="-128"/>
              </a:rPr>
              <a:t> Clinic </a:t>
            </a:r>
          </a:p>
          <a:p>
            <a:pPr marL="342900" indent="-342900" eaLnBrk="0" fontAlgn="base" hangingPunct="0">
              <a:spcBef>
                <a:spcPct val="0"/>
              </a:spcBef>
              <a:spcAft>
                <a:spcPct val="0"/>
              </a:spcAft>
              <a:buFont typeface="Arial" panose="020B0604020202020204" pitchFamily="34" charset="0"/>
              <a:buChar char="•"/>
              <a:defRPr/>
            </a:pPr>
            <a:r>
              <a:rPr lang="en-GB" sz="1100" b="1" dirty="0">
                <a:ea typeface="ＭＳ Ｐゴシック" panose="020B0600070205080204" pitchFamily="34" charset="-128"/>
              </a:rPr>
              <a:t>Neath Port Talbot Hospital </a:t>
            </a:r>
            <a:r>
              <a:rPr lang="en-GB" sz="1100" dirty="0">
                <a:ea typeface="ＭＳ Ｐゴシック" panose="020B0600070205080204" pitchFamily="34" charset="-128"/>
              </a:rPr>
              <a:t>– Ward F Mental Health Unit</a:t>
            </a:r>
          </a:p>
          <a:p>
            <a:pPr marL="342900" indent="-342900" eaLnBrk="0" fontAlgn="base" hangingPunct="0">
              <a:spcBef>
                <a:spcPct val="0"/>
              </a:spcBef>
              <a:spcAft>
                <a:spcPct val="0"/>
              </a:spcAft>
              <a:buFont typeface="Arial" panose="020B0604020202020204" pitchFamily="34" charset="0"/>
              <a:buChar char="•"/>
              <a:defRPr/>
            </a:pPr>
            <a:r>
              <a:rPr lang="en-GB" sz="1100" b="1" dirty="0" err="1">
                <a:ea typeface="ＭＳ Ｐゴシック" panose="020B0600070205080204" pitchFamily="34" charset="-128"/>
              </a:rPr>
              <a:t>Cefn</a:t>
            </a:r>
            <a:r>
              <a:rPr lang="en-GB" sz="1100" b="1" dirty="0">
                <a:ea typeface="ＭＳ Ｐゴシック" panose="020B0600070205080204" pitchFamily="34" charset="-128"/>
              </a:rPr>
              <a:t> </a:t>
            </a:r>
            <a:r>
              <a:rPr lang="en-GB" sz="1100" b="1" dirty="0" err="1">
                <a:ea typeface="ＭＳ Ｐゴシック" panose="020B0600070205080204" pitchFamily="34" charset="-128"/>
              </a:rPr>
              <a:t>Coed</a:t>
            </a:r>
            <a:r>
              <a:rPr lang="en-GB" sz="1100" b="1" dirty="0">
                <a:ea typeface="ＭＳ Ｐゴシック" panose="020B0600070205080204" pitchFamily="34" charset="-128"/>
              </a:rPr>
              <a:t> Hospital, Swansea</a:t>
            </a:r>
          </a:p>
          <a:p>
            <a:pPr marL="342900" indent="-342900" eaLnBrk="0" fontAlgn="base" hangingPunct="0">
              <a:spcBef>
                <a:spcPct val="0"/>
              </a:spcBef>
              <a:spcAft>
                <a:spcPct val="0"/>
              </a:spcAft>
              <a:buFont typeface="Arial" panose="020B0604020202020204" pitchFamily="34" charset="0"/>
              <a:buChar char="•"/>
              <a:defRPr/>
            </a:pPr>
            <a:endParaRPr lang="en-GB" sz="1100" b="1" dirty="0">
              <a:ea typeface="ＭＳ Ｐゴシック" panose="020B0600070205080204" pitchFamily="34" charset="-128"/>
            </a:endParaRPr>
          </a:p>
          <a:p>
            <a:pPr marL="0" indent="0" eaLnBrk="0" fontAlgn="base" hangingPunct="0">
              <a:spcBef>
                <a:spcPct val="0"/>
              </a:spcBef>
              <a:spcAft>
                <a:spcPct val="0"/>
              </a:spcAft>
              <a:buFont typeface="Arial" panose="020B0604020202020204" pitchFamily="34" charset="0"/>
              <a:buNone/>
              <a:defRPr/>
            </a:pPr>
            <a:r>
              <a:rPr lang="en-GB" sz="1100" b="0" dirty="0">
                <a:ea typeface="ＭＳ Ｐゴシック" panose="020B0600070205080204" pitchFamily="34" charset="-128"/>
              </a:rPr>
              <a:t>Gwent Place of Safety –</a:t>
            </a:r>
          </a:p>
          <a:p>
            <a:pPr marL="171450" indent="-171450" eaLnBrk="0" fontAlgn="base" hangingPunct="0">
              <a:spcBef>
                <a:spcPct val="0"/>
              </a:spcBef>
              <a:spcAft>
                <a:spcPct val="0"/>
              </a:spcAft>
              <a:buFont typeface="Arial" panose="020B0604020202020204" pitchFamily="34" charset="0"/>
              <a:buChar char="•"/>
              <a:defRPr/>
            </a:pPr>
            <a:r>
              <a:rPr lang="en-GB" sz="1800" b="1" dirty="0">
                <a:solidFill>
                  <a:srgbClr val="000000"/>
                </a:solidFill>
                <a:effectLst/>
                <a:latin typeface="Arial" panose="020B0604020202020204" pitchFamily="34" charset="0"/>
                <a:ea typeface="Calibri" panose="020F0502020204030204" pitchFamily="34" charset="0"/>
              </a:rPr>
              <a:t>St </a:t>
            </a:r>
            <a:r>
              <a:rPr lang="en-GB" sz="1800" b="1" dirty="0" err="1">
                <a:solidFill>
                  <a:srgbClr val="000000"/>
                </a:solidFill>
                <a:effectLst/>
                <a:latin typeface="Arial" panose="020B0604020202020204" pitchFamily="34" charset="0"/>
                <a:ea typeface="Calibri" panose="020F0502020204030204" pitchFamily="34" charset="0"/>
              </a:rPr>
              <a:t>Cadocs</a:t>
            </a:r>
            <a:r>
              <a:rPr lang="en-GB" sz="1800" b="1" dirty="0">
                <a:solidFill>
                  <a:srgbClr val="000000"/>
                </a:solidFill>
                <a:effectLst/>
                <a:latin typeface="Arial" panose="020B0604020202020204" pitchFamily="34" charset="0"/>
                <a:ea typeface="Calibri" panose="020F0502020204030204" pitchFamily="34" charset="0"/>
              </a:rPr>
              <a:t> hospital, Caerleon, Newport</a:t>
            </a:r>
            <a:endParaRPr lang="en-GB" altLang="en-US" sz="1100" b="1" dirty="0">
              <a:solidFill>
                <a:srgbClr val="FF0000"/>
              </a:solidFill>
              <a:latin typeface="Arial" panose="020B0604020202020204" pitchFamily="34" charset="0"/>
              <a:cs typeface="Arial" panose="020B0604020202020204" pitchFamily="34" charset="0"/>
            </a:endParaRPr>
          </a:p>
          <a:p>
            <a:pPr algn="l"/>
            <a:endParaRPr lang="en-US" altLang="en-US" sz="1100" dirty="0">
              <a:solidFill>
                <a:srgbClr val="FF0000"/>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20909339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Can police take a juvenile vulnerable person to a custody suite?</a:t>
            </a:r>
            <a:endParaRPr lang="en-GB" sz="1800" dirty="0">
              <a:effectLst/>
              <a:latin typeface="Times New Roman" panose="02020603050405020304" pitchFamily="18" charset="0"/>
              <a:ea typeface="Times New Roman" panose="02020603050405020304" pitchFamily="18" charset="0"/>
            </a:endParaRPr>
          </a:p>
          <a:p>
            <a:pPr algn="l"/>
            <a:endParaRPr lang="en-GB" sz="1100" b="1" i="0" dirty="0">
              <a:solidFill>
                <a:srgbClr val="282560"/>
              </a:solidFill>
              <a:effectLst/>
              <a:latin typeface="Arial" panose="020B0604020202020204" pitchFamily="34" charset="0"/>
            </a:endParaRPr>
          </a:p>
          <a:p>
            <a:pPr algn="l"/>
            <a:r>
              <a:rPr lang="en-GB" sz="1100" b="1" i="0" dirty="0">
                <a:solidFill>
                  <a:srgbClr val="282560"/>
                </a:solidFill>
                <a:effectLst/>
                <a:latin typeface="Arial" panose="020B0604020202020204" pitchFamily="34" charset="0"/>
              </a:rPr>
              <a:t>Police cells </a:t>
            </a:r>
            <a:r>
              <a:rPr lang="en-GB" sz="1100" b="0" i="0" dirty="0">
                <a:solidFill>
                  <a:srgbClr val="282560"/>
                </a:solidFill>
                <a:effectLst/>
                <a:latin typeface="Arial" panose="020B0604020202020204" pitchFamily="34" charset="0"/>
              </a:rPr>
              <a:t>are not suitable places to detain people thought to have mental health problems. </a:t>
            </a:r>
          </a:p>
          <a:p>
            <a:pPr algn="l"/>
            <a:endParaRPr lang="en-GB" sz="1100" b="0" i="0" dirty="0">
              <a:solidFill>
                <a:srgbClr val="282560"/>
              </a:solidFill>
              <a:effectLst/>
              <a:latin typeface="Arial" panose="020B0604020202020204" pitchFamily="34" charset="0"/>
            </a:endParaRPr>
          </a:p>
          <a:p>
            <a:pPr algn="l"/>
            <a:r>
              <a:rPr lang="en-GB" sz="1100" b="1" i="0" dirty="0">
                <a:solidFill>
                  <a:srgbClr val="282560"/>
                </a:solidFill>
                <a:effectLst/>
                <a:latin typeface="Arial" panose="020B0604020202020204" pitchFamily="34" charset="0"/>
              </a:rPr>
              <a:t>Under 18 years should not be detained in a police station as a Place of Safety, in any circumstances.</a:t>
            </a:r>
            <a:r>
              <a:rPr lang="en-GB" sz="1100" b="0" i="0" dirty="0">
                <a:solidFill>
                  <a:srgbClr val="282560"/>
                </a:solidFill>
                <a:effectLst/>
                <a:latin typeface="Arial" panose="020B0604020202020204" pitchFamily="34" charset="0"/>
              </a:rPr>
              <a:t> </a:t>
            </a:r>
          </a:p>
          <a:p>
            <a:endParaRPr lang="en-GB" altLang="en-US" sz="1100" b="1"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TRAINER TO EMPATHISE ONLY TO A DESIGNATED PLACE OF SAFETY</a:t>
            </a:r>
          </a:p>
          <a:p>
            <a:endParaRPr lang="en-GB" altLang="en-US" sz="1100" b="1"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Juveniles detained under the MHA never attend a police</a:t>
            </a:r>
            <a:r>
              <a:rPr lang="en-GB" altLang="en-US" sz="1100" baseline="0" dirty="0">
                <a:latin typeface="Arial" panose="020B0604020202020204" pitchFamily="34" charset="0"/>
                <a:cs typeface="Arial" panose="020B0604020202020204" pitchFamily="34" charset="0"/>
              </a:rPr>
              <a:t> station</a:t>
            </a:r>
            <a:r>
              <a:rPr lang="en-GB" altLang="en-US" sz="1100" dirty="0">
                <a:latin typeface="Arial" panose="020B0604020202020204" pitchFamily="34" charset="0"/>
                <a:cs typeface="Arial" panose="020B0604020202020204" pitchFamily="34" charset="0"/>
              </a:rPr>
              <a:t>. The Legal amendment</a:t>
            </a:r>
            <a:r>
              <a:rPr lang="en-GB" altLang="en-US" sz="1100" baseline="0" dirty="0">
                <a:latin typeface="Arial" panose="020B0604020202020204" pitchFamily="34" charset="0"/>
                <a:cs typeface="Arial" panose="020B0604020202020204" pitchFamily="34" charset="0"/>
              </a:rPr>
              <a:t> of S81 </a:t>
            </a:r>
            <a:r>
              <a:rPr lang="en-GB" altLang="en-US" sz="1100" baseline="0" dirty="0" err="1">
                <a:latin typeface="Arial" panose="020B0604020202020204" pitchFamily="34" charset="0"/>
                <a:cs typeface="Arial" panose="020B0604020202020204" pitchFamily="34" charset="0"/>
              </a:rPr>
              <a:t>PaCa</a:t>
            </a:r>
            <a:r>
              <a:rPr lang="en-GB" altLang="en-US" sz="1100" baseline="0" dirty="0">
                <a:latin typeface="Arial" panose="020B0604020202020204" pitchFamily="34" charset="0"/>
                <a:cs typeface="Arial" panose="020B0604020202020204" pitchFamily="34" charset="0"/>
              </a:rPr>
              <a:t> (Police and Crime Act) states</a:t>
            </a:r>
            <a:r>
              <a:rPr lang="en-GB" altLang="en-US" sz="1100" b="1" baseline="0" dirty="0">
                <a:latin typeface="Arial" panose="020B0604020202020204" pitchFamily="34" charset="0"/>
                <a:cs typeface="Arial" panose="020B0604020202020204" pitchFamily="34" charset="0"/>
              </a:rPr>
              <a:t>, “A child may not, in the exercise of a power to which this section applies, be removed to, kept at or taken to a place of safety that is a police station.” </a:t>
            </a:r>
            <a:r>
              <a:rPr lang="en-GB" altLang="en-US" sz="1100" baseline="0" dirty="0">
                <a:latin typeface="Arial" panose="020B0604020202020204" pitchFamily="34" charset="0"/>
                <a:cs typeface="Arial" panose="020B0604020202020204" pitchFamily="34" charset="0"/>
              </a:rPr>
              <a:t>(S136A MHA, as it will be amended)</a:t>
            </a: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Juveniles only a designated place of safety</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Under the age of 18</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new Sec 136A [1] Means that it is unlawful to use a police station as a place of safety for a person under the age of 18 under any circumstances.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amendment is a ban on the use of police stations – any child detained under S135/136</a:t>
            </a:r>
            <a:r>
              <a:rPr lang="en-GB" altLang="en-US" sz="1100" baseline="0" dirty="0">
                <a:latin typeface="Arial" panose="020B0604020202020204" pitchFamily="34" charset="0"/>
                <a:cs typeface="Arial" panose="020B0604020202020204" pitchFamily="34" charset="0"/>
              </a:rPr>
              <a:t> </a:t>
            </a:r>
            <a:r>
              <a:rPr lang="en-GB" altLang="en-US" sz="1100" b="1" baseline="0" dirty="0">
                <a:latin typeface="Arial" panose="020B0604020202020204" pitchFamily="34" charset="0"/>
                <a:cs typeface="Arial" panose="020B0604020202020204" pitchFamily="34" charset="0"/>
              </a:rPr>
              <a:t>cannot be accommodated in any part </a:t>
            </a:r>
            <a:r>
              <a:rPr lang="en-GB" altLang="en-US" sz="1100" baseline="0" dirty="0">
                <a:latin typeface="Arial" panose="020B0604020202020204" pitchFamily="34" charset="0"/>
                <a:cs typeface="Arial" panose="020B0604020202020204" pitchFamily="34" charset="0"/>
              </a:rPr>
              <a:t>of a police station.</a:t>
            </a: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Local partners </a:t>
            </a:r>
            <a:r>
              <a:rPr lang="en-GB" altLang="en-US" sz="1100" b="1" dirty="0">
                <a:solidFill>
                  <a:srgbClr val="FF0000"/>
                </a:solidFill>
                <a:latin typeface="Arial" panose="020B0604020202020204" pitchFamily="34" charset="0"/>
                <a:cs typeface="Arial" panose="020B0604020202020204" pitchFamily="34" charset="0"/>
              </a:rPr>
              <a:t>should plan </a:t>
            </a:r>
            <a:r>
              <a:rPr lang="en-GB" altLang="en-US" sz="1100" dirty="0">
                <a:latin typeface="Arial" panose="020B0604020202020204" pitchFamily="34" charset="0"/>
                <a:cs typeface="Arial" panose="020B0604020202020204" pitchFamily="34" charset="0"/>
              </a:rPr>
              <a:t>for this eventuality</a:t>
            </a:r>
          </a:p>
          <a:p>
            <a:r>
              <a:rPr lang="en-GB" altLang="en-US" sz="1100" dirty="0">
                <a:latin typeface="Arial" panose="020B0604020202020204" pitchFamily="34" charset="0"/>
                <a:cs typeface="Arial" panose="020B0604020202020204" pitchFamily="34" charset="0"/>
              </a:rPr>
              <a:t>The legal framework governing the admission to hospital and treatment of children is complex. Children of any age may be detained using section 136 of the Mental Health Act (MHA), and any person under 18 may be taken into police protection using </a:t>
            </a:r>
            <a:r>
              <a:rPr lang="en-GB" altLang="en-US" sz="1100" b="1" dirty="0">
                <a:latin typeface="Arial" panose="020B0604020202020204" pitchFamily="34" charset="0"/>
                <a:cs typeface="Arial" panose="020B0604020202020204" pitchFamily="34" charset="0"/>
              </a:rPr>
              <a:t>section 46 of the Children Act 1989. [ This is the preferred option],</a:t>
            </a:r>
            <a:r>
              <a:rPr lang="en-GB" altLang="en-US" sz="1100" dirty="0">
                <a:latin typeface="Arial" panose="020B0604020202020204" pitchFamily="34" charset="0"/>
                <a:cs typeface="Arial" panose="020B0604020202020204" pitchFamily="34" charset="0"/>
              </a:rPr>
              <a:t>Information about the application of MHA powers to children and young people under the age of 18 is provided in Chapter 19 of the MHA Code of Practice for Wales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There has been a suggestion that the police could</a:t>
            </a:r>
            <a:r>
              <a:rPr lang="en-GB" altLang="en-US" sz="1100" baseline="0" dirty="0">
                <a:latin typeface="Arial" panose="020B0604020202020204" pitchFamily="34" charset="0"/>
                <a:cs typeface="Arial" panose="020B0604020202020204" pitchFamily="34" charset="0"/>
              </a:rPr>
              <a:t> ‘get around’ the amendment be arresting instead for other legal reasons where significant resistance or aggression is encountered. However, the whole point of S136 is to provide an ability to intervene without any resort to criminal law because of a principle concern about someone’s wellbeing. The whole point of the </a:t>
            </a:r>
            <a:r>
              <a:rPr lang="en-GB" altLang="en-US" sz="1100" baseline="0" dirty="0" err="1">
                <a:latin typeface="Arial" panose="020B0604020202020204" pitchFamily="34" charset="0"/>
                <a:cs typeface="Arial" panose="020B0604020202020204" pitchFamily="34" charset="0"/>
              </a:rPr>
              <a:t>PaCA</a:t>
            </a:r>
            <a:r>
              <a:rPr lang="en-GB" altLang="en-US" sz="1100" baseline="0" dirty="0">
                <a:latin typeface="Arial" panose="020B0604020202020204" pitchFamily="34" charset="0"/>
                <a:cs typeface="Arial" panose="020B0604020202020204" pitchFamily="34" charset="0"/>
              </a:rPr>
              <a:t> amendments is to reduce even further the reliance upon police custody to avoid criminalising young, vulnerable people. </a:t>
            </a:r>
            <a:endParaRPr lang="en-GB" alt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8177384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100" b="1" i="0" dirty="0">
                <a:solidFill>
                  <a:srgbClr val="282560"/>
                </a:solidFill>
                <a:effectLst/>
                <a:latin typeface="Arial" panose="020B0604020202020204" pitchFamily="34" charset="0"/>
              </a:rPr>
              <a:t>Police cells </a:t>
            </a:r>
            <a:r>
              <a:rPr lang="en-GB" sz="1100" b="0" i="0" dirty="0">
                <a:solidFill>
                  <a:srgbClr val="282560"/>
                </a:solidFill>
                <a:effectLst/>
                <a:latin typeface="Arial" panose="020B0604020202020204" pitchFamily="34" charset="0"/>
              </a:rPr>
              <a:t>are not suitable places to detain people thought to have mental health problems. </a:t>
            </a:r>
          </a:p>
          <a:p>
            <a:pPr algn="l"/>
            <a:endParaRPr lang="en-GB" sz="1100" b="0" i="0" dirty="0">
              <a:solidFill>
                <a:srgbClr val="282560"/>
              </a:solidFill>
              <a:effectLst/>
              <a:latin typeface="Arial" panose="020B0604020202020204" pitchFamily="34" charset="0"/>
            </a:endParaRPr>
          </a:p>
          <a:p>
            <a:pPr algn="l"/>
            <a:r>
              <a:rPr lang="en-GB" sz="1100" b="0" i="0" dirty="0">
                <a:solidFill>
                  <a:srgbClr val="282560"/>
                </a:solidFill>
                <a:effectLst/>
                <a:latin typeface="Arial" panose="020B0604020202020204" pitchFamily="34" charset="0"/>
              </a:rPr>
              <a:t>For adults they should only be used in exceptional circumstances. A person’s condition may be exacerbated by being held in this environment.</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This must be emphasised</a:t>
            </a:r>
            <a:r>
              <a:rPr lang="en-GB" altLang="en-US" sz="1100" baseline="0" dirty="0">
                <a:latin typeface="Arial" panose="020B0604020202020204" pitchFamily="34" charset="0"/>
                <a:cs typeface="Arial" panose="020B0604020202020204" pitchFamily="34" charset="0"/>
              </a:rPr>
              <a:t> to students. </a:t>
            </a:r>
          </a:p>
          <a:p>
            <a:endParaRPr lang="en-GB" altLang="en-US" sz="1100" baseline="0" dirty="0">
              <a:latin typeface="Arial" panose="020B0604020202020204" pitchFamily="34" charset="0"/>
              <a:cs typeface="Arial" panose="020B0604020202020204" pitchFamily="34" charset="0"/>
            </a:endParaRPr>
          </a:p>
          <a:p>
            <a:r>
              <a:rPr lang="en-GB" altLang="en-US" sz="1100" b="1" u="none" baseline="0" dirty="0">
                <a:latin typeface="Arial" panose="020B0604020202020204" pitchFamily="34" charset="0"/>
                <a:cs typeface="Arial" panose="020B0604020202020204" pitchFamily="34" charset="0"/>
              </a:rPr>
              <a:t>QTS – When would a police station be considered as appropriate place of safety?</a:t>
            </a:r>
          </a:p>
          <a:p>
            <a:endParaRPr lang="en-GB" altLang="en-US" sz="1100" b="1" u="none" baseline="0" dirty="0">
              <a:latin typeface="Arial" panose="020B0604020202020204" pitchFamily="34" charset="0"/>
              <a:cs typeface="Arial" panose="020B0604020202020204" pitchFamily="34" charset="0"/>
            </a:endParaRPr>
          </a:p>
          <a:p>
            <a:endParaRPr lang="en-GB" altLang="en-US" sz="1100" baseline="0" dirty="0">
              <a:latin typeface="Arial" panose="020B0604020202020204" pitchFamily="34" charset="0"/>
              <a:cs typeface="Arial" panose="020B0604020202020204" pitchFamily="34" charset="0"/>
            </a:endParaRPr>
          </a:p>
          <a:p>
            <a:r>
              <a:rPr lang="en-GB" altLang="en-US" sz="1100" b="1" u="sng" baseline="0" dirty="0">
                <a:latin typeface="Arial" panose="020B0604020202020204" pitchFamily="34" charset="0"/>
                <a:cs typeface="Arial" panose="020B0604020202020204" pitchFamily="34" charset="0"/>
              </a:rPr>
              <a:t>Under the MHA(Police Stations as a Place Of Safety) Regulations 2017</a:t>
            </a:r>
          </a:p>
          <a:p>
            <a:endParaRPr lang="en-GB" altLang="en-US" sz="1100" b="1" u="sng" baseline="0" dirty="0">
              <a:latin typeface="Arial" panose="020B0604020202020204" pitchFamily="34" charset="0"/>
              <a:cs typeface="Arial" panose="020B0604020202020204" pitchFamily="34" charset="0"/>
            </a:endParaRPr>
          </a:p>
          <a:p>
            <a:r>
              <a:rPr lang="en-GB" altLang="en-US" sz="1100" baseline="0" dirty="0">
                <a:latin typeface="Arial" panose="020B0604020202020204" pitchFamily="34" charset="0"/>
                <a:cs typeface="Arial" panose="020B0604020202020204" pitchFamily="34" charset="0"/>
              </a:rPr>
              <a:t>3 criteria must exist in order to allow police stations to be used IN EXCEPTIONAL CIRCUMSTANCES. </a:t>
            </a:r>
            <a:r>
              <a:rPr lang="en-GB" altLang="en-US" sz="1100" b="1" baseline="0" dirty="0">
                <a:latin typeface="Arial" panose="020B0604020202020204" pitchFamily="34" charset="0"/>
                <a:cs typeface="Arial" panose="020B0604020202020204" pitchFamily="34" charset="0"/>
              </a:rPr>
              <a:t>NB</a:t>
            </a:r>
            <a:r>
              <a:rPr lang="en-GB" altLang="en-US" sz="1100" baseline="0" dirty="0">
                <a:latin typeface="Arial" panose="020B0604020202020204" pitchFamily="34" charset="0"/>
                <a:cs typeface="Arial" panose="020B0604020202020204" pitchFamily="34" charset="0"/>
              </a:rPr>
              <a:t>, this is about police stations as a whole, not just police custody areas:-</a:t>
            </a:r>
          </a:p>
          <a:p>
            <a:endParaRPr lang="en-GB" altLang="en-US" sz="1100" baseline="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altLang="en-US" sz="1100" baseline="0" dirty="0">
                <a:latin typeface="Arial" panose="020B0604020202020204" pitchFamily="34" charset="0"/>
                <a:cs typeface="Arial" panose="020B0604020202020204" pitchFamily="34" charset="0"/>
              </a:rPr>
              <a:t>The detaining officers must reasonably consider that the behaviour of the person poses an imminent risk of serious injury or death, either to themselves or another person; AND</a:t>
            </a:r>
          </a:p>
          <a:p>
            <a:pPr marL="171450" indent="-171450">
              <a:buFont typeface="Arial" panose="020B0604020202020204" pitchFamily="34" charset="0"/>
              <a:buChar char="•"/>
            </a:pPr>
            <a:r>
              <a:rPr lang="en-GB" altLang="en-US" sz="1100" baseline="0" dirty="0">
                <a:latin typeface="Arial" panose="020B0604020202020204" pitchFamily="34" charset="0"/>
                <a:cs typeface="Arial" panose="020B0604020202020204" pitchFamily="34" charset="0"/>
              </a:rPr>
              <a:t>The officer must believe that no Place of Safety in the police force area could safely manage that risk; AND</a:t>
            </a:r>
          </a:p>
          <a:p>
            <a:pPr marL="171450" indent="-171450">
              <a:buFont typeface="Arial" panose="020B0604020202020204" pitchFamily="34" charset="0"/>
              <a:buChar char="•"/>
            </a:pPr>
            <a:r>
              <a:rPr lang="en-GB" altLang="en-US" sz="1100" baseline="0" dirty="0">
                <a:latin typeface="Arial" panose="020B0604020202020204" pitchFamily="34" charset="0"/>
                <a:cs typeface="Arial" panose="020B0604020202020204" pitchFamily="34" charset="0"/>
              </a:rPr>
              <a:t>The decision to rely upon a police station must be authorised by an officer at the rank of Inspector – unless the detaining officer is already of that rank, in which case no further authorisation is required.  </a:t>
            </a:r>
          </a:p>
          <a:p>
            <a:pPr marL="171450" indent="-171450">
              <a:buFont typeface="Arial" panose="020B0604020202020204" pitchFamily="34" charset="0"/>
              <a:buChar char="•"/>
            </a:pPr>
            <a:endParaRPr lang="en-GB" altLang="en-US" sz="1100" baseline="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100" b="1" u="sng" baseline="0" dirty="0">
                <a:latin typeface="Arial" panose="020B0604020202020204" pitchFamily="34" charset="0"/>
                <a:cs typeface="Arial" panose="020B0604020202020204" pitchFamily="34" charset="0"/>
              </a:rPr>
              <a:t>In addition, once detained:- </a:t>
            </a:r>
          </a:p>
          <a:p>
            <a:pPr marL="171450" indent="-171450">
              <a:buFont typeface="Arial" panose="020B0604020202020204" pitchFamily="34" charset="0"/>
              <a:buChar char="•"/>
            </a:pPr>
            <a:r>
              <a:rPr lang="en-GB" altLang="en-US" sz="1100" baseline="0" dirty="0">
                <a:latin typeface="Arial" panose="020B0604020202020204" pitchFamily="34" charset="0"/>
                <a:cs typeface="Arial" panose="020B0604020202020204" pitchFamily="34" charset="0"/>
              </a:rPr>
              <a:t>So far as reasonably practicable, a healthcare professional will be present at the police station and will be available to them</a:t>
            </a:r>
          </a:p>
          <a:p>
            <a:pPr marL="171450" indent="-171450">
              <a:buFont typeface="Arial" panose="020B0604020202020204" pitchFamily="34" charset="0"/>
              <a:buChar char="•"/>
            </a:pPr>
            <a:r>
              <a:rPr lang="en-GB" altLang="en-US" sz="1100" baseline="0" dirty="0">
                <a:latin typeface="Arial" panose="020B0604020202020204" pitchFamily="34" charset="0"/>
                <a:cs typeface="Arial" panose="020B0604020202020204" pitchFamily="34" charset="0"/>
              </a:rPr>
              <a:t>A check by a healthcare professional, </a:t>
            </a:r>
            <a:r>
              <a:rPr lang="en-GB" altLang="en-US" sz="1100" b="1" baseline="0" dirty="0">
                <a:latin typeface="Arial" panose="020B0604020202020204" pitchFamily="34" charset="0"/>
                <a:cs typeface="Arial" panose="020B0604020202020204" pitchFamily="34" charset="0"/>
              </a:rPr>
              <a:t>every 30 minutes</a:t>
            </a:r>
            <a:r>
              <a:rPr lang="en-GB" altLang="en-US" sz="1100" baseline="0" dirty="0">
                <a:latin typeface="Arial" panose="020B0604020202020204" pitchFamily="34" charset="0"/>
                <a:cs typeface="Arial" panose="020B0604020202020204" pitchFamily="34" charset="0"/>
              </a:rPr>
              <a:t>.</a:t>
            </a:r>
          </a:p>
          <a:p>
            <a:pPr algn="l"/>
            <a:endParaRPr lang="en-GB" altLang="en-US" sz="1100" dirty="0">
              <a:solidFill>
                <a:srgbClr val="FF0000"/>
              </a:solidFill>
              <a:latin typeface="Arial" panose="020B0604020202020204" pitchFamily="34" charset="0"/>
              <a:cs typeface="Arial" panose="020B0604020202020204" pitchFamily="34" charset="0"/>
            </a:endParaRPr>
          </a:p>
          <a:p>
            <a:pPr algn="l"/>
            <a:endParaRPr lang="en-GB" altLang="en-US" sz="1100" dirty="0">
              <a:solidFill>
                <a:srgbClr val="FF0000"/>
              </a:solidFill>
              <a:latin typeface="Arial" panose="020B0604020202020204" pitchFamily="34" charset="0"/>
              <a:cs typeface="Arial" panose="020B0604020202020204" pitchFamily="34" charset="0"/>
            </a:endParaRPr>
          </a:p>
          <a:p>
            <a:pPr algn="l"/>
            <a:r>
              <a:rPr lang="en-GB" altLang="en-US" sz="1100" b="1" dirty="0">
                <a:solidFill>
                  <a:srgbClr val="FF0000"/>
                </a:solidFill>
                <a:latin typeface="Arial" panose="020B0604020202020204" pitchFamily="34" charset="0"/>
                <a:cs typeface="Arial" panose="020B0604020202020204" pitchFamily="34" charset="0"/>
              </a:rPr>
              <a:t>Arresting Officer Responsibility</a:t>
            </a:r>
          </a:p>
          <a:p>
            <a:pPr algn="l"/>
            <a:r>
              <a:rPr lang="en-GB" altLang="en-US" sz="1100" dirty="0">
                <a:solidFill>
                  <a:srgbClr val="FF0000"/>
                </a:solidFill>
                <a:latin typeface="Arial" panose="020B0604020202020204" pitchFamily="34" charset="0"/>
                <a:cs typeface="Arial" panose="020B0604020202020204" pitchFamily="34" charset="0"/>
              </a:rPr>
              <a:t>On arrival at the custody suite following detention under section 136, the police officer will complete the section 136 monitoring form, parts A and B on NICHE and inform the custody sergeant when completed so the sergeant can complete the relevant custody sections.</a:t>
            </a:r>
          </a:p>
          <a:p>
            <a:pPr algn="l"/>
            <a:r>
              <a:rPr lang="en-GB" altLang="en-US" sz="1100" dirty="0">
                <a:solidFill>
                  <a:srgbClr val="FF0000"/>
                </a:solidFill>
                <a:latin typeface="Arial" panose="020B0604020202020204" pitchFamily="34" charset="0"/>
                <a:cs typeface="Arial" panose="020B0604020202020204" pitchFamily="34" charset="0"/>
              </a:rPr>
              <a:t>At this point the custody sergeant will commence the custody handling procedures.</a:t>
            </a:r>
          </a:p>
          <a:p>
            <a:pPr algn="l"/>
            <a:endParaRPr lang="en-GB" altLang="en-US" sz="1100" dirty="0">
              <a:solidFill>
                <a:srgbClr val="FF0000"/>
              </a:solidFill>
              <a:latin typeface="Arial" panose="020B0604020202020204" pitchFamily="34" charset="0"/>
              <a:cs typeface="Arial" panose="020B0604020202020204" pitchFamily="34" charset="0"/>
            </a:endParaRPr>
          </a:p>
          <a:p>
            <a:pPr algn="l"/>
            <a:endParaRPr lang="en-GB" altLang="en-US"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31443562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 Why do we use police vehicles for S136? (Transportation)</a:t>
            </a:r>
            <a:endParaRPr lang="en-GB" sz="1800" dirty="0">
              <a:effectLst/>
              <a:latin typeface="Times New Roman" panose="02020603050405020304" pitchFamily="18" charset="0"/>
              <a:ea typeface="Times New Roman" panose="02020603050405020304" pitchFamily="18" charset="0"/>
            </a:endParaRP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This is one of the biggest issues-Ambulances are often not available to attend physical injuries let alone S136 </a:t>
            </a:r>
            <a:r>
              <a:rPr lang="en-US" altLang="en-US" sz="1100" dirty="0" err="1">
                <a:latin typeface="Arial" panose="020B0604020202020204" pitchFamily="34" charset="0"/>
                <a:cs typeface="Arial" panose="020B0604020202020204" pitchFamily="34" charset="0"/>
              </a:rPr>
              <a:t>conveyance..Transport</a:t>
            </a:r>
            <a:r>
              <a:rPr lang="en-US" altLang="en-US" sz="1100" dirty="0">
                <a:latin typeface="Arial" panose="020B0604020202020204" pitchFamily="34" charset="0"/>
                <a:cs typeface="Arial" panose="020B0604020202020204" pitchFamily="34" charset="0"/>
              </a:rPr>
              <a:t> of S136 [and S135] to a place of safety should be by Ambulance.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Only violent persons should be conveyed in a police van-with a paramedic accompanying in the vehicle and the ambulance following.</a:t>
            </a:r>
          </a:p>
          <a:p>
            <a:endParaRPr lang="en-US" altLang="en-US" sz="1100"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So why do we use police vehicles for S136 ?</a:t>
            </a:r>
          </a:p>
          <a:p>
            <a:endParaRPr lang="en-US" altLang="en-US" sz="1100" b="1"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Easier than waiting…</a:t>
            </a:r>
          </a:p>
          <a:p>
            <a:endParaRPr lang="en-US" altLang="en-US" sz="1100"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SWP Guidance</a:t>
            </a:r>
          </a:p>
          <a:p>
            <a:r>
              <a:rPr lang="en-US" altLang="en-US" sz="1100" dirty="0">
                <a:latin typeface="Arial" panose="020B0604020202020204" pitchFamily="34" charset="0"/>
                <a:cs typeface="Arial" panose="020B0604020202020204" pitchFamily="34" charset="0"/>
              </a:rPr>
              <a:t>OFFICERS ARE TO INITIALLY REQUEST Ambulance attendance for transport via 999 facility and ask for an Ambulance themselves and </a:t>
            </a:r>
            <a:r>
              <a:rPr lang="en-US" altLang="en-US" sz="1100" b="1" dirty="0">
                <a:solidFill>
                  <a:srgbClr val="FF3300"/>
                </a:solidFill>
                <a:latin typeface="Arial" panose="020B0604020202020204" pitchFamily="34" charset="0"/>
                <a:cs typeface="Arial" panose="020B0604020202020204" pitchFamily="34" charset="0"/>
              </a:rPr>
              <a:t>not via </a:t>
            </a:r>
            <a:r>
              <a:rPr lang="en-US" altLang="en-US" sz="1100" dirty="0">
                <a:latin typeface="Arial" panose="020B0604020202020204" pitchFamily="34" charset="0"/>
                <a:cs typeface="Arial" panose="020B0604020202020204" pitchFamily="34" charset="0"/>
              </a:rPr>
              <a:t>PSC.</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If an ambulance is not available within 30 minutes,</a:t>
            </a:r>
            <a:r>
              <a:rPr lang="en-GB" altLang="en-US" sz="1100" dirty="0">
                <a:latin typeface="Arial" panose="020B0604020202020204" pitchFamily="34" charset="0"/>
                <a:cs typeface="Arial" panose="020B0604020202020204" pitchFamily="34" charset="0"/>
              </a:rPr>
              <a:t> or it is inappropriate to wait for one because the person is in need of urgent physical or medical intervention or treatment, police transport will be used to convey the person detained under Section 136 to an Emergency Department .</a:t>
            </a:r>
          </a:p>
          <a:p>
            <a:endParaRPr lang="en-GB"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 Seek authorization from Bronze Inspector[Via PSC-Not point to point] to convey the detainee to the place of safety by police vehicle.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Also given the detainee’s condition worsening or the possibility of self harm, an ambulance is the best place for them. We may need to justify why this was not done.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In any case is a police vehicle the best place for somebody suffering with MH issues? NO</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19169210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altLang="en-US" sz="1100" b="1" dirty="0">
                <a:latin typeface="Arial" panose="020B0604020202020204" pitchFamily="34" charset="0"/>
                <a:cs typeface="Arial" panose="020B0604020202020204" pitchFamily="34" charset="0"/>
              </a:rPr>
              <a:t>Group work - Activity</a:t>
            </a:r>
            <a:r>
              <a:rPr lang="en-US" altLang="en-US" sz="1100" dirty="0">
                <a:latin typeface="Arial" panose="020B0604020202020204" pitchFamily="34" charset="0"/>
                <a:cs typeface="Arial" panose="020B0604020202020204" pitchFamily="34" charset="0"/>
              </a:rPr>
              <a:t> </a:t>
            </a:r>
            <a:r>
              <a:rPr lang="en-US" altLang="en-US" sz="1100" b="1" dirty="0">
                <a:latin typeface="Arial" panose="020B0604020202020204" pitchFamily="34" charset="0"/>
                <a:cs typeface="Arial" panose="020B0604020202020204" pitchFamily="34" charset="0"/>
              </a:rPr>
              <a:t>3</a:t>
            </a:r>
            <a:r>
              <a:rPr lang="en-US" altLang="en-US" sz="1100" dirty="0">
                <a:latin typeface="Arial" panose="020B0604020202020204" pitchFamily="34" charset="0"/>
                <a:cs typeface="Arial" panose="020B0604020202020204" pitchFamily="34" charset="0"/>
              </a:rPr>
              <a:t> – Student to be put into 4 groups to discuss the following questions, Q1 to 2 groups, Q2 to the other 2 groups. Answers to be recorded on a flipchart and fed back to glass</a:t>
            </a:r>
            <a:endParaRPr lang="en-US" altLang="en-US" sz="1100" baseline="0" dirty="0">
              <a:latin typeface="Arial" panose="020B0604020202020204" pitchFamily="34" charset="0"/>
              <a:cs typeface="Arial" panose="020B0604020202020204" pitchFamily="34" charset="0"/>
            </a:endParaRPr>
          </a:p>
          <a:p>
            <a:pPr algn="l"/>
            <a:endParaRPr lang="en-US" altLang="en-US" sz="1100" dirty="0">
              <a:latin typeface="Arial" panose="020B0604020202020204" pitchFamily="34" charset="0"/>
              <a:cs typeface="Arial" panose="020B0604020202020204" pitchFamily="34" charset="0"/>
            </a:endParaRPr>
          </a:p>
          <a:p>
            <a:pPr algn="l"/>
            <a:r>
              <a:rPr lang="en-US" altLang="en-US" sz="1100" dirty="0">
                <a:latin typeface="Arial" panose="020B0604020202020204" pitchFamily="34" charset="0"/>
                <a:cs typeface="Arial" panose="020B0604020202020204" pitchFamily="34" charset="0"/>
              </a:rPr>
              <a:t>INJURIES- Take them to A &amp; E but remember they are still in your custody!!!</a:t>
            </a:r>
          </a:p>
          <a:p>
            <a:pPr algn="l"/>
            <a:endParaRPr lang="en-US" altLang="en-US" sz="1100" dirty="0">
              <a:latin typeface="Arial" panose="020B0604020202020204" pitchFamily="34" charset="0"/>
              <a:cs typeface="Arial" panose="020B0604020202020204" pitchFamily="34" charset="0"/>
            </a:endParaRPr>
          </a:p>
          <a:p>
            <a:pPr algn="l"/>
            <a:r>
              <a:rPr lang="en-US" altLang="en-US" sz="1100" dirty="0">
                <a:latin typeface="Arial" panose="020B0604020202020204" pitchFamily="34" charset="0"/>
                <a:cs typeface="Arial" panose="020B0604020202020204" pitchFamily="34" charset="0"/>
              </a:rPr>
              <a:t>If the detainee can be treated for the physical injury at that time then you remain with them and afterward take them to the place of safety.</a:t>
            </a:r>
          </a:p>
          <a:p>
            <a:pPr algn="l"/>
            <a:endParaRPr lang="en-US" altLang="en-US" sz="1100" dirty="0">
              <a:latin typeface="Arial" panose="020B0604020202020204" pitchFamily="34" charset="0"/>
              <a:cs typeface="Arial" panose="020B0604020202020204" pitchFamily="34" charset="0"/>
            </a:endParaRPr>
          </a:p>
          <a:p>
            <a:pPr algn="l"/>
            <a:r>
              <a:rPr lang="en-US" altLang="en-US" sz="1100" dirty="0">
                <a:latin typeface="Arial" panose="020B0604020202020204" pitchFamily="34" charset="0"/>
                <a:cs typeface="Arial" panose="020B0604020202020204" pitchFamily="34" charset="0"/>
              </a:rPr>
              <a:t>If the detainee cannot be treated for the physical injury at that time and needs to be admitted:</a:t>
            </a:r>
          </a:p>
          <a:p>
            <a:pPr algn="l"/>
            <a:r>
              <a:rPr lang="en-US" altLang="en-US" sz="1100" dirty="0">
                <a:latin typeface="Arial" panose="020B0604020202020204" pitchFamily="34" charset="0"/>
                <a:cs typeface="Arial" panose="020B0604020202020204" pitchFamily="34" charset="0"/>
              </a:rPr>
              <a:t>Once the doctor accepts the detainee they take responsibility for the and arrange a MH assessment. You can then leave. The officer is released from escort guard of the patient.</a:t>
            </a:r>
          </a:p>
          <a:p>
            <a:pPr algn="l"/>
            <a:endParaRPr lang="en-US" altLang="en-US" sz="1100" dirty="0">
              <a:latin typeface="Arial" panose="020B0604020202020204" pitchFamily="34" charset="0"/>
              <a:cs typeface="Arial" panose="020B0604020202020204" pitchFamily="34" charset="0"/>
            </a:endParaRPr>
          </a:p>
          <a:p>
            <a:pPr algn="l"/>
            <a:r>
              <a:rPr lang="en-US" altLang="en-US" sz="1100" dirty="0">
                <a:latin typeface="Arial" panose="020B0604020202020204" pitchFamily="34" charset="0"/>
                <a:cs typeface="Arial" panose="020B0604020202020204" pitchFamily="34" charset="0"/>
              </a:rPr>
              <a:t>Crime- Deal with the criminal offence in the same way unless they need medical attention first.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16417887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Criminal matter -  officers must not elect to use sec 136 when there are clear criminal offences – unless victimless and trivial offence – officer to dynamic risk assess.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Officers are not in a position to say that the criminal matter was conducted because of the person’s mental health condition. Officers are not qualified to make this kind of medical assessment.  Officers cannot assess mental health capacity in relation to criminal offences.</a:t>
            </a:r>
          </a:p>
          <a:p>
            <a:endParaRPr lang="en-GB" altLang="en-US" sz="1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solidFill>
                  <a:srgbClr val="FF0000"/>
                </a:solidFill>
                <a:latin typeface="Arial" panose="020B0604020202020204" pitchFamily="34" charset="0"/>
                <a:cs typeface="Arial" panose="020B0604020202020204" pitchFamily="34" charset="0"/>
              </a:rPr>
              <a:t>If</a:t>
            </a:r>
            <a:r>
              <a:rPr lang="en-GB" altLang="en-US" sz="1100" baseline="0" dirty="0">
                <a:solidFill>
                  <a:srgbClr val="FF0000"/>
                </a:solidFill>
                <a:latin typeface="Arial" panose="020B0604020202020204" pitchFamily="34" charset="0"/>
                <a:cs typeface="Arial" panose="020B0604020202020204" pitchFamily="34" charset="0"/>
              </a:rPr>
              <a:t> </a:t>
            </a:r>
            <a:r>
              <a:rPr lang="en-GB" altLang="en-US" sz="1100" dirty="0">
                <a:solidFill>
                  <a:srgbClr val="FF0000"/>
                </a:solidFill>
                <a:latin typeface="Arial" panose="020B0604020202020204" pitchFamily="34" charset="0"/>
                <a:cs typeface="Arial" panose="020B0604020202020204" pitchFamily="34" charset="0"/>
              </a:rPr>
              <a:t>the detainee has been lawfully arrested for a substantive criminal offence in their own home who is then released from police custody, they may be subject to S136 MHA as long as the arrest was,</a:t>
            </a:r>
            <a:r>
              <a:rPr lang="en-GB" altLang="en-US" sz="1100" baseline="0" dirty="0">
                <a:solidFill>
                  <a:srgbClr val="FF0000"/>
                </a:solidFill>
                <a:latin typeface="Arial" panose="020B0604020202020204" pitchFamily="34" charset="0"/>
                <a:cs typeface="Arial" panose="020B0604020202020204" pitchFamily="34" charset="0"/>
              </a:rPr>
              <a:t> in itself done for a legitimate policing purposes and not a manufactured  ‘stepping stone’ to create conditions in which to justify the use of S136. Custody Sgts may wish to bear this in mind when deciding how to handle the detention of those arrested for minor crimes who are then deemed to require an assessment under the MHA.</a:t>
            </a:r>
            <a:endParaRPr lang="en-GB" altLang="en-US" sz="1100" dirty="0">
              <a:solidFill>
                <a:srgbClr val="FF0000"/>
              </a:solidFill>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Concerns about the person’s mental health, still detain for the criminal offence – when at custody bring your concerns to the attention of the Custody Sergeant and update LOG.</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MHA 1983 - Sec 35 and 36: allow patients who have been charged with a criminal offence to be remanded to hospital for treatment and psychiatric reports (section 35) or for treatment pending trial (section 36).</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MHA 1983 - Sec 38 : allows courts to impose an interim hospital order following conviction in court. This allows clinicians to form a view as to whether a full hospital order under section 37 would be an appropriate disposal for a defendant.</a:t>
            </a:r>
          </a:p>
          <a:p>
            <a:endParaRPr lang="en-GB" altLang="en-US"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pPr algn="l">
              <a:defRPr/>
            </a:pPr>
            <a:r>
              <a:rPr lang="en-GB" sz="1100" b="1" dirty="0">
                <a:solidFill>
                  <a:srgbClr val="FFFF66"/>
                </a:solidFill>
                <a:latin typeface="Arial" panose="020B0604020202020204" pitchFamily="34" charset="0"/>
                <a:ea typeface="ＭＳ Ｐゴシック" pitchFamily="1" charset="-128"/>
                <a:cs typeface="Arial" panose="020B0604020202020204" pitchFamily="34" charset="0"/>
              </a:rPr>
              <a:t>A police power of detention</a:t>
            </a:r>
            <a:endParaRPr lang="en-GB" sz="1100" dirty="0">
              <a:solidFill>
                <a:srgbClr val="FFFF66"/>
              </a:solidFill>
              <a:latin typeface="Arial" panose="020B0604020202020204" pitchFamily="34" charset="0"/>
              <a:ea typeface="ＭＳ Ｐゴシック" pitchFamily="1" charset="-128"/>
              <a:cs typeface="Arial" panose="020B0604020202020204" pitchFamily="34" charset="0"/>
            </a:endParaRPr>
          </a:p>
          <a:p>
            <a:pPr marL="342900" indent="-342900" algn="l">
              <a:buFont typeface="Arial" panose="020B0604020202020204" pitchFamily="34" charset="0"/>
              <a:buChar char="•"/>
              <a:defRPr/>
            </a:pPr>
            <a:r>
              <a:rPr lang="en-GB" sz="1100" dirty="0">
                <a:solidFill>
                  <a:srgbClr val="FFFF66"/>
                </a:solidFill>
                <a:latin typeface="Arial" panose="020B0604020202020204" pitchFamily="34" charset="0"/>
                <a:ea typeface="ＭＳ Ｐゴシック" pitchFamily="1" charset="-128"/>
                <a:cs typeface="Arial" panose="020B0604020202020204" pitchFamily="34" charset="0"/>
              </a:rPr>
              <a:t>Allows detention up to 24 hours</a:t>
            </a:r>
          </a:p>
          <a:p>
            <a:pPr marL="342900" indent="-342900" algn="l">
              <a:buFont typeface="Arial" panose="020B0604020202020204" pitchFamily="34" charset="0"/>
              <a:buChar char="•"/>
              <a:defRPr/>
            </a:pPr>
            <a:r>
              <a:rPr lang="en-GB" sz="1100" dirty="0">
                <a:solidFill>
                  <a:srgbClr val="FFFF66"/>
                </a:solidFill>
                <a:latin typeface="Arial" panose="020B0604020202020204" pitchFamily="34" charset="0"/>
                <a:ea typeface="ＭＳ Ｐゴシック" pitchFamily="1" charset="-128"/>
                <a:cs typeface="Arial" panose="020B0604020202020204" pitchFamily="34" charset="0"/>
              </a:rPr>
              <a:t>For a mental health assessment (does not necessarily lead to admission)</a:t>
            </a:r>
          </a:p>
          <a:p>
            <a:pPr marL="342900" indent="-342900" algn="l">
              <a:buFont typeface="Arial" panose="020B0604020202020204" pitchFamily="34" charset="0"/>
              <a:buChar char="•"/>
              <a:defRPr/>
            </a:pPr>
            <a:r>
              <a:rPr lang="en-GB" sz="1100" dirty="0">
                <a:solidFill>
                  <a:srgbClr val="FFFF66"/>
                </a:solidFill>
                <a:latin typeface="Arial" panose="020B0604020202020204" pitchFamily="34" charset="0"/>
                <a:ea typeface="ＭＳ Ｐゴシック" pitchFamily="1" charset="-128"/>
                <a:cs typeface="Arial" panose="020B0604020202020204" pitchFamily="34" charset="0"/>
              </a:rPr>
              <a:t>To the nearest place of safety</a:t>
            </a:r>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4302892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dirty="0">
                <a:latin typeface="Arial" panose="020B0604020202020204" pitchFamily="34" charset="0"/>
                <a:cs typeface="Arial" panose="020B0604020202020204" pitchFamily="34" charset="0"/>
              </a:rPr>
              <a:t>We would not be able to use S136 in this circumstances - </a:t>
            </a:r>
          </a:p>
          <a:p>
            <a:pPr algn="l" eaLnBrk="1" hangingPunct="1">
              <a:spcBef>
                <a:spcPct val="0"/>
              </a:spcBef>
            </a:pPr>
            <a:r>
              <a:rPr lang="en-GB" altLang="en-US" sz="1100" dirty="0">
                <a:latin typeface="Arial" panose="020B0604020202020204" pitchFamily="34" charset="0"/>
                <a:cs typeface="Arial" panose="020B0604020202020204" pitchFamily="34" charset="0"/>
              </a:rPr>
              <a:t>Voluntary Assessments.,</a:t>
            </a:r>
          </a:p>
          <a:p>
            <a:pPr algn="l" eaLnBrk="1" hangingPunct="1">
              <a:spcBef>
                <a:spcPct val="0"/>
              </a:spcBef>
            </a:pPr>
            <a:r>
              <a:rPr lang="en-GB" altLang="en-US" sz="1100" dirty="0">
                <a:latin typeface="Arial" panose="020B0604020202020204" pitchFamily="34" charset="0"/>
                <a:cs typeface="Arial" panose="020B0604020202020204" pitchFamily="34" charset="0"/>
              </a:rPr>
              <a:t>Telephoning the CRISIS TEAM</a:t>
            </a:r>
          </a:p>
          <a:p>
            <a:pPr algn="l" eaLnBrk="1" hangingPunct="1">
              <a:spcBef>
                <a:spcPct val="0"/>
              </a:spcBef>
            </a:pPr>
            <a:r>
              <a:rPr lang="en-GB" altLang="en-US" sz="1100" dirty="0">
                <a:latin typeface="Arial" panose="020B0604020202020204" pitchFamily="34" charset="0"/>
                <a:cs typeface="Arial" panose="020B0604020202020204" pitchFamily="34" charset="0"/>
              </a:rPr>
              <a:t>Call Ambulance</a:t>
            </a:r>
          </a:p>
          <a:p>
            <a:pPr algn="l" eaLnBrk="1" hangingPunct="1">
              <a:spcBef>
                <a:spcPct val="0"/>
              </a:spcBef>
            </a:pPr>
            <a:r>
              <a:rPr lang="en-GB" altLang="en-US" sz="1100" dirty="0">
                <a:latin typeface="Arial" panose="020B0604020202020204" pitchFamily="34" charset="0"/>
                <a:cs typeface="Arial" panose="020B0604020202020204" pitchFamily="34" charset="0"/>
              </a:rPr>
              <a:t>Consider the Mental Capacity Act</a:t>
            </a:r>
          </a:p>
          <a:p>
            <a:pPr algn="l" eaLnBrk="1" hangingPunct="1">
              <a:spcBef>
                <a:spcPct val="0"/>
              </a:spcBef>
            </a:pPr>
            <a:r>
              <a:rPr lang="en-GB" altLang="en-US" sz="1100" dirty="0">
                <a:latin typeface="Arial" panose="020B0604020202020204" pitchFamily="34" charset="0"/>
                <a:cs typeface="Arial" panose="020B0604020202020204" pitchFamily="34" charset="0"/>
              </a:rPr>
              <a:t>Consider Breach of the Peace.[ Towards another and not themselves]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287764578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What we need to know -</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Warrants under S.135</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Who applies for a Warrant?</a:t>
            </a:r>
          </a:p>
          <a:p>
            <a:pPr lvl="0">
              <a:lnSpc>
                <a:spcPct val="100000"/>
              </a:lnSpc>
              <a:defRPr/>
            </a:pPr>
            <a:r>
              <a:rPr lang="en-GB" sz="1100" dirty="0">
                <a:solidFill>
                  <a:srgbClr val="002060"/>
                </a:solidFill>
                <a:latin typeface="Arial" panose="020B0604020202020204" pitchFamily="34" charset="0"/>
                <a:cs typeface="Arial" panose="020B0604020202020204" pitchFamily="34" charset="0"/>
              </a:rPr>
              <a:t>Reasons for Warrant</a:t>
            </a:r>
          </a:p>
          <a:p>
            <a:pPr lvl="0">
              <a:lnSpc>
                <a:spcPct val="100000"/>
              </a:lnSpc>
              <a:defRPr/>
            </a:pPr>
            <a:r>
              <a:rPr lang="en-GB" sz="1100" dirty="0">
                <a:solidFill>
                  <a:srgbClr val="002060"/>
                </a:solidFill>
                <a:latin typeface="Arial" panose="020B0604020202020204" pitchFamily="34" charset="0"/>
                <a:cs typeface="Arial" panose="020B0604020202020204" pitchFamily="34" charset="0"/>
              </a:rPr>
              <a:t>What is the purpose of Police attendance at a S.135 Warrant?</a:t>
            </a:r>
          </a:p>
          <a:p>
            <a:pPr lvl="0">
              <a:lnSpc>
                <a:spcPct val="100000"/>
              </a:lnSpc>
              <a:defRPr/>
            </a:pPr>
            <a:r>
              <a:rPr lang="en-GB" sz="1100" dirty="0">
                <a:solidFill>
                  <a:srgbClr val="002060"/>
                </a:solidFill>
                <a:latin typeface="Arial" panose="020B0604020202020204" pitchFamily="34" charset="0"/>
                <a:cs typeface="Arial" panose="020B0604020202020204" pitchFamily="34" charset="0"/>
              </a:rPr>
              <a:t>Use of force – Power of entry</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Overview of police powers under Mental Health Act</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Sec 135 executing a warrant to search for and remove patients in a household,</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Warrant application by</a:t>
            </a:r>
            <a:r>
              <a:rPr lang="en-GB" altLang="en-US" sz="1100" dirty="0">
                <a:solidFill>
                  <a:srgbClr val="FF0000"/>
                </a:solidFill>
                <a:latin typeface="Arial" panose="020B0604020202020204" pitchFamily="34" charset="0"/>
                <a:cs typeface="Arial" panose="020B0604020202020204" pitchFamily="34" charset="0"/>
              </a:rPr>
              <a:t> AMHP</a:t>
            </a:r>
            <a:r>
              <a:rPr lang="en-GB" altLang="en-US" sz="1100" dirty="0">
                <a:latin typeface="Arial" panose="020B0604020202020204" pitchFamily="34" charset="0"/>
                <a:cs typeface="Arial" panose="020B0604020202020204" pitchFamily="34" charset="0"/>
              </a:rPr>
              <a:t>, local policy? A person will usually be transported to hospital by ambulance. At times it may be more appropriate to be transferred by police. </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Police Role- If the person refuses to let anyone in and there is no one else present to grant entry, then force can be used, ONLY IF.. The police officer has a warrant under S135 MHA authorising a search to remove persons believed to be suffering from a mental disorder OR there is a breach of the peace OR to save life or limb or prevent serious damage to property</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Consider methods of least restraint</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Do we need to use a marked vehicle? NO</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Planning in advance can prevent an escalation of risk</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This is actually a planned activity based on a number of Mental Health assessments that are done in the home, we need to know why police attendance is necessary at this particular one.</a:t>
            </a: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We must consider the potential risk of resistance, violence or escape.</a:t>
            </a:r>
          </a:p>
          <a:p>
            <a:pPr eaLnBrk="1" hangingPunct="1">
              <a:lnSpc>
                <a:spcPct val="100000"/>
              </a:lnSpc>
              <a:spcBef>
                <a:spcPct val="0"/>
              </a:spcBef>
            </a:pPr>
            <a:endParaRPr lang="en-GB" altLang="en-US" sz="1100" dirty="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a:latin typeface="Arial" panose="020B0604020202020204" pitchFamily="34" charset="0"/>
                <a:cs typeface="Arial" panose="020B0604020202020204" pitchFamily="34" charset="0"/>
              </a:rPr>
              <a:t>Requests for s135 attendance is most often due to the risk of violence [self harm or escape], to gain entry.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14072190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Sec 135(1) Warrant.</a:t>
            </a:r>
          </a:p>
          <a:p>
            <a:r>
              <a:rPr lang="en-GB" altLang="en-US" sz="1100" dirty="0">
                <a:latin typeface="Arial" panose="020B0604020202020204" pitchFamily="34" charset="0"/>
                <a:cs typeface="Arial" panose="020B0604020202020204" pitchFamily="34" charset="0"/>
              </a:rPr>
              <a:t>Officer must accompany the AMPH and </a:t>
            </a:r>
            <a:r>
              <a:rPr lang="en-GB" altLang="en-US" sz="1100" dirty="0" err="1">
                <a:latin typeface="Arial" panose="020B0604020202020204" pitchFamily="34" charset="0"/>
                <a:cs typeface="Arial" panose="020B0604020202020204" pitchFamily="34" charset="0"/>
              </a:rPr>
              <a:t>Reg</a:t>
            </a:r>
            <a:r>
              <a:rPr lang="en-GB" altLang="en-US" sz="1100" dirty="0">
                <a:latin typeface="Arial" panose="020B0604020202020204" pitchFamily="34" charset="0"/>
                <a:cs typeface="Arial" panose="020B0604020202020204" pitchFamily="34" charset="0"/>
              </a:rPr>
              <a:t> Med Professional to effect entry.</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Warrant authorises the officer to use force for entry/restrain the individual/remove to place of safety/restrict movement of other people inside the premises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Person may be removed to place of safety and detained for the new max 24 HOURS. (possibility of 12 hour extension)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If there are other persons present at the address where the assessment is to be carried out and they are causing an obstruction to such assessment, they are guilty of an offence under s129 MHA 1983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7289875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Section 135 (2) Warrant</a:t>
            </a:r>
          </a:p>
          <a:p>
            <a:r>
              <a:rPr lang="en-GB" altLang="en-US" sz="1100" dirty="0">
                <a:latin typeface="Arial" panose="020B0604020202020204" pitchFamily="34" charset="0"/>
                <a:cs typeface="Arial" panose="020B0604020202020204" pitchFamily="34" charset="0"/>
              </a:rPr>
              <a:t>Warrant can be applied for by POLICE (or other authorised person)</a:t>
            </a:r>
          </a:p>
          <a:p>
            <a:r>
              <a:rPr lang="en-GB" altLang="en-US" sz="1100" dirty="0">
                <a:latin typeface="Arial" panose="020B0604020202020204" pitchFamily="34" charset="0"/>
                <a:cs typeface="Arial" panose="020B0604020202020204" pitchFamily="34" charset="0"/>
              </a:rPr>
              <a:t>Executed by Police (who doesn’t have to be accompanied by a doctor, but best practise is to do so)</a:t>
            </a:r>
          </a:p>
          <a:p>
            <a:r>
              <a:rPr lang="en-GB" altLang="en-US" sz="1100" dirty="0">
                <a:latin typeface="Arial" panose="020B0604020202020204" pitchFamily="34" charset="0"/>
                <a:cs typeface="Arial" panose="020B0604020202020204" pitchFamily="34" charset="0"/>
              </a:rPr>
              <a:t>Used to enter specified premises to remove a person who;</a:t>
            </a:r>
          </a:p>
          <a:p>
            <a:r>
              <a:rPr lang="en-GB" altLang="en-US" sz="1100" dirty="0">
                <a:latin typeface="Arial" panose="020B0604020202020204" pitchFamily="34" charset="0"/>
                <a:cs typeface="Arial" panose="020B0604020202020204" pitchFamily="34" charset="0"/>
              </a:rPr>
              <a:t>is liable to be taken or returned to hospital where they are absent without leave or they have breached a community treatment order.</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In cases where the person hasn’t been seen for some time and there are concerns for their safety, officer can consider Sec 17 PACE (save life/limb) however this should be discussed with supervisory.</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Absent</a:t>
            </a:r>
            <a:r>
              <a:rPr lang="en-GB" altLang="en-US" sz="1100" baseline="0" dirty="0">
                <a:latin typeface="Arial" panose="020B0604020202020204" pitchFamily="34" charset="0"/>
                <a:cs typeface="Arial" panose="020B0604020202020204" pitchFamily="34" charset="0"/>
              </a:rPr>
              <a:t> Without Leave </a:t>
            </a:r>
          </a:p>
          <a:p>
            <a:r>
              <a:rPr lang="en-GB" altLang="en-US" sz="1100" baseline="0" dirty="0">
                <a:latin typeface="Arial" panose="020B0604020202020204" pitchFamily="34" charset="0"/>
                <a:cs typeface="Arial" panose="020B0604020202020204" pitchFamily="34" charset="0"/>
              </a:rPr>
              <a:t>A p</a:t>
            </a:r>
            <a:r>
              <a:rPr lang="en-GB" altLang="en-US" sz="1100" dirty="0">
                <a:latin typeface="Arial" panose="020B0604020202020204" pitchFamily="34" charset="0"/>
                <a:cs typeface="Arial" panose="020B0604020202020204" pitchFamily="34" charset="0"/>
              </a:rPr>
              <a:t>atient is AWOL under sec 18(1) MHA if:</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They fail to return to hospital after a period of leave or being recalled from leave</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Absent from any place they are meant to reside in accordance with conditions of granted leave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Community Treatment Order (CTO), are when patients who fail to return to hospital when recalled or subsequently abscond from hospital</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Patients subject to guardianship are absent from the place they are required to live by their guardian</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***For SWP students only***</a:t>
            </a:r>
          </a:p>
          <a:p>
            <a:endParaRPr lang="en-GB" altLang="en-US" sz="1100" b="1"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Trainer to distribute/ email handouts ‘Guidance on s135 V2’ and 2G MH section 135 doc’ which provides SWP policy guidance and the process to follow when out on BCU.</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105993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dirty="0">
                <a:latin typeface="Arial" panose="020B0604020202020204" pitchFamily="34" charset="0"/>
                <a:cs typeface="Arial" panose="020B0604020202020204" pitchFamily="34" charset="0"/>
              </a:rPr>
              <a:t>The Magistrate will authorise a warrant on the grounds below and on RAVE factors (Risk Aggression Violent Escape)</a:t>
            </a:r>
          </a:p>
          <a:p>
            <a:pPr>
              <a:defRPr/>
            </a:pPr>
            <a:endParaRPr lang="en-GB" altLang="en-US" sz="1100" dirty="0">
              <a:latin typeface="Arial" panose="020B0604020202020204" pitchFamily="34" charset="0"/>
              <a:cs typeface="Arial" panose="020B0604020202020204" pitchFamily="34" charset="0"/>
            </a:endParaRPr>
          </a:p>
          <a:p>
            <a:pPr>
              <a:defRPr/>
            </a:pPr>
            <a:r>
              <a:rPr lang="en-GB" altLang="en-US" sz="1100" dirty="0">
                <a:latin typeface="Arial" panose="020B0604020202020204" pitchFamily="34" charset="0"/>
                <a:cs typeface="Arial" panose="020B0604020202020204" pitchFamily="34" charset="0"/>
              </a:rPr>
              <a:t>They have reasonable cause to believe that the patient is to be found on premises; and   </a:t>
            </a:r>
          </a:p>
          <a:p>
            <a:pPr>
              <a:defRPr/>
            </a:pPr>
            <a:r>
              <a:rPr lang="en-GB" altLang="en-US" sz="1100" dirty="0">
                <a:latin typeface="Arial" panose="020B0604020202020204" pitchFamily="34" charset="0"/>
                <a:cs typeface="Arial" panose="020B0604020202020204" pitchFamily="34" charset="0"/>
              </a:rPr>
              <a:t>Admittance to the premises has been refused </a:t>
            </a:r>
          </a:p>
          <a:p>
            <a:pPr>
              <a:defRPr/>
            </a:pPr>
            <a:r>
              <a:rPr lang="en-GB" altLang="en-US" sz="1100" dirty="0">
                <a:latin typeface="Arial" panose="020B0604020202020204" pitchFamily="34" charset="0"/>
                <a:cs typeface="Arial" panose="020B0604020202020204" pitchFamily="34" charset="0"/>
              </a:rPr>
              <a:t>A refusal of such admittance is expected. </a:t>
            </a:r>
          </a:p>
          <a:p>
            <a:pPr lvl="1">
              <a:defRPr/>
            </a:pPr>
            <a:endParaRPr lang="en-GB" altLang="en-US"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Reiterate the below:</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The Warrant authorises any constable to enter, if need be by force – premises specified on the warrant.</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A warrant will allow a constable to:</a:t>
            </a:r>
          </a:p>
          <a:p>
            <a:pPr>
              <a:defRPr/>
            </a:pPr>
            <a:endParaRPr lang="en-GB" sz="1100" dirty="0">
              <a:latin typeface="Arial" panose="020B0604020202020204" pitchFamily="34" charset="0"/>
              <a:cs typeface="Arial" panose="020B0604020202020204" pitchFamily="34" charset="0"/>
            </a:endParaRPr>
          </a:p>
          <a:p>
            <a:pPr marL="172667" indent="-172667">
              <a:buFontTx/>
              <a:buChar char="-"/>
              <a:defRPr/>
            </a:pPr>
            <a:r>
              <a:rPr lang="en-GB" sz="1100" dirty="0">
                <a:latin typeface="Arial" panose="020B0604020202020204" pitchFamily="34" charset="0"/>
                <a:cs typeface="Arial" panose="020B0604020202020204" pitchFamily="34" charset="0"/>
              </a:rPr>
              <a:t>Restrain individual and thereby safely control the assessment process</a:t>
            </a:r>
          </a:p>
          <a:p>
            <a:pPr marL="172667" indent="-172667">
              <a:buFontTx/>
              <a:buChar char="-"/>
              <a:defRPr/>
            </a:pPr>
            <a:r>
              <a:rPr lang="en-GB" sz="1100" dirty="0">
                <a:latin typeface="Arial" panose="020B0604020202020204" pitchFamily="34" charset="0"/>
                <a:cs typeface="Arial" panose="020B0604020202020204" pitchFamily="34" charset="0"/>
              </a:rPr>
              <a:t>Remove to a place of safety</a:t>
            </a:r>
          </a:p>
          <a:p>
            <a:pPr marL="172667" indent="-172667">
              <a:buFontTx/>
              <a:buChar char="-"/>
              <a:defRPr/>
            </a:pPr>
            <a:r>
              <a:rPr lang="en-GB" sz="1100" dirty="0">
                <a:latin typeface="Arial" panose="020B0604020202020204" pitchFamily="34" charset="0"/>
                <a:cs typeface="Arial" panose="020B0604020202020204" pitchFamily="34" charset="0"/>
              </a:rPr>
              <a:t>Restrict movement of other people inside the premises in limited circumstances</a:t>
            </a:r>
          </a:p>
          <a:p>
            <a:pPr marL="172667" indent="-172667">
              <a:buFontTx/>
              <a:buChar char="-"/>
              <a:defRPr/>
            </a:pPr>
            <a:endParaRPr lang="en-GB" sz="1100" dirty="0">
              <a:latin typeface="Arial" panose="020B0604020202020204" pitchFamily="34" charset="0"/>
              <a:cs typeface="Arial" panose="020B0604020202020204" pitchFamily="34" charset="0"/>
            </a:endParaRPr>
          </a:p>
          <a:p>
            <a:pPr marL="172667" indent="-172667">
              <a:buFontTx/>
              <a:buChar char="-"/>
              <a:defRPr/>
            </a:pPr>
            <a:r>
              <a:rPr lang="en-GB" sz="1100" dirty="0">
                <a:latin typeface="Arial" panose="020B0604020202020204" pitchFamily="34" charset="0"/>
                <a:cs typeface="Arial" panose="020B0604020202020204" pitchFamily="34" charset="0"/>
              </a:rPr>
              <a:t>Summarise:</a:t>
            </a:r>
          </a:p>
          <a:p>
            <a:pPr marL="172667" indent="-172667">
              <a:buFontTx/>
              <a:buChar cha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S135 (1) Warrant </a:t>
            </a:r>
          </a:p>
          <a:p>
            <a:pPr>
              <a:buFont typeface="Arial" panose="020B0604020202020204" pitchFamily="34" charset="0"/>
              <a:buNone/>
              <a:defRPr/>
            </a:pPr>
            <a:r>
              <a:rPr lang="en-GB" sz="1100" dirty="0">
                <a:latin typeface="Arial" panose="020B0604020202020204" pitchFamily="34" charset="0"/>
                <a:cs typeface="Arial" panose="020B0604020202020204" pitchFamily="34" charset="0"/>
              </a:rPr>
              <a:t>	Purpose to detain for assessment</a:t>
            </a:r>
          </a:p>
          <a:p>
            <a:pPr>
              <a:buFont typeface="Arial" panose="020B0604020202020204" pitchFamily="34" charset="0"/>
              <a:buNone/>
              <a:defRPr/>
            </a:pPr>
            <a:r>
              <a:rPr lang="en-GB" sz="1100" dirty="0">
                <a:latin typeface="Arial" panose="020B0604020202020204" pitchFamily="34" charset="0"/>
                <a:cs typeface="Arial" panose="020B0604020202020204" pitchFamily="34" charset="0"/>
              </a:rPr>
              <a:t>	Only AMPH can apply and AMPH must be present when executed</a:t>
            </a:r>
          </a:p>
          <a:p>
            <a:pPr>
              <a:defRPr/>
            </a:pPr>
            <a:r>
              <a:rPr lang="en-GB" sz="1100" dirty="0">
                <a:latin typeface="Arial" panose="020B0604020202020204" pitchFamily="34" charset="0"/>
                <a:cs typeface="Arial" panose="020B0604020202020204" pitchFamily="34" charset="0"/>
              </a:rPr>
              <a:t>S135(2) </a:t>
            </a:r>
          </a:p>
          <a:p>
            <a:pPr lvl="1">
              <a:buFont typeface="Arial" panose="020B0604020202020204" pitchFamily="34" charset="0"/>
              <a:buNone/>
              <a:defRPr/>
            </a:pPr>
            <a:r>
              <a:rPr lang="en-GB" sz="1100" dirty="0">
                <a:latin typeface="Arial" panose="020B0604020202020204" pitchFamily="34" charset="0"/>
                <a:cs typeface="Arial" panose="020B0604020202020204" pitchFamily="34" charset="0"/>
              </a:rPr>
              <a:t>	Purpose to re-detain for assessment or person does not return after permitted leave.</a:t>
            </a:r>
          </a:p>
          <a:p>
            <a:pPr lvl="1">
              <a:buFont typeface="Arial" panose="020B0604020202020204" pitchFamily="34" charset="0"/>
              <a:buNone/>
              <a:defRPr/>
            </a:pPr>
            <a:r>
              <a:rPr lang="en-GB" sz="1100" dirty="0">
                <a:latin typeface="Arial" panose="020B0604020202020204" pitchFamily="34" charset="0"/>
                <a:cs typeface="Arial" panose="020B0604020202020204" pitchFamily="34" charset="0"/>
              </a:rPr>
              <a:t>	AMPH or authorised under MHA or Police can apply and Police can execute without AMPH or Doctor present but SWP best practice advises medical professionals to apply and be present for execution.</a:t>
            </a:r>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8809373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Times New Roman" panose="02020603050405020304" pitchFamily="18" charset="0"/>
              </a:rPr>
              <a:t>Q.</a:t>
            </a:r>
            <a:r>
              <a:rPr lang="en-GB" sz="1800" dirty="0">
                <a:effectLst/>
                <a:latin typeface="Calibri" panose="020F0502020204030204" pitchFamily="34" charset="0"/>
                <a:ea typeface="Times New Roman" panose="02020603050405020304" pitchFamily="18" charset="0"/>
              </a:rPr>
              <a:t> </a:t>
            </a:r>
            <a:r>
              <a:rPr lang="en-GB" sz="1800" b="1" dirty="0">
                <a:effectLst/>
                <a:latin typeface="Calibri" panose="020F0502020204030204" pitchFamily="34" charset="0"/>
                <a:ea typeface="Times New Roman" panose="02020603050405020304" pitchFamily="18" charset="0"/>
              </a:rPr>
              <a:t>What do you think of when you hear the term ‘Mental Capacity’?</a:t>
            </a:r>
            <a:endParaRPr lang="en-GB" sz="1800" dirty="0">
              <a:effectLst/>
              <a:latin typeface="Times New Roman" panose="02020603050405020304" pitchFamily="18" charset="0"/>
              <a:ea typeface="Times New Roman" panose="02020603050405020304" pitchFamily="18" charset="0"/>
            </a:endParaRPr>
          </a:p>
          <a:p>
            <a:endParaRPr lang="en-US" altLang="en-US" sz="1100" b="1" dirty="0">
              <a:latin typeface="Arial" panose="020B0604020202020204" pitchFamily="34" charset="0"/>
              <a:cs typeface="Arial" panose="020B0604020202020204" pitchFamily="34" charset="0"/>
            </a:endParaRPr>
          </a:p>
          <a:p>
            <a:endParaRPr lang="en-US" altLang="en-US" sz="1100" b="1"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MENTAL CAPACITY ACT 2005 -</a:t>
            </a:r>
            <a:r>
              <a:rPr lang="en-US" altLang="en-US" sz="1100" dirty="0">
                <a:latin typeface="Arial" panose="020B0604020202020204" pitchFamily="34" charset="0"/>
                <a:cs typeface="Arial" panose="020B0604020202020204" pitchFamily="34" charset="0"/>
              </a:rPr>
              <a:t> Applies to persons 16 and over in Public and private places.</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PUBLIC</a:t>
            </a:r>
          </a:p>
          <a:p>
            <a:r>
              <a:rPr lang="en-US" altLang="en-US" sz="1100" dirty="0">
                <a:latin typeface="Arial" panose="020B0604020202020204" pitchFamily="34" charset="0"/>
                <a:cs typeface="Arial" panose="020B0604020202020204" pitchFamily="34" charset="0"/>
              </a:rPr>
              <a:t>E.G Person at RTC with a bad head injury who have lost capacity and refuse to go to the hospital. This is a restraining power and not a detention. You can only take them to A.E.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PRIVATE</a:t>
            </a:r>
          </a:p>
          <a:p>
            <a:r>
              <a:rPr lang="en-US" altLang="en-US" sz="1100" dirty="0">
                <a:latin typeface="Arial" panose="020B0604020202020204" pitchFamily="34" charset="0"/>
                <a:cs typeface="Arial" panose="020B0604020202020204" pitchFamily="34" charset="0"/>
              </a:rPr>
              <a:t>E.G They have taken a drugs overdose at their home and they refuse to go to hospital.</a:t>
            </a:r>
          </a:p>
          <a:p>
            <a:endParaRPr lang="en-GB"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The Act offers protection to </a:t>
            </a:r>
            <a:r>
              <a:rPr lang="en-US" altLang="en-US" sz="1100" dirty="0" err="1">
                <a:latin typeface="Arial" panose="020B0604020202020204" pitchFamily="34" charset="0"/>
                <a:cs typeface="Arial" panose="020B0604020202020204" pitchFamily="34" charset="0"/>
              </a:rPr>
              <a:t>carers</a:t>
            </a:r>
            <a:r>
              <a:rPr lang="en-US" altLang="en-US" sz="1100" dirty="0">
                <a:latin typeface="Arial" panose="020B0604020202020204" pitchFamily="34" charset="0"/>
                <a:cs typeface="Arial" panose="020B0604020202020204" pitchFamily="34" charset="0"/>
              </a:rPr>
              <a:t> and others [such as police officers], who find themselves involved in the protection of vulnerable adults.</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The MCA is most likely to be necessary in emergency situations when officers are faced with someone…who’s life may be at risk or who may suffer harm if action is not taken. Examples include people threatening suicide, victims of serious assaults and victims who are declining medical assistance.</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In many such situations officers will not have time to discuss, negotiate or explain their actions.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429213629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MCA primarily aimed at Health &amp; Social Care professionals who are making decisions about a person’s welfare</a:t>
            </a:r>
          </a:p>
          <a:p>
            <a:r>
              <a:rPr lang="en-GB" altLang="en-US" sz="1100" dirty="0">
                <a:latin typeface="Arial" panose="020B0604020202020204" pitchFamily="34" charset="0"/>
                <a:cs typeface="Arial" panose="020B0604020202020204" pitchFamily="34" charset="0"/>
              </a:rPr>
              <a:t>Sometimes applicable to police officers who may need to  make immediate decisions</a:t>
            </a:r>
          </a:p>
          <a:p>
            <a:r>
              <a:rPr lang="en-GB" altLang="en-US" sz="1100" dirty="0">
                <a:latin typeface="Arial" panose="020B0604020202020204" pitchFamily="34" charset="0"/>
                <a:cs typeface="Arial" panose="020B0604020202020204" pitchFamily="34" charset="0"/>
              </a:rPr>
              <a:t>The </a:t>
            </a:r>
            <a:r>
              <a:rPr lang="en-GB" altLang="en-US" sz="1100" b="1" dirty="0">
                <a:solidFill>
                  <a:srgbClr val="FF3300"/>
                </a:solidFill>
                <a:latin typeface="Arial" panose="020B0604020202020204" pitchFamily="34" charset="0"/>
                <a:cs typeface="Arial" panose="020B0604020202020204" pitchFamily="34" charset="0"/>
              </a:rPr>
              <a:t>five principles shown above  </a:t>
            </a:r>
            <a:r>
              <a:rPr lang="en-GB" altLang="en-US" sz="1100" dirty="0">
                <a:latin typeface="Arial" panose="020B0604020202020204" pitchFamily="34" charset="0"/>
                <a:cs typeface="Arial" panose="020B0604020202020204" pitchFamily="34" charset="0"/>
              </a:rPr>
              <a:t>should govern police responses</a:t>
            </a:r>
          </a:p>
          <a:p>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1. Officers must  assume that a person  have capacity unless it  can be established that they lack</a:t>
            </a:r>
          </a:p>
          <a:p>
            <a:r>
              <a:rPr lang="en-GB" altLang="en-US" sz="1100" dirty="0">
                <a:latin typeface="Arial" panose="020B0604020202020204" pitchFamily="34" charset="0"/>
                <a:cs typeface="Arial" panose="020B0604020202020204" pitchFamily="34" charset="0"/>
              </a:rPr>
              <a:t>2. Officers should not treat a person who is unable to make a decision unless they have taken all practicable steps to help that person to do  so  without success.</a:t>
            </a:r>
          </a:p>
          <a:p>
            <a:r>
              <a:rPr lang="en-GB" altLang="en-US" sz="1100" dirty="0">
                <a:latin typeface="Arial" panose="020B0604020202020204" pitchFamily="34" charset="0"/>
                <a:cs typeface="Arial" panose="020B0604020202020204" pitchFamily="34" charset="0"/>
              </a:rPr>
              <a:t>3. Officers should not treat a person as unable to make a decision </a:t>
            </a:r>
            <a:r>
              <a:rPr lang="en-GB" altLang="en-US" sz="1100" b="1" dirty="0">
                <a:latin typeface="Arial" panose="020B0604020202020204" pitchFamily="34" charset="0"/>
                <a:cs typeface="Arial" panose="020B0604020202020204" pitchFamily="34" charset="0"/>
              </a:rPr>
              <a:t>merely because </a:t>
            </a:r>
            <a:r>
              <a:rPr lang="en-GB" altLang="en-US" sz="1100" dirty="0">
                <a:latin typeface="Arial" panose="020B0604020202020204" pitchFamily="34" charset="0"/>
                <a:cs typeface="Arial" panose="020B0604020202020204" pitchFamily="34" charset="0"/>
              </a:rPr>
              <a:t>they make an unwise decision</a:t>
            </a:r>
          </a:p>
          <a:p>
            <a:r>
              <a:rPr lang="en-GB" altLang="en-US" sz="1100" dirty="0">
                <a:latin typeface="Arial" panose="020B0604020202020204" pitchFamily="34" charset="0"/>
                <a:cs typeface="Arial" panose="020B0604020202020204" pitchFamily="34" charset="0"/>
              </a:rPr>
              <a:t>4. Officers should Act or Make decisions, under this Act for, or on behalf of, a person who lacks capacity must be done, in his/her </a:t>
            </a:r>
            <a:r>
              <a:rPr lang="en-GB" altLang="en-US" sz="1100" b="1" dirty="0">
                <a:latin typeface="Arial" panose="020B0604020202020204" pitchFamily="34" charset="0"/>
                <a:cs typeface="Arial" panose="020B0604020202020204" pitchFamily="34" charset="0"/>
              </a:rPr>
              <a:t>best interests</a:t>
            </a:r>
            <a:r>
              <a:rPr lang="en-GB" altLang="en-US" sz="1100" dirty="0">
                <a:latin typeface="Arial" panose="020B0604020202020204" pitchFamily="34" charset="0"/>
                <a:cs typeface="Arial" panose="020B0604020202020204" pitchFamily="34" charset="0"/>
              </a:rPr>
              <a:t>. S1 [5]</a:t>
            </a:r>
          </a:p>
          <a:p>
            <a:r>
              <a:rPr lang="en-GB" altLang="en-US" sz="1100" dirty="0">
                <a:latin typeface="Arial" panose="020B0604020202020204" pitchFamily="34" charset="0"/>
                <a:cs typeface="Arial" panose="020B0604020202020204" pitchFamily="34" charset="0"/>
              </a:rPr>
              <a:t>5. Before acting or making a decision, officers must have regard to whether they can achieve the purpose for which it is needed as effectively in a way that is less restrictive of the person’s rights and freedom of action.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1082913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JUDGING A PERSONS MENTAL CAPACITY SECTION 2-Capacity is the ability to take in information and use that information to make a decision.</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1.This inability to make decisions could be as a result of impairment of, or a disturbance in the functioning of, the mind or brain.</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2. It does not matter whether the impairment or disturbance is permanent or temporary.</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3.A lack of capacity cannot be established merely by reference to-</a:t>
            </a:r>
          </a:p>
          <a:p>
            <a:r>
              <a:rPr lang="en-GB" altLang="en-US" sz="1100" dirty="0">
                <a:latin typeface="Arial" panose="020B0604020202020204" pitchFamily="34" charset="0"/>
                <a:cs typeface="Arial" panose="020B0604020202020204" pitchFamily="34" charset="0"/>
              </a:rPr>
              <a:t>[a] A persons age or appearance, or</a:t>
            </a:r>
          </a:p>
          <a:p>
            <a:r>
              <a:rPr lang="en-GB" altLang="en-US" sz="1100" dirty="0">
                <a:latin typeface="Arial" panose="020B0604020202020204" pitchFamily="34" charset="0"/>
                <a:cs typeface="Arial" panose="020B0604020202020204" pitchFamily="34" charset="0"/>
              </a:rPr>
              <a:t>[b] A condition of his, or an aspect of his behaviour, which might lead others to make unjustified assumptions about his capacity.</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In proceedings under this Act or any other enactment, any question whether a person lacks capacity within the meaning of the Act must be decided on the balance of probabilities.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Not applicable to a person under 16.</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16514803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sz="1100" dirty="0">
                <a:latin typeface="Arial" panose="020B0604020202020204" pitchFamily="34" charset="0"/>
                <a:cs typeface="Arial" panose="020B0604020202020204" pitchFamily="34" charset="0"/>
              </a:rPr>
              <a:t>People are unable to make a particular decision if they cannot do one or more of the following  things.</a:t>
            </a:r>
          </a:p>
          <a:p>
            <a:pPr eaLnBrk="1" hangingPunct="1">
              <a:spcBef>
                <a:spcPct val="0"/>
              </a:spcBef>
              <a:defRPr/>
            </a:pPr>
            <a:r>
              <a:rPr lang="en-GB" altLang="en-US" sz="1100" dirty="0">
                <a:latin typeface="Arial" panose="020B0604020202020204" pitchFamily="34" charset="0"/>
                <a:cs typeface="Arial" panose="020B0604020202020204" pitchFamily="34" charset="0"/>
              </a:rPr>
              <a:t>In these situations officers can use restraints and can covey to A+E for treatment.</a:t>
            </a:r>
          </a:p>
          <a:p>
            <a:pPr eaLnBrk="1" hangingPunct="1">
              <a:spcBef>
                <a:spcPct val="0"/>
              </a:spcBef>
              <a:defRPr/>
            </a:pPr>
            <a:r>
              <a:rPr lang="en-GB" altLang="en-US" sz="1100" dirty="0">
                <a:latin typeface="Arial" panose="020B0604020202020204" pitchFamily="34" charset="0"/>
                <a:cs typeface="Arial" panose="020B0604020202020204" pitchFamily="34" charset="0"/>
              </a:rPr>
              <a:t>Complete F299. How to assess capacity.</a:t>
            </a:r>
          </a:p>
          <a:p>
            <a:pPr eaLnBrk="1" hangingPunct="1">
              <a:spcBef>
                <a:spcPct val="0"/>
              </a:spcBef>
              <a:defRPr/>
            </a:pPr>
            <a:endParaRPr lang="en-GB" altLang="en-US" sz="1100" dirty="0">
              <a:latin typeface="Arial" panose="020B0604020202020204" pitchFamily="34" charset="0"/>
              <a:cs typeface="Arial" panose="020B0604020202020204" pitchFamily="34" charset="0"/>
            </a:endParaRPr>
          </a:p>
          <a:p>
            <a:pPr eaLnBrk="1" hangingPunct="1">
              <a:spcBef>
                <a:spcPct val="0"/>
              </a:spcBef>
              <a:defRPr/>
            </a:pPr>
            <a:r>
              <a:rPr lang="en-GB" altLang="en-US" sz="1100" dirty="0">
                <a:latin typeface="Arial" panose="020B0604020202020204" pitchFamily="34" charset="0"/>
                <a:cs typeface="Arial" panose="020B0604020202020204" pitchFamily="34" charset="0"/>
              </a:rPr>
              <a:t>Should only be used in emergency situations.</a:t>
            </a:r>
          </a:p>
          <a:p>
            <a:pPr eaLnBrk="1" hangingPunct="1">
              <a:spcBef>
                <a:spcPct val="0"/>
              </a:spcBef>
              <a:defRPr/>
            </a:pPr>
            <a:r>
              <a:rPr lang="en-GB" altLang="en-US" sz="1100" dirty="0">
                <a:latin typeface="Arial" panose="020B0604020202020204" pitchFamily="34" charset="0"/>
                <a:cs typeface="Arial" panose="020B0604020202020204" pitchFamily="34" charset="0"/>
              </a:rPr>
              <a:t>Where the person is in their own house and the following applies-</a:t>
            </a:r>
          </a:p>
          <a:p>
            <a:pPr marL="230223" indent="-230223" eaLnBrk="1" hangingPunct="1">
              <a:spcBef>
                <a:spcPct val="0"/>
              </a:spcBef>
              <a:buFontTx/>
              <a:buAutoNum type="arabicPeriod"/>
              <a:defRPr/>
            </a:pPr>
            <a:r>
              <a:rPr lang="en-GB" altLang="en-US" sz="1100" dirty="0">
                <a:latin typeface="Arial" panose="020B0604020202020204" pitchFamily="34" charset="0"/>
                <a:cs typeface="Arial" panose="020B0604020202020204" pitchFamily="34" charset="0"/>
              </a:rPr>
              <a:t>They have suffered a physical Injury</a:t>
            </a:r>
          </a:p>
          <a:p>
            <a:pPr marL="230223" indent="-230223" eaLnBrk="1" hangingPunct="1">
              <a:spcBef>
                <a:spcPct val="0"/>
              </a:spcBef>
              <a:buFontTx/>
              <a:buAutoNum type="arabicPeriod"/>
              <a:defRPr/>
            </a:pPr>
            <a:r>
              <a:rPr lang="en-GB" altLang="en-US" sz="1100" dirty="0">
                <a:latin typeface="Arial" panose="020B0604020202020204" pitchFamily="34" charset="0"/>
                <a:cs typeface="Arial" panose="020B0604020202020204" pitchFamily="34" charset="0"/>
              </a:rPr>
              <a:t> Harmful Substances taken</a:t>
            </a:r>
          </a:p>
          <a:p>
            <a:pPr marL="230223" indent="-230223" eaLnBrk="1" hangingPunct="1">
              <a:spcBef>
                <a:spcPct val="0"/>
              </a:spcBef>
              <a:buFontTx/>
              <a:buAutoNum type="arabicPeriod"/>
              <a:defRPr/>
            </a:pPr>
            <a:r>
              <a:rPr lang="en-GB" altLang="en-US" sz="1100" dirty="0">
                <a:latin typeface="Arial" panose="020B0604020202020204" pitchFamily="34" charset="0"/>
                <a:cs typeface="Arial" panose="020B0604020202020204" pitchFamily="34" charset="0"/>
              </a:rPr>
              <a:t>Intoxicated with Alcohol or drugs.</a:t>
            </a:r>
          </a:p>
          <a:p>
            <a:pPr marL="230223" indent="-230223" eaLnBrk="1" hangingPunct="1">
              <a:spcBef>
                <a:spcPct val="0"/>
              </a:spcBef>
              <a:buFontTx/>
              <a:buAutoNum type="arabicPeriod"/>
              <a:defRPr/>
            </a:pPr>
            <a:r>
              <a:rPr lang="en-GB" altLang="en-US" sz="1100" dirty="0">
                <a:latin typeface="Arial" panose="020B0604020202020204" pitchFamily="34" charset="0"/>
                <a:cs typeface="Arial" panose="020B0604020202020204" pitchFamily="34" charset="0"/>
              </a:rPr>
              <a:t>In these circumstances restrain and convey to A+ E if you feel you are acting in the interests of that person.[You are protected from liability]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134415428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Police Involvement with MCA</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E.g.</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attempting/threatening suicide,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victims of serious assaults,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Casualties of major incidents</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individuals with serious injuries who decline medical aid</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In many such situations officers will not have time to discuss, negotiate or explain their actions.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Case: </a:t>
            </a:r>
          </a:p>
          <a:p>
            <a:r>
              <a:rPr lang="en-GB" altLang="en-US" sz="1100" dirty="0">
                <a:latin typeface="Arial" panose="020B0604020202020204" pitchFamily="34" charset="0"/>
                <a:cs typeface="Arial" panose="020B0604020202020204" pitchFamily="34" charset="0"/>
              </a:rPr>
              <a:t>R (on the application of </a:t>
            </a:r>
            <a:r>
              <a:rPr lang="en-GB" altLang="en-US" sz="1100" dirty="0" err="1">
                <a:latin typeface="Arial" panose="020B0604020202020204" pitchFamily="34" charset="0"/>
                <a:cs typeface="Arial" panose="020B0604020202020204" pitchFamily="34" charset="0"/>
              </a:rPr>
              <a:t>Sessay</a:t>
            </a:r>
            <a:r>
              <a:rPr lang="en-GB" altLang="en-US" sz="1100" dirty="0">
                <a:latin typeface="Arial" panose="020B0604020202020204" pitchFamily="34" charset="0"/>
                <a:cs typeface="Arial" panose="020B0604020202020204" pitchFamily="34" charset="0"/>
              </a:rPr>
              <a:t>) v South London and </a:t>
            </a:r>
            <a:r>
              <a:rPr lang="en-GB" altLang="en-US" sz="1100" dirty="0" err="1">
                <a:latin typeface="Arial" panose="020B0604020202020204" pitchFamily="34" charset="0"/>
                <a:cs typeface="Arial" panose="020B0604020202020204" pitchFamily="34" charset="0"/>
              </a:rPr>
              <a:t>Maudsley</a:t>
            </a:r>
            <a:r>
              <a:rPr lang="en-GB" altLang="en-US" sz="1100" dirty="0">
                <a:latin typeface="Arial" panose="020B0604020202020204" pitchFamily="34" charset="0"/>
                <a:cs typeface="Arial" panose="020B0604020202020204" pitchFamily="34" charset="0"/>
              </a:rPr>
              <a:t> NHS Foundation Trust [2011] EWHC 2617 (QB) (2010) </a:t>
            </a:r>
          </a:p>
          <a:p>
            <a:r>
              <a:rPr lang="en-GB" altLang="en-US" sz="1100" dirty="0">
                <a:latin typeface="Arial" panose="020B0604020202020204" pitchFamily="34" charset="0"/>
                <a:cs typeface="Arial" panose="020B0604020202020204" pitchFamily="34" charset="0"/>
              </a:rPr>
              <a:t>Police attended the home of a woman after concerns about her mental health were raised. Police removed her from her accommodation and brought her to a hospital, stating that they had used their powers under the Mental Capacity Act 2005 to bring her to hospital. (They could not have used the Mental Health Act, because the woman was detained in her home). The court ruled that the Mental Capacity Act provided no basis for this action, because it did not involve a set of circumstances that were life-threatening. They should have contacted an AMHP and a doctor to assess the woman under the Mental Health Act in her own home. Officers need to know how to access a mental health assessment in their force and how to contact their supervisor where they encounter problems. If their concerns are only regarding MH…then MCA is not appropriate</a:t>
            </a:r>
          </a:p>
          <a:p>
            <a:endParaRPr lang="en-GB"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Trainer can link back to the exercise “ambulance requiring assistance” … best interest:  health and protection of person/others.</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Do not make assumptions.</a:t>
            </a:r>
          </a:p>
          <a:p>
            <a:r>
              <a:rPr lang="en-GB" altLang="en-US" sz="1100" dirty="0">
                <a:latin typeface="Arial" panose="020B0604020202020204" pitchFamily="34" charset="0"/>
                <a:cs typeface="Arial" panose="020B0604020202020204" pitchFamily="34" charset="0"/>
              </a:rPr>
              <a:t>Do encourage the person to participate.</a:t>
            </a:r>
          </a:p>
          <a:p>
            <a:r>
              <a:rPr lang="en-GB" altLang="en-US" sz="1100" dirty="0">
                <a:latin typeface="Arial" panose="020B0604020202020204" pitchFamily="34" charset="0"/>
                <a:cs typeface="Arial" panose="020B0604020202020204" pitchFamily="34" charset="0"/>
              </a:rPr>
              <a:t>Do consider the person’s past and present beliefs, values wishes and feelings. </a:t>
            </a:r>
          </a:p>
          <a:p>
            <a:r>
              <a:rPr lang="en-GB" altLang="en-US" sz="1100" dirty="0">
                <a:latin typeface="Arial" panose="020B0604020202020204" pitchFamily="34" charset="0"/>
                <a:cs typeface="Arial" panose="020B0604020202020204" pitchFamily="34" charset="0"/>
              </a:rPr>
              <a:t>Do take into account the views of others. </a:t>
            </a:r>
          </a:p>
          <a:p>
            <a:r>
              <a:rPr lang="en-GB" altLang="en-US" sz="1100" dirty="0">
                <a:latin typeface="Arial" panose="020B0604020202020204" pitchFamily="34" charset="0"/>
                <a:cs typeface="Arial" panose="020B0604020202020204" pitchFamily="34" charset="0"/>
              </a:rPr>
              <a:t>Do consider the least restrictive option.</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Best Interest</a:t>
            </a:r>
          </a:p>
          <a:p>
            <a:r>
              <a:rPr lang="en-GB" altLang="en-US" sz="1100" dirty="0">
                <a:latin typeface="Arial" panose="020B0604020202020204" pitchFamily="34" charset="0"/>
                <a:cs typeface="Arial" panose="020B0604020202020204" pitchFamily="34" charset="0"/>
              </a:rPr>
              <a:t>Reasonable believe a person lacks Mental Capacity to make rational decisions </a:t>
            </a:r>
          </a:p>
          <a:p>
            <a:r>
              <a:rPr lang="en-GB" altLang="en-US" sz="1100" dirty="0">
                <a:latin typeface="Arial" panose="020B0604020202020204" pitchFamily="34" charset="0"/>
                <a:cs typeface="Arial" panose="020B0604020202020204" pitchFamily="34" charset="0"/>
              </a:rPr>
              <a:t>Will not incur any liability if they act in respect of care and treatment and believe it is in the persons best interest</a:t>
            </a:r>
          </a:p>
          <a:p>
            <a:r>
              <a:rPr lang="en-GB" altLang="en-US" sz="1100" dirty="0">
                <a:latin typeface="Arial" panose="020B0604020202020204" pitchFamily="34" charset="0"/>
                <a:cs typeface="Arial" panose="020B0604020202020204" pitchFamily="34" charset="0"/>
              </a:rPr>
              <a:t>Restraint – proportionate to prevent likely harm </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MCA allows Police Officers to convey a person direct to hospital when they have made a decision based on an honest held belief that the person lacks capacity to make a decision.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62821643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Calibri" panose="020F0502020204030204" pitchFamily="34" charset="0"/>
                <a:ea typeface="Times New Roman" panose="02020603050405020304" pitchFamily="18" charset="0"/>
              </a:rPr>
              <a:t>Q. How are you going to restrain a person suffering from a mental illness?</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Calibri" panose="020F0502020204030204" pitchFamily="34" charset="0"/>
                <a:ea typeface="Times New Roman" panose="02020603050405020304" pitchFamily="18" charset="0"/>
              </a:rPr>
              <a:t>Q. What considerations should you have when doing this?</a:t>
            </a:r>
            <a:endParaRPr lang="en-GB" sz="1800" dirty="0">
              <a:effectLst/>
              <a:latin typeface="Times New Roman" panose="02020603050405020304" pitchFamily="18" charset="0"/>
              <a:ea typeface="Times New Roman" panose="02020603050405020304" pitchFamily="18" charset="0"/>
            </a:endParaRPr>
          </a:p>
          <a:p>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Before revealing slide:  Trainers to ask – considerations for use of restraint ….. Trainer can write answers on Board:</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Trainer to link to OST training – risks of prolonged restraint.</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Trainer to highlight:</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Officers are to use the minimum force required to restrain the person suffering from a mental illness crisis</a:t>
            </a:r>
          </a:p>
          <a:p>
            <a:r>
              <a:rPr lang="en-GB" altLang="en-US" sz="1100" dirty="0">
                <a:latin typeface="Arial" panose="020B0604020202020204" pitchFamily="34" charset="0"/>
                <a:cs typeface="Arial" panose="020B0604020202020204" pitchFamily="34" charset="0"/>
              </a:rPr>
              <a:t>Minimise prolonged restraint in a prone position due to positional asphyxia and when person taking anti psychotic drugs increased risk of sudden death syndrome.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See case </a:t>
            </a:r>
            <a:r>
              <a:rPr lang="en-GB" altLang="en-US" sz="1100" dirty="0" err="1">
                <a:latin typeface="Arial" panose="020B0604020202020204" pitchFamily="34" charset="0"/>
                <a:cs typeface="Arial" panose="020B0604020202020204" pitchFamily="34" charset="0"/>
              </a:rPr>
              <a:t>Osaleni</a:t>
            </a:r>
            <a:r>
              <a:rPr lang="en-GB" altLang="en-US" sz="1100" dirty="0">
                <a:latin typeface="Arial" panose="020B0604020202020204" pitchFamily="34" charset="0"/>
                <a:cs typeface="Arial" panose="020B0604020202020204" pitchFamily="34" charset="0"/>
              </a:rPr>
              <a:t> Lewis … comments from Coroner:</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South Wales Police Policy Statement Sec 135 Mental </a:t>
            </a:r>
            <a:r>
              <a:rPr lang="en-GB" altLang="en-US" sz="1100" dirty="0" err="1">
                <a:latin typeface="Arial" panose="020B0604020202020204" pitchFamily="34" charset="0"/>
                <a:cs typeface="Arial" panose="020B0604020202020204" pitchFamily="34" charset="0"/>
              </a:rPr>
              <a:t>Helath</a:t>
            </a:r>
            <a:r>
              <a:rPr lang="en-GB" altLang="en-US" sz="1100" dirty="0">
                <a:latin typeface="Arial" panose="020B0604020202020204" pitchFamily="34" charset="0"/>
                <a:cs typeface="Arial" panose="020B0604020202020204" pitchFamily="34" charset="0"/>
              </a:rPr>
              <a:t> Act:</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Section 3 Criminal Law Act 1967 3(1) </a:t>
            </a:r>
          </a:p>
          <a:p>
            <a:r>
              <a:rPr lang="en-GB" altLang="en-US" sz="1100" dirty="0">
                <a:latin typeface="Arial" panose="020B0604020202020204" pitchFamily="34" charset="0"/>
                <a:cs typeface="Arial" panose="020B0604020202020204" pitchFamily="34" charset="0"/>
              </a:rPr>
              <a:t>&lt; A person may use such force as is reasonable in the circumstances in the prevention of crime, or in effecting or assisting in the lawful arrest of offenders or suspected offenders or of persons unlawfully at large. </a:t>
            </a:r>
          </a:p>
          <a:p>
            <a:r>
              <a:rPr lang="en-GB" altLang="en-US" sz="1100" dirty="0">
                <a:latin typeface="Arial" panose="020B0604020202020204" pitchFamily="34" charset="0"/>
                <a:cs typeface="Arial" panose="020B0604020202020204" pitchFamily="34" charset="0"/>
              </a:rPr>
              <a:t> </a:t>
            </a:r>
          </a:p>
          <a:p>
            <a:r>
              <a:rPr lang="en-GB" altLang="en-US" sz="1100" dirty="0">
                <a:latin typeface="Arial" panose="020B0604020202020204" pitchFamily="34" charset="0"/>
                <a:cs typeface="Arial" panose="020B0604020202020204" pitchFamily="34" charset="0"/>
              </a:rPr>
              <a:t>Sections 5/6 Mental Capacity Act 2005 </a:t>
            </a:r>
          </a:p>
          <a:p>
            <a:r>
              <a:rPr lang="en-GB" altLang="en-US" sz="1100" dirty="0">
                <a:latin typeface="Arial" panose="020B0604020202020204" pitchFamily="34" charset="0"/>
                <a:cs typeface="Arial" panose="020B0604020202020204" pitchFamily="34" charset="0"/>
              </a:rPr>
              <a:t>&lt; In certain circumstances provides protection for people who use restraint where this is necessary to protect a person without capacity from harm and it is a proportionate response to the risk of harm.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Other power: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Powers of arrest, search and seizure under PACE where a criminal offence has been alleged common law powers (including self-defence, the doctrine of necessity and to prevent a breach of the peace).</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No restraint position can ever be totally safe or free of risk. </a:t>
            </a:r>
          </a:p>
          <a:p>
            <a:r>
              <a:rPr lang="en-GB" altLang="en-US" sz="1100" dirty="0">
                <a:latin typeface="Arial" panose="020B0604020202020204" pitchFamily="34" charset="0"/>
                <a:cs typeface="Arial" panose="020B0604020202020204" pitchFamily="34" charset="0"/>
              </a:rPr>
              <a:t> All take-down techniques carry additional risks. </a:t>
            </a:r>
          </a:p>
          <a:p>
            <a:r>
              <a:rPr lang="en-GB" altLang="en-US" sz="1100" dirty="0">
                <a:latin typeface="Arial" panose="020B0604020202020204" pitchFamily="34" charset="0"/>
                <a:cs typeface="Arial" panose="020B0604020202020204" pitchFamily="34" charset="0"/>
              </a:rPr>
              <a:t>Prone and supine restraint positions both carry (different) risks. It is wrong to consider either one to be safer without fully understanding the practical application.   Take-down techniques have been used when they were not entirely appropriate. When used, the person should be brought to the standing position as soon as possible. </a:t>
            </a:r>
          </a:p>
          <a:p>
            <a:r>
              <a:rPr lang="en-GB" altLang="en-US" sz="1100" dirty="0">
                <a:latin typeface="Arial" panose="020B0604020202020204" pitchFamily="34" charset="0"/>
                <a:cs typeface="Arial" panose="020B0604020202020204" pitchFamily="34" charset="0"/>
              </a:rPr>
              <a:t>Care must be taken to avoid anything that impacts on the patient’s airway, breathing or circulation. The mouth and/or nose must never be covered and pressure should not be applied to the neck region, rib cage and/or abdomen. </a:t>
            </a:r>
          </a:p>
          <a:p>
            <a:r>
              <a:rPr lang="en-GB" altLang="en-US" sz="1100" dirty="0">
                <a:latin typeface="Arial" panose="020B0604020202020204" pitchFamily="34" charset="0"/>
                <a:cs typeface="Arial" panose="020B0604020202020204" pitchFamily="34" charset="0"/>
              </a:rPr>
              <a:t>The person must be effectively monitored in accordance with the NHS patient safety alert of December 20149.</a:t>
            </a:r>
          </a:p>
          <a:p>
            <a:r>
              <a:rPr lang="en-GB" altLang="en-US" sz="1100" dirty="0">
                <a:latin typeface="Arial" panose="020B0604020202020204" pitchFamily="34" charset="0"/>
                <a:cs typeface="Arial" panose="020B0604020202020204" pitchFamily="34" charset="0"/>
              </a:rPr>
              <a:t>Any member of police or health staff who observes a safety concern should speak up and never assume that other colleagues have picked it up.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IPCC refers Leon Briggs investigation to the CPS</a:t>
            </a:r>
          </a:p>
          <a:p>
            <a:r>
              <a:rPr lang="en-GB" altLang="en-US" sz="1100" dirty="0">
                <a:latin typeface="Arial" panose="020B0604020202020204" pitchFamily="34" charset="0"/>
                <a:cs typeface="Arial" panose="020B0604020202020204" pitchFamily="34" charset="0"/>
              </a:rPr>
              <a:t>Mar 9, 2016 The Independent Police Complaints Commission (IPCC) has concluded its investigation into the circumstances surrounding the death of Leon Briggs, and has referred the case to the Crown Prosecution Service (CPS) for a decision on whether criminal charges should be brought against any individual.</a:t>
            </a:r>
          </a:p>
          <a:p>
            <a:r>
              <a:rPr lang="en-GB" altLang="en-US" sz="1100" dirty="0">
                <a:latin typeface="Arial" panose="020B0604020202020204" pitchFamily="34" charset="0"/>
                <a:cs typeface="Arial" panose="020B0604020202020204" pitchFamily="34" charset="0"/>
              </a:rPr>
              <a:t>On 4 November 2013, Mr Briggs was detained by Bedfordshire Police in a street in Luton under Section 136 of the Mental Health Act and restrained, before being taken in a police van to Luton Police Station. Whilst at the station Mr Briggs was placed in a cell and restrained. During his detention, Mr Briggs became unresponsive and an ambulance was called. He was taken to hospital where he was pronounced dead.</a:t>
            </a:r>
          </a:p>
          <a:p>
            <a:r>
              <a:rPr lang="en-GB" altLang="en-US" sz="1100" dirty="0">
                <a:latin typeface="Arial" panose="020B0604020202020204" pitchFamily="34" charset="0"/>
                <a:cs typeface="Arial" panose="020B0604020202020204" pitchFamily="34" charset="0"/>
              </a:rPr>
              <a:t>The IPCC has investigated a police detention officer and five police officers – two police constables and three sergeants – for their involvement in the restraint of Mr Briggs.</a:t>
            </a:r>
          </a:p>
          <a:p>
            <a:r>
              <a:rPr lang="en-GB" altLang="en-US" sz="1100" dirty="0">
                <a:latin typeface="Arial" panose="020B0604020202020204" pitchFamily="34" charset="0"/>
                <a:cs typeface="Arial" panose="020B0604020202020204" pitchFamily="34" charset="0"/>
              </a:rPr>
              <a:t>IPCC Commissioner Mary </a:t>
            </a:r>
            <a:r>
              <a:rPr lang="en-GB" altLang="en-US" sz="1100" dirty="0" err="1">
                <a:latin typeface="Arial" panose="020B0604020202020204" pitchFamily="34" charset="0"/>
                <a:cs typeface="Arial" panose="020B0604020202020204" pitchFamily="34" charset="0"/>
              </a:rPr>
              <a:t>Cunneen</a:t>
            </a:r>
            <a:r>
              <a:rPr lang="en-GB" altLang="en-US" sz="1100" dirty="0">
                <a:latin typeface="Arial" panose="020B0604020202020204" pitchFamily="34" charset="0"/>
                <a:cs typeface="Arial" panose="020B0604020202020204" pitchFamily="34" charset="0"/>
              </a:rPr>
              <a:t> said:</a:t>
            </a:r>
          </a:p>
          <a:p>
            <a:r>
              <a:rPr lang="en-GB" altLang="en-US" sz="1100" dirty="0">
                <a:latin typeface="Arial" panose="020B0604020202020204" pitchFamily="34" charset="0"/>
                <a:cs typeface="Arial" panose="020B0604020202020204" pitchFamily="34" charset="0"/>
              </a:rPr>
              <a:t>“I have reviewed the evidence and report findings, following the completion of the IPCC’s investigation into the events leading up to Leon Briggs’ death. I have decided that there is an indication five officers and a member of staff may have committed criminal offences.</a:t>
            </a:r>
          </a:p>
          <a:p>
            <a:r>
              <a:rPr lang="en-GB" altLang="en-US" sz="1100" dirty="0">
                <a:latin typeface="Arial" panose="020B0604020202020204" pitchFamily="34" charset="0"/>
                <a:cs typeface="Arial" panose="020B0604020202020204" pitchFamily="34" charset="0"/>
              </a:rPr>
              <a:t>“I have therefore referred the case to the Crown Prosecution Service to consider whether there is sufficient evidence and if it would be in the public interest for any offences of unlawful act manslaughter, gross negligence manslaughter, misconduct in public office, and health and safety offences to be charged.”</a:t>
            </a:r>
          </a:p>
          <a:p>
            <a:r>
              <a:rPr lang="en-GB" altLang="en-US" sz="1100" dirty="0">
                <a:latin typeface="Arial" panose="020B0604020202020204" pitchFamily="34" charset="0"/>
                <a:cs typeface="Arial" panose="020B0604020202020204" pitchFamily="34" charset="0"/>
              </a:rPr>
              <a:t>The role of the CPS is to decide whether any person should be charged.</a:t>
            </a:r>
          </a:p>
          <a:p>
            <a:r>
              <a:rPr lang="en-GB" altLang="en-US" sz="1100" dirty="0">
                <a:latin typeface="Arial" panose="020B0604020202020204" pitchFamily="34" charset="0"/>
                <a:cs typeface="Arial" panose="020B0604020202020204" pitchFamily="34" charset="0"/>
              </a:rPr>
              <a:t>Mr Briggs’ family has been updated and the officers and staff member concerned have been provided with a summary of the IPCC’s conclusions.</a:t>
            </a:r>
            <a:br>
              <a:rPr lang="en-GB" altLang="en-US" sz="1100" dirty="0">
                <a:latin typeface="Arial" panose="020B0604020202020204" pitchFamily="34" charset="0"/>
                <a:cs typeface="Arial" panose="020B0604020202020204" pitchFamily="34" charset="0"/>
              </a:rPr>
            </a:br>
            <a:br>
              <a:rPr lang="en-GB" altLang="en-US" sz="1100" dirty="0">
                <a:latin typeface="Arial" panose="020B0604020202020204" pitchFamily="34" charset="0"/>
                <a:cs typeface="Arial" panose="020B0604020202020204" pitchFamily="34" charset="0"/>
              </a:rPr>
            </a:br>
            <a:r>
              <a:rPr lang="en-GB" altLang="en-US" sz="1100" dirty="0">
                <a:latin typeface="Arial" panose="020B0604020202020204" pitchFamily="34" charset="0"/>
                <a:cs typeface="Arial" panose="020B0604020202020204" pitchFamily="34" charset="0"/>
              </a:rPr>
              <a:t>Notes:</a:t>
            </a:r>
            <a:br>
              <a:rPr lang="en-GB" altLang="en-US" sz="1100" dirty="0">
                <a:latin typeface="Arial" panose="020B0604020202020204" pitchFamily="34" charset="0"/>
                <a:cs typeface="Arial" panose="020B0604020202020204" pitchFamily="34" charset="0"/>
              </a:rPr>
            </a:br>
            <a:r>
              <a:rPr lang="en-GB" altLang="en-US" sz="1100" dirty="0">
                <a:latin typeface="Arial" panose="020B0604020202020204" pitchFamily="34" charset="0"/>
                <a:cs typeface="Arial" panose="020B0604020202020204" pitchFamily="34" charset="0"/>
              </a:rPr>
              <a:t>A referral to the CPS does not mean that criminal charges will necessarily follow</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 Trainer to signpost the students on Moodle to the C of P ‘Memorandum of Understanding – The Police Use of Restraint in Mental Health &amp; learning Disability Settings’ which students should read ***</a:t>
            </a:r>
          </a:p>
          <a:p>
            <a:endParaRPr lang="en-GB" altLang="en-US" sz="1100" dirty="0">
              <a:latin typeface="Arial" panose="020B0604020202020204" pitchFamily="34" charset="0"/>
              <a:cs typeface="Arial" panose="020B0604020202020204" pitchFamily="34" charset="0"/>
            </a:endParaRPr>
          </a:p>
          <a:p>
            <a:r>
              <a:rPr lang="en-GB" sz="1600" dirty="0"/>
              <a:t>This Memorandum of Understanding (MoU) provides clarity on the role of the police service in responding to incidents within mental health and learning disability settings. The intention is to outline when and how the responsibilities of the police service fit in to the established roles and responsibilities of care providers.</a:t>
            </a: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226535388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signpost the students to the MH app PPT that is on Moodle for them</a:t>
            </a:r>
            <a:r>
              <a:rPr lang="en-GB" baseline="0" dirty="0"/>
              <a:t> to look at in their own time. If there are any queries in relation to the app itself, then they can contact DSD.</a:t>
            </a:r>
          </a:p>
          <a:p>
            <a:endParaRPr lang="en-GB" baseline="0" dirty="0"/>
          </a:p>
          <a:p>
            <a:r>
              <a:rPr lang="en-GB" b="1" baseline="0" dirty="0"/>
              <a:t>Give students the hand out on: Mental Capacity Act (2005) and Guardianship (Missing Person) Act 2017</a:t>
            </a:r>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193809462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37</a:t>
            </a:fld>
            <a:endParaRPr lang="en-GB"/>
          </a:p>
        </p:txBody>
      </p:sp>
    </p:spTree>
    <p:extLst>
      <p:ext uri="{BB962C8B-B14F-4D97-AF65-F5344CB8AC3E}">
        <p14:creationId xmlns:p14="http://schemas.microsoft.com/office/powerpoint/2010/main" val="1008809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28/12/2022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28/12/2022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28/12/2022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029163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67812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207262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031364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28/12/2022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162129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28/12/2022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89775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28/12/2022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8911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089586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28/12/2022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424922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698503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28/12/2022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56842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28/12/2022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28/12/2022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9026766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hyperlink" Target="https://youtu.be/aI_7CTy8V3w"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7.jpeg"/><Relationship Id="rId7"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cid:image002.jpg@01CD73E8.AEC86CF0"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hyperlink" Target="https://youtu.be/FB49AezFJxs" TargetMode="External"/><Relationship Id="rId7" Type="http://schemas.openxmlformats.org/officeDocument/2006/relationships/diagramQuickStyle" Target="../diagrams/quickStyle4.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4.png"/><Relationship Id="rId9" Type="http://schemas.microsoft.com/office/2007/relationships/diagramDrawing" Target="../diagrams/drawing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6519B5A-D3ED-4003-B919-410EE18BBB53}"/>
              </a:ext>
            </a:extLst>
          </p:cNvPr>
          <p:cNvSpPr txBox="1"/>
          <p:nvPr/>
        </p:nvSpPr>
        <p:spPr>
          <a:xfrm>
            <a:off x="300779" y="4838383"/>
            <a:ext cx="7287298" cy="93871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Mental Ill Health</a:t>
            </a:r>
            <a:endParaRPr kumimoji="0" lang="en-GB" sz="3500" b="1" i="0" u="none" strike="noStrike" kern="1200" cap="none" spc="0" normalizeH="0" baseline="0" noProof="0" dirty="0">
              <a:ln>
                <a:noFill/>
              </a:ln>
              <a:solidFill>
                <a:srgbClr val="002A68"/>
              </a:solidFill>
              <a:effectLst/>
              <a:uLnTx/>
              <a:uFillTx/>
              <a:latin typeface="Arial Nova Cond" panose="020B06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3290763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1705768" y="5226238"/>
            <a:ext cx="878046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0" fontAlgn="base" hangingPunct="0">
              <a:spcBef>
                <a:spcPct val="0"/>
              </a:spcBef>
              <a:spcAft>
                <a:spcPct val="0"/>
              </a:spcAft>
              <a:buFontTx/>
              <a:buNone/>
            </a:pPr>
            <a:r>
              <a:rPr lang="en-GB" altLang="en-US" sz="2400" b="1" u="sng" dirty="0">
                <a:solidFill>
                  <a:srgbClr val="000000"/>
                </a:solidFill>
                <a:cs typeface="Times New Roman" panose="02020603050405020304" pitchFamily="18" charset="0"/>
              </a:rPr>
              <a:t>Golden Gate Story</a:t>
            </a:r>
          </a:p>
        </p:txBody>
      </p:sp>
      <p:sp>
        <p:nvSpPr>
          <p:cNvPr id="3" name="TextBox 2"/>
          <p:cNvSpPr txBox="1"/>
          <p:nvPr/>
        </p:nvSpPr>
        <p:spPr>
          <a:xfrm>
            <a:off x="2059227" y="337920"/>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Golden Gate Story</a:t>
            </a:r>
          </a:p>
        </p:txBody>
      </p:sp>
      <p:pic>
        <p:nvPicPr>
          <p:cNvPr id="4" name="Picture 3">
            <a:hlinkClick r:id="rId3"/>
          </p:cNvPr>
          <p:cNvPicPr>
            <a:picLocks noChangeAspect="1"/>
          </p:cNvPicPr>
          <p:nvPr/>
        </p:nvPicPr>
        <p:blipFill>
          <a:blip r:embed="rId4"/>
          <a:stretch>
            <a:fillRect/>
          </a:stretch>
        </p:blipFill>
        <p:spPr>
          <a:xfrm>
            <a:off x="10676238" y="4557834"/>
            <a:ext cx="1145779" cy="796508"/>
          </a:xfrm>
          <a:prstGeom prst="rect">
            <a:avLst/>
          </a:prstGeom>
        </p:spPr>
      </p:pic>
      <p:pic>
        <p:nvPicPr>
          <p:cNvPr id="7" name="Picture 6"/>
          <p:cNvPicPr>
            <a:picLocks noChangeAspect="1"/>
          </p:cNvPicPr>
          <p:nvPr/>
        </p:nvPicPr>
        <p:blipFill>
          <a:blip r:embed="rId5"/>
          <a:stretch>
            <a:fillRect/>
          </a:stretch>
        </p:blipFill>
        <p:spPr>
          <a:xfrm>
            <a:off x="3550224" y="1333841"/>
            <a:ext cx="5346459" cy="3557825"/>
          </a:xfrm>
          <a:prstGeom prst="rect">
            <a:avLst/>
          </a:prstGeom>
        </p:spPr>
      </p:pic>
    </p:spTree>
    <p:extLst>
      <p:ext uri="{BB962C8B-B14F-4D97-AF65-F5344CB8AC3E}">
        <p14:creationId xmlns:p14="http://schemas.microsoft.com/office/powerpoint/2010/main" val="1235316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70417" y="418850"/>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What is Mental Health?</a:t>
            </a:r>
          </a:p>
        </p:txBody>
      </p:sp>
      <p:sp>
        <p:nvSpPr>
          <p:cNvPr id="2" name="Rectangle: Rounded Corners 1">
            <a:extLst>
              <a:ext uri="{FF2B5EF4-FFF2-40B4-BE49-F238E27FC236}">
                <a16:creationId xmlns:a16="http://schemas.microsoft.com/office/drawing/2014/main" id="{EFA628A8-8C63-450A-A46B-F26C826A0E49}"/>
              </a:ext>
            </a:extLst>
          </p:cNvPr>
          <p:cNvSpPr/>
          <p:nvPr/>
        </p:nvSpPr>
        <p:spPr>
          <a:xfrm>
            <a:off x="1759527" y="1537855"/>
            <a:ext cx="8714509" cy="3657600"/>
          </a:xfrm>
          <a:custGeom>
            <a:avLst/>
            <a:gdLst>
              <a:gd name="connsiteX0" fmla="*/ 0 w 8714509"/>
              <a:gd name="connsiteY0" fmla="*/ 609612 h 3657600"/>
              <a:gd name="connsiteX1" fmla="*/ 609612 w 8714509"/>
              <a:gd name="connsiteY1" fmla="*/ 0 h 3657600"/>
              <a:gd name="connsiteX2" fmla="*/ 961314 w 8714509"/>
              <a:gd name="connsiteY2" fmla="*/ 0 h 3657600"/>
              <a:gd name="connsiteX3" fmla="*/ 1462921 w 8714509"/>
              <a:gd name="connsiteY3" fmla="*/ 0 h 3657600"/>
              <a:gd name="connsiteX4" fmla="*/ 2114435 w 8714509"/>
              <a:gd name="connsiteY4" fmla="*/ 0 h 3657600"/>
              <a:gd name="connsiteX5" fmla="*/ 2541089 w 8714509"/>
              <a:gd name="connsiteY5" fmla="*/ 0 h 3657600"/>
              <a:gd name="connsiteX6" fmla="*/ 3117650 w 8714509"/>
              <a:gd name="connsiteY6" fmla="*/ 0 h 3657600"/>
              <a:gd name="connsiteX7" fmla="*/ 3469352 w 8714509"/>
              <a:gd name="connsiteY7" fmla="*/ 0 h 3657600"/>
              <a:gd name="connsiteX8" fmla="*/ 4195818 w 8714509"/>
              <a:gd name="connsiteY8" fmla="*/ 0 h 3657600"/>
              <a:gd name="connsiteX9" fmla="*/ 4772378 w 8714509"/>
              <a:gd name="connsiteY9" fmla="*/ 0 h 3657600"/>
              <a:gd name="connsiteX10" fmla="*/ 5498844 w 8714509"/>
              <a:gd name="connsiteY10" fmla="*/ 0 h 3657600"/>
              <a:gd name="connsiteX11" fmla="*/ 6000452 w 8714509"/>
              <a:gd name="connsiteY11" fmla="*/ 0 h 3657600"/>
              <a:gd name="connsiteX12" fmla="*/ 6427106 w 8714509"/>
              <a:gd name="connsiteY12" fmla="*/ 0 h 3657600"/>
              <a:gd name="connsiteX13" fmla="*/ 7003667 w 8714509"/>
              <a:gd name="connsiteY13" fmla="*/ 0 h 3657600"/>
              <a:gd name="connsiteX14" fmla="*/ 8104897 w 8714509"/>
              <a:gd name="connsiteY14" fmla="*/ 0 h 3657600"/>
              <a:gd name="connsiteX15" fmla="*/ 8714509 w 8714509"/>
              <a:gd name="connsiteY15" fmla="*/ 609612 h 3657600"/>
              <a:gd name="connsiteX16" fmla="*/ 8714509 w 8714509"/>
              <a:gd name="connsiteY16" fmla="*/ 1024136 h 3657600"/>
              <a:gd name="connsiteX17" fmla="*/ 8714509 w 8714509"/>
              <a:gd name="connsiteY17" fmla="*/ 1536195 h 3657600"/>
              <a:gd name="connsiteX18" fmla="*/ 8714509 w 8714509"/>
              <a:gd name="connsiteY18" fmla="*/ 1975103 h 3657600"/>
              <a:gd name="connsiteX19" fmla="*/ 8714509 w 8714509"/>
              <a:gd name="connsiteY19" fmla="*/ 2487162 h 3657600"/>
              <a:gd name="connsiteX20" fmla="*/ 8714509 w 8714509"/>
              <a:gd name="connsiteY20" fmla="*/ 3047988 h 3657600"/>
              <a:gd name="connsiteX21" fmla="*/ 8104897 w 8714509"/>
              <a:gd name="connsiteY21" fmla="*/ 3657600 h 3657600"/>
              <a:gd name="connsiteX22" fmla="*/ 7603289 w 8714509"/>
              <a:gd name="connsiteY22" fmla="*/ 3657600 h 3657600"/>
              <a:gd name="connsiteX23" fmla="*/ 7176635 w 8714509"/>
              <a:gd name="connsiteY23" fmla="*/ 3657600 h 3657600"/>
              <a:gd name="connsiteX24" fmla="*/ 6600074 w 8714509"/>
              <a:gd name="connsiteY24" fmla="*/ 3657600 h 3657600"/>
              <a:gd name="connsiteX25" fmla="*/ 6023514 w 8714509"/>
              <a:gd name="connsiteY25" fmla="*/ 3657600 h 3657600"/>
              <a:gd name="connsiteX26" fmla="*/ 5521906 w 8714509"/>
              <a:gd name="connsiteY26" fmla="*/ 3657600 h 3657600"/>
              <a:gd name="connsiteX27" fmla="*/ 4795440 w 8714509"/>
              <a:gd name="connsiteY27" fmla="*/ 3657600 h 3657600"/>
              <a:gd name="connsiteX28" fmla="*/ 4368786 w 8714509"/>
              <a:gd name="connsiteY28" fmla="*/ 3657600 h 3657600"/>
              <a:gd name="connsiteX29" fmla="*/ 3642320 w 8714509"/>
              <a:gd name="connsiteY29" fmla="*/ 3657600 h 3657600"/>
              <a:gd name="connsiteX30" fmla="*/ 3215665 w 8714509"/>
              <a:gd name="connsiteY30" fmla="*/ 3657600 h 3657600"/>
              <a:gd name="connsiteX31" fmla="*/ 2564152 w 8714509"/>
              <a:gd name="connsiteY31" fmla="*/ 3657600 h 3657600"/>
              <a:gd name="connsiteX32" fmla="*/ 1837686 w 8714509"/>
              <a:gd name="connsiteY32" fmla="*/ 3657600 h 3657600"/>
              <a:gd name="connsiteX33" fmla="*/ 1485984 w 8714509"/>
              <a:gd name="connsiteY33" fmla="*/ 3657600 h 3657600"/>
              <a:gd name="connsiteX34" fmla="*/ 609612 w 8714509"/>
              <a:gd name="connsiteY34" fmla="*/ 3657600 h 3657600"/>
              <a:gd name="connsiteX35" fmla="*/ 0 w 8714509"/>
              <a:gd name="connsiteY35" fmla="*/ 3047988 h 3657600"/>
              <a:gd name="connsiteX36" fmla="*/ 0 w 8714509"/>
              <a:gd name="connsiteY36" fmla="*/ 2609080 h 3657600"/>
              <a:gd name="connsiteX37" fmla="*/ 0 w 8714509"/>
              <a:gd name="connsiteY37" fmla="*/ 2145789 h 3657600"/>
              <a:gd name="connsiteX38" fmla="*/ 0 w 8714509"/>
              <a:gd name="connsiteY38" fmla="*/ 1682497 h 3657600"/>
              <a:gd name="connsiteX39" fmla="*/ 0 w 8714509"/>
              <a:gd name="connsiteY39" fmla="*/ 1219206 h 3657600"/>
              <a:gd name="connsiteX40" fmla="*/ 0 w 8714509"/>
              <a:gd name="connsiteY40" fmla="*/ 609612 h 3657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8714509" h="3657600" fill="none" extrusionOk="0">
                <a:moveTo>
                  <a:pt x="0" y="609612"/>
                </a:moveTo>
                <a:cubicBezTo>
                  <a:pt x="-13514" y="248794"/>
                  <a:pt x="232704" y="18697"/>
                  <a:pt x="609612" y="0"/>
                </a:cubicBezTo>
                <a:cubicBezTo>
                  <a:pt x="719298" y="-18679"/>
                  <a:pt x="842900" y="39832"/>
                  <a:pt x="961314" y="0"/>
                </a:cubicBezTo>
                <a:cubicBezTo>
                  <a:pt x="1079728" y="-39832"/>
                  <a:pt x="1314015" y="44453"/>
                  <a:pt x="1462921" y="0"/>
                </a:cubicBezTo>
                <a:cubicBezTo>
                  <a:pt x="1611827" y="-44453"/>
                  <a:pt x="1881034" y="75309"/>
                  <a:pt x="2114435" y="0"/>
                </a:cubicBezTo>
                <a:cubicBezTo>
                  <a:pt x="2347836" y="-75309"/>
                  <a:pt x="2425203" y="25938"/>
                  <a:pt x="2541089" y="0"/>
                </a:cubicBezTo>
                <a:cubicBezTo>
                  <a:pt x="2656975" y="-25938"/>
                  <a:pt x="3001389" y="51278"/>
                  <a:pt x="3117650" y="0"/>
                </a:cubicBezTo>
                <a:cubicBezTo>
                  <a:pt x="3233911" y="-51278"/>
                  <a:pt x="3325856" y="22195"/>
                  <a:pt x="3469352" y="0"/>
                </a:cubicBezTo>
                <a:cubicBezTo>
                  <a:pt x="3612848" y="-22195"/>
                  <a:pt x="3876387" y="63894"/>
                  <a:pt x="4195818" y="0"/>
                </a:cubicBezTo>
                <a:cubicBezTo>
                  <a:pt x="4515249" y="-63894"/>
                  <a:pt x="4631462" y="4095"/>
                  <a:pt x="4772378" y="0"/>
                </a:cubicBezTo>
                <a:cubicBezTo>
                  <a:pt x="4913294" y="-4095"/>
                  <a:pt x="5338195" y="63857"/>
                  <a:pt x="5498844" y="0"/>
                </a:cubicBezTo>
                <a:cubicBezTo>
                  <a:pt x="5659493" y="-63857"/>
                  <a:pt x="5889515" y="3900"/>
                  <a:pt x="6000452" y="0"/>
                </a:cubicBezTo>
                <a:cubicBezTo>
                  <a:pt x="6111389" y="-3900"/>
                  <a:pt x="6240918" y="8212"/>
                  <a:pt x="6427106" y="0"/>
                </a:cubicBezTo>
                <a:cubicBezTo>
                  <a:pt x="6613294" y="-8212"/>
                  <a:pt x="6840903" y="34231"/>
                  <a:pt x="7003667" y="0"/>
                </a:cubicBezTo>
                <a:cubicBezTo>
                  <a:pt x="7166431" y="-34231"/>
                  <a:pt x="7650785" y="108556"/>
                  <a:pt x="8104897" y="0"/>
                </a:cubicBezTo>
                <a:cubicBezTo>
                  <a:pt x="8463211" y="-17788"/>
                  <a:pt x="8715434" y="245974"/>
                  <a:pt x="8714509" y="609612"/>
                </a:cubicBezTo>
                <a:cubicBezTo>
                  <a:pt x="8743872" y="792896"/>
                  <a:pt x="8670238" y="922793"/>
                  <a:pt x="8714509" y="1024136"/>
                </a:cubicBezTo>
                <a:cubicBezTo>
                  <a:pt x="8758780" y="1125479"/>
                  <a:pt x="8706123" y="1344773"/>
                  <a:pt x="8714509" y="1536195"/>
                </a:cubicBezTo>
                <a:cubicBezTo>
                  <a:pt x="8722895" y="1727617"/>
                  <a:pt x="8665179" y="1863428"/>
                  <a:pt x="8714509" y="1975103"/>
                </a:cubicBezTo>
                <a:cubicBezTo>
                  <a:pt x="8763839" y="2086778"/>
                  <a:pt x="8655289" y="2328291"/>
                  <a:pt x="8714509" y="2487162"/>
                </a:cubicBezTo>
                <a:cubicBezTo>
                  <a:pt x="8773729" y="2646033"/>
                  <a:pt x="8710450" y="2773956"/>
                  <a:pt x="8714509" y="3047988"/>
                </a:cubicBezTo>
                <a:cubicBezTo>
                  <a:pt x="8672921" y="3394659"/>
                  <a:pt x="8475171" y="3749745"/>
                  <a:pt x="8104897" y="3657600"/>
                </a:cubicBezTo>
                <a:cubicBezTo>
                  <a:pt x="7965443" y="3667246"/>
                  <a:pt x="7807295" y="3602505"/>
                  <a:pt x="7603289" y="3657600"/>
                </a:cubicBezTo>
                <a:cubicBezTo>
                  <a:pt x="7399283" y="3712695"/>
                  <a:pt x="7343044" y="3656258"/>
                  <a:pt x="7176635" y="3657600"/>
                </a:cubicBezTo>
                <a:cubicBezTo>
                  <a:pt x="7010226" y="3658942"/>
                  <a:pt x="6883890" y="3594028"/>
                  <a:pt x="6600074" y="3657600"/>
                </a:cubicBezTo>
                <a:cubicBezTo>
                  <a:pt x="6316258" y="3721172"/>
                  <a:pt x="6276982" y="3635358"/>
                  <a:pt x="6023514" y="3657600"/>
                </a:cubicBezTo>
                <a:cubicBezTo>
                  <a:pt x="5770046" y="3679842"/>
                  <a:pt x="5682449" y="3636041"/>
                  <a:pt x="5521906" y="3657600"/>
                </a:cubicBezTo>
                <a:cubicBezTo>
                  <a:pt x="5361363" y="3679159"/>
                  <a:pt x="5081720" y="3598988"/>
                  <a:pt x="4795440" y="3657600"/>
                </a:cubicBezTo>
                <a:cubicBezTo>
                  <a:pt x="4509160" y="3716212"/>
                  <a:pt x="4464352" y="3611505"/>
                  <a:pt x="4368786" y="3657600"/>
                </a:cubicBezTo>
                <a:cubicBezTo>
                  <a:pt x="4273220" y="3703695"/>
                  <a:pt x="3939111" y="3594539"/>
                  <a:pt x="3642320" y="3657600"/>
                </a:cubicBezTo>
                <a:cubicBezTo>
                  <a:pt x="3345529" y="3720661"/>
                  <a:pt x="3309522" y="3637600"/>
                  <a:pt x="3215665" y="3657600"/>
                </a:cubicBezTo>
                <a:cubicBezTo>
                  <a:pt x="3121809" y="3677600"/>
                  <a:pt x="2857975" y="3580254"/>
                  <a:pt x="2564152" y="3657600"/>
                </a:cubicBezTo>
                <a:cubicBezTo>
                  <a:pt x="2270329" y="3734946"/>
                  <a:pt x="2086124" y="3600224"/>
                  <a:pt x="1837686" y="3657600"/>
                </a:cubicBezTo>
                <a:cubicBezTo>
                  <a:pt x="1589248" y="3714976"/>
                  <a:pt x="1657097" y="3644035"/>
                  <a:pt x="1485984" y="3657600"/>
                </a:cubicBezTo>
                <a:cubicBezTo>
                  <a:pt x="1314871" y="3671165"/>
                  <a:pt x="950469" y="3654491"/>
                  <a:pt x="609612" y="3657600"/>
                </a:cubicBezTo>
                <a:cubicBezTo>
                  <a:pt x="298907" y="3618802"/>
                  <a:pt x="-72471" y="3418473"/>
                  <a:pt x="0" y="3047988"/>
                </a:cubicBezTo>
                <a:cubicBezTo>
                  <a:pt x="-9934" y="2916217"/>
                  <a:pt x="17633" y="2804875"/>
                  <a:pt x="0" y="2609080"/>
                </a:cubicBezTo>
                <a:cubicBezTo>
                  <a:pt x="-17633" y="2413285"/>
                  <a:pt x="39714" y="2354383"/>
                  <a:pt x="0" y="2145789"/>
                </a:cubicBezTo>
                <a:cubicBezTo>
                  <a:pt x="-39714" y="1937195"/>
                  <a:pt x="49095" y="1870941"/>
                  <a:pt x="0" y="1682497"/>
                </a:cubicBezTo>
                <a:cubicBezTo>
                  <a:pt x="-49095" y="1494053"/>
                  <a:pt x="44409" y="1368860"/>
                  <a:pt x="0" y="1219206"/>
                </a:cubicBezTo>
                <a:cubicBezTo>
                  <a:pt x="-44409" y="1069552"/>
                  <a:pt x="17882" y="762117"/>
                  <a:pt x="0" y="609612"/>
                </a:cubicBezTo>
                <a:close/>
              </a:path>
              <a:path w="8714509" h="3657600" stroke="0" extrusionOk="0">
                <a:moveTo>
                  <a:pt x="0" y="609612"/>
                </a:moveTo>
                <a:cubicBezTo>
                  <a:pt x="-81662" y="222562"/>
                  <a:pt x="209780" y="23702"/>
                  <a:pt x="609612" y="0"/>
                </a:cubicBezTo>
                <a:cubicBezTo>
                  <a:pt x="855189" y="-61888"/>
                  <a:pt x="1015267" y="1411"/>
                  <a:pt x="1336078" y="0"/>
                </a:cubicBezTo>
                <a:cubicBezTo>
                  <a:pt x="1656889" y="-1411"/>
                  <a:pt x="1641799" y="10110"/>
                  <a:pt x="1837686" y="0"/>
                </a:cubicBezTo>
                <a:cubicBezTo>
                  <a:pt x="2033573" y="-10110"/>
                  <a:pt x="2117058" y="2545"/>
                  <a:pt x="2264340" y="0"/>
                </a:cubicBezTo>
                <a:cubicBezTo>
                  <a:pt x="2411622" y="-2545"/>
                  <a:pt x="2630033" y="44223"/>
                  <a:pt x="2915854" y="0"/>
                </a:cubicBezTo>
                <a:cubicBezTo>
                  <a:pt x="3201675" y="-44223"/>
                  <a:pt x="3223621" y="26878"/>
                  <a:pt x="3417461" y="0"/>
                </a:cubicBezTo>
                <a:cubicBezTo>
                  <a:pt x="3611301" y="-26878"/>
                  <a:pt x="3782635" y="40982"/>
                  <a:pt x="4143927" y="0"/>
                </a:cubicBezTo>
                <a:cubicBezTo>
                  <a:pt x="4505219" y="-40982"/>
                  <a:pt x="4388213" y="3152"/>
                  <a:pt x="4570582" y="0"/>
                </a:cubicBezTo>
                <a:cubicBezTo>
                  <a:pt x="4752951" y="-3152"/>
                  <a:pt x="5089626" y="55894"/>
                  <a:pt x="5297048" y="0"/>
                </a:cubicBezTo>
                <a:cubicBezTo>
                  <a:pt x="5504470" y="-55894"/>
                  <a:pt x="5500906" y="10676"/>
                  <a:pt x="5648750" y="0"/>
                </a:cubicBezTo>
                <a:cubicBezTo>
                  <a:pt x="5796594" y="-10676"/>
                  <a:pt x="6097318" y="50481"/>
                  <a:pt x="6225310" y="0"/>
                </a:cubicBezTo>
                <a:cubicBezTo>
                  <a:pt x="6353302" y="-50481"/>
                  <a:pt x="6660565" y="38467"/>
                  <a:pt x="6801871" y="0"/>
                </a:cubicBezTo>
                <a:cubicBezTo>
                  <a:pt x="6943177" y="-38467"/>
                  <a:pt x="7092803" y="11823"/>
                  <a:pt x="7303478" y="0"/>
                </a:cubicBezTo>
                <a:cubicBezTo>
                  <a:pt x="7514153" y="-11823"/>
                  <a:pt x="7862781" y="66487"/>
                  <a:pt x="8104897" y="0"/>
                </a:cubicBezTo>
                <a:cubicBezTo>
                  <a:pt x="8489264" y="-59200"/>
                  <a:pt x="8688156" y="262746"/>
                  <a:pt x="8714509" y="609612"/>
                </a:cubicBezTo>
                <a:cubicBezTo>
                  <a:pt x="8760124" y="829556"/>
                  <a:pt x="8700424" y="863776"/>
                  <a:pt x="8714509" y="1097287"/>
                </a:cubicBezTo>
                <a:cubicBezTo>
                  <a:pt x="8728594" y="1330799"/>
                  <a:pt x="8700730" y="1418208"/>
                  <a:pt x="8714509" y="1633730"/>
                </a:cubicBezTo>
                <a:cubicBezTo>
                  <a:pt x="8728288" y="1849252"/>
                  <a:pt x="8708194" y="2016924"/>
                  <a:pt x="8714509" y="2121405"/>
                </a:cubicBezTo>
                <a:cubicBezTo>
                  <a:pt x="8720824" y="2225886"/>
                  <a:pt x="8665261" y="2451465"/>
                  <a:pt x="8714509" y="2535929"/>
                </a:cubicBezTo>
                <a:cubicBezTo>
                  <a:pt x="8763757" y="2620393"/>
                  <a:pt x="8667728" y="2909244"/>
                  <a:pt x="8714509" y="3047988"/>
                </a:cubicBezTo>
                <a:cubicBezTo>
                  <a:pt x="8743528" y="3367454"/>
                  <a:pt x="8411887" y="3704733"/>
                  <a:pt x="8104897" y="3657600"/>
                </a:cubicBezTo>
                <a:cubicBezTo>
                  <a:pt x="7857592" y="3715642"/>
                  <a:pt x="7725142" y="3639229"/>
                  <a:pt x="7603289" y="3657600"/>
                </a:cubicBezTo>
                <a:cubicBezTo>
                  <a:pt x="7481436" y="3675971"/>
                  <a:pt x="7185943" y="3603651"/>
                  <a:pt x="7026729" y="3657600"/>
                </a:cubicBezTo>
                <a:cubicBezTo>
                  <a:pt x="6867515" y="3711549"/>
                  <a:pt x="6786051" y="3643956"/>
                  <a:pt x="6675027" y="3657600"/>
                </a:cubicBezTo>
                <a:cubicBezTo>
                  <a:pt x="6564003" y="3671244"/>
                  <a:pt x="6432674" y="3615413"/>
                  <a:pt x="6323325" y="3657600"/>
                </a:cubicBezTo>
                <a:cubicBezTo>
                  <a:pt x="6213976" y="3699787"/>
                  <a:pt x="5924298" y="3652429"/>
                  <a:pt x="5746765" y="3657600"/>
                </a:cubicBezTo>
                <a:cubicBezTo>
                  <a:pt x="5569232" y="3662771"/>
                  <a:pt x="5460459" y="3628999"/>
                  <a:pt x="5320110" y="3657600"/>
                </a:cubicBezTo>
                <a:cubicBezTo>
                  <a:pt x="5179762" y="3686201"/>
                  <a:pt x="4907763" y="3641968"/>
                  <a:pt x="4668597" y="3657600"/>
                </a:cubicBezTo>
                <a:cubicBezTo>
                  <a:pt x="4429431" y="3673232"/>
                  <a:pt x="4383829" y="3620765"/>
                  <a:pt x="4241942" y="3657600"/>
                </a:cubicBezTo>
                <a:cubicBezTo>
                  <a:pt x="4100056" y="3694435"/>
                  <a:pt x="3882172" y="3638507"/>
                  <a:pt x="3590429" y="3657600"/>
                </a:cubicBezTo>
                <a:cubicBezTo>
                  <a:pt x="3298686" y="3676693"/>
                  <a:pt x="3316160" y="3624855"/>
                  <a:pt x="3238727" y="3657600"/>
                </a:cubicBezTo>
                <a:cubicBezTo>
                  <a:pt x="3161294" y="3690345"/>
                  <a:pt x="2843591" y="3632714"/>
                  <a:pt x="2587214" y="3657600"/>
                </a:cubicBezTo>
                <a:cubicBezTo>
                  <a:pt x="2330837" y="3682486"/>
                  <a:pt x="2367908" y="3648860"/>
                  <a:pt x="2160559" y="3657600"/>
                </a:cubicBezTo>
                <a:cubicBezTo>
                  <a:pt x="1953211" y="3666340"/>
                  <a:pt x="1932715" y="3646781"/>
                  <a:pt x="1808858" y="3657600"/>
                </a:cubicBezTo>
                <a:cubicBezTo>
                  <a:pt x="1685001" y="3668419"/>
                  <a:pt x="1574679" y="3635018"/>
                  <a:pt x="1382203" y="3657600"/>
                </a:cubicBezTo>
                <a:cubicBezTo>
                  <a:pt x="1189727" y="3680182"/>
                  <a:pt x="774920" y="3575252"/>
                  <a:pt x="609612" y="3657600"/>
                </a:cubicBezTo>
                <a:cubicBezTo>
                  <a:pt x="350699" y="3637017"/>
                  <a:pt x="-5940" y="3425817"/>
                  <a:pt x="0" y="3047988"/>
                </a:cubicBezTo>
                <a:cubicBezTo>
                  <a:pt x="-10071" y="2947138"/>
                  <a:pt x="11728" y="2721262"/>
                  <a:pt x="0" y="2609080"/>
                </a:cubicBezTo>
                <a:cubicBezTo>
                  <a:pt x="-11728" y="2496898"/>
                  <a:pt x="43995" y="2298262"/>
                  <a:pt x="0" y="2145789"/>
                </a:cubicBezTo>
                <a:cubicBezTo>
                  <a:pt x="-43995" y="1993316"/>
                  <a:pt x="47154" y="1814933"/>
                  <a:pt x="0" y="1658114"/>
                </a:cubicBezTo>
                <a:cubicBezTo>
                  <a:pt x="-47154" y="1501295"/>
                  <a:pt x="40448" y="1313358"/>
                  <a:pt x="0" y="1219206"/>
                </a:cubicBezTo>
                <a:cubicBezTo>
                  <a:pt x="-40448" y="1125054"/>
                  <a:pt x="68733" y="816784"/>
                  <a:pt x="0" y="609612"/>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Bef>
                <a:spcPts val="0"/>
              </a:spcBef>
              <a:buFontTx/>
              <a:buNone/>
              <a:defRPr/>
            </a:pPr>
            <a:r>
              <a:rPr lang="en-GB" sz="3200" dirty="0">
                <a:solidFill>
                  <a:schemeClr val="tx1"/>
                </a:solidFill>
                <a:latin typeface="Calibri"/>
                <a:ea typeface="ＭＳ Ｐゴシック" panose="020B0600070205080204" pitchFamily="34" charset="-128"/>
              </a:rPr>
              <a:t>Defined in the Mental Health Act [sec 1] 1983 as:</a:t>
            </a:r>
          </a:p>
          <a:p>
            <a:pPr marL="265113" indent="-265113">
              <a:lnSpc>
                <a:spcPct val="150000"/>
              </a:lnSpc>
              <a:spcBef>
                <a:spcPts val="0"/>
              </a:spcBef>
              <a:defRPr/>
            </a:pPr>
            <a:endParaRPr lang="en-GB" sz="3200" dirty="0">
              <a:solidFill>
                <a:schemeClr val="tx1"/>
              </a:solidFill>
              <a:latin typeface="Calibri"/>
              <a:ea typeface="ＭＳ Ｐゴシック" panose="020B0600070205080204" pitchFamily="34" charset="-128"/>
            </a:endParaRPr>
          </a:p>
          <a:p>
            <a:pPr algn="ctr">
              <a:lnSpc>
                <a:spcPct val="150000"/>
              </a:lnSpc>
              <a:spcBef>
                <a:spcPts val="0"/>
              </a:spcBef>
              <a:buFontTx/>
              <a:buNone/>
              <a:defRPr/>
            </a:pPr>
            <a:r>
              <a:rPr lang="en-GB" sz="3200" i="1" dirty="0">
                <a:solidFill>
                  <a:schemeClr val="tx1"/>
                </a:solidFill>
                <a:latin typeface="Calibri"/>
                <a:ea typeface="ＭＳ Ｐゴシック" panose="020B0600070205080204" pitchFamily="34" charset="-128"/>
              </a:rPr>
              <a:t>'any disorder or disability of the mind includes a brain injury.’</a:t>
            </a:r>
            <a:endParaRPr lang="en-US" sz="3200" i="1" dirty="0">
              <a:solidFill>
                <a:schemeClr val="tx1"/>
              </a:solidFill>
              <a:latin typeface="Calibri"/>
              <a:ea typeface="ＭＳ Ｐゴシック" panose="020B0600070205080204" pitchFamily="34" charset="-128"/>
            </a:endParaRPr>
          </a:p>
          <a:p>
            <a:pPr fontAlgn="base">
              <a:spcBef>
                <a:spcPct val="0"/>
              </a:spcBef>
              <a:spcAft>
                <a:spcPct val="0"/>
              </a:spcAft>
              <a:defRPr/>
            </a:pPr>
            <a:endParaRPr lang="en-GB" altLang="en-US" b="1" dirty="0">
              <a:solidFill>
                <a:srgbClr val="000000"/>
              </a:solidFill>
              <a:ea typeface="ＭＳ Ｐゴシック" panose="020B0600070205080204" pitchFamily="34" charset="-128"/>
            </a:endParaRPr>
          </a:p>
        </p:txBody>
      </p:sp>
    </p:spTree>
    <p:extLst>
      <p:ext uri="{BB962C8B-B14F-4D97-AF65-F5344CB8AC3E}">
        <p14:creationId xmlns:p14="http://schemas.microsoft.com/office/powerpoint/2010/main" val="719640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42655" y="876158"/>
            <a:ext cx="8340436" cy="4369126"/>
          </a:xfrm>
          <a:prstGeom prst="rect">
            <a:avLst/>
          </a:prstGeom>
        </p:spPr>
      </p:pic>
    </p:spTree>
    <p:extLst>
      <p:ext uri="{BB962C8B-B14F-4D97-AF65-F5344CB8AC3E}">
        <p14:creationId xmlns:p14="http://schemas.microsoft.com/office/powerpoint/2010/main" val="3197813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7837" y="287087"/>
            <a:ext cx="10948086"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rPr>
              <a:t>Situations we may receive calls to involving mental health</a:t>
            </a:r>
          </a:p>
        </p:txBody>
      </p:sp>
      <p:graphicFrame>
        <p:nvGraphicFramePr>
          <p:cNvPr id="2" name="Diagram 1">
            <a:extLst>
              <a:ext uri="{FF2B5EF4-FFF2-40B4-BE49-F238E27FC236}">
                <a16:creationId xmlns:a16="http://schemas.microsoft.com/office/drawing/2014/main" id="{2A852F43-BED7-4B88-89DF-872EDED43651}"/>
              </a:ext>
            </a:extLst>
          </p:cNvPr>
          <p:cNvGraphicFramePr/>
          <p:nvPr>
            <p:extLst>
              <p:ext uri="{D42A27DB-BD31-4B8C-83A1-F6EECF244321}">
                <p14:modId xmlns:p14="http://schemas.microsoft.com/office/powerpoint/2010/main" val="2064442408"/>
              </p:ext>
            </p:extLst>
          </p:nvPr>
        </p:nvGraphicFramePr>
        <p:xfrm>
          <a:off x="1612493" y="1025757"/>
          <a:ext cx="8958774" cy="48064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9609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95D00265-F3CC-4B59-85E9-B618D8B1BD73}"/>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1934487A-23BB-4CBE-A8D7-C5A19A5381BD}"/>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graphicEl>
                                              <a:dgm id="{8E115512-5A08-452C-B29E-2293C4D3D4AE}"/>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graphicEl>
                                              <a:dgm id="{03D742AA-D44C-4EE5-808A-1932B868E3DB}"/>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graphicEl>
                                              <a:dgm id="{B87F8776-76BB-4E81-8B3F-6FA7343B18EA}"/>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B3ABFFAB-7DDD-42E2-A5E6-2F99E3CD82E3}"/>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graphicEl>
                                              <a:dgm id="{E21614A6-A391-4AB1-9B42-11FF02B99D35}"/>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
                                            <p:graphicEl>
                                              <a:dgm id="{6E7DC0C6-DBE5-40D4-8EF4-4285D66F2223}"/>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
                                            <p:graphicEl>
                                              <a:dgm id="{B4A8459F-B9A1-4DAB-AA41-63A5A0900B6A}"/>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graphicEl>
                                              <a:dgm id="{F522AE71-2DEE-4DA7-AA82-76507C038439}"/>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
                                            <p:graphicEl>
                                              <a:dgm id="{6400EAF3-2EE2-4B04-8976-7C90912A99B4}"/>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2">
                                            <p:graphicEl>
                                              <a:dgm id="{FE8FC768-FC47-49E8-8597-1E0A20890D93}"/>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
                                            <p:graphicEl>
                                              <a:dgm id="{E34BBA8F-5B5C-4C7F-8F12-45495E5C32F3}"/>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graphicEl>
                                              <a:dgm id="{C0C74CA6-39EA-43D7-8ECB-D73E336F5902}"/>
                                            </p:graphic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
                                            <p:graphicEl>
                                              <a:dgm id="{D40BDA6C-22A0-43E0-AB7A-70DD677147F4}"/>
                                            </p:graphic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2">
                                            <p:graphicEl>
                                              <a:dgm id="{DD4CE2BC-56ED-49A7-8A46-8DDE8206AC5C}"/>
                                            </p:graphic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2">
                                            <p:graphicEl>
                                              <a:dgm id="{B96CB34A-5D60-4240-919C-7D32BD006121}"/>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60749" y="221293"/>
            <a:ext cx="997893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Signs and Behaviours of Mental Health</a:t>
            </a:r>
          </a:p>
        </p:txBody>
      </p:sp>
      <p:graphicFrame>
        <p:nvGraphicFramePr>
          <p:cNvPr id="2" name="Diagram 1">
            <a:extLst>
              <a:ext uri="{FF2B5EF4-FFF2-40B4-BE49-F238E27FC236}">
                <a16:creationId xmlns:a16="http://schemas.microsoft.com/office/drawing/2014/main" id="{AA3E1464-B952-45BB-B503-B5F13481781B}"/>
              </a:ext>
            </a:extLst>
          </p:cNvPr>
          <p:cNvGraphicFramePr/>
          <p:nvPr>
            <p:extLst>
              <p:ext uri="{D42A27DB-BD31-4B8C-83A1-F6EECF244321}">
                <p14:modId xmlns:p14="http://schemas.microsoft.com/office/powerpoint/2010/main" val="2508322665"/>
              </p:ext>
            </p:extLst>
          </p:nvPr>
        </p:nvGraphicFramePr>
        <p:xfrm>
          <a:off x="1226457" y="719666"/>
          <a:ext cx="9739086"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5819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169DDB00-298B-4406-9661-F7ECB02110B6}"/>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1EB44C6A-DE01-47A4-8AC3-8EE1211FCA4F}"/>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5521FED8-A0D8-448D-8C6B-D3BEF0E8A03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98BE6E10-8A4F-4133-942A-B4048ED5AE92}"/>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B9DAE117-2E12-4F02-BA63-FD65BE9F6611}"/>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graphicEl>
                                              <a:dgm id="{FA249E3E-E01C-4E4C-9079-F5683A3DF70C}"/>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graphicEl>
                                              <a:dgm id="{B17CD9F9-68E3-436D-A4D2-0FA88EAB29BB}"/>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graphicEl>
                                              <a:dgm id="{49CC9A90-BBB3-4985-9856-E8D954BBE521}"/>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graphicEl>
                                              <a:dgm id="{4E369233-8B0A-49DE-A0AF-C1FD4F34D478}"/>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graphicEl>
                                              <a:dgm id="{4142DE11-8CF1-4BEE-A58A-D96A2DB0B55D}"/>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graphicEl>
                                              <a:dgm id="{ECD5E068-EDB2-4A96-979F-718D7B721ECE}"/>
                                            </p:graphic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
                                            <p:graphicEl>
                                              <a:dgm id="{D335204B-E410-4528-B1D6-187F9DC93BC7}"/>
                                            </p:graphic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
                                            <p:graphicEl>
                                              <a:dgm id="{B93E6508-88CB-47EA-8E0D-E6DF81DE0CA0}"/>
                                            </p:graphic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
                                            <p:graphicEl>
                                              <a:dgm id="{8E558682-19C0-417F-A0F4-BC2FB39DFB3B}"/>
                                            </p:graphic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
                                            <p:graphicEl>
                                              <a:dgm id="{9E779C48-D2D6-437F-8C79-392D67214503}"/>
                                            </p:graphic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2">
                                            <p:graphicEl>
                                              <a:dgm id="{AF7E657B-BC3D-4DF2-A2BD-652D602E3E57}"/>
                                            </p:graphic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2">
                                            <p:graphicEl>
                                              <a:dgm id="{206484A0-45B7-412A-9458-A5443035C6D1}"/>
                                            </p:graphic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2">
                                            <p:graphicEl>
                                              <a:dgm id="{77BF754A-B5EC-4ECC-AAB8-5CFC2A479EA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09600" y="196446"/>
            <a:ext cx="10972800"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latin typeface="+mn-lt"/>
              </a:rPr>
              <a:t>Initial Support to a Person Experiencing Mental Ill Health</a:t>
            </a:r>
          </a:p>
        </p:txBody>
      </p:sp>
      <p:graphicFrame>
        <p:nvGraphicFramePr>
          <p:cNvPr id="2" name="Diagram 1">
            <a:extLst>
              <a:ext uri="{FF2B5EF4-FFF2-40B4-BE49-F238E27FC236}">
                <a16:creationId xmlns:a16="http://schemas.microsoft.com/office/drawing/2014/main" id="{9DF3B2EF-0FD9-44DE-B906-5D8BA0829E00}"/>
              </a:ext>
            </a:extLst>
          </p:cNvPr>
          <p:cNvGraphicFramePr/>
          <p:nvPr>
            <p:extLst>
              <p:ext uri="{D42A27DB-BD31-4B8C-83A1-F6EECF244321}">
                <p14:modId xmlns:p14="http://schemas.microsoft.com/office/powerpoint/2010/main" val="200621899"/>
              </p:ext>
            </p:extLst>
          </p:nvPr>
        </p:nvGraphicFramePr>
        <p:xfrm>
          <a:off x="2032000" y="686297"/>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8357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CADB007C-22E5-4094-ADFD-C21F808B9804}"/>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F3936159-A280-4CC6-9CE1-AA9A32A0B6E7}"/>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E580A84B-B08E-4561-ABFC-0470F46458E5}"/>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37E21803-84E6-448D-AB53-832E5CDC12F8}"/>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8C42A773-741A-48AF-B5C5-908F1AD79591}"/>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graphicEl>
                                              <a:dgm id="{ED1CAA69-CFAF-4E85-AD1C-2539CBD37B9C}"/>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graphicEl>
                                              <a:dgm id="{5D00BECC-8A51-4A01-BE6A-CE039EC360D9}"/>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graphicEl>
                                              <a:dgm id="{42332662-8732-421C-842A-AE05F5AAA26C}"/>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graphicEl>
                                              <a:dgm id="{FE9C7196-871E-4807-A833-286E238E6660}"/>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graphicEl>
                                              <a:dgm id="{0B3C4464-580F-45E7-A701-EA24193775F6}"/>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
                                            <p:graphicEl>
                                              <a:dgm id="{47F78A5E-E08C-4170-9E61-70CD7E381BB8}"/>
                                            </p:graphic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
                                            <p:graphicEl>
                                              <a:dgm id="{B1FABBD4-7CBC-42F5-8AAA-360C3D4FE509}"/>
                                            </p:graphic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
                                            <p:graphicEl>
                                              <a:dgm id="{30A62468-2965-428C-BC78-F728B70E03AB}"/>
                                            </p:graphic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
                                            <p:graphicEl>
                                              <a:dgm id="{9D1EB1FF-609C-49D7-BFA2-442599161F0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7" descr="BCU Health Board Logo Colou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7558015" y="959080"/>
            <a:ext cx="3261886" cy="137210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5"/>
          <a:stretch>
            <a:fillRect/>
          </a:stretch>
        </p:blipFill>
        <p:spPr>
          <a:xfrm>
            <a:off x="1677346" y="959080"/>
            <a:ext cx="2802187" cy="1013557"/>
          </a:xfrm>
          <a:prstGeom prst="rect">
            <a:avLst/>
          </a:prstGeom>
        </p:spPr>
      </p:pic>
      <p:pic>
        <p:nvPicPr>
          <p:cNvPr id="6" name="Picture 5"/>
          <p:cNvPicPr>
            <a:picLocks noChangeAspect="1"/>
          </p:cNvPicPr>
          <p:nvPr/>
        </p:nvPicPr>
        <p:blipFill>
          <a:blip r:embed="rId6"/>
          <a:stretch>
            <a:fillRect/>
          </a:stretch>
        </p:blipFill>
        <p:spPr>
          <a:xfrm>
            <a:off x="1438703" y="3790132"/>
            <a:ext cx="3040830" cy="1322629"/>
          </a:xfrm>
          <a:prstGeom prst="rect">
            <a:avLst/>
          </a:prstGeom>
          <a:ln>
            <a:solidFill>
              <a:schemeClr val="tx1"/>
            </a:solidFill>
          </a:ln>
        </p:spPr>
      </p:pic>
      <p:pic>
        <p:nvPicPr>
          <p:cNvPr id="7" name="Picture 6"/>
          <p:cNvPicPr>
            <a:picLocks noChangeAspect="1"/>
          </p:cNvPicPr>
          <p:nvPr/>
        </p:nvPicPr>
        <p:blipFill>
          <a:blip r:embed="rId7"/>
          <a:stretch>
            <a:fillRect/>
          </a:stretch>
        </p:blipFill>
        <p:spPr>
          <a:xfrm>
            <a:off x="4947212" y="2065135"/>
            <a:ext cx="2143125" cy="2143125"/>
          </a:xfrm>
          <a:prstGeom prst="rect">
            <a:avLst/>
          </a:prstGeom>
        </p:spPr>
      </p:pic>
      <p:pic>
        <p:nvPicPr>
          <p:cNvPr id="8" name="Picture 7"/>
          <p:cNvPicPr>
            <a:picLocks noChangeAspect="1"/>
          </p:cNvPicPr>
          <p:nvPr/>
        </p:nvPicPr>
        <p:blipFill>
          <a:blip r:embed="rId8"/>
          <a:stretch>
            <a:fillRect/>
          </a:stretch>
        </p:blipFill>
        <p:spPr>
          <a:xfrm>
            <a:off x="8399374" y="2969636"/>
            <a:ext cx="2143125" cy="2143125"/>
          </a:xfrm>
          <a:prstGeom prst="rect">
            <a:avLst/>
          </a:prstGeom>
        </p:spPr>
      </p:pic>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7163019-C449-4236-93A0-A8F8B5DC6C6C}"/>
              </a:ext>
            </a:extLst>
          </p:cNvPr>
          <p:cNvSpPr/>
          <p:nvPr/>
        </p:nvSpPr>
        <p:spPr>
          <a:xfrm>
            <a:off x="1920240" y="2106030"/>
            <a:ext cx="8556171" cy="2674976"/>
          </a:xfrm>
          <a:prstGeom prst="roundRect">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5"/>
          <p:cNvSpPr txBox="1">
            <a:spLocks/>
          </p:cNvSpPr>
          <p:nvPr/>
        </p:nvSpPr>
        <p:spPr bwMode="auto">
          <a:xfrm>
            <a:off x="2154962" y="2106030"/>
            <a:ext cx="8229600" cy="2540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ＭＳ Ｐゴシック" panose="020B0600070205080204" pitchFamily="34" charset="-128"/>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2pPr>
            <a:lvl3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3pPr>
            <a:lvl4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4pPr>
            <a:lvl5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5pPr>
            <a:lvl6pPr marL="4572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6pPr>
            <a:lvl7pPr marL="9144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7pPr>
            <a:lvl8pPr marL="13716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8pPr>
            <a:lvl9pPr marL="18288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200" b="0" i="0" u="none" strike="noStrike" kern="1200" cap="none" spc="0" normalizeH="0" baseline="0" noProof="0" dirty="0">
                <a:ln>
                  <a:noFill/>
                </a:ln>
                <a:effectLst/>
                <a:uLnTx/>
                <a:uFillTx/>
                <a:latin typeface="Calibri"/>
                <a:ea typeface="ＭＳ Ｐゴシック" panose="020B0600070205080204" pitchFamily="34" charset="-128"/>
                <a:cs typeface="+mj-cs"/>
              </a:rPr>
              <a:t>Mental ill health can be seen as a lack of things. The lack of resilience in the face of life's highs and lows, the lack of a ‘positive sense of wellbeing’ and the lack of a belief in oneself and in the dignity and worth of others. </a:t>
            </a:r>
          </a:p>
        </p:txBody>
      </p:sp>
      <p:sp>
        <p:nvSpPr>
          <p:cNvPr id="3" name="TextBox 2"/>
          <p:cNvSpPr txBox="1"/>
          <p:nvPr/>
        </p:nvSpPr>
        <p:spPr>
          <a:xfrm>
            <a:off x="2154962" y="691721"/>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Mental Illness Awareness</a:t>
            </a:r>
          </a:p>
        </p:txBody>
      </p:sp>
    </p:spTree>
    <p:extLst>
      <p:ext uri="{BB962C8B-B14F-4D97-AF65-F5344CB8AC3E}">
        <p14:creationId xmlns:p14="http://schemas.microsoft.com/office/powerpoint/2010/main" val="1852950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59581" y="316164"/>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Mental Illness</a:t>
            </a:r>
          </a:p>
        </p:txBody>
      </p:sp>
      <p:pic>
        <p:nvPicPr>
          <p:cNvPr id="5" name="Picture 4">
            <a:hlinkClick r:id="rId3"/>
          </p:cNvPr>
          <p:cNvPicPr>
            <a:picLocks noChangeAspect="1"/>
          </p:cNvPicPr>
          <p:nvPr/>
        </p:nvPicPr>
        <p:blipFill>
          <a:blip r:embed="rId4"/>
          <a:stretch>
            <a:fillRect/>
          </a:stretch>
        </p:blipFill>
        <p:spPr>
          <a:xfrm>
            <a:off x="10676238" y="4557834"/>
            <a:ext cx="1145779" cy="796508"/>
          </a:xfrm>
          <a:prstGeom prst="rect">
            <a:avLst/>
          </a:prstGeom>
        </p:spPr>
      </p:pic>
      <p:sp>
        <p:nvSpPr>
          <p:cNvPr id="3" name="Rectangle: Rounded Corners 2">
            <a:extLst>
              <a:ext uri="{FF2B5EF4-FFF2-40B4-BE49-F238E27FC236}">
                <a16:creationId xmlns:a16="http://schemas.microsoft.com/office/drawing/2014/main" id="{9EB705FC-E5D4-4AA6-A83A-1B94178208C4}"/>
              </a:ext>
            </a:extLst>
          </p:cNvPr>
          <p:cNvSpPr/>
          <p:nvPr/>
        </p:nvSpPr>
        <p:spPr>
          <a:xfrm>
            <a:off x="2758440" y="1051480"/>
            <a:ext cx="6675120" cy="904356"/>
          </a:xfrm>
          <a:custGeom>
            <a:avLst/>
            <a:gdLst>
              <a:gd name="connsiteX0" fmla="*/ 0 w 6675120"/>
              <a:gd name="connsiteY0" fmla="*/ 150729 h 904356"/>
              <a:gd name="connsiteX1" fmla="*/ 150729 w 6675120"/>
              <a:gd name="connsiteY1" fmla="*/ 0 h 904356"/>
              <a:gd name="connsiteX2" fmla="*/ 730153 w 6675120"/>
              <a:gd name="connsiteY2" fmla="*/ 0 h 904356"/>
              <a:gd name="connsiteX3" fmla="*/ 1373313 w 6675120"/>
              <a:gd name="connsiteY3" fmla="*/ 0 h 904356"/>
              <a:gd name="connsiteX4" fmla="*/ 1825264 w 6675120"/>
              <a:gd name="connsiteY4" fmla="*/ 0 h 904356"/>
              <a:gd name="connsiteX5" fmla="*/ 2213478 w 6675120"/>
              <a:gd name="connsiteY5" fmla="*/ 0 h 904356"/>
              <a:gd name="connsiteX6" fmla="*/ 2665428 w 6675120"/>
              <a:gd name="connsiteY6" fmla="*/ 0 h 904356"/>
              <a:gd name="connsiteX7" fmla="*/ 3181116 w 6675120"/>
              <a:gd name="connsiteY7" fmla="*/ 0 h 904356"/>
              <a:gd name="connsiteX8" fmla="*/ 3760539 w 6675120"/>
              <a:gd name="connsiteY8" fmla="*/ 0 h 904356"/>
              <a:gd name="connsiteX9" fmla="*/ 4212490 w 6675120"/>
              <a:gd name="connsiteY9" fmla="*/ 0 h 904356"/>
              <a:gd name="connsiteX10" fmla="*/ 4919387 w 6675120"/>
              <a:gd name="connsiteY10" fmla="*/ 0 h 904356"/>
              <a:gd name="connsiteX11" fmla="*/ 5498811 w 6675120"/>
              <a:gd name="connsiteY11" fmla="*/ 0 h 904356"/>
              <a:gd name="connsiteX12" fmla="*/ 6524391 w 6675120"/>
              <a:gd name="connsiteY12" fmla="*/ 0 h 904356"/>
              <a:gd name="connsiteX13" fmla="*/ 6675120 w 6675120"/>
              <a:gd name="connsiteY13" fmla="*/ 150729 h 904356"/>
              <a:gd name="connsiteX14" fmla="*/ 6675120 w 6675120"/>
              <a:gd name="connsiteY14" fmla="*/ 464236 h 904356"/>
              <a:gd name="connsiteX15" fmla="*/ 6675120 w 6675120"/>
              <a:gd name="connsiteY15" fmla="*/ 753627 h 904356"/>
              <a:gd name="connsiteX16" fmla="*/ 6524391 w 6675120"/>
              <a:gd name="connsiteY16" fmla="*/ 904356 h 904356"/>
              <a:gd name="connsiteX17" fmla="*/ 5881231 w 6675120"/>
              <a:gd name="connsiteY17" fmla="*/ 904356 h 904356"/>
              <a:gd name="connsiteX18" fmla="*/ 5301807 w 6675120"/>
              <a:gd name="connsiteY18" fmla="*/ 904356 h 904356"/>
              <a:gd name="connsiteX19" fmla="*/ 4594910 w 6675120"/>
              <a:gd name="connsiteY19" fmla="*/ 904356 h 904356"/>
              <a:gd name="connsiteX20" fmla="*/ 4079222 w 6675120"/>
              <a:gd name="connsiteY20" fmla="*/ 904356 h 904356"/>
              <a:gd name="connsiteX21" fmla="*/ 3627272 w 6675120"/>
              <a:gd name="connsiteY21" fmla="*/ 904356 h 904356"/>
              <a:gd name="connsiteX22" fmla="*/ 3047848 w 6675120"/>
              <a:gd name="connsiteY22" fmla="*/ 904356 h 904356"/>
              <a:gd name="connsiteX23" fmla="*/ 2404688 w 6675120"/>
              <a:gd name="connsiteY23" fmla="*/ 904356 h 904356"/>
              <a:gd name="connsiteX24" fmla="*/ 1697791 w 6675120"/>
              <a:gd name="connsiteY24" fmla="*/ 904356 h 904356"/>
              <a:gd name="connsiteX25" fmla="*/ 1054630 w 6675120"/>
              <a:gd name="connsiteY25" fmla="*/ 904356 h 904356"/>
              <a:gd name="connsiteX26" fmla="*/ 150729 w 6675120"/>
              <a:gd name="connsiteY26" fmla="*/ 904356 h 904356"/>
              <a:gd name="connsiteX27" fmla="*/ 0 w 6675120"/>
              <a:gd name="connsiteY27" fmla="*/ 753627 h 904356"/>
              <a:gd name="connsiteX28" fmla="*/ 0 w 6675120"/>
              <a:gd name="connsiteY28" fmla="*/ 452178 h 904356"/>
              <a:gd name="connsiteX29" fmla="*/ 0 w 6675120"/>
              <a:gd name="connsiteY29" fmla="*/ 150729 h 90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675120" h="904356" fill="none" extrusionOk="0">
                <a:moveTo>
                  <a:pt x="0" y="150729"/>
                </a:moveTo>
                <a:cubicBezTo>
                  <a:pt x="12523" y="79097"/>
                  <a:pt x="80007" y="-7488"/>
                  <a:pt x="150729" y="0"/>
                </a:cubicBezTo>
                <a:cubicBezTo>
                  <a:pt x="439037" y="-17018"/>
                  <a:pt x="484352" y="10565"/>
                  <a:pt x="730153" y="0"/>
                </a:cubicBezTo>
                <a:cubicBezTo>
                  <a:pt x="975954" y="-10565"/>
                  <a:pt x="1145482" y="36545"/>
                  <a:pt x="1373313" y="0"/>
                </a:cubicBezTo>
                <a:cubicBezTo>
                  <a:pt x="1601144" y="-36545"/>
                  <a:pt x="1702048" y="46420"/>
                  <a:pt x="1825264" y="0"/>
                </a:cubicBezTo>
                <a:cubicBezTo>
                  <a:pt x="1948480" y="-46420"/>
                  <a:pt x="2026862" y="26042"/>
                  <a:pt x="2213478" y="0"/>
                </a:cubicBezTo>
                <a:cubicBezTo>
                  <a:pt x="2400094" y="-26042"/>
                  <a:pt x="2481780" y="33066"/>
                  <a:pt x="2665428" y="0"/>
                </a:cubicBezTo>
                <a:cubicBezTo>
                  <a:pt x="2849076" y="-33066"/>
                  <a:pt x="2993074" y="15325"/>
                  <a:pt x="3181116" y="0"/>
                </a:cubicBezTo>
                <a:cubicBezTo>
                  <a:pt x="3369158" y="-15325"/>
                  <a:pt x="3511178" y="56514"/>
                  <a:pt x="3760539" y="0"/>
                </a:cubicBezTo>
                <a:cubicBezTo>
                  <a:pt x="4009900" y="-56514"/>
                  <a:pt x="4010498" y="49080"/>
                  <a:pt x="4212490" y="0"/>
                </a:cubicBezTo>
                <a:cubicBezTo>
                  <a:pt x="4414482" y="-49080"/>
                  <a:pt x="4571781" y="5266"/>
                  <a:pt x="4919387" y="0"/>
                </a:cubicBezTo>
                <a:cubicBezTo>
                  <a:pt x="5266993" y="-5266"/>
                  <a:pt x="5334637" y="33482"/>
                  <a:pt x="5498811" y="0"/>
                </a:cubicBezTo>
                <a:cubicBezTo>
                  <a:pt x="5662985" y="-33482"/>
                  <a:pt x="6212014" y="42200"/>
                  <a:pt x="6524391" y="0"/>
                </a:cubicBezTo>
                <a:cubicBezTo>
                  <a:pt x="6593013" y="-16730"/>
                  <a:pt x="6682974" y="58986"/>
                  <a:pt x="6675120" y="150729"/>
                </a:cubicBezTo>
                <a:cubicBezTo>
                  <a:pt x="6676534" y="219307"/>
                  <a:pt x="6651151" y="396538"/>
                  <a:pt x="6675120" y="464236"/>
                </a:cubicBezTo>
                <a:cubicBezTo>
                  <a:pt x="6699089" y="531934"/>
                  <a:pt x="6655809" y="661240"/>
                  <a:pt x="6675120" y="753627"/>
                </a:cubicBezTo>
                <a:cubicBezTo>
                  <a:pt x="6677459" y="813229"/>
                  <a:pt x="6609632" y="898455"/>
                  <a:pt x="6524391" y="904356"/>
                </a:cubicBezTo>
                <a:cubicBezTo>
                  <a:pt x="6391808" y="949855"/>
                  <a:pt x="6187837" y="853892"/>
                  <a:pt x="5881231" y="904356"/>
                </a:cubicBezTo>
                <a:cubicBezTo>
                  <a:pt x="5574625" y="954820"/>
                  <a:pt x="5569502" y="871125"/>
                  <a:pt x="5301807" y="904356"/>
                </a:cubicBezTo>
                <a:cubicBezTo>
                  <a:pt x="5034112" y="937587"/>
                  <a:pt x="4906846" y="901616"/>
                  <a:pt x="4594910" y="904356"/>
                </a:cubicBezTo>
                <a:cubicBezTo>
                  <a:pt x="4282974" y="907096"/>
                  <a:pt x="4315908" y="865861"/>
                  <a:pt x="4079222" y="904356"/>
                </a:cubicBezTo>
                <a:cubicBezTo>
                  <a:pt x="3842536" y="942851"/>
                  <a:pt x="3766813" y="894431"/>
                  <a:pt x="3627272" y="904356"/>
                </a:cubicBezTo>
                <a:cubicBezTo>
                  <a:pt x="3487731" y="914281"/>
                  <a:pt x="3292380" y="837959"/>
                  <a:pt x="3047848" y="904356"/>
                </a:cubicBezTo>
                <a:cubicBezTo>
                  <a:pt x="2803316" y="970753"/>
                  <a:pt x="2624229" y="887182"/>
                  <a:pt x="2404688" y="904356"/>
                </a:cubicBezTo>
                <a:cubicBezTo>
                  <a:pt x="2185147" y="921530"/>
                  <a:pt x="1901295" y="854011"/>
                  <a:pt x="1697791" y="904356"/>
                </a:cubicBezTo>
                <a:cubicBezTo>
                  <a:pt x="1494287" y="954701"/>
                  <a:pt x="1300006" y="884136"/>
                  <a:pt x="1054630" y="904356"/>
                </a:cubicBezTo>
                <a:cubicBezTo>
                  <a:pt x="809254" y="924576"/>
                  <a:pt x="574765" y="864665"/>
                  <a:pt x="150729" y="904356"/>
                </a:cubicBezTo>
                <a:cubicBezTo>
                  <a:pt x="59865" y="903628"/>
                  <a:pt x="-21247" y="846179"/>
                  <a:pt x="0" y="753627"/>
                </a:cubicBezTo>
                <a:cubicBezTo>
                  <a:pt x="-27847" y="671726"/>
                  <a:pt x="27391" y="578428"/>
                  <a:pt x="0" y="452178"/>
                </a:cubicBezTo>
                <a:cubicBezTo>
                  <a:pt x="-27391" y="325928"/>
                  <a:pt x="14426" y="268208"/>
                  <a:pt x="0" y="150729"/>
                </a:cubicBezTo>
                <a:close/>
              </a:path>
              <a:path w="6675120" h="904356" stroke="0" extrusionOk="0">
                <a:moveTo>
                  <a:pt x="0" y="150729"/>
                </a:moveTo>
                <a:cubicBezTo>
                  <a:pt x="-13775" y="58988"/>
                  <a:pt x="61008" y="2430"/>
                  <a:pt x="150729" y="0"/>
                </a:cubicBezTo>
                <a:cubicBezTo>
                  <a:pt x="389453" y="-22625"/>
                  <a:pt x="572646" y="13476"/>
                  <a:pt x="857626" y="0"/>
                </a:cubicBezTo>
                <a:cubicBezTo>
                  <a:pt x="1142606" y="-13476"/>
                  <a:pt x="1183288" y="39919"/>
                  <a:pt x="1373313" y="0"/>
                </a:cubicBezTo>
                <a:cubicBezTo>
                  <a:pt x="1563338" y="-39919"/>
                  <a:pt x="1713370" y="54105"/>
                  <a:pt x="1825264" y="0"/>
                </a:cubicBezTo>
                <a:cubicBezTo>
                  <a:pt x="1937158" y="-54105"/>
                  <a:pt x="2209322" y="58393"/>
                  <a:pt x="2468424" y="0"/>
                </a:cubicBezTo>
                <a:cubicBezTo>
                  <a:pt x="2727526" y="-58393"/>
                  <a:pt x="2759005" y="45818"/>
                  <a:pt x="2984111" y="0"/>
                </a:cubicBezTo>
                <a:cubicBezTo>
                  <a:pt x="3209217" y="-45818"/>
                  <a:pt x="3357513" y="35248"/>
                  <a:pt x="3691009" y="0"/>
                </a:cubicBezTo>
                <a:cubicBezTo>
                  <a:pt x="4024505" y="-35248"/>
                  <a:pt x="4044651" y="21629"/>
                  <a:pt x="4142959" y="0"/>
                </a:cubicBezTo>
                <a:cubicBezTo>
                  <a:pt x="4241267" y="-21629"/>
                  <a:pt x="4558492" y="61732"/>
                  <a:pt x="4849856" y="0"/>
                </a:cubicBezTo>
                <a:cubicBezTo>
                  <a:pt x="5141220" y="-61732"/>
                  <a:pt x="5081468" y="19087"/>
                  <a:pt x="5238070" y="0"/>
                </a:cubicBezTo>
                <a:cubicBezTo>
                  <a:pt x="5394672" y="-19087"/>
                  <a:pt x="5678490" y="22647"/>
                  <a:pt x="5817494" y="0"/>
                </a:cubicBezTo>
                <a:cubicBezTo>
                  <a:pt x="5956498" y="-22647"/>
                  <a:pt x="6381641" y="6194"/>
                  <a:pt x="6524391" y="0"/>
                </a:cubicBezTo>
                <a:cubicBezTo>
                  <a:pt x="6615479" y="-7750"/>
                  <a:pt x="6694961" y="54691"/>
                  <a:pt x="6675120" y="150729"/>
                </a:cubicBezTo>
                <a:cubicBezTo>
                  <a:pt x="6700413" y="218597"/>
                  <a:pt x="6649774" y="334675"/>
                  <a:pt x="6675120" y="452178"/>
                </a:cubicBezTo>
                <a:cubicBezTo>
                  <a:pt x="6700466" y="569681"/>
                  <a:pt x="6645271" y="644901"/>
                  <a:pt x="6675120" y="753627"/>
                </a:cubicBezTo>
                <a:cubicBezTo>
                  <a:pt x="6672073" y="834001"/>
                  <a:pt x="6602878" y="897244"/>
                  <a:pt x="6524391" y="904356"/>
                </a:cubicBezTo>
                <a:cubicBezTo>
                  <a:pt x="6271371" y="905386"/>
                  <a:pt x="6027786" y="888570"/>
                  <a:pt x="5881231" y="904356"/>
                </a:cubicBezTo>
                <a:cubicBezTo>
                  <a:pt x="5734676" y="920142"/>
                  <a:pt x="5585476" y="875588"/>
                  <a:pt x="5493017" y="904356"/>
                </a:cubicBezTo>
                <a:cubicBezTo>
                  <a:pt x="5400558" y="933124"/>
                  <a:pt x="5250179" y="888574"/>
                  <a:pt x="5041066" y="904356"/>
                </a:cubicBezTo>
                <a:cubicBezTo>
                  <a:pt x="4831953" y="920138"/>
                  <a:pt x="4539866" y="878167"/>
                  <a:pt x="4334169" y="904356"/>
                </a:cubicBezTo>
                <a:cubicBezTo>
                  <a:pt x="4128472" y="930545"/>
                  <a:pt x="4002796" y="869196"/>
                  <a:pt x="3754745" y="904356"/>
                </a:cubicBezTo>
                <a:cubicBezTo>
                  <a:pt x="3506694" y="939516"/>
                  <a:pt x="3450231" y="885579"/>
                  <a:pt x="3302795" y="904356"/>
                </a:cubicBezTo>
                <a:cubicBezTo>
                  <a:pt x="3155359" y="923133"/>
                  <a:pt x="2945099" y="861825"/>
                  <a:pt x="2723371" y="904356"/>
                </a:cubicBezTo>
                <a:cubicBezTo>
                  <a:pt x="2501643" y="946887"/>
                  <a:pt x="2472390" y="870319"/>
                  <a:pt x="2335157" y="904356"/>
                </a:cubicBezTo>
                <a:cubicBezTo>
                  <a:pt x="2197924" y="938393"/>
                  <a:pt x="2108849" y="878137"/>
                  <a:pt x="1946943" y="904356"/>
                </a:cubicBezTo>
                <a:cubicBezTo>
                  <a:pt x="1785037" y="930575"/>
                  <a:pt x="1538390" y="871268"/>
                  <a:pt x="1367519" y="904356"/>
                </a:cubicBezTo>
                <a:cubicBezTo>
                  <a:pt x="1196648" y="937444"/>
                  <a:pt x="1077919" y="877817"/>
                  <a:pt x="915568" y="904356"/>
                </a:cubicBezTo>
                <a:cubicBezTo>
                  <a:pt x="753217" y="930895"/>
                  <a:pt x="501159" y="872098"/>
                  <a:pt x="150729" y="904356"/>
                </a:cubicBezTo>
                <a:cubicBezTo>
                  <a:pt x="82641" y="901031"/>
                  <a:pt x="17316" y="851138"/>
                  <a:pt x="0" y="753627"/>
                </a:cubicBezTo>
                <a:cubicBezTo>
                  <a:pt x="-19039" y="671376"/>
                  <a:pt x="19519" y="527116"/>
                  <a:pt x="0" y="440120"/>
                </a:cubicBezTo>
                <a:cubicBezTo>
                  <a:pt x="-19519" y="353124"/>
                  <a:pt x="6621" y="278897"/>
                  <a:pt x="0" y="150729"/>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ea typeface="ＭＳ Ｐゴシック" panose="020B0600070205080204" pitchFamily="34" charset="-128"/>
              </a:rPr>
              <a:t>Can be categorised as:</a:t>
            </a:r>
          </a:p>
          <a:p>
            <a:pPr algn="ctr"/>
            <a:endParaRPr lang="en-GB" dirty="0"/>
          </a:p>
        </p:txBody>
      </p:sp>
      <p:graphicFrame>
        <p:nvGraphicFramePr>
          <p:cNvPr id="6" name="Diagram 5">
            <a:extLst>
              <a:ext uri="{FF2B5EF4-FFF2-40B4-BE49-F238E27FC236}">
                <a16:creationId xmlns:a16="http://schemas.microsoft.com/office/drawing/2014/main" id="{56CCD2B8-AABF-41D7-B3E7-090A91376915}"/>
              </a:ext>
            </a:extLst>
          </p:cNvPr>
          <p:cNvGraphicFramePr/>
          <p:nvPr>
            <p:extLst>
              <p:ext uri="{D42A27DB-BD31-4B8C-83A1-F6EECF244321}">
                <p14:modId xmlns:p14="http://schemas.microsoft.com/office/powerpoint/2010/main" val="4155061031"/>
              </p:ext>
            </p:extLst>
          </p:nvPr>
        </p:nvGraphicFramePr>
        <p:xfrm>
          <a:off x="3193143" y="1955836"/>
          <a:ext cx="5805714" cy="41824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985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graphicEl>
                                              <a:dgm id="{38A00681-E1E2-4210-AFDD-EC5D59759337}"/>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graphicEl>
                                              <a:dgm id="{4524D888-B615-4519-97AE-19D4E5BC3A1D}"/>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graphicEl>
                                              <a:dgm id="{6F0F16C0-523D-4723-A147-7A0962C67CB3}"/>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graphicEl>
                                              <a:dgm id="{B31AB9B6-53F3-4665-87A2-E1AD7129EEB4}"/>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26997" y="237787"/>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Barriers to Communication</a:t>
            </a:r>
          </a:p>
        </p:txBody>
      </p:sp>
      <p:graphicFrame>
        <p:nvGraphicFramePr>
          <p:cNvPr id="2" name="Diagram 1">
            <a:extLst>
              <a:ext uri="{FF2B5EF4-FFF2-40B4-BE49-F238E27FC236}">
                <a16:creationId xmlns:a16="http://schemas.microsoft.com/office/drawing/2014/main" id="{FA5B0007-D710-4B77-AAC9-7FB0AFD6AF64}"/>
              </a:ext>
            </a:extLst>
          </p:cNvPr>
          <p:cNvGraphicFramePr/>
          <p:nvPr>
            <p:extLst>
              <p:ext uri="{D42A27DB-BD31-4B8C-83A1-F6EECF244321}">
                <p14:modId xmlns:p14="http://schemas.microsoft.com/office/powerpoint/2010/main" val="601008962"/>
              </p:ext>
            </p:extLst>
          </p:nvPr>
        </p:nvGraphicFramePr>
        <p:xfrm>
          <a:off x="1944419" y="1064029"/>
          <a:ext cx="8128000" cy="4259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9FA442FF-D171-4D34-B03F-5FFB2F6E270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F986FE0D-3469-4079-A971-039EED9B1E7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F678066B-676B-46E9-95B0-8EB517533F69}"/>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E26166B0-6FF3-4471-B539-B4A8545549A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Communication Skills</a:t>
            </a:r>
          </a:p>
        </p:txBody>
      </p:sp>
      <p:sp>
        <p:nvSpPr>
          <p:cNvPr id="2" name="Rectangle: Rounded Corners 1">
            <a:extLst>
              <a:ext uri="{FF2B5EF4-FFF2-40B4-BE49-F238E27FC236}">
                <a16:creationId xmlns:a16="http://schemas.microsoft.com/office/drawing/2014/main" id="{87AD0CE0-4EA4-4E79-9419-7BB137A6B4B5}"/>
              </a:ext>
            </a:extLst>
          </p:cNvPr>
          <p:cNvSpPr/>
          <p:nvPr/>
        </p:nvSpPr>
        <p:spPr>
          <a:xfrm>
            <a:off x="2547257" y="1606730"/>
            <a:ext cx="7132320" cy="2847703"/>
          </a:xfrm>
          <a:custGeom>
            <a:avLst/>
            <a:gdLst>
              <a:gd name="connsiteX0" fmla="*/ 0 w 7132320"/>
              <a:gd name="connsiteY0" fmla="*/ 474627 h 2847703"/>
              <a:gd name="connsiteX1" fmla="*/ 474627 w 7132320"/>
              <a:gd name="connsiteY1" fmla="*/ 0 h 2847703"/>
              <a:gd name="connsiteX2" fmla="*/ 913063 w 7132320"/>
              <a:gd name="connsiteY2" fmla="*/ 0 h 2847703"/>
              <a:gd name="connsiteX3" fmla="*/ 1413329 w 7132320"/>
              <a:gd name="connsiteY3" fmla="*/ 0 h 2847703"/>
              <a:gd name="connsiteX4" fmla="*/ 1975426 w 7132320"/>
              <a:gd name="connsiteY4" fmla="*/ 0 h 2847703"/>
              <a:gd name="connsiteX5" fmla="*/ 2413861 w 7132320"/>
              <a:gd name="connsiteY5" fmla="*/ 0 h 2847703"/>
              <a:gd name="connsiteX6" fmla="*/ 3099620 w 7132320"/>
              <a:gd name="connsiteY6" fmla="*/ 0 h 2847703"/>
              <a:gd name="connsiteX7" fmla="*/ 3661716 w 7132320"/>
              <a:gd name="connsiteY7" fmla="*/ 0 h 2847703"/>
              <a:gd name="connsiteX8" fmla="*/ 4347475 w 7132320"/>
              <a:gd name="connsiteY8" fmla="*/ 0 h 2847703"/>
              <a:gd name="connsiteX9" fmla="*/ 4971402 w 7132320"/>
              <a:gd name="connsiteY9" fmla="*/ 0 h 2847703"/>
              <a:gd name="connsiteX10" fmla="*/ 5471669 w 7132320"/>
              <a:gd name="connsiteY10" fmla="*/ 0 h 2847703"/>
              <a:gd name="connsiteX11" fmla="*/ 6095596 w 7132320"/>
              <a:gd name="connsiteY11" fmla="*/ 0 h 2847703"/>
              <a:gd name="connsiteX12" fmla="*/ 6657693 w 7132320"/>
              <a:gd name="connsiteY12" fmla="*/ 0 h 2847703"/>
              <a:gd name="connsiteX13" fmla="*/ 7132320 w 7132320"/>
              <a:gd name="connsiteY13" fmla="*/ 474627 h 2847703"/>
              <a:gd name="connsiteX14" fmla="*/ 7132320 w 7132320"/>
              <a:gd name="connsiteY14" fmla="*/ 968224 h 2847703"/>
              <a:gd name="connsiteX15" fmla="*/ 7132320 w 7132320"/>
              <a:gd name="connsiteY15" fmla="*/ 1442836 h 2847703"/>
              <a:gd name="connsiteX16" fmla="*/ 7132320 w 7132320"/>
              <a:gd name="connsiteY16" fmla="*/ 1955417 h 2847703"/>
              <a:gd name="connsiteX17" fmla="*/ 7132320 w 7132320"/>
              <a:gd name="connsiteY17" fmla="*/ 2373076 h 2847703"/>
              <a:gd name="connsiteX18" fmla="*/ 6657693 w 7132320"/>
              <a:gd name="connsiteY18" fmla="*/ 2847703 h 2847703"/>
              <a:gd name="connsiteX19" fmla="*/ 6095596 w 7132320"/>
              <a:gd name="connsiteY19" fmla="*/ 2847703 h 2847703"/>
              <a:gd name="connsiteX20" fmla="*/ 5409838 w 7132320"/>
              <a:gd name="connsiteY20" fmla="*/ 2847703 h 2847703"/>
              <a:gd name="connsiteX21" fmla="*/ 4785910 w 7132320"/>
              <a:gd name="connsiteY21" fmla="*/ 2847703 h 2847703"/>
              <a:gd name="connsiteX22" fmla="*/ 4100152 w 7132320"/>
              <a:gd name="connsiteY22" fmla="*/ 2847703 h 2847703"/>
              <a:gd name="connsiteX23" fmla="*/ 3476224 w 7132320"/>
              <a:gd name="connsiteY23" fmla="*/ 2847703 h 2847703"/>
              <a:gd name="connsiteX24" fmla="*/ 3037789 w 7132320"/>
              <a:gd name="connsiteY24" fmla="*/ 2847703 h 2847703"/>
              <a:gd name="connsiteX25" fmla="*/ 2413861 w 7132320"/>
              <a:gd name="connsiteY25" fmla="*/ 2847703 h 2847703"/>
              <a:gd name="connsiteX26" fmla="*/ 1913595 w 7132320"/>
              <a:gd name="connsiteY26" fmla="*/ 2847703 h 2847703"/>
              <a:gd name="connsiteX27" fmla="*/ 1475159 w 7132320"/>
              <a:gd name="connsiteY27" fmla="*/ 2847703 h 2847703"/>
              <a:gd name="connsiteX28" fmla="*/ 1098555 w 7132320"/>
              <a:gd name="connsiteY28" fmla="*/ 2847703 h 2847703"/>
              <a:gd name="connsiteX29" fmla="*/ 474627 w 7132320"/>
              <a:gd name="connsiteY29" fmla="*/ 2847703 h 2847703"/>
              <a:gd name="connsiteX30" fmla="*/ 0 w 7132320"/>
              <a:gd name="connsiteY30" fmla="*/ 2373076 h 2847703"/>
              <a:gd name="connsiteX31" fmla="*/ 0 w 7132320"/>
              <a:gd name="connsiteY31" fmla="*/ 1879479 h 2847703"/>
              <a:gd name="connsiteX32" fmla="*/ 0 w 7132320"/>
              <a:gd name="connsiteY32" fmla="*/ 1423852 h 2847703"/>
              <a:gd name="connsiteX33" fmla="*/ 0 w 7132320"/>
              <a:gd name="connsiteY33" fmla="*/ 911270 h 2847703"/>
              <a:gd name="connsiteX34" fmla="*/ 0 w 7132320"/>
              <a:gd name="connsiteY34" fmla="*/ 474627 h 284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32320" h="2847703" fill="none" extrusionOk="0">
                <a:moveTo>
                  <a:pt x="0" y="474627"/>
                </a:moveTo>
                <a:cubicBezTo>
                  <a:pt x="59466" y="196759"/>
                  <a:pt x="206154" y="43942"/>
                  <a:pt x="474627" y="0"/>
                </a:cubicBezTo>
                <a:cubicBezTo>
                  <a:pt x="587892" y="-21713"/>
                  <a:pt x="726111" y="16853"/>
                  <a:pt x="913063" y="0"/>
                </a:cubicBezTo>
                <a:cubicBezTo>
                  <a:pt x="1100015" y="-16853"/>
                  <a:pt x="1265774" y="33453"/>
                  <a:pt x="1413329" y="0"/>
                </a:cubicBezTo>
                <a:cubicBezTo>
                  <a:pt x="1560884" y="-33453"/>
                  <a:pt x="1859735" y="2356"/>
                  <a:pt x="1975426" y="0"/>
                </a:cubicBezTo>
                <a:cubicBezTo>
                  <a:pt x="2091117" y="-2356"/>
                  <a:pt x="2265804" y="44557"/>
                  <a:pt x="2413861" y="0"/>
                </a:cubicBezTo>
                <a:cubicBezTo>
                  <a:pt x="2561918" y="-44557"/>
                  <a:pt x="2815847" y="25411"/>
                  <a:pt x="3099620" y="0"/>
                </a:cubicBezTo>
                <a:cubicBezTo>
                  <a:pt x="3383393" y="-25411"/>
                  <a:pt x="3389162" y="48986"/>
                  <a:pt x="3661716" y="0"/>
                </a:cubicBezTo>
                <a:cubicBezTo>
                  <a:pt x="3934270" y="-48986"/>
                  <a:pt x="4105497" y="19413"/>
                  <a:pt x="4347475" y="0"/>
                </a:cubicBezTo>
                <a:cubicBezTo>
                  <a:pt x="4589453" y="-19413"/>
                  <a:pt x="4762520" y="42130"/>
                  <a:pt x="4971402" y="0"/>
                </a:cubicBezTo>
                <a:cubicBezTo>
                  <a:pt x="5180284" y="-42130"/>
                  <a:pt x="5237076" y="35662"/>
                  <a:pt x="5471669" y="0"/>
                </a:cubicBezTo>
                <a:cubicBezTo>
                  <a:pt x="5706262" y="-35662"/>
                  <a:pt x="5928648" y="60770"/>
                  <a:pt x="6095596" y="0"/>
                </a:cubicBezTo>
                <a:cubicBezTo>
                  <a:pt x="6262544" y="-60770"/>
                  <a:pt x="6445640" y="51210"/>
                  <a:pt x="6657693" y="0"/>
                </a:cubicBezTo>
                <a:cubicBezTo>
                  <a:pt x="6921664" y="-18623"/>
                  <a:pt x="7138040" y="195588"/>
                  <a:pt x="7132320" y="474627"/>
                </a:cubicBezTo>
                <a:cubicBezTo>
                  <a:pt x="7175061" y="662452"/>
                  <a:pt x="7091165" y="750107"/>
                  <a:pt x="7132320" y="968224"/>
                </a:cubicBezTo>
                <a:cubicBezTo>
                  <a:pt x="7173475" y="1186341"/>
                  <a:pt x="7096898" y="1342713"/>
                  <a:pt x="7132320" y="1442836"/>
                </a:cubicBezTo>
                <a:cubicBezTo>
                  <a:pt x="7167742" y="1542959"/>
                  <a:pt x="7090375" y="1843949"/>
                  <a:pt x="7132320" y="1955417"/>
                </a:cubicBezTo>
                <a:cubicBezTo>
                  <a:pt x="7174265" y="2066885"/>
                  <a:pt x="7100356" y="2238446"/>
                  <a:pt x="7132320" y="2373076"/>
                </a:cubicBezTo>
                <a:cubicBezTo>
                  <a:pt x="7122280" y="2624447"/>
                  <a:pt x="6939055" y="2863190"/>
                  <a:pt x="6657693" y="2847703"/>
                </a:cubicBezTo>
                <a:cubicBezTo>
                  <a:pt x="6453349" y="2900811"/>
                  <a:pt x="6316073" y="2815767"/>
                  <a:pt x="6095596" y="2847703"/>
                </a:cubicBezTo>
                <a:cubicBezTo>
                  <a:pt x="5875119" y="2879639"/>
                  <a:pt x="5661111" y="2785184"/>
                  <a:pt x="5409838" y="2847703"/>
                </a:cubicBezTo>
                <a:cubicBezTo>
                  <a:pt x="5158565" y="2910222"/>
                  <a:pt x="5094296" y="2846020"/>
                  <a:pt x="4785910" y="2847703"/>
                </a:cubicBezTo>
                <a:cubicBezTo>
                  <a:pt x="4477524" y="2849386"/>
                  <a:pt x="4288291" y="2820197"/>
                  <a:pt x="4100152" y="2847703"/>
                </a:cubicBezTo>
                <a:cubicBezTo>
                  <a:pt x="3912013" y="2875209"/>
                  <a:pt x="3767271" y="2820805"/>
                  <a:pt x="3476224" y="2847703"/>
                </a:cubicBezTo>
                <a:cubicBezTo>
                  <a:pt x="3185177" y="2874601"/>
                  <a:pt x="3126025" y="2819226"/>
                  <a:pt x="3037789" y="2847703"/>
                </a:cubicBezTo>
                <a:cubicBezTo>
                  <a:pt x="2949554" y="2876180"/>
                  <a:pt x="2541270" y="2775766"/>
                  <a:pt x="2413861" y="2847703"/>
                </a:cubicBezTo>
                <a:cubicBezTo>
                  <a:pt x="2286452" y="2919640"/>
                  <a:pt x="2077989" y="2798349"/>
                  <a:pt x="1913595" y="2847703"/>
                </a:cubicBezTo>
                <a:cubicBezTo>
                  <a:pt x="1749201" y="2897057"/>
                  <a:pt x="1600771" y="2803517"/>
                  <a:pt x="1475159" y="2847703"/>
                </a:cubicBezTo>
                <a:cubicBezTo>
                  <a:pt x="1349547" y="2891889"/>
                  <a:pt x="1176872" y="2828345"/>
                  <a:pt x="1098555" y="2847703"/>
                </a:cubicBezTo>
                <a:cubicBezTo>
                  <a:pt x="1020238" y="2867061"/>
                  <a:pt x="679681" y="2792691"/>
                  <a:pt x="474627" y="2847703"/>
                </a:cubicBezTo>
                <a:cubicBezTo>
                  <a:pt x="184915" y="2841872"/>
                  <a:pt x="21611" y="2639527"/>
                  <a:pt x="0" y="2373076"/>
                </a:cubicBezTo>
                <a:cubicBezTo>
                  <a:pt x="-19444" y="2252497"/>
                  <a:pt x="47370" y="2001786"/>
                  <a:pt x="0" y="1879479"/>
                </a:cubicBezTo>
                <a:cubicBezTo>
                  <a:pt x="-47370" y="1757172"/>
                  <a:pt x="4817" y="1635728"/>
                  <a:pt x="0" y="1423852"/>
                </a:cubicBezTo>
                <a:cubicBezTo>
                  <a:pt x="-4817" y="1211976"/>
                  <a:pt x="35587" y="1036796"/>
                  <a:pt x="0" y="911270"/>
                </a:cubicBezTo>
                <a:cubicBezTo>
                  <a:pt x="-35587" y="785744"/>
                  <a:pt x="33703" y="644720"/>
                  <a:pt x="0" y="474627"/>
                </a:cubicBezTo>
                <a:close/>
              </a:path>
              <a:path w="7132320" h="2847703" stroke="0" extrusionOk="0">
                <a:moveTo>
                  <a:pt x="0" y="474627"/>
                </a:moveTo>
                <a:cubicBezTo>
                  <a:pt x="-52362" y="180200"/>
                  <a:pt x="199902" y="4728"/>
                  <a:pt x="474627" y="0"/>
                </a:cubicBezTo>
                <a:cubicBezTo>
                  <a:pt x="777512" y="-7928"/>
                  <a:pt x="968905" y="26967"/>
                  <a:pt x="1160385" y="0"/>
                </a:cubicBezTo>
                <a:cubicBezTo>
                  <a:pt x="1351865" y="-26967"/>
                  <a:pt x="1543243" y="20229"/>
                  <a:pt x="1660651" y="0"/>
                </a:cubicBezTo>
                <a:cubicBezTo>
                  <a:pt x="1778059" y="-20229"/>
                  <a:pt x="1915606" y="24466"/>
                  <a:pt x="2099087" y="0"/>
                </a:cubicBezTo>
                <a:cubicBezTo>
                  <a:pt x="2282568" y="-24466"/>
                  <a:pt x="2542099" y="54528"/>
                  <a:pt x="2723015" y="0"/>
                </a:cubicBezTo>
                <a:cubicBezTo>
                  <a:pt x="2903931" y="-54528"/>
                  <a:pt x="3052254" y="58376"/>
                  <a:pt x="3223281" y="0"/>
                </a:cubicBezTo>
                <a:cubicBezTo>
                  <a:pt x="3394308" y="-58376"/>
                  <a:pt x="3567378" y="70961"/>
                  <a:pt x="3909039" y="0"/>
                </a:cubicBezTo>
                <a:cubicBezTo>
                  <a:pt x="4250700" y="-70961"/>
                  <a:pt x="4182989" y="12255"/>
                  <a:pt x="4347475" y="0"/>
                </a:cubicBezTo>
                <a:cubicBezTo>
                  <a:pt x="4511961" y="-12255"/>
                  <a:pt x="4889239" y="77225"/>
                  <a:pt x="5033233" y="0"/>
                </a:cubicBezTo>
                <a:cubicBezTo>
                  <a:pt x="5177227" y="-77225"/>
                  <a:pt x="5232857" y="1665"/>
                  <a:pt x="5409838" y="0"/>
                </a:cubicBezTo>
                <a:cubicBezTo>
                  <a:pt x="5586820" y="-1665"/>
                  <a:pt x="5754516" y="14391"/>
                  <a:pt x="5971935" y="0"/>
                </a:cubicBezTo>
                <a:cubicBezTo>
                  <a:pt x="6189354" y="-14391"/>
                  <a:pt x="6505680" y="70815"/>
                  <a:pt x="6657693" y="0"/>
                </a:cubicBezTo>
                <a:cubicBezTo>
                  <a:pt x="6924631" y="-4752"/>
                  <a:pt x="7160322" y="194442"/>
                  <a:pt x="7132320" y="474627"/>
                </a:cubicBezTo>
                <a:cubicBezTo>
                  <a:pt x="7186237" y="632291"/>
                  <a:pt x="7077265" y="820980"/>
                  <a:pt x="7132320" y="949239"/>
                </a:cubicBezTo>
                <a:cubicBezTo>
                  <a:pt x="7187375" y="1077498"/>
                  <a:pt x="7099995" y="1184313"/>
                  <a:pt x="7132320" y="1385883"/>
                </a:cubicBezTo>
                <a:cubicBezTo>
                  <a:pt x="7164645" y="1587453"/>
                  <a:pt x="7123279" y="1633672"/>
                  <a:pt x="7132320" y="1860495"/>
                </a:cubicBezTo>
                <a:cubicBezTo>
                  <a:pt x="7141361" y="2087318"/>
                  <a:pt x="7099422" y="2118743"/>
                  <a:pt x="7132320" y="2373076"/>
                </a:cubicBezTo>
                <a:cubicBezTo>
                  <a:pt x="7113001" y="2577088"/>
                  <a:pt x="6955208" y="2840514"/>
                  <a:pt x="6657693" y="2847703"/>
                </a:cubicBezTo>
                <a:cubicBezTo>
                  <a:pt x="6572074" y="2854610"/>
                  <a:pt x="6406612" y="2834291"/>
                  <a:pt x="6281088" y="2847703"/>
                </a:cubicBezTo>
                <a:cubicBezTo>
                  <a:pt x="6155565" y="2861115"/>
                  <a:pt x="5837688" y="2841137"/>
                  <a:pt x="5595330" y="2847703"/>
                </a:cubicBezTo>
                <a:cubicBezTo>
                  <a:pt x="5352972" y="2854269"/>
                  <a:pt x="5311659" y="2827215"/>
                  <a:pt x="5033233" y="2847703"/>
                </a:cubicBezTo>
                <a:cubicBezTo>
                  <a:pt x="4754807" y="2868191"/>
                  <a:pt x="4798069" y="2810432"/>
                  <a:pt x="4594797" y="2847703"/>
                </a:cubicBezTo>
                <a:cubicBezTo>
                  <a:pt x="4391525" y="2884974"/>
                  <a:pt x="4293898" y="2828811"/>
                  <a:pt x="4032700" y="2847703"/>
                </a:cubicBezTo>
                <a:cubicBezTo>
                  <a:pt x="3771502" y="2866595"/>
                  <a:pt x="3799850" y="2821137"/>
                  <a:pt x="3656096" y="2847703"/>
                </a:cubicBezTo>
                <a:cubicBezTo>
                  <a:pt x="3512342" y="2874269"/>
                  <a:pt x="3442070" y="2825291"/>
                  <a:pt x="3279491" y="2847703"/>
                </a:cubicBezTo>
                <a:cubicBezTo>
                  <a:pt x="3116913" y="2870115"/>
                  <a:pt x="2900257" y="2817167"/>
                  <a:pt x="2717394" y="2847703"/>
                </a:cubicBezTo>
                <a:cubicBezTo>
                  <a:pt x="2534531" y="2878239"/>
                  <a:pt x="2429310" y="2820016"/>
                  <a:pt x="2278958" y="2847703"/>
                </a:cubicBezTo>
                <a:cubicBezTo>
                  <a:pt x="2128606" y="2875390"/>
                  <a:pt x="1810543" y="2821812"/>
                  <a:pt x="1655031" y="2847703"/>
                </a:cubicBezTo>
                <a:cubicBezTo>
                  <a:pt x="1499519" y="2873594"/>
                  <a:pt x="1377079" y="2817731"/>
                  <a:pt x="1216595" y="2847703"/>
                </a:cubicBezTo>
                <a:cubicBezTo>
                  <a:pt x="1056111" y="2877675"/>
                  <a:pt x="639137" y="2791837"/>
                  <a:pt x="474627" y="2847703"/>
                </a:cubicBezTo>
                <a:cubicBezTo>
                  <a:pt x="207153" y="2853114"/>
                  <a:pt x="-2917" y="2641448"/>
                  <a:pt x="0" y="2373076"/>
                </a:cubicBezTo>
                <a:cubicBezTo>
                  <a:pt x="-28055" y="2248191"/>
                  <a:pt x="12734" y="2022650"/>
                  <a:pt x="0" y="1879479"/>
                </a:cubicBezTo>
                <a:cubicBezTo>
                  <a:pt x="-12734" y="1736308"/>
                  <a:pt x="17927" y="1578000"/>
                  <a:pt x="0" y="1461820"/>
                </a:cubicBezTo>
                <a:cubicBezTo>
                  <a:pt x="-17927" y="1345640"/>
                  <a:pt x="8812" y="1218788"/>
                  <a:pt x="0" y="1025177"/>
                </a:cubicBezTo>
                <a:cubicBezTo>
                  <a:pt x="-8812" y="831566"/>
                  <a:pt x="9455" y="600007"/>
                  <a:pt x="0" y="474627"/>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3600" dirty="0">
                <a:solidFill>
                  <a:schemeClr val="tx1"/>
                </a:solidFill>
                <a:latin typeface="+mn-lt"/>
                <a:ea typeface="ＭＳ Ｐゴシック" panose="020B0600070205080204" pitchFamily="34" charset="-128"/>
              </a:rPr>
              <a:t>How might you communicate with somebody experiencing Mental Health?</a:t>
            </a:r>
          </a:p>
          <a:p>
            <a:pPr algn="ctr"/>
            <a:endParaRPr lang="en-GB" sz="3600" dirty="0"/>
          </a:p>
        </p:txBody>
      </p:sp>
    </p:spTree>
    <p:extLst>
      <p:ext uri="{BB962C8B-B14F-4D97-AF65-F5344CB8AC3E}">
        <p14:creationId xmlns:p14="http://schemas.microsoft.com/office/powerpoint/2010/main" val="11661540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Legislation</a:t>
            </a:r>
          </a:p>
        </p:txBody>
      </p:sp>
      <p:graphicFrame>
        <p:nvGraphicFramePr>
          <p:cNvPr id="5" name="Diagram 4">
            <a:extLst>
              <a:ext uri="{FF2B5EF4-FFF2-40B4-BE49-F238E27FC236}">
                <a16:creationId xmlns:a16="http://schemas.microsoft.com/office/drawing/2014/main" id="{C6DC750F-A658-40FC-9F8A-4356DD4436D5}"/>
              </a:ext>
            </a:extLst>
          </p:cNvPr>
          <p:cNvGraphicFramePr/>
          <p:nvPr>
            <p:extLst>
              <p:ext uri="{D42A27DB-BD31-4B8C-83A1-F6EECF244321}">
                <p14:modId xmlns:p14="http://schemas.microsoft.com/office/powerpoint/2010/main" val="223205843"/>
              </p:ext>
            </p:extLst>
          </p:nvPr>
        </p:nvGraphicFramePr>
        <p:xfrm>
          <a:off x="2032000" y="1052561"/>
          <a:ext cx="8045422" cy="47528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9776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341C9CF6-5BAD-4B25-9CD3-BF1FB876ECF5}"/>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493C0C99-CDAB-462D-9AFC-C817F118A01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B596C08B-72F9-40D8-8E01-DA2BE1CBB46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87AFA755-003D-4F2C-8087-39646D209D20}"/>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DFED9CAB-D595-4369-9150-EDACD82D8FB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82595" y="1132592"/>
            <a:ext cx="10626810" cy="954107"/>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latin typeface="+mn-lt"/>
              </a:rPr>
              <a:t>S136(1) Mental Health Act 1983 as amended by the Police and Crime Act 2017</a:t>
            </a:r>
          </a:p>
        </p:txBody>
      </p:sp>
      <p:sp>
        <p:nvSpPr>
          <p:cNvPr id="4" name="Rectangle 3"/>
          <p:cNvSpPr/>
          <p:nvPr/>
        </p:nvSpPr>
        <p:spPr>
          <a:xfrm>
            <a:off x="2619447" y="2890391"/>
            <a:ext cx="6953106" cy="1077218"/>
          </a:xfrm>
          <a:custGeom>
            <a:avLst/>
            <a:gdLst>
              <a:gd name="connsiteX0" fmla="*/ 0 w 6953106"/>
              <a:gd name="connsiteY0" fmla="*/ 0 h 1077218"/>
              <a:gd name="connsiteX1" fmla="*/ 718488 w 6953106"/>
              <a:gd name="connsiteY1" fmla="*/ 0 h 1077218"/>
              <a:gd name="connsiteX2" fmla="*/ 1436975 w 6953106"/>
              <a:gd name="connsiteY2" fmla="*/ 0 h 1077218"/>
              <a:gd name="connsiteX3" fmla="*/ 2016401 w 6953106"/>
              <a:gd name="connsiteY3" fmla="*/ 0 h 1077218"/>
              <a:gd name="connsiteX4" fmla="*/ 2665357 w 6953106"/>
              <a:gd name="connsiteY4" fmla="*/ 0 h 1077218"/>
              <a:gd name="connsiteX5" fmla="*/ 3175252 w 6953106"/>
              <a:gd name="connsiteY5" fmla="*/ 0 h 1077218"/>
              <a:gd name="connsiteX6" fmla="*/ 3754677 w 6953106"/>
              <a:gd name="connsiteY6" fmla="*/ 0 h 1077218"/>
              <a:gd name="connsiteX7" fmla="*/ 4473165 w 6953106"/>
              <a:gd name="connsiteY7" fmla="*/ 0 h 1077218"/>
              <a:gd name="connsiteX8" fmla="*/ 4913528 w 6953106"/>
              <a:gd name="connsiteY8" fmla="*/ 0 h 1077218"/>
              <a:gd name="connsiteX9" fmla="*/ 5562485 w 6953106"/>
              <a:gd name="connsiteY9" fmla="*/ 0 h 1077218"/>
              <a:gd name="connsiteX10" fmla="*/ 6002848 w 6953106"/>
              <a:gd name="connsiteY10" fmla="*/ 0 h 1077218"/>
              <a:gd name="connsiteX11" fmla="*/ 6953106 w 6953106"/>
              <a:gd name="connsiteY11" fmla="*/ 0 h 1077218"/>
              <a:gd name="connsiteX12" fmla="*/ 6953106 w 6953106"/>
              <a:gd name="connsiteY12" fmla="*/ 549381 h 1077218"/>
              <a:gd name="connsiteX13" fmla="*/ 6953106 w 6953106"/>
              <a:gd name="connsiteY13" fmla="*/ 1077218 h 1077218"/>
              <a:gd name="connsiteX14" fmla="*/ 6234618 w 6953106"/>
              <a:gd name="connsiteY14" fmla="*/ 1077218 h 1077218"/>
              <a:gd name="connsiteX15" fmla="*/ 5655193 w 6953106"/>
              <a:gd name="connsiteY15" fmla="*/ 1077218 h 1077218"/>
              <a:gd name="connsiteX16" fmla="*/ 5075767 w 6953106"/>
              <a:gd name="connsiteY16" fmla="*/ 1077218 h 1077218"/>
              <a:gd name="connsiteX17" fmla="*/ 4496342 w 6953106"/>
              <a:gd name="connsiteY17" fmla="*/ 1077218 h 1077218"/>
              <a:gd name="connsiteX18" fmla="*/ 3916916 w 6953106"/>
              <a:gd name="connsiteY18" fmla="*/ 1077218 h 1077218"/>
              <a:gd name="connsiteX19" fmla="*/ 3407022 w 6953106"/>
              <a:gd name="connsiteY19" fmla="*/ 1077218 h 1077218"/>
              <a:gd name="connsiteX20" fmla="*/ 2758065 w 6953106"/>
              <a:gd name="connsiteY20" fmla="*/ 1077218 h 1077218"/>
              <a:gd name="connsiteX21" fmla="*/ 2178640 w 6953106"/>
              <a:gd name="connsiteY21" fmla="*/ 1077218 h 1077218"/>
              <a:gd name="connsiteX22" fmla="*/ 1460152 w 6953106"/>
              <a:gd name="connsiteY22" fmla="*/ 1077218 h 1077218"/>
              <a:gd name="connsiteX23" fmla="*/ 741665 w 6953106"/>
              <a:gd name="connsiteY23" fmla="*/ 1077218 h 1077218"/>
              <a:gd name="connsiteX24" fmla="*/ 0 w 6953106"/>
              <a:gd name="connsiteY24" fmla="*/ 1077218 h 1077218"/>
              <a:gd name="connsiteX25" fmla="*/ 0 w 6953106"/>
              <a:gd name="connsiteY25" fmla="*/ 527837 h 1077218"/>
              <a:gd name="connsiteX26" fmla="*/ 0 w 6953106"/>
              <a:gd name="connsiteY26" fmla="*/ 0 h 1077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953106" h="1077218" fill="none" extrusionOk="0">
                <a:moveTo>
                  <a:pt x="0" y="0"/>
                </a:moveTo>
                <a:cubicBezTo>
                  <a:pt x="355510" y="-6706"/>
                  <a:pt x="370544" y="68722"/>
                  <a:pt x="718488" y="0"/>
                </a:cubicBezTo>
                <a:cubicBezTo>
                  <a:pt x="1066432" y="-68722"/>
                  <a:pt x="1139183" y="78606"/>
                  <a:pt x="1436975" y="0"/>
                </a:cubicBezTo>
                <a:cubicBezTo>
                  <a:pt x="1734767" y="-78606"/>
                  <a:pt x="1732148" y="34041"/>
                  <a:pt x="2016401" y="0"/>
                </a:cubicBezTo>
                <a:cubicBezTo>
                  <a:pt x="2300654" y="-34041"/>
                  <a:pt x="2473972" y="61301"/>
                  <a:pt x="2665357" y="0"/>
                </a:cubicBezTo>
                <a:cubicBezTo>
                  <a:pt x="2856742" y="-61301"/>
                  <a:pt x="3006366" y="4200"/>
                  <a:pt x="3175252" y="0"/>
                </a:cubicBezTo>
                <a:cubicBezTo>
                  <a:pt x="3344138" y="-4200"/>
                  <a:pt x="3630586" y="48817"/>
                  <a:pt x="3754677" y="0"/>
                </a:cubicBezTo>
                <a:cubicBezTo>
                  <a:pt x="3878768" y="-48817"/>
                  <a:pt x="4326356" y="9031"/>
                  <a:pt x="4473165" y="0"/>
                </a:cubicBezTo>
                <a:cubicBezTo>
                  <a:pt x="4619974" y="-9031"/>
                  <a:pt x="4732105" y="48600"/>
                  <a:pt x="4913528" y="0"/>
                </a:cubicBezTo>
                <a:cubicBezTo>
                  <a:pt x="5094951" y="-48600"/>
                  <a:pt x="5251132" y="64405"/>
                  <a:pt x="5562485" y="0"/>
                </a:cubicBezTo>
                <a:cubicBezTo>
                  <a:pt x="5873838" y="-64405"/>
                  <a:pt x="5902655" y="11206"/>
                  <a:pt x="6002848" y="0"/>
                </a:cubicBezTo>
                <a:cubicBezTo>
                  <a:pt x="6103041" y="-11206"/>
                  <a:pt x="6504965" y="58904"/>
                  <a:pt x="6953106" y="0"/>
                </a:cubicBezTo>
                <a:cubicBezTo>
                  <a:pt x="6997706" y="196153"/>
                  <a:pt x="6894728" y="350431"/>
                  <a:pt x="6953106" y="549381"/>
                </a:cubicBezTo>
                <a:cubicBezTo>
                  <a:pt x="7011484" y="748331"/>
                  <a:pt x="6914345" y="904293"/>
                  <a:pt x="6953106" y="1077218"/>
                </a:cubicBezTo>
                <a:cubicBezTo>
                  <a:pt x="6682460" y="1083369"/>
                  <a:pt x="6444177" y="1038918"/>
                  <a:pt x="6234618" y="1077218"/>
                </a:cubicBezTo>
                <a:cubicBezTo>
                  <a:pt x="6025059" y="1115518"/>
                  <a:pt x="5788420" y="1076198"/>
                  <a:pt x="5655193" y="1077218"/>
                </a:cubicBezTo>
                <a:cubicBezTo>
                  <a:pt x="5521967" y="1078238"/>
                  <a:pt x="5240784" y="1035618"/>
                  <a:pt x="5075767" y="1077218"/>
                </a:cubicBezTo>
                <a:cubicBezTo>
                  <a:pt x="4910750" y="1118818"/>
                  <a:pt x="4698655" y="1055319"/>
                  <a:pt x="4496342" y="1077218"/>
                </a:cubicBezTo>
                <a:cubicBezTo>
                  <a:pt x="4294030" y="1099117"/>
                  <a:pt x="4072689" y="1066561"/>
                  <a:pt x="3916916" y="1077218"/>
                </a:cubicBezTo>
                <a:cubicBezTo>
                  <a:pt x="3761143" y="1087875"/>
                  <a:pt x="3646349" y="1052490"/>
                  <a:pt x="3407022" y="1077218"/>
                </a:cubicBezTo>
                <a:cubicBezTo>
                  <a:pt x="3167695" y="1101946"/>
                  <a:pt x="2959279" y="1023167"/>
                  <a:pt x="2758065" y="1077218"/>
                </a:cubicBezTo>
                <a:cubicBezTo>
                  <a:pt x="2556851" y="1131269"/>
                  <a:pt x="2447753" y="1038301"/>
                  <a:pt x="2178640" y="1077218"/>
                </a:cubicBezTo>
                <a:cubicBezTo>
                  <a:pt x="1909528" y="1116135"/>
                  <a:pt x="1697168" y="1056670"/>
                  <a:pt x="1460152" y="1077218"/>
                </a:cubicBezTo>
                <a:cubicBezTo>
                  <a:pt x="1223136" y="1097766"/>
                  <a:pt x="961646" y="1059753"/>
                  <a:pt x="741665" y="1077218"/>
                </a:cubicBezTo>
                <a:cubicBezTo>
                  <a:pt x="521684" y="1094683"/>
                  <a:pt x="159625" y="1030912"/>
                  <a:pt x="0" y="1077218"/>
                </a:cubicBezTo>
                <a:cubicBezTo>
                  <a:pt x="-1106" y="892434"/>
                  <a:pt x="52296" y="787017"/>
                  <a:pt x="0" y="527837"/>
                </a:cubicBezTo>
                <a:cubicBezTo>
                  <a:pt x="-52296" y="268657"/>
                  <a:pt x="17508" y="226247"/>
                  <a:pt x="0" y="0"/>
                </a:cubicBezTo>
                <a:close/>
              </a:path>
              <a:path w="6953106" h="1077218" stroke="0" extrusionOk="0">
                <a:moveTo>
                  <a:pt x="0" y="0"/>
                </a:moveTo>
                <a:cubicBezTo>
                  <a:pt x="233829" y="-27371"/>
                  <a:pt x="339792" y="25908"/>
                  <a:pt x="509894" y="0"/>
                </a:cubicBezTo>
                <a:cubicBezTo>
                  <a:pt x="679996" y="-25908"/>
                  <a:pt x="759210" y="39661"/>
                  <a:pt x="880727" y="0"/>
                </a:cubicBezTo>
                <a:cubicBezTo>
                  <a:pt x="1002244" y="-39661"/>
                  <a:pt x="1355413" y="23128"/>
                  <a:pt x="1599214" y="0"/>
                </a:cubicBezTo>
                <a:cubicBezTo>
                  <a:pt x="1843015" y="-23128"/>
                  <a:pt x="1918405" y="43205"/>
                  <a:pt x="2109109" y="0"/>
                </a:cubicBezTo>
                <a:cubicBezTo>
                  <a:pt x="2299813" y="-43205"/>
                  <a:pt x="2366228" y="12334"/>
                  <a:pt x="2619003" y="0"/>
                </a:cubicBezTo>
                <a:cubicBezTo>
                  <a:pt x="2871778" y="-12334"/>
                  <a:pt x="3010271" y="3986"/>
                  <a:pt x="3337491" y="0"/>
                </a:cubicBezTo>
                <a:cubicBezTo>
                  <a:pt x="3664711" y="-3986"/>
                  <a:pt x="3650046" y="14291"/>
                  <a:pt x="3777854" y="0"/>
                </a:cubicBezTo>
                <a:cubicBezTo>
                  <a:pt x="3905662" y="-14291"/>
                  <a:pt x="4279904" y="31813"/>
                  <a:pt x="4496342" y="0"/>
                </a:cubicBezTo>
                <a:cubicBezTo>
                  <a:pt x="4712780" y="-31813"/>
                  <a:pt x="4915349" y="17184"/>
                  <a:pt x="5214830" y="0"/>
                </a:cubicBezTo>
                <a:cubicBezTo>
                  <a:pt x="5514311" y="-17184"/>
                  <a:pt x="5565873" y="58363"/>
                  <a:pt x="5794255" y="0"/>
                </a:cubicBezTo>
                <a:cubicBezTo>
                  <a:pt x="6022638" y="-58363"/>
                  <a:pt x="6604395" y="14420"/>
                  <a:pt x="6953106" y="0"/>
                </a:cubicBezTo>
                <a:cubicBezTo>
                  <a:pt x="7002068" y="193189"/>
                  <a:pt x="6906862" y="355203"/>
                  <a:pt x="6953106" y="527837"/>
                </a:cubicBezTo>
                <a:cubicBezTo>
                  <a:pt x="6999350" y="700471"/>
                  <a:pt x="6925142" y="832776"/>
                  <a:pt x="6953106" y="1077218"/>
                </a:cubicBezTo>
                <a:cubicBezTo>
                  <a:pt x="6753414" y="1090665"/>
                  <a:pt x="6568620" y="1042575"/>
                  <a:pt x="6373681" y="1077218"/>
                </a:cubicBezTo>
                <a:cubicBezTo>
                  <a:pt x="6178742" y="1111861"/>
                  <a:pt x="6035863" y="1068930"/>
                  <a:pt x="5933317" y="1077218"/>
                </a:cubicBezTo>
                <a:cubicBezTo>
                  <a:pt x="5830771" y="1085506"/>
                  <a:pt x="5624094" y="1009973"/>
                  <a:pt x="5353892" y="1077218"/>
                </a:cubicBezTo>
                <a:cubicBezTo>
                  <a:pt x="5083691" y="1144463"/>
                  <a:pt x="4978662" y="994480"/>
                  <a:pt x="4635404" y="1077218"/>
                </a:cubicBezTo>
                <a:cubicBezTo>
                  <a:pt x="4292146" y="1159956"/>
                  <a:pt x="4226264" y="1067879"/>
                  <a:pt x="4055979" y="1077218"/>
                </a:cubicBezTo>
                <a:cubicBezTo>
                  <a:pt x="3885695" y="1086557"/>
                  <a:pt x="3776402" y="1044103"/>
                  <a:pt x="3685146" y="1077218"/>
                </a:cubicBezTo>
                <a:cubicBezTo>
                  <a:pt x="3593890" y="1110333"/>
                  <a:pt x="3379680" y="1032714"/>
                  <a:pt x="3244783" y="1077218"/>
                </a:cubicBezTo>
                <a:cubicBezTo>
                  <a:pt x="3109886" y="1121722"/>
                  <a:pt x="2720139" y="1030535"/>
                  <a:pt x="2526295" y="1077218"/>
                </a:cubicBezTo>
                <a:cubicBezTo>
                  <a:pt x="2332451" y="1123901"/>
                  <a:pt x="2195328" y="1042773"/>
                  <a:pt x="1946870" y="1077218"/>
                </a:cubicBezTo>
                <a:cubicBezTo>
                  <a:pt x="1698412" y="1111663"/>
                  <a:pt x="1611508" y="1063346"/>
                  <a:pt x="1506506" y="1077218"/>
                </a:cubicBezTo>
                <a:cubicBezTo>
                  <a:pt x="1401504" y="1091090"/>
                  <a:pt x="1150160" y="1036527"/>
                  <a:pt x="927081" y="1077218"/>
                </a:cubicBezTo>
                <a:cubicBezTo>
                  <a:pt x="704003" y="1117909"/>
                  <a:pt x="741456" y="1064282"/>
                  <a:pt x="556248" y="1077218"/>
                </a:cubicBezTo>
                <a:cubicBezTo>
                  <a:pt x="371040" y="1090154"/>
                  <a:pt x="176957" y="1013021"/>
                  <a:pt x="0" y="1077218"/>
                </a:cubicBezTo>
                <a:cubicBezTo>
                  <a:pt x="-17812" y="860071"/>
                  <a:pt x="34849" y="717124"/>
                  <a:pt x="0" y="538609"/>
                </a:cubicBezTo>
                <a:cubicBezTo>
                  <a:pt x="-34849" y="360094"/>
                  <a:pt x="62681" y="248176"/>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a:spAutoFit/>
          </a:bodyPr>
          <a:lstStyle/>
          <a:p>
            <a:pPr lvl="0" algn="ctr" fontAlgn="base">
              <a:spcBef>
                <a:spcPct val="20000"/>
              </a:spcBef>
              <a:spcAft>
                <a:spcPct val="0"/>
              </a:spcAft>
              <a:defRPr/>
            </a:pPr>
            <a:r>
              <a:rPr lang="en-GB" altLang="en-US" sz="3200" dirty="0">
                <a:ea typeface="ＭＳ Ｐゴシック" panose="020B0600070205080204" pitchFamily="34" charset="-128"/>
                <a:cs typeface="Arial" pitchFamily="34" charset="0"/>
              </a:rPr>
              <a:t>Mental Health Crises every place but not a dwelling</a:t>
            </a:r>
          </a:p>
        </p:txBody>
      </p:sp>
    </p:spTree>
    <p:extLst>
      <p:ext uri="{BB962C8B-B14F-4D97-AF65-F5344CB8AC3E}">
        <p14:creationId xmlns:p14="http://schemas.microsoft.com/office/powerpoint/2010/main" val="317460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73D8170B-9F67-4BEA-B386-9465AFFB6FAD}"/>
              </a:ext>
            </a:extLst>
          </p:cNvPr>
          <p:cNvSpPr/>
          <p:nvPr/>
        </p:nvSpPr>
        <p:spPr>
          <a:xfrm>
            <a:off x="1267239" y="1108364"/>
            <a:ext cx="9739900" cy="4243333"/>
          </a:xfrm>
          <a:custGeom>
            <a:avLst/>
            <a:gdLst>
              <a:gd name="connsiteX0" fmla="*/ 0 w 9739900"/>
              <a:gd name="connsiteY0" fmla="*/ 707236 h 4243333"/>
              <a:gd name="connsiteX1" fmla="*/ 707236 w 9739900"/>
              <a:gd name="connsiteY1" fmla="*/ 0 h 4243333"/>
              <a:gd name="connsiteX2" fmla="*/ 1218655 w 9739900"/>
              <a:gd name="connsiteY2" fmla="*/ 0 h 4243333"/>
              <a:gd name="connsiteX3" fmla="*/ 1813329 w 9739900"/>
              <a:gd name="connsiteY3" fmla="*/ 0 h 4243333"/>
              <a:gd name="connsiteX4" fmla="*/ 2158239 w 9739900"/>
              <a:gd name="connsiteY4" fmla="*/ 0 h 4243333"/>
              <a:gd name="connsiteX5" fmla="*/ 2919421 w 9739900"/>
              <a:gd name="connsiteY5" fmla="*/ 0 h 4243333"/>
              <a:gd name="connsiteX6" fmla="*/ 3514095 w 9739900"/>
              <a:gd name="connsiteY6" fmla="*/ 0 h 4243333"/>
              <a:gd name="connsiteX7" fmla="*/ 4275277 w 9739900"/>
              <a:gd name="connsiteY7" fmla="*/ 0 h 4243333"/>
              <a:gd name="connsiteX8" fmla="*/ 4786696 w 9739900"/>
              <a:gd name="connsiteY8" fmla="*/ 0 h 4243333"/>
              <a:gd name="connsiteX9" fmla="*/ 5214861 w 9739900"/>
              <a:gd name="connsiteY9" fmla="*/ 0 h 4243333"/>
              <a:gd name="connsiteX10" fmla="*/ 5809534 w 9739900"/>
              <a:gd name="connsiteY10" fmla="*/ 0 h 4243333"/>
              <a:gd name="connsiteX11" fmla="*/ 6487462 w 9739900"/>
              <a:gd name="connsiteY11" fmla="*/ 0 h 4243333"/>
              <a:gd name="connsiteX12" fmla="*/ 7248644 w 9739900"/>
              <a:gd name="connsiteY12" fmla="*/ 0 h 4243333"/>
              <a:gd name="connsiteX13" fmla="*/ 7926571 w 9739900"/>
              <a:gd name="connsiteY13" fmla="*/ 0 h 4243333"/>
              <a:gd name="connsiteX14" fmla="*/ 9032664 w 9739900"/>
              <a:gd name="connsiteY14" fmla="*/ 0 h 4243333"/>
              <a:gd name="connsiteX15" fmla="*/ 9739900 w 9739900"/>
              <a:gd name="connsiteY15" fmla="*/ 707236 h 4243333"/>
              <a:gd name="connsiteX16" fmla="*/ 9739900 w 9739900"/>
              <a:gd name="connsiteY16" fmla="*/ 1273008 h 4243333"/>
              <a:gd name="connsiteX17" fmla="*/ 9739900 w 9739900"/>
              <a:gd name="connsiteY17" fmla="*/ 1810492 h 4243333"/>
              <a:gd name="connsiteX18" fmla="*/ 9739900 w 9739900"/>
              <a:gd name="connsiteY18" fmla="*/ 2319687 h 4243333"/>
              <a:gd name="connsiteX19" fmla="*/ 9739900 w 9739900"/>
              <a:gd name="connsiteY19" fmla="*/ 2800593 h 4243333"/>
              <a:gd name="connsiteX20" fmla="*/ 9739900 w 9739900"/>
              <a:gd name="connsiteY20" fmla="*/ 3536097 h 4243333"/>
              <a:gd name="connsiteX21" fmla="*/ 9032664 w 9739900"/>
              <a:gd name="connsiteY21" fmla="*/ 4243333 h 4243333"/>
              <a:gd name="connsiteX22" fmla="*/ 8354736 w 9739900"/>
              <a:gd name="connsiteY22" fmla="*/ 4243333 h 4243333"/>
              <a:gd name="connsiteX23" fmla="*/ 7843317 w 9739900"/>
              <a:gd name="connsiteY23" fmla="*/ 4243333 h 4243333"/>
              <a:gd name="connsiteX24" fmla="*/ 7082135 w 9739900"/>
              <a:gd name="connsiteY24" fmla="*/ 4243333 h 4243333"/>
              <a:gd name="connsiteX25" fmla="*/ 6653970 w 9739900"/>
              <a:gd name="connsiteY25" fmla="*/ 4243333 h 4243333"/>
              <a:gd name="connsiteX26" fmla="*/ 5892788 w 9739900"/>
              <a:gd name="connsiteY26" fmla="*/ 4243333 h 4243333"/>
              <a:gd name="connsiteX27" fmla="*/ 5464623 w 9739900"/>
              <a:gd name="connsiteY27" fmla="*/ 4243333 h 4243333"/>
              <a:gd name="connsiteX28" fmla="*/ 4786696 w 9739900"/>
              <a:gd name="connsiteY28" fmla="*/ 4243333 h 4243333"/>
              <a:gd name="connsiteX29" fmla="*/ 4025514 w 9739900"/>
              <a:gd name="connsiteY29" fmla="*/ 4243333 h 4243333"/>
              <a:gd name="connsiteX30" fmla="*/ 3680603 w 9739900"/>
              <a:gd name="connsiteY30" fmla="*/ 4243333 h 4243333"/>
              <a:gd name="connsiteX31" fmla="*/ 2919421 w 9739900"/>
              <a:gd name="connsiteY31" fmla="*/ 4243333 h 4243333"/>
              <a:gd name="connsiteX32" fmla="*/ 2158239 w 9739900"/>
              <a:gd name="connsiteY32" fmla="*/ 4243333 h 4243333"/>
              <a:gd name="connsiteX33" fmla="*/ 1813329 w 9739900"/>
              <a:gd name="connsiteY33" fmla="*/ 4243333 h 4243333"/>
              <a:gd name="connsiteX34" fmla="*/ 1218655 w 9739900"/>
              <a:gd name="connsiteY34" fmla="*/ 4243333 h 4243333"/>
              <a:gd name="connsiteX35" fmla="*/ 707236 w 9739900"/>
              <a:gd name="connsiteY35" fmla="*/ 4243333 h 4243333"/>
              <a:gd name="connsiteX36" fmla="*/ 0 w 9739900"/>
              <a:gd name="connsiteY36" fmla="*/ 3536097 h 4243333"/>
              <a:gd name="connsiteX37" fmla="*/ 0 w 9739900"/>
              <a:gd name="connsiteY37" fmla="*/ 3055191 h 4243333"/>
              <a:gd name="connsiteX38" fmla="*/ 0 w 9739900"/>
              <a:gd name="connsiteY38" fmla="*/ 2432841 h 4243333"/>
              <a:gd name="connsiteX39" fmla="*/ 0 w 9739900"/>
              <a:gd name="connsiteY39" fmla="*/ 1810492 h 4243333"/>
              <a:gd name="connsiteX40" fmla="*/ 0 w 9739900"/>
              <a:gd name="connsiteY40" fmla="*/ 1329585 h 4243333"/>
              <a:gd name="connsiteX41" fmla="*/ 0 w 9739900"/>
              <a:gd name="connsiteY41" fmla="*/ 707236 h 4243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739900" h="4243333" fill="none" extrusionOk="0">
                <a:moveTo>
                  <a:pt x="0" y="707236"/>
                </a:moveTo>
                <a:cubicBezTo>
                  <a:pt x="-4305" y="332406"/>
                  <a:pt x="341796" y="-42366"/>
                  <a:pt x="707236" y="0"/>
                </a:cubicBezTo>
                <a:cubicBezTo>
                  <a:pt x="888733" y="-44944"/>
                  <a:pt x="1115803" y="15339"/>
                  <a:pt x="1218655" y="0"/>
                </a:cubicBezTo>
                <a:cubicBezTo>
                  <a:pt x="1321507" y="-15339"/>
                  <a:pt x="1687596" y="26458"/>
                  <a:pt x="1813329" y="0"/>
                </a:cubicBezTo>
                <a:cubicBezTo>
                  <a:pt x="1939062" y="-26458"/>
                  <a:pt x="2014292" y="27369"/>
                  <a:pt x="2158239" y="0"/>
                </a:cubicBezTo>
                <a:cubicBezTo>
                  <a:pt x="2302186" y="-27369"/>
                  <a:pt x="2735972" y="52447"/>
                  <a:pt x="2919421" y="0"/>
                </a:cubicBezTo>
                <a:cubicBezTo>
                  <a:pt x="3102870" y="-52447"/>
                  <a:pt x="3340113" y="20524"/>
                  <a:pt x="3514095" y="0"/>
                </a:cubicBezTo>
                <a:cubicBezTo>
                  <a:pt x="3688077" y="-20524"/>
                  <a:pt x="4066135" y="59428"/>
                  <a:pt x="4275277" y="0"/>
                </a:cubicBezTo>
                <a:cubicBezTo>
                  <a:pt x="4484419" y="-59428"/>
                  <a:pt x="4607021" y="46620"/>
                  <a:pt x="4786696" y="0"/>
                </a:cubicBezTo>
                <a:cubicBezTo>
                  <a:pt x="4966371" y="-46620"/>
                  <a:pt x="5100857" y="21263"/>
                  <a:pt x="5214861" y="0"/>
                </a:cubicBezTo>
                <a:cubicBezTo>
                  <a:pt x="5328866" y="-21263"/>
                  <a:pt x="5640293" y="48661"/>
                  <a:pt x="5809534" y="0"/>
                </a:cubicBezTo>
                <a:cubicBezTo>
                  <a:pt x="5978775" y="-48661"/>
                  <a:pt x="6228580" y="25416"/>
                  <a:pt x="6487462" y="0"/>
                </a:cubicBezTo>
                <a:cubicBezTo>
                  <a:pt x="6746344" y="-25416"/>
                  <a:pt x="6961411" y="66995"/>
                  <a:pt x="7248644" y="0"/>
                </a:cubicBezTo>
                <a:cubicBezTo>
                  <a:pt x="7535877" y="-66995"/>
                  <a:pt x="7641220" y="61000"/>
                  <a:pt x="7926571" y="0"/>
                </a:cubicBezTo>
                <a:cubicBezTo>
                  <a:pt x="8211922" y="-61000"/>
                  <a:pt x="8488486" y="53749"/>
                  <a:pt x="9032664" y="0"/>
                </a:cubicBezTo>
                <a:cubicBezTo>
                  <a:pt x="9412448" y="-1033"/>
                  <a:pt x="9648985" y="356464"/>
                  <a:pt x="9739900" y="707236"/>
                </a:cubicBezTo>
                <a:cubicBezTo>
                  <a:pt x="9748622" y="875354"/>
                  <a:pt x="9736480" y="1131913"/>
                  <a:pt x="9739900" y="1273008"/>
                </a:cubicBezTo>
                <a:cubicBezTo>
                  <a:pt x="9743320" y="1414103"/>
                  <a:pt x="9682363" y="1575259"/>
                  <a:pt x="9739900" y="1810492"/>
                </a:cubicBezTo>
                <a:cubicBezTo>
                  <a:pt x="9797437" y="2045725"/>
                  <a:pt x="9726701" y="2090634"/>
                  <a:pt x="9739900" y="2319687"/>
                </a:cubicBezTo>
                <a:cubicBezTo>
                  <a:pt x="9753099" y="2548741"/>
                  <a:pt x="9705691" y="2587292"/>
                  <a:pt x="9739900" y="2800593"/>
                </a:cubicBezTo>
                <a:cubicBezTo>
                  <a:pt x="9774109" y="3013894"/>
                  <a:pt x="9652534" y="3337600"/>
                  <a:pt x="9739900" y="3536097"/>
                </a:cubicBezTo>
                <a:cubicBezTo>
                  <a:pt x="9697080" y="3917641"/>
                  <a:pt x="9482466" y="4255173"/>
                  <a:pt x="9032664" y="4243333"/>
                </a:cubicBezTo>
                <a:cubicBezTo>
                  <a:pt x="8809428" y="4304592"/>
                  <a:pt x="8632728" y="4221951"/>
                  <a:pt x="8354736" y="4243333"/>
                </a:cubicBezTo>
                <a:cubicBezTo>
                  <a:pt x="8076744" y="4264715"/>
                  <a:pt x="8006268" y="4196894"/>
                  <a:pt x="7843317" y="4243333"/>
                </a:cubicBezTo>
                <a:cubicBezTo>
                  <a:pt x="7680366" y="4289772"/>
                  <a:pt x="7406739" y="4229667"/>
                  <a:pt x="7082135" y="4243333"/>
                </a:cubicBezTo>
                <a:cubicBezTo>
                  <a:pt x="6757531" y="4256999"/>
                  <a:pt x="6796880" y="4214460"/>
                  <a:pt x="6653970" y="4243333"/>
                </a:cubicBezTo>
                <a:cubicBezTo>
                  <a:pt x="6511060" y="4272206"/>
                  <a:pt x="6243844" y="4232494"/>
                  <a:pt x="5892788" y="4243333"/>
                </a:cubicBezTo>
                <a:cubicBezTo>
                  <a:pt x="5541732" y="4254172"/>
                  <a:pt x="5587422" y="4207091"/>
                  <a:pt x="5464623" y="4243333"/>
                </a:cubicBezTo>
                <a:cubicBezTo>
                  <a:pt x="5341824" y="4279575"/>
                  <a:pt x="4962422" y="4178438"/>
                  <a:pt x="4786696" y="4243333"/>
                </a:cubicBezTo>
                <a:cubicBezTo>
                  <a:pt x="4610970" y="4308228"/>
                  <a:pt x="4362238" y="4159942"/>
                  <a:pt x="4025514" y="4243333"/>
                </a:cubicBezTo>
                <a:cubicBezTo>
                  <a:pt x="3688790" y="4326724"/>
                  <a:pt x="3786519" y="4238850"/>
                  <a:pt x="3680603" y="4243333"/>
                </a:cubicBezTo>
                <a:cubicBezTo>
                  <a:pt x="3574687" y="4247816"/>
                  <a:pt x="3180865" y="4166364"/>
                  <a:pt x="2919421" y="4243333"/>
                </a:cubicBezTo>
                <a:cubicBezTo>
                  <a:pt x="2657977" y="4320302"/>
                  <a:pt x="2496825" y="4221700"/>
                  <a:pt x="2158239" y="4243333"/>
                </a:cubicBezTo>
                <a:cubicBezTo>
                  <a:pt x="1819653" y="4264966"/>
                  <a:pt x="1909087" y="4226234"/>
                  <a:pt x="1813329" y="4243333"/>
                </a:cubicBezTo>
                <a:cubicBezTo>
                  <a:pt x="1717571" y="4260432"/>
                  <a:pt x="1478203" y="4232494"/>
                  <a:pt x="1218655" y="4243333"/>
                </a:cubicBezTo>
                <a:cubicBezTo>
                  <a:pt x="959107" y="4254172"/>
                  <a:pt x="958426" y="4198600"/>
                  <a:pt x="707236" y="4243333"/>
                </a:cubicBezTo>
                <a:cubicBezTo>
                  <a:pt x="301851" y="4310556"/>
                  <a:pt x="26874" y="4025406"/>
                  <a:pt x="0" y="3536097"/>
                </a:cubicBezTo>
                <a:cubicBezTo>
                  <a:pt x="-35624" y="3381761"/>
                  <a:pt x="9014" y="3155302"/>
                  <a:pt x="0" y="3055191"/>
                </a:cubicBezTo>
                <a:cubicBezTo>
                  <a:pt x="-9014" y="2955080"/>
                  <a:pt x="51848" y="2689674"/>
                  <a:pt x="0" y="2432841"/>
                </a:cubicBezTo>
                <a:cubicBezTo>
                  <a:pt x="-51848" y="2176008"/>
                  <a:pt x="54131" y="1979443"/>
                  <a:pt x="0" y="1810492"/>
                </a:cubicBezTo>
                <a:cubicBezTo>
                  <a:pt x="-54131" y="1641541"/>
                  <a:pt x="46008" y="1514194"/>
                  <a:pt x="0" y="1329585"/>
                </a:cubicBezTo>
                <a:cubicBezTo>
                  <a:pt x="-46008" y="1144976"/>
                  <a:pt x="47521" y="909413"/>
                  <a:pt x="0" y="707236"/>
                </a:cubicBezTo>
                <a:close/>
              </a:path>
              <a:path w="9739900" h="4243333" stroke="0" extrusionOk="0">
                <a:moveTo>
                  <a:pt x="0" y="707236"/>
                </a:moveTo>
                <a:cubicBezTo>
                  <a:pt x="-38915" y="292636"/>
                  <a:pt x="263653" y="19887"/>
                  <a:pt x="707236" y="0"/>
                </a:cubicBezTo>
                <a:cubicBezTo>
                  <a:pt x="877230" y="-28556"/>
                  <a:pt x="1099510" y="59633"/>
                  <a:pt x="1468418" y="0"/>
                </a:cubicBezTo>
                <a:cubicBezTo>
                  <a:pt x="1837326" y="-59633"/>
                  <a:pt x="1811958" y="18544"/>
                  <a:pt x="1979837" y="0"/>
                </a:cubicBezTo>
                <a:cubicBezTo>
                  <a:pt x="2147716" y="-18544"/>
                  <a:pt x="2222341" y="24001"/>
                  <a:pt x="2408002" y="0"/>
                </a:cubicBezTo>
                <a:cubicBezTo>
                  <a:pt x="2593663" y="-24001"/>
                  <a:pt x="2930377" y="4134"/>
                  <a:pt x="3085930" y="0"/>
                </a:cubicBezTo>
                <a:cubicBezTo>
                  <a:pt x="3241483" y="-4134"/>
                  <a:pt x="3361968" y="35967"/>
                  <a:pt x="3597349" y="0"/>
                </a:cubicBezTo>
                <a:cubicBezTo>
                  <a:pt x="3832730" y="-35967"/>
                  <a:pt x="3996447" y="10257"/>
                  <a:pt x="4358531" y="0"/>
                </a:cubicBezTo>
                <a:cubicBezTo>
                  <a:pt x="4720615" y="-10257"/>
                  <a:pt x="4600200" y="20132"/>
                  <a:pt x="4786696" y="0"/>
                </a:cubicBezTo>
                <a:cubicBezTo>
                  <a:pt x="4973193" y="-20132"/>
                  <a:pt x="5263562" y="68195"/>
                  <a:pt x="5547878" y="0"/>
                </a:cubicBezTo>
                <a:cubicBezTo>
                  <a:pt x="5832194" y="-68195"/>
                  <a:pt x="5723942" y="13883"/>
                  <a:pt x="5892788" y="0"/>
                </a:cubicBezTo>
                <a:cubicBezTo>
                  <a:pt x="6061634" y="-13883"/>
                  <a:pt x="6278546" y="67588"/>
                  <a:pt x="6487462" y="0"/>
                </a:cubicBezTo>
                <a:cubicBezTo>
                  <a:pt x="6696378" y="-67588"/>
                  <a:pt x="6890991" y="36648"/>
                  <a:pt x="7082135" y="0"/>
                </a:cubicBezTo>
                <a:cubicBezTo>
                  <a:pt x="7273279" y="-36648"/>
                  <a:pt x="7383900" y="56515"/>
                  <a:pt x="7593554" y="0"/>
                </a:cubicBezTo>
                <a:cubicBezTo>
                  <a:pt x="7803208" y="-56515"/>
                  <a:pt x="8079761" y="38960"/>
                  <a:pt x="8354736" y="0"/>
                </a:cubicBezTo>
                <a:cubicBezTo>
                  <a:pt x="8629711" y="-38960"/>
                  <a:pt x="8736961" y="74330"/>
                  <a:pt x="9032664" y="0"/>
                </a:cubicBezTo>
                <a:cubicBezTo>
                  <a:pt x="9317938" y="17295"/>
                  <a:pt x="9654832" y="257944"/>
                  <a:pt x="9739900" y="707236"/>
                </a:cubicBezTo>
                <a:cubicBezTo>
                  <a:pt x="9790634" y="898050"/>
                  <a:pt x="9720986" y="1098112"/>
                  <a:pt x="9739900" y="1301297"/>
                </a:cubicBezTo>
                <a:cubicBezTo>
                  <a:pt x="9758814" y="1504482"/>
                  <a:pt x="9737981" y="1609789"/>
                  <a:pt x="9739900" y="1867069"/>
                </a:cubicBezTo>
                <a:cubicBezTo>
                  <a:pt x="9741819" y="2124349"/>
                  <a:pt x="9695955" y="2153056"/>
                  <a:pt x="9739900" y="2347975"/>
                </a:cubicBezTo>
                <a:cubicBezTo>
                  <a:pt x="9783845" y="2542894"/>
                  <a:pt x="9696125" y="2753733"/>
                  <a:pt x="9739900" y="2857170"/>
                </a:cubicBezTo>
                <a:cubicBezTo>
                  <a:pt x="9783675" y="2960608"/>
                  <a:pt x="9675683" y="3216225"/>
                  <a:pt x="9739900" y="3536097"/>
                </a:cubicBezTo>
                <a:cubicBezTo>
                  <a:pt x="9761345" y="3922155"/>
                  <a:pt x="9427150" y="4280276"/>
                  <a:pt x="9032664" y="4243333"/>
                </a:cubicBezTo>
                <a:cubicBezTo>
                  <a:pt x="8929274" y="4280568"/>
                  <a:pt x="8787243" y="4214669"/>
                  <a:pt x="8604499" y="4243333"/>
                </a:cubicBezTo>
                <a:cubicBezTo>
                  <a:pt x="8421756" y="4271997"/>
                  <a:pt x="8371951" y="4213411"/>
                  <a:pt x="8259589" y="4243333"/>
                </a:cubicBezTo>
                <a:cubicBezTo>
                  <a:pt x="8147227" y="4273255"/>
                  <a:pt x="8060283" y="4230498"/>
                  <a:pt x="7914678" y="4243333"/>
                </a:cubicBezTo>
                <a:cubicBezTo>
                  <a:pt x="7769073" y="4256168"/>
                  <a:pt x="7609895" y="4225845"/>
                  <a:pt x="7320005" y="4243333"/>
                </a:cubicBezTo>
                <a:cubicBezTo>
                  <a:pt x="7030115" y="4260821"/>
                  <a:pt x="7047752" y="4217705"/>
                  <a:pt x="6891840" y="4243333"/>
                </a:cubicBezTo>
                <a:cubicBezTo>
                  <a:pt x="6735929" y="4268961"/>
                  <a:pt x="6496919" y="4237206"/>
                  <a:pt x="6213912" y="4243333"/>
                </a:cubicBezTo>
                <a:cubicBezTo>
                  <a:pt x="5930905" y="4249460"/>
                  <a:pt x="5910581" y="4231908"/>
                  <a:pt x="5785747" y="4243333"/>
                </a:cubicBezTo>
                <a:cubicBezTo>
                  <a:pt x="5660914" y="4254758"/>
                  <a:pt x="5321395" y="4242081"/>
                  <a:pt x="5107819" y="4243333"/>
                </a:cubicBezTo>
                <a:cubicBezTo>
                  <a:pt x="4894243" y="4244585"/>
                  <a:pt x="4912795" y="4203587"/>
                  <a:pt x="4762909" y="4243333"/>
                </a:cubicBezTo>
                <a:cubicBezTo>
                  <a:pt x="4613023" y="4283079"/>
                  <a:pt x="4251256" y="4207373"/>
                  <a:pt x="4084981" y="4243333"/>
                </a:cubicBezTo>
                <a:cubicBezTo>
                  <a:pt x="3918706" y="4279293"/>
                  <a:pt x="3801616" y="4193043"/>
                  <a:pt x="3656816" y="4243333"/>
                </a:cubicBezTo>
                <a:cubicBezTo>
                  <a:pt x="3512016" y="4293623"/>
                  <a:pt x="3441764" y="4208634"/>
                  <a:pt x="3311906" y="4243333"/>
                </a:cubicBezTo>
                <a:cubicBezTo>
                  <a:pt x="3182048" y="4278032"/>
                  <a:pt x="3066974" y="4231044"/>
                  <a:pt x="2883741" y="4243333"/>
                </a:cubicBezTo>
                <a:cubicBezTo>
                  <a:pt x="2700508" y="4255622"/>
                  <a:pt x="2363267" y="4171211"/>
                  <a:pt x="2205813" y="4243333"/>
                </a:cubicBezTo>
                <a:cubicBezTo>
                  <a:pt x="2048359" y="4315455"/>
                  <a:pt x="1865723" y="4230157"/>
                  <a:pt x="1777648" y="4243333"/>
                </a:cubicBezTo>
                <a:cubicBezTo>
                  <a:pt x="1689574" y="4256509"/>
                  <a:pt x="1515516" y="4234289"/>
                  <a:pt x="1432738" y="4243333"/>
                </a:cubicBezTo>
                <a:cubicBezTo>
                  <a:pt x="1349960" y="4252377"/>
                  <a:pt x="920361" y="4228933"/>
                  <a:pt x="707236" y="4243333"/>
                </a:cubicBezTo>
                <a:cubicBezTo>
                  <a:pt x="343658" y="4309372"/>
                  <a:pt x="26733" y="3953139"/>
                  <a:pt x="0" y="3536097"/>
                </a:cubicBezTo>
                <a:cubicBezTo>
                  <a:pt x="-4564" y="3311718"/>
                  <a:pt x="36582" y="3258806"/>
                  <a:pt x="0" y="3055191"/>
                </a:cubicBezTo>
                <a:cubicBezTo>
                  <a:pt x="-36582" y="2851576"/>
                  <a:pt x="15373" y="2663843"/>
                  <a:pt x="0" y="2432841"/>
                </a:cubicBezTo>
                <a:cubicBezTo>
                  <a:pt x="-15373" y="2201839"/>
                  <a:pt x="51591" y="2100414"/>
                  <a:pt x="0" y="1867069"/>
                </a:cubicBezTo>
                <a:cubicBezTo>
                  <a:pt x="-51591" y="1633724"/>
                  <a:pt x="55720" y="1544813"/>
                  <a:pt x="0" y="1244720"/>
                </a:cubicBezTo>
                <a:cubicBezTo>
                  <a:pt x="-55720" y="944627"/>
                  <a:pt x="35453" y="872932"/>
                  <a:pt x="0" y="707236"/>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p:cNvSpPr txBox="1">
            <a:spLocks/>
          </p:cNvSpPr>
          <p:nvPr/>
        </p:nvSpPr>
        <p:spPr bwMode="auto">
          <a:xfrm>
            <a:off x="1413164" y="1506303"/>
            <a:ext cx="9739900" cy="4672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anose="020B0604020202020204" pitchFamily="34" charset="0"/>
              <a:buNone/>
              <a:defRPr/>
            </a:pPr>
            <a:r>
              <a:rPr lang="en-GB" altLang="en-US" sz="2800" b="1" dirty="0">
                <a:cs typeface="Arial" panose="020B0604020202020204" pitchFamily="34" charset="0"/>
              </a:rPr>
              <a:t>Police Officer Believes</a:t>
            </a:r>
          </a:p>
          <a:p>
            <a:pPr marL="0" indent="0">
              <a:buFont typeface="Arial" panose="020B0604020202020204" pitchFamily="34" charset="0"/>
              <a:buNone/>
              <a:defRPr/>
            </a:pPr>
            <a:r>
              <a:rPr lang="en-GB" altLang="en-US" sz="2800" dirty="0">
                <a:cs typeface="Arial" panose="020B0604020202020204" pitchFamily="34" charset="0"/>
              </a:rPr>
              <a:t>Person Suffering Mental Disorder</a:t>
            </a:r>
          </a:p>
          <a:p>
            <a:pPr marL="400050" lvl="1" indent="0">
              <a:buFont typeface="Arial" panose="020B0604020202020204" pitchFamily="34" charset="0"/>
              <a:buNone/>
              <a:defRPr/>
            </a:pPr>
            <a:r>
              <a:rPr lang="en-GB" altLang="en-US" sz="2400" dirty="0">
                <a:cs typeface="Arial" panose="020B0604020202020204" pitchFamily="34" charset="0"/>
              </a:rPr>
              <a:t>Must appear to the officer to be in </a:t>
            </a:r>
            <a:r>
              <a:rPr lang="en-GB" altLang="en-US" sz="2400" b="1" u="sng" dirty="0">
                <a:cs typeface="Arial" panose="020B0604020202020204" pitchFamily="34" charset="0"/>
              </a:rPr>
              <a:t>immediate need of care or control</a:t>
            </a:r>
          </a:p>
          <a:p>
            <a:pPr marL="400050" lvl="1" indent="0">
              <a:buFont typeface="Arial" panose="020B0604020202020204" pitchFamily="34" charset="0"/>
              <a:buNone/>
              <a:defRPr/>
            </a:pPr>
            <a:r>
              <a:rPr lang="en-GB" altLang="en-US" sz="2400" dirty="0">
                <a:cs typeface="Arial" panose="020B0604020202020204" pitchFamily="34" charset="0"/>
              </a:rPr>
              <a:t>Must appear to the officer </a:t>
            </a:r>
            <a:r>
              <a:rPr lang="en-GB" altLang="en-US" sz="2400" b="1" u="sng" dirty="0">
                <a:cs typeface="Arial" panose="020B0604020202020204" pitchFamily="34" charset="0"/>
              </a:rPr>
              <a:t>to be suffering from mental disorder</a:t>
            </a:r>
          </a:p>
          <a:p>
            <a:pPr marL="0" indent="0">
              <a:buFont typeface="Arial" panose="020B0604020202020204" pitchFamily="34" charset="0"/>
              <a:buNone/>
              <a:defRPr/>
            </a:pPr>
            <a:r>
              <a:rPr lang="en-GB" altLang="en-US" sz="2800" dirty="0">
                <a:cs typeface="Arial" panose="020B0604020202020204" pitchFamily="34" charset="0"/>
              </a:rPr>
              <a:t>Can be removed to a place of safety</a:t>
            </a:r>
          </a:p>
          <a:p>
            <a:pPr marL="0" indent="0">
              <a:buFont typeface="Arial" panose="020B0604020202020204" pitchFamily="34" charset="0"/>
              <a:buNone/>
              <a:defRPr/>
            </a:pPr>
            <a:r>
              <a:rPr lang="en-GB" altLang="en-US" sz="2800" dirty="0">
                <a:cs typeface="Arial" panose="020B0604020202020204" pitchFamily="34" charset="0"/>
              </a:rPr>
              <a:t>If they are in a place of safety they can be removed to another place of safety</a:t>
            </a:r>
            <a:r>
              <a:rPr lang="en-GB" altLang="en-US" sz="2800" dirty="0">
                <a:solidFill>
                  <a:srgbClr val="002060"/>
                </a:solidFill>
                <a:cs typeface="Arial" panose="020B0604020202020204" pitchFamily="34" charset="0"/>
              </a:rPr>
              <a:t>.</a:t>
            </a:r>
          </a:p>
          <a:p>
            <a:pPr>
              <a:defRPr/>
            </a:pPr>
            <a:endParaRPr lang="en-GB" altLang="en-US" sz="2800" b="1" dirty="0">
              <a:solidFill>
                <a:srgbClr val="002060"/>
              </a:solidFill>
              <a:cs typeface="Arial" panose="020B0604020202020204" pitchFamily="34" charset="0"/>
            </a:endParaRPr>
          </a:p>
          <a:p>
            <a:pPr>
              <a:defRPr/>
            </a:pPr>
            <a:endParaRPr lang="en-GB" altLang="en-US" sz="2800" b="1" dirty="0">
              <a:solidFill>
                <a:srgbClr val="002060"/>
              </a:solidFill>
              <a:cs typeface="Arial" panose="020B0604020202020204" pitchFamily="34" charset="0"/>
            </a:endParaRPr>
          </a:p>
          <a:p>
            <a:pPr marL="0" indent="0">
              <a:buFont typeface="Arial" panose="020B0604020202020204" pitchFamily="34" charset="0"/>
              <a:buNone/>
              <a:defRPr/>
            </a:pPr>
            <a:endParaRPr lang="en-GB" altLang="en-US" sz="2800" b="1" dirty="0">
              <a:solidFill>
                <a:srgbClr val="002060"/>
              </a:solidFill>
              <a:cs typeface="Arial" panose="020B0604020202020204" pitchFamily="34" charset="0"/>
            </a:endParaRPr>
          </a:p>
        </p:txBody>
      </p:sp>
      <p:sp>
        <p:nvSpPr>
          <p:cNvPr id="5" name="TextBox 4"/>
          <p:cNvSpPr txBox="1"/>
          <p:nvPr/>
        </p:nvSpPr>
        <p:spPr>
          <a:xfrm>
            <a:off x="741406" y="316164"/>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S136 Mental Health Act  - The Basics</a:t>
            </a:r>
          </a:p>
        </p:txBody>
      </p:sp>
    </p:spTree>
    <p:extLst>
      <p:ext uri="{BB962C8B-B14F-4D97-AF65-F5344CB8AC3E}">
        <p14:creationId xmlns:p14="http://schemas.microsoft.com/office/powerpoint/2010/main" val="2668543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82594" y="85925"/>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S136 Mental Health Act  - The Basics</a:t>
            </a:r>
          </a:p>
        </p:txBody>
      </p:sp>
      <p:sp>
        <p:nvSpPr>
          <p:cNvPr id="4" name="Rectangle: Rounded Corners 3">
            <a:extLst>
              <a:ext uri="{FF2B5EF4-FFF2-40B4-BE49-F238E27FC236}">
                <a16:creationId xmlns:a16="http://schemas.microsoft.com/office/drawing/2014/main" id="{EFD4FA40-5A76-4886-BF26-79F876D6CAFC}"/>
              </a:ext>
            </a:extLst>
          </p:cNvPr>
          <p:cNvSpPr/>
          <p:nvPr/>
        </p:nvSpPr>
        <p:spPr>
          <a:xfrm>
            <a:off x="997152" y="792480"/>
            <a:ext cx="10412252" cy="1399309"/>
          </a:xfrm>
          <a:prstGeom prst="roundRect">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400" dirty="0">
                <a:solidFill>
                  <a:schemeClr val="tx1"/>
                </a:solidFill>
                <a:cs typeface="Arial" pitchFamily="34" charset="0"/>
              </a:rPr>
              <a:t>However before the officer removes a person to a place of safety-The police officer must, if it is practicable to do so, consult with-</a:t>
            </a:r>
            <a:endParaRPr lang="en-GB" sz="2400" dirty="0">
              <a:solidFill>
                <a:schemeClr val="tx1"/>
              </a:solidFill>
            </a:endParaRPr>
          </a:p>
        </p:txBody>
      </p:sp>
      <p:graphicFrame>
        <p:nvGraphicFramePr>
          <p:cNvPr id="5" name="Diagram 4">
            <a:extLst>
              <a:ext uri="{FF2B5EF4-FFF2-40B4-BE49-F238E27FC236}">
                <a16:creationId xmlns:a16="http://schemas.microsoft.com/office/drawing/2014/main" id="{67363A97-CC16-43BB-B15C-850228BAFAB8}"/>
              </a:ext>
            </a:extLst>
          </p:cNvPr>
          <p:cNvGraphicFramePr/>
          <p:nvPr>
            <p:extLst>
              <p:ext uri="{D42A27DB-BD31-4B8C-83A1-F6EECF244321}">
                <p14:modId xmlns:p14="http://schemas.microsoft.com/office/powerpoint/2010/main" val="2310497636"/>
              </p:ext>
            </p:extLst>
          </p:nvPr>
        </p:nvGraphicFramePr>
        <p:xfrm>
          <a:off x="1267501" y="2282949"/>
          <a:ext cx="10141903" cy="33772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08957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3DD49F55-B723-4E9A-8D4E-F2D440FC3AF7}"/>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C8C604A2-214F-4CF0-83B3-902092AA276A}"/>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A95AE103-F4E8-40FB-983C-2797C8818E26}"/>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FB124143-C57E-4984-AA30-0ED6727A8DCD}"/>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95BBBCA9-B344-4D7C-9AC8-A39965FFC919}"/>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93129048-E916-463B-8718-36229B2762A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82595" y="189638"/>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S136 Mental Health Act  - The Basics</a:t>
            </a:r>
          </a:p>
        </p:txBody>
      </p:sp>
      <p:sp>
        <p:nvSpPr>
          <p:cNvPr id="4" name="Rectangle 3">
            <a:extLst>
              <a:ext uri="{FF2B5EF4-FFF2-40B4-BE49-F238E27FC236}">
                <a16:creationId xmlns:a16="http://schemas.microsoft.com/office/drawing/2014/main" id="{3B372D1D-181D-43CD-B633-ADC900BF2EE4}"/>
              </a:ext>
            </a:extLst>
          </p:cNvPr>
          <p:cNvSpPr/>
          <p:nvPr/>
        </p:nvSpPr>
        <p:spPr>
          <a:xfrm>
            <a:off x="782596" y="866802"/>
            <a:ext cx="10626809" cy="1255059"/>
          </a:xfrm>
          <a:custGeom>
            <a:avLst/>
            <a:gdLst>
              <a:gd name="connsiteX0" fmla="*/ 0 w 10626809"/>
              <a:gd name="connsiteY0" fmla="*/ 0 h 1255059"/>
              <a:gd name="connsiteX1" fmla="*/ 590378 w 10626809"/>
              <a:gd name="connsiteY1" fmla="*/ 0 h 1255059"/>
              <a:gd name="connsiteX2" fmla="*/ 1074488 w 10626809"/>
              <a:gd name="connsiteY2" fmla="*/ 0 h 1255059"/>
              <a:gd name="connsiteX3" fmla="*/ 1558599 w 10626809"/>
              <a:gd name="connsiteY3" fmla="*/ 0 h 1255059"/>
              <a:gd name="connsiteX4" fmla="*/ 2148977 w 10626809"/>
              <a:gd name="connsiteY4" fmla="*/ 0 h 1255059"/>
              <a:gd name="connsiteX5" fmla="*/ 2845623 w 10626809"/>
              <a:gd name="connsiteY5" fmla="*/ 0 h 1255059"/>
              <a:gd name="connsiteX6" fmla="*/ 3542270 w 10626809"/>
              <a:gd name="connsiteY6" fmla="*/ 0 h 1255059"/>
              <a:gd name="connsiteX7" fmla="*/ 4238916 w 10626809"/>
              <a:gd name="connsiteY7" fmla="*/ 0 h 1255059"/>
              <a:gd name="connsiteX8" fmla="*/ 5041830 w 10626809"/>
              <a:gd name="connsiteY8" fmla="*/ 0 h 1255059"/>
              <a:gd name="connsiteX9" fmla="*/ 5632209 w 10626809"/>
              <a:gd name="connsiteY9" fmla="*/ 0 h 1255059"/>
              <a:gd name="connsiteX10" fmla="*/ 6328855 w 10626809"/>
              <a:gd name="connsiteY10" fmla="*/ 0 h 1255059"/>
              <a:gd name="connsiteX11" fmla="*/ 6919233 w 10626809"/>
              <a:gd name="connsiteY11" fmla="*/ 0 h 1255059"/>
              <a:gd name="connsiteX12" fmla="*/ 7509612 w 10626809"/>
              <a:gd name="connsiteY12" fmla="*/ 0 h 1255059"/>
              <a:gd name="connsiteX13" fmla="*/ 8099990 w 10626809"/>
              <a:gd name="connsiteY13" fmla="*/ 0 h 1255059"/>
              <a:gd name="connsiteX14" fmla="*/ 8371564 w 10626809"/>
              <a:gd name="connsiteY14" fmla="*/ 0 h 1255059"/>
              <a:gd name="connsiteX15" fmla="*/ 9068210 w 10626809"/>
              <a:gd name="connsiteY15" fmla="*/ 0 h 1255059"/>
              <a:gd name="connsiteX16" fmla="*/ 9339784 w 10626809"/>
              <a:gd name="connsiteY16" fmla="*/ 0 h 1255059"/>
              <a:gd name="connsiteX17" fmla="*/ 9930163 w 10626809"/>
              <a:gd name="connsiteY17" fmla="*/ 0 h 1255059"/>
              <a:gd name="connsiteX18" fmla="*/ 10626809 w 10626809"/>
              <a:gd name="connsiteY18" fmla="*/ 0 h 1255059"/>
              <a:gd name="connsiteX19" fmla="*/ 10626809 w 10626809"/>
              <a:gd name="connsiteY19" fmla="*/ 443454 h 1255059"/>
              <a:gd name="connsiteX20" fmla="*/ 10626809 w 10626809"/>
              <a:gd name="connsiteY20" fmla="*/ 824155 h 1255059"/>
              <a:gd name="connsiteX21" fmla="*/ 10626809 w 10626809"/>
              <a:gd name="connsiteY21" fmla="*/ 1255059 h 1255059"/>
              <a:gd name="connsiteX22" fmla="*/ 10248967 w 10626809"/>
              <a:gd name="connsiteY22" fmla="*/ 1255059 h 1255059"/>
              <a:gd name="connsiteX23" fmla="*/ 9871125 w 10626809"/>
              <a:gd name="connsiteY23" fmla="*/ 1255059 h 1255059"/>
              <a:gd name="connsiteX24" fmla="*/ 9068210 w 10626809"/>
              <a:gd name="connsiteY24" fmla="*/ 1255059 h 1255059"/>
              <a:gd name="connsiteX25" fmla="*/ 8265296 w 10626809"/>
              <a:gd name="connsiteY25" fmla="*/ 1255059 h 1255059"/>
              <a:gd name="connsiteX26" fmla="*/ 7674918 w 10626809"/>
              <a:gd name="connsiteY26" fmla="*/ 1255059 h 1255059"/>
              <a:gd name="connsiteX27" fmla="*/ 6872003 w 10626809"/>
              <a:gd name="connsiteY27" fmla="*/ 1255059 h 1255059"/>
              <a:gd name="connsiteX28" fmla="*/ 6281625 w 10626809"/>
              <a:gd name="connsiteY28" fmla="*/ 1255059 h 1255059"/>
              <a:gd name="connsiteX29" fmla="*/ 5584979 w 10626809"/>
              <a:gd name="connsiteY29" fmla="*/ 1255059 h 1255059"/>
              <a:gd name="connsiteX30" fmla="*/ 5313405 w 10626809"/>
              <a:gd name="connsiteY30" fmla="*/ 1255059 h 1255059"/>
              <a:gd name="connsiteX31" fmla="*/ 4510490 w 10626809"/>
              <a:gd name="connsiteY31" fmla="*/ 1255059 h 1255059"/>
              <a:gd name="connsiteX32" fmla="*/ 4026380 w 10626809"/>
              <a:gd name="connsiteY32" fmla="*/ 1255059 h 1255059"/>
              <a:gd name="connsiteX33" fmla="*/ 3329733 w 10626809"/>
              <a:gd name="connsiteY33" fmla="*/ 1255059 h 1255059"/>
              <a:gd name="connsiteX34" fmla="*/ 3058159 w 10626809"/>
              <a:gd name="connsiteY34" fmla="*/ 1255059 h 1255059"/>
              <a:gd name="connsiteX35" fmla="*/ 2255245 w 10626809"/>
              <a:gd name="connsiteY35" fmla="*/ 1255059 h 1255059"/>
              <a:gd name="connsiteX36" fmla="*/ 1771135 w 10626809"/>
              <a:gd name="connsiteY36" fmla="*/ 1255059 h 1255059"/>
              <a:gd name="connsiteX37" fmla="*/ 1180757 w 10626809"/>
              <a:gd name="connsiteY37" fmla="*/ 1255059 h 1255059"/>
              <a:gd name="connsiteX38" fmla="*/ 802914 w 10626809"/>
              <a:gd name="connsiteY38" fmla="*/ 1255059 h 1255059"/>
              <a:gd name="connsiteX39" fmla="*/ 0 w 10626809"/>
              <a:gd name="connsiteY39" fmla="*/ 1255059 h 1255059"/>
              <a:gd name="connsiteX40" fmla="*/ 0 w 10626809"/>
              <a:gd name="connsiteY40" fmla="*/ 811605 h 1255059"/>
              <a:gd name="connsiteX41" fmla="*/ 0 w 10626809"/>
              <a:gd name="connsiteY41" fmla="*/ 393252 h 1255059"/>
              <a:gd name="connsiteX42" fmla="*/ 0 w 10626809"/>
              <a:gd name="connsiteY42" fmla="*/ 0 h 1255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10626809" h="1255059" fill="none" extrusionOk="0">
                <a:moveTo>
                  <a:pt x="0" y="0"/>
                </a:moveTo>
                <a:cubicBezTo>
                  <a:pt x="150591" y="-38750"/>
                  <a:pt x="337798" y="4187"/>
                  <a:pt x="590378" y="0"/>
                </a:cubicBezTo>
                <a:cubicBezTo>
                  <a:pt x="842958" y="-4187"/>
                  <a:pt x="862793" y="55021"/>
                  <a:pt x="1074488" y="0"/>
                </a:cubicBezTo>
                <a:cubicBezTo>
                  <a:pt x="1286183" y="-55021"/>
                  <a:pt x="1379766" y="19399"/>
                  <a:pt x="1558599" y="0"/>
                </a:cubicBezTo>
                <a:cubicBezTo>
                  <a:pt x="1737432" y="-19399"/>
                  <a:pt x="1901884" y="28836"/>
                  <a:pt x="2148977" y="0"/>
                </a:cubicBezTo>
                <a:cubicBezTo>
                  <a:pt x="2396070" y="-28836"/>
                  <a:pt x="2634271" y="28221"/>
                  <a:pt x="2845623" y="0"/>
                </a:cubicBezTo>
                <a:cubicBezTo>
                  <a:pt x="3056975" y="-28221"/>
                  <a:pt x="3276494" y="54721"/>
                  <a:pt x="3542270" y="0"/>
                </a:cubicBezTo>
                <a:cubicBezTo>
                  <a:pt x="3808046" y="-54721"/>
                  <a:pt x="3904485" y="24151"/>
                  <a:pt x="4238916" y="0"/>
                </a:cubicBezTo>
                <a:cubicBezTo>
                  <a:pt x="4573347" y="-24151"/>
                  <a:pt x="4772605" y="3076"/>
                  <a:pt x="5041830" y="0"/>
                </a:cubicBezTo>
                <a:cubicBezTo>
                  <a:pt x="5311055" y="-3076"/>
                  <a:pt x="5451329" y="21548"/>
                  <a:pt x="5632209" y="0"/>
                </a:cubicBezTo>
                <a:cubicBezTo>
                  <a:pt x="5813089" y="-21548"/>
                  <a:pt x="6027475" y="12495"/>
                  <a:pt x="6328855" y="0"/>
                </a:cubicBezTo>
                <a:cubicBezTo>
                  <a:pt x="6630235" y="-12495"/>
                  <a:pt x="6681275" y="10354"/>
                  <a:pt x="6919233" y="0"/>
                </a:cubicBezTo>
                <a:cubicBezTo>
                  <a:pt x="7157191" y="-10354"/>
                  <a:pt x="7351949" y="4876"/>
                  <a:pt x="7509612" y="0"/>
                </a:cubicBezTo>
                <a:cubicBezTo>
                  <a:pt x="7667275" y="-4876"/>
                  <a:pt x="7926308" y="48680"/>
                  <a:pt x="8099990" y="0"/>
                </a:cubicBezTo>
                <a:cubicBezTo>
                  <a:pt x="8273672" y="-48680"/>
                  <a:pt x="8244539" y="29688"/>
                  <a:pt x="8371564" y="0"/>
                </a:cubicBezTo>
                <a:cubicBezTo>
                  <a:pt x="8498589" y="-29688"/>
                  <a:pt x="8919060" y="32296"/>
                  <a:pt x="9068210" y="0"/>
                </a:cubicBezTo>
                <a:cubicBezTo>
                  <a:pt x="9217360" y="-32296"/>
                  <a:pt x="9211979" y="16208"/>
                  <a:pt x="9339784" y="0"/>
                </a:cubicBezTo>
                <a:cubicBezTo>
                  <a:pt x="9467589" y="-16208"/>
                  <a:pt x="9662722" y="34998"/>
                  <a:pt x="9930163" y="0"/>
                </a:cubicBezTo>
                <a:cubicBezTo>
                  <a:pt x="10197604" y="-34998"/>
                  <a:pt x="10459586" y="23870"/>
                  <a:pt x="10626809" y="0"/>
                </a:cubicBezTo>
                <a:cubicBezTo>
                  <a:pt x="10628560" y="195327"/>
                  <a:pt x="10610293" y="314888"/>
                  <a:pt x="10626809" y="443454"/>
                </a:cubicBezTo>
                <a:cubicBezTo>
                  <a:pt x="10643325" y="572020"/>
                  <a:pt x="10615085" y="700124"/>
                  <a:pt x="10626809" y="824155"/>
                </a:cubicBezTo>
                <a:cubicBezTo>
                  <a:pt x="10638533" y="948186"/>
                  <a:pt x="10610156" y="1120847"/>
                  <a:pt x="10626809" y="1255059"/>
                </a:cubicBezTo>
                <a:cubicBezTo>
                  <a:pt x="10539079" y="1299627"/>
                  <a:pt x="10388110" y="1210448"/>
                  <a:pt x="10248967" y="1255059"/>
                </a:cubicBezTo>
                <a:cubicBezTo>
                  <a:pt x="10109824" y="1299670"/>
                  <a:pt x="10032649" y="1210222"/>
                  <a:pt x="9871125" y="1255059"/>
                </a:cubicBezTo>
                <a:cubicBezTo>
                  <a:pt x="9709601" y="1299896"/>
                  <a:pt x="9463973" y="1206449"/>
                  <a:pt x="9068210" y="1255059"/>
                </a:cubicBezTo>
                <a:cubicBezTo>
                  <a:pt x="8672448" y="1303669"/>
                  <a:pt x="8557824" y="1203395"/>
                  <a:pt x="8265296" y="1255059"/>
                </a:cubicBezTo>
                <a:cubicBezTo>
                  <a:pt x="7972768" y="1306723"/>
                  <a:pt x="7899385" y="1214532"/>
                  <a:pt x="7674918" y="1255059"/>
                </a:cubicBezTo>
                <a:cubicBezTo>
                  <a:pt x="7450451" y="1295586"/>
                  <a:pt x="7118149" y="1236440"/>
                  <a:pt x="6872003" y="1255059"/>
                </a:cubicBezTo>
                <a:cubicBezTo>
                  <a:pt x="6625857" y="1273678"/>
                  <a:pt x="6471513" y="1210626"/>
                  <a:pt x="6281625" y="1255059"/>
                </a:cubicBezTo>
                <a:cubicBezTo>
                  <a:pt x="6091737" y="1299492"/>
                  <a:pt x="5822961" y="1231440"/>
                  <a:pt x="5584979" y="1255059"/>
                </a:cubicBezTo>
                <a:cubicBezTo>
                  <a:pt x="5346997" y="1278678"/>
                  <a:pt x="5426968" y="1235032"/>
                  <a:pt x="5313405" y="1255059"/>
                </a:cubicBezTo>
                <a:cubicBezTo>
                  <a:pt x="5199842" y="1275086"/>
                  <a:pt x="4846072" y="1247421"/>
                  <a:pt x="4510490" y="1255059"/>
                </a:cubicBezTo>
                <a:cubicBezTo>
                  <a:pt x="4174909" y="1262697"/>
                  <a:pt x="4198910" y="1247347"/>
                  <a:pt x="4026380" y="1255059"/>
                </a:cubicBezTo>
                <a:cubicBezTo>
                  <a:pt x="3853850" y="1262771"/>
                  <a:pt x="3563974" y="1187067"/>
                  <a:pt x="3329733" y="1255059"/>
                </a:cubicBezTo>
                <a:cubicBezTo>
                  <a:pt x="3095492" y="1323051"/>
                  <a:pt x="3157226" y="1252461"/>
                  <a:pt x="3058159" y="1255059"/>
                </a:cubicBezTo>
                <a:cubicBezTo>
                  <a:pt x="2959092" y="1257657"/>
                  <a:pt x="2523873" y="1251197"/>
                  <a:pt x="2255245" y="1255059"/>
                </a:cubicBezTo>
                <a:cubicBezTo>
                  <a:pt x="1986617" y="1258921"/>
                  <a:pt x="1927954" y="1211569"/>
                  <a:pt x="1771135" y="1255059"/>
                </a:cubicBezTo>
                <a:cubicBezTo>
                  <a:pt x="1614316" y="1298549"/>
                  <a:pt x="1472261" y="1225359"/>
                  <a:pt x="1180757" y="1255059"/>
                </a:cubicBezTo>
                <a:cubicBezTo>
                  <a:pt x="889253" y="1284759"/>
                  <a:pt x="916686" y="1250502"/>
                  <a:pt x="802914" y="1255059"/>
                </a:cubicBezTo>
                <a:cubicBezTo>
                  <a:pt x="689142" y="1259616"/>
                  <a:pt x="178590" y="1222689"/>
                  <a:pt x="0" y="1255059"/>
                </a:cubicBezTo>
                <a:cubicBezTo>
                  <a:pt x="-9715" y="1146674"/>
                  <a:pt x="15725" y="968128"/>
                  <a:pt x="0" y="811605"/>
                </a:cubicBezTo>
                <a:cubicBezTo>
                  <a:pt x="-15725" y="655082"/>
                  <a:pt x="37381" y="543836"/>
                  <a:pt x="0" y="393252"/>
                </a:cubicBezTo>
                <a:cubicBezTo>
                  <a:pt x="-37381" y="242668"/>
                  <a:pt x="18803" y="193338"/>
                  <a:pt x="0" y="0"/>
                </a:cubicBezTo>
                <a:close/>
              </a:path>
              <a:path w="10626809" h="1255059" stroke="0" extrusionOk="0">
                <a:moveTo>
                  <a:pt x="0" y="0"/>
                </a:moveTo>
                <a:cubicBezTo>
                  <a:pt x="140173" y="-9405"/>
                  <a:pt x="245605" y="47068"/>
                  <a:pt x="484110" y="0"/>
                </a:cubicBezTo>
                <a:cubicBezTo>
                  <a:pt x="722615" y="-47068"/>
                  <a:pt x="645832" y="16853"/>
                  <a:pt x="755684" y="0"/>
                </a:cubicBezTo>
                <a:cubicBezTo>
                  <a:pt x="865536" y="-16853"/>
                  <a:pt x="1349615" y="75218"/>
                  <a:pt x="1558599" y="0"/>
                </a:cubicBezTo>
                <a:cubicBezTo>
                  <a:pt x="1767584" y="-75218"/>
                  <a:pt x="1845565" y="664"/>
                  <a:pt x="2042709" y="0"/>
                </a:cubicBezTo>
                <a:cubicBezTo>
                  <a:pt x="2239853" y="-664"/>
                  <a:pt x="2376796" y="5209"/>
                  <a:pt x="2526819" y="0"/>
                </a:cubicBezTo>
                <a:cubicBezTo>
                  <a:pt x="2676842" y="-5209"/>
                  <a:pt x="2938740" y="66514"/>
                  <a:pt x="3329733" y="0"/>
                </a:cubicBezTo>
                <a:cubicBezTo>
                  <a:pt x="3720726" y="-66514"/>
                  <a:pt x="3539338" y="42836"/>
                  <a:pt x="3707576" y="0"/>
                </a:cubicBezTo>
                <a:cubicBezTo>
                  <a:pt x="3875814" y="-42836"/>
                  <a:pt x="4346999" y="87255"/>
                  <a:pt x="4510490" y="0"/>
                </a:cubicBezTo>
                <a:cubicBezTo>
                  <a:pt x="4673981" y="-87255"/>
                  <a:pt x="5038025" y="10197"/>
                  <a:pt x="5313404" y="0"/>
                </a:cubicBezTo>
                <a:cubicBezTo>
                  <a:pt x="5588783" y="-10197"/>
                  <a:pt x="5749659" y="47794"/>
                  <a:pt x="5903783" y="0"/>
                </a:cubicBezTo>
                <a:cubicBezTo>
                  <a:pt x="6057907" y="-47794"/>
                  <a:pt x="6461661" y="61711"/>
                  <a:pt x="6706697" y="0"/>
                </a:cubicBezTo>
                <a:cubicBezTo>
                  <a:pt x="6951733" y="-61711"/>
                  <a:pt x="7090409" y="2634"/>
                  <a:pt x="7190807" y="0"/>
                </a:cubicBezTo>
                <a:cubicBezTo>
                  <a:pt x="7291205" y="-2634"/>
                  <a:pt x="7535675" y="45308"/>
                  <a:pt x="7674918" y="0"/>
                </a:cubicBezTo>
                <a:cubicBezTo>
                  <a:pt x="7814161" y="-45308"/>
                  <a:pt x="8200318" y="39738"/>
                  <a:pt x="8371564" y="0"/>
                </a:cubicBezTo>
                <a:cubicBezTo>
                  <a:pt x="8542810" y="-39738"/>
                  <a:pt x="8644062" y="34505"/>
                  <a:pt x="8855674" y="0"/>
                </a:cubicBezTo>
                <a:cubicBezTo>
                  <a:pt x="9067286" y="-34505"/>
                  <a:pt x="9318123" y="47223"/>
                  <a:pt x="9658589" y="0"/>
                </a:cubicBezTo>
                <a:cubicBezTo>
                  <a:pt x="9999056" y="-47223"/>
                  <a:pt x="10219682" y="48237"/>
                  <a:pt x="10626809" y="0"/>
                </a:cubicBezTo>
                <a:cubicBezTo>
                  <a:pt x="10657397" y="124873"/>
                  <a:pt x="10588784" y="213614"/>
                  <a:pt x="10626809" y="418353"/>
                </a:cubicBezTo>
                <a:cubicBezTo>
                  <a:pt x="10664834" y="623092"/>
                  <a:pt x="10599584" y="645646"/>
                  <a:pt x="10626809" y="849257"/>
                </a:cubicBezTo>
                <a:cubicBezTo>
                  <a:pt x="10654034" y="1052868"/>
                  <a:pt x="10622819" y="1073903"/>
                  <a:pt x="10626809" y="1255059"/>
                </a:cubicBezTo>
                <a:cubicBezTo>
                  <a:pt x="10536771" y="1262324"/>
                  <a:pt x="10437458" y="1236675"/>
                  <a:pt x="10248967" y="1255059"/>
                </a:cubicBezTo>
                <a:cubicBezTo>
                  <a:pt x="10060476" y="1273443"/>
                  <a:pt x="9937058" y="1192993"/>
                  <a:pt x="9658589" y="1255059"/>
                </a:cubicBezTo>
                <a:cubicBezTo>
                  <a:pt x="9380120" y="1317125"/>
                  <a:pt x="9444033" y="1213087"/>
                  <a:pt x="9280747" y="1255059"/>
                </a:cubicBezTo>
                <a:cubicBezTo>
                  <a:pt x="9117461" y="1297031"/>
                  <a:pt x="8829189" y="1249174"/>
                  <a:pt x="8690368" y="1255059"/>
                </a:cubicBezTo>
                <a:cubicBezTo>
                  <a:pt x="8551547" y="1260944"/>
                  <a:pt x="8485084" y="1228774"/>
                  <a:pt x="8418794" y="1255059"/>
                </a:cubicBezTo>
                <a:cubicBezTo>
                  <a:pt x="8352504" y="1281344"/>
                  <a:pt x="8263398" y="1224121"/>
                  <a:pt x="8147220" y="1255059"/>
                </a:cubicBezTo>
                <a:cubicBezTo>
                  <a:pt x="8031042" y="1285997"/>
                  <a:pt x="7712163" y="1220687"/>
                  <a:pt x="7556842" y="1255059"/>
                </a:cubicBezTo>
                <a:cubicBezTo>
                  <a:pt x="7401521" y="1289431"/>
                  <a:pt x="7279650" y="1222959"/>
                  <a:pt x="7179000" y="1255059"/>
                </a:cubicBezTo>
                <a:cubicBezTo>
                  <a:pt x="7078350" y="1287159"/>
                  <a:pt x="6785648" y="1194522"/>
                  <a:pt x="6482353" y="1255059"/>
                </a:cubicBezTo>
                <a:cubicBezTo>
                  <a:pt x="6179058" y="1315596"/>
                  <a:pt x="6240877" y="1231870"/>
                  <a:pt x="6104511" y="1255059"/>
                </a:cubicBezTo>
                <a:cubicBezTo>
                  <a:pt x="5968145" y="1278248"/>
                  <a:pt x="5649901" y="1197380"/>
                  <a:pt x="5407865" y="1255059"/>
                </a:cubicBezTo>
                <a:cubicBezTo>
                  <a:pt x="5165829" y="1312738"/>
                  <a:pt x="5270545" y="1230383"/>
                  <a:pt x="5136291" y="1255059"/>
                </a:cubicBezTo>
                <a:cubicBezTo>
                  <a:pt x="5002037" y="1279735"/>
                  <a:pt x="4699834" y="1221184"/>
                  <a:pt x="4439645" y="1255059"/>
                </a:cubicBezTo>
                <a:cubicBezTo>
                  <a:pt x="4179456" y="1288934"/>
                  <a:pt x="4247676" y="1246760"/>
                  <a:pt x="4061803" y="1255059"/>
                </a:cubicBezTo>
                <a:cubicBezTo>
                  <a:pt x="3875930" y="1263358"/>
                  <a:pt x="3866907" y="1229361"/>
                  <a:pt x="3790229" y="1255059"/>
                </a:cubicBezTo>
                <a:cubicBezTo>
                  <a:pt x="3713551" y="1280757"/>
                  <a:pt x="3516889" y="1240566"/>
                  <a:pt x="3412386" y="1255059"/>
                </a:cubicBezTo>
                <a:cubicBezTo>
                  <a:pt x="3307883" y="1269552"/>
                  <a:pt x="2898282" y="1185722"/>
                  <a:pt x="2715740" y="1255059"/>
                </a:cubicBezTo>
                <a:cubicBezTo>
                  <a:pt x="2533198" y="1324396"/>
                  <a:pt x="2513561" y="1212131"/>
                  <a:pt x="2337898" y="1255059"/>
                </a:cubicBezTo>
                <a:cubicBezTo>
                  <a:pt x="2162235" y="1297987"/>
                  <a:pt x="2140088" y="1245027"/>
                  <a:pt x="2066324" y="1255059"/>
                </a:cubicBezTo>
                <a:cubicBezTo>
                  <a:pt x="1992560" y="1265091"/>
                  <a:pt x="1839208" y="1231538"/>
                  <a:pt x="1688482" y="1255059"/>
                </a:cubicBezTo>
                <a:cubicBezTo>
                  <a:pt x="1537756" y="1278580"/>
                  <a:pt x="1440987" y="1213119"/>
                  <a:pt x="1204372" y="1255059"/>
                </a:cubicBezTo>
                <a:cubicBezTo>
                  <a:pt x="967757" y="1296999"/>
                  <a:pt x="816003" y="1189641"/>
                  <a:pt x="613993" y="1255059"/>
                </a:cubicBezTo>
                <a:cubicBezTo>
                  <a:pt x="411983" y="1320477"/>
                  <a:pt x="167922" y="1232189"/>
                  <a:pt x="0" y="1255059"/>
                </a:cubicBezTo>
                <a:cubicBezTo>
                  <a:pt x="-43960" y="1035956"/>
                  <a:pt x="4706" y="946403"/>
                  <a:pt x="0" y="811605"/>
                </a:cubicBezTo>
                <a:cubicBezTo>
                  <a:pt x="-4706" y="676807"/>
                  <a:pt x="20144" y="593660"/>
                  <a:pt x="0" y="393252"/>
                </a:cubicBezTo>
                <a:cubicBezTo>
                  <a:pt x="-20144" y="192844"/>
                  <a:pt x="39000" y="95705"/>
                  <a:pt x="0" y="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i="0" u="none" strike="noStrike" kern="1200" cap="none" spc="0" normalizeH="0" baseline="0" noProof="0" dirty="0">
                <a:ln>
                  <a:noFill/>
                </a:ln>
                <a:solidFill>
                  <a:schemeClr val="tx1"/>
                </a:solidFill>
                <a:effectLst/>
                <a:uLnTx/>
                <a:uFillTx/>
                <a:latin typeface="Calibri"/>
                <a:ea typeface="ＭＳ Ｐゴシック" panose="020B0600070205080204" pitchFamily="34" charset="-128"/>
                <a:cs typeface="Arial" panose="020B0604020202020204" pitchFamily="34" charset="0"/>
              </a:rPr>
              <a:t>Either finding, or being directed toward, a person with mental disorder in a public place is not enough in itself to detain under s136.</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1" i="0" u="none" strike="noStrike" kern="1200" cap="none" spc="0" normalizeH="0" baseline="0" noProof="0" dirty="0">
                <a:ln>
                  <a:noFill/>
                </a:ln>
                <a:solidFill>
                  <a:schemeClr val="tx1"/>
                </a:solidFill>
                <a:effectLst/>
                <a:uLnTx/>
                <a:uFillTx/>
                <a:latin typeface="Calibri"/>
                <a:ea typeface="ＭＳ Ｐゴシック" panose="020B0600070205080204" pitchFamily="34" charset="-128"/>
                <a:cs typeface="Arial" panose="020B0604020202020204" pitchFamily="34" charset="0"/>
              </a:rPr>
              <a:t>The power to remove requires 3 conditions to be fulfilled:</a:t>
            </a:r>
            <a:endParaRPr lang="en-GB" sz="2400" b="1" dirty="0">
              <a:solidFill>
                <a:schemeClr val="tx1"/>
              </a:solidFill>
            </a:endParaRPr>
          </a:p>
        </p:txBody>
      </p:sp>
      <p:graphicFrame>
        <p:nvGraphicFramePr>
          <p:cNvPr id="5" name="Diagram 4">
            <a:extLst>
              <a:ext uri="{FF2B5EF4-FFF2-40B4-BE49-F238E27FC236}">
                <a16:creationId xmlns:a16="http://schemas.microsoft.com/office/drawing/2014/main" id="{03D8F157-FE2B-4168-AB84-D3E980D34B9E}"/>
              </a:ext>
            </a:extLst>
          </p:cNvPr>
          <p:cNvGraphicFramePr/>
          <p:nvPr>
            <p:extLst>
              <p:ext uri="{D42A27DB-BD31-4B8C-83A1-F6EECF244321}">
                <p14:modId xmlns:p14="http://schemas.microsoft.com/office/powerpoint/2010/main" val="4088013456"/>
              </p:ext>
            </p:extLst>
          </p:nvPr>
        </p:nvGraphicFramePr>
        <p:xfrm>
          <a:off x="0" y="2546759"/>
          <a:ext cx="11791899" cy="3135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id="{8EDF0765-95A6-4E02-BAB9-EC4396148239}"/>
              </a:ext>
            </a:extLst>
          </p:cNvPr>
          <p:cNvSpPr/>
          <p:nvPr/>
        </p:nvSpPr>
        <p:spPr>
          <a:xfrm>
            <a:off x="1234440" y="4440381"/>
            <a:ext cx="9723120" cy="1255059"/>
          </a:xfrm>
          <a:custGeom>
            <a:avLst/>
            <a:gdLst>
              <a:gd name="connsiteX0" fmla="*/ 0 w 9723120"/>
              <a:gd name="connsiteY0" fmla="*/ 0 h 1255059"/>
              <a:gd name="connsiteX1" fmla="*/ 571948 w 9723120"/>
              <a:gd name="connsiteY1" fmla="*/ 0 h 1255059"/>
              <a:gd name="connsiteX2" fmla="*/ 1241128 w 9723120"/>
              <a:gd name="connsiteY2" fmla="*/ 0 h 1255059"/>
              <a:gd name="connsiteX3" fmla="*/ 1715845 w 9723120"/>
              <a:gd name="connsiteY3" fmla="*/ 0 h 1255059"/>
              <a:gd name="connsiteX4" fmla="*/ 2190562 w 9723120"/>
              <a:gd name="connsiteY4" fmla="*/ 0 h 1255059"/>
              <a:gd name="connsiteX5" fmla="*/ 2568048 w 9723120"/>
              <a:gd name="connsiteY5" fmla="*/ 0 h 1255059"/>
              <a:gd name="connsiteX6" fmla="*/ 3334458 w 9723120"/>
              <a:gd name="connsiteY6" fmla="*/ 0 h 1255059"/>
              <a:gd name="connsiteX7" fmla="*/ 3906406 w 9723120"/>
              <a:gd name="connsiteY7" fmla="*/ 0 h 1255059"/>
              <a:gd name="connsiteX8" fmla="*/ 4381123 w 9723120"/>
              <a:gd name="connsiteY8" fmla="*/ 0 h 1255059"/>
              <a:gd name="connsiteX9" fmla="*/ 5050303 w 9723120"/>
              <a:gd name="connsiteY9" fmla="*/ 0 h 1255059"/>
              <a:gd name="connsiteX10" fmla="*/ 5330558 w 9723120"/>
              <a:gd name="connsiteY10" fmla="*/ 0 h 1255059"/>
              <a:gd name="connsiteX11" fmla="*/ 5805275 w 9723120"/>
              <a:gd name="connsiteY11" fmla="*/ 0 h 1255059"/>
              <a:gd name="connsiteX12" fmla="*/ 6279992 w 9723120"/>
              <a:gd name="connsiteY12" fmla="*/ 0 h 1255059"/>
              <a:gd name="connsiteX13" fmla="*/ 6949171 w 9723120"/>
              <a:gd name="connsiteY13" fmla="*/ 0 h 1255059"/>
              <a:gd name="connsiteX14" fmla="*/ 7521119 w 9723120"/>
              <a:gd name="connsiteY14" fmla="*/ 0 h 1255059"/>
              <a:gd name="connsiteX15" fmla="*/ 7898605 w 9723120"/>
              <a:gd name="connsiteY15" fmla="*/ 0 h 1255059"/>
              <a:gd name="connsiteX16" fmla="*/ 8665016 w 9723120"/>
              <a:gd name="connsiteY16" fmla="*/ 0 h 1255059"/>
              <a:gd name="connsiteX17" fmla="*/ 9139733 w 9723120"/>
              <a:gd name="connsiteY17" fmla="*/ 0 h 1255059"/>
              <a:gd name="connsiteX18" fmla="*/ 9723120 w 9723120"/>
              <a:gd name="connsiteY18" fmla="*/ 0 h 1255059"/>
              <a:gd name="connsiteX19" fmla="*/ 9723120 w 9723120"/>
              <a:gd name="connsiteY19" fmla="*/ 430904 h 1255059"/>
              <a:gd name="connsiteX20" fmla="*/ 9723120 w 9723120"/>
              <a:gd name="connsiteY20" fmla="*/ 811605 h 1255059"/>
              <a:gd name="connsiteX21" fmla="*/ 9723120 w 9723120"/>
              <a:gd name="connsiteY21" fmla="*/ 1255059 h 1255059"/>
              <a:gd name="connsiteX22" fmla="*/ 9053941 w 9723120"/>
              <a:gd name="connsiteY22" fmla="*/ 1255059 h 1255059"/>
              <a:gd name="connsiteX23" fmla="*/ 8287530 w 9723120"/>
              <a:gd name="connsiteY23" fmla="*/ 1255059 h 1255059"/>
              <a:gd name="connsiteX24" fmla="*/ 7618350 w 9723120"/>
              <a:gd name="connsiteY24" fmla="*/ 1255059 h 1255059"/>
              <a:gd name="connsiteX25" fmla="*/ 7338096 w 9723120"/>
              <a:gd name="connsiteY25" fmla="*/ 1255059 h 1255059"/>
              <a:gd name="connsiteX26" fmla="*/ 6766148 w 9723120"/>
              <a:gd name="connsiteY26" fmla="*/ 1255059 h 1255059"/>
              <a:gd name="connsiteX27" fmla="*/ 5999737 w 9723120"/>
              <a:gd name="connsiteY27" fmla="*/ 1255059 h 1255059"/>
              <a:gd name="connsiteX28" fmla="*/ 5622251 w 9723120"/>
              <a:gd name="connsiteY28" fmla="*/ 1255059 h 1255059"/>
              <a:gd name="connsiteX29" fmla="*/ 4953072 w 9723120"/>
              <a:gd name="connsiteY29" fmla="*/ 1255059 h 1255059"/>
              <a:gd name="connsiteX30" fmla="*/ 4186661 w 9723120"/>
              <a:gd name="connsiteY30" fmla="*/ 1255059 h 1255059"/>
              <a:gd name="connsiteX31" fmla="*/ 3711944 w 9723120"/>
              <a:gd name="connsiteY31" fmla="*/ 1255059 h 1255059"/>
              <a:gd name="connsiteX32" fmla="*/ 3334458 w 9723120"/>
              <a:gd name="connsiteY32" fmla="*/ 1255059 h 1255059"/>
              <a:gd name="connsiteX33" fmla="*/ 2665279 w 9723120"/>
              <a:gd name="connsiteY33" fmla="*/ 1255059 h 1255059"/>
              <a:gd name="connsiteX34" fmla="*/ 2385024 w 9723120"/>
              <a:gd name="connsiteY34" fmla="*/ 1255059 h 1255059"/>
              <a:gd name="connsiteX35" fmla="*/ 1618614 w 9723120"/>
              <a:gd name="connsiteY35" fmla="*/ 1255059 h 1255059"/>
              <a:gd name="connsiteX36" fmla="*/ 1143896 w 9723120"/>
              <a:gd name="connsiteY36" fmla="*/ 1255059 h 1255059"/>
              <a:gd name="connsiteX37" fmla="*/ 571948 w 9723120"/>
              <a:gd name="connsiteY37" fmla="*/ 1255059 h 1255059"/>
              <a:gd name="connsiteX38" fmla="*/ 0 w 9723120"/>
              <a:gd name="connsiteY38" fmla="*/ 1255059 h 1255059"/>
              <a:gd name="connsiteX39" fmla="*/ 0 w 9723120"/>
              <a:gd name="connsiteY39" fmla="*/ 824155 h 1255059"/>
              <a:gd name="connsiteX40" fmla="*/ 0 w 9723120"/>
              <a:gd name="connsiteY40" fmla="*/ 393252 h 1255059"/>
              <a:gd name="connsiteX41" fmla="*/ 0 w 9723120"/>
              <a:gd name="connsiteY41" fmla="*/ 0 h 1255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9723120" h="1255059" fill="none" extrusionOk="0">
                <a:moveTo>
                  <a:pt x="0" y="0"/>
                </a:moveTo>
                <a:cubicBezTo>
                  <a:pt x="131405" y="-2093"/>
                  <a:pt x="393058" y="49712"/>
                  <a:pt x="571948" y="0"/>
                </a:cubicBezTo>
                <a:cubicBezTo>
                  <a:pt x="750838" y="-49712"/>
                  <a:pt x="1035894" y="3631"/>
                  <a:pt x="1241128" y="0"/>
                </a:cubicBezTo>
                <a:cubicBezTo>
                  <a:pt x="1446362" y="-3631"/>
                  <a:pt x="1525891" y="6453"/>
                  <a:pt x="1715845" y="0"/>
                </a:cubicBezTo>
                <a:cubicBezTo>
                  <a:pt x="1905799" y="-6453"/>
                  <a:pt x="1992455" y="48710"/>
                  <a:pt x="2190562" y="0"/>
                </a:cubicBezTo>
                <a:cubicBezTo>
                  <a:pt x="2388669" y="-48710"/>
                  <a:pt x="2431858" y="22224"/>
                  <a:pt x="2568048" y="0"/>
                </a:cubicBezTo>
                <a:cubicBezTo>
                  <a:pt x="2704238" y="-22224"/>
                  <a:pt x="3133703" y="78290"/>
                  <a:pt x="3334458" y="0"/>
                </a:cubicBezTo>
                <a:cubicBezTo>
                  <a:pt x="3535213" y="-78290"/>
                  <a:pt x="3666750" y="8068"/>
                  <a:pt x="3906406" y="0"/>
                </a:cubicBezTo>
                <a:cubicBezTo>
                  <a:pt x="4146062" y="-8068"/>
                  <a:pt x="4183153" y="4505"/>
                  <a:pt x="4381123" y="0"/>
                </a:cubicBezTo>
                <a:cubicBezTo>
                  <a:pt x="4579093" y="-4505"/>
                  <a:pt x="4765593" y="76912"/>
                  <a:pt x="5050303" y="0"/>
                </a:cubicBezTo>
                <a:cubicBezTo>
                  <a:pt x="5335013" y="-76912"/>
                  <a:pt x="5234860" y="1671"/>
                  <a:pt x="5330558" y="0"/>
                </a:cubicBezTo>
                <a:cubicBezTo>
                  <a:pt x="5426257" y="-1671"/>
                  <a:pt x="5705056" y="17733"/>
                  <a:pt x="5805275" y="0"/>
                </a:cubicBezTo>
                <a:cubicBezTo>
                  <a:pt x="5905494" y="-17733"/>
                  <a:pt x="6099594" y="8240"/>
                  <a:pt x="6279992" y="0"/>
                </a:cubicBezTo>
                <a:cubicBezTo>
                  <a:pt x="6460390" y="-8240"/>
                  <a:pt x="6699343" y="12644"/>
                  <a:pt x="6949171" y="0"/>
                </a:cubicBezTo>
                <a:cubicBezTo>
                  <a:pt x="7198999" y="-12644"/>
                  <a:pt x="7297380" y="43114"/>
                  <a:pt x="7521119" y="0"/>
                </a:cubicBezTo>
                <a:cubicBezTo>
                  <a:pt x="7744858" y="-43114"/>
                  <a:pt x="7718748" y="6851"/>
                  <a:pt x="7898605" y="0"/>
                </a:cubicBezTo>
                <a:cubicBezTo>
                  <a:pt x="8078462" y="-6851"/>
                  <a:pt x="8438373" y="35210"/>
                  <a:pt x="8665016" y="0"/>
                </a:cubicBezTo>
                <a:cubicBezTo>
                  <a:pt x="8891659" y="-35210"/>
                  <a:pt x="9015914" y="17385"/>
                  <a:pt x="9139733" y="0"/>
                </a:cubicBezTo>
                <a:cubicBezTo>
                  <a:pt x="9263552" y="-17385"/>
                  <a:pt x="9580629" y="26222"/>
                  <a:pt x="9723120" y="0"/>
                </a:cubicBezTo>
                <a:cubicBezTo>
                  <a:pt x="9748713" y="96575"/>
                  <a:pt x="9693315" y="226641"/>
                  <a:pt x="9723120" y="430904"/>
                </a:cubicBezTo>
                <a:cubicBezTo>
                  <a:pt x="9752925" y="635167"/>
                  <a:pt x="9686188" y="688588"/>
                  <a:pt x="9723120" y="811605"/>
                </a:cubicBezTo>
                <a:cubicBezTo>
                  <a:pt x="9760052" y="934622"/>
                  <a:pt x="9693736" y="1039994"/>
                  <a:pt x="9723120" y="1255059"/>
                </a:cubicBezTo>
                <a:cubicBezTo>
                  <a:pt x="9433344" y="1289915"/>
                  <a:pt x="9356025" y="1240067"/>
                  <a:pt x="9053941" y="1255059"/>
                </a:cubicBezTo>
                <a:cubicBezTo>
                  <a:pt x="8751857" y="1270051"/>
                  <a:pt x="8569894" y="1178381"/>
                  <a:pt x="8287530" y="1255059"/>
                </a:cubicBezTo>
                <a:cubicBezTo>
                  <a:pt x="8005166" y="1331737"/>
                  <a:pt x="7946900" y="1200438"/>
                  <a:pt x="7618350" y="1255059"/>
                </a:cubicBezTo>
                <a:cubicBezTo>
                  <a:pt x="7289800" y="1309680"/>
                  <a:pt x="7431920" y="1224257"/>
                  <a:pt x="7338096" y="1255059"/>
                </a:cubicBezTo>
                <a:cubicBezTo>
                  <a:pt x="7244272" y="1285861"/>
                  <a:pt x="6933898" y="1223486"/>
                  <a:pt x="6766148" y="1255059"/>
                </a:cubicBezTo>
                <a:cubicBezTo>
                  <a:pt x="6598398" y="1286632"/>
                  <a:pt x="6167493" y="1229674"/>
                  <a:pt x="5999737" y="1255059"/>
                </a:cubicBezTo>
                <a:cubicBezTo>
                  <a:pt x="5831981" y="1280444"/>
                  <a:pt x="5797525" y="1254472"/>
                  <a:pt x="5622251" y="1255059"/>
                </a:cubicBezTo>
                <a:cubicBezTo>
                  <a:pt x="5446977" y="1255646"/>
                  <a:pt x="5156164" y="1241628"/>
                  <a:pt x="4953072" y="1255059"/>
                </a:cubicBezTo>
                <a:cubicBezTo>
                  <a:pt x="4749980" y="1268490"/>
                  <a:pt x="4461011" y="1247481"/>
                  <a:pt x="4186661" y="1255059"/>
                </a:cubicBezTo>
                <a:cubicBezTo>
                  <a:pt x="3912311" y="1262637"/>
                  <a:pt x="3909377" y="1209546"/>
                  <a:pt x="3711944" y="1255059"/>
                </a:cubicBezTo>
                <a:cubicBezTo>
                  <a:pt x="3514511" y="1300572"/>
                  <a:pt x="3495558" y="1212926"/>
                  <a:pt x="3334458" y="1255059"/>
                </a:cubicBezTo>
                <a:cubicBezTo>
                  <a:pt x="3173358" y="1297192"/>
                  <a:pt x="2975638" y="1207364"/>
                  <a:pt x="2665279" y="1255059"/>
                </a:cubicBezTo>
                <a:cubicBezTo>
                  <a:pt x="2354920" y="1302754"/>
                  <a:pt x="2484779" y="1233289"/>
                  <a:pt x="2385024" y="1255059"/>
                </a:cubicBezTo>
                <a:cubicBezTo>
                  <a:pt x="2285270" y="1276829"/>
                  <a:pt x="1859672" y="1239714"/>
                  <a:pt x="1618614" y="1255059"/>
                </a:cubicBezTo>
                <a:cubicBezTo>
                  <a:pt x="1377556" y="1270404"/>
                  <a:pt x="1280937" y="1224464"/>
                  <a:pt x="1143896" y="1255059"/>
                </a:cubicBezTo>
                <a:cubicBezTo>
                  <a:pt x="1006855" y="1285654"/>
                  <a:pt x="838304" y="1250638"/>
                  <a:pt x="571948" y="1255059"/>
                </a:cubicBezTo>
                <a:cubicBezTo>
                  <a:pt x="305592" y="1259480"/>
                  <a:pt x="277962" y="1219885"/>
                  <a:pt x="0" y="1255059"/>
                </a:cubicBezTo>
                <a:cubicBezTo>
                  <a:pt x="-39687" y="1094298"/>
                  <a:pt x="4033" y="924185"/>
                  <a:pt x="0" y="824155"/>
                </a:cubicBezTo>
                <a:cubicBezTo>
                  <a:pt x="-4033" y="724125"/>
                  <a:pt x="15347" y="554452"/>
                  <a:pt x="0" y="393252"/>
                </a:cubicBezTo>
                <a:cubicBezTo>
                  <a:pt x="-15347" y="232052"/>
                  <a:pt x="6878" y="183165"/>
                  <a:pt x="0" y="0"/>
                </a:cubicBezTo>
                <a:close/>
              </a:path>
              <a:path w="9723120" h="1255059" stroke="0" extrusionOk="0">
                <a:moveTo>
                  <a:pt x="0" y="0"/>
                </a:moveTo>
                <a:cubicBezTo>
                  <a:pt x="197335" y="-53744"/>
                  <a:pt x="350790" y="54572"/>
                  <a:pt x="474717" y="0"/>
                </a:cubicBezTo>
                <a:cubicBezTo>
                  <a:pt x="598644" y="-54572"/>
                  <a:pt x="997111" y="28497"/>
                  <a:pt x="1143896" y="0"/>
                </a:cubicBezTo>
                <a:cubicBezTo>
                  <a:pt x="1290681" y="-28497"/>
                  <a:pt x="1628070" y="44381"/>
                  <a:pt x="1813076" y="0"/>
                </a:cubicBezTo>
                <a:cubicBezTo>
                  <a:pt x="1998082" y="-44381"/>
                  <a:pt x="2013526" y="40880"/>
                  <a:pt x="2190562" y="0"/>
                </a:cubicBezTo>
                <a:cubicBezTo>
                  <a:pt x="2367598" y="-40880"/>
                  <a:pt x="2643792" y="10240"/>
                  <a:pt x="2859741" y="0"/>
                </a:cubicBezTo>
                <a:cubicBezTo>
                  <a:pt x="3075690" y="-10240"/>
                  <a:pt x="3191990" y="26359"/>
                  <a:pt x="3431689" y="0"/>
                </a:cubicBezTo>
                <a:cubicBezTo>
                  <a:pt x="3671388" y="-26359"/>
                  <a:pt x="3666452" y="37880"/>
                  <a:pt x="3809175" y="0"/>
                </a:cubicBezTo>
                <a:cubicBezTo>
                  <a:pt x="3951898" y="-37880"/>
                  <a:pt x="4213059" y="36374"/>
                  <a:pt x="4381123" y="0"/>
                </a:cubicBezTo>
                <a:cubicBezTo>
                  <a:pt x="4549187" y="-36374"/>
                  <a:pt x="4596640" y="31550"/>
                  <a:pt x="4661378" y="0"/>
                </a:cubicBezTo>
                <a:cubicBezTo>
                  <a:pt x="4726116" y="-31550"/>
                  <a:pt x="4993871" y="59993"/>
                  <a:pt x="5233326" y="0"/>
                </a:cubicBezTo>
                <a:cubicBezTo>
                  <a:pt x="5472781" y="-59993"/>
                  <a:pt x="5384934" y="22675"/>
                  <a:pt x="5513581" y="0"/>
                </a:cubicBezTo>
                <a:cubicBezTo>
                  <a:pt x="5642228" y="-22675"/>
                  <a:pt x="5724354" y="16556"/>
                  <a:pt x="5793836" y="0"/>
                </a:cubicBezTo>
                <a:cubicBezTo>
                  <a:pt x="5863319" y="-16556"/>
                  <a:pt x="6134192" y="23989"/>
                  <a:pt x="6268553" y="0"/>
                </a:cubicBezTo>
                <a:cubicBezTo>
                  <a:pt x="6402914" y="-23989"/>
                  <a:pt x="6620225" y="26845"/>
                  <a:pt x="6743270" y="0"/>
                </a:cubicBezTo>
                <a:cubicBezTo>
                  <a:pt x="6866315" y="-26845"/>
                  <a:pt x="6939162" y="1346"/>
                  <a:pt x="7120756" y="0"/>
                </a:cubicBezTo>
                <a:cubicBezTo>
                  <a:pt x="7302350" y="-1346"/>
                  <a:pt x="7468837" y="55643"/>
                  <a:pt x="7595473" y="0"/>
                </a:cubicBezTo>
                <a:cubicBezTo>
                  <a:pt x="7722109" y="-55643"/>
                  <a:pt x="8125045" y="34349"/>
                  <a:pt x="8264652" y="0"/>
                </a:cubicBezTo>
                <a:cubicBezTo>
                  <a:pt x="8404259" y="-34349"/>
                  <a:pt x="8451236" y="25083"/>
                  <a:pt x="8544907" y="0"/>
                </a:cubicBezTo>
                <a:cubicBezTo>
                  <a:pt x="8638579" y="-25083"/>
                  <a:pt x="8864278" y="4015"/>
                  <a:pt x="9019624" y="0"/>
                </a:cubicBezTo>
                <a:cubicBezTo>
                  <a:pt x="9174970" y="-4015"/>
                  <a:pt x="9457148" y="55980"/>
                  <a:pt x="9723120" y="0"/>
                </a:cubicBezTo>
                <a:cubicBezTo>
                  <a:pt x="9724232" y="183437"/>
                  <a:pt x="9691956" y="252441"/>
                  <a:pt x="9723120" y="443454"/>
                </a:cubicBezTo>
                <a:cubicBezTo>
                  <a:pt x="9754284" y="634467"/>
                  <a:pt x="9720176" y="736402"/>
                  <a:pt x="9723120" y="886908"/>
                </a:cubicBezTo>
                <a:cubicBezTo>
                  <a:pt x="9726064" y="1037414"/>
                  <a:pt x="9698716" y="1164107"/>
                  <a:pt x="9723120" y="1255059"/>
                </a:cubicBezTo>
                <a:cubicBezTo>
                  <a:pt x="9582558" y="1274279"/>
                  <a:pt x="9340537" y="1190424"/>
                  <a:pt x="9053941" y="1255059"/>
                </a:cubicBezTo>
                <a:cubicBezTo>
                  <a:pt x="8767345" y="1319694"/>
                  <a:pt x="8792294" y="1245526"/>
                  <a:pt x="8579224" y="1255059"/>
                </a:cubicBezTo>
                <a:cubicBezTo>
                  <a:pt x="8366154" y="1264592"/>
                  <a:pt x="8417877" y="1230216"/>
                  <a:pt x="8298969" y="1255059"/>
                </a:cubicBezTo>
                <a:cubicBezTo>
                  <a:pt x="8180062" y="1279902"/>
                  <a:pt x="7837541" y="1189656"/>
                  <a:pt x="7532558" y="1255059"/>
                </a:cubicBezTo>
                <a:cubicBezTo>
                  <a:pt x="7227575" y="1320462"/>
                  <a:pt x="7390694" y="1244495"/>
                  <a:pt x="7252304" y="1255059"/>
                </a:cubicBezTo>
                <a:cubicBezTo>
                  <a:pt x="7113914" y="1265623"/>
                  <a:pt x="6960490" y="1197594"/>
                  <a:pt x="6680355" y="1255059"/>
                </a:cubicBezTo>
                <a:cubicBezTo>
                  <a:pt x="6400220" y="1312524"/>
                  <a:pt x="6519613" y="1244485"/>
                  <a:pt x="6400101" y="1255059"/>
                </a:cubicBezTo>
                <a:cubicBezTo>
                  <a:pt x="6280589" y="1265633"/>
                  <a:pt x="6113826" y="1202794"/>
                  <a:pt x="5828153" y="1255059"/>
                </a:cubicBezTo>
                <a:cubicBezTo>
                  <a:pt x="5542480" y="1307324"/>
                  <a:pt x="5423435" y="1244707"/>
                  <a:pt x="5256204" y="1255059"/>
                </a:cubicBezTo>
                <a:cubicBezTo>
                  <a:pt x="5088973" y="1265411"/>
                  <a:pt x="4790250" y="1177786"/>
                  <a:pt x="4489794" y="1255059"/>
                </a:cubicBezTo>
                <a:cubicBezTo>
                  <a:pt x="4189338" y="1332332"/>
                  <a:pt x="4230638" y="1230628"/>
                  <a:pt x="4015077" y="1255059"/>
                </a:cubicBezTo>
                <a:cubicBezTo>
                  <a:pt x="3799516" y="1279490"/>
                  <a:pt x="3591562" y="1229335"/>
                  <a:pt x="3248666" y="1255059"/>
                </a:cubicBezTo>
                <a:cubicBezTo>
                  <a:pt x="2905770" y="1280783"/>
                  <a:pt x="2807012" y="1230177"/>
                  <a:pt x="2579487" y="1255059"/>
                </a:cubicBezTo>
                <a:cubicBezTo>
                  <a:pt x="2351962" y="1279941"/>
                  <a:pt x="2379504" y="1243691"/>
                  <a:pt x="2202001" y="1255059"/>
                </a:cubicBezTo>
                <a:cubicBezTo>
                  <a:pt x="2024498" y="1266427"/>
                  <a:pt x="1762270" y="1190227"/>
                  <a:pt x="1532821" y="1255059"/>
                </a:cubicBezTo>
                <a:cubicBezTo>
                  <a:pt x="1303372" y="1319891"/>
                  <a:pt x="1082424" y="1203104"/>
                  <a:pt x="960873" y="1255059"/>
                </a:cubicBezTo>
                <a:cubicBezTo>
                  <a:pt x="839322" y="1307014"/>
                  <a:pt x="220609" y="1242277"/>
                  <a:pt x="0" y="1255059"/>
                </a:cubicBezTo>
                <a:cubicBezTo>
                  <a:pt x="-19288" y="1067387"/>
                  <a:pt x="25422" y="1027691"/>
                  <a:pt x="0" y="874358"/>
                </a:cubicBezTo>
                <a:cubicBezTo>
                  <a:pt x="-25422" y="721025"/>
                  <a:pt x="5305" y="571000"/>
                  <a:pt x="0" y="493657"/>
                </a:cubicBezTo>
                <a:cubicBezTo>
                  <a:pt x="-5305" y="416314"/>
                  <a:pt x="51380" y="165825"/>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4260172954">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i="0" u="none" strike="noStrike" kern="1200" cap="none" spc="0" normalizeH="0" baseline="0" noProof="0" dirty="0">
                <a:ln>
                  <a:noFill/>
                </a:ln>
                <a:solidFill>
                  <a:schemeClr val="tx1"/>
                </a:solidFill>
                <a:effectLst/>
                <a:uLnTx/>
                <a:uFillTx/>
                <a:latin typeface="Calibri"/>
                <a:ea typeface="ＭＳ Ｐゴシック" panose="020B0600070205080204" pitchFamily="34" charset="-128"/>
                <a:cs typeface="Arial" panose="020B0604020202020204" pitchFamily="34" charset="0"/>
              </a:rPr>
              <a:t>Basically: The officer must believe, the</a:t>
            </a:r>
            <a:r>
              <a:rPr kumimoji="0" lang="en-GB" altLang="en-US" sz="2400" i="0" u="none" strike="noStrike" kern="1200" cap="none" spc="0" normalizeH="0" noProof="0" dirty="0">
                <a:ln>
                  <a:noFill/>
                </a:ln>
                <a:solidFill>
                  <a:schemeClr val="tx1"/>
                </a:solidFill>
                <a:effectLst/>
                <a:uLnTx/>
                <a:uFillTx/>
                <a:latin typeface="Calibri"/>
                <a:ea typeface="ＭＳ Ｐゴシック" panose="020B0600070205080204" pitchFamily="34" charset="-128"/>
                <a:cs typeface="Arial" panose="020B0604020202020204" pitchFamily="34" charset="0"/>
              </a:rPr>
              <a:t> person</a:t>
            </a:r>
            <a:r>
              <a:rPr kumimoji="0" lang="en-GB" altLang="en-US" sz="2400" i="0" u="none" strike="noStrike" kern="1200" cap="none" spc="0" normalizeH="0" baseline="0" noProof="0" dirty="0">
                <a:ln>
                  <a:noFill/>
                </a:ln>
                <a:solidFill>
                  <a:schemeClr val="tx1"/>
                </a:solidFill>
                <a:effectLst/>
                <a:uLnTx/>
                <a:uFillTx/>
                <a:latin typeface="Calibri"/>
                <a:ea typeface="ＭＳ Ｐゴシック" panose="020B0600070205080204" pitchFamily="34" charset="-128"/>
                <a:cs typeface="Arial" panose="020B0604020202020204" pitchFamily="34" charset="0"/>
              </a:rPr>
              <a:t> or someone else, will suffer some kind of harm if they do not take action to remove the person</a:t>
            </a:r>
            <a:endParaRPr lang="en-GB" sz="2400" dirty="0">
              <a:solidFill>
                <a:schemeClr val="tx1"/>
              </a:solidFill>
            </a:endParaRPr>
          </a:p>
        </p:txBody>
      </p:sp>
    </p:spTree>
    <p:extLst>
      <p:ext uri="{BB962C8B-B14F-4D97-AF65-F5344CB8AC3E}">
        <p14:creationId xmlns:p14="http://schemas.microsoft.com/office/powerpoint/2010/main" val="3907944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662BB818-A216-426C-B872-7767C0D77EE6}"/>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7F3882A2-7829-4BC8-B88C-AE6B3E2C4F64}"/>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354C09EA-92AF-411E-9FB2-354A516ED959}"/>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82595" y="242935"/>
            <a:ext cx="1062681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S136 Mental Health Act  - The Basics</a:t>
            </a:r>
          </a:p>
        </p:txBody>
      </p:sp>
      <p:graphicFrame>
        <p:nvGraphicFramePr>
          <p:cNvPr id="12" name="Diagram 11">
            <a:extLst>
              <a:ext uri="{FF2B5EF4-FFF2-40B4-BE49-F238E27FC236}">
                <a16:creationId xmlns:a16="http://schemas.microsoft.com/office/drawing/2014/main" id="{36EF8D2F-B988-4D67-9ACD-D12DDC2282D1}"/>
              </a:ext>
            </a:extLst>
          </p:cNvPr>
          <p:cNvGraphicFramePr/>
          <p:nvPr>
            <p:extLst>
              <p:ext uri="{D42A27DB-BD31-4B8C-83A1-F6EECF244321}">
                <p14:modId xmlns:p14="http://schemas.microsoft.com/office/powerpoint/2010/main" val="4241511992"/>
              </p:ext>
            </p:extLst>
          </p:nvPr>
        </p:nvGraphicFramePr>
        <p:xfrm>
          <a:off x="975133" y="2113910"/>
          <a:ext cx="10434272" cy="3101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4" name="Rectangle 13">
            <a:extLst>
              <a:ext uri="{FF2B5EF4-FFF2-40B4-BE49-F238E27FC236}">
                <a16:creationId xmlns:a16="http://schemas.microsoft.com/office/drawing/2014/main" id="{5379B37E-34BA-41E6-92C1-8D05BA7F32F8}"/>
              </a:ext>
            </a:extLst>
          </p:cNvPr>
          <p:cNvSpPr/>
          <p:nvPr/>
        </p:nvSpPr>
        <p:spPr>
          <a:xfrm>
            <a:off x="1506070" y="952818"/>
            <a:ext cx="9179859" cy="925287"/>
          </a:xfrm>
          <a:custGeom>
            <a:avLst/>
            <a:gdLst>
              <a:gd name="connsiteX0" fmla="*/ 0 w 9179859"/>
              <a:gd name="connsiteY0" fmla="*/ 0 h 925287"/>
              <a:gd name="connsiteX1" fmla="*/ 298345 w 9179859"/>
              <a:gd name="connsiteY1" fmla="*/ 0 h 925287"/>
              <a:gd name="connsiteX2" fmla="*/ 596691 w 9179859"/>
              <a:gd name="connsiteY2" fmla="*/ 0 h 925287"/>
              <a:gd name="connsiteX3" fmla="*/ 895036 w 9179859"/>
              <a:gd name="connsiteY3" fmla="*/ 0 h 925287"/>
              <a:gd name="connsiteX4" fmla="*/ 1652375 w 9179859"/>
              <a:gd name="connsiteY4" fmla="*/ 0 h 925287"/>
              <a:gd name="connsiteX5" fmla="*/ 2226116 w 9179859"/>
              <a:gd name="connsiteY5" fmla="*/ 0 h 925287"/>
              <a:gd name="connsiteX6" fmla="*/ 2524461 w 9179859"/>
              <a:gd name="connsiteY6" fmla="*/ 0 h 925287"/>
              <a:gd name="connsiteX7" fmla="*/ 3098202 w 9179859"/>
              <a:gd name="connsiteY7" fmla="*/ 0 h 925287"/>
              <a:gd name="connsiteX8" fmla="*/ 3855541 w 9179859"/>
              <a:gd name="connsiteY8" fmla="*/ 0 h 925287"/>
              <a:gd name="connsiteX9" fmla="*/ 4337483 w 9179859"/>
              <a:gd name="connsiteY9" fmla="*/ 0 h 925287"/>
              <a:gd name="connsiteX10" fmla="*/ 4819426 w 9179859"/>
              <a:gd name="connsiteY10" fmla="*/ 0 h 925287"/>
              <a:gd name="connsiteX11" fmla="*/ 5393167 w 9179859"/>
              <a:gd name="connsiteY11" fmla="*/ 0 h 925287"/>
              <a:gd name="connsiteX12" fmla="*/ 6058707 w 9179859"/>
              <a:gd name="connsiteY12" fmla="*/ 0 h 925287"/>
              <a:gd name="connsiteX13" fmla="*/ 6724247 w 9179859"/>
              <a:gd name="connsiteY13" fmla="*/ 0 h 925287"/>
              <a:gd name="connsiteX14" fmla="*/ 7389786 w 9179859"/>
              <a:gd name="connsiteY14" fmla="*/ 0 h 925287"/>
              <a:gd name="connsiteX15" fmla="*/ 8147125 w 9179859"/>
              <a:gd name="connsiteY15" fmla="*/ 0 h 925287"/>
              <a:gd name="connsiteX16" fmla="*/ 9179859 w 9179859"/>
              <a:gd name="connsiteY16" fmla="*/ 0 h 925287"/>
              <a:gd name="connsiteX17" fmla="*/ 9179859 w 9179859"/>
              <a:gd name="connsiteY17" fmla="*/ 471896 h 925287"/>
              <a:gd name="connsiteX18" fmla="*/ 9179859 w 9179859"/>
              <a:gd name="connsiteY18" fmla="*/ 925287 h 925287"/>
              <a:gd name="connsiteX19" fmla="*/ 8422521 w 9179859"/>
              <a:gd name="connsiteY19" fmla="*/ 925287 h 925287"/>
              <a:gd name="connsiteX20" fmla="*/ 7848779 w 9179859"/>
              <a:gd name="connsiteY20" fmla="*/ 925287 h 925287"/>
              <a:gd name="connsiteX21" fmla="*/ 7366837 w 9179859"/>
              <a:gd name="connsiteY21" fmla="*/ 925287 h 925287"/>
              <a:gd name="connsiteX22" fmla="*/ 6884894 w 9179859"/>
              <a:gd name="connsiteY22" fmla="*/ 925287 h 925287"/>
              <a:gd name="connsiteX23" fmla="*/ 6402952 w 9179859"/>
              <a:gd name="connsiteY23" fmla="*/ 925287 h 925287"/>
              <a:gd name="connsiteX24" fmla="*/ 5921009 w 9179859"/>
              <a:gd name="connsiteY24" fmla="*/ 925287 h 925287"/>
              <a:gd name="connsiteX25" fmla="*/ 5255469 w 9179859"/>
              <a:gd name="connsiteY25" fmla="*/ 925287 h 925287"/>
              <a:gd name="connsiteX26" fmla="*/ 4681728 w 9179859"/>
              <a:gd name="connsiteY26" fmla="*/ 925287 h 925287"/>
              <a:gd name="connsiteX27" fmla="*/ 4383383 w 9179859"/>
              <a:gd name="connsiteY27" fmla="*/ 925287 h 925287"/>
              <a:gd name="connsiteX28" fmla="*/ 3901440 w 9179859"/>
              <a:gd name="connsiteY28" fmla="*/ 925287 h 925287"/>
              <a:gd name="connsiteX29" fmla="*/ 3235900 w 9179859"/>
              <a:gd name="connsiteY29" fmla="*/ 925287 h 925287"/>
              <a:gd name="connsiteX30" fmla="*/ 2845756 w 9179859"/>
              <a:gd name="connsiteY30" fmla="*/ 925287 h 925287"/>
              <a:gd name="connsiteX31" fmla="*/ 2088418 w 9179859"/>
              <a:gd name="connsiteY31" fmla="*/ 925287 h 925287"/>
              <a:gd name="connsiteX32" fmla="*/ 1331080 w 9179859"/>
              <a:gd name="connsiteY32" fmla="*/ 925287 h 925287"/>
              <a:gd name="connsiteX33" fmla="*/ 757338 w 9179859"/>
              <a:gd name="connsiteY33" fmla="*/ 925287 h 925287"/>
              <a:gd name="connsiteX34" fmla="*/ 0 w 9179859"/>
              <a:gd name="connsiteY34" fmla="*/ 925287 h 925287"/>
              <a:gd name="connsiteX35" fmla="*/ 0 w 9179859"/>
              <a:gd name="connsiteY35" fmla="*/ 462644 h 925287"/>
              <a:gd name="connsiteX36" fmla="*/ 0 w 9179859"/>
              <a:gd name="connsiteY36" fmla="*/ 0 h 925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179859" h="925287" fill="none" extrusionOk="0">
                <a:moveTo>
                  <a:pt x="0" y="0"/>
                </a:moveTo>
                <a:cubicBezTo>
                  <a:pt x="71928" y="-26532"/>
                  <a:pt x="223789" y="15684"/>
                  <a:pt x="298345" y="0"/>
                </a:cubicBezTo>
                <a:cubicBezTo>
                  <a:pt x="372901" y="-15684"/>
                  <a:pt x="499444" y="15246"/>
                  <a:pt x="596691" y="0"/>
                </a:cubicBezTo>
                <a:cubicBezTo>
                  <a:pt x="693938" y="-15246"/>
                  <a:pt x="771642" y="34377"/>
                  <a:pt x="895036" y="0"/>
                </a:cubicBezTo>
                <a:cubicBezTo>
                  <a:pt x="1018431" y="-34377"/>
                  <a:pt x="1319914" y="85457"/>
                  <a:pt x="1652375" y="0"/>
                </a:cubicBezTo>
                <a:cubicBezTo>
                  <a:pt x="1984836" y="-85457"/>
                  <a:pt x="2025083" y="43878"/>
                  <a:pt x="2226116" y="0"/>
                </a:cubicBezTo>
                <a:cubicBezTo>
                  <a:pt x="2427149" y="-43878"/>
                  <a:pt x="2442301" y="5661"/>
                  <a:pt x="2524461" y="0"/>
                </a:cubicBezTo>
                <a:cubicBezTo>
                  <a:pt x="2606621" y="-5661"/>
                  <a:pt x="2912154" y="40659"/>
                  <a:pt x="3098202" y="0"/>
                </a:cubicBezTo>
                <a:cubicBezTo>
                  <a:pt x="3284250" y="-40659"/>
                  <a:pt x="3671754" y="10505"/>
                  <a:pt x="3855541" y="0"/>
                </a:cubicBezTo>
                <a:cubicBezTo>
                  <a:pt x="4039328" y="-10505"/>
                  <a:pt x="4141477" y="26864"/>
                  <a:pt x="4337483" y="0"/>
                </a:cubicBezTo>
                <a:cubicBezTo>
                  <a:pt x="4533489" y="-26864"/>
                  <a:pt x="4601482" y="1062"/>
                  <a:pt x="4819426" y="0"/>
                </a:cubicBezTo>
                <a:cubicBezTo>
                  <a:pt x="5037370" y="-1062"/>
                  <a:pt x="5108106" y="67130"/>
                  <a:pt x="5393167" y="0"/>
                </a:cubicBezTo>
                <a:cubicBezTo>
                  <a:pt x="5678228" y="-67130"/>
                  <a:pt x="5726748" y="32235"/>
                  <a:pt x="6058707" y="0"/>
                </a:cubicBezTo>
                <a:cubicBezTo>
                  <a:pt x="6390666" y="-32235"/>
                  <a:pt x="6535162" y="6453"/>
                  <a:pt x="6724247" y="0"/>
                </a:cubicBezTo>
                <a:cubicBezTo>
                  <a:pt x="6913332" y="-6453"/>
                  <a:pt x="7189602" y="62276"/>
                  <a:pt x="7389786" y="0"/>
                </a:cubicBezTo>
                <a:cubicBezTo>
                  <a:pt x="7589970" y="-62276"/>
                  <a:pt x="7901748" y="36389"/>
                  <a:pt x="8147125" y="0"/>
                </a:cubicBezTo>
                <a:cubicBezTo>
                  <a:pt x="8392502" y="-36389"/>
                  <a:pt x="8853309" y="102781"/>
                  <a:pt x="9179859" y="0"/>
                </a:cubicBezTo>
                <a:cubicBezTo>
                  <a:pt x="9188096" y="170465"/>
                  <a:pt x="9176698" y="284088"/>
                  <a:pt x="9179859" y="471896"/>
                </a:cubicBezTo>
                <a:cubicBezTo>
                  <a:pt x="9183020" y="659704"/>
                  <a:pt x="9172783" y="775677"/>
                  <a:pt x="9179859" y="925287"/>
                </a:cubicBezTo>
                <a:cubicBezTo>
                  <a:pt x="9023380" y="931612"/>
                  <a:pt x="8751178" y="923475"/>
                  <a:pt x="8422521" y="925287"/>
                </a:cubicBezTo>
                <a:cubicBezTo>
                  <a:pt x="8093864" y="927099"/>
                  <a:pt x="8057927" y="883362"/>
                  <a:pt x="7848779" y="925287"/>
                </a:cubicBezTo>
                <a:cubicBezTo>
                  <a:pt x="7639631" y="967212"/>
                  <a:pt x="7577794" y="895873"/>
                  <a:pt x="7366837" y="925287"/>
                </a:cubicBezTo>
                <a:cubicBezTo>
                  <a:pt x="7155880" y="954701"/>
                  <a:pt x="7096535" y="904485"/>
                  <a:pt x="6884894" y="925287"/>
                </a:cubicBezTo>
                <a:cubicBezTo>
                  <a:pt x="6673253" y="946089"/>
                  <a:pt x="6599089" y="921830"/>
                  <a:pt x="6402952" y="925287"/>
                </a:cubicBezTo>
                <a:cubicBezTo>
                  <a:pt x="6206815" y="928744"/>
                  <a:pt x="6078866" y="883809"/>
                  <a:pt x="5921009" y="925287"/>
                </a:cubicBezTo>
                <a:cubicBezTo>
                  <a:pt x="5763152" y="966765"/>
                  <a:pt x="5579577" y="894031"/>
                  <a:pt x="5255469" y="925287"/>
                </a:cubicBezTo>
                <a:cubicBezTo>
                  <a:pt x="4931361" y="956543"/>
                  <a:pt x="4806986" y="908754"/>
                  <a:pt x="4681728" y="925287"/>
                </a:cubicBezTo>
                <a:cubicBezTo>
                  <a:pt x="4556470" y="941820"/>
                  <a:pt x="4444941" y="914063"/>
                  <a:pt x="4383383" y="925287"/>
                </a:cubicBezTo>
                <a:cubicBezTo>
                  <a:pt x="4321826" y="936511"/>
                  <a:pt x="4071194" y="908724"/>
                  <a:pt x="3901440" y="925287"/>
                </a:cubicBezTo>
                <a:cubicBezTo>
                  <a:pt x="3731686" y="941850"/>
                  <a:pt x="3456133" y="920747"/>
                  <a:pt x="3235900" y="925287"/>
                </a:cubicBezTo>
                <a:cubicBezTo>
                  <a:pt x="3015667" y="929827"/>
                  <a:pt x="2943773" y="904793"/>
                  <a:pt x="2845756" y="925287"/>
                </a:cubicBezTo>
                <a:cubicBezTo>
                  <a:pt x="2747739" y="945781"/>
                  <a:pt x="2403007" y="909091"/>
                  <a:pt x="2088418" y="925287"/>
                </a:cubicBezTo>
                <a:cubicBezTo>
                  <a:pt x="1773829" y="941483"/>
                  <a:pt x="1524331" y="905490"/>
                  <a:pt x="1331080" y="925287"/>
                </a:cubicBezTo>
                <a:cubicBezTo>
                  <a:pt x="1137829" y="945084"/>
                  <a:pt x="922525" y="866549"/>
                  <a:pt x="757338" y="925287"/>
                </a:cubicBezTo>
                <a:cubicBezTo>
                  <a:pt x="592151" y="984025"/>
                  <a:pt x="220085" y="890500"/>
                  <a:pt x="0" y="925287"/>
                </a:cubicBezTo>
                <a:cubicBezTo>
                  <a:pt x="-35330" y="779557"/>
                  <a:pt x="718" y="659149"/>
                  <a:pt x="0" y="462644"/>
                </a:cubicBezTo>
                <a:cubicBezTo>
                  <a:pt x="-718" y="266139"/>
                  <a:pt x="48729" y="176248"/>
                  <a:pt x="0" y="0"/>
                </a:cubicBezTo>
                <a:close/>
              </a:path>
              <a:path w="9179859" h="925287" stroke="0" extrusionOk="0">
                <a:moveTo>
                  <a:pt x="0" y="0"/>
                </a:moveTo>
                <a:cubicBezTo>
                  <a:pt x="230561" y="-40381"/>
                  <a:pt x="259391" y="13000"/>
                  <a:pt x="481943" y="0"/>
                </a:cubicBezTo>
                <a:cubicBezTo>
                  <a:pt x="704495" y="-13000"/>
                  <a:pt x="634730" y="29610"/>
                  <a:pt x="780288" y="0"/>
                </a:cubicBezTo>
                <a:cubicBezTo>
                  <a:pt x="925847" y="-29610"/>
                  <a:pt x="1211788" y="26222"/>
                  <a:pt x="1537626" y="0"/>
                </a:cubicBezTo>
                <a:cubicBezTo>
                  <a:pt x="1863464" y="-26222"/>
                  <a:pt x="1888055" y="48512"/>
                  <a:pt x="2019569" y="0"/>
                </a:cubicBezTo>
                <a:cubicBezTo>
                  <a:pt x="2151083" y="-48512"/>
                  <a:pt x="2297391" y="12436"/>
                  <a:pt x="2501512" y="0"/>
                </a:cubicBezTo>
                <a:cubicBezTo>
                  <a:pt x="2705633" y="-12436"/>
                  <a:pt x="2926896" y="19712"/>
                  <a:pt x="3258850" y="0"/>
                </a:cubicBezTo>
                <a:cubicBezTo>
                  <a:pt x="3590804" y="-19712"/>
                  <a:pt x="3470135" y="36194"/>
                  <a:pt x="3648994" y="0"/>
                </a:cubicBezTo>
                <a:cubicBezTo>
                  <a:pt x="3827853" y="-36194"/>
                  <a:pt x="4053292" y="17201"/>
                  <a:pt x="4406332" y="0"/>
                </a:cubicBezTo>
                <a:cubicBezTo>
                  <a:pt x="4759372" y="-17201"/>
                  <a:pt x="4826914" y="30133"/>
                  <a:pt x="5163671" y="0"/>
                </a:cubicBezTo>
                <a:cubicBezTo>
                  <a:pt x="5500428" y="-30133"/>
                  <a:pt x="5487224" y="46909"/>
                  <a:pt x="5737412" y="0"/>
                </a:cubicBezTo>
                <a:cubicBezTo>
                  <a:pt x="5987600" y="-46909"/>
                  <a:pt x="6187954" y="33626"/>
                  <a:pt x="6494750" y="0"/>
                </a:cubicBezTo>
                <a:cubicBezTo>
                  <a:pt x="6801546" y="-33626"/>
                  <a:pt x="6774985" y="38977"/>
                  <a:pt x="6976693" y="0"/>
                </a:cubicBezTo>
                <a:cubicBezTo>
                  <a:pt x="7178401" y="-38977"/>
                  <a:pt x="7264059" y="10844"/>
                  <a:pt x="7458635" y="0"/>
                </a:cubicBezTo>
                <a:cubicBezTo>
                  <a:pt x="7653211" y="-10844"/>
                  <a:pt x="7881656" y="27945"/>
                  <a:pt x="8124175" y="0"/>
                </a:cubicBezTo>
                <a:cubicBezTo>
                  <a:pt x="8366694" y="-27945"/>
                  <a:pt x="8375439" y="513"/>
                  <a:pt x="8606118" y="0"/>
                </a:cubicBezTo>
                <a:cubicBezTo>
                  <a:pt x="8836797" y="-513"/>
                  <a:pt x="9059568" y="62138"/>
                  <a:pt x="9179859" y="0"/>
                </a:cubicBezTo>
                <a:cubicBezTo>
                  <a:pt x="9219459" y="202683"/>
                  <a:pt x="9163955" y="271009"/>
                  <a:pt x="9179859" y="481149"/>
                </a:cubicBezTo>
                <a:cubicBezTo>
                  <a:pt x="9195763" y="691289"/>
                  <a:pt x="9130062" y="721932"/>
                  <a:pt x="9179859" y="925287"/>
                </a:cubicBezTo>
                <a:cubicBezTo>
                  <a:pt x="8888802" y="930296"/>
                  <a:pt x="8743445" y="857581"/>
                  <a:pt x="8514319" y="925287"/>
                </a:cubicBezTo>
                <a:cubicBezTo>
                  <a:pt x="8285193" y="992993"/>
                  <a:pt x="8248599" y="881532"/>
                  <a:pt x="8124175" y="925287"/>
                </a:cubicBezTo>
                <a:cubicBezTo>
                  <a:pt x="7999751" y="969042"/>
                  <a:pt x="7728454" y="861719"/>
                  <a:pt x="7366837" y="925287"/>
                </a:cubicBezTo>
                <a:cubicBezTo>
                  <a:pt x="7005220" y="988855"/>
                  <a:pt x="6965769" y="886367"/>
                  <a:pt x="6793096" y="925287"/>
                </a:cubicBezTo>
                <a:cubicBezTo>
                  <a:pt x="6620423" y="964207"/>
                  <a:pt x="6554869" y="897415"/>
                  <a:pt x="6402952" y="925287"/>
                </a:cubicBezTo>
                <a:cubicBezTo>
                  <a:pt x="6251035" y="953159"/>
                  <a:pt x="5950835" y="893157"/>
                  <a:pt x="5829210" y="925287"/>
                </a:cubicBezTo>
                <a:cubicBezTo>
                  <a:pt x="5707585" y="957417"/>
                  <a:pt x="5637580" y="922448"/>
                  <a:pt x="5530865" y="925287"/>
                </a:cubicBezTo>
                <a:cubicBezTo>
                  <a:pt x="5424150" y="928126"/>
                  <a:pt x="5305981" y="922392"/>
                  <a:pt x="5232520" y="925287"/>
                </a:cubicBezTo>
                <a:cubicBezTo>
                  <a:pt x="5159059" y="928182"/>
                  <a:pt x="4875486" y="861642"/>
                  <a:pt x="4658778" y="925287"/>
                </a:cubicBezTo>
                <a:cubicBezTo>
                  <a:pt x="4442070" y="988932"/>
                  <a:pt x="4366274" y="914885"/>
                  <a:pt x="4268634" y="925287"/>
                </a:cubicBezTo>
                <a:cubicBezTo>
                  <a:pt x="4170994" y="935689"/>
                  <a:pt x="3866599" y="923010"/>
                  <a:pt x="3603095" y="925287"/>
                </a:cubicBezTo>
                <a:cubicBezTo>
                  <a:pt x="3339591" y="927564"/>
                  <a:pt x="3398502" y="893279"/>
                  <a:pt x="3212951" y="925287"/>
                </a:cubicBezTo>
                <a:cubicBezTo>
                  <a:pt x="3027400" y="957295"/>
                  <a:pt x="2845734" y="901790"/>
                  <a:pt x="2547411" y="925287"/>
                </a:cubicBezTo>
                <a:cubicBezTo>
                  <a:pt x="2249088" y="948784"/>
                  <a:pt x="2324894" y="899076"/>
                  <a:pt x="2249065" y="925287"/>
                </a:cubicBezTo>
                <a:cubicBezTo>
                  <a:pt x="2173236" y="951498"/>
                  <a:pt x="1785488" y="877394"/>
                  <a:pt x="1583526" y="925287"/>
                </a:cubicBezTo>
                <a:cubicBezTo>
                  <a:pt x="1381564" y="973180"/>
                  <a:pt x="1285751" y="906222"/>
                  <a:pt x="1193382" y="925287"/>
                </a:cubicBezTo>
                <a:cubicBezTo>
                  <a:pt x="1101013" y="944352"/>
                  <a:pt x="1029214" y="925064"/>
                  <a:pt x="895036" y="925287"/>
                </a:cubicBezTo>
                <a:cubicBezTo>
                  <a:pt x="760858" y="925510"/>
                  <a:pt x="693636" y="885073"/>
                  <a:pt x="504892" y="925287"/>
                </a:cubicBezTo>
                <a:cubicBezTo>
                  <a:pt x="316148" y="965501"/>
                  <a:pt x="239959" y="872066"/>
                  <a:pt x="0" y="925287"/>
                </a:cubicBezTo>
                <a:cubicBezTo>
                  <a:pt x="-40451" y="744891"/>
                  <a:pt x="17470" y="611905"/>
                  <a:pt x="0" y="481149"/>
                </a:cubicBezTo>
                <a:cubicBezTo>
                  <a:pt x="-17470" y="350393"/>
                  <a:pt x="8659" y="145092"/>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20000"/>
              </a:spcBef>
              <a:spcAft>
                <a:spcPct val="0"/>
              </a:spcAft>
              <a:buClrTx/>
              <a:buSzTx/>
              <a:buFontTx/>
              <a:buNone/>
              <a:tabLst/>
              <a:defRPr/>
            </a:pPr>
            <a:r>
              <a:rPr lang="en-GB" sz="2800" dirty="0">
                <a:solidFill>
                  <a:schemeClr val="tx1"/>
                </a:solidFill>
              </a:rPr>
              <a:t>When might you consider using S136 powers?</a:t>
            </a:r>
          </a:p>
        </p:txBody>
      </p:sp>
    </p:spTree>
    <p:extLst>
      <p:ext uri="{BB962C8B-B14F-4D97-AF65-F5344CB8AC3E}">
        <p14:creationId xmlns:p14="http://schemas.microsoft.com/office/powerpoint/2010/main" val="183541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graphicEl>
                                              <a:dgm id="{47209743-565B-4655-98F2-0425FD859C10}"/>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graphicEl>
                                              <a:dgm id="{41A46E64-D56C-4458-8758-6BC87BD9C137}"/>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graphicEl>
                                              <a:dgm id="{46F1497C-3B79-4E3B-90F9-A451BF7468EE}"/>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graphicEl>
                                              <a:dgm id="{C19857D1-2A45-432C-B8ED-E40BDBEA3958}"/>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graphicEl>
                                              <a:dgm id="{C59C649A-1D6C-480B-9EE8-1F93E1E11CEA}"/>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graphicEl>
                                              <a:dgm id="{26891365-B5A6-4855-A918-A9E5C031CFB7}"/>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graphicEl>
                                              <a:dgm id="{E73D85AF-FABD-4A7E-A287-3CF211F55D8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Sub>
          <a:bldDgm bld="one"/>
        </p:bldSub>
      </p:bldGraphic>
      <p:bldP spid="1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41406" y="316164"/>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S136 - Place of Safety</a:t>
            </a:r>
          </a:p>
        </p:txBody>
      </p:sp>
      <p:graphicFrame>
        <p:nvGraphicFramePr>
          <p:cNvPr id="2" name="Diagram 1">
            <a:extLst>
              <a:ext uri="{FF2B5EF4-FFF2-40B4-BE49-F238E27FC236}">
                <a16:creationId xmlns:a16="http://schemas.microsoft.com/office/drawing/2014/main" id="{D12AB4C0-E04A-43BD-ACED-93F9A78ABA43}"/>
              </a:ext>
            </a:extLst>
          </p:cNvPr>
          <p:cNvGraphicFramePr/>
          <p:nvPr>
            <p:extLst>
              <p:ext uri="{D42A27DB-BD31-4B8C-83A1-F6EECF244321}">
                <p14:modId xmlns:p14="http://schemas.microsoft.com/office/powerpoint/2010/main" val="3480494825"/>
              </p:ext>
            </p:extLst>
          </p:nvPr>
        </p:nvGraphicFramePr>
        <p:xfrm>
          <a:off x="1213223" y="608551"/>
          <a:ext cx="9765553"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385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63DAFAFF-0D68-4CAF-A53B-823B34674DF6}"/>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6305A34C-8100-4D82-81AE-15C7CFABDCB2}"/>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graphicEl>
                                              <a:dgm id="{D7FB428B-4497-4783-B52A-6F14D27886E3}"/>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A3004E78-6D38-44F9-9EF7-505FAA8A92F2}"/>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5ED9BE86-ACAC-4F77-96CC-ABA7FF3EC823}"/>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3042255" y="1198077"/>
            <a:ext cx="5842883" cy="1200329"/>
          </a:xfrm>
          <a:custGeom>
            <a:avLst/>
            <a:gdLst>
              <a:gd name="connsiteX0" fmla="*/ 0 w 5842883"/>
              <a:gd name="connsiteY0" fmla="*/ 0 h 1200329"/>
              <a:gd name="connsiteX1" fmla="*/ 642717 w 5842883"/>
              <a:gd name="connsiteY1" fmla="*/ 0 h 1200329"/>
              <a:gd name="connsiteX2" fmla="*/ 1051719 w 5842883"/>
              <a:gd name="connsiteY2" fmla="*/ 0 h 1200329"/>
              <a:gd name="connsiteX3" fmla="*/ 1577578 w 5842883"/>
              <a:gd name="connsiteY3" fmla="*/ 0 h 1200329"/>
              <a:gd name="connsiteX4" fmla="*/ 2278724 w 5842883"/>
              <a:gd name="connsiteY4" fmla="*/ 0 h 1200329"/>
              <a:gd name="connsiteX5" fmla="*/ 2863013 w 5842883"/>
              <a:gd name="connsiteY5" fmla="*/ 0 h 1200329"/>
              <a:gd name="connsiteX6" fmla="*/ 3505730 w 5842883"/>
              <a:gd name="connsiteY6" fmla="*/ 0 h 1200329"/>
              <a:gd name="connsiteX7" fmla="*/ 4031589 w 5842883"/>
              <a:gd name="connsiteY7" fmla="*/ 0 h 1200329"/>
              <a:gd name="connsiteX8" fmla="*/ 4615878 w 5842883"/>
              <a:gd name="connsiteY8" fmla="*/ 0 h 1200329"/>
              <a:gd name="connsiteX9" fmla="*/ 5317024 w 5842883"/>
              <a:gd name="connsiteY9" fmla="*/ 0 h 1200329"/>
              <a:gd name="connsiteX10" fmla="*/ 5842883 w 5842883"/>
              <a:gd name="connsiteY10" fmla="*/ 0 h 1200329"/>
              <a:gd name="connsiteX11" fmla="*/ 5842883 w 5842883"/>
              <a:gd name="connsiteY11" fmla="*/ 412113 h 1200329"/>
              <a:gd name="connsiteX12" fmla="*/ 5842883 w 5842883"/>
              <a:gd name="connsiteY12" fmla="*/ 788216 h 1200329"/>
              <a:gd name="connsiteX13" fmla="*/ 5842883 w 5842883"/>
              <a:gd name="connsiteY13" fmla="*/ 1200329 h 1200329"/>
              <a:gd name="connsiteX14" fmla="*/ 5258595 w 5842883"/>
              <a:gd name="connsiteY14" fmla="*/ 1200329 h 1200329"/>
              <a:gd name="connsiteX15" fmla="*/ 4674306 w 5842883"/>
              <a:gd name="connsiteY15" fmla="*/ 1200329 h 1200329"/>
              <a:gd name="connsiteX16" fmla="*/ 4206876 w 5842883"/>
              <a:gd name="connsiteY16" fmla="*/ 1200329 h 1200329"/>
              <a:gd name="connsiteX17" fmla="*/ 3622587 w 5842883"/>
              <a:gd name="connsiteY17" fmla="*/ 1200329 h 1200329"/>
              <a:gd name="connsiteX18" fmla="*/ 3038299 w 5842883"/>
              <a:gd name="connsiteY18" fmla="*/ 1200329 h 1200329"/>
              <a:gd name="connsiteX19" fmla="*/ 2454011 w 5842883"/>
              <a:gd name="connsiteY19" fmla="*/ 1200329 h 1200329"/>
              <a:gd name="connsiteX20" fmla="*/ 1869723 w 5842883"/>
              <a:gd name="connsiteY20" fmla="*/ 1200329 h 1200329"/>
              <a:gd name="connsiteX21" fmla="*/ 1343863 w 5842883"/>
              <a:gd name="connsiteY21" fmla="*/ 1200329 h 1200329"/>
              <a:gd name="connsiteX22" fmla="*/ 701146 w 5842883"/>
              <a:gd name="connsiteY22" fmla="*/ 1200329 h 1200329"/>
              <a:gd name="connsiteX23" fmla="*/ 0 w 5842883"/>
              <a:gd name="connsiteY23" fmla="*/ 1200329 h 1200329"/>
              <a:gd name="connsiteX24" fmla="*/ 0 w 5842883"/>
              <a:gd name="connsiteY24" fmla="*/ 776213 h 1200329"/>
              <a:gd name="connsiteX25" fmla="*/ 0 w 5842883"/>
              <a:gd name="connsiteY25" fmla="*/ 364100 h 1200329"/>
              <a:gd name="connsiteX26" fmla="*/ 0 w 5842883"/>
              <a:gd name="connsiteY26" fmla="*/ 0 h 1200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842883" h="1200329" fill="none" extrusionOk="0">
                <a:moveTo>
                  <a:pt x="0" y="0"/>
                </a:moveTo>
                <a:cubicBezTo>
                  <a:pt x="180429" y="-54434"/>
                  <a:pt x="372793" y="9402"/>
                  <a:pt x="642717" y="0"/>
                </a:cubicBezTo>
                <a:cubicBezTo>
                  <a:pt x="912641" y="-9402"/>
                  <a:pt x="904491" y="43880"/>
                  <a:pt x="1051719" y="0"/>
                </a:cubicBezTo>
                <a:cubicBezTo>
                  <a:pt x="1198947" y="-43880"/>
                  <a:pt x="1450970" y="52805"/>
                  <a:pt x="1577578" y="0"/>
                </a:cubicBezTo>
                <a:cubicBezTo>
                  <a:pt x="1704186" y="-52805"/>
                  <a:pt x="2087141" y="66168"/>
                  <a:pt x="2278724" y="0"/>
                </a:cubicBezTo>
                <a:cubicBezTo>
                  <a:pt x="2470307" y="-66168"/>
                  <a:pt x="2666338" y="49648"/>
                  <a:pt x="2863013" y="0"/>
                </a:cubicBezTo>
                <a:cubicBezTo>
                  <a:pt x="3059688" y="-49648"/>
                  <a:pt x="3247863" y="23508"/>
                  <a:pt x="3505730" y="0"/>
                </a:cubicBezTo>
                <a:cubicBezTo>
                  <a:pt x="3763597" y="-23508"/>
                  <a:pt x="3925780" y="41729"/>
                  <a:pt x="4031589" y="0"/>
                </a:cubicBezTo>
                <a:cubicBezTo>
                  <a:pt x="4137398" y="-41729"/>
                  <a:pt x="4361919" y="19664"/>
                  <a:pt x="4615878" y="0"/>
                </a:cubicBezTo>
                <a:cubicBezTo>
                  <a:pt x="4869837" y="-19664"/>
                  <a:pt x="5003056" y="21998"/>
                  <a:pt x="5317024" y="0"/>
                </a:cubicBezTo>
                <a:cubicBezTo>
                  <a:pt x="5630992" y="-21998"/>
                  <a:pt x="5665310" y="5321"/>
                  <a:pt x="5842883" y="0"/>
                </a:cubicBezTo>
                <a:cubicBezTo>
                  <a:pt x="5866961" y="129261"/>
                  <a:pt x="5807025" y="231333"/>
                  <a:pt x="5842883" y="412113"/>
                </a:cubicBezTo>
                <a:cubicBezTo>
                  <a:pt x="5878741" y="592893"/>
                  <a:pt x="5835440" y="616685"/>
                  <a:pt x="5842883" y="788216"/>
                </a:cubicBezTo>
                <a:cubicBezTo>
                  <a:pt x="5850326" y="959747"/>
                  <a:pt x="5794849" y="1025729"/>
                  <a:pt x="5842883" y="1200329"/>
                </a:cubicBezTo>
                <a:cubicBezTo>
                  <a:pt x="5596926" y="1247919"/>
                  <a:pt x="5413774" y="1195806"/>
                  <a:pt x="5258595" y="1200329"/>
                </a:cubicBezTo>
                <a:cubicBezTo>
                  <a:pt x="5103416" y="1204852"/>
                  <a:pt x="4910216" y="1195835"/>
                  <a:pt x="4674306" y="1200329"/>
                </a:cubicBezTo>
                <a:cubicBezTo>
                  <a:pt x="4438396" y="1204823"/>
                  <a:pt x="4423962" y="1163215"/>
                  <a:pt x="4206876" y="1200329"/>
                </a:cubicBezTo>
                <a:cubicBezTo>
                  <a:pt x="3989790" y="1237443"/>
                  <a:pt x="3909205" y="1176393"/>
                  <a:pt x="3622587" y="1200329"/>
                </a:cubicBezTo>
                <a:cubicBezTo>
                  <a:pt x="3335969" y="1224265"/>
                  <a:pt x="3217728" y="1192515"/>
                  <a:pt x="3038299" y="1200329"/>
                </a:cubicBezTo>
                <a:cubicBezTo>
                  <a:pt x="2858870" y="1208143"/>
                  <a:pt x="2662964" y="1159850"/>
                  <a:pt x="2454011" y="1200329"/>
                </a:cubicBezTo>
                <a:cubicBezTo>
                  <a:pt x="2245058" y="1240808"/>
                  <a:pt x="2142508" y="1149178"/>
                  <a:pt x="1869723" y="1200329"/>
                </a:cubicBezTo>
                <a:cubicBezTo>
                  <a:pt x="1596938" y="1251480"/>
                  <a:pt x="1474374" y="1142954"/>
                  <a:pt x="1343863" y="1200329"/>
                </a:cubicBezTo>
                <a:cubicBezTo>
                  <a:pt x="1213352" y="1257704"/>
                  <a:pt x="839357" y="1123710"/>
                  <a:pt x="701146" y="1200329"/>
                </a:cubicBezTo>
                <a:cubicBezTo>
                  <a:pt x="562935" y="1276948"/>
                  <a:pt x="203355" y="1200173"/>
                  <a:pt x="0" y="1200329"/>
                </a:cubicBezTo>
                <a:cubicBezTo>
                  <a:pt x="-2879" y="1031484"/>
                  <a:pt x="39306" y="912717"/>
                  <a:pt x="0" y="776213"/>
                </a:cubicBezTo>
                <a:cubicBezTo>
                  <a:pt x="-39306" y="639709"/>
                  <a:pt x="27424" y="568426"/>
                  <a:pt x="0" y="364100"/>
                </a:cubicBezTo>
                <a:cubicBezTo>
                  <a:pt x="-27424" y="159774"/>
                  <a:pt x="15278" y="159888"/>
                  <a:pt x="0" y="0"/>
                </a:cubicBezTo>
                <a:close/>
              </a:path>
              <a:path w="5842883" h="1200329" stroke="0" extrusionOk="0">
                <a:moveTo>
                  <a:pt x="0" y="0"/>
                </a:moveTo>
                <a:cubicBezTo>
                  <a:pt x="140258" y="-14596"/>
                  <a:pt x="320197" y="11140"/>
                  <a:pt x="525859" y="0"/>
                </a:cubicBezTo>
                <a:cubicBezTo>
                  <a:pt x="731521" y="-11140"/>
                  <a:pt x="799965" y="24039"/>
                  <a:pt x="934861" y="0"/>
                </a:cubicBezTo>
                <a:cubicBezTo>
                  <a:pt x="1069757" y="-24039"/>
                  <a:pt x="1321724" y="11489"/>
                  <a:pt x="1636007" y="0"/>
                </a:cubicBezTo>
                <a:cubicBezTo>
                  <a:pt x="1950290" y="-11489"/>
                  <a:pt x="1975038" y="25372"/>
                  <a:pt x="2161867" y="0"/>
                </a:cubicBezTo>
                <a:cubicBezTo>
                  <a:pt x="2348696" y="-25372"/>
                  <a:pt x="2472493" y="13839"/>
                  <a:pt x="2687726" y="0"/>
                </a:cubicBezTo>
                <a:cubicBezTo>
                  <a:pt x="2902959" y="-13839"/>
                  <a:pt x="3051235" y="74320"/>
                  <a:pt x="3388872" y="0"/>
                </a:cubicBezTo>
                <a:cubicBezTo>
                  <a:pt x="3726509" y="-74320"/>
                  <a:pt x="3634959" y="41813"/>
                  <a:pt x="3856303" y="0"/>
                </a:cubicBezTo>
                <a:cubicBezTo>
                  <a:pt x="4077647" y="-41813"/>
                  <a:pt x="4396610" y="5310"/>
                  <a:pt x="4557449" y="0"/>
                </a:cubicBezTo>
                <a:cubicBezTo>
                  <a:pt x="4718288" y="-5310"/>
                  <a:pt x="4957188" y="32580"/>
                  <a:pt x="5258595" y="0"/>
                </a:cubicBezTo>
                <a:cubicBezTo>
                  <a:pt x="5560002" y="-32580"/>
                  <a:pt x="5609219" y="24971"/>
                  <a:pt x="5842883" y="0"/>
                </a:cubicBezTo>
                <a:cubicBezTo>
                  <a:pt x="5855870" y="198003"/>
                  <a:pt x="5820462" y="334131"/>
                  <a:pt x="5842883" y="424116"/>
                </a:cubicBezTo>
                <a:cubicBezTo>
                  <a:pt x="5865304" y="514101"/>
                  <a:pt x="5800163" y="738045"/>
                  <a:pt x="5842883" y="836229"/>
                </a:cubicBezTo>
                <a:cubicBezTo>
                  <a:pt x="5885603" y="934413"/>
                  <a:pt x="5807598" y="1076920"/>
                  <a:pt x="5842883" y="1200329"/>
                </a:cubicBezTo>
                <a:cubicBezTo>
                  <a:pt x="5700979" y="1226345"/>
                  <a:pt x="5475915" y="1193505"/>
                  <a:pt x="5258595" y="1200329"/>
                </a:cubicBezTo>
                <a:cubicBezTo>
                  <a:pt x="5041275" y="1207153"/>
                  <a:pt x="4961500" y="1198538"/>
                  <a:pt x="4791164" y="1200329"/>
                </a:cubicBezTo>
                <a:cubicBezTo>
                  <a:pt x="4620828" y="1202120"/>
                  <a:pt x="4373346" y="1149563"/>
                  <a:pt x="4206876" y="1200329"/>
                </a:cubicBezTo>
                <a:cubicBezTo>
                  <a:pt x="4040406" y="1251095"/>
                  <a:pt x="3809858" y="1181608"/>
                  <a:pt x="3505730" y="1200329"/>
                </a:cubicBezTo>
                <a:cubicBezTo>
                  <a:pt x="3201602" y="1219050"/>
                  <a:pt x="3101527" y="1168458"/>
                  <a:pt x="2921442" y="1200329"/>
                </a:cubicBezTo>
                <a:cubicBezTo>
                  <a:pt x="2741357" y="1232200"/>
                  <a:pt x="2707689" y="1183400"/>
                  <a:pt x="2512440" y="1200329"/>
                </a:cubicBezTo>
                <a:cubicBezTo>
                  <a:pt x="2317191" y="1217258"/>
                  <a:pt x="2164490" y="1186745"/>
                  <a:pt x="2045009" y="1200329"/>
                </a:cubicBezTo>
                <a:cubicBezTo>
                  <a:pt x="1925528" y="1213913"/>
                  <a:pt x="1682204" y="1170118"/>
                  <a:pt x="1343863" y="1200329"/>
                </a:cubicBezTo>
                <a:cubicBezTo>
                  <a:pt x="1005522" y="1230540"/>
                  <a:pt x="883825" y="1139341"/>
                  <a:pt x="759575" y="1200329"/>
                </a:cubicBezTo>
                <a:cubicBezTo>
                  <a:pt x="635325" y="1261317"/>
                  <a:pt x="247700" y="1131458"/>
                  <a:pt x="0" y="1200329"/>
                </a:cubicBezTo>
                <a:cubicBezTo>
                  <a:pt x="-21605" y="1087001"/>
                  <a:pt x="33197" y="934404"/>
                  <a:pt x="0" y="800219"/>
                </a:cubicBezTo>
                <a:cubicBezTo>
                  <a:pt x="-33197" y="666034"/>
                  <a:pt x="24171" y="601396"/>
                  <a:pt x="0" y="436120"/>
                </a:cubicBezTo>
                <a:cubicBezTo>
                  <a:pt x="-24171" y="270844"/>
                  <a:pt x="44855" y="163469"/>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0" fontAlgn="base" hangingPunct="0">
              <a:spcBef>
                <a:spcPct val="0"/>
              </a:spcBef>
              <a:spcAft>
                <a:spcPct val="0"/>
              </a:spcAft>
              <a:buFontTx/>
              <a:buNone/>
            </a:pPr>
            <a:r>
              <a:rPr lang="en-GB" altLang="en-US" sz="3600" dirty="0">
                <a:latin typeface="+mn-lt"/>
              </a:rPr>
              <a:t>Under 18 </a:t>
            </a:r>
          </a:p>
          <a:p>
            <a:pPr algn="ctr" eaLnBrk="0" fontAlgn="base" hangingPunct="0">
              <a:spcBef>
                <a:spcPct val="0"/>
              </a:spcBef>
              <a:spcAft>
                <a:spcPct val="0"/>
              </a:spcAft>
              <a:buFontTx/>
              <a:buNone/>
            </a:pPr>
            <a:r>
              <a:rPr lang="en-GB" altLang="en-US" sz="3600" dirty="0">
                <a:latin typeface="+mn-lt"/>
              </a:rPr>
              <a:t>NEVER TO A POLICE STATION</a:t>
            </a:r>
          </a:p>
        </p:txBody>
      </p:sp>
      <p:pic>
        <p:nvPicPr>
          <p:cNvPr id="4"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912947" y="3434208"/>
            <a:ext cx="4101500" cy="20494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741406" y="316164"/>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Juveniles Suffering Mental Health</a:t>
            </a:r>
          </a:p>
        </p:txBody>
      </p:sp>
    </p:spTree>
    <p:extLst>
      <p:ext uri="{BB962C8B-B14F-4D97-AF65-F5344CB8AC3E}">
        <p14:creationId xmlns:p14="http://schemas.microsoft.com/office/powerpoint/2010/main" val="1790092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par>
                                <p:cTn id="10" presetID="45"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anim calcmode="lin" valueType="num">
                                      <p:cBhvr>
                                        <p:cTn id="13"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4" dur="2000" fill="hold"/>
                                        <p:tgtEl>
                                          <p:spTgt spid="3">
                                            <p:txEl>
                                              <p:pRg st="1" end="1"/>
                                            </p:txEl>
                                          </p:spTgt>
                                        </p:tgtEl>
                                        <p:attrNameLst>
                                          <p:attrName>ppt_h</p:attrName>
                                        </p:attrNameLst>
                                      </p:cBhvr>
                                      <p:tavLst>
                                        <p:tav tm="0">
                                          <p:val>
                                            <p:strVal val="#ppt_h"/>
                                          </p:val>
                                        </p:tav>
                                        <p:tav tm="100000">
                                          <p:val>
                                            <p:strVal val="#ppt_h"/>
                                          </p:val>
                                        </p:tav>
                                      </p:tavLst>
                                    </p:anim>
                                  </p:childTnLst>
                                </p:cTn>
                              </p:par>
                              <p:par>
                                <p:cTn id="15" presetID="1" presetClass="entr" presetSubtype="0" fill="hold" nodeType="withEffect">
                                  <p:stCondLst>
                                    <p:cond delay="200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782595" y="411122"/>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Police Station/Custody place of safety</a:t>
            </a:r>
          </a:p>
        </p:txBody>
      </p:sp>
      <p:graphicFrame>
        <p:nvGraphicFramePr>
          <p:cNvPr id="3" name="Diagram 2">
            <a:extLst>
              <a:ext uri="{FF2B5EF4-FFF2-40B4-BE49-F238E27FC236}">
                <a16:creationId xmlns:a16="http://schemas.microsoft.com/office/drawing/2014/main" id="{C9A54020-F0CE-4605-81CB-919BC3B96538}"/>
              </a:ext>
            </a:extLst>
          </p:cNvPr>
          <p:cNvGraphicFramePr/>
          <p:nvPr>
            <p:extLst>
              <p:ext uri="{D42A27DB-BD31-4B8C-83A1-F6EECF244321}">
                <p14:modId xmlns:p14="http://schemas.microsoft.com/office/powerpoint/2010/main" val="3674355150"/>
              </p:ext>
            </p:extLst>
          </p:nvPr>
        </p:nvGraphicFramePr>
        <p:xfrm>
          <a:off x="2297952" y="1189475"/>
          <a:ext cx="7596095" cy="44790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54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60CC88B5-4106-4664-AC4F-164BF1C437B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2290E9CE-4DCC-457F-AEA8-F733C302217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graphicEl>
                                              <a:dgm id="{10D5FB05-2004-4E4D-954A-6C3C69374C6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l="29208" t="21484" r="27965" b="26953"/>
          <a:stretch>
            <a:fillRect/>
          </a:stretch>
        </p:blipFill>
        <p:spPr bwMode="auto">
          <a:xfrm>
            <a:off x="1394144" y="2298482"/>
            <a:ext cx="4103687" cy="2779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4" descr="Image result for wales nhs ambulan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81155" y="2298482"/>
            <a:ext cx="4103687" cy="2779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1931773" y="464223"/>
            <a:ext cx="832845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Transportation</a:t>
            </a:r>
          </a:p>
        </p:txBody>
      </p:sp>
    </p:spTree>
    <p:extLst>
      <p:ext uri="{BB962C8B-B14F-4D97-AF65-F5344CB8AC3E}">
        <p14:creationId xmlns:p14="http://schemas.microsoft.com/office/powerpoint/2010/main" val="1955303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99A015E0-851F-4253-B6D8-43F66942F46A}"/>
              </a:ext>
            </a:extLst>
          </p:cNvPr>
          <p:cNvGraphicFramePr/>
          <p:nvPr>
            <p:extLst>
              <p:ext uri="{D42A27DB-BD31-4B8C-83A1-F6EECF244321}">
                <p14:modId xmlns:p14="http://schemas.microsoft.com/office/powerpoint/2010/main" val="496480484"/>
              </p:ext>
            </p:extLst>
          </p:nvPr>
        </p:nvGraphicFramePr>
        <p:xfrm>
          <a:off x="2032000" y="465513"/>
          <a:ext cx="8128000" cy="49396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09773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S136 v Criminal Offence</a:t>
            </a:r>
          </a:p>
        </p:txBody>
      </p:sp>
      <p:sp>
        <p:nvSpPr>
          <p:cNvPr id="7" name="Rectangle 6"/>
          <p:cNvSpPr/>
          <p:nvPr/>
        </p:nvSpPr>
        <p:spPr>
          <a:xfrm>
            <a:off x="2395728" y="935410"/>
            <a:ext cx="7534656" cy="1335024"/>
          </a:xfrm>
          <a:custGeom>
            <a:avLst/>
            <a:gdLst>
              <a:gd name="connsiteX0" fmla="*/ 0 w 7534656"/>
              <a:gd name="connsiteY0" fmla="*/ 0 h 1335024"/>
              <a:gd name="connsiteX1" fmla="*/ 428896 w 7534656"/>
              <a:gd name="connsiteY1" fmla="*/ 0 h 1335024"/>
              <a:gd name="connsiteX2" fmla="*/ 857792 w 7534656"/>
              <a:gd name="connsiteY2" fmla="*/ 0 h 1335024"/>
              <a:gd name="connsiteX3" fmla="*/ 1437381 w 7534656"/>
              <a:gd name="connsiteY3" fmla="*/ 0 h 1335024"/>
              <a:gd name="connsiteX4" fmla="*/ 2167663 w 7534656"/>
              <a:gd name="connsiteY4" fmla="*/ 0 h 1335024"/>
              <a:gd name="connsiteX5" fmla="*/ 2671905 w 7534656"/>
              <a:gd name="connsiteY5" fmla="*/ 0 h 1335024"/>
              <a:gd name="connsiteX6" fmla="*/ 3326840 w 7534656"/>
              <a:gd name="connsiteY6" fmla="*/ 0 h 1335024"/>
              <a:gd name="connsiteX7" fmla="*/ 3831083 w 7534656"/>
              <a:gd name="connsiteY7" fmla="*/ 0 h 1335024"/>
              <a:gd name="connsiteX8" fmla="*/ 4561365 w 7534656"/>
              <a:gd name="connsiteY8" fmla="*/ 0 h 1335024"/>
              <a:gd name="connsiteX9" fmla="*/ 5291647 w 7534656"/>
              <a:gd name="connsiteY9" fmla="*/ 0 h 1335024"/>
              <a:gd name="connsiteX10" fmla="*/ 6021929 w 7534656"/>
              <a:gd name="connsiteY10" fmla="*/ 0 h 1335024"/>
              <a:gd name="connsiteX11" fmla="*/ 6676864 w 7534656"/>
              <a:gd name="connsiteY11" fmla="*/ 0 h 1335024"/>
              <a:gd name="connsiteX12" fmla="*/ 7534656 w 7534656"/>
              <a:gd name="connsiteY12" fmla="*/ 0 h 1335024"/>
              <a:gd name="connsiteX13" fmla="*/ 7534656 w 7534656"/>
              <a:gd name="connsiteY13" fmla="*/ 404957 h 1335024"/>
              <a:gd name="connsiteX14" fmla="*/ 7534656 w 7534656"/>
              <a:gd name="connsiteY14" fmla="*/ 823265 h 1335024"/>
              <a:gd name="connsiteX15" fmla="*/ 7534656 w 7534656"/>
              <a:gd name="connsiteY15" fmla="*/ 1335024 h 1335024"/>
              <a:gd name="connsiteX16" fmla="*/ 6804374 w 7534656"/>
              <a:gd name="connsiteY16" fmla="*/ 1335024 h 1335024"/>
              <a:gd name="connsiteX17" fmla="*/ 6450825 w 7534656"/>
              <a:gd name="connsiteY17" fmla="*/ 1335024 h 1335024"/>
              <a:gd name="connsiteX18" fmla="*/ 5871236 w 7534656"/>
              <a:gd name="connsiteY18" fmla="*/ 1335024 h 1335024"/>
              <a:gd name="connsiteX19" fmla="*/ 5140954 w 7534656"/>
              <a:gd name="connsiteY19" fmla="*/ 1335024 h 1335024"/>
              <a:gd name="connsiteX20" fmla="*/ 4636711 w 7534656"/>
              <a:gd name="connsiteY20" fmla="*/ 1335024 h 1335024"/>
              <a:gd name="connsiteX21" fmla="*/ 4132469 w 7534656"/>
              <a:gd name="connsiteY21" fmla="*/ 1335024 h 1335024"/>
              <a:gd name="connsiteX22" fmla="*/ 3552880 w 7534656"/>
              <a:gd name="connsiteY22" fmla="*/ 1335024 h 1335024"/>
              <a:gd name="connsiteX23" fmla="*/ 3199331 w 7534656"/>
              <a:gd name="connsiteY23" fmla="*/ 1335024 h 1335024"/>
              <a:gd name="connsiteX24" fmla="*/ 2695088 w 7534656"/>
              <a:gd name="connsiteY24" fmla="*/ 1335024 h 1335024"/>
              <a:gd name="connsiteX25" fmla="*/ 2341539 w 7534656"/>
              <a:gd name="connsiteY25" fmla="*/ 1335024 h 1335024"/>
              <a:gd name="connsiteX26" fmla="*/ 1837297 w 7534656"/>
              <a:gd name="connsiteY26" fmla="*/ 1335024 h 1335024"/>
              <a:gd name="connsiteX27" fmla="*/ 1483748 w 7534656"/>
              <a:gd name="connsiteY27" fmla="*/ 1335024 h 1335024"/>
              <a:gd name="connsiteX28" fmla="*/ 1130198 w 7534656"/>
              <a:gd name="connsiteY28" fmla="*/ 1335024 h 1335024"/>
              <a:gd name="connsiteX29" fmla="*/ 776649 w 7534656"/>
              <a:gd name="connsiteY29" fmla="*/ 1335024 h 1335024"/>
              <a:gd name="connsiteX30" fmla="*/ 0 w 7534656"/>
              <a:gd name="connsiteY30" fmla="*/ 1335024 h 1335024"/>
              <a:gd name="connsiteX31" fmla="*/ 0 w 7534656"/>
              <a:gd name="connsiteY31" fmla="*/ 930067 h 1335024"/>
              <a:gd name="connsiteX32" fmla="*/ 0 w 7534656"/>
              <a:gd name="connsiteY32" fmla="*/ 485059 h 1335024"/>
              <a:gd name="connsiteX33" fmla="*/ 0 w 7534656"/>
              <a:gd name="connsiteY33" fmla="*/ 0 h 1335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7534656" h="1335024" fill="none" extrusionOk="0">
                <a:moveTo>
                  <a:pt x="0" y="0"/>
                </a:moveTo>
                <a:cubicBezTo>
                  <a:pt x="181126" y="-45505"/>
                  <a:pt x="335164" y="41789"/>
                  <a:pt x="428896" y="0"/>
                </a:cubicBezTo>
                <a:cubicBezTo>
                  <a:pt x="522628" y="-41789"/>
                  <a:pt x="669327" y="1797"/>
                  <a:pt x="857792" y="0"/>
                </a:cubicBezTo>
                <a:cubicBezTo>
                  <a:pt x="1046257" y="-1797"/>
                  <a:pt x="1171384" y="32824"/>
                  <a:pt x="1437381" y="0"/>
                </a:cubicBezTo>
                <a:cubicBezTo>
                  <a:pt x="1703378" y="-32824"/>
                  <a:pt x="1863176" y="28335"/>
                  <a:pt x="2167663" y="0"/>
                </a:cubicBezTo>
                <a:cubicBezTo>
                  <a:pt x="2472150" y="-28335"/>
                  <a:pt x="2512601" y="36955"/>
                  <a:pt x="2671905" y="0"/>
                </a:cubicBezTo>
                <a:cubicBezTo>
                  <a:pt x="2831209" y="-36955"/>
                  <a:pt x="3171548" y="56122"/>
                  <a:pt x="3326840" y="0"/>
                </a:cubicBezTo>
                <a:cubicBezTo>
                  <a:pt x="3482133" y="-56122"/>
                  <a:pt x="3675340" y="1571"/>
                  <a:pt x="3831083" y="0"/>
                </a:cubicBezTo>
                <a:cubicBezTo>
                  <a:pt x="3986826" y="-1571"/>
                  <a:pt x="4376717" y="3243"/>
                  <a:pt x="4561365" y="0"/>
                </a:cubicBezTo>
                <a:cubicBezTo>
                  <a:pt x="4746013" y="-3243"/>
                  <a:pt x="5086827" y="87293"/>
                  <a:pt x="5291647" y="0"/>
                </a:cubicBezTo>
                <a:cubicBezTo>
                  <a:pt x="5496467" y="-87293"/>
                  <a:pt x="5818905" y="86673"/>
                  <a:pt x="6021929" y="0"/>
                </a:cubicBezTo>
                <a:cubicBezTo>
                  <a:pt x="6224953" y="-86673"/>
                  <a:pt x="6424915" y="4466"/>
                  <a:pt x="6676864" y="0"/>
                </a:cubicBezTo>
                <a:cubicBezTo>
                  <a:pt x="6928814" y="-4466"/>
                  <a:pt x="7287107" y="12735"/>
                  <a:pt x="7534656" y="0"/>
                </a:cubicBezTo>
                <a:cubicBezTo>
                  <a:pt x="7545022" y="187952"/>
                  <a:pt x="7503611" y="315529"/>
                  <a:pt x="7534656" y="404957"/>
                </a:cubicBezTo>
                <a:cubicBezTo>
                  <a:pt x="7565701" y="494385"/>
                  <a:pt x="7492929" y="625576"/>
                  <a:pt x="7534656" y="823265"/>
                </a:cubicBezTo>
                <a:cubicBezTo>
                  <a:pt x="7576383" y="1020954"/>
                  <a:pt x="7533190" y="1180060"/>
                  <a:pt x="7534656" y="1335024"/>
                </a:cubicBezTo>
                <a:cubicBezTo>
                  <a:pt x="7193028" y="1376128"/>
                  <a:pt x="7133145" y="1326284"/>
                  <a:pt x="6804374" y="1335024"/>
                </a:cubicBezTo>
                <a:cubicBezTo>
                  <a:pt x="6475603" y="1343764"/>
                  <a:pt x="6604509" y="1297292"/>
                  <a:pt x="6450825" y="1335024"/>
                </a:cubicBezTo>
                <a:cubicBezTo>
                  <a:pt x="6297141" y="1372756"/>
                  <a:pt x="5991797" y="1299834"/>
                  <a:pt x="5871236" y="1335024"/>
                </a:cubicBezTo>
                <a:cubicBezTo>
                  <a:pt x="5750675" y="1370214"/>
                  <a:pt x="5477186" y="1293361"/>
                  <a:pt x="5140954" y="1335024"/>
                </a:cubicBezTo>
                <a:cubicBezTo>
                  <a:pt x="4804722" y="1376687"/>
                  <a:pt x="4803050" y="1290492"/>
                  <a:pt x="4636711" y="1335024"/>
                </a:cubicBezTo>
                <a:cubicBezTo>
                  <a:pt x="4470372" y="1379556"/>
                  <a:pt x="4303906" y="1283085"/>
                  <a:pt x="4132469" y="1335024"/>
                </a:cubicBezTo>
                <a:cubicBezTo>
                  <a:pt x="3961032" y="1386963"/>
                  <a:pt x="3831822" y="1303493"/>
                  <a:pt x="3552880" y="1335024"/>
                </a:cubicBezTo>
                <a:cubicBezTo>
                  <a:pt x="3273938" y="1366555"/>
                  <a:pt x="3282953" y="1312576"/>
                  <a:pt x="3199331" y="1335024"/>
                </a:cubicBezTo>
                <a:cubicBezTo>
                  <a:pt x="3115709" y="1357472"/>
                  <a:pt x="2802339" y="1304820"/>
                  <a:pt x="2695088" y="1335024"/>
                </a:cubicBezTo>
                <a:cubicBezTo>
                  <a:pt x="2587837" y="1365228"/>
                  <a:pt x="2424522" y="1330173"/>
                  <a:pt x="2341539" y="1335024"/>
                </a:cubicBezTo>
                <a:cubicBezTo>
                  <a:pt x="2258556" y="1339875"/>
                  <a:pt x="2055732" y="1303306"/>
                  <a:pt x="1837297" y="1335024"/>
                </a:cubicBezTo>
                <a:cubicBezTo>
                  <a:pt x="1618862" y="1366742"/>
                  <a:pt x="1593155" y="1295076"/>
                  <a:pt x="1483748" y="1335024"/>
                </a:cubicBezTo>
                <a:cubicBezTo>
                  <a:pt x="1374341" y="1374972"/>
                  <a:pt x="1232980" y="1306970"/>
                  <a:pt x="1130198" y="1335024"/>
                </a:cubicBezTo>
                <a:cubicBezTo>
                  <a:pt x="1027416" y="1363078"/>
                  <a:pt x="854849" y="1317368"/>
                  <a:pt x="776649" y="1335024"/>
                </a:cubicBezTo>
                <a:cubicBezTo>
                  <a:pt x="698449" y="1352680"/>
                  <a:pt x="177830" y="1306097"/>
                  <a:pt x="0" y="1335024"/>
                </a:cubicBezTo>
                <a:cubicBezTo>
                  <a:pt x="-48275" y="1151096"/>
                  <a:pt x="31506" y="1093425"/>
                  <a:pt x="0" y="930067"/>
                </a:cubicBezTo>
                <a:cubicBezTo>
                  <a:pt x="-31506" y="766709"/>
                  <a:pt x="30158" y="619401"/>
                  <a:pt x="0" y="485059"/>
                </a:cubicBezTo>
                <a:cubicBezTo>
                  <a:pt x="-30158" y="350717"/>
                  <a:pt x="51392" y="235349"/>
                  <a:pt x="0" y="0"/>
                </a:cubicBezTo>
                <a:close/>
              </a:path>
              <a:path w="7534656" h="1335024" stroke="0" extrusionOk="0">
                <a:moveTo>
                  <a:pt x="0" y="0"/>
                </a:moveTo>
                <a:cubicBezTo>
                  <a:pt x="124957" y="-6174"/>
                  <a:pt x="246682" y="23613"/>
                  <a:pt x="353549" y="0"/>
                </a:cubicBezTo>
                <a:cubicBezTo>
                  <a:pt x="460416" y="-23613"/>
                  <a:pt x="795458" y="34497"/>
                  <a:pt x="1083831" y="0"/>
                </a:cubicBezTo>
                <a:cubicBezTo>
                  <a:pt x="1372204" y="-34497"/>
                  <a:pt x="1642242" y="55186"/>
                  <a:pt x="1814113" y="0"/>
                </a:cubicBezTo>
                <a:cubicBezTo>
                  <a:pt x="1985984" y="-55186"/>
                  <a:pt x="2264400" y="50605"/>
                  <a:pt x="2469049" y="0"/>
                </a:cubicBezTo>
                <a:cubicBezTo>
                  <a:pt x="2673698" y="-50605"/>
                  <a:pt x="2720575" y="35654"/>
                  <a:pt x="2822598" y="0"/>
                </a:cubicBezTo>
                <a:cubicBezTo>
                  <a:pt x="2924621" y="-35654"/>
                  <a:pt x="3265095" y="38243"/>
                  <a:pt x="3402187" y="0"/>
                </a:cubicBezTo>
                <a:cubicBezTo>
                  <a:pt x="3539279" y="-38243"/>
                  <a:pt x="3930468" y="59293"/>
                  <a:pt x="4132469" y="0"/>
                </a:cubicBezTo>
                <a:cubicBezTo>
                  <a:pt x="4334470" y="-59293"/>
                  <a:pt x="4641272" y="76077"/>
                  <a:pt x="4862751" y="0"/>
                </a:cubicBezTo>
                <a:cubicBezTo>
                  <a:pt x="5084230" y="-76077"/>
                  <a:pt x="5057984" y="40548"/>
                  <a:pt x="5216300" y="0"/>
                </a:cubicBezTo>
                <a:cubicBezTo>
                  <a:pt x="5374616" y="-40548"/>
                  <a:pt x="5525902" y="38508"/>
                  <a:pt x="5645196" y="0"/>
                </a:cubicBezTo>
                <a:cubicBezTo>
                  <a:pt x="5764490" y="-38508"/>
                  <a:pt x="6083191" y="46463"/>
                  <a:pt x="6375478" y="0"/>
                </a:cubicBezTo>
                <a:cubicBezTo>
                  <a:pt x="6667765" y="-46463"/>
                  <a:pt x="6776183" y="36328"/>
                  <a:pt x="6879721" y="0"/>
                </a:cubicBezTo>
                <a:cubicBezTo>
                  <a:pt x="6983259" y="-36328"/>
                  <a:pt x="7304744" y="25500"/>
                  <a:pt x="7534656" y="0"/>
                </a:cubicBezTo>
                <a:cubicBezTo>
                  <a:pt x="7543862" y="210577"/>
                  <a:pt x="7509575" y="319738"/>
                  <a:pt x="7534656" y="431658"/>
                </a:cubicBezTo>
                <a:cubicBezTo>
                  <a:pt x="7559737" y="543578"/>
                  <a:pt x="7484717" y="710398"/>
                  <a:pt x="7534656" y="849965"/>
                </a:cubicBezTo>
                <a:cubicBezTo>
                  <a:pt x="7584595" y="989532"/>
                  <a:pt x="7500087" y="1165581"/>
                  <a:pt x="7534656" y="1335024"/>
                </a:cubicBezTo>
                <a:cubicBezTo>
                  <a:pt x="7372270" y="1362340"/>
                  <a:pt x="7193689" y="1307178"/>
                  <a:pt x="7105760" y="1335024"/>
                </a:cubicBezTo>
                <a:cubicBezTo>
                  <a:pt x="7017831" y="1362870"/>
                  <a:pt x="6545989" y="1299755"/>
                  <a:pt x="6375478" y="1335024"/>
                </a:cubicBezTo>
                <a:cubicBezTo>
                  <a:pt x="6204967" y="1370293"/>
                  <a:pt x="6116727" y="1315589"/>
                  <a:pt x="6021929" y="1335024"/>
                </a:cubicBezTo>
                <a:cubicBezTo>
                  <a:pt x="5927131" y="1354459"/>
                  <a:pt x="5452000" y="1314475"/>
                  <a:pt x="5291647" y="1335024"/>
                </a:cubicBezTo>
                <a:cubicBezTo>
                  <a:pt x="5131294" y="1355573"/>
                  <a:pt x="4872554" y="1275309"/>
                  <a:pt x="4636711" y="1335024"/>
                </a:cubicBezTo>
                <a:cubicBezTo>
                  <a:pt x="4400868" y="1394739"/>
                  <a:pt x="4366795" y="1312981"/>
                  <a:pt x="4207816" y="1335024"/>
                </a:cubicBezTo>
                <a:cubicBezTo>
                  <a:pt x="4048838" y="1357067"/>
                  <a:pt x="3890096" y="1303886"/>
                  <a:pt x="3628227" y="1335024"/>
                </a:cubicBezTo>
                <a:cubicBezTo>
                  <a:pt x="3366358" y="1366162"/>
                  <a:pt x="3357340" y="1307280"/>
                  <a:pt x="3274677" y="1335024"/>
                </a:cubicBezTo>
                <a:cubicBezTo>
                  <a:pt x="3192014" y="1362768"/>
                  <a:pt x="3041473" y="1299306"/>
                  <a:pt x="2921128" y="1335024"/>
                </a:cubicBezTo>
                <a:cubicBezTo>
                  <a:pt x="2800783" y="1370742"/>
                  <a:pt x="2671743" y="1313121"/>
                  <a:pt x="2567579" y="1335024"/>
                </a:cubicBezTo>
                <a:cubicBezTo>
                  <a:pt x="2463415" y="1356927"/>
                  <a:pt x="2091551" y="1307845"/>
                  <a:pt x="1837297" y="1335024"/>
                </a:cubicBezTo>
                <a:cubicBezTo>
                  <a:pt x="1583043" y="1362203"/>
                  <a:pt x="1608938" y="1315180"/>
                  <a:pt x="1483748" y="1335024"/>
                </a:cubicBezTo>
                <a:cubicBezTo>
                  <a:pt x="1358558" y="1354868"/>
                  <a:pt x="1225481" y="1300054"/>
                  <a:pt x="1130198" y="1335024"/>
                </a:cubicBezTo>
                <a:cubicBezTo>
                  <a:pt x="1034915" y="1369994"/>
                  <a:pt x="799081" y="1314062"/>
                  <a:pt x="550609" y="1335024"/>
                </a:cubicBezTo>
                <a:cubicBezTo>
                  <a:pt x="302137" y="1355986"/>
                  <a:pt x="227309" y="1295036"/>
                  <a:pt x="0" y="1335024"/>
                </a:cubicBezTo>
                <a:cubicBezTo>
                  <a:pt x="-4347" y="1121035"/>
                  <a:pt x="32638" y="1033664"/>
                  <a:pt x="0" y="890016"/>
                </a:cubicBezTo>
                <a:cubicBezTo>
                  <a:pt x="-32638" y="746368"/>
                  <a:pt x="45133" y="662233"/>
                  <a:pt x="0" y="445008"/>
                </a:cubicBezTo>
                <a:cubicBezTo>
                  <a:pt x="-45133" y="227783"/>
                  <a:pt x="26170" y="137999"/>
                  <a:pt x="0" y="0"/>
                </a:cubicBezTo>
                <a:close/>
              </a:path>
            </a:pathLst>
          </a:custGeom>
          <a:solidFill>
            <a:schemeClr val="accent1">
              <a:lumMod val="60000"/>
              <a:lumOff val="40000"/>
            </a:schemeClr>
          </a:solidFill>
          <a:ln>
            <a:solidFill>
              <a:schemeClr val="tx1"/>
            </a:solidFill>
            <a:extLst>
              <a:ext uri="{C807C97D-BFC1-408E-A445-0C87EB9F89A2}">
                <ask:lineSketchStyleProps xmlns:ask="http://schemas.microsoft.com/office/drawing/2018/sketchyshapes" sd="3438592488">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464711" y="1298725"/>
            <a:ext cx="5888736" cy="523220"/>
          </a:xfrm>
          <a:prstGeom prst="rect">
            <a:avLst/>
          </a:prstGeom>
          <a:noFill/>
        </p:spPr>
        <p:txBody>
          <a:bodyPr wrap="square" rtlCol="0">
            <a:spAutoFit/>
          </a:bodyPr>
          <a:lstStyle/>
          <a:p>
            <a:pPr algn="ctr"/>
            <a:r>
              <a:rPr lang="en-GB" sz="2800" dirty="0"/>
              <a:t>Always deal with the Criminal Offence</a:t>
            </a:r>
          </a:p>
        </p:txBody>
      </p:sp>
      <p:sp>
        <p:nvSpPr>
          <p:cNvPr id="9" name="Rectangle 8"/>
          <p:cNvSpPr/>
          <p:nvPr/>
        </p:nvSpPr>
        <p:spPr>
          <a:xfrm>
            <a:off x="2395728" y="2807208"/>
            <a:ext cx="7534656" cy="1243584"/>
          </a:xfrm>
          <a:custGeom>
            <a:avLst/>
            <a:gdLst>
              <a:gd name="connsiteX0" fmla="*/ 0 w 7534656"/>
              <a:gd name="connsiteY0" fmla="*/ 0 h 1243584"/>
              <a:gd name="connsiteX1" fmla="*/ 504242 w 7534656"/>
              <a:gd name="connsiteY1" fmla="*/ 0 h 1243584"/>
              <a:gd name="connsiteX2" fmla="*/ 1234524 w 7534656"/>
              <a:gd name="connsiteY2" fmla="*/ 0 h 1243584"/>
              <a:gd name="connsiteX3" fmla="*/ 1738767 w 7534656"/>
              <a:gd name="connsiteY3" fmla="*/ 0 h 1243584"/>
              <a:gd name="connsiteX4" fmla="*/ 2092316 w 7534656"/>
              <a:gd name="connsiteY4" fmla="*/ 0 h 1243584"/>
              <a:gd name="connsiteX5" fmla="*/ 2747251 w 7534656"/>
              <a:gd name="connsiteY5" fmla="*/ 0 h 1243584"/>
              <a:gd name="connsiteX6" fmla="*/ 3100801 w 7534656"/>
              <a:gd name="connsiteY6" fmla="*/ 0 h 1243584"/>
              <a:gd name="connsiteX7" fmla="*/ 3680390 w 7534656"/>
              <a:gd name="connsiteY7" fmla="*/ 0 h 1243584"/>
              <a:gd name="connsiteX8" fmla="*/ 4410672 w 7534656"/>
              <a:gd name="connsiteY8" fmla="*/ 0 h 1243584"/>
              <a:gd name="connsiteX9" fmla="*/ 4914914 w 7534656"/>
              <a:gd name="connsiteY9" fmla="*/ 0 h 1243584"/>
              <a:gd name="connsiteX10" fmla="*/ 5268463 w 7534656"/>
              <a:gd name="connsiteY10" fmla="*/ 0 h 1243584"/>
              <a:gd name="connsiteX11" fmla="*/ 5923399 w 7534656"/>
              <a:gd name="connsiteY11" fmla="*/ 0 h 1243584"/>
              <a:gd name="connsiteX12" fmla="*/ 6352295 w 7534656"/>
              <a:gd name="connsiteY12" fmla="*/ 0 h 1243584"/>
              <a:gd name="connsiteX13" fmla="*/ 7534656 w 7534656"/>
              <a:gd name="connsiteY13" fmla="*/ 0 h 1243584"/>
              <a:gd name="connsiteX14" fmla="*/ 7534656 w 7534656"/>
              <a:gd name="connsiteY14" fmla="*/ 402092 h 1243584"/>
              <a:gd name="connsiteX15" fmla="*/ 7534656 w 7534656"/>
              <a:gd name="connsiteY15" fmla="*/ 804184 h 1243584"/>
              <a:gd name="connsiteX16" fmla="*/ 7534656 w 7534656"/>
              <a:gd name="connsiteY16" fmla="*/ 1243584 h 1243584"/>
              <a:gd name="connsiteX17" fmla="*/ 7181107 w 7534656"/>
              <a:gd name="connsiteY17" fmla="*/ 1243584 h 1243584"/>
              <a:gd name="connsiteX18" fmla="*/ 6450825 w 7534656"/>
              <a:gd name="connsiteY18" fmla="*/ 1243584 h 1243584"/>
              <a:gd name="connsiteX19" fmla="*/ 5795889 w 7534656"/>
              <a:gd name="connsiteY19" fmla="*/ 1243584 h 1243584"/>
              <a:gd name="connsiteX20" fmla="*/ 5366993 w 7534656"/>
              <a:gd name="connsiteY20" fmla="*/ 1243584 h 1243584"/>
              <a:gd name="connsiteX21" fmla="*/ 5013444 w 7534656"/>
              <a:gd name="connsiteY21" fmla="*/ 1243584 h 1243584"/>
              <a:gd name="connsiteX22" fmla="*/ 4358509 w 7534656"/>
              <a:gd name="connsiteY22" fmla="*/ 1243584 h 1243584"/>
              <a:gd name="connsiteX23" fmla="*/ 3854266 w 7534656"/>
              <a:gd name="connsiteY23" fmla="*/ 1243584 h 1243584"/>
              <a:gd name="connsiteX24" fmla="*/ 3274677 w 7534656"/>
              <a:gd name="connsiteY24" fmla="*/ 1243584 h 1243584"/>
              <a:gd name="connsiteX25" fmla="*/ 2845782 w 7534656"/>
              <a:gd name="connsiteY25" fmla="*/ 1243584 h 1243584"/>
              <a:gd name="connsiteX26" fmla="*/ 2266193 w 7534656"/>
              <a:gd name="connsiteY26" fmla="*/ 1243584 h 1243584"/>
              <a:gd name="connsiteX27" fmla="*/ 1535911 w 7534656"/>
              <a:gd name="connsiteY27" fmla="*/ 1243584 h 1243584"/>
              <a:gd name="connsiteX28" fmla="*/ 805629 w 7534656"/>
              <a:gd name="connsiteY28" fmla="*/ 1243584 h 1243584"/>
              <a:gd name="connsiteX29" fmla="*/ 0 w 7534656"/>
              <a:gd name="connsiteY29" fmla="*/ 1243584 h 1243584"/>
              <a:gd name="connsiteX30" fmla="*/ 0 w 7534656"/>
              <a:gd name="connsiteY30" fmla="*/ 816620 h 1243584"/>
              <a:gd name="connsiteX31" fmla="*/ 0 w 7534656"/>
              <a:gd name="connsiteY31" fmla="*/ 389656 h 1243584"/>
              <a:gd name="connsiteX32" fmla="*/ 0 w 7534656"/>
              <a:gd name="connsiteY32" fmla="*/ 0 h 124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7534656" h="1243584" fill="none" extrusionOk="0">
                <a:moveTo>
                  <a:pt x="0" y="0"/>
                </a:moveTo>
                <a:cubicBezTo>
                  <a:pt x="249910" y="-9677"/>
                  <a:pt x="317843" y="33457"/>
                  <a:pt x="504242" y="0"/>
                </a:cubicBezTo>
                <a:cubicBezTo>
                  <a:pt x="690641" y="-33457"/>
                  <a:pt x="1081869" y="33162"/>
                  <a:pt x="1234524" y="0"/>
                </a:cubicBezTo>
                <a:cubicBezTo>
                  <a:pt x="1387179" y="-33162"/>
                  <a:pt x="1563354" y="45856"/>
                  <a:pt x="1738767" y="0"/>
                </a:cubicBezTo>
                <a:cubicBezTo>
                  <a:pt x="1914180" y="-45856"/>
                  <a:pt x="2021506" y="18858"/>
                  <a:pt x="2092316" y="0"/>
                </a:cubicBezTo>
                <a:cubicBezTo>
                  <a:pt x="2163126" y="-18858"/>
                  <a:pt x="2465333" y="76149"/>
                  <a:pt x="2747251" y="0"/>
                </a:cubicBezTo>
                <a:cubicBezTo>
                  <a:pt x="3029170" y="-76149"/>
                  <a:pt x="2956993" y="12192"/>
                  <a:pt x="3100801" y="0"/>
                </a:cubicBezTo>
                <a:cubicBezTo>
                  <a:pt x="3244609" y="-12192"/>
                  <a:pt x="3499262" y="59901"/>
                  <a:pt x="3680390" y="0"/>
                </a:cubicBezTo>
                <a:cubicBezTo>
                  <a:pt x="3861518" y="-59901"/>
                  <a:pt x="4127981" y="6793"/>
                  <a:pt x="4410672" y="0"/>
                </a:cubicBezTo>
                <a:cubicBezTo>
                  <a:pt x="4693363" y="-6793"/>
                  <a:pt x="4813339" y="44959"/>
                  <a:pt x="4914914" y="0"/>
                </a:cubicBezTo>
                <a:cubicBezTo>
                  <a:pt x="5016489" y="-44959"/>
                  <a:pt x="5093926" y="3647"/>
                  <a:pt x="5268463" y="0"/>
                </a:cubicBezTo>
                <a:cubicBezTo>
                  <a:pt x="5443000" y="-3647"/>
                  <a:pt x="5717026" y="60360"/>
                  <a:pt x="5923399" y="0"/>
                </a:cubicBezTo>
                <a:cubicBezTo>
                  <a:pt x="6129772" y="-60360"/>
                  <a:pt x="6240601" y="23685"/>
                  <a:pt x="6352295" y="0"/>
                </a:cubicBezTo>
                <a:cubicBezTo>
                  <a:pt x="6463989" y="-23685"/>
                  <a:pt x="7287577" y="19141"/>
                  <a:pt x="7534656" y="0"/>
                </a:cubicBezTo>
                <a:cubicBezTo>
                  <a:pt x="7555988" y="127898"/>
                  <a:pt x="7523058" y="309135"/>
                  <a:pt x="7534656" y="402092"/>
                </a:cubicBezTo>
                <a:cubicBezTo>
                  <a:pt x="7546254" y="495049"/>
                  <a:pt x="7525005" y="672019"/>
                  <a:pt x="7534656" y="804184"/>
                </a:cubicBezTo>
                <a:cubicBezTo>
                  <a:pt x="7544307" y="936349"/>
                  <a:pt x="7513726" y="1133858"/>
                  <a:pt x="7534656" y="1243584"/>
                </a:cubicBezTo>
                <a:cubicBezTo>
                  <a:pt x="7387279" y="1265134"/>
                  <a:pt x="7335422" y="1232264"/>
                  <a:pt x="7181107" y="1243584"/>
                </a:cubicBezTo>
                <a:cubicBezTo>
                  <a:pt x="7026792" y="1254904"/>
                  <a:pt x="6649376" y="1190793"/>
                  <a:pt x="6450825" y="1243584"/>
                </a:cubicBezTo>
                <a:cubicBezTo>
                  <a:pt x="6252274" y="1296375"/>
                  <a:pt x="6012634" y="1221484"/>
                  <a:pt x="5795889" y="1243584"/>
                </a:cubicBezTo>
                <a:cubicBezTo>
                  <a:pt x="5579144" y="1265684"/>
                  <a:pt x="5494928" y="1238103"/>
                  <a:pt x="5366993" y="1243584"/>
                </a:cubicBezTo>
                <a:cubicBezTo>
                  <a:pt x="5239058" y="1249065"/>
                  <a:pt x="5171970" y="1204883"/>
                  <a:pt x="5013444" y="1243584"/>
                </a:cubicBezTo>
                <a:cubicBezTo>
                  <a:pt x="4854918" y="1282285"/>
                  <a:pt x="4601870" y="1209650"/>
                  <a:pt x="4358509" y="1243584"/>
                </a:cubicBezTo>
                <a:cubicBezTo>
                  <a:pt x="4115148" y="1277518"/>
                  <a:pt x="3975895" y="1241525"/>
                  <a:pt x="3854266" y="1243584"/>
                </a:cubicBezTo>
                <a:cubicBezTo>
                  <a:pt x="3732637" y="1245643"/>
                  <a:pt x="3550001" y="1231001"/>
                  <a:pt x="3274677" y="1243584"/>
                </a:cubicBezTo>
                <a:cubicBezTo>
                  <a:pt x="2999353" y="1256167"/>
                  <a:pt x="3009731" y="1224278"/>
                  <a:pt x="2845782" y="1243584"/>
                </a:cubicBezTo>
                <a:cubicBezTo>
                  <a:pt x="2681834" y="1262890"/>
                  <a:pt x="2388532" y="1177817"/>
                  <a:pt x="2266193" y="1243584"/>
                </a:cubicBezTo>
                <a:cubicBezTo>
                  <a:pt x="2143854" y="1309351"/>
                  <a:pt x="1830212" y="1203291"/>
                  <a:pt x="1535911" y="1243584"/>
                </a:cubicBezTo>
                <a:cubicBezTo>
                  <a:pt x="1241610" y="1283877"/>
                  <a:pt x="1107542" y="1214656"/>
                  <a:pt x="805629" y="1243584"/>
                </a:cubicBezTo>
                <a:cubicBezTo>
                  <a:pt x="503716" y="1272512"/>
                  <a:pt x="336958" y="1193779"/>
                  <a:pt x="0" y="1243584"/>
                </a:cubicBezTo>
                <a:cubicBezTo>
                  <a:pt x="-15384" y="1111638"/>
                  <a:pt x="6788" y="923206"/>
                  <a:pt x="0" y="816620"/>
                </a:cubicBezTo>
                <a:cubicBezTo>
                  <a:pt x="-6788" y="710034"/>
                  <a:pt x="9892" y="528660"/>
                  <a:pt x="0" y="389656"/>
                </a:cubicBezTo>
                <a:cubicBezTo>
                  <a:pt x="-9892" y="250652"/>
                  <a:pt x="11963" y="111891"/>
                  <a:pt x="0" y="0"/>
                </a:cubicBezTo>
                <a:close/>
              </a:path>
              <a:path w="7534656" h="1243584" stroke="0" extrusionOk="0">
                <a:moveTo>
                  <a:pt x="0" y="0"/>
                </a:moveTo>
                <a:cubicBezTo>
                  <a:pt x="197438" y="-30697"/>
                  <a:pt x="366424" y="38197"/>
                  <a:pt x="579589" y="0"/>
                </a:cubicBezTo>
                <a:cubicBezTo>
                  <a:pt x="792754" y="-38197"/>
                  <a:pt x="873020" y="12031"/>
                  <a:pt x="1159178" y="0"/>
                </a:cubicBezTo>
                <a:cubicBezTo>
                  <a:pt x="1445336" y="-12031"/>
                  <a:pt x="1476694" y="26890"/>
                  <a:pt x="1588074" y="0"/>
                </a:cubicBezTo>
                <a:cubicBezTo>
                  <a:pt x="1699454" y="-26890"/>
                  <a:pt x="2031641" y="30393"/>
                  <a:pt x="2167663" y="0"/>
                </a:cubicBezTo>
                <a:cubicBezTo>
                  <a:pt x="2303685" y="-30393"/>
                  <a:pt x="2394698" y="6360"/>
                  <a:pt x="2596558" y="0"/>
                </a:cubicBezTo>
                <a:cubicBezTo>
                  <a:pt x="2798418" y="-6360"/>
                  <a:pt x="2954266" y="2691"/>
                  <a:pt x="3100801" y="0"/>
                </a:cubicBezTo>
                <a:cubicBezTo>
                  <a:pt x="3247336" y="-2691"/>
                  <a:pt x="3531268" y="30612"/>
                  <a:pt x="3831083" y="0"/>
                </a:cubicBezTo>
                <a:cubicBezTo>
                  <a:pt x="4130898" y="-30612"/>
                  <a:pt x="4110331" y="37204"/>
                  <a:pt x="4259979" y="0"/>
                </a:cubicBezTo>
                <a:cubicBezTo>
                  <a:pt x="4409627" y="-37204"/>
                  <a:pt x="4491454" y="8911"/>
                  <a:pt x="4613528" y="0"/>
                </a:cubicBezTo>
                <a:cubicBezTo>
                  <a:pt x="4735602" y="-8911"/>
                  <a:pt x="5130159" y="59244"/>
                  <a:pt x="5343810" y="0"/>
                </a:cubicBezTo>
                <a:cubicBezTo>
                  <a:pt x="5557461" y="-59244"/>
                  <a:pt x="5672404" y="6119"/>
                  <a:pt x="5998745" y="0"/>
                </a:cubicBezTo>
                <a:cubicBezTo>
                  <a:pt x="6325087" y="-6119"/>
                  <a:pt x="6469179" y="61977"/>
                  <a:pt x="6729027" y="0"/>
                </a:cubicBezTo>
                <a:cubicBezTo>
                  <a:pt x="6988875" y="-61977"/>
                  <a:pt x="7173701" y="89649"/>
                  <a:pt x="7534656" y="0"/>
                </a:cubicBezTo>
                <a:cubicBezTo>
                  <a:pt x="7574170" y="136517"/>
                  <a:pt x="7492610" y="279077"/>
                  <a:pt x="7534656" y="414528"/>
                </a:cubicBezTo>
                <a:cubicBezTo>
                  <a:pt x="7576702" y="549979"/>
                  <a:pt x="7499851" y="648582"/>
                  <a:pt x="7534656" y="791748"/>
                </a:cubicBezTo>
                <a:cubicBezTo>
                  <a:pt x="7569461" y="934914"/>
                  <a:pt x="7533552" y="1087368"/>
                  <a:pt x="7534656" y="1243584"/>
                </a:cubicBezTo>
                <a:cubicBezTo>
                  <a:pt x="7432823" y="1270315"/>
                  <a:pt x="7204922" y="1230958"/>
                  <a:pt x="7105760" y="1243584"/>
                </a:cubicBezTo>
                <a:cubicBezTo>
                  <a:pt x="7006598" y="1256210"/>
                  <a:pt x="6839091" y="1239522"/>
                  <a:pt x="6676864" y="1243584"/>
                </a:cubicBezTo>
                <a:cubicBezTo>
                  <a:pt x="6514637" y="1247646"/>
                  <a:pt x="6216884" y="1179202"/>
                  <a:pt x="6097275" y="1243584"/>
                </a:cubicBezTo>
                <a:cubicBezTo>
                  <a:pt x="5977666" y="1307966"/>
                  <a:pt x="5859860" y="1210352"/>
                  <a:pt x="5743726" y="1243584"/>
                </a:cubicBezTo>
                <a:cubicBezTo>
                  <a:pt x="5627592" y="1276816"/>
                  <a:pt x="5382039" y="1236753"/>
                  <a:pt x="5164137" y="1243584"/>
                </a:cubicBezTo>
                <a:cubicBezTo>
                  <a:pt x="4946235" y="1250415"/>
                  <a:pt x="4825081" y="1200666"/>
                  <a:pt x="4735242" y="1243584"/>
                </a:cubicBezTo>
                <a:cubicBezTo>
                  <a:pt x="4645404" y="1286502"/>
                  <a:pt x="4365740" y="1227721"/>
                  <a:pt x="4230999" y="1243584"/>
                </a:cubicBezTo>
                <a:cubicBezTo>
                  <a:pt x="4096258" y="1259447"/>
                  <a:pt x="3855770" y="1168414"/>
                  <a:pt x="3500717" y="1243584"/>
                </a:cubicBezTo>
                <a:cubicBezTo>
                  <a:pt x="3145664" y="1318754"/>
                  <a:pt x="3261555" y="1215240"/>
                  <a:pt x="3071821" y="1243584"/>
                </a:cubicBezTo>
                <a:cubicBezTo>
                  <a:pt x="2882087" y="1271928"/>
                  <a:pt x="2789750" y="1194546"/>
                  <a:pt x="2642925" y="1243584"/>
                </a:cubicBezTo>
                <a:cubicBezTo>
                  <a:pt x="2496100" y="1292622"/>
                  <a:pt x="2314196" y="1191638"/>
                  <a:pt x="2138683" y="1243584"/>
                </a:cubicBezTo>
                <a:cubicBezTo>
                  <a:pt x="1963170" y="1295530"/>
                  <a:pt x="1694976" y="1200100"/>
                  <a:pt x="1483748" y="1243584"/>
                </a:cubicBezTo>
                <a:cubicBezTo>
                  <a:pt x="1272520" y="1287068"/>
                  <a:pt x="1258998" y="1230977"/>
                  <a:pt x="1130198" y="1243584"/>
                </a:cubicBezTo>
                <a:cubicBezTo>
                  <a:pt x="1001398" y="1256191"/>
                  <a:pt x="346324" y="1235654"/>
                  <a:pt x="0" y="1243584"/>
                </a:cubicBezTo>
                <a:cubicBezTo>
                  <a:pt x="-47570" y="1088196"/>
                  <a:pt x="26171" y="961327"/>
                  <a:pt x="0" y="841492"/>
                </a:cubicBezTo>
                <a:cubicBezTo>
                  <a:pt x="-26171" y="721657"/>
                  <a:pt x="38465" y="533275"/>
                  <a:pt x="0" y="426964"/>
                </a:cubicBezTo>
                <a:cubicBezTo>
                  <a:pt x="-38465" y="320653"/>
                  <a:pt x="12560" y="170724"/>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510330347">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3593592" y="3198167"/>
            <a:ext cx="5138928" cy="523220"/>
          </a:xfrm>
          <a:prstGeom prst="rect">
            <a:avLst/>
          </a:prstGeom>
          <a:noFill/>
        </p:spPr>
        <p:txBody>
          <a:bodyPr wrap="square" rtlCol="0">
            <a:spAutoFit/>
          </a:bodyPr>
          <a:lstStyle/>
          <a:p>
            <a:pPr algn="ctr"/>
            <a:r>
              <a:rPr lang="en-GB" sz="2800" dirty="0"/>
              <a:t>Code G Necessity Test </a:t>
            </a:r>
          </a:p>
        </p:txBody>
      </p:sp>
      <p:sp>
        <p:nvSpPr>
          <p:cNvPr id="11" name="Rectangle 10"/>
          <p:cNvSpPr/>
          <p:nvPr/>
        </p:nvSpPr>
        <p:spPr>
          <a:xfrm>
            <a:off x="2395728" y="4374116"/>
            <a:ext cx="7534656" cy="1335024"/>
          </a:xfrm>
          <a:custGeom>
            <a:avLst/>
            <a:gdLst>
              <a:gd name="connsiteX0" fmla="*/ 0 w 7534656"/>
              <a:gd name="connsiteY0" fmla="*/ 0 h 1335024"/>
              <a:gd name="connsiteX1" fmla="*/ 654935 w 7534656"/>
              <a:gd name="connsiteY1" fmla="*/ 0 h 1335024"/>
              <a:gd name="connsiteX2" fmla="*/ 1385218 w 7534656"/>
              <a:gd name="connsiteY2" fmla="*/ 0 h 1335024"/>
              <a:gd name="connsiteX3" fmla="*/ 1814113 w 7534656"/>
              <a:gd name="connsiteY3" fmla="*/ 0 h 1335024"/>
              <a:gd name="connsiteX4" fmla="*/ 2469049 w 7534656"/>
              <a:gd name="connsiteY4" fmla="*/ 0 h 1335024"/>
              <a:gd name="connsiteX5" fmla="*/ 2897945 w 7534656"/>
              <a:gd name="connsiteY5" fmla="*/ 0 h 1335024"/>
              <a:gd name="connsiteX6" fmla="*/ 3477534 w 7534656"/>
              <a:gd name="connsiteY6" fmla="*/ 0 h 1335024"/>
              <a:gd name="connsiteX7" fmla="*/ 4132469 w 7534656"/>
              <a:gd name="connsiteY7" fmla="*/ 0 h 1335024"/>
              <a:gd name="connsiteX8" fmla="*/ 4486018 w 7534656"/>
              <a:gd name="connsiteY8" fmla="*/ 0 h 1335024"/>
              <a:gd name="connsiteX9" fmla="*/ 4839568 w 7534656"/>
              <a:gd name="connsiteY9" fmla="*/ 0 h 1335024"/>
              <a:gd name="connsiteX10" fmla="*/ 5569850 w 7534656"/>
              <a:gd name="connsiteY10" fmla="*/ 0 h 1335024"/>
              <a:gd name="connsiteX11" fmla="*/ 6149438 w 7534656"/>
              <a:gd name="connsiteY11" fmla="*/ 0 h 1335024"/>
              <a:gd name="connsiteX12" fmla="*/ 6502988 w 7534656"/>
              <a:gd name="connsiteY12" fmla="*/ 0 h 1335024"/>
              <a:gd name="connsiteX13" fmla="*/ 7534656 w 7534656"/>
              <a:gd name="connsiteY13" fmla="*/ 0 h 1335024"/>
              <a:gd name="connsiteX14" fmla="*/ 7534656 w 7534656"/>
              <a:gd name="connsiteY14" fmla="*/ 471708 h 1335024"/>
              <a:gd name="connsiteX15" fmla="*/ 7534656 w 7534656"/>
              <a:gd name="connsiteY15" fmla="*/ 890016 h 1335024"/>
              <a:gd name="connsiteX16" fmla="*/ 7534656 w 7534656"/>
              <a:gd name="connsiteY16" fmla="*/ 1335024 h 1335024"/>
              <a:gd name="connsiteX17" fmla="*/ 7181107 w 7534656"/>
              <a:gd name="connsiteY17" fmla="*/ 1335024 h 1335024"/>
              <a:gd name="connsiteX18" fmla="*/ 6450825 w 7534656"/>
              <a:gd name="connsiteY18" fmla="*/ 1335024 h 1335024"/>
              <a:gd name="connsiteX19" fmla="*/ 5795889 w 7534656"/>
              <a:gd name="connsiteY19" fmla="*/ 1335024 h 1335024"/>
              <a:gd name="connsiteX20" fmla="*/ 5140954 w 7534656"/>
              <a:gd name="connsiteY20" fmla="*/ 1335024 h 1335024"/>
              <a:gd name="connsiteX21" fmla="*/ 4486018 w 7534656"/>
              <a:gd name="connsiteY21" fmla="*/ 1335024 h 1335024"/>
              <a:gd name="connsiteX22" fmla="*/ 4057122 w 7534656"/>
              <a:gd name="connsiteY22" fmla="*/ 1335024 h 1335024"/>
              <a:gd name="connsiteX23" fmla="*/ 3326840 w 7534656"/>
              <a:gd name="connsiteY23" fmla="*/ 1335024 h 1335024"/>
              <a:gd name="connsiteX24" fmla="*/ 2747251 w 7534656"/>
              <a:gd name="connsiteY24" fmla="*/ 1335024 h 1335024"/>
              <a:gd name="connsiteX25" fmla="*/ 2393702 w 7534656"/>
              <a:gd name="connsiteY25" fmla="*/ 1335024 h 1335024"/>
              <a:gd name="connsiteX26" fmla="*/ 1814113 w 7534656"/>
              <a:gd name="connsiteY26" fmla="*/ 1335024 h 1335024"/>
              <a:gd name="connsiteX27" fmla="*/ 1309871 w 7534656"/>
              <a:gd name="connsiteY27" fmla="*/ 1335024 h 1335024"/>
              <a:gd name="connsiteX28" fmla="*/ 805629 w 7534656"/>
              <a:gd name="connsiteY28" fmla="*/ 1335024 h 1335024"/>
              <a:gd name="connsiteX29" fmla="*/ 0 w 7534656"/>
              <a:gd name="connsiteY29" fmla="*/ 1335024 h 1335024"/>
              <a:gd name="connsiteX30" fmla="*/ 0 w 7534656"/>
              <a:gd name="connsiteY30" fmla="*/ 903366 h 1335024"/>
              <a:gd name="connsiteX31" fmla="*/ 0 w 7534656"/>
              <a:gd name="connsiteY31" fmla="*/ 445008 h 1335024"/>
              <a:gd name="connsiteX32" fmla="*/ 0 w 7534656"/>
              <a:gd name="connsiteY32" fmla="*/ 0 h 1335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7534656" h="1335024" fill="none" extrusionOk="0">
                <a:moveTo>
                  <a:pt x="0" y="0"/>
                </a:moveTo>
                <a:cubicBezTo>
                  <a:pt x="263214" y="-54176"/>
                  <a:pt x="333086" y="26637"/>
                  <a:pt x="654935" y="0"/>
                </a:cubicBezTo>
                <a:cubicBezTo>
                  <a:pt x="976785" y="-26637"/>
                  <a:pt x="1172592" y="67348"/>
                  <a:pt x="1385218" y="0"/>
                </a:cubicBezTo>
                <a:cubicBezTo>
                  <a:pt x="1597844" y="-67348"/>
                  <a:pt x="1652821" y="29016"/>
                  <a:pt x="1814113" y="0"/>
                </a:cubicBezTo>
                <a:cubicBezTo>
                  <a:pt x="1975406" y="-29016"/>
                  <a:pt x="2272513" y="48345"/>
                  <a:pt x="2469049" y="0"/>
                </a:cubicBezTo>
                <a:cubicBezTo>
                  <a:pt x="2665585" y="-48345"/>
                  <a:pt x="2690133" y="38115"/>
                  <a:pt x="2897945" y="0"/>
                </a:cubicBezTo>
                <a:cubicBezTo>
                  <a:pt x="3105757" y="-38115"/>
                  <a:pt x="3331969" y="33197"/>
                  <a:pt x="3477534" y="0"/>
                </a:cubicBezTo>
                <a:cubicBezTo>
                  <a:pt x="3623099" y="-33197"/>
                  <a:pt x="3964906" y="5314"/>
                  <a:pt x="4132469" y="0"/>
                </a:cubicBezTo>
                <a:cubicBezTo>
                  <a:pt x="4300032" y="-5314"/>
                  <a:pt x="4371109" y="11707"/>
                  <a:pt x="4486018" y="0"/>
                </a:cubicBezTo>
                <a:cubicBezTo>
                  <a:pt x="4600927" y="-11707"/>
                  <a:pt x="4739794" y="22847"/>
                  <a:pt x="4839568" y="0"/>
                </a:cubicBezTo>
                <a:cubicBezTo>
                  <a:pt x="4939342" y="-22847"/>
                  <a:pt x="5300838" y="6443"/>
                  <a:pt x="5569850" y="0"/>
                </a:cubicBezTo>
                <a:cubicBezTo>
                  <a:pt x="5838862" y="-6443"/>
                  <a:pt x="5910596" y="60973"/>
                  <a:pt x="6149438" y="0"/>
                </a:cubicBezTo>
                <a:cubicBezTo>
                  <a:pt x="6388280" y="-60973"/>
                  <a:pt x="6388610" y="454"/>
                  <a:pt x="6502988" y="0"/>
                </a:cubicBezTo>
                <a:cubicBezTo>
                  <a:pt x="6617366" y="-454"/>
                  <a:pt x="7194951" y="36830"/>
                  <a:pt x="7534656" y="0"/>
                </a:cubicBezTo>
                <a:cubicBezTo>
                  <a:pt x="7557825" y="96374"/>
                  <a:pt x="7480948" y="289620"/>
                  <a:pt x="7534656" y="471708"/>
                </a:cubicBezTo>
                <a:cubicBezTo>
                  <a:pt x="7588364" y="653796"/>
                  <a:pt x="7508414" y="804379"/>
                  <a:pt x="7534656" y="890016"/>
                </a:cubicBezTo>
                <a:cubicBezTo>
                  <a:pt x="7560898" y="975653"/>
                  <a:pt x="7531330" y="1191488"/>
                  <a:pt x="7534656" y="1335024"/>
                </a:cubicBezTo>
                <a:cubicBezTo>
                  <a:pt x="7380065" y="1373051"/>
                  <a:pt x="7283443" y="1314412"/>
                  <a:pt x="7181107" y="1335024"/>
                </a:cubicBezTo>
                <a:cubicBezTo>
                  <a:pt x="7078771" y="1355636"/>
                  <a:pt x="6795361" y="1284812"/>
                  <a:pt x="6450825" y="1335024"/>
                </a:cubicBezTo>
                <a:cubicBezTo>
                  <a:pt x="6106289" y="1385236"/>
                  <a:pt x="5968075" y="1334633"/>
                  <a:pt x="5795889" y="1335024"/>
                </a:cubicBezTo>
                <a:cubicBezTo>
                  <a:pt x="5623703" y="1335415"/>
                  <a:pt x="5384708" y="1332689"/>
                  <a:pt x="5140954" y="1335024"/>
                </a:cubicBezTo>
                <a:cubicBezTo>
                  <a:pt x="4897201" y="1337359"/>
                  <a:pt x="4699190" y="1317105"/>
                  <a:pt x="4486018" y="1335024"/>
                </a:cubicBezTo>
                <a:cubicBezTo>
                  <a:pt x="4272846" y="1352943"/>
                  <a:pt x="4215946" y="1289110"/>
                  <a:pt x="4057122" y="1335024"/>
                </a:cubicBezTo>
                <a:cubicBezTo>
                  <a:pt x="3898298" y="1380938"/>
                  <a:pt x="3691092" y="1285519"/>
                  <a:pt x="3326840" y="1335024"/>
                </a:cubicBezTo>
                <a:cubicBezTo>
                  <a:pt x="2962588" y="1384529"/>
                  <a:pt x="3029940" y="1284844"/>
                  <a:pt x="2747251" y="1335024"/>
                </a:cubicBezTo>
                <a:cubicBezTo>
                  <a:pt x="2464562" y="1385204"/>
                  <a:pt x="2547190" y="1312361"/>
                  <a:pt x="2393702" y="1335024"/>
                </a:cubicBezTo>
                <a:cubicBezTo>
                  <a:pt x="2240214" y="1357687"/>
                  <a:pt x="2043521" y="1265533"/>
                  <a:pt x="1814113" y="1335024"/>
                </a:cubicBezTo>
                <a:cubicBezTo>
                  <a:pt x="1584705" y="1404515"/>
                  <a:pt x="1424993" y="1299977"/>
                  <a:pt x="1309871" y="1335024"/>
                </a:cubicBezTo>
                <a:cubicBezTo>
                  <a:pt x="1194749" y="1370071"/>
                  <a:pt x="968584" y="1299721"/>
                  <a:pt x="805629" y="1335024"/>
                </a:cubicBezTo>
                <a:cubicBezTo>
                  <a:pt x="642674" y="1370327"/>
                  <a:pt x="245990" y="1286932"/>
                  <a:pt x="0" y="1335024"/>
                </a:cubicBezTo>
                <a:cubicBezTo>
                  <a:pt x="-19387" y="1130363"/>
                  <a:pt x="918" y="1091797"/>
                  <a:pt x="0" y="903366"/>
                </a:cubicBezTo>
                <a:cubicBezTo>
                  <a:pt x="-918" y="714935"/>
                  <a:pt x="47933" y="568272"/>
                  <a:pt x="0" y="445008"/>
                </a:cubicBezTo>
                <a:cubicBezTo>
                  <a:pt x="-47933" y="321744"/>
                  <a:pt x="252" y="197011"/>
                  <a:pt x="0" y="0"/>
                </a:cubicBezTo>
                <a:close/>
              </a:path>
              <a:path w="7534656" h="1335024" stroke="0" extrusionOk="0">
                <a:moveTo>
                  <a:pt x="0" y="0"/>
                </a:moveTo>
                <a:cubicBezTo>
                  <a:pt x="144841" y="-32260"/>
                  <a:pt x="273160" y="58587"/>
                  <a:pt x="504242" y="0"/>
                </a:cubicBezTo>
                <a:cubicBezTo>
                  <a:pt x="735324" y="-58587"/>
                  <a:pt x="684812" y="11327"/>
                  <a:pt x="857792" y="0"/>
                </a:cubicBezTo>
                <a:cubicBezTo>
                  <a:pt x="1030772" y="-11327"/>
                  <a:pt x="1406331" y="25459"/>
                  <a:pt x="1588074" y="0"/>
                </a:cubicBezTo>
                <a:cubicBezTo>
                  <a:pt x="1769817" y="-25459"/>
                  <a:pt x="1936732" y="40222"/>
                  <a:pt x="2092316" y="0"/>
                </a:cubicBezTo>
                <a:cubicBezTo>
                  <a:pt x="2247900" y="-40222"/>
                  <a:pt x="2473883" y="42059"/>
                  <a:pt x="2596558" y="0"/>
                </a:cubicBezTo>
                <a:cubicBezTo>
                  <a:pt x="2719233" y="-42059"/>
                  <a:pt x="2980200" y="59132"/>
                  <a:pt x="3326840" y="0"/>
                </a:cubicBezTo>
                <a:cubicBezTo>
                  <a:pt x="3673480" y="-59132"/>
                  <a:pt x="3582949" y="5505"/>
                  <a:pt x="3755736" y="0"/>
                </a:cubicBezTo>
                <a:cubicBezTo>
                  <a:pt x="3928523" y="-5505"/>
                  <a:pt x="4186039" y="33849"/>
                  <a:pt x="4486018" y="0"/>
                </a:cubicBezTo>
                <a:cubicBezTo>
                  <a:pt x="4785997" y="-33849"/>
                  <a:pt x="5006762" y="85920"/>
                  <a:pt x="5216300" y="0"/>
                </a:cubicBezTo>
                <a:cubicBezTo>
                  <a:pt x="5425838" y="-85920"/>
                  <a:pt x="5553471" y="1390"/>
                  <a:pt x="5795889" y="0"/>
                </a:cubicBezTo>
                <a:cubicBezTo>
                  <a:pt x="6038307" y="-1390"/>
                  <a:pt x="6188344" y="75946"/>
                  <a:pt x="6526171" y="0"/>
                </a:cubicBezTo>
                <a:cubicBezTo>
                  <a:pt x="6863998" y="-75946"/>
                  <a:pt x="6801188" y="38129"/>
                  <a:pt x="7030414" y="0"/>
                </a:cubicBezTo>
                <a:cubicBezTo>
                  <a:pt x="7259640" y="-38129"/>
                  <a:pt x="7292109" y="50489"/>
                  <a:pt x="7534656" y="0"/>
                </a:cubicBezTo>
                <a:cubicBezTo>
                  <a:pt x="7551798" y="125903"/>
                  <a:pt x="7487820" y="352519"/>
                  <a:pt x="7534656" y="458358"/>
                </a:cubicBezTo>
                <a:cubicBezTo>
                  <a:pt x="7581492" y="564197"/>
                  <a:pt x="7510073" y="793220"/>
                  <a:pt x="7534656" y="903366"/>
                </a:cubicBezTo>
                <a:cubicBezTo>
                  <a:pt x="7559239" y="1013512"/>
                  <a:pt x="7506530" y="1181205"/>
                  <a:pt x="7534656" y="1335024"/>
                </a:cubicBezTo>
                <a:cubicBezTo>
                  <a:pt x="7398122" y="1343707"/>
                  <a:pt x="7150320" y="1257551"/>
                  <a:pt x="6879721" y="1335024"/>
                </a:cubicBezTo>
                <a:cubicBezTo>
                  <a:pt x="6609123" y="1412497"/>
                  <a:pt x="6520073" y="1286927"/>
                  <a:pt x="6300132" y="1335024"/>
                </a:cubicBezTo>
                <a:cubicBezTo>
                  <a:pt x="6080191" y="1383121"/>
                  <a:pt x="6115917" y="1308473"/>
                  <a:pt x="5946582" y="1335024"/>
                </a:cubicBezTo>
                <a:cubicBezTo>
                  <a:pt x="5777247" y="1361575"/>
                  <a:pt x="5698892" y="1292830"/>
                  <a:pt x="5517687" y="1335024"/>
                </a:cubicBezTo>
                <a:cubicBezTo>
                  <a:pt x="5336483" y="1377218"/>
                  <a:pt x="5102718" y="1328710"/>
                  <a:pt x="4787405" y="1335024"/>
                </a:cubicBezTo>
                <a:cubicBezTo>
                  <a:pt x="4472092" y="1341338"/>
                  <a:pt x="4349144" y="1278810"/>
                  <a:pt x="4207816" y="1335024"/>
                </a:cubicBezTo>
                <a:cubicBezTo>
                  <a:pt x="4066488" y="1391238"/>
                  <a:pt x="3922971" y="1294142"/>
                  <a:pt x="3778920" y="1335024"/>
                </a:cubicBezTo>
                <a:cubicBezTo>
                  <a:pt x="3634869" y="1375906"/>
                  <a:pt x="3470014" y="1317884"/>
                  <a:pt x="3199331" y="1335024"/>
                </a:cubicBezTo>
                <a:cubicBezTo>
                  <a:pt x="2928648" y="1352164"/>
                  <a:pt x="2955750" y="1326610"/>
                  <a:pt x="2845782" y="1335024"/>
                </a:cubicBezTo>
                <a:cubicBezTo>
                  <a:pt x="2735814" y="1343438"/>
                  <a:pt x="2578182" y="1301394"/>
                  <a:pt x="2492232" y="1335024"/>
                </a:cubicBezTo>
                <a:cubicBezTo>
                  <a:pt x="2406282" y="1368654"/>
                  <a:pt x="2034326" y="1287806"/>
                  <a:pt x="1912643" y="1335024"/>
                </a:cubicBezTo>
                <a:cubicBezTo>
                  <a:pt x="1790960" y="1382242"/>
                  <a:pt x="1628543" y="1332840"/>
                  <a:pt x="1483748" y="1335024"/>
                </a:cubicBezTo>
                <a:cubicBezTo>
                  <a:pt x="1338953" y="1337208"/>
                  <a:pt x="1102187" y="1328790"/>
                  <a:pt x="828812" y="1335024"/>
                </a:cubicBezTo>
                <a:cubicBezTo>
                  <a:pt x="555437" y="1341258"/>
                  <a:pt x="369915" y="1255239"/>
                  <a:pt x="0" y="1335024"/>
                </a:cubicBezTo>
                <a:cubicBezTo>
                  <a:pt x="-20979" y="1242765"/>
                  <a:pt x="24676" y="1054473"/>
                  <a:pt x="0" y="876666"/>
                </a:cubicBezTo>
                <a:cubicBezTo>
                  <a:pt x="-24676" y="698859"/>
                  <a:pt x="8697" y="548293"/>
                  <a:pt x="0" y="418308"/>
                </a:cubicBezTo>
                <a:cubicBezTo>
                  <a:pt x="-8697" y="288323"/>
                  <a:pt x="24313" y="178735"/>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3218688" y="4564574"/>
            <a:ext cx="6380782" cy="954107"/>
          </a:xfrm>
          <a:prstGeom prst="rect">
            <a:avLst/>
          </a:prstGeom>
          <a:noFill/>
        </p:spPr>
        <p:txBody>
          <a:bodyPr wrap="square" rtlCol="0">
            <a:spAutoFit/>
          </a:bodyPr>
          <a:lstStyle/>
          <a:p>
            <a:pPr algn="ctr"/>
            <a:r>
              <a:rPr lang="en-GB" sz="2800" dirty="0"/>
              <a:t>Considerations – Offence is Trivial &amp; Victimless</a:t>
            </a:r>
          </a:p>
        </p:txBody>
      </p:sp>
    </p:spTree>
    <p:extLst>
      <p:ext uri="{BB962C8B-B14F-4D97-AF65-F5344CB8AC3E}">
        <p14:creationId xmlns:p14="http://schemas.microsoft.com/office/powerpoint/2010/main" val="1108793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500"/>
                                        <p:tgtEl>
                                          <p:spTgt spid="10"/>
                                        </p:tgtEl>
                                      </p:cBhvr>
                                    </p:animEffec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1" presetClass="entr" presetSubtype="0"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p:bldP spid="9" grpId="0" animBg="1"/>
      <p:bldP spid="10" grpId="0"/>
      <p:bldP spid="11" grpId="0" animBg="1"/>
      <p:bldP spid="1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lowchart: Alternate Process 2"/>
          <p:cNvSpPr/>
          <p:nvPr/>
        </p:nvSpPr>
        <p:spPr>
          <a:xfrm>
            <a:off x="3286896" y="2017240"/>
            <a:ext cx="6153665" cy="1952367"/>
          </a:xfrm>
          <a:prstGeom prst="flowChartAlternateProcess">
            <a:avLst/>
          </a:prstGeom>
          <a:solidFill>
            <a:srgbClr val="002060"/>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2" name="Title 1"/>
          <p:cNvSpPr txBox="1">
            <a:spLocks/>
          </p:cNvSpPr>
          <p:nvPr/>
        </p:nvSpPr>
        <p:spPr bwMode="auto">
          <a:xfrm>
            <a:off x="3286896" y="2421923"/>
            <a:ext cx="6153665"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ＭＳ Ｐゴシック" panose="020B0600070205080204" pitchFamily="34" charset="-128"/>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2pPr>
            <a:lvl3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3pPr>
            <a:lvl4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4pPr>
            <a:lvl5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5pPr>
            <a:lvl6pPr marL="4572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6pPr>
            <a:lvl7pPr marL="9144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7pPr>
            <a:lvl8pPr marL="13716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8pPr>
            <a:lvl9pPr marL="18288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4400" b="1" i="0" u="none" strike="noStrike" kern="1200" cap="none" spc="0" normalizeH="0" baseline="0" noProof="0" dirty="0">
                <a:ln>
                  <a:noFill/>
                </a:ln>
                <a:solidFill>
                  <a:schemeClr val="bg1"/>
                </a:solidFill>
                <a:effectLst/>
                <a:uLnTx/>
                <a:uFillTx/>
                <a:latin typeface="Calibri"/>
                <a:ea typeface="ＭＳ Ｐゴシック" panose="020B0600070205080204" pitchFamily="34" charset="-128"/>
                <a:cs typeface="+mj-cs"/>
              </a:rPr>
              <a:t>So what if the person is in their own home? </a:t>
            </a:r>
          </a:p>
        </p:txBody>
      </p:sp>
    </p:spTree>
    <p:extLst>
      <p:ext uri="{BB962C8B-B14F-4D97-AF65-F5344CB8AC3E}">
        <p14:creationId xmlns:p14="http://schemas.microsoft.com/office/powerpoint/2010/main" val="36852764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27654" y="1870159"/>
            <a:ext cx="8328454" cy="156966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800" b="1" dirty="0">
                <a:solidFill>
                  <a:schemeClr val="bg1"/>
                </a:solidFill>
                <a:latin typeface="+mn-lt"/>
              </a:rPr>
              <a:t>S135 The Mental Health Act 1983</a:t>
            </a:r>
          </a:p>
        </p:txBody>
      </p:sp>
    </p:spTree>
    <p:extLst>
      <p:ext uri="{BB962C8B-B14F-4D97-AF65-F5344CB8AC3E}">
        <p14:creationId xmlns:p14="http://schemas.microsoft.com/office/powerpoint/2010/main" val="10606045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4979987" y="923908"/>
            <a:ext cx="2232025" cy="865188"/>
          </a:xfrm>
          <a:prstGeom prst="ellipse">
            <a:avLst/>
          </a:prstGeom>
          <a:solidFill>
            <a:schemeClr val="bg2">
              <a:lumMod val="90000"/>
            </a:schemeClr>
          </a:solidFill>
          <a:ln w="25400" cap="flat" cmpd="sng" algn="ctr">
            <a:solidFill>
              <a:schemeClr val="tx1"/>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Applied for AMHP </a:t>
            </a:r>
          </a:p>
        </p:txBody>
      </p:sp>
      <p:sp>
        <p:nvSpPr>
          <p:cNvPr id="4" name="Oval 3"/>
          <p:cNvSpPr/>
          <p:nvPr/>
        </p:nvSpPr>
        <p:spPr>
          <a:xfrm>
            <a:off x="3794487" y="1988016"/>
            <a:ext cx="4824413" cy="1493837"/>
          </a:xfrm>
          <a:prstGeom prst="ellipse">
            <a:avLst/>
          </a:prstGeom>
          <a:solidFill>
            <a:schemeClr val="bg2">
              <a:lumMod val="90000"/>
            </a:schemeClr>
          </a:solidFill>
          <a:ln w="25400" cap="flat" cmpd="sng" algn="ctr">
            <a:solidFill>
              <a:schemeClr val="tx1"/>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Executed by Police Officer accompanied by</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 AMHP &amp; RMP</a:t>
            </a:r>
          </a:p>
        </p:txBody>
      </p:sp>
      <p:sp>
        <p:nvSpPr>
          <p:cNvPr id="6" name="Oval 5"/>
          <p:cNvSpPr/>
          <p:nvPr/>
        </p:nvSpPr>
        <p:spPr>
          <a:xfrm>
            <a:off x="8228398" y="3699083"/>
            <a:ext cx="3474178" cy="1620838"/>
          </a:xfrm>
          <a:prstGeom prst="ellipse">
            <a:avLst/>
          </a:prstGeom>
          <a:solidFill>
            <a:schemeClr val="accent1">
              <a:lumMod val="60000"/>
              <a:lumOff val="40000"/>
            </a:schemeClr>
          </a:solidFill>
          <a:ln w="38100" cap="flat" cmpd="sng" algn="ctr">
            <a:solidFill>
              <a:schemeClr val="tx1"/>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Neglected not kept under proper control</a:t>
            </a:r>
          </a:p>
        </p:txBody>
      </p:sp>
      <p:sp>
        <p:nvSpPr>
          <p:cNvPr id="8" name="TextBox 7"/>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Section 135 (1) Warrant</a:t>
            </a:r>
          </a:p>
        </p:txBody>
      </p:sp>
      <p:sp>
        <p:nvSpPr>
          <p:cNvPr id="9" name="Oval 8"/>
          <p:cNvSpPr/>
          <p:nvPr/>
        </p:nvSpPr>
        <p:spPr>
          <a:xfrm>
            <a:off x="4469605" y="3680773"/>
            <a:ext cx="3474178" cy="1620838"/>
          </a:xfrm>
          <a:prstGeom prst="ellipse">
            <a:avLst/>
          </a:prstGeom>
          <a:solidFill>
            <a:schemeClr val="accent1">
              <a:lumMod val="60000"/>
              <a:lumOff val="40000"/>
            </a:schemeClr>
          </a:solidFill>
          <a:ln w="38100" cap="flat" cmpd="sng" algn="ctr">
            <a:solidFill>
              <a:schemeClr val="tx1"/>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Alone &amp; unable to care for themselves</a:t>
            </a:r>
          </a:p>
        </p:txBody>
      </p:sp>
      <p:sp>
        <p:nvSpPr>
          <p:cNvPr id="10" name="Oval 9"/>
          <p:cNvSpPr/>
          <p:nvPr/>
        </p:nvSpPr>
        <p:spPr>
          <a:xfrm>
            <a:off x="710812" y="3699083"/>
            <a:ext cx="3474178" cy="1620838"/>
          </a:xfrm>
          <a:prstGeom prst="ellipse">
            <a:avLst/>
          </a:prstGeom>
          <a:solidFill>
            <a:schemeClr val="accent1">
              <a:lumMod val="60000"/>
              <a:lumOff val="40000"/>
            </a:schemeClr>
          </a:solidFill>
          <a:ln w="38100" cap="flat" cmpd="sng" algn="ctr">
            <a:solidFill>
              <a:schemeClr val="tx1"/>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Has/is ill-treated</a:t>
            </a:r>
          </a:p>
        </p:txBody>
      </p:sp>
    </p:spTree>
    <p:extLst>
      <p:ext uri="{BB962C8B-B14F-4D97-AF65-F5344CB8AC3E}">
        <p14:creationId xmlns:p14="http://schemas.microsoft.com/office/powerpoint/2010/main" val="3434427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9" grpId="0" animBg="1"/>
      <p:bldP spid="10"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2603500" y="1044290"/>
            <a:ext cx="6985000" cy="942422"/>
          </a:xfrm>
          <a:prstGeom prst="ellipse">
            <a:avLst/>
          </a:prstGeom>
          <a:solidFill>
            <a:schemeClr val="accent1">
              <a:lumMod val="40000"/>
              <a:lumOff val="60000"/>
            </a:schemeClr>
          </a:solidFill>
          <a:ln w="25400" cap="flat" cmpd="sng" algn="ctr">
            <a:solidFill>
              <a:schemeClr val="tx1"/>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Remove or Recover Patient into Care</a:t>
            </a:r>
          </a:p>
        </p:txBody>
      </p:sp>
      <p:sp>
        <p:nvSpPr>
          <p:cNvPr id="4" name="Oval 3"/>
          <p:cNvSpPr/>
          <p:nvPr/>
        </p:nvSpPr>
        <p:spPr>
          <a:xfrm>
            <a:off x="4331493" y="2244458"/>
            <a:ext cx="3529013" cy="1091575"/>
          </a:xfrm>
          <a:prstGeom prst="ellipse">
            <a:avLst/>
          </a:prstGeom>
          <a:solidFill>
            <a:schemeClr val="accent1">
              <a:lumMod val="40000"/>
              <a:lumOff val="60000"/>
            </a:schemeClr>
          </a:solidFill>
          <a:ln w="25400" cap="flat" cmpd="sng" algn="ctr">
            <a:solidFill>
              <a:schemeClr val="tx1"/>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Police or authorised Person</a:t>
            </a:r>
          </a:p>
        </p:txBody>
      </p:sp>
      <p:sp>
        <p:nvSpPr>
          <p:cNvPr id="5" name="Oval 4"/>
          <p:cNvSpPr/>
          <p:nvPr/>
        </p:nvSpPr>
        <p:spPr>
          <a:xfrm>
            <a:off x="3071811" y="3593779"/>
            <a:ext cx="6048375" cy="1531938"/>
          </a:xfrm>
          <a:prstGeom prst="ellipse">
            <a:avLst/>
          </a:prstGeom>
          <a:solidFill>
            <a:schemeClr val="accent1">
              <a:lumMod val="40000"/>
              <a:lumOff val="60000"/>
            </a:schemeClr>
          </a:solidFill>
          <a:ln w="25400" cap="flat" cmpd="sng" algn="ctr">
            <a:solidFill>
              <a:schemeClr val="tx1"/>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Executed by Police</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BEST PRACTICE </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 accompanied by Medical Professionals</a:t>
            </a:r>
          </a:p>
        </p:txBody>
      </p:sp>
      <p:sp>
        <p:nvSpPr>
          <p:cNvPr id="6" name="Oval 5"/>
          <p:cNvSpPr/>
          <p:nvPr/>
        </p:nvSpPr>
        <p:spPr>
          <a:xfrm>
            <a:off x="418740" y="3593779"/>
            <a:ext cx="2484438" cy="1899444"/>
          </a:xfrm>
          <a:prstGeom prst="ellipse">
            <a:avLst/>
          </a:prstGeom>
          <a:solidFill>
            <a:schemeClr val="tx2">
              <a:lumMod val="40000"/>
              <a:lumOff val="60000"/>
            </a:schemeClr>
          </a:solidFill>
          <a:ln w="9525" cap="flat" cmpd="sng" algn="ctr">
            <a:solidFill>
              <a:schemeClr val="tx1"/>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solidFill>
                  <a:prstClr val="black"/>
                </a:solidFill>
                <a:effectLst/>
                <a:uLnTx/>
                <a:uFillTx/>
                <a:latin typeface="Calibri"/>
                <a:ea typeface="+mn-ea"/>
                <a:cs typeface="+mn-cs"/>
              </a:rPr>
              <a:t>AWOL </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solidFill>
                  <a:prstClr val="black"/>
                </a:solidFill>
                <a:effectLst/>
                <a:uLnTx/>
                <a:uFillTx/>
                <a:latin typeface="Calibri"/>
                <a:ea typeface="+mn-ea"/>
                <a:cs typeface="+mn-cs"/>
              </a:rPr>
              <a:t>Leave or Fail to Return</a:t>
            </a:r>
          </a:p>
        </p:txBody>
      </p:sp>
      <p:sp>
        <p:nvSpPr>
          <p:cNvPr id="8" name="TextBox 7"/>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Section 135 (2) Warrant</a:t>
            </a:r>
          </a:p>
        </p:txBody>
      </p:sp>
      <p:sp>
        <p:nvSpPr>
          <p:cNvPr id="9" name="Oval 8"/>
          <p:cNvSpPr/>
          <p:nvPr/>
        </p:nvSpPr>
        <p:spPr>
          <a:xfrm>
            <a:off x="9288819" y="3593779"/>
            <a:ext cx="2484438" cy="1899444"/>
          </a:xfrm>
          <a:prstGeom prst="ellipse">
            <a:avLst/>
          </a:prstGeom>
          <a:solidFill>
            <a:schemeClr val="tx2">
              <a:lumMod val="40000"/>
              <a:lumOff val="60000"/>
            </a:schemeClr>
          </a:solidFill>
          <a:ln w="9525" cap="flat" cmpd="sng" algn="ctr">
            <a:solidFill>
              <a:schemeClr val="tx1"/>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solidFill>
                  <a:prstClr val="black"/>
                </a:solidFill>
                <a:effectLst/>
                <a:uLnTx/>
                <a:uFillTx/>
                <a:latin typeface="Calibri"/>
                <a:ea typeface="+mn-ea"/>
                <a:cs typeface="+mn-cs"/>
              </a:rPr>
              <a:t>Recall CTO</a:t>
            </a:r>
          </a:p>
        </p:txBody>
      </p:sp>
    </p:spTree>
    <p:extLst>
      <p:ext uri="{BB962C8B-B14F-4D97-AF65-F5344CB8AC3E}">
        <p14:creationId xmlns:p14="http://schemas.microsoft.com/office/powerpoint/2010/main" val="162514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9"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16500" y="804114"/>
            <a:ext cx="2159000" cy="2159000"/>
          </a:xfrm>
          <a:prstGeom prst="rect">
            <a:avLst/>
          </a:prstGeom>
          <a:solidFill>
            <a:schemeClr val="accent1">
              <a:lumMod val="60000"/>
              <a:lumOff val="40000"/>
            </a:schemeClr>
          </a:solidFill>
          <a:ln>
            <a:noFill/>
          </a:ln>
        </p:spPr>
      </p:pic>
      <p:sp>
        <p:nvSpPr>
          <p:cNvPr id="6" name="Oval 5"/>
          <p:cNvSpPr/>
          <p:nvPr/>
        </p:nvSpPr>
        <p:spPr>
          <a:xfrm>
            <a:off x="1222716" y="1883614"/>
            <a:ext cx="3541505" cy="2171625"/>
          </a:xfrm>
          <a:prstGeom prst="ellipse">
            <a:avLst/>
          </a:prstGeom>
          <a:solidFill>
            <a:schemeClr val="accent1">
              <a:lumMod val="40000"/>
              <a:lumOff val="60000"/>
            </a:schemeClr>
          </a:solidFill>
          <a:ln w="25400" cap="flat" cmpd="sng" algn="ctr">
            <a:solidFill>
              <a:schemeClr val="tx1"/>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solidFill>
                  <a:prstClr val="white"/>
                </a:solidFill>
                <a:effectLst/>
                <a:uLnTx/>
                <a:uFillTx/>
                <a:latin typeface="Calibri"/>
                <a:ea typeface="+mn-ea"/>
                <a:cs typeface="+mn-cs"/>
              </a:rPr>
              <a:t> </a:t>
            </a:r>
            <a:r>
              <a:rPr kumimoji="0" lang="en-GB" sz="2400" i="0" u="none" strike="noStrike" kern="0" cap="none" spc="0" normalizeH="0" baseline="0" noProof="0" dirty="0">
                <a:ln>
                  <a:noFill/>
                </a:ln>
                <a:effectLst/>
                <a:uLnTx/>
                <a:uFillTx/>
                <a:latin typeface="Calibri"/>
                <a:ea typeface="+mn-ea"/>
                <a:cs typeface="+mn-cs"/>
              </a:rPr>
              <a:t>Entry Refused or likely to be Refused </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Cause </a:t>
            </a:r>
          </a:p>
        </p:txBody>
      </p:sp>
      <p:sp>
        <p:nvSpPr>
          <p:cNvPr id="7" name="Oval 6"/>
          <p:cNvSpPr/>
          <p:nvPr/>
        </p:nvSpPr>
        <p:spPr>
          <a:xfrm>
            <a:off x="4872127" y="3262441"/>
            <a:ext cx="2447746" cy="914400"/>
          </a:xfrm>
          <a:prstGeom prst="ellipse">
            <a:avLst/>
          </a:prstGeom>
          <a:solidFill>
            <a:schemeClr val="tx2">
              <a:lumMod val="40000"/>
              <a:lumOff val="60000"/>
            </a:schemeClr>
          </a:solidFill>
          <a:ln w="25400" cap="flat" cmpd="sng" algn="ctr">
            <a:solidFill>
              <a:schemeClr val="tx1"/>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Reasonable </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Cause </a:t>
            </a:r>
          </a:p>
        </p:txBody>
      </p:sp>
      <p:sp>
        <p:nvSpPr>
          <p:cNvPr id="9" name="Wave 8"/>
          <p:cNvSpPr/>
          <p:nvPr/>
        </p:nvSpPr>
        <p:spPr>
          <a:xfrm>
            <a:off x="1878227" y="4476168"/>
            <a:ext cx="8542337" cy="1242120"/>
          </a:xfrm>
          <a:prstGeom prst="wave">
            <a:avLst/>
          </a:prstGeom>
          <a:solidFill>
            <a:schemeClr val="bg2">
              <a:lumMod val="75000"/>
            </a:schemeClr>
          </a:solidFill>
          <a:ln w="25400" cap="flat" cmpd="sng" algn="ctr">
            <a:solidFill>
              <a:schemeClr val="tx1"/>
            </a:solidFill>
            <a:prstDash val="solid"/>
          </a:ln>
          <a:effectLst/>
        </p:spPr>
        <p:txBody>
          <a:bodyPr anchor="ctr"/>
          <a:lstStyle/>
          <a:p>
            <a:pPr marL="0" marR="0" lvl="0" indent="0" algn="ctr" defTabSz="914400" eaLnBrk="0" fontAlgn="base" latinLnBrk="0" hangingPunct="0">
              <a:lnSpc>
                <a:spcPct val="100000"/>
              </a:lnSpc>
              <a:spcBef>
                <a:spcPts val="0"/>
              </a:spcBef>
              <a:spcAft>
                <a:spcPct val="0"/>
              </a:spcAft>
              <a:buClrTx/>
              <a:buSzTx/>
              <a:buFont typeface="Arial" panose="020B0604020202020204" pitchFamily="34" charset="0"/>
              <a:buNone/>
              <a:tabLst/>
              <a:defRPr/>
            </a:pPr>
            <a:r>
              <a:rPr kumimoji="0" lang="en-GB" sz="2400" i="0" u="none" strike="noStrike" kern="0" cap="none" spc="0" normalizeH="0" baseline="0" noProof="0" dirty="0">
                <a:ln>
                  <a:noFill/>
                </a:ln>
                <a:effectLst/>
                <a:uLnTx/>
                <a:uFillTx/>
                <a:ea typeface="+mn-ea"/>
                <a:cs typeface="Arial" panose="020B0604020202020204" pitchFamily="34" charset="0"/>
              </a:rPr>
              <a:t>An officer can enter premises by force without consent</a:t>
            </a:r>
          </a:p>
        </p:txBody>
      </p:sp>
      <p:sp>
        <p:nvSpPr>
          <p:cNvPr id="10" name="TextBox 9"/>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Section 135 (2) Warrant … continued</a:t>
            </a:r>
          </a:p>
        </p:txBody>
      </p:sp>
      <p:sp>
        <p:nvSpPr>
          <p:cNvPr id="11" name="Oval 10"/>
          <p:cNvSpPr/>
          <p:nvPr/>
        </p:nvSpPr>
        <p:spPr>
          <a:xfrm>
            <a:off x="7572152" y="1883614"/>
            <a:ext cx="3541505" cy="2171625"/>
          </a:xfrm>
          <a:prstGeom prst="ellipse">
            <a:avLst/>
          </a:prstGeom>
          <a:solidFill>
            <a:schemeClr val="accent1">
              <a:lumMod val="40000"/>
              <a:lumOff val="60000"/>
            </a:schemeClr>
          </a:solidFill>
          <a:ln w="25400" cap="flat" cmpd="sng" algn="ctr">
            <a:solidFill>
              <a:schemeClr val="tx1"/>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Refusal Expected</a:t>
            </a:r>
          </a:p>
        </p:txBody>
      </p:sp>
    </p:spTree>
    <p:extLst>
      <p:ext uri="{BB962C8B-B14F-4D97-AF65-F5344CB8AC3E}">
        <p14:creationId xmlns:p14="http://schemas.microsoft.com/office/powerpoint/2010/main" val="792434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9" grpId="0" animBg="1"/>
      <p:bldP spid="11"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41157" y="494156"/>
            <a:ext cx="832845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latin typeface="+mn-lt"/>
              </a:rPr>
              <a:t>Mental Capacity Act 2005</a:t>
            </a:r>
          </a:p>
        </p:txBody>
      </p:sp>
      <p:sp>
        <p:nvSpPr>
          <p:cNvPr id="2" name="Rectangle: Rounded Corners 1">
            <a:extLst>
              <a:ext uri="{FF2B5EF4-FFF2-40B4-BE49-F238E27FC236}">
                <a16:creationId xmlns:a16="http://schemas.microsoft.com/office/drawing/2014/main" id="{5BB19CA2-E8F2-4EBE-AB98-35BFD12C7679}"/>
              </a:ext>
            </a:extLst>
          </p:cNvPr>
          <p:cNvSpPr/>
          <p:nvPr/>
        </p:nvSpPr>
        <p:spPr>
          <a:xfrm>
            <a:off x="2008094" y="1613647"/>
            <a:ext cx="8161517" cy="3783106"/>
          </a:xfrm>
          <a:custGeom>
            <a:avLst/>
            <a:gdLst>
              <a:gd name="connsiteX0" fmla="*/ 0 w 8161517"/>
              <a:gd name="connsiteY0" fmla="*/ 630530 h 3783106"/>
              <a:gd name="connsiteX1" fmla="*/ 630530 w 8161517"/>
              <a:gd name="connsiteY1" fmla="*/ 0 h 3783106"/>
              <a:gd name="connsiteX2" fmla="*/ 998554 w 8161517"/>
              <a:gd name="connsiteY2" fmla="*/ 0 h 3783106"/>
              <a:gd name="connsiteX3" fmla="*/ 1573592 w 8161517"/>
              <a:gd name="connsiteY3" fmla="*/ 0 h 3783106"/>
              <a:gd name="connsiteX4" fmla="*/ 2286640 w 8161517"/>
              <a:gd name="connsiteY4" fmla="*/ 0 h 3783106"/>
              <a:gd name="connsiteX5" fmla="*/ 2930682 w 8161517"/>
              <a:gd name="connsiteY5" fmla="*/ 0 h 3783106"/>
              <a:gd name="connsiteX6" fmla="*/ 3436716 w 8161517"/>
              <a:gd name="connsiteY6" fmla="*/ 0 h 3783106"/>
              <a:gd name="connsiteX7" fmla="*/ 4080758 w 8161517"/>
              <a:gd name="connsiteY7" fmla="*/ 0 h 3783106"/>
              <a:gd name="connsiteX8" fmla="*/ 4517787 w 8161517"/>
              <a:gd name="connsiteY8" fmla="*/ 0 h 3783106"/>
              <a:gd name="connsiteX9" fmla="*/ 5092826 w 8161517"/>
              <a:gd name="connsiteY9" fmla="*/ 0 h 3783106"/>
              <a:gd name="connsiteX10" fmla="*/ 5460850 w 8161517"/>
              <a:gd name="connsiteY10" fmla="*/ 0 h 3783106"/>
              <a:gd name="connsiteX11" fmla="*/ 6173897 w 8161517"/>
              <a:gd name="connsiteY11" fmla="*/ 0 h 3783106"/>
              <a:gd name="connsiteX12" fmla="*/ 6748935 w 8161517"/>
              <a:gd name="connsiteY12" fmla="*/ 0 h 3783106"/>
              <a:gd name="connsiteX13" fmla="*/ 7530987 w 8161517"/>
              <a:gd name="connsiteY13" fmla="*/ 0 h 3783106"/>
              <a:gd name="connsiteX14" fmla="*/ 8161517 w 8161517"/>
              <a:gd name="connsiteY14" fmla="*/ 630530 h 3783106"/>
              <a:gd name="connsiteX15" fmla="*/ 8161517 w 8161517"/>
              <a:gd name="connsiteY15" fmla="*/ 1160160 h 3783106"/>
              <a:gd name="connsiteX16" fmla="*/ 8161517 w 8161517"/>
              <a:gd name="connsiteY16" fmla="*/ 1689789 h 3783106"/>
              <a:gd name="connsiteX17" fmla="*/ 8161517 w 8161517"/>
              <a:gd name="connsiteY17" fmla="*/ 2244639 h 3783106"/>
              <a:gd name="connsiteX18" fmla="*/ 8161517 w 8161517"/>
              <a:gd name="connsiteY18" fmla="*/ 3152576 h 3783106"/>
              <a:gd name="connsiteX19" fmla="*/ 7530987 w 8161517"/>
              <a:gd name="connsiteY19" fmla="*/ 3783106 h 3783106"/>
              <a:gd name="connsiteX20" fmla="*/ 7162963 w 8161517"/>
              <a:gd name="connsiteY20" fmla="*/ 3783106 h 3783106"/>
              <a:gd name="connsiteX21" fmla="*/ 6518920 w 8161517"/>
              <a:gd name="connsiteY21" fmla="*/ 3783106 h 3783106"/>
              <a:gd name="connsiteX22" fmla="*/ 6012886 w 8161517"/>
              <a:gd name="connsiteY22" fmla="*/ 3783106 h 3783106"/>
              <a:gd name="connsiteX23" fmla="*/ 5575858 w 8161517"/>
              <a:gd name="connsiteY23" fmla="*/ 3783106 h 3783106"/>
              <a:gd name="connsiteX24" fmla="*/ 5207833 w 8161517"/>
              <a:gd name="connsiteY24" fmla="*/ 3783106 h 3783106"/>
              <a:gd name="connsiteX25" fmla="*/ 4770804 w 8161517"/>
              <a:gd name="connsiteY25" fmla="*/ 3783106 h 3783106"/>
              <a:gd name="connsiteX26" fmla="*/ 4333775 w 8161517"/>
              <a:gd name="connsiteY26" fmla="*/ 3783106 h 3783106"/>
              <a:gd name="connsiteX27" fmla="*/ 3758737 w 8161517"/>
              <a:gd name="connsiteY27" fmla="*/ 3783106 h 3783106"/>
              <a:gd name="connsiteX28" fmla="*/ 3183699 w 8161517"/>
              <a:gd name="connsiteY28" fmla="*/ 3783106 h 3783106"/>
              <a:gd name="connsiteX29" fmla="*/ 2677666 w 8161517"/>
              <a:gd name="connsiteY29" fmla="*/ 3783106 h 3783106"/>
              <a:gd name="connsiteX30" fmla="*/ 1964618 w 8161517"/>
              <a:gd name="connsiteY30" fmla="*/ 3783106 h 3783106"/>
              <a:gd name="connsiteX31" fmla="*/ 1527589 w 8161517"/>
              <a:gd name="connsiteY31" fmla="*/ 3783106 h 3783106"/>
              <a:gd name="connsiteX32" fmla="*/ 630530 w 8161517"/>
              <a:gd name="connsiteY32" fmla="*/ 3783106 h 3783106"/>
              <a:gd name="connsiteX33" fmla="*/ 0 w 8161517"/>
              <a:gd name="connsiteY33" fmla="*/ 3152576 h 3783106"/>
              <a:gd name="connsiteX34" fmla="*/ 0 w 8161517"/>
              <a:gd name="connsiteY34" fmla="*/ 2698608 h 3783106"/>
              <a:gd name="connsiteX35" fmla="*/ 0 w 8161517"/>
              <a:gd name="connsiteY35" fmla="*/ 2269860 h 3783106"/>
              <a:gd name="connsiteX36" fmla="*/ 0 w 8161517"/>
              <a:gd name="connsiteY36" fmla="*/ 1715010 h 3783106"/>
              <a:gd name="connsiteX37" fmla="*/ 0 w 8161517"/>
              <a:gd name="connsiteY37" fmla="*/ 1160160 h 3783106"/>
              <a:gd name="connsiteX38" fmla="*/ 0 w 8161517"/>
              <a:gd name="connsiteY38" fmla="*/ 630530 h 378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8161517" h="3783106" fill="none" extrusionOk="0">
                <a:moveTo>
                  <a:pt x="0" y="630530"/>
                </a:moveTo>
                <a:cubicBezTo>
                  <a:pt x="-13435" y="283909"/>
                  <a:pt x="307756" y="26739"/>
                  <a:pt x="630530" y="0"/>
                </a:cubicBezTo>
                <a:cubicBezTo>
                  <a:pt x="790969" y="-37053"/>
                  <a:pt x="875135" y="34170"/>
                  <a:pt x="998554" y="0"/>
                </a:cubicBezTo>
                <a:cubicBezTo>
                  <a:pt x="1121973" y="-34170"/>
                  <a:pt x="1376441" y="39400"/>
                  <a:pt x="1573592" y="0"/>
                </a:cubicBezTo>
                <a:cubicBezTo>
                  <a:pt x="1770743" y="-39400"/>
                  <a:pt x="2118339" y="73889"/>
                  <a:pt x="2286640" y="0"/>
                </a:cubicBezTo>
                <a:cubicBezTo>
                  <a:pt x="2454941" y="-73889"/>
                  <a:pt x="2654344" y="2906"/>
                  <a:pt x="2930682" y="0"/>
                </a:cubicBezTo>
                <a:cubicBezTo>
                  <a:pt x="3207020" y="-2906"/>
                  <a:pt x="3282379" y="53967"/>
                  <a:pt x="3436716" y="0"/>
                </a:cubicBezTo>
                <a:cubicBezTo>
                  <a:pt x="3591053" y="-53967"/>
                  <a:pt x="3919805" y="3217"/>
                  <a:pt x="4080758" y="0"/>
                </a:cubicBezTo>
                <a:cubicBezTo>
                  <a:pt x="4241711" y="-3217"/>
                  <a:pt x="4303904" y="42872"/>
                  <a:pt x="4517787" y="0"/>
                </a:cubicBezTo>
                <a:cubicBezTo>
                  <a:pt x="4731670" y="-42872"/>
                  <a:pt x="4913162" y="21063"/>
                  <a:pt x="5092826" y="0"/>
                </a:cubicBezTo>
                <a:cubicBezTo>
                  <a:pt x="5272490" y="-21063"/>
                  <a:pt x="5309721" y="10448"/>
                  <a:pt x="5460850" y="0"/>
                </a:cubicBezTo>
                <a:cubicBezTo>
                  <a:pt x="5611979" y="-10448"/>
                  <a:pt x="5877962" y="7342"/>
                  <a:pt x="6173897" y="0"/>
                </a:cubicBezTo>
                <a:cubicBezTo>
                  <a:pt x="6469832" y="-7342"/>
                  <a:pt x="6602930" y="36661"/>
                  <a:pt x="6748935" y="0"/>
                </a:cubicBezTo>
                <a:cubicBezTo>
                  <a:pt x="6894940" y="-36661"/>
                  <a:pt x="7351112" y="18447"/>
                  <a:pt x="7530987" y="0"/>
                </a:cubicBezTo>
                <a:cubicBezTo>
                  <a:pt x="7885670" y="13766"/>
                  <a:pt x="8158463" y="294789"/>
                  <a:pt x="8161517" y="630530"/>
                </a:cubicBezTo>
                <a:cubicBezTo>
                  <a:pt x="8220102" y="811401"/>
                  <a:pt x="8132928" y="918872"/>
                  <a:pt x="8161517" y="1160160"/>
                </a:cubicBezTo>
                <a:cubicBezTo>
                  <a:pt x="8190106" y="1401448"/>
                  <a:pt x="8149153" y="1541924"/>
                  <a:pt x="8161517" y="1689789"/>
                </a:cubicBezTo>
                <a:cubicBezTo>
                  <a:pt x="8173881" y="1837654"/>
                  <a:pt x="8104943" y="2059185"/>
                  <a:pt x="8161517" y="2244639"/>
                </a:cubicBezTo>
                <a:cubicBezTo>
                  <a:pt x="8218091" y="2430093"/>
                  <a:pt x="8147230" y="2716095"/>
                  <a:pt x="8161517" y="3152576"/>
                </a:cubicBezTo>
                <a:cubicBezTo>
                  <a:pt x="8183868" y="3544270"/>
                  <a:pt x="7886914" y="3780940"/>
                  <a:pt x="7530987" y="3783106"/>
                </a:cubicBezTo>
                <a:cubicBezTo>
                  <a:pt x="7402720" y="3787885"/>
                  <a:pt x="7328217" y="3756115"/>
                  <a:pt x="7162963" y="3783106"/>
                </a:cubicBezTo>
                <a:cubicBezTo>
                  <a:pt x="6997709" y="3810097"/>
                  <a:pt x="6789315" y="3728749"/>
                  <a:pt x="6518920" y="3783106"/>
                </a:cubicBezTo>
                <a:cubicBezTo>
                  <a:pt x="6248525" y="3837463"/>
                  <a:pt x="6127101" y="3761795"/>
                  <a:pt x="6012886" y="3783106"/>
                </a:cubicBezTo>
                <a:cubicBezTo>
                  <a:pt x="5898671" y="3804417"/>
                  <a:pt x="5770966" y="3758136"/>
                  <a:pt x="5575858" y="3783106"/>
                </a:cubicBezTo>
                <a:cubicBezTo>
                  <a:pt x="5380750" y="3808076"/>
                  <a:pt x="5293502" y="3768802"/>
                  <a:pt x="5207833" y="3783106"/>
                </a:cubicBezTo>
                <a:cubicBezTo>
                  <a:pt x="5122164" y="3797410"/>
                  <a:pt x="4879823" y="3750593"/>
                  <a:pt x="4770804" y="3783106"/>
                </a:cubicBezTo>
                <a:cubicBezTo>
                  <a:pt x="4661785" y="3815619"/>
                  <a:pt x="4531597" y="3732782"/>
                  <a:pt x="4333775" y="3783106"/>
                </a:cubicBezTo>
                <a:cubicBezTo>
                  <a:pt x="4135953" y="3833430"/>
                  <a:pt x="3959615" y="3745276"/>
                  <a:pt x="3758737" y="3783106"/>
                </a:cubicBezTo>
                <a:cubicBezTo>
                  <a:pt x="3557859" y="3820936"/>
                  <a:pt x="3376612" y="3749984"/>
                  <a:pt x="3183699" y="3783106"/>
                </a:cubicBezTo>
                <a:cubicBezTo>
                  <a:pt x="2990786" y="3816228"/>
                  <a:pt x="2895199" y="3739786"/>
                  <a:pt x="2677666" y="3783106"/>
                </a:cubicBezTo>
                <a:cubicBezTo>
                  <a:pt x="2460133" y="3826426"/>
                  <a:pt x="2309847" y="3751441"/>
                  <a:pt x="1964618" y="3783106"/>
                </a:cubicBezTo>
                <a:cubicBezTo>
                  <a:pt x="1619389" y="3814771"/>
                  <a:pt x="1635295" y="3751822"/>
                  <a:pt x="1527589" y="3783106"/>
                </a:cubicBezTo>
                <a:cubicBezTo>
                  <a:pt x="1419883" y="3814390"/>
                  <a:pt x="952326" y="3699264"/>
                  <a:pt x="630530" y="3783106"/>
                </a:cubicBezTo>
                <a:cubicBezTo>
                  <a:pt x="318435" y="3770415"/>
                  <a:pt x="4233" y="3490651"/>
                  <a:pt x="0" y="3152576"/>
                </a:cubicBezTo>
                <a:cubicBezTo>
                  <a:pt x="-11383" y="2998860"/>
                  <a:pt x="14554" y="2859404"/>
                  <a:pt x="0" y="2698608"/>
                </a:cubicBezTo>
                <a:cubicBezTo>
                  <a:pt x="-14554" y="2537812"/>
                  <a:pt x="31908" y="2377100"/>
                  <a:pt x="0" y="2269860"/>
                </a:cubicBezTo>
                <a:cubicBezTo>
                  <a:pt x="-31908" y="2162620"/>
                  <a:pt x="52030" y="1827898"/>
                  <a:pt x="0" y="1715010"/>
                </a:cubicBezTo>
                <a:cubicBezTo>
                  <a:pt x="-52030" y="1602122"/>
                  <a:pt x="62016" y="1383559"/>
                  <a:pt x="0" y="1160160"/>
                </a:cubicBezTo>
                <a:cubicBezTo>
                  <a:pt x="-62016" y="936761"/>
                  <a:pt x="47387" y="846626"/>
                  <a:pt x="0" y="630530"/>
                </a:cubicBezTo>
                <a:close/>
              </a:path>
              <a:path w="8161517" h="3783106" stroke="0" extrusionOk="0">
                <a:moveTo>
                  <a:pt x="0" y="630530"/>
                </a:moveTo>
                <a:cubicBezTo>
                  <a:pt x="-16215" y="272296"/>
                  <a:pt x="245048" y="13981"/>
                  <a:pt x="630530" y="0"/>
                </a:cubicBezTo>
                <a:cubicBezTo>
                  <a:pt x="866849" y="-61484"/>
                  <a:pt x="1015469" y="81078"/>
                  <a:pt x="1343577" y="0"/>
                </a:cubicBezTo>
                <a:cubicBezTo>
                  <a:pt x="1671685" y="-81078"/>
                  <a:pt x="1603149" y="9486"/>
                  <a:pt x="1849611" y="0"/>
                </a:cubicBezTo>
                <a:cubicBezTo>
                  <a:pt x="2096073" y="-9486"/>
                  <a:pt x="2138053" y="37170"/>
                  <a:pt x="2286640" y="0"/>
                </a:cubicBezTo>
                <a:cubicBezTo>
                  <a:pt x="2435227" y="-37170"/>
                  <a:pt x="2707916" y="23034"/>
                  <a:pt x="2930682" y="0"/>
                </a:cubicBezTo>
                <a:cubicBezTo>
                  <a:pt x="3153448" y="-23034"/>
                  <a:pt x="3211709" y="25005"/>
                  <a:pt x="3436716" y="0"/>
                </a:cubicBezTo>
                <a:cubicBezTo>
                  <a:pt x="3661723" y="-25005"/>
                  <a:pt x="3948110" y="11221"/>
                  <a:pt x="4149763" y="0"/>
                </a:cubicBezTo>
                <a:cubicBezTo>
                  <a:pt x="4351416" y="-11221"/>
                  <a:pt x="4411354" y="6540"/>
                  <a:pt x="4586792" y="0"/>
                </a:cubicBezTo>
                <a:cubicBezTo>
                  <a:pt x="4762230" y="-6540"/>
                  <a:pt x="5116224" y="9629"/>
                  <a:pt x="5299839" y="0"/>
                </a:cubicBezTo>
                <a:cubicBezTo>
                  <a:pt x="5483454" y="-9629"/>
                  <a:pt x="5573367" y="22217"/>
                  <a:pt x="5667864" y="0"/>
                </a:cubicBezTo>
                <a:cubicBezTo>
                  <a:pt x="5762362" y="-22217"/>
                  <a:pt x="6015003" y="64296"/>
                  <a:pt x="6242902" y="0"/>
                </a:cubicBezTo>
                <a:cubicBezTo>
                  <a:pt x="6470801" y="-64296"/>
                  <a:pt x="6613364" y="32748"/>
                  <a:pt x="6817940" y="0"/>
                </a:cubicBezTo>
                <a:cubicBezTo>
                  <a:pt x="7022516" y="-32748"/>
                  <a:pt x="7327901" y="80940"/>
                  <a:pt x="7530987" y="0"/>
                </a:cubicBezTo>
                <a:cubicBezTo>
                  <a:pt x="7944219" y="79620"/>
                  <a:pt x="8235284" y="217711"/>
                  <a:pt x="8161517" y="630530"/>
                </a:cubicBezTo>
                <a:cubicBezTo>
                  <a:pt x="8187205" y="794438"/>
                  <a:pt x="8132519" y="1009653"/>
                  <a:pt x="8161517" y="1134939"/>
                </a:cubicBezTo>
                <a:cubicBezTo>
                  <a:pt x="8190515" y="1260225"/>
                  <a:pt x="8153012" y="1529156"/>
                  <a:pt x="8161517" y="1639348"/>
                </a:cubicBezTo>
                <a:cubicBezTo>
                  <a:pt x="8170022" y="1749540"/>
                  <a:pt x="8141743" y="2005431"/>
                  <a:pt x="8161517" y="2194199"/>
                </a:cubicBezTo>
                <a:cubicBezTo>
                  <a:pt x="8181291" y="2382967"/>
                  <a:pt x="8148434" y="2597550"/>
                  <a:pt x="8161517" y="2698608"/>
                </a:cubicBezTo>
                <a:cubicBezTo>
                  <a:pt x="8174600" y="2799666"/>
                  <a:pt x="8109821" y="2982019"/>
                  <a:pt x="8161517" y="3152576"/>
                </a:cubicBezTo>
                <a:cubicBezTo>
                  <a:pt x="8088313" y="3503822"/>
                  <a:pt x="7920195" y="3709241"/>
                  <a:pt x="7530987" y="3783106"/>
                </a:cubicBezTo>
                <a:cubicBezTo>
                  <a:pt x="7217995" y="3856599"/>
                  <a:pt x="7157838" y="3762437"/>
                  <a:pt x="6886944" y="3783106"/>
                </a:cubicBezTo>
                <a:cubicBezTo>
                  <a:pt x="6616050" y="3803775"/>
                  <a:pt x="6570106" y="3778876"/>
                  <a:pt x="6449915" y="3783106"/>
                </a:cubicBezTo>
                <a:cubicBezTo>
                  <a:pt x="6329724" y="3787336"/>
                  <a:pt x="6038734" y="3744044"/>
                  <a:pt x="5874877" y="3783106"/>
                </a:cubicBezTo>
                <a:cubicBezTo>
                  <a:pt x="5711020" y="3822168"/>
                  <a:pt x="5678098" y="3746111"/>
                  <a:pt x="5506853" y="3783106"/>
                </a:cubicBezTo>
                <a:cubicBezTo>
                  <a:pt x="5335608" y="3820101"/>
                  <a:pt x="5225937" y="3752600"/>
                  <a:pt x="5138829" y="3783106"/>
                </a:cubicBezTo>
                <a:cubicBezTo>
                  <a:pt x="5051721" y="3813612"/>
                  <a:pt x="4735588" y="3745845"/>
                  <a:pt x="4563790" y="3783106"/>
                </a:cubicBezTo>
                <a:cubicBezTo>
                  <a:pt x="4391992" y="3820367"/>
                  <a:pt x="4218437" y="3770036"/>
                  <a:pt x="4126762" y="3783106"/>
                </a:cubicBezTo>
                <a:cubicBezTo>
                  <a:pt x="4035087" y="3796176"/>
                  <a:pt x="3676274" y="3717927"/>
                  <a:pt x="3482719" y="3783106"/>
                </a:cubicBezTo>
                <a:cubicBezTo>
                  <a:pt x="3289164" y="3848285"/>
                  <a:pt x="3182037" y="3758240"/>
                  <a:pt x="3045690" y="3783106"/>
                </a:cubicBezTo>
                <a:cubicBezTo>
                  <a:pt x="2909343" y="3807972"/>
                  <a:pt x="2533091" y="3715295"/>
                  <a:pt x="2401647" y="3783106"/>
                </a:cubicBezTo>
                <a:cubicBezTo>
                  <a:pt x="2270203" y="3850917"/>
                  <a:pt x="2125557" y="3755758"/>
                  <a:pt x="2033623" y="3783106"/>
                </a:cubicBezTo>
                <a:cubicBezTo>
                  <a:pt x="1941689" y="3810454"/>
                  <a:pt x="1582526" y="3781678"/>
                  <a:pt x="1389580" y="3783106"/>
                </a:cubicBezTo>
                <a:cubicBezTo>
                  <a:pt x="1196634" y="3784534"/>
                  <a:pt x="785463" y="3738972"/>
                  <a:pt x="630530" y="3783106"/>
                </a:cubicBezTo>
                <a:cubicBezTo>
                  <a:pt x="229412" y="3812761"/>
                  <a:pt x="11349" y="3531557"/>
                  <a:pt x="0" y="3152576"/>
                </a:cubicBezTo>
                <a:cubicBezTo>
                  <a:pt x="-19280" y="3039318"/>
                  <a:pt x="63545" y="2849880"/>
                  <a:pt x="0" y="2597726"/>
                </a:cubicBezTo>
                <a:cubicBezTo>
                  <a:pt x="-63545" y="2345572"/>
                  <a:pt x="28534" y="2327279"/>
                  <a:pt x="0" y="2143758"/>
                </a:cubicBezTo>
                <a:cubicBezTo>
                  <a:pt x="-28534" y="1960237"/>
                  <a:pt x="5827" y="1823419"/>
                  <a:pt x="0" y="1715010"/>
                </a:cubicBezTo>
                <a:cubicBezTo>
                  <a:pt x="-5827" y="1606601"/>
                  <a:pt x="16147" y="1458956"/>
                  <a:pt x="0" y="1261041"/>
                </a:cubicBezTo>
                <a:cubicBezTo>
                  <a:pt x="-16147" y="1063126"/>
                  <a:pt x="4296" y="854015"/>
                  <a:pt x="0" y="630530"/>
                </a:cubicBezTo>
                <a:close/>
              </a:path>
            </a:pathLst>
          </a:custGeom>
          <a:solidFill>
            <a:schemeClr val="accent1">
              <a:lumMod val="60000"/>
              <a:lumOff val="40000"/>
            </a:schemeClr>
          </a:solidFill>
          <a:ln>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FontTx/>
              <a:buNone/>
              <a:defRPr/>
            </a:pPr>
            <a:r>
              <a:rPr lang="en-GB" altLang="en-US" sz="2800" dirty="0">
                <a:solidFill>
                  <a:schemeClr val="tx1"/>
                </a:solidFill>
                <a:cs typeface="Arial" pitchFamily="34" charset="0"/>
              </a:rPr>
              <a:t>The MCA is a  broad legal framework which allows us to help protect vulnerable people aged 16 or over who lack the mental capacity to make decisions or adequately protect themselves.</a:t>
            </a:r>
          </a:p>
          <a:p>
            <a:pPr marL="0" indent="0" algn="ctr">
              <a:buFontTx/>
              <a:buNone/>
              <a:defRPr/>
            </a:pPr>
            <a:r>
              <a:rPr lang="en-GB" altLang="en-US" sz="2800" dirty="0">
                <a:solidFill>
                  <a:schemeClr val="tx1"/>
                </a:solidFill>
                <a:cs typeface="Arial" pitchFamily="34" charset="0"/>
              </a:rPr>
              <a:t>[Mental health, drink, drugs, age, unconsciousness etc.]</a:t>
            </a:r>
          </a:p>
          <a:p>
            <a:pPr algn="ctr"/>
            <a:endParaRPr lang="en-GB" dirty="0"/>
          </a:p>
        </p:txBody>
      </p:sp>
    </p:spTree>
    <p:extLst>
      <p:ext uri="{BB962C8B-B14F-4D97-AF65-F5344CB8AC3E}">
        <p14:creationId xmlns:p14="http://schemas.microsoft.com/office/powerpoint/2010/main" val="7574265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Content Placeholder 1"/>
          <p:cNvGraphicFramePr>
            <a:graphicFrameLocks/>
          </p:cNvGraphicFramePr>
          <p:nvPr>
            <p:extLst>
              <p:ext uri="{D42A27DB-BD31-4B8C-83A1-F6EECF244321}">
                <p14:modId xmlns:p14="http://schemas.microsoft.com/office/powerpoint/2010/main" val="3970090907"/>
              </p:ext>
            </p:extLst>
          </p:nvPr>
        </p:nvGraphicFramePr>
        <p:xfrm>
          <a:off x="2154005" y="819907"/>
          <a:ext cx="7883989" cy="52181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p:cNvSpPr txBox="1"/>
          <p:nvPr/>
        </p:nvSpPr>
        <p:spPr>
          <a:xfrm>
            <a:off x="1878227" y="140213"/>
            <a:ext cx="832845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5 Principles of the MCA 2005 Sec </a:t>
            </a:r>
            <a:r>
              <a:rPr lang="en-GB" sz="3600" b="1" dirty="0">
                <a:solidFill>
                  <a:schemeClr val="bg1"/>
                </a:solidFill>
                <a:latin typeface="+mn-lt"/>
              </a:rPr>
              <a:t>1</a:t>
            </a:r>
          </a:p>
        </p:txBody>
      </p:sp>
    </p:spTree>
    <p:extLst>
      <p:ext uri="{BB962C8B-B14F-4D97-AF65-F5344CB8AC3E}">
        <p14:creationId xmlns:p14="http://schemas.microsoft.com/office/powerpoint/2010/main" val="2822085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7A30F136-F505-4B93-B39F-6215D7C78C12}"/>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F1BAEC29-4146-472B-B4C2-2E965FD570FB}"/>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graphicEl>
                                              <a:dgm id="{806FDC63-BEDC-46A1-9843-26FA042C39D9}"/>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graphicEl>
                                              <a:dgm id="{CD679A57-9048-42F4-B93C-CE683665CAA5}"/>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graphicEl>
                                              <a:dgm id="{F1D6713E-38AC-43B1-A3EF-6BAE43759B28}"/>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graphicEl>
                                              <a:dgm id="{13C4D046-085D-4AEA-8BC8-50C26E0ED282}"/>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graphicEl>
                                              <a:dgm id="{D18B7CD5-34CF-4B44-8352-355873689A72}"/>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graphicEl>
                                              <a:dgm id="{6585C1CF-DE83-4811-A52B-680F8235DF2C}"/>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graphicEl>
                                              <a:dgm id="{0A78B849-8C5A-498D-823E-678539275C79}"/>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graphicEl>
                                              <a:dgm id="{9E4A5A5A-E0EF-4D30-89BE-B7EFDB40F8D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p:cNvSpPr/>
          <p:nvPr/>
        </p:nvSpPr>
        <p:spPr>
          <a:xfrm>
            <a:off x="4081981" y="3229224"/>
            <a:ext cx="4020151" cy="1638146"/>
          </a:xfrm>
          <a:prstGeom prst="ellipse">
            <a:avLst/>
          </a:prstGeom>
          <a:solidFill>
            <a:schemeClr val="accent3">
              <a:lumMod val="40000"/>
              <a:lumOff val="60000"/>
            </a:schemeClr>
          </a:solidFill>
          <a:ln w="25400" cap="flat" cmpd="sng" algn="ctr">
            <a:solidFill>
              <a:schemeClr val="tx1"/>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Capacity cannot be established by merely reference to:  </a:t>
            </a:r>
          </a:p>
          <a:p>
            <a:pPr marL="0" marR="0" lvl="0" indent="0" algn="ctr" defTabSz="914400" eaLnBrk="0" fontAlgn="base" latinLnBrk="0" hangingPunct="0">
              <a:lnSpc>
                <a:spcPct val="100000"/>
              </a:lnSpc>
              <a:spcBef>
                <a:spcPct val="0"/>
              </a:spcBef>
              <a:spcAft>
                <a:spcPct val="0"/>
              </a:spcAft>
              <a:buClrTx/>
              <a:buSzTx/>
              <a:buFontTx/>
              <a:buNone/>
              <a:tabLst/>
              <a:defRPr/>
            </a:pPr>
            <a:endParaRPr kumimoji="0" lang="en-GB" sz="1800" b="1" i="0" u="none" strike="noStrike" kern="0" cap="none" spc="0" normalizeH="0" baseline="0" noProof="0" dirty="0">
              <a:ln>
                <a:noFill/>
              </a:ln>
              <a:solidFill>
                <a:prstClr val="white"/>
              </a:solidFill>
              <a:effectLst/>
              <a:uLnTx/>
              <a:uFillTx/>
              <a:latin typeface="Calibri"/>
              <a:ea typeface="+mn-ea"/>
              <a:cs typeface="+mn-cs"/>
            </a:endParaRPr>
          </a:p>
        </p:txBody>
      </p:sp>
      <p:sp>
        <p:nvSpPr>
          <p:cNvPr id="7" name="Oval 6"/>
          <p:cNvSpPr/>
          <p:nvPr/>
        </p:nvSpPr>
        <p:spPr>
          <a:xfrm>
            <a:off x="8523163" y="2471351"/>
            <a:ext cx="3296899" cy="2560900"/>
          </a:xfrm>
          <a:prstGeom prst="ellipse">
            <a:avLst/>
          </a:prstGeom>
          <a:solidFill>
            <a:schemeClr val="tx2">
              <a:lumMod val="40000"/>
              <a:lumOff val="60000"/>
            </a:schemeClr>
          </a:solidFill>
          <a:ln w="25400" cap="flat" cmpd="sng" algn="ctr">
            <a:solidFill>
              <a:schemeClr val="tx1"/>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Condition or appearance   MAY lead to unjustified Assumptions</a:t>
            </a:r>
          </a:p>
        </p:txBody>
      </p:sp>
      <p:sp>
        <p:nvSpPr>
          <p:cNvPr id="8" name="Oval 7"/>
          <p:cNvSpPr/>
          <p:nvPr/>
        </p:nvSpPr>
        <p:spPr>
          <a:xfrm>
            <a:off x="3896268" y="5032251"/>
            <a:ext cx="4392612" cy="914400"/>
          </a:xfrm>
          <a:prstGeom prst="ellipse">
            <a:avLst/>
          </a:prstGeom>
          <a:solidFill>
            <a:schemeClr val="tx2">
              <a:lumMod val="40000"/>
              <a:lumOff val="60000"/>
            </a:schemeClr>
          </a:solidFill>
          <a:ln w="9525" cap="flat" cmpd="sng" algn="ctr">
            <a:solidFill>
              <a:schemeClr val="tx1"/>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Balance of Probabilities</a:t>
            </a:r>
          </a:p>
        </p:txBody>
      </p:sp>
      <p:sp>
        <p:nvSpPr>
          <p:cNvPr id="9" name="TextBox 8"/>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Section 2 Mental Capacity Act 2005</a:t>
            </a:r>
          </a:p>
        </p:txBody>
      </p:sp>
      <p:sp>
        <p:nvSpPr>
          <p:cNvPr id="11" name="Oval 10"/>
          <p:cNvSpPr/>
          <p:nvPr/>
        </p:nvSpPr>
        <p:spPr>
          <a:xfrm>
            <a:off x="364052" y="2471351"/>
            <a:ext cx="3296899" cy="2560900"/>
          </a:xfrm>
          <a:prstGeom prst="ellipse">
            <a:avLst/>
          </a:prstGeom>
          <a:solidFill>
            <a:schemeClr val="tx2">
              <a:lumMod val="40000"/>
              <a:lumOff val="60000"/>
            </a:schemeClr>
          </a:solidFill>
          <a:ln w="25400" cap="flat" cmpd="sng" algn="ctr">
            <a:solidFill>
              <a:schemeClr val="tx1"/>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A person’s age or appearance</a:t>
            </a:r>
          </a:p>
        </p:txBody>
      </p:sp>
      <p:sp>
        <p:nvSpPr>
          <p:cNvPr id="12" name="Oval 11"/>
          <p:cNvSpPr/>
          <p:nvPr/>
        </p:nvSpPr>
        <p:spPr>
          <a:xfrm>
            <a:off x="3895234" y="2204902"/>
            <a:ext cx="4392612" cy="914400"/>
          </a:xfrm>
          <a:prstGeom prst="ellipse">
            <a:avLst/>
          </a:prstGeom>
          <a:solidFill>
            <a:schemeClr val="accent1">
              <a:lumMod val="40000"/>
              <a:lumOff val="60000"/>
            </a:schemeClr>
          </a:solidFill>
          <a:ln w="9525" cap="flat" cmpd="sng" algn="ctr">
            <a:solidFill>
              <a:schemeClr val="tx1"/>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Permanent or temporary</a:t>
            </a:r>
          </a:p>
        </p:txBody>
      </p:sp>
      <p:sp>
        <p:nvSpPr>
          <p:cNvPr id="13" name="Oval 12"/>
          <p:cNvSpPr/>
          <p:nvPr/>
        </p:nvSpPr>
        <p:spPr>
          <a:xfrm>
            <a:off x="1878227" y="883579"/>
            <a:ext cx="8328453" cy="1211402"/>
          </a:xfrm>
          <a:prstGeom prst="ellipse">
            <a:avLst/>
          </a:prstGeom>
          <a:solidFill>
            <a:schemeClr val="tx2">
              <a:lumMod val="40000"/>
              <a:lumOff val="60000"/>
            </a:schemeClr>
          </a:solidFill>
          <a:ln w="9525" cap="flat" cmpd="sng" algn="ctr">
            <a:solidFill>
              <a:schemeClr val="tx1"/>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i="0" u="none" strike="noStrike" kern="0" cap="none" spc="0" normalizeH="0" baseline="0" noProof="0" dirty="0">
                <a:ln>
                  <a:noFill/>
                </a:ln>
                <a:effectLst/>
                <a:uLnTx/>
                <a:uFillTx/>
                <a:latin typeface="Calibri"/>
                <a:ea typeface="+mn-ea"/>
                <a:cs typeface="+mn-cs"/>
              </a:rPr>
              <a:t>Lacks capacity, unable to make decisions because of impaired or disturbance of mind or brain</a:t>
            </a:r>
          </a:p>
        </p:txBody>
      </p:sp>
    </p:spTree>
    <p:extLst>
      <p:ext uri="{BB962C8B-B14F-4D97-AF65-F5344CB8AC3E}">
        <p14:creationId xmlns:p14="http://schemas.microsoft.com/office/powerpoint/2010/main" val="1245544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11" grpId="0" animBg="1"/>
      <p:bldP spid="12" grpId="0" animBg="1"/>
      <p:bldP spid="13"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Determining Mental Capacity [Sec 3]</a:t>
            </a:r>
          </a:p>
        </p:txBody>
      </p:sp>
      <p:sp>
        <p:nvSpPr>
          <p:cNvPr id="2" name="Rectangle: Rounded Corners 1">
            <a:extLst>
              <a:ext uri="{FF2B5EF4-FFF2-40B4-BE49-F238E27FC236}">
                <a16:creationId xmlns:a16="http://schemas.microsoft.com/office/drawing/2014/main" id="{7C9909F0-1626-4832-B0C8-4CB65BB84302}"/>
              </a:ext>
            </a:extLst>
          </p:cNvPr>
          <p:cNvSpPr/>
          <p:nvPr/>
        </p:nvSpPr>
        <p:spPr>
          <a:xfrm>
            <a:off x="1467053" y="887957"/>
            <a:ext cx="9227452" cy="990720"/>
          </a:xfrm>
          <a:custGeom>
            <a:avLst/>
            <a:gdLst>
              <a:gd name="connsiteX0" fmla="*/ 0 w 9227452"/>
              <a:gd name="connsiteY0" fmla="*/ 165123 h 990720"/>
              <a:gd name="connsiteX1" fmla="*/ 165123 w 9227452"/>
              <a:gd name="connsiteY1" fmla="*/ 0 h 990720"/>
              <a:gd name="connsiteX2" fmla="*/ 758270 w 9227452"/>
              <a:gd name="connsiteY2" fmla="*/ 0 h 990720"/>
              <a:gd name="connsiteX3" fmla="*/ 1440389 w 9227452"/>
              <a:gd name="connsiteY3" fmla="*/ 0 h 990720"/>
              <a:gd name="connsiteX4" fmla="*/ 1944564 w 9227452"/>
              <a:gd name="connsiteY4" fmla="*/ 0 h 990720"/>
              <a:gd name="connsiteX5" fmla="*/ 2626683 w 9227452"/>
              <a:gd name="connsiteY5" fmla="*/ 0 h 990720"/>
              <a:gd name="connsiteX6" fmla="*/ 3041886 w 9227452"/>
              <a:gd name="connsiteY6" fmla="*/ 0 h 990720"/>
              <a:gd name="connsiteX7" fmla="*/ 3635033 w 9227452"/>
              <a:gd name="connsiteY7" fmla="*/ 0 h 990720"/>
              <a:gd name="connsiteX8" fmla="*/ 3961264 w 9227452"/>
              <a:gd name="connsiteY8" fmla="*/ 0 h 990720"/>
              <a:gd name="connsiteX9" fmla="*/ 4732355 w 9227452"/>
              <a:gd name="connsiteY9" fmla="*/ 0 h 990720"/>
              <a:gd name="connsiteX10" fmla="*/ 5325502 w 9227452"/>
              <a:gd name="connsiteY10" fmla="*/ 0 h 990720"/>
              <a:gd name="connsiteX11" fmla="*/ 6096594 w 9227452"/>
              <a:gd name="connsiteY11" fmla="*/ 0 h 990720"/>
              <a:gd name="connsiteX12" fmla="*/ 6600769 w 9227452"/>
              <a:gd name="connsiteY12" fmla="*/ 0 h 990720"/>
              <a:gd name="connsiteX13" fmla="*/ 7015972 w 9227452"/>
              <a:gd name="connsiteY13" fmla="*/ 0 h 990720"/>
              <a:gd name="connsiteX14" fmla="*/ 7609119 w 9227452"/>
              <a:gd name="connsiteY14" fmla="*/ 0 h 990720"/>
              <a:gd name="connsiteX15" fmla="*/ 8291238 w 9227452"/>
              <a:gd name="connsiteY15" fmla="*/ 0 h 990720"/>
              <a:gd name="connsiteX16" fmla="*/ 9062329 w 9227452"/>
              <a:gd name="connsiteY16" fmla="*/ 0 h 990720"/>
              <a:gd name="connsiteX17" fmla="*/ 9227452 w 9227452"/>
              <a:gd name="connsiteY17" fmla="*/ 165123 h 990720"/>
              <a:gd name="connsiteX18" fmla="*/ 9227452 w 9227452"/>
              <a:gd name="connsiteY18" fmla="*/ 501965 h 990720"/>
              <a:gd name="connsiteX19" fmla="*/ 9227452 w 9227452"/>
              <a:gd name="connsiteY19" fmla="*/ 825597 h 990720"/>
              <a:gd name="connsiteX20" fmla="*/ 9062329 w 9227452"/>
              <a:gd name="connsiteY20" fmla="*/ 990720 h 990720"/>
              <a:gd name="connsiteX21" fmla="*/ 8291238 w 9227452"/>
              <a:gd name="connsiteY21" fmla="*/ 990720 h 990720"/>
              <a:gd name="connsiteX22" fmla="*/ 7965007 w 9227452"/>
              <a:gd name="connsiteY22" fmla="*/ 990720 h 990720"/>
              <a:gd name="connsiteX23" fmla="*/ 7549804 w 9227452"/>
              <a:gd name="connsiteY23" fmla="*/ 990720 h 990720"/>
              <a:gd name="connsiteX24" fmla="*/ 7134601 w 9227452"/>
              <a:gd name="connsiteY24" fmla="*/ 990720 h 990720"/>
              <a:gd name="connsiteX25" fmla="*/ 6541454 w 9227452"/>
              <a:gd name="connsiteY25" fmla="*/ 990720 h 990720"/>
              <a:gd name="connsiteX26" fmla="*/ 5948307 w 9227452"/>
              <a:gd name="connsiteY26" fmla="*/ 990720 h 990720"/>
              <a:gd name="connsiteX27" fmla="*/ 5444132 w 9227452"/>
              <a:gd name="connsiteY27" fmla="*/ 990720 h 990720"/>
              <a:gd name="connsiteX28" fmla="*/ 4673041 w 9227452"/>
              <a:gd name="connsiteY28" fmla="*/ 990720 h 990720"/>
              <a:gd name="connsiteX29" fmla="*/ 4257838 w 9227452"/>
              <a:gd name="connsiteY29" fmla="*/ 990720 h 990720"/>
              <a:gd name="connsiteX30" fmla="*/ 3486747 w 9227452"/>
              <a:gd name="connsiteY30" fmla="*/ 990720 h 990720"/>
              <a:gd name="connsiteX31" fmla="*/ 3071544 w 9227452"/>
              <a:gd name="connsiteY31" fmla="*/ 990720 h 990720"/>
              <a:gd name="connsiteX32" fmla="*/ 2389425 w 9227452"/>
              <a:gd name="connsiteY32" fmla="*/ 990720 h 990720"/>
              <a:gd name="connsiteX33" fmla="*/ 1618333 w 9227452"/>
              <a:gd name="connsiteY33" fmla="*/ 990720 h 990720"/>
              <a:gd name="connsiteX34" fmla="*/ 1292102 w 9227452"/>
              <a:gd name="connsiteY34" fmla="*/ 990720 h 990720"/>
              <a:gd name="connsiteX35" fmla="*/ 165123 w 9227452"/>
              <a:gd name="connsiteY35" fmla="*/ 990720 h 990720"/>
              <a:gd name="connsiteX36" fmla="*/ 0 w 9227452"/>
              <a:gd name="connsiteY36" fmla="*/ 825597 h 990720"/>
              <a:gd name="connsiteX37" fmla="*/ 0 w 9227452"/>
              <a:gd name="connsiteY37" fmla="*/ 508569 h 990720"/>
              <a:gd name="connsiteX38" fmla="*/ 0 w 9227452"/>
              <a:gd name="connsiteY38" fmla="*/ 165123 h 99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9227452" h="990720" fill="none" extrusionOk="0">
                <a:moveTo>
                  <a:pt x="0" y="165123"/>
                </a:moveTo>
                <a:cubicBezTo>
                  <a:pt x="1105" y="76769"/>
                  <a:pt x="78910" y="2318"/>
                  <a:pt x="165123" y="0"/>
                </a:cubicBezTo>
                <a:cubicBezTo>
                  <a:pt x="361891" y="-68913"/>
                  <a:pt x="476099" y="62841"/>
                  <a:pt x="758270" y="0"/>
                </a:cubicBezTo>
                <a:cubicBezTo>
                  <a:pt x="1040441" y="-62841"/>
                  <a:pt x="1197564" y="60350"/>
                  <a:pt x="1440389" y="0"/>
                </a:cubicBezTo>
                <a:cubicBezTo>
                  <a:pt x="1683214" y="-60350"/>
                  <a:pt x="1734875" y="59409"/>
                  <a:pt x="1944564" y="0"/>
                </a:cubicBezTo>
                <a:cubicBezTo>
                  <a:pt x="2154253" y="-59409"/>
                  <a:pt x="2352722" y="74650"/>
                  <a:pt x="2626683" y="0"/>
                </a:cubicBezTo>
                <a:cubicBezTo>
                  <a:pt x="2900644" y="-74650"/>
                  <a:pt x="2890137" y="2701"/>
                  <a:pt x="3041886" y="0"/>
                </a:cubicBezTo>
                <a:cubicBezTo>
                  <a:pt x="3193635" y="-2701"/>
                  <a:pt x="3438593" y="37163"/>
                  <a:pt x="3635033" y="0"/>
                </a:cubicBezTo>
                <a:cubicBezTo>
                  <a:pt x="3831473" y="-37163"/>
                  <a:pt x="3886017" y="11883"/>
                  <a:pt x="3961264" y="0"/>
                </a:cubicBezTo>
                <a:cubicBezTo>
                  <a:pt x="4036511" y="-11883"/>
                  <a:pt x="4500104" y="76134"/>
                  <a:pt x="4732355" y="0"/>
                </a:cubicBezTo>
                <a:cubicBezTo>
                  <a:pt x="4964606" y="-76134"/>
                  <a:pt x="5051935" y="32307"/>
                  <a:pt x="5325502" y="0"/>
                </a:cubicBezTo>
                <a:cubicBezTo>
                  <a:pt x="5599069" y="-32307"/>
                  <a:pt x="5896452" y="37216"/>
                  <a:pt x="6096594" y="0"/>
                </a:cubicBezTo>
                <a:cubicBezTo>
                  <a:pt x="6296736" y="-37216"/>
                  <a:pt x="6476119" y="10375"/>
                  <a:pt x="6600769" y="0"/>
                </a:cubicBezTo>
                <a:cubicBezTo>
                  <a:pt x="6725420" y="-10375"/>
                  <a:pt x="6842087" y="48623"/>
                  <a:pt x="7015972" y="0"/>
                </a:cubicBezTo>
                <a:cubicBezTo>
                  <a:pt x="7189857" y="-48623"/>
                  <a:pt x="7367643" y="6087"/>
                  <a:pt x="7609119" y="0"/>
                </a:cubicBezTo>
                <a:cubicBezTo>
                  <a:pt x="7850595" y="-6087"/>
                  <a:pt x="8123273" y="80956"/>
                  <a:pt x="8291238" y="0"/>
                </a:cubicBezTo>
                <a:cubicBezTo>
                  <a:pt x="8459203" y="-80956"/>
                  <a:pt x="8762430" y="56808"/>
                  <a:pt x="9062329" y="0"/>
                </a:cubicBezTo>
                <a:cubicBezTo>
                  <a:pt x="9152751" y="11696"/>
                  <a:pt x="9213275" y="61503"/>
                  <a:pt x="9227452" y="165123"/>
                </a:cubicBezTo>
                <a:cubicBezTo>
                  <a:pt x="9234400" y="318871"/>
                  <a:pt x="9198572" y="427482"/>
                  <a:pt x="9227452" y="501965"/>
                </a:cubicBezTo>
                <a:cubicBezTo>
                  <a:pt x="9256332" y="576448"/>
                  <a:pt x="9199087" y="758223"/>
                  <a:pt x="9227452" y="825597"/>
                </a:cubicBezTo>
                <a:cubicBezTo>
                  <a:pt x="9227836" y="911932"/>
                  <a:pt x="9139073" y="1011708"/>
                  <a:pt x="9062329" y="990720"/>
                </a:cubicBezTo>
                <a:cubicBezTo>
                  <a:pt x="8781366" y="1032726"/>
                  <a:pt x="8457309" y="904644"/>
                  <a:pt x="8291238" y="990720"/>
                </a:cubicBezTo>
                <a:cubicBezTo>
                  <a:pt x="8125167" y="1076796"/>
                  <a:pt x="8079049" y="956038"/>
                  <a:pt x="7965007" y="990720"/>
                </a:cubicBezTo>
                <a:cubicBezTo>
                  <a:pt x="7850965" y="1025402"/>
                  <a:pt x="7696167" y="980862"/>
                  <a:pt x="7549804" y="990720"/>
                </a:cubicBezTo>
                <a:cubicBezTo>
                  <a:pt x="7403441" y="1000578"/>
                  <a:pt x="7321198" y="969423"/>
                  <a:pt x="7134601" y="990720"/>
                </a:cubicBezTo>
                <a:cubicBezTo>
                  <a:pt x="6948004" y="1012017"/>
                  <a:pt x="6681418" y="953677"/>
                  <a:pt x="6541454" y="990720"/>
                </a:cubicBezTo>
                <a:cubicBezTo>
                  <a:pt x="6401490" y="1027763"/>
                  <a:pt x="6089332" y="956153"/>
                  <a:pt x="5948307" y="990720"/>
                </a:cubicBezTo>
                <a:cubicBezTo>
                  <a:pt x="5807282" y="1025287"/>
                  <a:pt x="5600405" y="980497"/>
                  <a:pt x="5444132" y="990720"/>
                </a:cubicBezTo>
                <a:cubicBezTo>
                  <a:pt x="5287860" y="1000943"/>
                  <a:pt x="4878768" y="937233"/>
                  <a:pt x="4673041" y="990720"/>
                </a:cubicBezTo>
                <a:cubicBezTo>
                  <a:pt x="4467314" y="1044207"/>
                  <a:pt x="4398062" y="971891"/>
                  <a:pt x="4257838" y="990720"/>
                </a:cubicBezTo>
                <a:cubicBezTo>
                  <a:pt x="4117614" y="1009549"/>
                  <a:pt x="3797782" y="900740"/>
                  <a:pt x="3486747" y="990720"/>
                </a:cubicBezTo>
                <a:cubicBezTo>
                  <a:pt x="3175712" y="1080700"/>
                  <a:pt x="3182024" y="951879"/>
                  <a:pt x="3071544" y="990720"/>
                </a:cubicBezTo>
                <a:cubicBezTo>
                  <a:pt x="2961064" y="1029561"/>
                  <a:pt x="2615840" y="969747"/>
                  <a:pt x="2389425" y="990720"/>
                </a:cubicBezTo>
                <a:cubicBezTo>
                  <a:pt x="2163010" y="1011693"/>
                  <a:pt x="1826864" y="934084"/>
                  <a:pt x="1618333" y="990720"/>
                </a:cubicBezTo>
                <a:cubicBezTo>
                  <a:pt x="1409802" y="1047356"/>
                  <a:pt x="1421379" y="979051"/>
                  <a:pt x="1292102" y="990720"/>
                </a:cubicBezTo>
                <a:cubicBezTo>
                  <a:pt x="1162825" y="1002389"/>
                  <a:pt x="672336" y="956781"/>
                  <a:pt x="165123" y="990720"/>
                </a:cubicBezTo>
                <a:cubicBezTo>
                  <a:pt x="75107" y="988960"/>
                  <a:pt x="-9253" y="921109"/>
                  <a:pt x="0" y="825597"/>
                </a:cubicBezTo>
                <a:cubicBezTo>
                  <a:pt x="-27632" y="667103"/>
                  <a:pt x="20708" y="650944"/>
                  <a:pt x="0" y="508569"/>
                </a:cubicBezTo>
                <a:cubicBezTo>
                  <a:pt x="-20708" y="366194"/>
                  <a:pt x="5697" y="239870"/>
                  <a:pt x="0" y="165123"/>
                </a:cubicBezTo>
                <a:close/>
              </a:path>
              <a:path w="9227452" h="990720" stroke="0" extrusionOk="0">
                <a:moveTo>
                  <a:pt x="0" y="165123"/>
                </a:moveTo>
                <a:cubicBezTo>
                  <a:pt x="-21537" y="60643"/>
                  <a:pt x="54354" y="7347"/>
                  <a:pt x="165123" y="0"/>
                </a:cubicBezTo>
                <a:cubicBezTo>
                  <a:pt x="495739" y="-58573"/>
                  <a:pt x="669613" y="80485"/>
                  <a:pt x="936214" y="0"/>
                </a:cubicBezTo>
                <a:cubicBezTo>
                  <a:pt x="1202815" y="-80485"/>
                  <a:pt x="1263915" y="20315"/>
                  <a:pt x="1440389" y="0"/>
                </a:cubicBezTo>
                <a:cubicBezTo>
                  <a:pt x="1616863" y="-20315"/>
                  <a:pt x="1750042" y="38820"/>
                  <a:pt x="1855592" y="0"/>
                </a:cubicBezTo>
                <a:cubicBezTo>
                  <a:pt x="1961142" y="-38820"/>
                  <a:pt x="2368380" y="18678"/>
                  <a:pt x="2537711" y="0"/>
                </a:cubicBezTo>
                <a:cubicBezTo>
                  <a:pt x="2707042" y="-18678"/>
                  <a:pt x="2833497" y="56326"/>
                  <a:pt x="3041886" y="0"/>
                </a:cubicBezTo>
                <a:cubicBezTo>
                  <a:pt x="3250275" y="-56326"/>
                  <a:pt x="3460140" y="50651"/>
                  <a:pt x="3812977" y="0"/>
                </a:cubicBezTo>
                <a:cubicBezTo>
                  <a:pt x="4165814" y="-50651"/>
                  <a:pt x="4054801" y="46811"/>
                  <a:pt x="4228180" y="0"/>
                </a:cubicBezTo>
                <a:cubicBezTo>
                  <a:pt x="4401559" y="-46811"/>
                  <a:pt x="4633452" y="69999"/>
                  <a:pt x="4999272" y="0"/>
                </a:cubicBezTo>
                <a:cubicBezTo>
                  <a:pt x="5365092" y="-69999"/>
                  <a:pt x="5180338" y="22194"/>
                  <a:pt x="5325502" y="0"/>
                </a:cubicBezTo>
                <a:cubicBezTo>
                  <a:pt x="5470666" y="-22194"/>
                  <a:pt x="5647294" y="44822"/>
                  <a:pt x="5918650" y="0"/>
                </a:cubicBezTo>
                <a:cubicBezTo>
                  <a:pt x="6190006" y="-44822"/>
                  <a:pt x="6344046" y="58943"/>
                  <a:pt x="6511797" y="0"/>
                </a:cubicBezTo>
                <a:cubicBezTo>
                  <a:pt x="6679548" y="-58943"/>
                  <a:pt x="6874022" y="25441"/>
                  <a:pt x="7015972" y="0"/>
                </a:cubicBezTo>
                <a:cubicBezTo>
                  <a:pt x="7157922" y="-25441"/>
                  <a:pt x="7562913" y="609"/>
                  <a:pt x="7787063" y="0"/>
                </a:cubicBezTo>
                <a:cubicBezTo>
                  <a:pt x="8011213" y="-609"/>
                  <a:pt x="8249575" y="77907"/>
                  <a:pt x="8558154" y="0"/>
                </a:cubicBezTo>
                <a:cubicBezTo>
                  <a:pt x="8866733" y="-77907"/>
                  <a:pt x="8887343" y="32963"/>
                  <a:pt x="9062329" y="0"/>
                </a:cubicBezTo>
                <a:cubicBezTo>
                  <a:pt x="9140956" y="-11841"/>
                  <a:pt x="9220517" y="63562"/>
                  <a:pt x="9227452" y="165123"/>
                </a:cubicBezTo>
                <a:cubicBezTo>
                  <a:pt x="9252956" y="301026"/>
                  <a:pt x="9203330" y="364442"/>
                  <a:pt x="9227452" y="501965"/>
                </a:cubicBezTo>
                <a:cubicBezTo>
                  <a:pt x="9251574" y="639488"/>
                  <a:pt x="9215001" y="687894"/>
                  <a:pt x="9227452" y="825597"/>
                </a:cubicBezTo>
                <a:cubicBezTo>
                  <a:pt x="9212293" y="917416"/>
                  <a:pt x="9156838" y="984746"/>
                  <a:pt x="9062329" y="990720"/>
                </a:cubicBezTo>
                <a:cubicBezTo>
                  <a:pt x="8736664" y="1026231"/>
                  <a:pt x="8679239" y="922527"/>
                  <a:pt x="8380210" y="990720"/>
                </a:cubicBezTo>
                <a:cubicBezTo>
                  <a:pt x="8081181" y="1058913"/>
                  <a:pt x="8075817" y="942685"/>
                  <a:pt x="7965007" y="990720"/>
                </a:cubicBezTo>
                <a:cubicBezTo>
                  <a:pt x="7854197" y="1038755"/>
                  <a:pt x="7620209" y="929898"/>
                  <a:pt x="7371860" y="990720"/>
                </a:cubicBezTo>
                <a:cubicBezTo>
                  <a:pt x="7123511" y="1051542"/>
                  <a:pt x="7182725" y="973728"/>
                  <a:pt x="7045629" y="990720"/>
                </a:cubicBezTo>
                <a:cubicBezTo>
                  <a:pt x="6908533" y="1007712"/>
                  <a:pt x="6811265" y="957545"/>
                  <a:pt x="6719398" y="990720"/>
                </a:cubicBezTo>
                <a:cubicBezTo>
                  <a:pt x="6627531" y="1023895"/>
                  <a:pt x="6394522" y="983970"/>
                  <a:pt x="6126251" y="990720"/>
                </a:cubicBezTo>
                <a:cubicBezTo>
                  <a:pt x="5857980" y="997470"/>
                  <a:pt x="5826526" y="958196"/>
                  <a:pt x="5711048" y="990720"/>
                </a:cubicBezTo>
                <a:cubicBezTo>
                  <a:pt x="5595570" y="1023244"/>
                  <a:pt x="5288405" y="984399"/>
                  <a:pt x="5028929" y="990720"/>
                </a:cubicBezTo>
                <a:cubicBezTo>
                  <a:pt x="4769453" y="997041"/>
                  <a:pt x="4728981" y="977801"/>
                  <a:pt x="4613726" y="990720"/>
                </a:cubicBezTo>
                <a:cubicBezTo>
                  <a:pt x="4498471" y="1003639"/>
                  <a:pt x="4164141" y="957663"/>
                  <a:pt x="3931607" y="990720"/>
                </a:cubicBezTo>
                <a:cubicBezTo>
                  <a:pt x="3699073" y="1023777"/>
                  <a:pt x="3696471" y="969428"/>
                  <a:pt x="3605376" y="990720"/>
                </a:cubicBezTo>
                <a:cubicBezTo>
                  <a:pt x="3514281" y="1012012"/>
                  <a:pt x="3100813" y="988027"/>
                  <a:pt x="2923257" y="990720"/>
                </a:cubicBezTo>
                <a:cubicBezTo>
                  <a:pt x="2745701" y="993413"/>
                  <a:pt x="2693712" y="966519"/>
                  <a:pt x="2508054" y="990720"/>
                </a:cubicBezTo>
                <a:cubicBezTo>
                  <a:pt x="2322396" y="1014921"/>
                  <a:pt x="2264557" y="960147"/>
                  <a:pt x="2181823" y="990720"/>
                </a:cubicBezTo>
                <a:cubicBezTo>
                  <a:pt x="2099089" y="1021293"/>
                  <a:pt x="1867826" y="978801"/>
                  <a:pt x="1766620" y="990720"/>
                </a:cubicBezTo>
                <a:cubicBezTo>
                  <a:pt x="1665414" y="1002639"/>
                  <a:pt x="1359330" y="948369"/>
                  <a:pt x="1084501" y="990720"/>
                </a:cubicBezTo>
                <a:cubicBezTo>
                  <a:pt x="809672" y="1033071"/>
                  <a:pt x="753924" y="954720"/>
                  <a:pt x="669298" y="990720"/>
                </a:cubicBezTo>
                <a:cubicBezTo>
                  <a:pt x="584672" y="1026720"/>
                  <a:pt x="388490" y="945387"/>
                  <a:pt x="165123" y="990720"/>
                </a:cubicBezTo>
                <a:cubicBezTo>
                  <a:pt x="80599" y="992043"/>
                  <a:pt x="-6341" y="920886"/>
                  <a:pt x="0" y="825597"/>
                </a:cubicBezTo>
                <a:cubicBezTo>
                  <a:pt x="-4795" y="681800"/>
                  <a:pt x="28513" y="602689"/>
                  <a:pt x="0" y="488755"/>
                </a:cubicBezTo>
                <a:cubicBezTo>
                  <a:pt x="-28513" y="374821"/>
                  <a:pt x="25240" y="245380"/>
                  <a:pt x="0" y="165123"/>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400" dirty="0">
                <a:solidFill>
                  <a:schemeClr val="tx1"/>
                </a:solidFill>
                <a:ea typeface="ＭＳ Ｐゴシック" panose="020B0600070205080204" pitchFamily="34" charset="-128"/>
              </a:rPr>
              <a:t>This relates to whether a person has capacity </a:t>
            </a:r>
          </a:p>
          <a:p>
            <a:pPr algn="ctr"/>
            <a:r>
              <a:rPr lang="en-GB" altLang="en-US" sz="2400" dirty="0">
                <a:solidFill>
                  <a:schemeClr val="tx1"/>
                </a:solidFill>
                <a:ea typeface="ＭＳ Ｐゴシック" panose="020B0600070205080204" pitchFamily="34" charset="-128"/>
              </a:rPr>
              <a:t>A person CANNOT make a decision if the following persists:</a:t>
            </a:r>
            <a:endParaRPr lang="en-GB" sz="2400" dirty="0">
              <a:solidFill>
                <a:schemeClr val="tx1"/>
              </a:solidFill>
            </a:endParaRPr>
          </a:p>
          <a:p>
            <a:pPr algn="ctr"/>
            <a:endParaRPr lang="en-GB" dirty="0"/>
          </a:p>
        </p:txBody>
      </p:sp>
      <p:graphicFrame>
        <p:nvGraphicFramePr>
          <p:cNvPr id="8" name="Diagram 7">
            <a:extLst>
              <a:ext uri="{FF2B5EF4-FFF2-40B4-BE49-F238E27FC236}">
                <a16:creationId xmlns:a16="http://schemas.microsoft.com/office/drawing/2014/main" id="{85F094CD-CD78-40B1-8BFD-B0B8E94E8521}"/>
              </a:ext>
            </a:extLst>
          </p:cNvPr>
          <p:cNvGraphicFramePr/>
          <p:nvPr>
            <p:extLst>
              <p:ext uri="{D42A27DB-BD31-4B8C-83A1-F6EECF244321}">
                <p14:modId xmlns:p14="http://schemas.microsoft.com/office/powerpoint/2010/main" val="888038283"/>
              </p:ext>
            </p:extLst>
          </p:nvPr>
        </p:nvGraphicFramePr>
        <p:xfrm>
          <a:off x="419650" y="2073996"/>
          <a:ext cx="12228864" cy="3892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5158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graphicEl>
                                              <a:dgm id="{A944D458-34B3-4B62-A7D9-5BF842B32319}"/>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graphicEl>
                                              <a:dgm id="{ECF4253F-CCFA-4C32-8326-224A43AC17AE}"/>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graphicEl>
                                              <a:dgm id="{29120235-E29E-43CA-9997-8D9E101E206C}"/>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graphicEl>
                                              <a:dgm id="{D0C28732-917F-433C-AF45-36ACFF4B0CA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4384888" y="930166"/>
            <a:ext cx="3384550" cy="1233919"/>
          </a:xfrm>
          <a:prstGeom prst="ellipse">
            <a:avLst/>
          </a:prstGeom>
          <a:solidFill>
            <a:schemeClr val="accent1">
              <a:lumMod val="60000"/>
              <a:lumOff val="40000"/>
            </a:schemeClr>
          </a:solidFill>
          <a:ln w="25400" cap="flat" cmpd="sng" algn="ctr">
            <a:solidFill>
              <a:schemeClr val="tx1"/>
            </a:solidFill>
            <a:prstDash val="solid"/>
          </a:ln>
          <a:effectLst/>
        </p:spPr>
        <p:txBody>
          <a:bodyPr anchor="ctr"/>
          <a:lstStyle/>
          <a:p>
            <a:pPr algn="ctr">
              <a:defRPr/>
            </a:pPr>
            <a:r>
              <a:rPr lang="en-GB" sz="2400" kern="0" dirty="0">
                <a:ea typeface="ＭＳ Ｐゴシック" panose="020B0600070205080204" pitchFamily="34" charset="-128"/>
              </a:rPr>
              <a:t>Police Officer </a:t>
            </a:r>
          </a:p>
          <a:p>
            <a:pPr algn="ctr">
              <a:defRPr/>
            </a:pPr>
            <a:r>
              <a:rPr lang="en-GB" sz="2400" kern="0" dirty="0">
                <a:ea typeface="ＭＳ Ｐゴシック" panose="020B0600070205080204" pitchFamily="34" charset="-128"/>
              </a:rPr>
              <a:t>BELIEVES</a:t>
            </a:r>
          </a:p>
        </p:txBody>
      </p:sp>
      <p:sp>
        <p:nvSpPr>
          <p:cNvPr id="5" name="Oval 4"/>
          <p:cNvSpPr/>
          <p:nvPr/>
        </p:nvSpPr>
        <p:spPr>
          <a:xfrm>
            <a:off x="7480198" y="1749486"/>
            <a:ext cx="3582988" cy="914400"/>
          </a:xfrm>
          <a:prstGeom prst="ellipse">
            <a:avLst/>
          </a:prstGeom>
          <a:solidFill>
            <a:schemeClr val="tx2">
              <a:lumMod val="40000"/>
              <a:lumOff val="60000"/>
            </a:schemeClr>
          </a:solidFill>
          <a:ln w="25400" cap="flat" cmpd="sng" algn="ctr">
            <a:solidFill>
              <a:schemeClr val="tx1"/>
            </a:solidFill>
            <a:prstDash val="solid"/>
          </a:ln>
          <a:effectLst/>
        </p:spPr>
        <p:txBody>
          <a:bodyPr anchor="ctr"/>
          <a:lstStyle/>
          <a:p>
            <a:pPr algn="ctr">
              <a:defRPr/>
            </a:pPr>
            <a:r>
              <a:rPr lang="en-GB" sz="2400" kern="0" dirty="0">
                <a:ea typeface="ＭＳ Ｐゴシック" panose="020B0600070205080204" pitchFamily="34" charset="-128"/>
              </a:rPr>
              <a:t>Person 16 or over</a:t>
            </a:r>
          </a:p>
        </p:txBody>
      </p:sp>
      <p:sp>
        <p:nvSpPr>
          <p:cNvPr id="6" name="Oval 5"/>
          <p:cNvSpPr/>
          <p:nvPr/>
        </p:nvSpPr>
        <p:spPr>
          <a:xfrm>
            <a:off x="4926171" y="2621285"/>
            <a:ext cx="2301983" cy="914400"/>
          </a:xfrm>
          <a:prstGeom prst="ellipse">
            <a:avLst/>
          </a:prstGeom>
          <a:solidFill>
            <a:schemeClr val="accent1">
              <a:lumMod val="60000"/>
              <a:lumOff val="40000"/>
            </a:schemeClr>
          </a:solidFill>
          <a:ln w="9525" cap="flat" cmpd="sng" algn="ctr">
            <a:solidFill>
              <a:schemeClr val="tx1"/>
            </a:solidFill>
            <a:prstDash val="solid"/>
          </a:ln>
          <a:effectLst>
            <a:outerShdw blurRad="40000" dist="20000" dir="5400000" rotWithShape="0">
              <a:srgbClr val="000000">
                <a:alpha val="38000"/>
              </a:srgbClr>
            </a:outerShdw>
          </a:effectLst>
        </p:spPr>
        <p:txBody>
          <a:bodyPr anchor="ctr"/>
          <a:lstStyle/>
          <a:p>
            <a:pPr algn="ctr">
              <a:defRPr/>
            </a:pPr>
            <a:r>
              <a:rPr lang="en-GB" sz="2400" kern="0" dirty="0">
                <a:ea typeface="ＭＳ Ｐゴシック" panose="020B0600070205080204" pitchFamily="34" charset="-128"/>
              </a:rPr>
              <a:t>ACTIONS</a:t>
            </a:r>
          </a:p>
        </p:txBody>
      </p:sp>
      <p:sp>
        <p:nvSpPr>
          <p:cNvPr id="8" name="Oval 7"/>
          <p:cNvSpPr/>
          <p:nvPr/>
        </p:nvSpPr>
        <p:spPr>
          <a:xfrm>
            <a:off x="6853006" y="3400052"/>
            <a:ext cx="3582988" cy="1293864"/>
          </a:xfrm>
          <a:prstGeom prst="ellipse">
            <a:avLst/>
          </a:prstGeom>
          <a:solidFill>
            <a:schemeClr val="tx2">
              <a:lumMod val="40000"/>
              <a:lumOff val="60000"/>
            </a:schemeClr>
          </a:solidFill>
          <a:ln w="9525" cap="flat" cmpd="sng" algn="ctr">
            <a:solidFill>
              <a:schemeClr val="tx1"/>
            </a:solidFill>
            <a:prstDash val="solid"/>
          </a:ln>
          <a:effectLst>
            <a:outerShdw blurRad="40000" dist="20000" dir="5400000" rotWithShape="0">
              <a:srgbClr val="000000">
                <a:alpha val="38000"/>
              </a:srgbClr>
            </a:outerShdw>
          </a:effectLst>
        </p:spPr>
        <p:txBody>
          <a:bodyPr anchor="ctr"/>
          <a:lstStyle/>
          <a:p>
            <a:pPr algn="ctr">
              <a:defRPr/>
            </a:pPr>
            <a:r>
              <a:rPr lang="en-GB" sz="2200" kern="0" dirty="0">
                <a:ea typeface="ＭＳ Ｐゴシック" panose="020B0600070205080204" pitchFamily="34" charset="-128"/>
              </a:rPr>
              <a:t>Restraint Propionate to PREVENT ANY LIKELY HARM</a:t>
            </a:r>
          </a:p>
        </p:txBody>
      </p:sp>
      <p:sp>
        <p:nvSpPr>
          <p:cNvPr id="9" name="Oval 8"/>
          <p:cNvSpPr/>
          <p:nvPr/>
        </p:nvSpPr>
        <p:spPr>
          <a:xfrm>
            <a:off x="3880856" y="5075217"/>
            <a:ext cx="4392613" cy="914400"/>
          </a:xfrm>
          <a:prstGeom prst="ellipse">
            <a:avLst/>
          </a:prstGeom>
          <a:solidFill>
            <a:schemeClr val="accent1">
              <a:lumMod val="40000"/>
              <a:lumOff val="60000"/>
            </a:schemeClr>
          </a:solidFill>
          <a:ln w="9525" cap="flat" cmpd="sng" algn="ctr">
            <a:solidFill>
              <a:schemeClr val="tx1"/>
            </a:solidFill>
            <a:prstDash val="solid"/>
          </a:ln>
          <a:effectLst>
            <a:outerShdw blurRad="40000" dist="20000" dir="5400000" rotWithShape="0">
              <a:srgbClr val="000000">
                <a:alpha val="38000"/>
              </a:srgbClr>
            </a:outerShdw>
          </a:effectLst>
        </p:spPr>
        <p:txBody>
          <a:bodyPr anchor="ctr"/>
          <a:lstStyle/>
          <a:p>
            <a:pPr algn="ctr">
              <a:defRPr/>
            </a:pPr>
            <a:r>
              <a:rPr lang="en-GB" sz="2200" kern="0" dirty="0">
                <a:solidFill>
                  <a:prstClr val="black"/>
                </a:solidFill>
                <a:ea typeface="ＭＳ Ｐゴシック" panose="020B0600070205080204" pitchFamily="34" charset="-128"/>
              </a:rPr>
              <a:t>Officer will not incur Liability</a:t>
            </a:r>
          </a:p>
        </p:txBody>
      </p:sp>
      <p:sp>
        <p:nvSpPr>
          <p:cNvPr id="11" name="TextBox 10"/>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Police Interface with MCA 2005</a:t>
            </a:r>
          </a:p>
        </p:txBody>
      </p:sp>
      <p:sp>
        <p:nvSpPr>
          <p:cNvPr id="12" name="Oval 11"/>
          <p:cNvSpPr/>
          <p:nvPr/>
        </p:nvSpPr>
        <p:spPr>
          <a:xfrm>
            <a:off x="1128816" y="1715886"/>
            <a:ext cx="3582988" cy="914400"/>
          </a:xfrm>
          <a:prstGeom prst="ellipse">
            <a:avLst/>
          </a:prstGeom>
          <a:solidFill>
            <a:schemeClr val="tx2">
              <a:lumMod val="40000"/>
              <a:lumOff val="60000"/>
            </a:schemeClr>
          </a:solidFill>
          <a:ln w="25400" cap="flat" cmpd="sng" algn="ctr">
            <a:solidFill>
              <a:schemeClr val="tx1"/>
            </a:solidFill>
            <a:prstDash val="solid"/>
          </a:ln>
          <a:effectLst/>
        </p:spPr>
        <p:txBody>
          <a:bodyPr anchor="ctr"/>
          <a:lstStyle/>
          <a:p>
            <a:pPr algn="ctr">
              <a:defRPr/>
            </a:pPr>
            <a:r>
              <a:rPr lang="en-GB" sz="2400" kern="0" dirty="0">
                <a:ea typeface="ＭＳ Ｐゴシック" panose="020B0600070205080204" pitchFamily="34" charset="-128"/>
              </a:rPr>
              <a:t>Person lacks MENTAL CAPACITY</a:t>
            </a:r>
          </a:p>
        </p:txBody>
      </p:sp>
      <p:sp>
        <p:nvSpPr>
          <p:cNvPr id="13" name="Oval 12"/>
          <p:cNvSpPr/>
          <p:nvPr/>
        </p:nvSpPr>
        <p:spPr>
          <a:xfrm>
            <a:off x="2008094" y="3589784"/>
            <a:ext cx="3078072" cy="914400"/>
          </a:xfrm>
          <a:prstGeom prst="ellipse">
            <a:avLst/>
          </a:prstGeom>
          <a:solidFill>
            <a:schemeClr val="tx2">
              <a:lumMod val="40000"/>
              <a:lumOff val="60000"/>
            </a:schemeClr>
          </a:solidFill>
          <a:ln w="9525" cap="flat" cmpd="sng" algn="ctr">
            <a:solidFill>
              <a:schemeClr val="tx1"/>
            </a:solidFill>
            <a:prstDash val="solid"/>
          </a:ln>
          <a:effectLst>
            <a:outerShdw blurRad="40000" dist="20000" dir="5400000" rotWithShape="0">
              <a:srgbClr val="000000">
                <a:alpha val="38000"/>
              </a:srgbClr>
            </a:outerShdw>
          </a:effectLst>
        </p:spPr>
        <p:txBody>
          <a:bodyPr anchor="ctr"/>
          <a:lstStyle/>
          <a:p>
            <a:pPr algn="ctr">
              <a:defRPr/>
            </a:pPr>
            <a:r>
              <a:rPr lang="en-GB" sz="2200" kern="0" dirty="0">
                <a:ea typeface="ＭＳ Ｐゴシック" panose="020B0600070205080204" pitchFamily="34" charset="-128"/>
              </a:rPr>
              <a:t>BEST INTEREST</a:t>
            </a:r>
          </a:p>
        </p:txBody>
      </p:sp>
      <p:cxnSp>
        <p:nvCxnSpPr>
          <p:cNvPr id="4" name="Straight Arrow Connector 3">
            <a:extLst>
              <a:ext uri="{FF2B5EF4-FFF2-40B4-BE49-F238E27FC236}">
                <a16:creationId xmlns:a16="http://schemas.microsoft.com/office/drawing/2014/main" id="{68EEF895-2D4E-4EBD-8983-90457C2B2AB7}"/>
              </a:ext>
            </a:extLst>
          </p:cNvPr>
          <p:cNvCxnSpPr>
            <a:stCxn id="6" idx="5"/>
            <a:endCxn id="8" idx="1"/>
          </p:cNvCxnSpPr>
          <p:nvPr/>
        </p:nvCxnSpPr>
        <p:spPr>
          <a:xfrm>
            <a:off x="6891036" y="3401774"/>
            <a:ext cx="486686" cy="18776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A2F3D834-C384-4B89-81D2-3861A6A5EBC2}"/>
              </a:ext>
            </a:extLst>
          </p:cNvPr>
          <p:cNvCxnSpPr>
            <a:cxnSpLocks/>
          </p:cNvCxnSpPr>
          <p:nvPr/>
        </p:nvCxnSpPr>
        <p:spPr>
          <a:xfrm flipH="1">
            <a:off x="4384888" y="3295574"/>
            <a:ext cx="701278" cy="34054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042529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8" grpId="0" animBg="1"/>
      <p:bldP spid="9" grpId="0" animBg="1"/>
      <p:bldP spid="12" grpId="0" animBg="1"/>
      <p:bldP spid="13"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531991" y="346650"/>
            <a:ext cx="1110807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Restraint with Person Suffering Mental Disorder </a:t>
            </a:r>
          </a:p>
        </p:txBody>
      </p:sp>
      <p:graphicFrame>
        <p:nvGraphicFramePr>
          <p:cNvPr id="2" name="Diagram 1">
            <a:extLst>
              <a:ext uri="{FF2B5EF4-FFF2-40B4-BE49-F238E27FC236}">
                <a16:creationId xmlns:a16="http://schemas.microsoft.com/office/drawing/2014/main" id="{E24DE4E7-811C-4AE3-AD19-A6C0BB0C5B3A}"/>
              </a:ext>
            </a:extLst>
          </p:cNvPr>
          <p:cNvGraphicFramePr/>
          <p:nvPr>
            <p:extLst>
              <p:ext uri="{D42A27DB-BD31-4B8C-83A1-F6EECF244321}">
                <p14:modId xmlns:p14="http://schemas.microsoft.com/office/powerpoint/2010/main" val="3470165105"/>
              </p:ext>
            </p:extLst>
          </p:nvPr>
        </p:nvGraphicFramePr>
        <p:xfrm>
          <a:off x="656935" y="346650"/>
          <a:ext cx="10878130" cy="58930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4638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2299A12B-21E4-405B-9DF3-89CFA2ABD8C7}"/>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3DC396CA-1105-466B-8D18-C27C58D172EE}"/>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graphicEl>
                                              <a:dgm id="{875D909D-0AE2-43F2-B057-1551DF872D6D}"/>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graphicEl>
                                              <a:dgm id="{4D27D3A9-A71C-4FB3-B539-CC1B3B921466}"/>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graphicEl>
                                              <a:dgm id="{A0C2E134-F289-44B1-8C1A-5768AF18C77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9876256C-B314-436F-A279-25AE859D178E}"/>
              </a:ext>
            </a:extLst>
          </p:cNvPr>
          <p:cNvSpPr/>
          <p:nvPr/>
        </p:nvSpPr>
        <p:spPr>
          <a:xfrm>
            <a:off x="647799" y="3852882"/>
            <a:ext cx="10827025" cy="1908313"/>
          </a:xfrm>
          <a:custGeom>
            <a:avLst/>
            <a:gdLst>
              <a:gd name="connsiteX0" fmla="*/ 0 w 10827025"/>
              <a:gd name="connsiteY0" fmla="*/ 318059 h 1908313"/>
              <a:gd name="connsiteX1" fmla="*/ 318059 w 10827025"/>
              <a:gd name="connsiteY1" fmla="*/ 0 h 1908313"/>
              <a:gd name="connsiteX2" fmla="*/ 917524 w 10827025"/>
              <a:gd name="connsiteY2" fmla="*/ 0 h 1908313"/>
              <a:gd name="connsiteX3" fmla="*/ 1313171 w 10827025"/>
              <a:gd name="connsiteY3" fmla="*/ 0 h 1908313"/>
              <a:gd name="connsiteX4" fmla="*/ 1606909 w 10827025"/>
              <a:gd name="connsiteY4" fmla="*/ 0 h 1908313"/>
              <a:gd name="connsiteX5" fmla="*/ 2104465 w 10827025"/>
              <a:gd name="connsiteY5" fmla="*/ 0 h 1908313"/>
              <a:gd name="connsiteX6" fmla="*/ 2500112 w 10827025"/>
              <a:gd name="connsiteY6" fmla="*/ 0 h 1908313"/>
              <a:gd name="connsiteX7" fmla="*/ 2793850 w 10827025"/>
              <a:gd name="connsiteY7" fmla="*/ 0 h 1908313"/>
              <a:gd name="connsiteX8" fmla="*/ 3393315 w 10827025"/>
              <a:gd name="connsiteY8" fmla="*/ 0 h 1908313"/>
              <a:gd name="connsiteX9" fmla="*/ 3890871 w 10827025"/>
              <a:gd name="connsiteY9" fmla="*/ 0 h 1908313"/>
              <a:gd name="connsiteX10" fmla="*/ 4592245 w 10827025"/>
              <a:gd name="connsiteY10" fmla="*/ 0 h 1908313"/>
              <a:gd name="connsiteX11" fmla="*/ 4987892 w 10827025"/>
              <a:gd name="connsiteY11" fmla="*/ 0 h 1908313"/>
              <a:gd name="connsiteX12" fmla="*/ 5791176 w 10827025"/>
              <a:gd name="connsiteY12" fmla="*/ 0 h 1908313"/>
              <a:gd name="connsiteX13" fmla="*/ 6186823 w 10827025"/>
              <a:gd name="connsiteY13" fmla="*/ 0 h 1908313"/>
              <a:gd name="connsiteX14" fmla="*/ 6480560 w 10827025"/>
              <a:gd name="connsiteY14" fmla="*/ 0 h 1908313"/>
              <a:gd name="connsiteX15" fmla="*/ 7181935 w 10827025"/>
              <a:gd name="connsiteY15" fmla="*/ 0 h 1908313"/>
              <a:gd name="connsiteX16" fmla="*/ 7577582 w 10827025"/>
              <a:gd name="connsiteY16" fmla="*/ 0 h 1908313"/>
              <a:gd name="connsiteX17" fmla="*/ 8380865 w 10827025"/>
              <a:gd name="connsiteY17" fmla="*/ 0 h 1908313"/>
              <a:gd name="connsiteX18" fmla="*/ 8776512 w 10827025"/>
              <a:gd name="connsiteY18" fmla="*/ 0 h 1908313"/>
              <a:gd name="connsiteX19" fmla="*/ 9274068 w 10827025"/>
              <a:gd name="connsiteY19" fmla="*/ 0 h 1908313"/>
              <a:gd name="connsiteX20" fmla="*/ 9669715 w 10827025"/>
              <a:gd name="connsiteY20" fmla="*/ 0 h 1908313"/>
              <a:gd name="connsiteX21" fmla="*/ 10508966 w 10827025"/>
              <a:gd name="connsiteY21" fmla="*/ 0 h 1908313"/>
              <a:gd name="connsiteX22" fmla="*/ 10827025 w 10827025"/>
              <a:gd name="connsiteY22" fmla="*/ 318059 h 1908313"/>
              <a:gd name="connsiteX23" fmla="*/ 10827025 w 10827025"/>
              <a:gd name="connsiteY23" fmla="*/ 754846 h 1908313"/>
              <a:gd name="connsiteX24" fmla="*/ 10827025 w 10827025"/>
              <a:gd name="connsiteY24" fmla="*/ 1140745 h 1908313"/>
              <a:gd name="connsiteX25" fmla="*/ 10827025 w 10827025"/>
              <a:gd name="connsiteY25" fmla="*/ 1590254 h 1908313"/>
              <a:gd name="connsiteX26" fmla="*/ 10508966 w 10827025"/>
              <a:gd name="connsiteY26" fmla="*/ 1908313 h 1908313"/>
              <a:gd name="connsiteX27" fmla="*/ 10215228 w 10827025"/>
              <a:gd name="connsiteY27" fmla="*/ 1908313 h 1908313"/>
              <a:gd name="connsiteX28" fmla="*/ 9819581 w 10827025"/>
              <a:gd name="connsiteY28" fmla="*/ 1908313 h 1908313"/>
              <a:gd name="connsiteX29" fmla="*/ 9423934 w 10827025"/>
              <a:gd name="connsiteY29" fmla="*/ 1908313 h 1908313"/>
              <a:gd name="connsiteX30" fmla="*/ 8722560 w 10827025"/>
              <a:gd name="connsiteY30" fmla="*/ 1908313 h 1908313"/>
              <a:gd name="connsiteX31" fmla="*/ 8225004 w 10827025"/>
              <a:gd name="connsiteY31" fmla="*/ 1908313 h 1908313"/>
              <a:gd name="connsiteX32" fmla="*/ 7625539 w 10827025"/>
              <a:gd name="connsiteY32" fmla="*/ 1908313 h 1908313"/>
              <a:gd name="connsiteX33" fmla="*/ 7229892 w 10827025"/>
              <a:gd name="connsiteY33" fmla="*/ 1908313 h 1908313"/>
              <a:gd name="connsiteX34" fmla="*/ 6426609 w 10827025"/>
              <a:gd name="connsiteY34" fmla="*/ 1908313 h 1908313"/>
              <a:gd name="connsiteX35" fmla="*/ 6030962 w 10827025"/>
              <a:gd name="connsiteY35" fmla="*/ 1908313 h 1908313"/>
              <a:gd name="connsiteX36" fmla="*/ 5737224 w 10827025"/>
              <a:gd name="connsiteY36" fmla="*/ 1908313 h 1908313"/>
              <a:gd name="connsiteX37" fmla="*/ 4933940 w 10827025"/>
              <a:gd name="connsiteY37" fmla="*/ 1908313 h 1908313"/>
              <a:gd name="connsiteX38" fmla="*/ 4334475 w 10827025"/>
              <a:gd name="connsiteY38" fmla="*/ 1908313 h 1908313"/>
              <a:gd name="connsiteX39" fmla="*/ 3633101 w 10827025"/>
              <a:gd name="connsiteY39" fmla="*/ 1908313 h 1908313"/>
              <a:gd name="connsiteX40" fmla="*/ 2829818 w 10827025"/>
              <a:gd name="connsiteY40" fmla="*/ 1908313 h 1908313"/>
              <a:gd name="connsiteX41" fmla="*/ 2230353 w 10827025"/>
              <a:gd name="connsiteY41" fmla="*/ 1908313 h 1908313"/>
              <a:gd name="connsiteX42" fmla="*/ 1528979 w 10827025"/>
              <a:gd name="connsiteY42" fmla="*/ 1908313 h 1908313"/>
              <a:gd name="connsiteX43" fmla="*/ 1031422 w 10827025"/>
              <a:gd name="connsiteY43" fmla="*/ 1908313 h 1908313"/>
              <a:gd name="connsiteX44" fmla="*/ 318059 w 10827025"/>
              <a:gd name="connsiteY44" fmla="*/ 1908313 h 1908313"/>
              <a:gd name="connsiteX45" fmla="*/ 0 w 10827025"/>
              <a:gd name="connsiteY45" fmla="*/ 1590254 h 1908313"/>
              <a:gd name="connsiteX46" fmla="*/ 0 w 10827025"/>
              <a:gd name="connsiteY46" fmla="*/ 1178911 h 1908313"/>
              <a:gd name="connsiteX47" fmla="*/ 0 w 10827025"/>
              <a:gd name="connsiteY47" fmla="*/ 754846 h 1908313"/>
              <a:gd name="connsiteX48" fmla="*/ 0 w 10827025"/>
              <a:gd name="connsiteY48" fmla="*/ 318059 h 1908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Lst>
            <a:rect l="l" t="t" r="r" b="b"/>
            <a:pathLst>
              <a:path w="10827025" h="1908313" fill="none" extrusionOk="0">
                <a:moveTo>
                  <a:pt x="0" y="318059"/>
                </a:moveTo>
                <a:cubicBezTo>
                  <a:pt x="-6388" y="131827"/>
                  <a:pt x="133301" y="30148"/>
                  <a:pt x="318059" y="0"/>
                </a:cubicBezTo>
                <a:cubicBezTo>
                  <a:pt x="584342" y="-29917"/>
                  <a:pt x="634454" y="34647"/>
                  <a:pt x="917524" y="0"/>
                </a:cubicBezTo>
                <a:cubicBezTo>
                  <a:pt x="1200594" y="-34647"/>
                  <a:pt x="1151783" y="33298"/>
                  <a:pt x="1313171" y="0"/>
                </a:cubicBezTo>
                <a:cubicBezTo>
                  <a:pt x="1474559" y="-33298"/>
                  <a:pt x="1464388" y="24588"/>
                  <a:pt x="1606909" y="0"/>
                </a:cubicBezTo>
                <a:cubicBezTo>
                  <a:pt x="1749430" y="-24588"/>
                  <a:pt x="1923830" y="50514"/>
                  <a:pt x="2104465" y="0"/>
                </a:cubicBezTo>
                <a:cubicBezTo>
                  <a:pt x="2285100" y="-50514"/>
                  <a:pt x="2324854" y="1318"/>
                  <a:pt x="2500112" y="0"/>
                </a:cubicBezTo>
                <a:cubicBezTo>
                  <a:pt x="2675370" y="-1318"/>
                  <a:pt x="2647489" y="23381"/>
                  <a:pt x="2793850" y="0"/>
                </a:cubicBezTo>
                <a:cubicBezTo>
                  <a:pt x="2940211" y="-23381"/>
                  <a:pt x="3205881" y="20115"/>
                  <a:pt x="3393315" y="0"/>
                </a:cubicBezTo>
                <a:cubicBezTo>
                  <a:pt x="3580750" y="-20115"/>
                  <a:pt x="3739562" y="10293"/>
                  <a:pt x="3890871" y="0"/>
                </a:cubicBezTo>
                <a:cubicBezTo>
                  <a:pt x="4042180" y="-10293"/>
                  <a:pt x="4388800" y="59157"/>
                  <a:pt x="4592245" y="0"/>
                </a:cubicBezTo>
                <a:cubicBezTo>
                  <a:pt x="4795690" y="-59157"/>
                  <a:pt x="4830587" y="22253"/>
                  <a:pt x="4987892" y="0"/>
                </a:cubicBezTo>
                <a:cubicBezTo>
                  <a:pt x="5145197" y="-22253"/>
                  <a:pt x="5500695" y="84904"/>
                  <a:pt x="5791176" y="0"/>
                </a:cubicBezTo>
                <a:cubicBezTo>
                  <a:pt x="6081657" y="-84904"/>
                  <a:pt x="6012502" y="6377"/>
                  <a:pt x="6186823" y="0"/>
                </a:cubicBezTo>
                <a:cubicBezTo>
                  <a:pt x="6361144" y="-6377"/>
                  <a:pt x="6409825" y="6655"/>
                  <a:pt x="6480560" y="0"/>
                </a:cubicBezTo>
                <a:cubicBezTo>
                  <a:pt x="6551295" y="-6655"/>
                  <a:pt x="6877774" y="11277"/>
                  <a:pt x="7181935" y="0"/>
                </a:cubicBezTo>
                <a:cubicBezTo>
                  <a:pt x="7486097" y="-11277"/>
                  <a:pt x="7456717" y="822"/>
                  <a:pt x="7577582" y="0"/>
                </a:cubicBezTo>
                <a:cubicBezTo>
                  <a:pt x="7698447" y="-822"/>
                  <a:pt x="7993198" y="64427"/>
                  <a:pt x="8380865" y="0"/>
                </a:cubicBezTo>
                <a:cubicBezTo>
                  <a:pt x="8768532" y="-64427"/>
                  <a:pt x="8680181" y="23705"/>
                  <a:pt x="8776512" y="0"/>
                </a:cubicBezTo>
                <a:cubicBezTo>
                  <a:pt x="8872843" y="-23705"/>
                  <a:pt x="9170434" y="7919"/>
                  <a:pt x="9274068" y="0"/>
                </a:cubicBezTo>
                <a:cubicBezTo>
                  <a:pt x="9377702" y="-7919"/>
                  <a:pt x="9587774" y="14173"/>
                  <a:pt x="9669715" y="0"/>
                </a:cubicBezTo>
                <a:cubicBezTo>
                  <a:pt x="9751656" y="-14173"/>
                  <a:pt x="10198904" y="82264"/>
                  <a:pt x="10508966" y="0"/>
                </a:cubicBezTo>
                <a:cubicBezTo>
                  <a:pt x="10725105" y="30900"/>
                  <a:pt x="10844381" y="139202"/>
                  <a:pt x="10827025" y="318059"/>
                </a:cubicBezTo>
                <a:cubicBezTo>
                  <a:pt x="10874529" y="532711"/>
                  <a:pt x="10805607" y="661031"/>
                  <a:pt x="10827025" y="754846"/>
                </a:cubicBezTo>
                <a:cubicBezTo>
                  <a:pt x="10848443" y="848661"/>
                  <a:pt x="10818994" y="1033748"/>
                  <a:pt x="10827025" y="1140745"/>
                </a:cubicBezTo>
                <a:cubicBezTo>
                  <a:pt x="10835056" y="1247742"/>
                  <a:pt x="10802444" y="1439650"/>
                  <a:pt x="10827025" y="1590254"/>
                </a:cubicBezTo>
                <a:cubicBezTo>
                  <a:pt x="10851518" y="1782522"/>
                  <a:pt x="10703375" y="1915651"/>
                  <a:pt x="10508966" y="1908313"/>
                </a:cubicBezTo>
                <a:cubicBezTo>
                  <a:pt x="10366758" y="1916017"/>
                  <a:pt x="10324927" y="1873735"/>
                  <a:pt x="10215228" y="1908313"/>
                </a:cubicBezTo>
                <a:cubicBezTo>
                  <a:pt x="10105529" y="1942891"/>
                  <a:pt x="9904024" y="1879735"/>
                  <a:pt x="9819581" y="1908313"/>
                </a:cubicBezTo>
                <a:cubicBezTo>
                  <a:pt x="9735138" y="1936891"/>
                  <a:pt x="9518107" y="1893909"/>
                  <a:pt x="9423934" y="1908313"/>
                </a:cubicBezTo>
                <a:cubicBezTo>
                  <a:pt x="9329761" y="1922717"/>
                  <a:pt x="8958101" y="1835863"/>
                  <a:pt x="8722560" y="1908313"/>
                </a:cubicBezTo>
                <a:cubicBezTo>
                  <a:pt x="8487019" y="1980763"/>
                  <a:pt x="8433866" y="1872930"/>
                  <a:pt x="8225004" y="1908313"/>
                </a:cubicBezTo>
                <a:cubicBezTo>
                  <a:pt x="8016142" y="1943696"/>
                  <a:pt x="7804920" y="1847729"/>
                  <a:pt x="7625539" y="1908313"/>
                </a:cubicBezTo>
                <a:cubicBezTo>
                  <a:pt x="7446158" y="1968897"/>
                  <a:pt x="7390086" y="1862453"/>
                  <a:pt x="7229892" y="1908313"/>
                </a:cubicBezTo>
                <a:cubicBezTo>
                  <a:pt x="7069698" y="1954173"/>
                  <a:pt x="6702458" y="1824606"/>
                  <a:pt x="6426609" y="1908313"/>
                </a:cubicBezTo>
                <a:cubicBezTo>
                  <a:pt x="6150760" y="1992020"/>
                  <a:pt x="6178032" y="1875639"/>
                  <a:pt x="6030962" y="1908313"/>
                </a:cubicBezTo>
                <a:cubicBezTo>
                  <a:pt x="5883892" y="1940987"/>
                  <a:pt x="5862187" y="1903399"/>
                  <a:pt x="5737224" y="1908313"/>
                </a:cubicBezTo>
                <a:cubicBezTo>
                  <a:pt x="5612261" y="1913227"/>
                  <a:pt x="5327402" y="1829583"/>
                  <a:pt x="4933940" y="1908313"/>
                </a:cubicBezTo>
                <a:cubicBezTo>
                  <a:pt x="4540478" y="1987043"/>
                  <a:pt x="4500086" y="1866363"/>
                  <a:pt x="4334475" y="1908313"/>
                </a:cubicBezTo>
                <a:cubicBezTo>
                  <a:pt x="4168864" y="1950263"/>
                  <a:pt x="3907720" y="1849664"/>
                  <a:pt x="3633101" y="1908313"/>
                </a:cubicBezTo>
                <a:cubicBezTo>
                  <a:pt x="3358482" y="1966962"/>
                  <a:pt x="3147489" y="1854063"/>
                  <a:pt x="2829818" y="1908313"/>
                </a:cubicBezTo>
                <a:cubicBezTo>
                  <a:pt x="2512147" y="1962563"/>
                  <a:pt x="2448084" y="1850673"/>
                  <a:pt x="2230353" y="1908313"/>
                </a:cubicBezTo>
                <a:cubicBezTo>
                  <a:pt x="2012623" y="1965953"/>
                  <a:pt x="1673441" y="1906929"/>
                  <a:pt x="1528979" y="1908313"/>
                </a:cubicBezTo>
                <a:cubicBezTo>
                  <a:pt x="1384517" y="1909697"/>
                  <a:pt x="1201955" y="1849130"/>
                  <a:pt x="1031422" y="1908313"/>
                </a:cubicBezTo>
                <a:cubicBezTo>
                  <a:pt x="860889" y="1967496"/>
                  <a:pt x="590022" y="1862867"/>
                  <a:pt x="318059" y="1908313"/>
                </a:cubicBezTo>
                <a:cubicBezTo>
                  <a:pt x="156974" y="1913211"/>
                  <a:pt x="-17562" y="1749231"/>
                  <a:pt x="0" y="1590254"/>
                </a:cubicBezTo>
                <a:cubicBezTo>
                  <a:pt x="-5200" y="1506621"/>
                  <a:pt x="24421" y="1294288"/>
                  <a:pt x="0" y="1178911"/>
                </a:cubicBezTo>
                <a:cubicBezTo>
                  <a:pt x="-24421" y="1063534"/>
                  <a:pt x="31547" y="941935"/>
                  <a:pt x="0" y="754846"/>
                </a:cubicBezTo>
                <a:cubicBezTo>
                  <a:pt x="-31547" y="567757"/>
                  <a:pt x="42986" y="409226"/>
                  <a:pt x="0" y="318059"/>
                </a:cubicBezTo>
                <a:close/>
              </a:path>
              <a:path w="10827025" h="1908313" stroke="0" extrusionOk="0">
                <a:moveTo>
                  <a:pt x="0" y="318059"/>
                </a:moveTo>
                <a:cubicBezTo>
                  <a:pt x="-1693" y="155572"/>
                  <a:pt x="129289" y="-14451"/>
                  <a:pt x="318059" y="0"/>
                </a:cubicBezTo>
                <a:cubicBezTo>
                  <a:pt x="550307" y="-15068"/>
                  <a:pt x="683048" y="38214"/>
                  <a:pt x="815615" y="0"/>
                </a:cubicBezTo>
                <a:cubicBezTo>
                  <a:pt x="948182" y="-38214"/>
                  <a:pt x="991754" y="25204"/>
                  <a:pt x="1109353" y="0"/>
                </a:cubicBezTo>
                <a:cubicBezTo>
                  <a:pt x="1226952" y="-25204"/>
                  <a:pt x="1588461" y="26928"/>
                  <a:pt x="1708818" y="0"/>
                </a:cubicBezTo>
                <a:cubicBezTo>
                  <a:pt x="1829176" y="-26928"/>
                  <a:pt x="2138783" y="64827"/>
                  <a:pt x="2410192" y="0"/>
                </a:cubicBezTo>
                <a:cubicBezTo>
                  <a:pt x="2681601" y="-64827"/>
                  <a:pt x="2953358" y="59486"/>
                  <a:pt x="3213476" y="0"/>
                </a:cubicBezTo>
                <a:cubicBezTo>
                  <a:pt x="3473594" y="-59486"/>
                  <a:pt x="3830761" y="11935"/>
                  <a:pt x="4016759" y="0"/>
                </a:cubicBezTo>
                <a:cubicBezTo>
                  <a:pt x="4202757" y="-11935"/>
                  <a:pt x="4270018" y="19439"/>
                  <a:pt x="4412406" y="0"/>
                </a:cubicBezTo>
                <a:cubicBezTo>
                  <a:pt x="4554794" y="-19439"/>
                  <a:pt x="4623118" y="32637"/>
                  <a:pt x="4706144" y="0"/>
                </a:cubicBezTo>
                <a:cubicBezTo>
                  <a:pt x="4789170" y="-32637"/>
                  <a:pt x="4990045" y="28464"/>
                  <a:pt x="5203700" y="0"/>
                </a:cubicBezTo>
                <a:cubicBezTo>
                  <a:pt x="5417355" y="-28464"/>
                  <a:pt x="5357944" y="10831"/>
                  <a:pt x="5497438" y="0"/>
                </a:cubicBezTo>
                <a:cubicBezTo>
                  <a:pt x="5636932" y="-10831"/>
                  <a:pt x="6023517" y="23224"/>
                  <a:pt x="6198812" y="0"/>
                </a:cubicBezTo>
                <a:cubicBezTo>
                  <a:pt x="6374107" y="-23224"/>
                  <a:pt x="6469674" y="20113"/>
                  <a:pt x="6594459" y="0"/>
                </a:cubicBezTo>
                <a:cubicBezTo>
                  <a:pt x="6719244" y="-20113"/>
                  <a:pt x="6975783" y="35580"/>
                  <a:pt x="7092015" y="0"/>
                </a:cubicBezTo>
                <a:cubicBezTo>
                  <a:pt x="7208247" y="-35580"/>
                  <a:pt x="7356361" y="36758"/>
                  <a:pt x="7589571" y="0"/>
                </a:cubicBezTo>
                <a:cubicBezTo>
                  <a:pt x="7822781" y="-36758"/>
                  <a:pt x="7954533" y="45607"/>
                  <a:pt x="8290945" y="0"/>
                </a:cubicBezTo>
                <a:cubicBezTo>
                  <a:pt x="8627357" y="-45607"/>
                  <a:pt x="8446509" y="2080"/>
                  <a:pt x="8584683" y="0"/>
                </a:cubicBezTo>
                <a:cubicBezTo>
                  <a:pt x="8722857" y="-2080"/>
                  <a:pt x="8877806" y="24617"/>
                  <a:pt x="8980330" y="0"/>
                </a:cubicBezTo>
                <a:cubicBezTo>
                  <a:pt x="9082854" y="-24617"/>
                  <a:pt x="9359755" y="17284"/>
                  <a:pt x="9681704" y="0"/>
                </a:cubicBezTo>
                <a:cubicBezTo>
                  <a:pt x="10003653" y="-17284"/>
                  <a:pt x="10188174" y="7012"/>
                  <a:pt x="10508966" y="0"/>
                </a:cubicBezTo>
                <a:cubicBezTo>
                  <a:pt x="10684216" y="-4476"/>
                  <a:pt x="10810462" y="159356"/>
                  <a:pt x="10827025" y="318059"/>
                </a:cubicBezTo>
                <a:cubicBezTo>
                  <a:pt x="10847085" y="459922"/>
                  <a:pt x="10824886" y="546136"/>
                  <a:pt x="10827025" y="729402"/>
                </a:cubicBezTo>
                <a:cubicBezTo>
                  <a:pt x="10829164" y="912668"/>
                  <a:pt x="10779125" y="952951"/>
                  <a:pt x="10827025" y="1153467"/>
                </a:cubicBezTo>
                <a:cubicBezTo>
                  <a:pt x="10874925" y="1353983"/>
                  <a:pt x="10799048" y="1453404"/>
                  <a:pt x="10827025" y="1590254"/>
                </a:cubicBezTo>
                <a:cubicBezTo>
                  <a:pt x="10831991" y="1770653"/>
                  <a:pt x="10670652" y="1896424"/>
                  <a:pt x="10508966" y="1908313"/>
                </a:cubicBezTo>
                <a:cubicBezTo>
                  <a:pt x="10288496" y="1978822"/>
                  <a:pt x="10073850" y="1896671"/>
                  <a:pt x="9909501" y="1908313"/>
                </a:cubicBezTo>
                <a:cubicBezTo>
                  <a:pt x="9745152" y="1919955"/>
                  <a:pt x="9683901" y="1868514"/>
                  <a:pt x="9513854" y="1908313"/>
                </a:cubicBezTo>
                <a:cubicBezTo>
                  <a:pt x="9343807" y="1948112"/>
                  <a:pt x="9212650" y="1885267"/>
                  <a:pt x="9118207" y="1908313"/>
                </a:cubicBezTo>
                <a:cubicBezTo>
                  <a:pt x="9023764" y="1931359"/>
                  <a:pt x="8759165" y="1828798"/>
                  <a:pt x="8416833" y="1908313"/>
                </a:cubicBezTo>
                <a:cubicBezTo>
                  <a:pt x="8074501" y="1987828"/>
                  <a:pt x="8049146" y="1863137"/>
                  <a:pt x="7817368" y="1908313"/>
                </a:cubicBezTo>
                <a:cubicBezTo>
                  <a:pt x="7585590" y="1953489"/>
                  <a:pt x="7616792" y="1879516"/>
                  <a:pt x="7523630" y="1908313"/>
                </a:cubicBezTo>
                <a:cubicBezTo>
                  <a:pt x="7430468" y="1937110"/>
                  <a:pt x="7305278" y="1907221"/>
                  <a:pt x="7229892" y="1908313"/>
                </a:cubicBezTo>
                <a:cubicBezTo>
                  <a:pt x="7154506" y="1909405"/>
                  <a:pt x="6857370" y="1892282"/>
                  <a:pt x="6732336" y="1908313"/>
                </a:cubicBezTo>
                <a:cubicBezTo>
                  <a:pt x="6607302" y="1924344"/>
                  <a:pt x="6545940" y="1874873"/>
                  <a:pt x="6438598" y="1908313"/>
                </a:cubicBezTo>
                <a:cubicBezTo>
                  <a:pt x="6331256" y="1941753"/>
                  <a:pt x="5995014" y="1879207"/>
                  <a:pt x="5737224" y="1908313"/>
                </a:cubicBezTo>
                <a:cubicBezTo>
                  <a:pt x="5479434" y="1937419"/>
                  <a:pt x="5531611" y="1891218"/>
                  <a:pt x="5443486" y="1908313"/>
                </a:cubicBezTo>
                <a:cubicBezTo>
                  <a:pt x="5355361" y="1925408"/>
                  <a:pt x="4993289" y="1883885"/>
                  <a:pt x="4742112" y="1908313"/>
                </a:cubicBezTo>
                <a:cubicBezTo>
                  <a:pt x="4490935" y="1932741"/>
                  <a:pt x="4531668" y="1875428"/>
                  <a:pt x="4448374" y="1908313"/>
                </a:cubicBezTo>
                <a:cubicBezTo>
                  <a:pt x="4365080" y="1941198"/>
                  <a:pt x="3962400" y="1882803"/>
                  <a:pt x="3645090" y="1908313"/>
                </a:cubicBezTo>
                <a:cubicBezTo>
                  <a:pt x="3327780" y="1933823"/>
                  <a:pt x="3402470" y="1893480"/>
                  <a:pt x="3249443" y="1908313"/>
                </a:cubicBezTo>
                <a:cubicBezTo>
                  <a:pt x="3096416" y="1923146"/>
                  <a:pt x="2866294" y="1890681"/>
                  <a:pt x="2751887" y="1908313"/>
                </a:cubicBezTo>
                <a:cubicBezTo>
                  <a:pt x="2637480" y="1925945"/>
                  <a:pt x="2316956" y="1844206"/>
                  <a:pt x="2152422" y="1908313"/>
                </a:cubicBezTo>
                <a:cubicBezTo>
                  <a:pt x="1987889" y="1972420"/>
                  <a:pt x="1941931" y="1881139"/>
                  <a:pt x="1858684" y="1908313"/>
                </a:cubicBezTo>
                <a:cubicBezTo>
                  <a:pt x="1775437" y="1935487"/>
                  <a:pt x="1512297" y="1897064"/>
                  <a:pt x="1361128" y="1908313"/>
                </a:cubicBezTo>
                <a:cubicBezTo>
                  <a:pt x="1209959" y="1919562"/>
                  <a:pt x="722710" y="1889309"/>
                  <a:pt x="318059" y="1908313"/>
                </a:cubicBezTo>
                <a:cubicBezTo>
                  <a:pt x="191730" y="1900799"/>
                  <a:pt x="26219" y="1750793"/>
                  <a:pt x="0" y="1590254"/>
                </a:cubicBezTo>
                <a:cubicBezTo>
                  <a:pt x="-26620" y="1463271"/>
                  <a:pt x="33377" y="1342811"/>
                  <a:pt x="0" y="1191633"/>
                </a:cubicBezTo>
                <a:cubicBezTo>
                  <a:pt x="-33377" y="1040455"/>
                  <a:pt x="9289" y="975867"/>
                  <a:pt x="0" y="780290"/>
                </a:cubicBezTo>
                <a:cubicBezTo>
                  <a:pt x="-9289" y="584713"/>
                  <a:pt x="13942" y="464357"/>
                  <a:pt x="0" y="318059"/>
                </a:cubicBezTo>
                <a:close/>
              </a:path>
            </a:pathLst>
          </a:custGeom>
          <a:solidFill>
            <a:schemeClr val="accent3">
              <a:lumMod val="20000"/>
              <a:lumOff val="80000"/>
            </a:schemeClr>
          </a:solidFill>
          <a:ln>
            <a:solidFill>
              <a:schemeClr val="tx1"/>
            </a:solidFill>
            <a:extLst>
              <a:ext uri="{C807C97D-BFC1-408E-A445-0C87EB9F89A2}">
                <ask:lineSketchStyleProps xmlns:ask="http://schemas.microsoft.com/office/drawing/2018/sketchyshapes" sd="2568336413">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05ADC0CB-2EB6-4BFB-A23B-1F086BBBBC0C}"/>
              </a:ext>
            </a:extLst>
          </p:cNvPr>
          <p:cNvSpPr/>
          <p:nvPr/>
        </p:nvSpPr>
        <p:spPr>
          <a:xfrm>
            <a:off x="622852" y="1924903"/>
            <a:ext cx="10827025" cy="1696279"/>
          </a:xfrm>
          <a:custGeom>
            <a:avLst/>
            <a:gdLst>
              <a:gd name="connsiteX0" fmla="*/ 0 w 10827025"/>
              <a:gd name="connsiteY0" fmla="*/ 282719 h 1696279"/>
              <a:gd name="connsiteX1" fmla="*/ 282719 w 10827025"/>
              <a:gd name="connsiteY1" fmla="*/ 0 h 1696279"/>
              <a:gd name="connsiteX2" fmla="*/ 955423 w 10827025"/>
              <a:gd name="connsiteY2" fmla="*/ 0 h 1696279"/>
              <a:gd name="connsiteX3" fmla="*/ 1422895 w 10827025"/>
              <a:gd name="connsiteY3" fmla="*/ 0 h 1696279"/>
              <a:gd name="connsiteX4" fmla="*/ 2198215 w 10827025"/>
              <a:gd name="connsiteY4" fmla="*/ 0 h 1696279"/>
              <a:gd name="connsiteX5" fmla="*/ 2563072 w 10827025"/>
              <a:gd name="connsiteY5" fmla="*/ 0 h 1696279"/>
              <a:gd name="connsiteX6" fmla="*/ 3030544 w 10827025"/>
              <a:gd name="connsiteY6" fmla="*/ 0 h 1696279"/>
              <a:gd name="connsiteX7" fmla="*/ 3703248 w 10827025"/>
              <a:gd name="connsiteY7" fmla="*/ 0 h 1696279"/>
              <a:gd name="connsiteX8" fmla="*/ 4170720 w 10827025"/>
              <a:gd name="connsiteY8" fmla="*/ 0 h 1696279"/>
              <a:gd name="connsiteX9" fmla="*/ 4432961 w 10827025"/>
              <a:gd name="connsiteY9" fmla="*/ 0 h 1696279"/>
              <a:gd name="connsiteX10" fmla="*/ 4900433 w 10827025"/>
              <a:gd name="connsiteY10" fmla="*/ 0 h 1696279"/>
              <a:gd name="connsiteX11" fmla="*/ 5367905 w 10827025"/>
              <a:gd name="connsiteY11" fmla="*/ 0 h 1696279"/>
              <a:gd name="connsiteX12" fmla="*/ 5937994 w 10827025"/>
              <a:gd name="connsiteY12" fmla="*/ 0 h 1696279"/>
              <a:gd name="connsiteX13" fmla="*/ 6302850 w 10827025"/>
              <a:gd name="connsiteY13" fmla="*/ 0 h 1696279"/>
              <a:gd name="connsiteX14" fmla="*/ 6872938 w 10827025"/>
              <a:gd name="connsiteY14" fmla="*/ 0 h 1696279"/>
              <a:gd name="connsiteX15" fmla="*/ 7443026 w 10827025"/>
              <a:gd name="connsiteY15" fmla="*/ 0 h 1696279"/>
              <a:gd name="connsiteX16" fmla="*/ 8218346 w 10827025"/>
              <a:gd name="connsiteY16" fmla="*/ 0 h 1696279"/>
              <a:gd name="connsiteX17" fmla="*/ 8891050 w 10827025"/>
              <a:gd name="connsiteY17" fmla="*/ 0 h 1696279"/>
              <a:gd name="connsiteX18" fmla="*/ 9153291 w 10827025"/>
              <a:gd name="connsiteY18" fmla="*/ 0 h 1696279"/>
              <a:gd name="connsiteX19" fmla="*/ 9825995 w 10827025"/>
              <a:gd name="connsiteY19" fmla="*/ 0 h 1696279"/>
              <a:gd name="connsiteX20" fmla="*/ 10544306 w 10827025"/>
              <a:gd name="connsiteY20" fmla="*/ 0 h 1696279"/>
              <a:gd name="connsiteX21" fmla="*/ 10827025 w 10827025"/>
              <a:gd name="connsiteY21" fmla="*/ 282719 h 1696279"/>
              <a:gd name="connsiteX22" fmla="*/ 10827025 w 10827025"/>
              <a:gd name="connsiteY22" fmla="*/ 825523 h 1696279"/>
              <a:gd name="connsiteX23" fmla="*/ 10827025 w 10827025"/>
              <a:gd name="connsiteY23" fmla="*/ 1413560 h 1696279"/>
              <a:gd name="connsiteX24" fmla="*/ 10544306 w 10827025"/>
              <a:gd name="connsiteY24" fmla="*/ 1696279 h 1696279"/>
              <a:gd name="connsiteX25" fmla="*/ 10076834 w 10827025"/>
              <a:gd name="connsiteY25" fmla="*/ 1696279 h 1696279"/>
              <a:gd name="connsiteX26" fmla="*/ 9506746 w 10827025"/>
              <a:gd name="connsiteY26" fmla="*/ 1696279 h 1696279"/>
              <a:gd name="connsiteX27" fmla="*/ 8936657 w 10827025"/>
              <a:gd name="connsiteY27" fmla="*/ 1696279 h 1696279"/>
              <a:gd name="connsiteX28" fmla="*/ 8161337 w 10827025"/>
              <a:gd name="connsiteY28" fmla="*/ 1696279 h 1696279"/>
              <a:gd name="connsiteX29" fmla="*/ 7386018 w 10827025"/>
              <a:gd name="connsiteY29" fmla="*/ 1696279 h 1696279"/>
              <a:gd name="connsiteX30" fmla="*/ 6713314 w 10827025"/>
              <a:gd name="connsiteY30" fmla="*/ 1696279 h 1696279"/>
              <a:gd name="connsiteX31" fmla="*/ 6451073 w 10827025"/>
              <a:gd name="connsiteY31" fmla="*/ 1696279 h 1696279"/>
              <a:gd name="connsiteX32" fmla="*/ 6086217 w 10827025"/>
              <a:gd name="connsiteY32" fmla="*/ 1696279 h 1696279"/>
              <a:gd name="connsiteX33" fmla="*/ 5413513 w 10827025"/>
              <a:gd name="connsiteY33" fmla="*/ 1696279 h 1696279"/>
              <a:gd name="connsiteX34" fmla="*/ 4638193 w 10827025"/>
              <a:gd name="connsiteY34" fmla="*/ 1696279 h 1696279"/>
              <a:gd name="connsiteX35" fmla="*/ 4068104 w 10827025"/>
              <a:gd name="connsiteY35" fmla="*/ 1696279 h 1696279"/>
              <a:gd name="connsiteX36" fmla="*/ 3600632 w 10827025"/>
              <a:gd name="connsiteY36" fmla="*/ 1696279 h 1696279"/>
              <a:gd name="connsiteX37" fmla="*/ 2927928 w 10827025"/>
              <a:gd name="connsiteY37" fmla="*/ 1696279 h 1696279"/>
              <a:gd name="connsiteX38" fmla="*/ 2460456 w 10827025"/>
              <a:gd name="connsiteY38" fmla="*/ 1696279 h 1696279"/>
              <a:gd name="connsiteX39" fmla="*/ 1992983 w 10827025"/>
              <a:gd name="connsiteY39" fmla="*/ 1696279 h 1696279"/>
              <a:gd name="connsiteX40" fmla="*/ 1628127 w 10827025"/>
              <a:gd name="connsiteY40" fmla="*/ 1696279 h 1696279"/>
              <a:gd name="connsiteX41" fmla="*/ 1365887 w 10827025"/>
              <a:gd name="connsiteY41" fmla="*/ 1696279 h 1696279"/>
              <a:gd name="connsiteX42" fmla="*/ 282719 w 10827025"/>
              <a:gd name="connsiteY42" fmla="*/ 1696279 h 1696279"/>
              <a:gd name="connsiteX43" fmla="*/ 0 w 10827025"/>
              <a:gd name="connsiteY43" fmla="*/ 1413560 h 1696279"/>
              <a:gd name="connsiteX44" fmla="*/ 0 w 10827025"/>
              <a:gd name="connsiteY44" fmla="*/ 825523 h 1696279"/>
              <a:gd name="connsiteX45" fmla="*/ 0 w 10827025"/>
              <a:gd name="connsiteY45" fmla="*/ 282719 h 1696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0827025" h="1696279" fill="none" extrusionOk="0">
                <a:moveTo>
                  <a:pt x="0" y="282719"/>
                </a:moveTo>
                <a:cubicBezTo>
                  <a:pt x="-3367" y="124081"/>
                  <a:pt x="96350" y="22155"/>
                  <a:pt x="282719" y="0"/>
                </a:cubicBezTo>
                <a:cubicBezTo>
                  <a:pt x="602672" y="-35989"/>
                  <a:pt x="631852" y="8193"/>
                  <a:pt x="955423" y="0"/>
                </a:cubicBezTo>
                <a:cubicBezTo>
                  <a:pt x="1278994" y="-8193"/>
                  <a:pt x="1283924" y="39335"/>
                  <a:pt x="1422895" y="0"/>
                </a:cubicBezTo>
                <a:cubicBezTo>
                  <a:pt x="1561866" y="-39335"/>
                  <a:pt x="2015632" y="62710"/>
                  <a:pt x="2198215" y="0"/>
                </a:cubicBezTo>
                <a:cubicBezTo>
                  <a:pt x="2380798" y="-62710"/>
                  <a:pt x="2434165" y="23575"/>
                  <a:pt x="2563072" y="0"/>
                </a:cubicBezTo>
                <a:cubicBezTo>
                  <a:pt x="2691979" y="-23575"/>
                  <a:pt x="2825494" y="54135"/>
                  <a:pt x="3030544" y="0"/>
                </a:cubicBezTo>
                <a:cubicBezTo>
                  <a:pt x="3235594" y="-54135"/>
                  <a:pt x="3462380" y="32590"/>
                  <a:pt x="3703248" y="0"/>
                </a:cubicBezTo>
                <a:cubicBezTo>
                  <a:pt x="3944116" y="-32590"/>
                  <a:pt x="4056067" y="53358"/>
                  <a:pt x="4170720" y="0"/>
                </a:cubicBezTo>
                <a:cubicBezTo>
                  <a:pt x="4285373" y="-53358"/>
                  <a:pt x="4358823" y="29539"/>
                  <a:pt x="4432961" y="0"/>
                </a:cubicBezTo>
                <a:cubicBezTo>
                  <a:pt x="4507099" y="-29539"/>
                  <a:pt x="4780980" y="6345"/>
                  <a:pt x="4900433" y="0"/>
                </a:cubicBezTo>
                <a:cubicBezTo>
                  <a:pt x="5019886" y="-6345"/>
                  <a:pt x="5184506" y="25890"/>
                  <a:pt x="5367905" y="0"/>
                </a:cubicBezTo>
                <a:cubicBezTo>
                  <a:pt x="5551304" y="-25890"/>
                  <a:pt x="5793284" y="47500"/>
                  <a:pt x="5937994" y="0"/>
                </a:cubicBezTo>
                <a:cubicBezTo>
                  <a:pt x="6082704" y="-47500"/>
                  <a:pt x="6173137" y="18468"/>
                  <a:pt x="6302850" y="0"/>
                </a:cubicBezTo>
                <a:cubicBezTo>
                  <a:pt x="6432563" y="-18468"/>
                  <a:pt x="6735609" y="3377"/>
                  <a:pt x="6872938" y="0"/>
                </a:cubicBezTo>
                <a:cubicBezTo>
                  <a:pt x="7010267" y="-3377"/>
                  <a:pt x="7231713" y="43913"/>
                  <a:pt x="7443026" y="0"/>
                </a:cubicBezTo>
                <a:cubicBezTo>
                  <a:pt x="7654339" y="-43913"/>
                  <a:pt x="7872201" y="6397"/>
                  <a:pt x="8218346" y="0"/>
                </a:cubicBezTo>
                <a:cubicBezTo>
                  <a:pt x="8564491" y="-6397"/>
                  <a:pt x="8736141" y="36593"/>
                  <a:pt x="8891050" y="0"/>
                </a:cubicBezTo>
                <a:cubicBezTo>
                  <a:pt x="9045959" y="-36593"/>
                  <a:pt x="9097553" y="30175"/>
                  <a:pt x="9153291" y="0"/>
                </a:cubicBezTo>
                <a:cubicBezTo>
                  <a:pt x="9209029" y="-30175"/>
                  <a:pt x="9520489" y="3357"/>
                  <a:pt x="9825995" y="0"/>
                </a:cubicBezTo>
                <a:cubicBezTo>
                  <a:pt x="10131501" y="-3357"/>
                  <a:pt x="10266446" y="8347"/>
                  <a:pt x="10544306" y="0"/>
                </a:cubicBezTo>
                <a:cubicBezTo>
                  <a:pt x="10731292" y="-10773"/>
                  <a:pt x="10836695" y="92841"/>
                  <a:pt x="10827025" y="282719"/>
                </a:cubicBezTo>
                <a:cubicBezTo>
                  <a:pt x="10867809" y="485146"/>
                  <a:pt x="10819333" y="716532"/>
                  <a:pt x="10827025" y="825523"/>
                </a:cubicBezTo>
                <a:cubicBezTo>
                  <a:pt x="10834717" y="934514"/>
                  <a:pt x="10817770" y="1173683"/>
                  <a:pt x="10827025" y="1413560"/>
                </a:cubicBezTo>
                <a:cubicBezTo>
                  <a:pt x="10813997" y="1576634"/>
                  <a:pt x="10675528" y="1702913"/>
                  <a:pt x="10544306" y="1696279"/>
                </a:cubicBezTo>
                <a:cubicBezTo>
                  <a:pt x="10388875" y="1708225"/>
                  <a:pt x="10296148" y="1692235"/>
                  <a:pt x="10076834" y="1696279"/>
                </a:cubicBezTo>
                <a:cubicBezTo>
                  <a:pt x="9857520" y="1700323"/>
                  <a:pt x="9785033" y="1653910"/>
                  <a:pt x="9506746" y="1696279"/>
                </a:cubicBezTo>
                <a:cubicBezTo>
                  <a:pt x="9228459" y="1738648"/>
                  <a:pt x="9096335" y="1656053"/>
                  <a:pt x="8936657" y="1696279"/>
                </a:cubicBezTo>
                <a:cubicBezTo>
                  <a:pt x="8776979" y="1736505"/>
                  <a:pt x="8519397" y="1666781"/>
                  <a:pt x="8161337" y="1696279"/>
                </a:cubicBezTo>
                <a:cubicBezTo>
                  <a:pt x="7803277" y="1725777"/>
                  <a:pt x="7763448" y="1606127"/>
                  <a:pt x="7386018" y="1696279"/>
                </a:cubicBezTo>
                <a:cubicBezTo>
                  <a:pt x="7008588" y="1786431"/>
                  <a:pt x="7045528" y="1637722"/>
                  <a:pt x="6713314" y="1696279"/>
                </a:cubicBezTo>
                <a:cubicBezTo>
                  <a:pt x="6381100" y="1754836"/>
                  <a:pt x="6533496" y="1675184"/>
                  <a:pt x="6451073" y="1696279"/>
                </a:cubicBezTo>
                <a:cubicBezTo>
                  <a:pt x="6368650" y="1717374"/>
                  <a:pt x="6215799" y="1656717"/>
                  <a:pt x="6086217" y="1696279"/>
                </a:cubicBezTo>
                <a:cubicBezTo>
                  <a:pt x="5956635" y="1735841"/>
                  <a:pt x="5722395" y="1659522"/>
                  <a:pt x="5413513" y="1696279"/>
                </a:cubicBezTo>
                <a:cubicBezTo>
                  <a:pt x="5104631" y="1733036"/>
                  <a:pt x="5010032" y="1693630"/>
                  <a:pt x="4638193" y="1696279"/>
                </a:cubicBezTo>
                <a:cubicBezTo>
                  <a:pt x="4266354" y="1698928"/>
                  <a:pt x="4216570" y="1632140"/>
                  <a:pt x="4068104" y="1696279"/>
                </a:cubicBezTo>
                <a:cubicBezTo>
                  <a:pt x="3919638" y="1760418"/>
                  <a:pt x="3827158" y="1656312"/>
                  <a:pt x="3600632" y="1696279"/>
                </a:cubicBezTo>
                <a:cubicBezTo>
                  <a:pt x="3374106" y="1736246"/>
                  <a:pt x="3244637" y="1687822"/>
                  <a:pt x="2927928" y="1696279"/>
                </a:cubicBezTo>
                <a:cubicBezTo>
                  <a:pt x="2611219" y="1704736"/>
                  <a:pt x="2587106" y="1657039"/>
                  <a:pt x="2460456" y="1696279"/>
                </a:cubicBezTo>
                <a:cubicBezTo>
                  <a:pt x="2333806" y="1735519"/>
                  <a:pt x="2110913" y="1655585"/>
                  <a:pt x="1992983" y="1696279"/>
                </a:cubicBezTo>
                <a:cubicBezTo>
                  <a:pt x="1875053" y="1736973"/>
                  <a:pt x="1724387" y="1654835"/>
                  <a:pt x="1628127" y="1696279"/>
                </a:cubicBezTo>
                <a:cubicBezTo>
                  <a:pt x="1531867" y="1737723"/>
                  <a:pt x="1467075" y="1670645"/>
                  <a:pt x="1365887" y="1696279"/>
                </a:cubicBezTo>
                <a:cubicBezTo>
                  <a:pt x="1264699" y="1721913"/>
                  <a:pt x="780294" y="1695788"/>
                  <a:pt x="282719" y="1696279"/>
                </a:cubicBezTo>
                <a:cubicBezTo>
                  <a:pt x="109374" y="1685429"/>
                  <a:pt x="-19942" y="1552540"/>
                  <a:pt x="0" y="1413560"/>
                </a:cubicBezTo>
                <a:cubicBezTo>
                  <a:pt x="-13224" y="1236531"/>
                  <a:pt x="32670" y="1074512"/>
                  <a:pt x="0" y="825523"/>
                </a:cubicBezTo>
                <a:cubicBezTo>
                  <a:pt x="-32670" y="576534"/>
                  <a:pt x="63276" y="550635"/>
                  <a:pt x="0" y="282719"/>
                </a:cubicBezTo>
                <a:close/>
              </a:path>
              <a:path w="10827025" h="1696279" stroke="0" extrusionOk="0">
                <a:moveTo>
                  <a:pt x="0" y="282719"/>
                </a:moveTo>
                <a:cubicBezTo>
                  <a:pt x="5860" y="150380"/>
                  <a:pt x="158544" y="34159"/>
                  <a:pt x="282719" y="0"/>
                </a:cubicBezTo>
                <a:cubicBezTo>
                  <a:pt x="400490" y="-15780"/>
                  <a:pt x="531202" y="19024"/>
                  <a:pt x="647575" y="0"/>
                </a:cubicBezTo>
                <a:cubicBezTo>
                  <a:pt x="763948" y="-19024"/>
                  <a:pt x="973147" y="34501"/>
                  <a:pt x="1115048" y="0"/>
                </a:cubicBezTo>
                <a:cubicBezTo>
                  <a:pt x="1256949" y="-34501"/>
                  <a:pt x="1416415" y="23065"/>
                  <a:pt x="1685136" y="0"/>
                </a:cubicBezTo>
                <a:cubicBezTo>
                  <a:pt x="1953857" y="-23065"/>
                  <a:pt x="1986839" y="58360"/>
                  <a:pt x="2255224" y="0"/>
                </a:cubicBezTo>
                <a:cubicBezTo>
                  <a:pt x="2523609" y="-58360"/>
                  <a:pt x="2617639" y="59133"/>
                  <a:pt x="2825312" y="0"/>
                </a:cubicBezTo>
                <a:cubicBezTo>
                  <a:pt x="3032985" y="-59133"/>
                  <a:pt x="3268219" y="37517"/>
                  <a:pt x="3395400" y="0"/>
                </a:cubicBezTo>
                <a:cubicBezTo>
                  <a:pt x="3522581" y="-37517"/>
                  <a:pt x="3762401" y="59701"/>
                  <a:pt x="4068104" y="0"/>
                </a:cubicBezTo>
                <a:cubicBezTo>
                  <a:pt x="4373807" y="-59701"/>
                  <a:pt x="4264311" y="40046"/>
                  <a:pt x="4432961" y="0"/>
                </a:cubicBezTo>
                <a:cubicBezTo>
                  <a:pt x="4601611" y="-40046"/>
                  <a:pt x="4610224" y="30561"/>
                  <a:pt x="4695201" y="0"/>
                </a:cubicBezTo>
                <a:cubicBezTo>
                  <a:pt x="4780178" y="-30561"/>
                  <a:pt x="4990438" y="33508"/>
                  <a:pt x="5162674" y="0"/>
                </a:cubicBezTo>
                <a:cubicBezTo>
                  <a:pt x="5334910" y="-33508"/>
                  <a:pt x="5398686" y="16608"/>
                  <a:pt x="5527530" y="0"/>
                </a:cubicBezTo>
                <a:cubicBezTo>
                  <a:pt x="5656374" y="-16608"/>
                  <a:pt x="6122702" y="47561"/>
                  <a:pt x="6302850" y="0"/>
                </a:cubicBezTo>
                <a:cubicBezTo>
                  <a:pt x="6482998" y="-47561"/>
                  <a:pt x="6488135" y="12376"/>
                  <a:pt x="6565091" y="0"/>
                </a:cubicBezTo>
                <a:cubicBezTo>
                  <a:pt x="6642047" y="-12376"/>
                  <a:pt x="6989031" y="41324"/>
                  <a:pt x="7135179" y="0"/>
                </a:cubicBezTo>
                <a:cubicBezTo>
                  <a:pt x="7281327" y="-41324"/>
                  <a:pt x="7512409" y="46285"/>
                  <a:pt x="7705267" y="0"/>
                </a:cubicBezTo>
                <a:cubicBezTo>
                  <a:pt x="7898125" y="-46285"/>
                  <a:pt x="7869777" y="22860"/>
                  <a:pt x="7967507" y="0"/>
                </a:cubicBezTo>
                <a:cubicBezTo>
                  <a:pt x="8065237" y="-22860"/>
                  <a:pt x="8269098" y="798"/>
                  <a:pt x="8434980" y="0"/>
                </a:cubicBezTo>
                <a:cubicBezTo>
                  <a:pt x="8600862" y="-798"/>
                  <a:pt x="8884592" y="23041"/>
                  <a:pt x="9210300" y="0"/>
                </a:cubicBezTo>
                <a:cubicBezTo>
                  <a:pt x="9536008" y="-23041"/>
                  <a:pt x="9649060" y="62317"/>
                  <a:pt x="9780388" y="0"/>
                </a:cubicBezTo>
                <a:cubicBezTo>
                  <a:pt x="9911716" y="-62317"/>
                  <a:pt x="10245838" y="53068"/>
                  <a:pt x="10544306" y="0"/>
                </a:cubicBezTo>
                <a:cubicBezTo>
                  <a:pt x="10715010" y="32030"/>
                  <a:pt x="10862811" y="120297"/>
                  <a:pt x="10827025" y="282719"/>
                </a:cubicBezTo>
                <a:cubicBezTo>
                  <a:pt x="10833155" y="543484"/>
                  <a:pt x="10785740" y="737854"/>
                  <a:pt x="10827025" y="870756"/>
                </a:cubicBezTo>
                <a:cubicBezTo>
                  <a:pt x="10868310" y="1003658"/>
                  <a:pt x="10777551" y="1280540"/>
                  <a:pt x="10827025" y="1413560"/>
                </a:cubicBezTo>
                <a:cubicBezTo>
                  <a:pt x="10815310" y="1574176"/>
                  <a:pt x="10685630" y="1669157"/>
                  <a:pt x="10544306" y="1696279"/>
                </a:cubicBezTo>
                <a:cubicBezTo>
                  <a:pt x="10314954" y="1784805"/>
                  <a:pt x="10110315" y="1622602"/>
                  <a:pt x="9768986" y="1696279"/>
                </a:cubicBezTo>
                <a:cubicBezTo>
                  <a:pt x="9427657" y="1769956"/>
                  <a:pt x="9502376" y="1676618"/>
                  <a:pt x="9301514" y="1696279"/>
                </a:cubicBezTo>
                <a:cubicBezTo>
                  <a:pt x="9100652" y="1715940"/>
                  <a:pt x="9098105" y="1684742"/>
                  <a:pt x="9039273" y="1696279"/>
                </a:cubicBezTo>
                <a:cubicBezTo>
                  <a:pt x="8980441" y="1707816"/>
                  <a:pt x="8780623" y="1666378"/>
                  <a:pt x="8674417" y="1696279"/>
                </a:cubicBezTo>
                <a:cubicBezTo>
                  <a:pt x="8568211" y="1726180"/>
                  <a:pt x="8359496" y="1667726"/>
                  <a:pt x="8104329" y="1696279"/>
                </a:cubicBezTo>
                <a:cubicBezTo>
                  <a:pt x="7849162" y="1724832"/>
                  <a:pt x="7889000" y="1674576"/>
                  <a:pt x="7739472" y="1696279"/>
                </a:cubicBezTo>
                <a:cubicBezTo>
                  <a:pt x="7589944" y="1717982"/>
                  <a:pt x="7580764" y="1677702"/>
                  <a:pt x="7477232" y="1696279"/>
                </a:cubicBezTo>
                <a:cubicBezTo>
                  <a:pt x="7373700" y="1714856"/>
                  <a:pt x="7019506" y="1632958"/>
                  <a:pt x="6804528" y="1696279"/>
                </a:cubicBezTo>
                <a:cubicBezTo>
                  <a:pt x="6589550" y="1759600"/>
                  <a:pt x="6662870" y="1682086"/>
                  <a:pt x="6542287" y="1696279"/>
                </a:cubicBezTo>
                <a:cubicBezTo>
                  <a:pt x="6421704" y="1710472"/>
                  <a:pt x="6177733" y="1661820"/>
                  <a:pt x="5869583" y="1696279"/>
                </a:cubicBezTo>
                <a:cubicBezTo>
                  <a:pt x="5561433" y="1730738"/>
                  <a:pt x="5590989" y="1682218"/>
                  <a:pt x="5504727" y="1696279"/>
                </a:cubicBezTo>
                <a:cubicBezTo>
                  <a:pt x="5418465" y="1710340"/>
                  <a:pt x="4932891" y="1692169"/>
                  <a:pt x="4729407" y="1696279"/>
                </a:cubicBezTo>
                <a:cubicBezTo>
                  <a:pt x="4525923" y="1700389"/>
                  <a:pt x="4456594" y="1678149"/>
                  <a:pt x="4364550" y="1696279"/>
                </a:cubicBezTo>
                <a:cubicBezTo>
                  <a:pt x="4272506" y="1714409"/>
                  <a:pt x="3900591" y="1649169"/>
                  <a:pt x="3589230" y="1696279"/>
                </a:cubicBezTo>
                <a:cubicBezTo>
                  <a:pt x="3277869" y="1743389"/>
                  <a:pt x="3389919" y="1687218"/>
                  <a:pt x="3326990" y="1696279"/>
                </a:cubicBezTo>
                <a:cubicBezTo>
                  <a:pt x="3264061" y="1705340"/>
                  <a:pt x="2908349" y="1635192"/>
                  <a:pt x="2551670" y="1696279"/>
                </a:cubicBezTo>
                <a:cubicBezTo>
                  <a:pt x="2194991" y="1757366"/>
                  <a:pt x="2152045" y="1673404"/>
                  <a:pt x="1878966" y="1696279"/>
                </a:cubicBezTo>
                <a:cubicBezTo>
                  <a:pt x="1605887" y="1719154"/>
                  <a:pt x="1513019" y="1642304"/>
                  <a:pt x="1411494" y="1696279"/>
                </a:cubicBezTo>
                <a:cubicBezTo>
                  <a:pt x="1309969" y="1750254"/>
                  <a:pt x="1090814" y="1644802"/>
                  <a:pt x="841405" y="1696279"/>
                </a:cubicBezTo>
                <a:cubicBezTo>
                  <a:pt x="591996" y="1747756"/>
                  <a:pt x="473736" y="1654896"/>
                  <a:pt x="282719" y="1696279"/>
                </a:cubicBezTo>
                <a:cubicBezTo>
                  <a:pt x="125293" y="1708091"/>
                  <a:pt x="-24569" y="1602045"/>
                  <a:pt x="0" y="1413560"/>
                </a:cubicBezTo>
                <a:cubicBezTo>
                  <a:pt x="-43446" y="1130003"/>
                  <a:pt x="46326" y="993579"/>
                  <a:pt x="0" y="836831"/>
                </a:cubicBezTo>
                <a:cubicBezTo>
                  <a:pt x="-46326" y="680083"/>
                  <a:pt x="28041" y="459888"/>
                  <a:pt x="0" y="282719"/>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958516623">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8917D44B-AA52-4D78-8D91-7D809EC64070}"/>
              </a:ext>
            </a:extLst>
          </p:cNvPr>
          <p:cNvSpPr/>
          <p:nvPr/>
        </p:nvSpPr>
        <p:spPr>
          <a:xfrm>
            <a:off x="647798" y="792543"/>
            <a:ext cx="10827026" cy="884555"/>
          </a:xfrm>
          <a:custGeom>
            <a:avLst/>
            <a:gdLst>
              <a:gd name="connsiteX0" fmla="*/ 0 w 10827026"/>
              <a:gd name="connsiteY0" fmla="*/ 147429 h 884555"/>
              <a:gd name="connsiteX1" fmla="*/ 147429 w 10827026"/>
              <a:gd name="connsiteY1" fmla="*/ 0 h 884555"/>
              <a:gd name="connsiteX2" fmla="*/ 627228 w 10827026"/>
              <a:gd name="connsiteY2" fmla="*/ 0 h 884555"/>
              <a:gd name="connsiteX3" fmla="*/ 1212348 w 10827026"/>
              <a:gd name="connsiteY3" fmla="*/ 0 h 884555"/>
              <a:gd name="connsiteX4" fmla="*/ 1481504 w 10827026"/>
              <a:gd name="connsiteY4" fmla="*/ 0 h 884555"/>
              <a:gd name="connsiteX5" fmla="*/ 2277267 w 10827026"/>
              <a:gd name="connsiteY5" fmla="*/ 0 h 884555"/>
              <a:gd name="connsiteX6" fmla="*/ 2862388 w 10827026"/>
              <a:gd name="connsiteY6" fmla="*/ 0 h 884555"/>
              <a:gd name="connsiteX7" fmla="*/ 3658152 w 10827026"/>
              <a:gd name="connsiteY7" fmla="*/ 0 h 884555"/>
              <a:gd name="connsiteX8" fmla="*/ 4137950 w 10827026"/>
              <a:gd name="connsiteY8" fmla="*/ 0 h 884555"/>
              <a:gd name="connsiteX9" fmla="*/ 4512428 w 10827026"/>
              <a:gd name="connsiteY9" fmla="*/ 0 h 884555"/>
              <a:gd name="connsiteX10" fmla="*/ 5097548 w 10827026"/>
              <a:gd name="connsiteY10" fmla="*/ 0 h 884555"/>
              <a:gd name="connsiteX11" fmla="*/ 5787990 w 10827026"/>
              <a:gd name="connsiteY11" fmla="*/ 0 h 884555"/>
              <a:gd name="connsiteX12" fmla="*/ 6583754 w 10827026"/>
              <a:gd name="connsiteY12" fmla="*/ 0 h 884555"/>
              <a:gd name="connsiteX13" fmla="*/ 7274196 w 10827026"/>
              <a:gd name="connsiteY13" fmla="*/ 0 h 884555"/>
              <a:gd name="connsiteX14" fmla="*/ 8069960 w 10827026"/>
              <a:gd name="connsiteY14" fmla="*/ 0 h 884555"/>
              <a:gd name="connsiteX15" fmla="*/ 8760402 w 10827026"/>
              <a:gd name="connsiteY15" fmla="*/ 0 h 884555"/>
              <a:gd name="connsiteX16" fmla="*/ 9134879 w 10827026"/>
              <a:gd name="connsiteY16" fmla="*/ 0 h 884555"/>
              <a:gd name="connsiteX17" fmla="*/ 9825321 w 10827026"/>
              <a:gd name="connsiteY17" fmla="*/ 0 h 884555"/>
              <a:gd name="connsiteX18" fmla="*/ 10679597 w 10827026"/>
              <a:gd name="connsiteY18" fmla="*/ 0 h 884555"/>
              <a:gd name="connsiteX19" fmla="*/ 10827026 w 10827026"/>
              <a:gd name="connsiteY19" fmla="*/ 147429 h 884555"/>
              <a:gd name="connsiteX20" fmla="*/ 10827026 w 10827026"/>
              <a:gd name="connsiteY20" fmla="*/ 737126 h 884555"/>
              <a:gd name="connsiteX21" fmla="*/ 10679597 w 10827026"/>
              <a:gd name="connsiteY21" fmla="*/ 884555 h 884555"/>
              <a:gd name="connsiteX22" fmla="*/ 9989155 w 10827026"/>
              <a:gd name="connsiteY22" fmla="*/ 884555 h 884555"/>
              <a:gd name="connsiteX23" fmla="*/ 9509356 w 10827026"/>
              <a:gd name="connsiteY23" fmla="*/ 884555 h 884555"/>
              <a:gd name="connsiteX24" fmla="*/ 8713592 w 10827026"/>
              <a:gd name="connsiteY24" fmla="*/ 884555 h 884555"/>
              <a:gd name="connsiteX25" fmla="*/ 8339115 w 10827026"/>
              <a:gd name="connsiteY25" fmla="*/ 884555 h 884555"/>
              <a:gd name="connsiteX26" fmla="*/ 7543351 w 10827026"/>
              <a:gd name="connsiteY26" fmla="*/ 884555 h 884555"/>
              <a:gd name="connsiteX27" fmla="*/ 7168874 w 10827026"/>
              <a:gd name="connsiteY27" fmla="*/ 884555 h 884555"/>
              <a:gd name="connsiteX28" fmla="*/ 6478432 w 10827026"/>
              <a:gd name="connsiteY28" fmla="*/ 884555 h 884555"/>
              <a:gd name="connsiteX29" fmla="*/ 5682668 w 10827026"/>
              <a:gd name="connsiteY29" fmla="*/ 884555 h 884555"/>
              <a:gd name="connsiteX30" fmla="*/ 5413513 w 10827026"/>
              <a:gd name="connsiteY30" fmla="*/ 884555 h 884555"/>
              <a:gd name="connsiteX31" fmla="*/ 4617749 w 10827026"/>
              <a:gd name="connsiteY31" fmla="*/ 884555 h 884555"/>
              <a:gd name="connsiteX32" fmla="*/ 3821985 w 10827026"/>
              <a:gd name="connsiteY32" fmla="*/ 884555 h 884555"/>
              <a:gd name="connsiteX33" fmla="*/ 3552830 w 10827026"/>
              <a:gd name="connsiteY33" fmla="*/ 884555 h 884555"/>
              <a:gd name="connsiteX34" fmla="*/ 2967710 w 10827026"/>
              <a:gd name="connsiteY34" fmla="*/ 884555 h 884555"/>
              <a:gd name="connsiteX35" fmla="*/ 2487911 w 10827026"/>
              <a:gd name="connsiteY35" fmla="*/ 884555 h 884555"/>
              <a:gd name="connsiteX36" fmla="*/ 2008112 w 10827026"/>
              <a:gd name="connsiteY36" fmla="*/ 884555 h 884555"/>
              <a:gd name="connsiteX37" fmla="*/ 1528313 w 10827026"/>
              <a:gd name="connsiteY37" fmla="*/ 884555 h 884555"/>
              <a:gd name="connsiteX38" fmla="*/ 1259158 w 10827026"/>
              <a:gd name="connsiteY38" fmla="*/ 884555 h 884555"/>
              <a:gd name="connsiteX39" fmla="*/ 147429 w 10827026"/>
              <a:gd name="connsiteY39" fmla="*/ 884555 h 884555"/>
              <a:gd name="connsiteX40" fmla="*/ 0 w 10827026"/>
              <a:gd name="connsiteY40" fmla="*/ 737126 h 884555"/>
              <a:gd name="connsiteX41" fmla="*/ 0 w 10827026"/>
              <a:gd name="connsiteY41" fmla="*/ 147429 h 884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0827026" h="884555" fill="none" extrusionOk="0">
                <a:moveTo>
                  <a:pt x="0" y="147429"/>
                </a:moveTo>
                <a:cubicBezTo>
                  <a:pt x="-626" y="68300"/>
                  <a:pt x="73672" y="-12910"/>
                  <a:pt x="147429" y="0"/>
                </a:cubicBezTo>
                <a:cubicBezTo>
                  <a:pt x="260068" y="-28737"/>
                  <a:pt x="429803" y="40253"/>
                  <a:pt x="627228" y="0"/>
                </a:cubicBezTo>
                <a:cubicBezTo>
                  <a:pt x="824653" y="-40253"/>
                  <a:pt x="933250" y="44977"/>
                  <a:pt x="1212348" y="0"/>
                </a:cubicBezTo>
                <a:cubicBezTo>
                  <a:pt x="1491446" y="-44977"/>
                  <a:pt x="1363653" y="1661"/>
                  <a:pt x="1481504" y="0"/>
                </a:cubicBezTo>
                <a:cubicBezTo>
                  <a:pt x="1599355" y="-1661"/>
                  <a:pt x="1894540" y="31979"/>
                  <a:pt x="2277267" y="0"/>
                </a:cubicBezTo>
                <a:cubicBezTo>
                  <a:pt x="2659994" y="-31979"/>
                  <a:pt x="2621909" y="23397"/>
                  <a:pt x="2862388" y="0"/>
                </a:cubicBezTo>
                <a:cubicBezTo>
                  <a:pt x="3102867" y="-23397"/>
                  <a:pt x="3311221" y="32925"/>
                  <a:pt x="3658152" y="0"/>
                </a:cubicBezTo>
                <a:cubicBezTo>
                  <a:pt x="4005083" y="-32925"/>
                  <a:pt x="3934938" y="3588"/>
                  <a:pt x="4137950" y="0"/>
                </a:cubicBezTo>
                <a:cubicBezTo>
                  <a:pt x="4340962" y="-3588"/>
                  <a:pt x="4432966" y="41032"/>
                  <a:pt x="4512428" y="0"/>
                </a:cubicBezTo>
                <a:cubicBezTo>
                  <a:pt x="4591890" y="-41032"/>
                  <a:pt x="4853405" y="5736"/>
                  <a:pt x="5097548" y="0"/>
                </a:cubicBezTo>
                <a:cubicBezTo>
                  <a:pt x="5341691" y="-5736"/>
                  <a:pt x="5532107" y="46767"/>
                  <a:pt x="5787990" y="0"/>
                </a:cubicBezTo>
                <a:cubicBezTo>
                  <a:pt x="6043873" y="-46767"/>
                  <a:pt x="6362106" y="54895"/>
                  <a:pt x="6583754" y="0"/>
                </a:cubicBezTo>
                <a:cubicBezTo>
                  <a:pt x="6805402" y="-54895"/>
                  <a:pt x="7100112" y="56974"/>
                  <a:pt x="7274196" y="0"/>
                </a:cubicBezTo>
                <a:cubicBezTo>
                  <a:pt x="7448280" y="-56974"/>
                  <a:pt x="7815489" y="83674"/>
                  <a:pt x="8069960" y="0"/>
                </a:cubicBezTo>
                <a:cubicBezTo>
                  <a:pt x="8324431" y="-83674"/>
                  <a:pt x="8583823" y="74169"/>
                  <a:pt x="8760402" y="0"/>
                </a:cubicBezTo>
                <a:cubicBezTo>
                  <a:pt x="8936981" y="-74169"/>
                  <a:pt x="9027428" y="33620"/>
                  <a:pt x="9134879" y="0"/>
                </a:cubicBezTo>
                <a:cubicBezTo>
                  <a:pt x="9242330" y="-33620"/>
                  <a:pt x="9626759" y="16068"/>
                  <a:pt x="9825321" y="0"/>
                </a:cubicBezTo>
                <a:cubicBezTo>
                  <a:pt x="10023883" y="-16068"/>
                  <a:pt x="10426291" y="67625"/>
                  <a:pt x="10679597" y="0"/>
                </a:cubicBezTo>
                <a:cubicBezTo>
                  <a:pt x="10739666" y="5131"/>
                  <a:pt x="10829620" y="73119"/>
                  <a:pt x="10827026" y="147429"/>
                </a:cubicBezTo>
                <a:cubicBezTo>
                  <a:pt x="10845777" y="336943"/>
                  <a:pt x="10757426" y="610062"/>
                  <a:pt x="10827026" y="737126"/>
                </a:cubicBezTo>
                <a:cubicBezTo>
                  <a:pt x="10812519" y="815482"/>
                  <a:pt x="10775508" y="887452"/>
                  <a:pt x="10679597" y="884555"/>
                </a:cubicBezTo>
                <a:cubicBezTo>
                  <a:pt x="10538668" y="907192"/>
                  <a:pt x="10315739" y="801900"/>
                  <a:pt x="9989155" y="884555"/>
                </a:cubicBezTo>
                <a:cubicBezTo>
                  <a:pt x="9662571" y="967210"/>
                  <a:pt x="9653995" y="868434"/>
                  <a:pt x="9509356" y="884555"/>
                </a:cubicBezTo>
                <a:cubicBezTo>
                  <a:pt x="9364717" y="900676"/>
                  <a:pt x="9020788" y="880228"/>
                  <a:pt x="8713592" y="884555"/>
                </a:cubicBezTo>
                <a:cubicBezTo>
                  <a:pt x="8406396" y="888882"/>
                  <a:pt x="8469502" y="874566"/>
                  <a:pt x="8339115" y="884555"/>
                </a:cubicBezTo>
                <a:cubicBezTo>
                  <a:pt x="8208728" y="894544"/>
                  <a:pt x="7924611" y="795287"/>
                  <a:pt x="7543351" y="884555"/>
                </a:cubicBezTo>
                <a:cubicBezTo>
                  <a:pt x="7162091" y="973823"/>
                  <a:pt x="7324838" y="881674"/>
                  <a:pt x="7168874" y="884555"/>
                </a:cubicBezTo>
                <a:cubicBezTo>
                  <a:pt x="7012910" y="887436"/>
                  <a:pt x="6669398" y="871548"/>
                  <a:pt x="6478432" y="884555"/>
                </a:cubicBezTo>
                <a:cubicBezTo>
                  <a:pt x="6287466" y="897562"/>
                  <a:pt x="5933287" y="820063"/>
                  <a:pt x="5682668" y="884555"/>
                </a:cubicBezTo>
                <a:cubicBezTo>
                  <a:pt x="5432049" y="949047"/>
                  <a:pt x="5508510" y="882796"/>
                  <a:pt x="5413513" y="884555"/>
                </a:cubicBezTo>
                <a:cubicBezTo>
                  <a:pt x="5318517" y="886314"/>
                  <a:pt x="4981097" y="829145"/>
                  <a:pt x="4617749" y="884555"/>
                </a:cubicBezTo>
                <a:cubicBezTo>
                  <a:pt x="4254401" y="939965"/>
                  <a:pt x="4210258" y="834164"/>
                  <a:pt x="3821985" y="884555"/>
                </a:cubicBezTo>
                <a:cubicBezTo>
                  <a:pt x="3433712" y="934946"/>
                  <a:pt x="3638929" y="877198"/>
                  <a:pt x="3552830" y="884555"/>
                </a:cubicBezTo>
                <a:cubicBezTo>
                  <a:pt x="3466732" y="891912"/>
                  <a:pt x="3203580" y="842153"/>
                  <a:pt x="2967710" y="884555"/>
                </a:cubicBezTo>
                <a:cubicBezTo>
                  <a:pt x="2731840" y="926957"/>
                  <a:pt x="2686212" y="874074"/>
                  <a:pt x="2487911" y="884555"/>
                </a:cubicBezTo>
                <a:cubicBezTo>
                  <a:pt x="2289610" y="895036"/>
                  <a:pt x="2169005" y="852677"/>
                  <a:pt x="2008112" y="884555"/>
                </a:cubicBezTo>
                <a:cubicBezTo>
                  <a:pt x="1847219" y="916433"/>
                  <a:pt x="1767363" y="874374"/>
                  <a:pt x="1528313" y="884555"/>
                </a:cubicBezTo>
                <a:cubicBezTo>
                  <a:pt x="1289263" y="894736"/>
                  <a:pt x="1351833" y="878161"/>
                  <a:pt x="1259158" y="884555"/>
                </a:cubicBezTo>
                <a:cubicBezTo>
                  <a:pt x="1166483" y="890949"/>
                  <a:pt x="450574" y="866352"/>
                  <a:pt x="147429" y="884555"/>
                </a:cubicBezTo>
                <a:cubicBezTo>
                  <a:pt x="63523" y="897060"/>
                  <a:pt x="-4414" y="810251"/>
                  <a:pt x="0" y="737126"/>
                </a:cubicBezTo>
                <a:cubicBezTo>
                  <a:pt x="-2540" y="467108"/>
                  <a:pt x="1574" y="441442"/>
                  <a:pt x="0" y="147429"/>
                </a:cubicBezTo>
                <a:close/>
              </a:path>
              <a:path w="10827026" h="884555" stroke="0" extrusionOk="0">
                <a:moveTo>
                  <a:pt x="0" y="147429"/>
                </a:moveTo>
                <a:cubicBezTo>
                  <a:pt x="-18171" y="54798"/>
                  <a:pt x="44080" y="8229"/>
                  <a:pt x="147429" y="0"/>
                </a:cubicBezTo>
                <a:cubicBezTo>
                  <a:pt x="463621" y="-17571"/>
                  <a:pt x="547635" y="59662"/>
                  <a:pt x="943193" y="0"/>
                </a:cubicBezTo>
                <a:cubicBezTo>
                  <a:pt x="1338751" y="-59662"/>
                  <a:pt x="1302104" y="33574"/>
                  <a:pt x="1422992" y="0"/>
                </a:cubicBezTo>
                <a:cubicBezTo>
                  <a:pt x="1543880" y="-33574"/>
                  <a:pt x="1627354" y="43160"/>
                  <a:pt x="1797469" y="0"/>
                </a:cubicBezTo>
                <a:cubicBezTo>
                  <a:pt x="1967584" y="-43160"/>
                  <a:pt x="2292405" y="60483"/>
                  <a:pt x="2487911" y="0"/>
                </a:cubicBezTo>
                <a:cubicBezTo>
                  <a:pt x="2683417" y="-60483"/>
                  <a:pt x="2817045" y="18854"/>
                  <a:pt x="2967710" y="0"/>
                </a:cubicBezTo>
                <a:cubicBezTo>
                  <a:pt x="3118375" y="-18854"/>
                  <a:pt x="3536057" y="77745"/>
                  <a:pt x="3763473" y="0"/>
                </a:cubicBezTo>
                <a:cubicBezTo>
                  <a:pt x="3990889" y="-77745"/>
                  <a:pt x="4043045" y="29034"/>
                  <a:pt x="4137950" y="0"/>
                </a:cubicBezTo>
                <a:cubicBezTo>
                  <a:pt x="4232855" y="-29034"/>
                  <a:pt x="4712315" y="71985"/>
                  <a:pt x="4933714" y="0"/>
                </a:cubicBezTo>
                <a:cubicBezTo>
                  <a:pt x="5155113" y="-71985"/>
                  <a:pt x="5113652" y="13814"/>
                  <a:pt x="5202870" y="0"/>
                </a:cubicBezTo>
                <a:cubicBezTo>
                  <a:pt x="5292088" y="-13814"/>
                  <a:pt x="5628264" y="2164"/>
                  <a:pt x="5787990" y="0"/>
                </a:cubicBezTo>
                <a:cubicBezTo>
                  <a:pt x="5947716" y="-2164"/>
                  <a:pt x="6111234" y="37951"/>
                  <a:pt x="6373111" y="0"/>
                </a:cubicBezTo>
                <a:cubicBezTo>
                  <a:pt x="6634988" y="-37951"/>
                  <a:pt x="6731146" y="37994"/>
                  <a:pt x="6852909" y="0"/>
                </a:cubicBezTo>
                <a:cubicBezTo>
                  <a:pt x="6974672" y="-37994"/>
                  <a:pt x="7318105" y="69419"/>
                  <a:pt x="7648673" y="0"/>
                </a:cubicBezTo>
                <a:cubicBezTo>
                  <a:pt x="7979241" y="-69419"/>
                  <a:pt x="8078340" y="54132"/>
                  <a:pt x="8444437" y="0"/>
                </a:cubicBezTo>
                <a:cubicBezTo>
                  <a:pt x="8810534" y="-54132"/>
                  <a:pt x="8672363" y="16947"/>
                  <a:pt x="8818914" y="0"/>
                </a:cubicBezTo>
                <a:cubicBezTo>
                  <a:pt x="8965465" y="-16947"/>
                  <a:pt x="9227712" y="51392"/>
                  <a:pt x="9404034" y="0"/>
                </a:cubicBezTo>
                <a:cubicBezTo>
                  <a:pt x="9580356" y="-51392"/>
                  <a:pt x="10333513" y="55960"/>
                  <a:pt x="10679597" y="0"/>
                </a:cubicBezTo>
                <a:cubicBezTo>
                  <a:pt x="10758922" y="-6311"/>
                  <a:pt x="10833236" y="64744"/>
                  <a:pt x="10827026" y="147429"/>
                </a:cubicBezTo>
                <a:cubicBezTo>
                  <a:pt x="10884518" y="417309"/>
                  <a:pt x="10763768" y="590285"/>
                  <a:pt x="10827026" y="737126"/>
                </a:cubicBezTo>
                <a:cubicBezTo>
                  <a:pt x="10844327" y="808286"/>
                  <a:pt x="10757209" y="890605"/>
                  <a:pt x="10679597" y="884555"/>
                </a:cubicBezTo>
                <a:cubicBezTo>
                  <a:pt x="10554586" y="892895"/>
                  <a:pt x="10331427" y="869151"/>
                  <a:pt x="10199798" y="884555"/>
                </a:cubicBezTo>
                <a:cubicBezTo>
                  <a:pt x="10068169" y="899959"/>
                  <a:pt x="9805226" y="860491"/>
                  <a:pt x="9614678" y="884555"/>
                </a:cubicBezTo>
                <a:cubicBezTo>
                  <a:pt x="9424130" y="908619"/>
                  <a:pt x="9453627" y="864983"/>
                  <a:pt x="9345522" y="884555"/>
                </a:cubicBezTo>
                <a:cubicBezTo>
                  <a:pt x="9237417" y="904127"/>
                  <a:pt x="9155301" y="864406"/>
                  <a:pt x="9076367" y="884555"/>
                </a:cubicBezTo>
                <a:cubicBezTo>
                  <a:pt x="8997434" y="904704"/>
                  <a:pt x="8612347" y="880766"/>
                  <a:pt x="8491247" y="884555"/>
                </a:cubicBezTo>
                <a:cubicBezTo>
                  <a:pt x="8370147" y="888344"/>
                  <a:pt x="8226236" y="876989"/>
                  <a:pt x="8116769" y="884555"/>
                </a:cubicBezTo>
                <a:cubicBezTo>
                  <a:pt x="8007302" y="892121"/>
                  <a:pt x="7690631" y="818460"/>
                  <a:pt x="7426327" y="884555"/>
                </a:cubicBezTo>
                <a:cubicBezTo>
                  <a:pt x="7162023" y="950650"/>
                  <a:pt x="7160632" y="864746"/>
                  <a:pt x="7051850" y="884555"/>
                </a:cubicBezTo>
                <a:cubicBezTo>
                  <a:pt x="6943068" y="904364"/>
                  <a:pt x="6527876" y="849375"/>
                  <a:pt x="6361408" y="884555"/>
                </a:cubicBezTo>
                <a:cubicBezTo>
                  <a:pt x="6194940" y="919735"/>
                  <a:pt x="6174662" y="871073"/>
                  <a:pt x="6092253" y="884555"/>
                </a:cubicBezTo>
                <a:cubicBezTo>
                  <a:pt x="6009844" y="898037"/>
                  <a:pt x="5580729" y="868032"/>
                  <a:pt x="5401811" y="884555"/>
                </a:cubicBezTo>
                <a:cubicBezTo>
                  <a:pt x="5222893" y="901078"/>
                  <a:pt x="5109306" y="853754"/>
                  <a:pt x="5027334" y="884555"/>
                </a:cubicBezTo>
                <a:cubicBezTo>
                  <a:pt x="4945362" y="915356"/>
                  <a:pt x="4875692" y="878227"/>
                  <a:pt x="4758178" y="884555"/>
                </a:cubicBezTo>
                <a:cubicBezTo>
                  <a:pt x="4640664" y="890883"/>
                  <a:pt x="4559690" y="858848"/>
                  <a:pt x="4383701" y="884555"/>
                </a:cubicBezTo>
                <a:cubicBezTo>
                  <a:pt x="4207712" y="910262"/>
                  <a:pt x="3921451" y="809223"/>
                  <a:pt x="3693259" y="884555"/>
                </a:cubicBezTo>
                <a:cubicBezTo>
                  <a:pt x="3465067" y="959887"/>
                  <a:pt x="3494979" y="842850"/>
                  <a:pt x="3318782" y="884555"/>
                </a:cubicBezTo>
                <a:cubicBezTo>
                  <a:pt x="3142585" y="926260"/>
                  <a:pt x="3120291" y="857475"/>
                  <a:pt x="3049626" y="884555"/>
                </a:cubicBezTo>
                <a:cubicBezTo>
                  <a:pt x="2978961" y="911635"/>
                  <a:pt x="2852960" y="882371"/>
                  <a:pt x="2675149" y="884555"/>
                </a:cubicBezTo>
                <a:cubicBezTo>
                  <a:pt x="2497338" y="886739"/>
                  <a:pt x="2386484" y="877708"/>
                  <a:pt x="2195351" y="884555"/>
                </a:cubicBezTo>
                <a:cubicBezTo>
                  <a:pt x="2004218" y="891402"/>
                  <a:pt x="1821065" y="838065"/>
                  <a:pt x="1610230" y="884555"/>
                </a:cubicBezTo>
                <a:cubicBezTo>
                  <a:pt x="1399395" y="931045"/>
                  <a:pt x="1355352" y="850065"/>
                  <a:pt x="1235753" y="884555"/>
                </a:cubicBezTo>
                <a:cubicBezTo>
                  <a:pt x="1116154" y="919045"/>
                  <a:pt x="490630" y="868961"/>
                  <a:pt x="147429" y="884555"/>
                </a:cubicBezTo>
                <a:cubicBezTo>
                  <a:pt x="57123" y="868689"/>
                  <a:pt x="-10120" y="823252"/>
                  <a:pt x="0" y="737126"/>
                </a:cubicBezTo>
                <a:cubicBezTo>
                  <a:pt x="-50637" y="499875"/>
                  <a:pt x="30877" y="308748"/>
                  <a:pt x="0" y="147429"/>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38200" y="99391"/>
            <a:ext cx="10515600" cy="477557"/>
          </a:xfrm>
          <a:solidFill>
            <a:srgbClr val="002060"/>
          </a:solidFill>
        </p:spPr>
        <p:txBody>
          <a:bodyPr>
            <a:normAutofit fontScale="90000"/>
          </a:bodyPr>
          <a:lstStyle/>
          <a:p>
            <a:pPr algn="ctr"/>
            <a:r>
              <a:rPr lang="en-GB" sz="3200" b="1" dirty="0">
                <a:solidFill>
                  <a:schemeClr val="bg1"/>
                </a:solidFill>
                <a:latin typeface="+mn-lt"/>
              </a:rPr>
              <a:t>Mental Health App</a:t>
            </a:r>
          </a:p>
        </p:txBody>
      </p:sp>
      <p:sp>
        <p:nvSpPr>
          <p:cNvPr id="3" name="Content Placeholder 2"/>
          <p:cNvSpPr>
            <a:spLocks noGrp="1"/>
          </p:cNvSpPr>
          <p:nvPr>
            <p:ph idx="1"/>
          </p:nvPr>
        </p:nvSpPr>
        <p:spPr>
          <a:xfrm>
            <a:off x="838200" y="1033082"/>
            <a:ext cx="10515600" cy="5032375"/>
          </a:xfrm>
        </p:spPr>
        <p:txBody>
          <a:bodyPr>
            <a:normAutofit fontScale="92500" lnSpcReduction="20000"/>
          </a:bodyPr>
          <a:lstStyle/>
          <a:p>
            <a:pPr marL="0" indent="0">
              <a:buNone/>
            </a:pPr>
            <a:r>
              <a:rPr lang="en-GB" dirty="0"/>
              <a:t>The Mental Health App went live on 14th July 2020 &amp; replaces both the S136 &amp; the Home Office mental health monitoring forms.</a:t>
            </a:r>
          </a:p>
          <a:p>
            <a:endParaRPr lang="en-GB" dirty="0"/>
          </a:p>
          <a:p>
            <a:pPr marL="0" indent="0">
              <a:buNone/>
            </a:pPr>
            <a:r>
              <a:rPr lang="en-GB" dirty="0"/>
              <a:t>The new </a:t>
            </a:r>
            <a:r>
              <a:rPr lang="en-GB" b="1" dirty="0"/>
              <a:t>All Wales Mental Health Monitoring Form</a:t>
            </a:r>
            <a:r>
              <a:rPr lang="en-GB" dirty="0"/>
              <a:t> must be used in all cases of S135 &amp; S136, voluntary assessments &amp; The Mental Capacity Act. It should be completed in real time at the health place of safety (HPOS) &amp; sent by email to the dedicated health board email address whilst officers are at the HPOS.</a:t>
            </a:r>
          </a:p>
          <a:p>
            <a:pPr marL="0" indent="0">
              <a:buNone/>
            </a:pPr>
            <a:r>
              <a:rPr lang="en-GB" dirty="0"/>
              <a:t> </a:t>
            </a:r>
          </a:p>
          <a:p>
            <a:pPr marL="0" indent="0">
              <a:buNone/>
            </a:pPr>
            <a:r>
              <a:rPr lang="en-GB" dirty="0"/>
              <a:t>The App allows officers to submit the mental health monitoring form, complete their assessment, &amp; to locate near-by mental health crisis services. The App aims to achieve greater integration between frontline officers &amp; those staff working within the Mental Health Triage service, &amp; will facilitate information sharing with our partners quicker than ever before.</a:t>
            </a:r>
          </a:p>
          <a:p>
            <a:endParaRPr lang="en-GB" dirty="0"/>
          </a:p>
          <a:p>
            <a:pPr marL="0" indent="0">
              <a:buNone/>
            </a:pPr>
            <a:endParaRPr lang="en-GB" dirty="0"/>
          </a:p>
        </p:txBody>
      </p:sp>
    </p:spTree>
    <p:extLst>
      <p:ext uri="{BB962C8B-B14F-4D97-AF65-F5344CB8AC3E}">
        <p14:creationId xmlns:p14="http://schemas.microsoft.com/office/powerpoint/2010/main" val="674117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 presetClass="entr" presetSubtype="0" fill="hold" grpId="0" nodeType="withEffect">
                                  <p:stCondLst>
                                    <p:cond delay="0"/>
                                  </p:stCondLst>
                                  <p:childTnLst>
                                    <p:set>
                                      <p:cBhvr>
                                        <p:cTn id="23"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animBg="1"/>
      <p:bldP spid="4" grpId="0" animBg="1"/>
      <p:bldP spid="3" grpId="0" uiExpand="1"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314700" y="1116040"/>
            <a:ext cx="5511841" cy="4020199"/>
          </a:xfrm>
          <a:prstGeom prst="rect">
            <a:avLst/>
          </a:prstGeom>
        </p:spPr>
      </p:pic>
    </p:spTree>
    <p:extLst>
      <p:ext uri="{BB962C8B-B14F-4D97-AF65-F5344CB8AC3E}">
        <p14:creationId xmlns:p14="http://schemas.microsoft.com/office/powerpoint/2010/main" val="38479155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1736</TotalTime>
  <Words>9540</Words>
  <Application>Microsoft Office PowerPoint</Application>
  <PresentationFormat>Widescreen</PresentationFormat>
  <Paragraphs>841</Paragraphs>
  <Slides>37</Slides>
  <Notes>37</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37</vt:i4>
      </vt:variant>
    </vt:vector>
  </HeadingPairs>
  <TitlesOfParts>
    <vt:vector size="51" baseType="lpstr">
      <vt:lpstr>ＭＳ Ｐゴシック</vt:lpstr>
      <vt:lpstr>Arial</vt:lpstr>
      <vt:lpstr>Arial Nova Cond</vt:lpstr>
      <vt:lpstr>Calibri</vt:lpstr>
      <vt:lpstr>Calibri Light</vt:lpstr>
      <vt:lpstr>inherit</vt:lpstr>
      <vt:lpstr>Lato-Regular</vt:lpstr>
      <vt:lpstr>LatoWebBold</vt:lpstr>
      <vt:lpstr>Microsoft Sans Serif</vt:lpstr>
      <vt:lpstr>Segoe UI</vt:lpstr>
      <vt:lpstr>Tahoma</vt:lpstr>
      <vt:lpstr>Times New Roman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Mental Health App</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192</cp:revision>
  <dcterms:created xsi:type="dcterms:W3CDTF">2018-01-30T11:09:50Z</dcterms:created>
  <dcterms:modified xsi:type="dcterms:W3CDTF">2022-12-28T08:06:55Z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10685afa-3f1d-4623-80d4-aabba204e8e0</vt:lpwstr>
  </property>
  <property fmtid="{D5CDD505-2E9C-101B-9397-08002B2CF9AE}" pid="3" name="Protective Marking Classification">
    <vt:lpwstr>OFFICIAL - NO MARKING</vt:lpwstr>
  </property>
  <property fmtid="{D5CDD505-2E9C-101B-9397-08002B2CF9AE}" pid="4" name="Additional Descriptor">
    <vt:lpwstr/>
  </property>
  <property fmtid="{D5CDD505-2E9C-101B-9397-08002B2CF9AE}" pid="5" name="Impact Level">
    <vt:i4>0</vt:i4>
  </property>
  <property fmtid="{D5CDD505-2E9C-101B-9397-08002B2CF9AE}" pid="6" name="MSIP_Label_66cf8fe5-b7b7-4df7-b38d-1c61ac2f6639_Enabled">
    <vt:lpwstr>true</vt:lpwstr>
  </property>
  <property fmtid="{D5CDD505-2E9C-101B-9397-08002B2CF9AE}" pid="7" name="MSIP_Label_66cf8fe5-b7b7-4df7-b38d-1c61ac2f6639_SetDate">
    <vt:lpwstr>2021-11-23T13:31:51Z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31c55360-35a8-4857-8074-6f69adcc30ff</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