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4" r:id="rId4"/>
    <p:sldId id="265" r:id="rId5"/>
    <p:sldId id="267" r:id="rId6"/>
    <p:sldId id="268" r:id="rId7"/>
    <p:sldId id="269" r:id="rId8"/>
    <p:sldId id="271" r:id="rId9"/>
    <p:sldId id="272" r:id="rId10"/>
    <p:sldId id="273" r:id="rId11"/>
    <p:sldId id="263" r:id="rId12"/>
    <p:sldId id="270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216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.kahoot.it/#/?quizId=9e0dc99a-60ad-4d9e-a2ab-5641be5c620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Why did Wu </a:t>
            </a:r>
            <a:r>
              <a:rPr lang="en-GB" dirty="0" err="1">
                <a:cs typeface="Calibri Light"/>
              </a:rPr>
              <a:t>Zetian</a:t>
            </a:r>
            <a:r>
              <a:rPr lang="en-GB" dirty="0">
                <a:cs typeface="Calibri Light"/>
              </a:rPr>
              <a:t> favour Buddhism over Taoism and Confucianism?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cs typeface="Calibri"/>
              </a:rPr>
              <a:t>HPCH4001- History and civilisation of traditional China.</a:t>
            </a:r>
          </a:p>
          <a:p>
            <a:r>
              <a:rPr lang="en-GB" dirty="0">
                <a:cs typeface="Calibri"/>
              </a:rPr>
              <a:t>Charlotte </a:t>
            </a:r>
            <a:r>
              <a:rPr lang="en-GB" dirty="0" err="1">
                <a:cs typeface="Calibri"/>
              </a:rPr>
              <a:t>Constantinidi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Saffron McMahon</a:t>
            </a:r>
          </a:p>
          <a:p>
            <a:r>
              <a:rPr lang="en-GB" dirty="0">
                <a:cs typeface="Calibri"/>
              </a:rPr>
              <a:t>James Slader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BA079E-9D1D-4A53-9249-2C10C2C862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5" r="8672" b="1295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290E8-F96F-4432-BDEA-488B935D0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Wu </a:t>
            </a:r>
            <a:r>
              <a:rPr lang="en-US" sz="3600" dirty="0" err="1"/>
              <a:t>Zetian</a:t>
            </a:r>
            <a:r>
              <a:rPr lang="en-US" sz="3600" dirty="0"/>
              <a:t> </a:t>
            </a:r>
            <a:r>
              <a:rPr lang="zh-CN" altLang="en-US" sz="3600" dirty="0"/>
              <a:t>武则天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8E47E-C33A-4B20-8F5C-043B0DDB7F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242" y="1774372"/>
            <a:ext cx="4062642" cy="275408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altLang="zh-CN" sz="2400" dirty="0"/>
              <a:t>Born 624 died 705 </a:t>
            </a:r>
          </a:p>
          <a:p>
            <a:pPr marL="0"/>
            <a:r>
              <a:rPr lang="en-US" altLang="zh-CN" sz="2400" dirty="0"/>
              <a:t>   (Tang dynasty)</a:t>
            </a:r>
          </a:p>
          <a:p>
            <a:r>
              <a:rPr lang="en-US" sz="2400" dirty="0"/>
              <a:t>Buddhist family</a:t>
            </a:r>
          </a:p>
          <a:p>
            <a:r>
              <a:rPr lang="en-US" sz="2400" dirty="0"/>
              <a:t>Father raised her as equal to men, taught to read and write</a:t>
            </a:r>
          </a:p>
          <a:p>
            <a:r>
              <a:rPr lang="en-US" sz="2400" dirty="0"/>
              <a:t>Extremely beautiful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409112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13194A3-2457-45BC-9159-AACA9548C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Palace life</a:t>
            </a:r>
          </a:p>
        </p:txBody>
      </p:sp>
      <p:sp>
        <p:nvSpPr>
          <p:cNvPr id="17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Content Placeholder 7" descr="A person in a red dress&#10;&#10;Description automatically generated">
            <a:extLst>
              <a:ext uri="{FF2B5EF4-FFF2-40B4-BE49-F238E27FC236}">
                <a16:creationId xmlns:a16="http://schemas.microsoft.com/office/drawing/2014/main" id="{13134514-4092-4A58-9293-DCEA4DC8AB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22" r="16243" b="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FBEE47-0F94-4142-ACAC-A1623BA12F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Became concubine of </a:t>
            </a:r>
            <a:r>
              <a:rPr lang="en-US" sz="2400" dirty="0" err="1">
                <a:solidFill>
                  <a:srgbClr val="000000"/>
                </a:solidFill>
              </a:rPr>
              <a:t>Taizong</a:t>
            </a:r>
            <a:r>
              <a:rPr lang="en-US" sz="2400" dirty="0">
                <a:solidFill>
                  <a:srgbClr val="000000"/>
                </a:solidFill>
              </a:rPr>
              <a:t>, had affair with his son, </a:t>
            </a:r>
            <a:r>
              <a:rPr lang="en-US" sz="2400" dirty="0" err="1">
                <a:solidFill>
                  <a:srgbClr val="000000"/>
                </a:solidFill>
              </a:rPr>
              <a:t>Lizhi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After </a:t>
            </a:r>
            <a:r>
              <a:rPr lang="en-US" sz="2400" dirty="0" err="1">
                <a:solidFill>
                  <a:srgbClr val="000000"/>
                </a:solidFill>
              </a:rPr>
              <a:t>Taizong’s</a:t>
            </a:r>
            <a:r>
              <a:rPr lang="en-US" sz="2400" dirty="0">
                <a:solidFill>
                  <a:srgbClr val="000000"/>
                </a:solidFill>
              </a:rPr>
              <a:t> death, sent to convent</a:t>
            </a:r>
          </a:p>
          <a:p>
            <a:r>
              <a:rPr lang="en-US" sz="2400" dirty="0" err="1">
                <a:solidFill>
                  <a:srgbClr val="000000"/>
                </a:solidFill>
              </a:rPr>
              <a:t>Lizhi</a:t>
            </a:r>
            <a:r>
              <a:rPr lang="en-US" sz="2400" dirty="0">
                <a:solidFill>
                  <a:srgbClr val="000000"/>
                </a:solidFill>
              </a:rPr>
              <a:t> (now </a:t>
            </a:r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) had her recalled to palace</a:t>
            </a:r>
          </a:p>
          <a:p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21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5ED592-3E63-47AB-8247-7BE22A030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Brutality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8CF99-8F77-4042-907E-E4170A6D51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Had 2 sons and daughter, daughter died (suspicious)</a:t>
            </a:r>
          </a:p>
          <a:p>
            <a:r>
              <a:rPr lang="en-US" sz="2400" dirty="0"/>
              <a:t>Blamed death on Ladies Wang &amp; Xiao (</a:t>
            </a:r>
            <a:r>
              <a:rPr lang="en-US" sz="2400" dirty="0" err="1"/>
              <a:t>Gaozong’s</a:t>
            </a:r>
            <a:r>
              <a:rPr lang="en-US" sz="2400" dirty="0"/>
              <a:t> wife &amp; 1</a:t>
            </a:r>
            <a:r>
              <a:rPr lang="en-US" sz="2400" baseline="30000" dirty="0"/>
              <a:t>st</a:t>
            </a:r>
            <a:r>
              <a:rPr lang="en-US" sz="2400" dirty="0"/>
              <a:t> concubine) and accused them of witchcraft.</a:t>
            </a:r>
          </a:p>
          <a:p>
            <a:r>
              <a:rPr lang="en-US" sz="2400" dirty="0"/>
              <a:t>They were banished, later killed.  Wu’s sons became heirs.</a:t>
            </a:r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 descr="A close up of a logo&#10;&#10;Description automatically generated">
            <a:extLst>
              <a:ext uri="{FF2B5EF4-FFF2-40B4-BE49-F238E27FC236}">
                <a16:creationId xmlns:a16="http://schemas.microsoft.com/office/drawing/2014/main" id="{18C4330F-DC58-409C-B5DE-1008E54BA2A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21" r="32348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95021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3A63C184-10F6-4850-B332-C91CA7B0A4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1" r="1291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74E140-15A7-4FD3-9E3A-44067B61D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Ascension to throne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C2D6C-6815-4420-BF84-B6E8C03F8C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 fell ill, Wu ‘ruled’ on his behalf</a:t>
            </a:r>
          </a:p>
          <a:p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 died, Wu’s first son ruled (too strong)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Wu’s second son ruled (too weak)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Wu declared a new dynasty, Zhou, and proclaimed herself emperor</a:t>
            </a:r>
          </a:p>
          <a:p>
            <a:r>
              <a:rPr lang="en-US" sz="2400" dirty="0">
                <a:solidFill>
                  <a:srgbClr val="000000"/>
                </a:solidFill>
              </a:rPr>
              <a:t>Her reign lasted 15 years (690-705)</a:t>
            </a:r>
          </a:p>
        </p:txBody>
      </p:sp>
    </p:spTree>
    <p:extLst>
      <p:ext uri="{BB962C8B-B14F-4D97-AF65-F5344CB8AC3E}">
        <p14:creationId xmlns:p14="http://schemas.microsoft.com/office/powerpoint/2010/main" val="2353834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4438C-5BC6-5D41-8820-A3B3300DC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Buddhism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AC994-D327-CC44-A8F0-35A595901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15" y="1573057"/>
            <a:ext cx="3829050" cy="4351338"/>
          </a:xfrm>
        </p:spPr>
        <p:txBody>
          <a:bodyPr>
            <a:normAutofit/>
          </a:bodyPr>
          <a:lstStyle/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The Buddha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Who?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Where?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When?</a:t>
            </a:r>
          </a:p>
          <a:p>
            <a:pPr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Core Beliefs 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4 Noble Truths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Eightfold Path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5 Precepts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360AA26-0F12-0E4A-9826-9D4BC3D301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965" y="4797749"/>
            <a:ext cx="3379938" cy="22532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BC4B6FB-2251-6B4A-89A8-46A82192E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2539" y="446411"/>
            <a:ext cx="4589728" cy="500697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6F971F8-EAF1-714B-93BB-B7045EADAEC4}"/>
              </a:ext>
            </a:extLst>
          </p:cNvPr>
          <p:cNvSpPr txBox="1"/>
          <p:nvPr/>
        </p:nvSpPr>
        <p:spPr>
          <a:xfrm>
            <a:off x="7202222" y="1571626"/>
            <a:ext cx="6094678" cy="1713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merican Typewriter" panose="02090604020004020304" pitchFamily="18" charset="77"/>
              </a:rPr>
              <a:t>Buddhism in China</a:t>
            </a:r>
          </a:p>
          <a:p>
            <a:pPr marL="742950" lvl="1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merican Typewriter" panose="02090604020004020304" pitchFamily="18" charset="77"/>
              </a:rPr>
              <a:t>Han Dynasty (206 BCE – 220 AD)</a:t>
            </a:r>
          </a:p>
          <a:p>
            <a:pPr marL="742950" lvl="1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merican Typewriter" panose="02090604020004020304" pitchFamily="18" charset="77"/>
              </a:rPr>
              <a:t>Silk and Chama Road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142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4438C-5BC6-5D41-8820-A3B3300DC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Buddhism for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AC994-D327-CC44-A8F0-35A595901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Men vs Women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Husband/Father = Wife/Mother</a:t>
            </a:r>
          </a:p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Buddhism vs Confucianism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Religious Freedom</a:t>
            </a:r>
          </a:p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Wu Zetian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Buddhism reached its height/influence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Used Buddhist scripture to lead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Credited with the creation of numerous </a:t>
            </a:r>
          </a:p>
          <a:p>
            <a:pPr marL="457200" lvl="1" indent="0">
              <a:spcAft>
                <a:spcPts val="600"/>
              </a:spcAft>
              <a:buNone/>
            </a:pPr>
            <a:r>
              <a:rPr lang="en-US" sz="2000" dirty="0">
                <a:latin typeface="American Typewriter" panose="02090604020004020304" pitchFamily="18" charset="77"/>
              </a:rPr>
              <a:t>    statues/visualizations on Buddha</a:t>
            </a:r>
          </a:p>
          <a:p>
            <a:pPr lvl="2">
              <a:spcAft>
                <a:spcPts val="600"/>
              </a:spcAft>
            </a:pPr>
            <a:endParaRPr lang="en-US" sz="1600" dirty="0">
              <a:latin typeface="American Typewriter" panose="02090604020004020304" pitchFamily="18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1E5BCF-712D-B346-A8F5-4F50422C9B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950" y="4089796"/>
            <a:ext cx="3175000" cy="25527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82F234-E50F-B443-9DC2-EC94BA3C34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39" b="99598" l="10000" r="90000">
                        <a14:foregroundMark x1="15455" y1="86747" x2="10000" y2="995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360" y="0"/>
            <a:ext cx="3485639" cy="3954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06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196586" cy="492360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/>
                <a:cs typeface="Arial"/>
              </a:rPr>
              <a:t>Daoism: Origins and key values.</a:t>
            </a: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6F9B4ADC-D1FF-4EF3-9671-8693826903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3068" y="1541431"/>
            <a:ext cx="2143125" cy="2143125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92ED887E-E406-4C3C-911D-4270575617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315"/>
          <a:stretch/>
        </p:blipFill>
        <p:spPr>
          <a:xfrm>
            <a:off x="8635333" y="-1"/>
            <a:ext cx="3555205" cy="6858001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8F9DDED5-2E40-4075-8121-82AA8E1415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099" y="1550408"/>
            <a:ext cx="3567830" cy="220186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12AF4C7-7340-46C2-A096-02DF72C656CC}"/>
              </a:ext>
            </a:extLst>
          </p:cNvPr>
          <p:cNvSpPr txBox="1"/>
          <p:nvPr/>
        </p:nvSpPr>
        <p:spPr>
          <a:xfrm>
            <a:off x="5549030" y="118057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Dao de </a:t>
            </a:r>
            <a:r>
              <a:rPr lang="en-US" dirty="0" err="1">
                <a:cs typeface="Calibri"/>
              </a:rPr>
              <a:t>jing</a:t>
            </a:r>
            <a:r>
              <a:rPr lang="en-US" dirty="0">
                <a:cs typeface="Calibri"/>
              </a:rPr>
              <a:t> </a:t>
            </a:r>
            <a:r>
              <a:rPr lang="ja-JP" altLang="en-US">
                <a:cs typeface="Calibri"/>
              </a:rPr>
              <a:t>道德經</a:t>
            </a:r>
            <a:endParaRPr lang="en-US" dirty="0" err="1">
              <a:cs typeface="Calibri"/>
            </a:endParaRPr>
          </a:p>
        </p:txBody>
      </p:sp>
      <p:pic>
        <p:nvPicPr>
          <p:cNvPr id="15" name="Picture 15" descr="A drawing of a person&#10;&#10;Description generated with high confidence">
            <a:extLst>
              <a:ext uri="{FF2B5EF4-FFF2-40B4-BE49-F238E27FC236}">
                <a16:creationId xmlns:a16="http://schemas.microsoft.com/office/drawing/2014/main" id="{393D21F1-597C-4721-8A99-5289EBEC70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646" y="3968468"/>
            <a:ext cx="2252598" cy="269975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99E5106-101D-419D-A196-58E91B5AF3EE}"/>
              </a:ext>
            </a:extLst>
          </p:cNvPr>
          <p:cNvSpPr txBox="1"/>
          <p:nvPr/>
        </p:nvSpPr>
        <p:spPr>
          <a:xfrm>
            <a:off x="1540701" y="3790167"/>
            <a:ext cx="99999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Wu Wei</a:t>
            </a:r>
          </a:p>
        </p:txBody>
      </p:sp>
      <p:pic>
        <p:nvPicPr>
          <p:cNvPr id="3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9E5CBAE8-78BF-488C-A886-C7EA1FC237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2810" y="4122139"/>
            <a:ext cx="2430050" cy="23924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AB6137-DDC8-475B-B391-C6244190A6DA}"/>
              </a:ext>
            </a:extLst>
          </p:cNvPr>
          <p:cNvSpPr txBox="1"/>
          <p:nvPr/>
        </p:nvSpPr>
        <p:spPr>
          <a:xfrm>
            <a:off x="6123139" y="386323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Pu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227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8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0473" y="327511"/>
            <a:ext cx="8238341" cy="574002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badi"/>
                <a:cs typeface="Calibri Light"/>
              </a:rPr>
              <a:t>Confucianism</a:t>
            </a:r>
            <a:r>
              <a:rPr lang="en-US" dirty="0">
                <a:latin typeface="Abadi"/>
              </a:rPr>
              <a:t>: Origins and key values</a:t>
            </a:r>
          </a:p>
        </p:txBody>
      </p:sp>
      <p:pic>
        <p:nvPicPr>
          <p:cNvPr id="9" name="Picture 10" descr="A person wearing a costume&#10;&#10;Description generated with very high confidence">
            <a:extLst>
              <a:ext uri="{FF2B5EF4-FFF2-40B4-BE49-F238E27FC236}">
                <a16:creationId xmlns:a16="http://schemas.microsoft.com/office/drawing/2014/main" id="{36A4A5B1-200D-4C2D-8E8A-19D3C4E3BD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7244" y="368671"/>
            <a:ext cx="4215008" cy="6214601"/>
          </a:xfrm>
          <a:prstGeom prst="rect">
            <a:avLst/>
          </a:prstGeom>
        </p:spPr>
      </p:pic>
      <p:pic>
        <p:nvPicPr>
          <p:cNvPr id="12" name="Picture 13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66190E39-8233-4CD7-8028-7A125F4D2C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8685" y="1202592"/>
            <a:ext cx="3014597" cy="2280395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637AEF50-EFFE-4A45-9A10-4FC8457DD4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1770" y="916419"/>
            <a:ext cx="1849286" cy="2846279"/>
          </a:xfrm>
          <a:prstGeom prst="rect">
            <a:avLst/>
          </a:prstGeom>
        </p:spPr>
      </p:pic>
      <p:pic>
        <p:nvPicPr>
          <p:cNvPr id="19" name="Picture 19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F549E329-FBEF-4EF7-A85C-C8C3DAE029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921" y="4048974"/>
            <a:ext cx="2195447" cy="270575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6B23842-7735-4CEC-B216-39826390ED2C}"/>
              </a:ext>
            </a:extLst>
          </p:cNvPr>
          <p:cNvSpPr txBox="1"/>
          <p:nvPr/>
        </p:nvSpPr>
        <p:spPr>
          <a:xfrm>
            <a:off x="7052153" y="3497893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Tian ming</a:t>
            </a:r>
            <a:r>
              <a:rPr lang="en-US">
                <a:cs typeface="Calibri"/>
              </a:rPr>
              <a:t> </a:t>
            </a:r>
            <a:r>
              <a:rPr lang="ja-JP" altLang="en-US">
                <a:cs typeface="Calibri"/>
              </a:rPr>
              <a:t>天命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59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9297" y="511262"/>
            <a:ext cx="8238341" cy="574002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badi"/>
                <a:cs typeface="Calibri Light"/>
              </a:rPr>
              <a:t>Confucian</a:t>
            </a:r>
            <a:r>
              <a:rPr lang="en-US" dirty="0">
                <a:latin typeface="Abadi"/>
              </a:rPr>
              <a:t> views on female rulers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2C581E-68A0-4DB8-8084-2FF949B93AB6}"/>
              </a:ext>
            </a:extLst>
          </p:cNvPr>
          <p:cNvSpPr txBox="1"/>
          <p:nvPr/>
        </p:nvSpPr>
        <p:spPr>
          <a:xfrm>
            <a:off x="1258866" y="1305837"/>
            <a:ext cx="5686816" cy="190000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Having a woman rule is as unnatural as having a hen crow like a rooster</a:t>
            </a:r>
            <a:r>
              <a:rPr lang="en-US" dirty="0">
                <a:cs typeface="Calibri"/>
              </a:rPr>
              <a:t>. Analects</a:t>
            </a:r>
            <a:endParaRPr lang="en-US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US" dirty="0">
                <a:cs typeface="Calibri"/>
              </a:rPr>
              <a:t>Women taking part in governing is the root of chaos. Spring and autumn annals.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US" dirty="0">
                <a:cs typeface="Calibri"/>
              </a:rPr>
              <a:t>A clever man completes a city, a clever woman overturns a city. The book of odes.</a:t>
            </a:r>
            <a:endParaRPr lang="en-US" dirty="0"/>
          </a:p>
        </p:txBody>
      </p:sp>
      <p:pic>
        <p:nvPicPr>
          <p:cNvPr id="4" name="Picture 4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9877BB18-C641-4B15-872F-D0F14A143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1892" y="1093996"/>
            <a:ext cx="3519739" cy="2337283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F07FC79-7E74-457D-9F51-A844C944F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244" t="11371" r="8031" b="13378"/>
          <a:stretch/>
        </p:blipFill>
        <p:spPr>
          <a:xfrm>
            <a:off x="5569906" y="3660363"/>
            <a:ext cx="5614080" cy="2346046"/>
          </a:xfrm>
          <a:prstGeom prst="rect">
            <a:avLst/>
          </a:prstGeom>
        </p:spPr>
      </p:pic>
      <p:pic>
        <p:nvPicPr>
          <p:cNvPr id="8" name="Picture 9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A5774CFD-C17B-4BB1-8215-16CE60F6B7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3855" y="3323548"/>
            <a:ext cx="2959920" cy="295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95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DD067-F658-499C-9048-98E41BC82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dirty="0"/>
              <a:t>Why Wu </a:t>
            </a:r>
            <a:r>
              <a:rPr lang="en-US" sz="3600" dirty="0" err="1"/>
              <a:t>Zetian</a:t>
            </a:r>
            <a:r>
              <a:rPr lang="en-US" sz="3600" dirty="0"/>
              <a:t> </a:t>
            </a:r>
            <a:r>
              <a:rPr lang="en-US" sz="3600" dirty="0" err="1"/>
              <a:t>favoured</a:t>
            </a:r>
            <a:r>
              <a:rPr lang="en-US" sz="3600" dirty="0"/>
              <a:t> Buddhism over Daoism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3103E6-7932-483A-B3D7-0AF1E82A06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931" y="2438400"/>
            <a:ext cx="3651466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Born and raised Buddhist</a:t>
            </a:r>
          </a:p>
          <a:p>
            <a:r>
              <a:rPr lang="en-US" dirty="0"/>
              <a:t>Buddhism not sexist</a:t>
            </a:r>
          </a:p>
          <a:p>
            <a:r>
              <a:rPr lang="en-US" altLang="zh-CN" dirty="0"/>
              <a:t>Supported female ruler</a:t>
            </a:r>
          </a:p>
          <a:p>
            <a:r>
              <a:rPr lang="en-US" dirty="0"/>
              <a:t>‘Great Cloud Sutra’ (Buddhist Scroll) </a:t>
            </a:r>
            <a:r>
              <a:rPr lang="en-US" dirty="0" err="1"/>
              <a:t>legitimised</a:t>
            </a:r>
            <a:r>
              <a:rPr lang="en-US" dirty="0"/>
              <a:t> her rule</a:t>
            </a:r>
          </a:p>
          <a:p>
            <a:endParaRPr lang="en-US" sz="1800" dirty="0"/>
          </a:p>
        </p:txBody>
      </p:sp>
      <p:pic>
        <p:nvPicPr>
          <p:cNvPr id="6" name="Content Placeholder 5" descr="A close up of a boy&#10;&#10;Description automatically generated">
            <a:extLst>
              <a:ext uri="{FF2B5EF4-FFF2-40B4-BE49-F238E27FC236}">
                <a16:creationId xmlns:a16="http://schemas.microsoft.com/office/drawing/2014/main" id="{C0F14A61-F735-4A2F-AEED-933D7678A2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2" r="5761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543586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0C7A9-2767-FD4A-96A2-5F7084C6F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Let’s Take a Quiz!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644C8-CA5A-E544-AF0B-5E08E08BD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734" y="2093498"/>
            <a:ext cx="10515600" cy="39442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 algn="ctr">
              <a:buNone/>
            </a:pPr>
            <a:r>
              <a:rPr lang="en-US" sz="2800" dirty="0">
                <a:latin typeface="American Typewriter" panose="02090604020004020304" pitchFamily="18" charset="77"/>
              </a:rPr>
              <a:t>Pull out your phones and type in </a:t>
            </a: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r>
              <a:rPr lang="en-US" sz="6600" dirty="0">
                <a:latin typeface="American Typewriter" panose="02090604020004020304" pitchFamily="18" charset="77"/>
              </a:rPr>
              <a:t>Kahoot.it</a:t>
            </a:r>
          </a:p>
          <a:p>
            <a:pPr marL="457200" lvl="1" indent="0" algn="ctr">
              <a:buNone/>
            </a:pPr>
            <a:endParaRPr lang="en-US" sz="19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r>
              <a:rPr lang="en-US" sz="2300" dirty="0">
                <a:latin typeface="American Typewriter" panose="02090604020004020304" pitchFamily="18" charset="77"/>
                <a:hlinkClick r:id="rId2"/>
              </a:rPr>
              <a:t>https://play.kahoot.it/#/?quizId=9e0dc99a-60ad-4d9e-a2ab-5641be5c6206</a:t>
            </a:r>
            <a:endParaRPr lang="en-US" sz="23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3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r>
              <a:rPr lang="en-US" sz="2800" dirty="0">
                <a:latin typeface="American Typewriter" panose="02090604020004020304" pitchFamily="18" charset="77"/>
              </a:rPr>
              <a:t>And we will provide you with a code to enter</a:t>
            </a:r>
            <a:endParaRPr lang="en-US" sz="66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307632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345</Words>
  <Application>Microsoft Macintosh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ＭＳ Ｐゴシック</vt:lpstr>
      <vt:lpstr>宋体</vt:lpstr>
      <vt:lpstr>Abadi</vt:lpstr>
      <vt:lpstr>American Typewriter</vt:lpstr>
      <vt:lpstr>Arial</vt:lpstr>
      <vt:lpstr>Calibri</vt:lpstr>
      <vt:lpstr>Calibri Light</vt:lpstr>
      <vt:lpstr>office theme</vt:lpstr>
      <vt:lpstr>Why did Wu Zetian favour Buddhism over Taoism and Confucianism?</vt:lpstr>
      <vt:lpstr>Wu Zetian 武则天</vt:lpstr>
      <vt:lpstr>Palace life</vt:lpstr>
      <vt:lpstr>Brutality</vt:lpstr>
      <vt:lpstr>Ascension to throne</vt:lpstr>
      <vt:lpstr>Buddhism</vt:lpstr>
      <vt:lpstr>Buddhism for Women</vt:lpstr>
      <vt:lpstr>Daoism: Origins and key values.</vt:lpstr>
      <vt:lpstr>Confucianism: Origins and key values</vt:lpstr>
      <vt:lpstr>Confucian views on female rulers</vt:lpstr>
      <vt:lpstr>Why Wu Zetian favoured Buddhism over Daoism</vt:lpstr>
      <vt:lpstr>Let’s Take a Quiz!</vt:lpstr>
    </vt:vector>
  </TitlesOfParts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did Wu Zetian favour Buddhism over Taoism?</dc:title>
  <dc:creator>Admin</dc:creator>
  <cp:lastModifiedBy>charlotte c</cp:lastModifiedBy>
  <cp:revision>49</cp:revision>
  <dcterms:created xsi:type="dcterms:W3CDTF">2018-11-13T12:22:32Z</dcterms:created>
  <dcterms:modified xsi:type="dcterms:W3CDTF">2018-11-15T13:56:50Z</dcterms:modified>
</cp:coreProperties>
</file>