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58" r:id="rId2"/>
    <p:sldId id="261" r:id="rId3"/>
    <p:sldId id="263" r:id="rId4"/>
    <p:sldId id="262" r:id="rId5"/>
    <p:sldId id="265" r:id="rId6"/>
    <p:sldId id="264" r:id="rId7"/>
    <p:sldId id="278" r:id="rId8"/>
    <p:sldId id="266" r:id="rId9"/>
    <p:sldId id="267" r:id="rId10"/>
    <p:sldId id="279" r:id="rId11"/>
    <p:sldId id="268" r:id="rId12"/>
    <p:sldId id="280" r:id="rId13"/>
    <p:sldId id="281" r:id="rId14"/>
    <p:sldId id="269" r:id="rId15"/>
    <p:sldId id="282" r:id="rId16"/>
    <p:sldId id="283" r:id="rId17"/>
    <p:sldId id="270" r:id="rId18"/>
    <p:sldId id="271" r:id="rId19"/>
    <p:sldId id="272" r:id="rId20"/>
    <p:sldId id="284" r:id="rId21"/>
    <p:sldId id="273" r:id="rId22"/>
    <p:sldId id="285" r:id="rId23"/>
    <p:sldId id="274" r:id="rId24"/>
    <p:sldId id="286" r:id="rId25"/>
    <p:sldId id="275" r:id="rId26"/>
    <p:sldId id="287" r:id="rId27"/>
    <p:sldId id="288" r:id="rId28"/>
    <p:sldId id="289" r:id="rId29"/>
    <p:sldId id="276" r:id="rId30"/>
    <p:sldId id="290" r:id="rId31"/>
    <p:sldId id="277" r:id="rId32"/>
    <p:sldId id="291" r:id="rId33"/>
    <p:sldId id="292" r:id="rId34"/>
    <p:sldId id="293" r:id="rId35"/>
    <p:sldId id="294" r:id="rId36"/>
    <p:sldId id="295" r:id="rId37"/>
    <p:sldId id="296" r:id="rId38"/>
    <p:sldId id="297" r:id="rId39"/>
    <p:sldId id="298" r:id="rId40"/>
    <p:sldId id="299" r:id="rId41"/>
    <p:sldId id="300" r:id="rId42"/>
    <p:sldId id="30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52443" autoAdjust="0"/>
  </p:normalViewPr>
  <p:slideViewPr>
    <p:cSldViewPr snapToGrid="0">
      <p:cViewPr varScale="1">
        <p:scale>
          <a:sx n="43" d="100"/>
          <a:sy n="43" d="100"/>
        </p:scale>
        <p:origin x="173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929E4F-9DE6-4814-9EE3-2EB2CF144D76}" type="datetimeFigureOut">
              <a:rPr lang="en-GB" smtClean="0"/>
              <a:t>26/02/2023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E9C27F-B654-43BA-825A-FB67EB5A0A59}" type="slidenum">
              <a:rPr lang="en-GB" smtClean="0"/>
              <a:t>‹#›</a:t>
            </a:fld>
            <a:endParaRPr lang="en-GB"/>
          </a:p>
        </p:txBody>
      </p:sp>
    </p:spTree>
    <p:extLst>
      <p:ext uri="{BB962C8B-B14F-4D97-AF65-F5344CB8AC3E}">
        <p14:creationId xmlns:p14="http://schemas.microsoft.com/office/powerpoint/2010/main" val="1691508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26/02/2023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9272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0121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90162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4199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26/02/2023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62380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26/02/2023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48841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26/02/2023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2163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88118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8726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54308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7194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26/02/2023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81454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43C688-C2B3-4757-B977-A1FCD110F411}"/>
              </a:ext>
            </a:extLst>
          </p:cNvPr>
          <p:cNvSpPr>
            <a:spLocks noGrp="1"/>
          </p:cNvSpPr>
          <p:nvPr>
            <p:ph type="ctrTitle"/>
          </p:nvPr>
        </p:nvSpPr>
        <p:spPr/>
        <p:style>
          <a:lnRef idx="1">
            <a:schemeClr val="dk1"/>
          </a:lnRef>
          <a:fillRef idx="2">
            <a:schemeClr val="dk1"/>
          </a:fillRef>
          <a:effectRef idx="1">
            <a:schemeClr val="dk1"/>
          </a:effectRef>
          <a:fontRef idx="minor">
            <a:schemeClr val="dk1"/>
          </a:fontRef>
        </p:style>
        <p:txBody>
          <a:bodyPr>
            <a:normAutofit/>
          </a:bodyPr>
          <a:lstStyle/>
          <a:p>
            <a:r>
              <a:rPr lang="en-GB" dirty="0"/>
              <a:t>Introduction to Research</a:t>
            </a:r>
          </a:p>
        </p:txBody>
      </p:sp>
      <p:sp>
        <p:nvSpPr>
          <p:cNvPr id="5" name="Subtitle 4">
            <a:extLst>
              <a:ext uri="{FF2B5EF4-FFF2-40B4-BE49-F238E27FC236}">
                <a16:creationId xmlns:a16="http://schemas.microsoft.com/office/drawing/2014/main" id="{60C457B0-6557-4CF3-AE51-6DA288D008AC}"/>
              </a:ext>
            </a:extLst>
          </p:cNvPr>
          <p:cNvSpPr>
            <a:spLocks noGrp="1"/>
          </p:cNvSpPr>
          <p:nvPr>
            <p:ph type="subTitle" idx="1"/>
          </p:nvPr>
        </p:nvSpPr>
        <p:spPr/>
        <p:txBody>
          <a:bodyPr vert="horz" lIns="91440" tIns="45720" rIns="91440" bIns="45720" rtlCol="0" anchor="t">
            <a:normAutofit/>
          </a:bodyPr>
          <a:lstStyle/>
          <a:p>
            <a:endParaRPr lang="en-GB" dirty="0"/>
          </a:p>
          <a:p>
            <a:pPr algn="l"/>
            <a:r>
              <a:rPr lang="en-GB" dirty="0"/>
              <a:t>Week 5</a:t>
            </a:r>
          </a:p>
        </p:txBody>
      </p:sp>
      <p:pic>
        <p:nvPicPr>
          <p:cNvPr id="6" name="Picture 5">
            <a:extLst>
              <a:ext uri="{FF2B5EF4-FFF2-40B4-BE49-F238E27FC236}">
                <a16:creationId xmlns:a16="http://schemas.microsoft.com/office/drawing/2014/main" id="{0999F4AE-A484-4597-839F-C351183644F3}"/>
              </a:ext>
            </a:extLst>
          </p:cNvPr>
          <p:cNvPicPr>
            <a:picLocks noChangeAspect="1"/>
          </p:cNvPicPr>
          <p:nvPr/>
        </p:nvPicPr>
        <p:blipFill>
          <a:blip r:embed="rId2"/>
          <a:stretch>
            <a:fillRect/>
          </a:stretch>
        </p:blipFill>
        <p:spPr>
          <a:xfrm rot="20570485">
            <a:off x="6242389" y="4363583"/>
            <a:ext cx="3075612" cy="1934484"/>
          </a:xfrm>
          <a:prstGeom prst="rect">
            <a:avLst/>
          </a:prstGeom>
        </p:spPr>
      </p:pic>
    </p:spTree>
    <p:extLst>
      <p:ext uri="{BB962C8B-B14F-4D97-AF65-F5344CB8AC3E}">
        <p14:creationId xmlns:p14="http://schemas.microsoft.com/office/powerpoint/2010/main" val="224831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FC03B-AA8E-47AD-914E-85EB30001899}"/>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Research Methodologies</a:t>
            </a:r>
          </a:p>
        </p:txBody>
      </p:sp>
      <p:sp>
        <p:nvSpPr>
          <p:cNvPr id="3" name="Content Placeholder 2">
            <a:extLst>
              <a:ext uri="{FF2B5EF4-FFF2-40B4-BE49-F238E27FC236}">
                <a16:creationId xmlns:a16="http://schemas.microsoft.com/office/drawing/2014/main" id="{3FCE36AB-775C-4AA8-B026-1CBDA48966A1}"/>
              </a:ext>
            </a:extLst>
          </p:cNvPr>
          <p:cNvSpPr>
            <a:spLocks noGrp="1"/>
          </p:cNvSpPr>
          <p:nvPr>
            <p:ph idx="1"/>
          </p:nvPr>
        </p:nvSpPr>
        <p:spPr/>
        <p:txBody>
          <a:bodyPr>
            <a:normAutofit fontScale="85000" lnSpcReduction="10000"/>
          </a:bodyPr>
          <a:lstStyle/>
          <a:p>
            <a:pPr marL="0" indent="0">
              <a:buNone/>
            </a:pPr>
            <a:r>
              <a:rPr lang="en-GB" b="1" i="1" u="sng" dirty="0"/>
              <a:t>Primary research</a:t>
            </a:r>
          </a:p>
          <a:p>
            <a:r>
              <a:rPr lang="en-GB" dirty="0"/>
              <a:t>Generates data from observation, measurement or experiences, enabling it to be verified. Such data is known as empirical</a:t>
            </a:r>
          </a:p>
          <a:p>
            <a:r>
              <a:rPr lang="en-GB" dirty="0"/>
              <a:t>There are issues around primary research in HSC </a:t>
            </a:r>
            <a:r>
              <a:rPr lang="en-GB" dirty="0" err="1"/>
              <a:t>e.g</a:t>
            </a:r>
            <a:r>
              <a:rPr lang="en-GB" dirty="0"/>
              <a:t>, it is expensive, it may need to be drawn out over several years and it may interfere with an individual’s treatment or the service they receive</a:t>
            </a:r>
          </a:p>
          <a:p>
            <a:r>
              <a:rPr lang="en-GB" dirty="0"/>
              <a:t> Ethical considerations that apply in many advanced countries means that primary research can only be carried out by professionally qualified researchers</a:t>
            </a:r>
          </a:p>
        </p:txBody>
      </p:sp>
    </p:spTree>
    <p:extLst>
      <p:ext uri="{BB962C8B-B14F-4D97-AF65-F5344CB8AC3E}">
        <p14:creationId xmlns:p14="http://schemas.microsoft.com/office/powerpoint/2010/main" val="2073354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A74EA-1B45-40E7-B986-5EC57843D353}"/>
              </a:ext>
            </a:extLst>
          </p:cNvPr>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en-GB" dirty="0"/>
              <a:t>Research Methodologies</a:t>
            </a:r>
          </a:p>
        </p:txBody>
      </p:sp>
      <p:sp>
        <p:nvSpPr>
          <p:cNvPr id="3" name="Content Placeholder 2">
            <a:extLst>
              <a:ext uri="{FF2B5EF4-FFF2-40B4-BE49-F238E27FC236}">
                <a16:creationId xmlns:a16="http://schemas.microsoft.com/office/drawing/2014/main" id="{A9899B1B-E477-4046-B0E0-C9EA64CF10A6}"/>
              </a:ext>
            </a:extLst>
          </p:cNvPr>
          <p:cNvSpPr>
            <a:spLocks noGrp="1"/>
          </p:cNvSpPr>
          <p:nvPr>
            <p:ph idx="1"/>
          </p:nvPr>
        </p:nvSpPr>
        <p:spPr/>
        <p:txBody>
          <a:bodyPr/>
          <a:lstStyle/>
          <a:p>
            <a:pPr marL="0" indent="0">
              <a:buNone/>
            </a:pPr>
            <a:r>
              <a:rPr lang="en-GB" b="1" i="1" u="sng" dirty="0"/>
              <a:t>Secondary research</a:t>
            </a:r>
          </a:p>
          <a:p>
            <a:r>
              <a:rPr lang="en-GB" dirty="0"/>
              <a:t>Research that is based entirely on accessing published data</a:t>
            </a:r>
          </a:p>
          <a:p>
            <a:r>
              <a:rPr lang="en-GB" dirty="0"/>
              <a:t>Makes new connections and draws new conclusions about one particular aspect of HSC practice</a:t>
            </a:r>
          </a:p>
          <a:p>
            <a:r>
              <a:rPr lang="en-GB" dirty="0"/>
              <a:t>Known as </a:t>
            </a:r>
            <a:r>
              <a:rPr lang="en-GB" i="1" dirty="0"/>
              <a:t>secondary research </a:t>
            </a:r>
            <a:r>
              <a:rPr lang="en-GB" dirty="0"/>
              <a:t>as it uses secondary sources</a:t>
            </a:r>
          </a:p>
        </p:txBody>
      </p:sp>
    </p:spTree>
    <p:extLst>
      <p:ext uri="{BB962C8B-B14F-4D97-AF65-F5344CB8AC3E}">
        <p14:creationId xmlns:p14="http://schemas.microsoft.com/office/powerpoint/2010/main" val="2266229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8CD15-B04E-4244-A44B-38042D40DF5A}"/>
              </a:ext>
            </a:extLst>
          </p:cNvPr>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en-GB" dirty="0"/>
              <a:t>Key terms</a:t>
            </a:r>
          </a:p>
        </p:txBody>
      </p:sp>
      <p:sp>
        <p:nvSpPr>
          <p:cNvPr id="3" name="Content Placeholder 2">
            <a:extLst>
              <a:ext uri="{FF2B5EF4-FFF2-40B4-BE49-F238E27FC236}">
                <a16:creationId xmlns:a16="http://schemas.microsoft.com/office/drawing/2014/main" id="{F75F3221-7DE6-4A84-B2BC-6670BBCF074A}"/>
              </a:ext>
            </a:extLst>
          </p:cNvPr>
          <p:cNvSpPr>
            <a:spLocks noGrp="1"/>
          </p:cNvSpPr>
          <p:nvPr>
            <p:ph idx="1"/>
          </p:nvPr>
        </p:nvSpPr>
        <p:spPr/>
        <p:txBody>
          <a:bodyPr>
            <a:normAutofit fontScale="85000" lnSpcReduction="10000"/>
          </a:bodyPr>
          <a:lstStyle/>
          <a:p>
            <a:pPr marL="0" indent="0">
              <a:buNone/>
            </a:pPr>
            <a:r>
              <a:rPr lang="en-GB" b="1" i="1" dirty="0"/>
              <a:t>Primary research </a:t>
            </a:r>
            <a:r>
              <a:rPr lang="en-GB" dirty="0"/>
              <a:t>– data contributing to the conclusions drawn is generated as a consequence of scientific method, or by the researcher obtaining personal information directly from individuals</a:t>
            </a:r>
          </a:p>
          <a:p>
            <a:pPr marL="0" indent="0">
              <a:buNone/>
            </a:pPr>
            <a:endParaRPr lang="en-GB" dirty="0"/>
          </a:p>
          <a:p>
            <a:pPr marL="0" indent="0">
              <a:buNone/>
            </a:pPr>
            <a:r>
              <a:rPr lang="en-GB" b="1" i="1" dirty="0"/>
              <a:t>Empirical data </a:t>
            </a:r>
            <a:r>
              <a:rPr lang="en-GB" dirty="0"/>
              <a:t>– verifiable data obtained by observation, measurement or from experiences</a:t>
            </a:r>
          </a:p>
          <a:p>
            <a:pPr marL="0" indent="0">
              <a:buNone/>
            </a:pPr>
            <a:endParaRPr lang="en-GB" dirty="0"/>
          </a:p>
          <a:p>
            <a:pPr marL="0" indent="0">
              <a:buNone/>
            </a:pPr>
            <a:r>
              <a:rPr lang="en-GB" b="1" i="1" dirty="0"/>
              <a:t>Secondary research </a:t>
            </a:r>
            <a:r>
              <a:rPr lang="en-GB" dirty="0"/>
              <a:t>– data contributing to the conclusions drawn is retrieved from previously published sources.</a:t>
            </a:r>
          </a:p>
        </p:txBody>
      </p:sp>
    </p:spTree>
    <p:extLst>
      <p:ext uri="{BB962C8B-B14F-4D97-AF65-F5344CB8AC3E}">
        <p14:creationId xmlns:p14="http://schemas.microsoft.com/office/powerpoint/2010/main" val="3893928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10E68-50C1-448C-8479-7E1B2DC97FE8}"/>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Quantitative data</a:t>
            </a:r>
          </a:p>
        </p:txBody>
      </p:sp>
      <p:sp>
        <p:nvSpPr>
          <p:cNvPr id="3" name="Content Placeholder 2">
            <a:extLst>
              <a:ext uri="{FF2B5EF4-FFF2-40B4-BE49-F238E27FC236}">
                <a16:creationId xmlns:a16="http://schemas.microsoft.com/office/drawing/2014/main" id="{FD57E76F-286D-49FD-9FE4-DBB7402B101A}"/>
              </a:ext>
            </a:extLst>
          </p:cNvPr>
          <p:cNvSpPr>
            <a:spLocks noGrp="1"/>
          </p:cNvSpPr>
          <p:nvPr>
            <p:ph idx="1"/>
          </p:nvPr>
        </p:nvSpPr>
        <p:spPr/>
        <p:txBody>
          <a:bodyPr>
            <a:noAutofit/>
          </a:bodyPr>
          <a:lstStyle/>
          <a:p>
            <a:r>
              <a:rPr lang="en-GB" sz="2000" dirty="0"/>
              <a:t>Involves the formal collection of information, known as data</a:t>
            </a:r>
          </a:p>
          <a:p>
            <a:r>
              <a:rPr lang="en-GB" sz="2000" dirty="0"/>
              <a:t>Quantitative data is based on numbers and physical measurements that can be quantified objectively using a measuring device, </a:t>
            </a:r>
            <a:r>
              <a:rPr lang="en-GB" sz="2000" dirty="0" err="1"/>
              <a:t>e.g</a:t>
            </a:r>
            <a:r>
              <a:rPr lang="en-GB" sz="2000" dirty="0"/>
              <a:t>, weight scales, height rules, thermometers, blood pressure monitors or other specifically designed measuring instrumentation </a:t>
            </a:r>
          </a:p>
          <a:p>
            <a:r>
              <a:rPr lang="en-GB" sz="2000" dirty="0"/>
              <a:t>‘TPR’ measurements (temperature, pulse rate and respiration rate), blood pressure, weight and height are probably the most common quantitative data used routinely in HSC environments</a:t>
            </a:r>
          </a:p>
          <a:p>
            <a:r>
              <a:rPr lang="en-GB" sz="2000" dirty="0"/>
              <a:t>Other examples of quantitative measures that are valuable in health and social care include: </a:t>
            </a:r>
          </a:p>
          <a:p>
            <a:pPr lvl="1"/>
            <a:r>
              <a:rPr lang="en-GB" sz="2000" dirty="0"/>
              <a:t>population statistics showing, for example birth, morbidity and mortality rates</a:t>
            </a:r>
          </a:p>
          <a:p>
            <a:pPr lvl="1"/>
            <a:r>
              <a:rPr lang="en-GB" sz="2000" dirty="0"/>
              <a:t>chemical analysis of body fluids, such as urine and blood plasma, carried out in a hospital biochemistry laboratory</a:t>
            </a:r>
          </a:p>
          <a:p>
            <a:pPr lvl="1"/>
            <a:r>
              <a:rPr lang="en-GB" sz="2000" dirty="0"/>
              <a:t>cell counts, such as the proportion of different blood cells in a sample of blood, carried out in a haematology laboratory</a:t>
            </a:r>
          </a:p>
          <a:p>
            <a:r>
              <a:rPr lang="en-GB" sz="2000" i="1" dirty="0">
                <a:solidFill>
                  <a:schemeClr val="accent1"/>
                </a:solidFill>
              </a:rPr>
              <a:t>All data must be presented with the units of measurement</a:t>
            </a:r>
          </a:p>
        </p:txBody>
      </p:sp>
    </p:spTree>
    <p:extLst>
      <p:ext uri="{BB962C8B-B14F-4D97-AF65-F5344CB8AC3E}">
        <p14:creationId xmlns:p14="http://schemas.microsoft.com/office/powerpoint/2010/main" val="1690511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9528C-EC15-4744-BF34-757D0CC6E30E}"/>
              </a:ext>
            </a:extLst>
          </p:cNvPr>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en-GB" dirty="0"/>
              <a:t>Qualitative data</a:t>
            </a:r>
          </a:p>
        </p:txBody>
      </p:sp>
      <p:sp>
        <p:nvSpPr>
          <p:cNvPr id="3" name="Content Placeholder 2">
            <a:extLst>
              <a:ext uri="{FF2B5EF4-FFF2-40B4-BE49-F238E27FC236}">
                <a16:creationId xmlns:a16="http://schemas.microsoft.com/office/drawing/2014/main" id="{F037D9F8-3042-4124-9ECA-B1A7A067DC33}"/>
              </a:ext>
            </a:extLst>
          </p:cNvPr>
          <p:cNvSpPr>
            <a:spLocks noGrp="1"/>
          </p:cNvSpPr>
          <p:nvPr>
            <p:ph idx="1"/>
          </p:nvPr>
        </p:nvSpPr>
        <p:spPr/>
        <p:txBody>
          <a:bodyPr>
            <a:normAutofit fontScale="62500" lnSpcReduction="20000"/>
          </a:bodyPr>
          <a:lstStyle/>
          <a:p>
            <a:r>
              <a:rPr lang="en-GB" dirty="0"/>
              <a:t>Involves the formal collection of information, known as data</a:t>
            </a:r>
          </a:p>
          <a:p>
            <a:r>
              <a:rPr lang="en-GB" dirty="0"/>
              <a:t>Information that can only be described using words is known as qualitative data</a:t>
            </a:r>
          </a:p>
          <a:p>
            <a:r>
              <a:rPr lang="en-GB" dirty="0"/>
              <a:t>Research methodologies that are used routinely as part of HSC delivery are qualitative</a:t>
            </a:r>
          </a:p>
          <a:p>
            <a:r>
              <a:rPr lang="en-GB" dirty="0" err="1"/>
              <a:t>E.g</a:t>
            </a:r>
            <a:r>
              <a:rPr lang="en-GB" dirty="0"/>
              <a:t>, A health professional’s initial perspective about the nature of a patient’s health problem will be partly informed by observation of the individual’s appearance such as whether they look flushed and sweaty, pale or bluish coloured, drawn and strained</a:t>
            </a:r>
          </a:p>
          <a:p>
            <a:r>
              <a:rPr lang="en-GB" dirty="0"/>
              <a:t>The simplest laboratory investigations to prove or disprove the presence of an infection rely on observing a specimen taken from the patient, for example a sample of urine, or tissue gathered on a throat swab, and viewing it under the microscope for the presence of bacteria</a:t>
            </a:r>
          </a:p>
          <a:p>
            <a:r>
              <a:rPr lang="en-GB" dirty="0"/>
              <a:t>Health and social care research that involves investigating events, behaviour or emotions is likely to adopt research methods such as interviews and observations to generate qualitative data</a:t>
            </a:r>
          </a:p>
        </p:txBody>
      </p:sp>
    </p:spTree>
    <p:extLst>
      <p:ext uri="{BB962C8B-B14F-4D97-AF65-F5344CB8AC3E}">
        <p14:creationId xmlns:p14="http://schemas.microsoft.com/office/powerpoint/2010/main" val="1251656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8B59-DFBA-4156-B8C2-A15FF2855BE0}"/>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en-GB" dirty="0"/>
              <a:t>Organisations involved in research</a:t>
            </a:r>
          </a:p>
        </p:txBody>
      </p:sp>
      <p:sp>
        <p:nvSpPr>
          <p:cNvPr id="3" name="Content Placeholder 2">
            <a:extLst>
              <a:ext uri="{FF2B5EF4-FFF2-40B4-BE49-F238E27FC236}">
                <a16:creationId xmlns:a16="http://schemas.microsoft.com/office/drawing/2014/main" id="{DFDB9F19-20BD-4750-A7AA-A7DE0C1A90FB}"/>
              </a:ext>
            </a:extLst>
          </p:cNvPr>
          <p:cNvSpPr>
            <a:spLocks noGrp="1"/>
          </p:cNvSpPr>
          <p:nvPr>
            <p:ph idx="1"/>
          </p:nvPr>
        </p:nvSpPr>
        <p:spPr/>
        <p:txBody>
          <a:bodyPr>
            <a:normAutofit lnSpcReduction="10000"/>
          </a:bodyPr>
          <a:lstStyle/>
          <a:p>
            <a:endParaRPr lang="en-GB" dirty="0"/>
          </a:p>
          <a:p>
            <a:r>
              <a:rPr lang="en-GB" dirty="0"/>
              <a:t>Government </a:t>
            </a:r>
          </a:p>
          <a:p>
            <a:r>
              <a:rPr lang="en-GB" dirty="0"/>
              <a:t>Health authorities</a:t>
            </a:r>
          </a:p>
          <a:p>
            <a:r>
              <a:rPr lang="en-GB" dirty="0"/>
              <a:t>Local authorities</a:t>
            </a:r>
          </a:p>
          <a:p>
            <a:r>
              <a:rPr lang="en-GB" dirty="0"/>
              <a:t>Social service departments </a:t>
            </a:r>
          </a:p>
          <a:p>
            <a:r>
              <a:rPr lang="en-GB" dirty="0"/>
              <a:t>Charities and community groups</a:t>
            </a:r>
          </a:p>
          <a:p>
            <a:r>
              <a:rPr lang="en-GB" dirty="0"/>
              <a:t>Office for National Statistics (ONS)</a:t>
            </a:r>
          </a:p>
          <a:p>
            <a:pPr marL="0" indent="0">
              <a:buNone/>
            </a:pPr>
            <a:endParaRPr lang="en-GB" dirty="0"/>
          </a:p>
        </p:txBody>
      </p:sp>
    </p:spTree>
    <p:extLst>
      <p:ext uri="{BB962C8B-B14F-4D97-AF65-F5344CB8AC3E}">
        <p14:creationId xmlns:p14="http://schemas.microsoft.com/office/powerpoint/2010/main" val="2661514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C4643-7992-4B28-A2FE-E37C6EA7647A}"/>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Think about it!</a:t>
            </a:r>
          </a:p>
        </p:txBody>
      </p:sp>
      <p:sp>
        <p:nvSpPr>
          <p:cNvPr id="3" name="Content Placeholder 2">
            <a:extLst>
              <a:ext uri="{FF2B5EF4-FFF2-40B4-BE49-F238E27FC236}">
                <a16:creationId xmlns:a16="http://schemas.microsoft.com/office/drawing/2014/main" id="{9A5C2A18-4078-42EC-AA95-B274E3203BE3}"/>
              </a:ext>
            </a:extLst>
          </p:cNvPr>
          <p:cNvSpPr>
            <a:spLocks noGrp="1"/>
          </p:cNvSpPr>
          <p:nvPr>
            <p:ph idx="1"/>
          </p:nvPr>
        </p:nvSpPr>
        <p:spPr/>
        <p:txBody>
          <a:bodyPr>
            <a:normAutofit fontScale="92500"/>
          </a:bodyPr>
          <a:lstStyle/>
          <a:p>
            <a:r>
              <a:rPr lang="en-GB" dirty="0"/>
              <a:t>Have you learned about the research interests of any of these organisations in your research for other units of the course? </a:t>
            </a:r>
          </a:p>
          <a:p>
            <a:endParaRPr lang="en-GB" dirty="0"/>
          </a:p>
          <a:p>
            <a:r>
              <a:rPr lang="en-GB" dirty="0"/>
              <a:t>To what extent is data obtained from these organisations likely to be reliable and valid? </a:t>
            </a:r>
          </a:p>
          <a:p>
            <a:endParaRPr lang="en-GB" dirty="0"/>
          </a:p>
          <a:p>
            <a:r>
              <a:rPr lang="en-GB" dirty="0"/>
              <a:t>What enables you to judge this?</a:t>
            </a:r>
          </a:p>
        </p:txBody>
      </p:sp>
    </p:spTree>
    <p:extLst>
      <p:ext uri="{BB962C8B-B14F-4D97-AF65-F5344CB8AC3E}">
        <p14:creationId xmlns:p14="http://schemas.microsoft.com/office/powerpoint/2010/main" val="2412579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149F6-E1D5-467B-8205-2BEBED646CDD}"/>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Sampling </a:t>
            </a:r>
          </a:p>
        </p:txBody>
      </p:sp>
      <p:sp>
        <p:nvSpPr>
          <p:cNvPr id="3" name="Content Placeholder 2">
            <a:extLst>
              <a:ext uri="{FF2B5EF4-FFF2-40B4-BE49-F238E27FC236}">
                <a16:creationId xmlns:a16="http://schemas.microsoft.com/office/drawing/2014/main" id="{B3A02F4E-BCC7-44EF-8595-CA57C4266144}"/>
              </a:ext>
            </a:extLst>
          </p:cNvPr>
          <p:cNvSpPr>
            <a:spLocks noGrp="1"/>
          </p:cNvSpPr>
          <p:nvPr>
            <p:ph idx="1"/>
          </p:nvPr>
        </p:nvSpPr>
        <p:spPr/>
        <p:txBody>
          <a:bodyPr>
            <a:normAutofit fontScale="70000" lnSpcReduction="20000"/>
          </a:bodyPr>
          <a:lstStyle/>
          <a:p>
            <a:r>
              <a:rPr lang="en-GB" dirty="0"/>
              <a:t>Most research gathers information from a selected group of individuals who share some characteristic, for example people who have had a stroke, or experience such as people who have used services available in health centres</a:t>
            </a:r>
          </a:p>
          <a:p>
            <a:r>
              <a:rPr lang="en-GB" dirty="0"/>
              <a:t>This group is known as the </a:t>
            </a:r>
            <a:r>
              <a:rPr lang="en-GB" b="1" i="1" dirty="0"/>
              <a:t>sample population</a:t>
            </a:r>
          </a:p>
          <a:p>
            <a:r>
              <a:rPr lang="en-GB" dirty="0"/>
              <a:t>Sometimes the sample population may be only small, for example individuals affected by a rare disease. In these circumstances, the researcher may choose to </a:t>
            </a:r>
            <a:r>
              <a:rPr lang="en-GB" b="1" i="1" dirty="0"/>
              <a:t>survey</a:t>
            </a:r>
            <a:r>
              <a:rPr lang="en-GB" dirty="0"/>
              <a:t> everyone in the group. </a:t>
            </a:r>
          </a:p>
          <a:p>
            <a:r>
              <a:rPr lang="en-GB" dirty="0"/>
              <a:t>However, when the sample population is large, it is not practical for a researcher to include everyone in the sample population, so they select a smaller number of eligible individuals, the </a:t>
            </a:r>
            <a:r>
              <a:rPr lang="en-GB" b="1" i="1" dirty="0"/>
              <a:t>research sample</a:t>
            </a:r>
            <a:r>
              <a:rPr lang="en-GB" dirty="0"/>
              <a:t>, to include in the research</a:t>
            </a:r>
          </a:p>
        </p:txBody>
      </p:sp>
    </p:spTree>
    <p:extLst>
      <p:ext uri="{BB962C8B-B14F-4D97-AF65-F5344CB8AC3E}">
        <p14:creationId xmlns:p14="http://schemas.microsoft.com/office/powerpoint/2010/main" val="3711323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CBED3-D317-425C-808F-0B603A0FAAC0}"/>
              </a:ext>
            </a:extLst>
          </p:cNvPr>
          <p:cNvSpPr>
            <a:spLocks noGrp="1"/>
          </p:cNvSpPr>
          <p:nvPr>
            <p:ph type="title"/>
          </p:nvPr>
        </p:nvSpPr>
        <p:spPr>
          <a:xfrm>
            <a:off x="838200" y="365125"/>
            <a:ext cx="10515600" cy="1325563"/>
          </a:xfrm>
        </p:spPr>
        <p:style>
          <a:lnRef idx="1">
            <a:schemeClr val="accent2"/>
          </a:lnRef>
          <a:fillRef idx="2">
            <a:schemeClr val="accent2"/>
          </a:fillRef>
          <a:effectRef idx="1">
            <a:schemeClr val="accent2"/>
          </a:effectRef>
          <a:fontRef idx="minor">
            <a:schemeClr val="dk1"/>
          </a:fontRef>
        </p:style>
        <p:txBody>
          <a:bodyPr/>
          <a:lstStyle/>
          <a:p>
            <a:r>
              <a:rPr lang="en-GB" dirty="0"/>
              <a:t>Frequently used sampling techniques:</a:t>
            </a:r>
          </a:p>
        </p:txBody>
      </p:sp>
      <p:sp>
        <p:nvSpPr>
          <p:cNvPr id="3" name="Content Placeholder 2">
            <a:extLst>
              <a:ext uri="{FF2B5EF4-FFF2-40B4-BE49-F238E27FC236}">
                <a16:creationId xmlns:a16="http://schemas.microsoft.com/office/drawing/2014/main" id="{3D0E7E5B-4D0D-401D-8353-D2412DF6ECDC}"/>
              </a:ext>
            </a:extLst>
          </p:cNvPr>
          <p:cNvSpPr>
            <a:spLocks noGrp="1"/>
          </p:cNvSpPr>
          <p:nvPr>
            <p:ph idx="1"/>
          </p:nvPr>
        </p:nvSpPr>
        <p:spPr>
          <a:xfrm>
            <a:off x="838200" y="1825625"/>
            <a:ext cx="10515600" cy="4667250"/>
          </a:xfrm>
        </p:spPr>
        <p:txBody>
          <a:bodyPr>
            <a:normAutofit fontScale="62500" lnSpcReduction="20000"/>
          </a:bodyPr>
          <a:lstStyle/>
          <a:p>
            <a:endParaRPr lang="en-GB" b="1" dirty="0"/>
          </a:p>
          <a:p>
            <a:r>
              <a:rPr lang="en-GB" b="1" dirty="0"/>
              <a:t>Random sampling</a:t>
            </a:r>
            <a:r>
              <a:rPr lang="en-GB" dirty="0"/>
              <a:t>, in which individuals are selected randomly; researchers may use random numbers selected by a computer, or from a table of random numbers</a:t>
            </a:r>
          </a:p>
          <a:p>
            <a:r>
              <a:rPr lang="en-GB" b="1" dirty="0"/>
              <a:t>Systematic sampling</a:t>
            </a:r>
            <a:r>
              <a:rPr lang="en-GB" dirty="0"/>
              <a:t>, which involves selection of the individual at a regular intervals, </a:t>
            </a:r>
            <a:r>
              <a:rPr lang="en-GB" dirty="0" err="1"/>
              <a:t>eg</a:t>
            </a:r>
            <a:r>
              <a:rPr lang="en-GB" dirty="0"/>
              <a:t> distributing a questionnaire to every other service user on an attendance list for a day centre, or every sixth service user with diabetes attending a GP practice</a:t>
            </a:r>
          </a:p>
          <a:p>
            <a:r>
              <a:rPr lang="en-GB" b="1" dirty="0"/>
              <a:t>Quota sampling</a:t>
            </a:r>
            <a:r>
              <a:rPr lang="en-GB" dirty="0"/>
              <a:t>, which requires the researcher to select a predetermined number of individuals from representative groups (</a:t>
            </a:r>
            <a:r>
              <a:rPr lang="en-GB" dirty="0" err="1"/>
              <a:t>eg</a:t>
            </a:r>
            <a:r>
              <a:rPr lang="en-GB" dirty="0"/>
              <a:t> according to age, area of the country, socio-economic profile, male and/or female etc); opinion pollsters use this method</a:t>
            </a:r>
          </a:p>
          <a:p>
            <a:r>
              <a:rPr lang="en-GB" b="1" dirty="0"/>
              <a:t>Opportunity sampling</a:t>
            </a:r>
            <a:r>
              <a:rPr lang="en-GB" dirty="0"/>
              <a:t>, which involves researchers handing out questionnaires to individuals who happen to be passing by at the time. For example, standing outside the entrance to a hospital on a particular day and handing out questionnaires to anyone who will take a copy would be opportunity sampling</a:t>
            </a:r>
          </a:p>
          <a:p>
            <a:r>
              <a:rPr lang="en-GB" dirty="0"/>
              <a:t>The sampling technique and sample size chosen for a research study affect the validity of the research and the conclusions that may be drawn from it</a:t>
            </a:r>
          </a:p>
        </p:txBody>
      </p:sp>
    </p:spTree>
    <p:extLst>
      <p:ext uri="{BB962C8B-B14F-4D97-AF65-F5344CB8AC3E}">
        <p14:creationId xmlns:p14="http://schemas.microsoft.com/office/powerpoint/2010/main" val="3923894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EE4BF-50F1-4450-A364-B8874B24901A}"/>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en-GB" dirty="0"/>
              <a:t>Questionnaires </a:t>
            </a:r>
          </a:p>
        </p:txBody>
      </p:sp>
      <p:sp>
        <p:nvSpPr>
          <p:cNvPr id="3" name="Content Placeholder 2">
            <a:extLst>
              <a:ext uri="{FF2B5EF4-FFF2-40B4-BE49-F238E27FC236}">
                <a16:creationId xmlns:a16="http://schemas.microsoft.com/office/drawing/2014/main" id="{48FF1945-715C-4178-9CBA-3AF2A6BC418F}"/>
              </a:ext>
            </a:extLst>
          </p:cNvPr>
          <p:cNvSpPr>
            <a:spLocks noGrp="1"/>
          </p:cNvSpPr>
          <p:nvPr>
            <p:ph idx="1"/>
          </p:nvPr>
        </p:nvSpPr>
        <p:spPr/>
        <p:txBody>
          <a:bodyPr>
            <a:normAutofit fontScale="70000" lnSpcReduction="20000"/>
          </a:bodyPr>
          <a:lstStyle/>
          <a:p>
            <a:r>
              <a:rPr lang="en-GB" dirty="0"/>
              <a:t>Questionnaires are a convenient way of obtaining information from many individuals in a survey</a:t>
            </a:r>
          </a:p>
          <a:p>
            <a:r>
              <a:rPr lang="en-GB" dirty="0"/>
              <a:t>Individuals who respond and submit a completed questionnaire are known as </a:t>
            </a:r>
            <a:r>
              <a:rPr lang="en-GB" b="1" i="1" dirty="0"/>
              <a:t>respondents</a:t>
            </a:r>
          </a:p>
          <a:p>
            <a:r>
              <a:rPr lang="en-GB" dirty="0"/>
              <a:t>A questionnaire is a pre-set series of questions compiled by a researcher to gather information</a:t>
            </a:r>
          </a:p>
          <a:p>
            <a:r>
              <a:rPr lang="en-GB" dirty="0"/>
              <a:t>A question that expects the respondent to provide a free response is known as an </a:t>
            </a:r>
            <a:r>
              <a:rPr lang="en-GB" b="1" i="1" dirty="0"/>
              <a:t>open question</a:t>
            </a:r>
          </a:p>
          <a:p>
            <a:r>
              <a:rPr lang="en-GB" dirty="0"/>
              <a:t>A question that provides a menu of possible responses from which the respondent selects the most appropriate response is known as a </a:t>
            </a:r>
            <a:r>
              <a:rPr lang="en-GB" b="1" i="1" dirty="0"/>
              <a:t>closed question</a:t>
            </a:r>
          </a:p>
          <a:p>
            <a:r>
              <a:rPr lang="en-GB" dirty="0"/>
              <a:t>The menu of response options provided by the researcher is known as the </a:t>
            </a:r>
            <a:r>
              <a:rPr lang="en-GB" b="1" i="1" dirty="0"/>
              <a:t>response frame</a:t>
            </a:r>
          </a:p>
        </p:txBody>
      </p:sp>
    </p:spTree>
    <p:extLst>
      <p:ext uri="{BB962C8B-B14F-4D97-AF65-F5344CB8AC3E}">
        <p14:creationId xmlns:p14="http://schemas.microsoft.com/office/powerpoint/2010/main" val="2300062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77DA-D2E8-4A91-9CF1-7D11F45A9F05}"/>
              </a:ext>
            </a:extLst>
          </p:cNvPr>
          <p:cNvSpPr>
            <a:spLocks noGrp="1"/>
          </p:cNvSpPr>
          <p:nvPr>
            <p:ph type="title"/>
          </p:nvPr>
        </p:nvSpPr>
        <p:spPr>
          <a:xfrm>
            <a:off x="838200" y="365125"/>
            <a:ext cx="10515600" cy="163381"/>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46E000EA-4A0B-43A5-82C6-CE9B17C311B7}"/>
              </a:ext>
            </a:extLst>
          </p:cNvPr>
          <p:cNvSpPr>
            <a:spLocks noGrp="1"/>
          </p:cNvSpPr>
          <p:nvPr>
            <p:ph idx="1"/>
          </p:nvPr>
        </p:nvSpPr>
        <p:spPr>
          <a:xfrm>
            <a:off x="838200" y="755009"/>
            <a:ext cx="10515600" cy="5421954"/>
          </a:xfrm>
        </p:spPr>
        <p:txBody>
          <a:bodyPr>
            <a:normAutofit fontScale="70000" lnSpcReduction="20000"/>
          </a:bodyPr>
          <a:lstStyle/>
          <a:p>
            <a:r>
              <a:rPr lang="en-GB" dirty="0"/>
              <a:t>HSC researchers using a questionnaire as a means of obtaining </a:t>
            </a:r>
            <a:r>
              <a:rPr lang="en-GB" b="1" i="1" dirty="0"/>
              <a:t>qualitative</a:t>
            </a:r>
            <a:r>
              <a:rPr lang="en-GB" dirty="0"/>
              <a:t> data should have a clear understanding of whether information relevant to their research can be obtained using questionnaires</a:t>
            </a:r>
          </a:p>
          <a:p>
            <a:pPr marL="0" indent="0">
              <a:buNone/>
            </a:pPr>
            <a:endParaRPr lang="en-GB" dirty="0"/>
          </a:p>
          <a:p>
            <a:r>
              <a:rPr lang="en-GB" dirty="0"/>
              <a:t>Other factors to consider when constructing a questionnaire include: </a:t>
            </a:r>
          </a:p>
          <a:p>
            <a:pPr lvl="2"/>
            <a:r>
              <a:rPr lang="en-GB" dirty="0"/>
              <a:t>whether to use open questions, closed questions or a combination of both </a:t>
            </a:r>
          </a:p>
          <a:p>
            <a:pPr lvl="2"/>
            <a:r>
              <a:rPr lang="en-GB" dirty="0"/>
              <a:t>the capabilities of the individuals in the sample frame, particularly their ability to follow the instructions, read and understand the questions and responses offered, so the responses they select are reliable</a:t>
            </a:r>
          </a:p>
          <a:p>
            <a:pPr lvl="2"/>
            <a:r>
              <a:rPr lang="en-GB" dirty="0"/>
              <a:t>questions need to be short and free from any ambiguous meaning </a:t>
            </a:r>
          </a:p>
          <a:p>
            <a:pPr lvl="2"/>
            <a:r>
              <a:rPr lang="en-GB" dirty="0"/>
              <a:t>response frames need careful construction so that there is an answer option available to every respondent </a:t>
            </a:r>
          </a:p>
          <a:p>
            <a:pPr lvl="2"/>
            <a:r>
              <a:rPr lang="en-GB" dirty="0"/>
              <a:t>questions on sensitive issues may need to be asked indirectly rather than directly, or use response frames that elicit less precise information such as age as a series of age ranges rather than expecting an exact age </a:t>
            </a:r>
          </a:p>
          <a:p>
            <a:pPr lvl="2"/>
            <a:r>
              <a:rPr lang="en-GB" dirty="0"/>
              <a:t>leading questions – any questions that indicate there is an expected response should be avoided </a:t>
            </a:r>
          </a:p>
          <a:p>
            <a:pPr lvl="2"/>
            <a:r>
              <a:rPr lang="en-GB" dirty="0"/>
              <a:t>the sequencing of questions within the questionnaire may influence the respondents responses </a:t>
            </a:r>
          </a:p>
          <a:p>
            <a:pPr lvl="2"/>
            <a:r>
              <a:rPr lang="en-GB" dirty="0"/>
              <a:t>information the researcher needs to know about the respondent that might affect the responses they make, </a:t>
            </a:r>
            <a:r>
              <a:rPr lang="en-GB" dirty="0" err="1"/>
              <a:t>eg</a:t>
            </a:r>
            <a:r>
              <a:rPr lang="en-GB" dirty="0"/>
              <a:t> their age, sex, employment or level of education</a:t>
            </a:r>
          </a:p>
        </p:txBody>
      </p:sp>
    </p:spTree>
    <p:extLst>
      <p:ext uri="{BB962C8B-B14F-4D97-AF65-F5344CB8AC3E}">
        <p14:creationId xmlns:p14="http://schemas.microsoft.com/office/powerpoint/2010/main" val="1664961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3EE25-FC0A-4C43-9CF9-646CB6459BB1}"/>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en-GB" dirty="0"/>
              <a:t>Questionnaires</a:t>
            </a:r>
          </a:p>
        </p:txBody>
      </p:sp>
      <p:sp>
        <p:nvSpPr>
          <p:cNvPr id="3" name="Content Placeholder 2">
            <a:extLst>
              <a:ext uri="{FF2B5EF4-FFF2-40B4-BE49-F238E27FC236}">
                <a16:creationId xmlns:a16="http://schemas.microsoft.com/office/drawing/2014/main" id="{CB84DB5D-E75A-4A34-B7AC-AAEBE4AC5536}"/>
              </a:ext>
            </a:extLst>
          </p:cNvPr>
          <p:cNvSpPr>
            <a:spLocks noGrp="1"/>
          </p:cNvSpPr>
          <p:nvPr>
            <p:ph idx="1"/>
          </p:nvPr>
        </p:nvSpPr>
        <p:spPr/>
        <p:txBody>
          <a:bodyPr>
            <a:normAutofit fontScale="92500" lnSpcReduction="20000"/>
          </a:bodyPr>
          <a:lstStyle/>
          <a:p>
            <a:r>
              <a:rPr lang="en-GB" dirty="0"/>
              <a:t>The construction of a questionnaire requires careful consideration, if it is to generate reliable data</a:t>
            </a:r>
          </a:p>
          <a:p>
            <a:r>
              <a:rPr lang="en-GB" dirty="0"/>
              <a:t>Questionnaires can be distributes by hand, post, online</a:t>
            </a:r>
          </a:p>
          <a:p>
            <a:r>
              <a:rPr lang="en-GB" dirty="0"/>
              <a:t>The researcher only benefits from any of the data provided by the participants if the questionnaire is returned</a:t>
            </a:r>
          </a:p>
          <a:p>
            <a:r>
              <a:rPr lang="en-GB" dirty="0"/>
              <a:t>The </a:t>
            </a:r>
            <a:r>
              <a:rPr lang="en-GB" b="1" i="1" dirty="0"/>
              <a:t>response rate </a:t>
            </a:r>
            <a:r>
              <a:rPr lang="en-GB" dirty="0"/>
              <a:t>is an important indicator of the validity and reliability of the data generated by the survey</a:t>
            </a:r>
          </a:p>
          <a:p>
            <a:r>
              <a:rPr lang="en-GB" dirty="0"/>
              <a:t>The method of distributing the questionnaires in a survey can affect the response rate</a:t>
            </a:r>
          </a:p>
        </p:txBody>
      </p:sp>
    </p:spTree>
    <p:extLst>
      <p:ext uri="{BB962C8B-B14F-4D97-AF65-F5344CB8AC3E}">
        <p14:creationId xmlns:p14="http://schemas.microsoft.com/office/powerpoint/2010/main" val="844422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A1C98-5CAD-48EB-B302-3138EDEDF996}"/>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Key terms</a:t>
            </a:r>
          </a:p>
        </p:txBody>
      </p:sp>
      <p:sp>
        <p:nvSpPr>
          <p:cNvPr id="3" name="Content Placeholder 2">
            <a:extLst>
              <a:ext uri="{FF2B5EF4-FFF2-40B4-BE49-F238E27FC236}">
                <a16:creationId xmlns:a16="http://schemas.microsoft.com/office/drawing/2014/main" id="{42ADED3C-E1DC-4EF0-AE88-95B5E69D8EB8}"/>
              </a:ext>
            </a:extLst>
          </p:cNvPr>
          <p:cNvSpPr>
            <a:spLocks noGrp="1"/>
          </p:cNvSpPr>
          <p:nvPr>
            <p:ph idx="1"/>
          </p:nvPr>
        </p:nvSpPr>
        <p:spPr>
          <a:xfrm>
            <a:off x="838200" y="1825624"/>
            <a:ext cx="10515600" cy="5032375"/>
          </a:xfrm>
        </p:spPr>
        <p:txBody>
          <a:bodyPr>
            <a:normAutofit fontScale="55000" lnSpcReduction="20000"/>
          </a:bodyPr>
          <a:lstStyle/>
          <a:p>
            <a:pPr marL="0" indent="0">
              <a:buNone/>
            </a:pPr>
            <a:r>
              <a:rPr lang="en-GB" b="1" i="1" dirty="0"/>
              <a:t>Sample population </a:t>
            </a:r>
            <a:r>
              <a:rPr lang="en-GB" dirty="0"/>
              <a:t>– group of individuals targeted for investigation on the basis that they share the characteristics being investigated</a:t>
            </a:r>
          </a:p>
          <a:p>
            <a:pPr marL="0" indent="0">
              <a:buNone/>
            </a:pPr>
            <a:r>
              <a:rPr lang="en-GB" b="1" i="1" dirty="0"/>
              <a:t>Survey</a:t>
            </a:r>
            <a:r>
              <a:rPr lang="en-GB" dirty="0"/>
              <a:t> – systematic process of gathering information from several individuals, often using a questionnaire</a:t>
            </a:r>
          </a:p>
          <a:p>
            <a:pPr marL="0" indent="0">
              <a:buNone/>
            </a:pPr>
            <a:r>
              <a:rPr lang="en-GB" b="1" i="1" dirty="0"/>
              <a:t>Sample</a:t>
            </a:r>
            <a:r>
              <a:rPr lang="en-GB" b="1" dirty="0"/>
              <a:t> </a:t>
            </a:r>
            <a:r>
              <a:rPr lang="en-GB" dirty="0"/>
              <a:t>– group of individuals selected to participate in a particular health and social care research investigation</a:t>
            </a:r>
          </a:p>
          <a:p>
            <a:pPr marL="0" indent="0">
              <a:buNone/>
            </a:pPr>
            <a:r>
              <a:rPr lang="en-GB" b="1" i="1" dirty="0"/>
              <a:t>Respondents</a:t>
            </a:r>
            <a:r>
              <a:rPr lang="en-GB" dirty="0"/>
              <a:t> – individuals from the selected sample who submit a completed questionnaire to the researcher</a:t>
            </a:r>
          </a:p>
          <a:p>
            <a:pPr marL="0" indent="0">
              <a:buNone/>
            </a:pPr>
            <a:r>
              <a:rPr lang="en-GB" b="1" i="1" dirty="0"/>
              <a:t>Open question </a:t>
            </a:r>
            <a:r>
              <a:rPr lang="en-GB" dirty="0"/>
              <a:t>– allows the respondent to provide an answer in their own words</a:t>
            </a:r>
          </a:p>
          <a:p>
            <a:pPr marL="0" indent="0">
              <a:buNone/>
            </a:pPr>
            <a:r>
              <a:rPr lang="en-GB" b="1" i="1" dirty="0"/>
              <a:t>Closed question </a:t>
            </a:r>
            <a:r>
              <a:rPr lang="en-GB" dirty="0"/>
              <a:t>– requires the respondent to select a response from a given menu of possible answer options</a:t>
            </a:r>
          </a:p>
          <a:p>
            <a:pPr marL="0" indent="0">
              <a:buNone/>
            </a:pPr>
            <a:r>
              <a:rPr lang="en-GB" b="1" i="1" dirty="0"/>
              <a:t>Response frame </a:t>
            </a:r>
            <a:r>
              <a:rPr lang="en-GB" dirty="0"/>
              <a:t>– menu of answer options provided for a closed question</a:t>
            </a:r>
          </a:p>
          <a:p>
            <a:pPr marL="0" indent="0">
              <a:buNone/>
            </a:pPr>
            <a:r>
              <a:rPr lang="en-GB" b="1" i="1" dirty="0"/>
              <a:t>Participant</a:t>
            </a:r>
            <a:r>
              <a:rPr lang="en-GB" dirty="0"/>
              <a:t> – an individual who contributes data to research, for example by submitting responses to a questionnaire, taking part in an interview or focus group or by agreeing that their personal data can be used by researchers for a particular research project</a:t>
            </a:r>
          </a:p>
          <a:p>
            <a:pPr marL="0" indent="0">
              <a:buNone/>
            </a:pPr>
            <a:r>
              <a:rPr lang="en-GB" b="1" i="1" dirty="0"/>
              <a:t>Response rate </a:t>
            </a:r>
            <a:r>
              <a:rPr lang="en-GB" dirty="0"/>
              <a:t>– percentage representing the proportion of completed questionnaires returned to the researcher relative to the total number of questionnaires distributed. A high response rate increases the reliability and validity of the data gathered from the questionnaire</a:t>
            </a:r>
          </a:p>
        </p:txBody>
      </p:sp>
    </p:spTree>
    <p:extLst>
      <p:ext uri="{BB962C8B-B14F-4D97-AF65-F5344CB8AC3E}">
        <p14:creationId xmlns:p14="http://schemas.microsoft.com/office/powerpoint/2010/main" val="1963330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52D7A-739D-4433-BA5F-579F35C1162E}"/>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Interviews</a:t>
            </a:r>
          </a:p>
        </p:txBody>
      </p:sp>
      <p:sp>
        <p:nvSpPr>
          <p:cNvPr id="3" name="Content Placeholder 2">
            <a:extLst>
              <a:ext uri="{FF2B5EF4-FFF2-40B4-BE49-F238E27FC236}">
                <a16:creationId xmlns:a16="http://schemas.microsoft.com/office/drawing/2014/main" id="{72AAA390-409F-4A6C-BB1A-623FDE744E7C}"/>
              </a:ext>
            </a:extLst>
          </p:cNvPr>
          <p:cNvSpPr>
            <a:spLocks noGrp="1"/>
          </p:cNvSpPr>
          <p:nvPr>
            <p:ph idx="1"/>
          </p:nvPr>
        </p:nvSpPr>
        <p:spPr/>
        <p:txBody>
          <a:bodyPr>
            <a:normAutofit fontScale="55000" lnSpcReduction="20000"/>
          </a:bodyPr>
          <a:lstStyle/>
          <a:p>
            <a:r>
              <a:rPr lang="en-GB" dirty="0"/>
              <a:t>An interview involves an interviewer interacting directly with an individual to obtain information about that person</a:t>
            </a:r>
          </a:p>
          <a:p>
            <a:r>
              <a:rPr lang="en-GB" dirty="0"/>
              <a:t>Interviews can sometimes involve more than one interviewer, or two or three interviewees interviewed together</a:t>
            </a:r>
          </a:p>
          <a:p>
            <a:r>
              <a:rPr lang="en-GB" dirty="0"/>
              <a:t>Interviews may take place: </a:t>
            </a:r>
          </a:p>
          <a:p>
            <a:pPr lvl="1"/>
            <a:r>
              <a:rPr lang="en-GB" dirty="0"/>
              <a:t>face-to-face</a:t>
            </a:r>
          </a:p>
          <a:p>
            <a:pPr lvl="1"/>
            <a:r>
              <a:rPr lang="en-GB" dirty="0"/>
              <a:t>over the telephone/voice over the internet enabled</a:t>
            </a:r>
          </a:p>
          <a:p>
            <a:pPr lvl="1"/>
            <a:r>
              <a:rPr lang="en-GB" dirty="0"/>
              <a:t>using text messaging</a:t>
            </a:r>
          </a:p>
          <a:p>
            <a:pPr lvl="1"/>
            <a:r>
              <a:rPr lang="en-GB" dirty="0"/>
              <a:t>Online</a:t>
            </a:r>
          </a:p>
          <a:p>
            <a:pPr lvl="1"/>
            <a:r>
              <a:rPr lang="en-GB" dirty="0"/>
              <a:t>using video-enabled software, so those involved can see each other even though they are in different locations</a:t>
            </a:r>
          </a:p>
          <a:p>
            <a:pPr lvl="1"/>
            <a:r>
              <a:rPr lang="en-GB" dirty="0"/>
              <a:t>via social networking websites</a:t>
            </a:r>
          </a:p>
          <a:p>
            <a:pPr lvl="1"/>
            <a:r>
              <a:rPr lang="en-GB" dirty="0"/>
              <a:t>in a focus group of several interviewees</a:t>
            </a:r>
          </a:p>
          <a:p>
            <a:r>
              <a:rPr lang="en-GB" dirty="0"/>
              <a:t>The entire interview can be audio recorded, but it is usual to convert the spoken words to a text format to produce a </a:t>
            </a:r>
            <a:r>
              <a:rPr lang="en-GB" b="1" i="1" dirty="0"/>
              <a:t>transcript. </a:t>
            </a:r>
            <a:endParaRPr lang="en-GB" dirty="0"/>
          </a:p>
        </p:txBody>
      </p:sp>
    </p:spTree>
    <p:extLst>
      <p:ext uri="{BB962C8B-B14F-4D97-AF65-F5344CB8AC3E}">
        <p14:creationId xmlns:p14="http://schemas.microsoft.com/office/powerpoint/2010/main" val="3282844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99DBC-8AB5-4026-B79B-F0342FFE4956}"/>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Interviews </a:t>
            </a:r>
          </a:p>
        </p:txBody>
      </p:sp>
      <p:sp>
        <p:nvSpPr>
          <p:cNvPr id="3" name="Content Placeholder 2">
            <a:extLst>
              <a:ext uri="{FF2B5EF4-FFF2-40B4-BE49-F238E27FC236}">
                <a16:creationId xmlns:a16="http://schemas.microsoft.com/office/drawing/2014/main" id="{46D7FFAA-C817-43C4-A105-51DD7F1AD569}"/>
              </a:ext>
            </a:extLst>
          </p:cNvPr>
          <p:cNvSpPr>
            <a:spLocks noGrp="1"/>
          </p:cNvSpPr>
          <p:nvPr>
            <p:ph idx="1"/>
          </p:nvPr>
        </p:nvSpPr>
        <p:spPr/>
        <p:txBody>
          <a:bodyPr>
            <a:normAutofit fontScale="77500" lnSpcReduction="20000"/>
          </a:bodyPr>
          <a:lstStyle/>
          <a:p>
            <a:pPr marL="0" indent="0">
              <a:buNone/>
            </a:pPr>
            <a:r>
              <a:rPr lang="en-GB" dirty="0"/>
              <a:t>An interview is a useful research method when, for example:</a:t>
            </a:r>
          </a:p>
          <a:p>
            <a:pPr marL="0" indent="0">
              <a:buNone/>
            </a:pPr>
            <a:endParaRPr lang="en-GB" dirty="0"/>
          </a:p>
          <a:p>
            <a:r>
              <a:rPr lang="en-GB" dirty="0"/>
              <a:t>detailed information is required </a:t>
            </a:r>
          </a:p>
          <a:p>
            <a:r>
              <a:rPr lang="en-GB" dirty="0"/>
              <a:t>knowledge and understanding are being sought from a specialist </a:t>
            </a:r>
          </a:p>
          <a:p>
            <a:r>
              <a:rPr lang="en-GB" dirty="0"/>
              <a:t>the sample population is very small </a:t>
            </a:r>
          </a:p>
          <a:p>
            <a:r>
              <a:rPr lang="en-GB" dirty="0"/>
              <a:t>participants may have difficulties completing a questionnaire </a:t>
            </a:r>
          </a:p>
          <a:p>
            <a:r>
              <a:rPr lang="en-GB" dirty="0"/>
              <a:t>a wide range of experience is being investigated</a:t>
            </a:r>
          </a:p>
          <a:p>
            <a:r>
              <a:rPr lang="en-GB" dirty="0"/>
              <a:t>the information being sought is not sufficiently predictable to be gathered using a structured questionnaire </a:t>
            </a:r>
          </a:p>
          <a:p>
            <a:r>
              <a:rPr lang="en-GB" dirty="0"/>
              <a:t>the information to be elicited from the interview is complex</a:t>
            </a:r>
          </a:p>
        </p:txBody>
      </p:sp>
    </p:spTree>
    <p:extLst>
      <p:ext uri="{BB962C8B-B14F-4D97-AF65-F5344CB8AC3E}">
        <p14:creationId xmlns:p14="http://schemas.microsoft.com/office/powerpoint/2010/main" val="665778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DAB44-1A2E-447C-9788-EFFC7F749E37}"/>
              </a:ext>
            </a:extLst>
          </p:cNvPr>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en-GB" dirty="0"/>
              <a:t>Focus group</a:t>
            </a:r>
          </a:p>
        </p:txBody>
      </p:sp>
      <p:sp>
        <p:nvSpPr>
          <p:cNvPr id="3" name="Content Placeholder 2">
            <a:extLst>
              <a:ext uri="{FF2B5EF4-FFF2-40B4-BE49-F238E27FC236}">
                <a16:creationId xmlns:a16="http://schemas.microsoft.com/office/drawing/2014/main" id="{F253AFDE-F80A-44B6-923F-FD7ABA2CC1C2}"/>
              </a:ext>
            </a:extLst>
          </p:cNvPr>
          <p:cNvSpPr>
            <a:spLocks noGrp="1"/>
          </p:cNvSpPr>
          <p:nvPr>
            <p:ph idx="1"/>
          </p:nvPr>
        </p:nvSpPr>
        <p:spPr/>
        <p:txBody>
          <a:bodyPr>
            <a:normAutofit fontScale="77500" lnSpcReduction="20000"/>
          </a:bodyPr>
          <a:lstStyle/>
          <a:p>
            <a:r>
              <a:rPr lang="en-GB" dirty="0"/>
              <a:t>A focus group involves interviewing a group of individuals, usually no more than 20</a:t>
            </a:r>
          </a:p>
          <a:p>
            <a:r>
              <a:rPr lang="en-GB" dirty="0"/>
              <a:t>It is a special sort of interview technique. Similar to a semi-structured format, an interviewer poses questions and facilitates discussion among the participants, to gather the different opinions and perspectives of the participants</a:t>
            </a:r>
          </a:p>
          <a:p>
            <a:r>
              <a:rPr lang="en-GB" dirty="0"/>
              <a:t>The participants are usually selected to be representative of the sample population</a:t>
            </a:r>
          </a:p>
          <a:p>
            <a:r>
              <a:rPr lang="en-GB" dirty="0"/>
              <a:t>The qualitative data gathered from the discussion is recorded by a note-taker, ideally someone who is neither the chairperson nor a participant in the discussion.</a:t>
            </a:r>
          </a:p>
        </p:txBody>
      </p:sp>
    </p:spTree>
    <p:extLst>
      <p:ext uri="{BB962C8B-B14F-4D97-AF65-F5344CB8AC3E}">
        <p14:creationId xmlns:p14="http://schemas.microsoft.com/office/powerpoint/2010/main" val="2739424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F930-46EB-4341-AF4A-F7F64ACD88FD}"/>
              </a:ext>
            </a:extLst>
          </p:cNvPr>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en-GB" dirty="0"/>
              <a:t>Case studies</a:t>
            </a:r>
          </a:p>
        </p:txBody>
      </p:sp>
      <p:sp>
        <p:nvSpPr>
          <p:cNvPr id="3" name="Content Placeholder 2">
            <a:extLst>
              <a:ext uri="{FF2B5EF4-FFF2-40B4-BE49-F238E27FC236}">
                <a16:creationId xmlns:a16="http://schemas.microsoft.com/office/drawing/2014/main" id="{4C777A2E-9A25-42A6-946B-B18F04D02FD7}"/>
              </a:ext>
            </a:extLst>
          </p:cNvPr>
          <p:cNvSpPr>
            <a:spLocks noGrp="1"/>
          </p:cNvSpPr>
          <p:nvPr>
            <p:ph idx="1"/>
          </p:nvPr>
        </p:nvSpPr>
        <p:spPr>
          <a:xfrm>
            <a:off x="838200" y="1825624"/>
            <a:ext cx="10515600" cy="5154015"/>
          </a:xfrm>
        </p:spPr>
        <p:txBody>
          <a:bodyPr>
            <a:normAutofit fontScale="62500" lnSpcReduction="20000"/>
          </a:bodyPr>
          <a:lstStyle/>
          <a:p>
            <a:r>
              <a:rPr lang="en-GB" dirty="0"/>
              <a:t>A case study is a real example, explored in some depth, relevant to the issue being researched</a:t>
            </a:r>
          </a:p>
          <a:p>
            <a:r>
              <a:rPr lang="en-GB" dirty="0"/>
              <a:t>Case studies are useful for exploring complex situations such as issues relating to a family encountering difficulties, the dynamics of how a group of professionals work together or new approaches to supporting individuals with mental health issues</a:t>
            </a:r>
          </a:p>
          <a:p>
            <a:r>
              <a:rPr lang="en-GB" dirty="0"/>
              <a:t>The value of a case study in research is that it can enable a wide range of data, which may only be considered separately – for example by different specialists, to be collated together</a:t>
            </a:r>
          </a:p>
          <a:p>
            <a:r>
              <a:rPr lang="en-GB" dirty="0"/>
              <a:t>This provides a more holistic perspective that could be valuable to improving practice and policy</a:t>
            </a:r>
          </a:p>
          <a:p>
            <a:r>
              <a:rPr lang="en-GB" dirty="0"/>
              <a:t>A case study generates qualitative data, which may be highly detailed but is specific only to the particular case studied</a:t>
            </a:r>
          </a:p>
          <a:p>
            <a:r>
              <a:rPr lang="en-GB" dirty="0"/>
              <a:t>Preparing the data for a case study is time consuming, so only a small number of case studies are likely to be involved in any piece of research</a:t>
            </a:r>
          </a:p>
          <a:p>
            <a:r>
              <a:rPr lang="en-GB" dirty="0"/>
              <a:t>When reporting case study research, the report should always identify the context of place, time and other key information relevant to understanding the case study and its role in the research</a:t>
            </a:r>
          </a:p>
        </p:txBody>
      </p:sp>
    </p:spTree>
    <p:extLst>
      <p:ext uri="{BB962C8B-B14F-4D97-AF65-F5344CB8AC3E}">
        <p14:creationId xmlns:p14="http://schemas.microsoft.com/office/powerpoint/2010/main" val="2676868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2A1A8-C777-4BD7-81D7-ABBBBCA84231}"/>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Scientific experiments</a:t>
            </a:r>
          </a:p>
        </p:txBody>
      </p:sp>
      <p:sp>
        <p:nvSpPr>
          <p:cNvPr id="3" name="Content Placeholder 2">
            <a:extLst>
              <a:ext uri="{FF2B5EF4-FFF2-40B4-BE49-F238E27FC236}">
                <a16:creationId xmlns:a16="http://schemas.microsoft.com/office/drawing/2014/main" id="{063E1B33-25E7-444E-9131-4B25A3D41CDE}"/>
              </a:ext>
            </a:extLst>
          </p:cNvPr>
          <p:cNvSpPr>
            <a:spLocks noGrp="1"/>
          </p:cNvSpPr>
          <p:nvPr>
            <p:ph idx="1"/>
          </p:nvPr>
        </p:nvSpPr>
        <p:spPr/>
        <p:txBody>
          <a:bodyPr>
            <a:normAutofit fontScale="70000" lnSpcReduction="20000"/>
          </a:bodyPr>
          <a:lstStyle/>
          <a:p>
            <a:r>
              <a:rPr lang="en-GB" dirty="0"/>
              <a:t>Much scientific research takes place in laboratory conditions and often involves a large team of scientists and technicians, each contributing a specific expertise</a:t>
            </a:r>
          </a:p>
          <a:p>
            <a:pPr marL="457200" lvl="1" indent="0">
              <a:buNone/>
            </a:pPr>
            <a:r>
              <a:rPr lang="en-GB" dirty="0"/>
              <a:t>For example, a doctor of emergency medicine may work with dermatologists, biochemists, physiologists, cytologists and chemists to develop a technique for lessening the lasting damage to skin following a burn injury</a:t>
            </a:r>
          </a:p>
          <a:p>
            <a:r>
              <a:rPr lang="en-GB" dirty="0"/>
              <a:t>Research based on scientific methodology is not always carried out in laboratories</a:t>
            </a:r>
          </a:p>
          <a:p>
            <a:r>
              <a:rPr lang="en-GB" dirty="0"/>
              <a:t>Most health research is conducted in clinical settings, using scientific principles</a:t>
            </a:r>
          </a:p>
          <a:p>
            <a:pPr marL="457200" lvl="1" indent="0">
              <a:buNone/>
            </a:pPr>
            <a:r>
              <a:rPr lang="en-GB" dirty="0"/>
              <a:t>For example, the clinicians (doctors and nurses) involved in the example of burns injury research given above, will apply scientific methodology to their part of the research as much as the biochemists and cytologists culturing tissues for skin grafts in laboratory surroundings</a:t>
            </a:r>
          </a:p>
        </p:txBody>
      </p:sp>
    </p:spTree>
    <p:extLst>
      <p:ext uri="{BB962C8B-B14F-4D97-AF65-F5344CB8AC3E}">
        <p14:creationId xmlns:p14="http://schemas.microsoft.com/office/powerpoint/2010/main" val="25295524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F6C14-8DC6-48DD-A12A-7440BD04B79A}"/>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Scientific experiments</a:t>
            </a:r>
          </a:p>
        </p:txBody>
      </p:sp>
      <p:sp>
        <p:nvSpPr>
          <p:cNvPr id="3" name="Content Placeholder 2">
            <a:extLst>
              <a:ext uri="{FF2B5EF4-FFF2-40B4-BE49-F238E27FC236}">
                <a16:creationId xmlns:a16="http://schemas.microsoft.com/office/drawing/2014/main" id="{BDF53414-A1DE-4B69-B126-FC4E2F66CE98}"/>
              </a:ext>
            </a:extLst>
          </p:cNvPr>
          <p:cNvSpPr>
            <a:spLocks noGrp="1"/>
          </p:cNvSpPr>
          <p:nvPr>
            <p:ph idx="1"/>
          </p:nvPr>
        </p:nvSpPr>
        <p:spPr>
          <a:xfrm>
            <a:off x="838200" y="1825624"/>
            <a:ext cx="10515600" cy="5032375"/>
          </a:xfrm>
        </p:spPr>
        <p:txBody>
          <a:bodyPr>
            <a:normAutofit fontScale="70000" lnSpcReduction="20000"/>
          </a:bodyPr>
          <a:lstStyle/>
          <a:p>
            <a:r>
              <a:rPr lang="en-GB" dirty="0"/>
              <a:t>The scientific method involves testing a </a:t>
            </a:r>
            <a:r>
              <a:rPr lang="en-GB" b="1" i="1" dirty="0"/>
              <a:t>hypothesis</a:t>
            </a:r>
            <a:r>
              <a:rPr lang="en-GB" dirty="0"/>
              <a:t>, a statement about a </a:t>
            </a:r>
            <a:r>
              <a:rPr lang="en-GB" b="1" i="1" dirty="0"/>
              <a:t>phenomenon</a:t>
            </a:r>
          </a:p>
          <a:p>
            <a:r>
              <a:rPr lang="en-GB" dirty="0"/>
              <a:t>The statement is based on prior knowledge and is an ‘educated guess’ about the relationship between factors influencing the observed phenomenon</a:t>
            </a:r>
          </a:p>
          <a:p>
            <a:r>
              <a:rPr lang="en-GB" dirty="0"/>
              <a:t>Factors that influence a phenomenon are called </a:t>
            </a:r>
            <a:r>
              <a:rPr lang="en-GB" b="1" i="1" dirty="0"/>
              <a:t>variables</a:t>
            </a:r>
          </a:p>
          <a:p>
            <a:r>
              <a:rPr lang="en-GB" dirty="0"/>
              <a:t>Scientific research involves ‘testing’ the hypothesis by carrying out a series of carefully designed experiments to test the effect of each variable on the phenomenon</a:t>
            </a:r>
          </a:p>
          <a:p>
            <a:r>
              <a:rPr lang="en-GB" dirty="0"/>
              <a:t>The results from the experiments may either prove or disprove the hypothesis, but either outcome is equally valuable</a:t>
            </a:r>
          </a:p>
          <a:p>
            <a:r>
              <a:rPr lang="en-GB" dirty="0"/>
              <a:t>If an experiment proves a hypothesis, scientists can apply the hypothesis to new situations and contexts, to advance their understanding of the phenomenon</a:t>
            </a:r>
          </a:p>
          <a:p>
            <a:r>
              <a:rPr lang="en-GB" dirty="0"/>
              <a:t>If a hypothesis is disproved, scientists will analyse and evaluate the results and construct a modified hypothesis based on their analysis, and then conduct further experiments to test it</a:t>
            </a:r>
            <a:endParaRPr lang="en-GB" b="1" i="1" dirty="0"/>
          </a:p>
        </p:txBody>
      </p:sp>
    </p:spTree>
    <p:extLst>
      <p:ext uri="{BB962C8B-B14F-4D97-AF65-F5344CB8AC3E}">
        <p14:creationId xmlns:p14="http://schemas.microsoft.com/office/powerpoint/2010/main" val="2214149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CA9A1-AA02-4A48-B6E9-84781EED3F01}"/>
              </a:ext>
            </a:extLst>
          </p:cNvPr>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en-GB" dirty="0"/>
              <a:t>Key terms</a:t>
            </a:r>
          </a:p>
        </p:txBody>
      </p:sp>
      <p:sp>
        <p:nvSpPr>
          <p:cNvPr id="3" name="Content Placeholder 2">
            <a:extLst>
              <a:ext uri="{FF2B5EF4-FFF2-40B4-BE49-F238E27FC236}">
                <a16:creationId xmlns:a16="http://schemas.microsoft.com/office/drawing/2014/main" id="{F271D289-28B8-4145-B912-0CC2B3823E25}"/>
              </a:ext>
            </a:extLst>
          </p:cNvPr>
          <p:cNvSpPr>
            <a:spLocks noGrp="1"/>
          </p:cNvSpPr>
          <p:nvPr>
            <p:ph idx="1"/>
          </p:nvPr>
        </p:nvSpPr>
        <p:spPr>
          <a:xfrm>
            <a:off x="838200" y="1825625"/>
            <a:ext cx="10515600" cy="4667250"/>
          </a:xfrm>
        </p:spPr>
        <p:txBody>
          <a:bodyPr>
            <a:normAutofit fontScale="55000" lnSpcReduction="20000"/>
          </a:bodyPr>
          <a:lstStyle/>
          <a:p>
            <a:pPr marL="0" indent="0">
              <a:buNone/>
            </a:pPr>
            <a:r>
              <a:rPr lang="en-GB" b="1" i="1" dirty="0"/>
              <a:t>Transcript </a:t>
            </a:r>
            <a:r>
              <a:rPr lang="en-GB" dirty="0"/>
              <a:t>– exact, word-for-word written record (‘ums’ and ‘</a:t>
            </a:r>
            <a:r>
              <a:rPr lang="en-GB" dirty="0" err="1"/>
              <a:t>ers</a:t>
            </a:r>
            <a:r>
              <a:rPr lang="en-GB" dirty="0"/>
              <a:t>’ are included) of what is said by both the interviewee and the interviewer, usually taken from an audio or video recording</a:t>
            </a:r>
          </a:p>
          <a:p>
            <a:pPr marL="0" indent="0">
              <a:buNone/>
            </a:pPr>
            <a:r>
              <a:rPr lang="en-GB" b="1" i="1" dirty="0"/>
              <a:t>Phenomenon (plural is phenomena) </a:t>
            </a:r>
            <a:r>
              <a:rPr lang="en-GB" dirty="0"/>
              <a:t>– event or observation in relation to the physical world</a:t>
            </a:r>
          </a:p>
          <a:p>
            <a:pPr marL="0" indent="0">
              <a:buNone/>
            </a:pPr>
            <a:r>
              <a:rPr lang="en-GB" b="1" i="1" dirty="0"/>
              <a:t>Hypothesis</a:t>
            </a:r>
            <a:r>
              <a:rPr lang="en-GB" dirty="0"/>
              <a:t> – statement that predicts the relationship between two variables</a:t>
            </a:r>
          </a:p>
          <a:p>
            <a:pPr marL="0" indent="0">
              <a:buNone/>
            </a:pPr>
            <a:r>
              <a:rPr lang="en-GB" b="1" i="1" dirty="0"/>
              <a:t>Variable</a:t>
            </a:r>
            <a:r>
              <a:rPr lang="en-GB" dirty="0"/>
              <a:t> – entity or factor that can have a range of measurable values, a factor that will affect the results</a:t>
            </a:r>
          </a:p>
          <a:p>
            <a:pPr marL="0" indent="0">
              <a:buNone/>
            </a:pPr>
            <a:r>
              <a:rPr lang="en-GB" b="1" i="1" dirty="0"/>
              <a:t>Experiment</a:t>
            </a:r>
            <a:r>
              <a:rPr lang="en-GB" dirty="0"/>
              <a:t> – specifically designed test to assess the validity (truthfulness) of a hypothesis</a:t>
            </a:r>
          </a:p>
          <a:p>
            <a:pPr marL="0" indent="0">
              <a:buNone/>
            </a:pPr>
            <a:r>
              <a:rPr lang="en-GB" b="1" i="1" dirty="0"/>
              <a:t>Independent variable </a:t>
            </a:r>
            <a:r>
              <a:rPr lang="en-GB" dirty="0"/>
              <a:t>– a phenomenon not dependent on the value of another variable, for example time or temperature</a:t>
            </a:r>
          </a:p>
          <a:p>
            <a:pPr marL="0" indent="0">
              <a:buNone/>
            </a:pPr>
            <a:r>
              <a:rPr lang="en-GB" b="1" i="1" dirty="0"/>
              <a:t>Dependent variable </a:t>
            </a:r>
            <a:r>
              <a:rPr lang="en-GB" dirty="0"/>
              <a:t>– a variable relating to a phenomenon whose value is dependent on the value of another variable, for example respiration rate and pulse rate</a:t>
            </a:r>
          </a:p>
          <a:p>
            <a:pPr marL="0" indent="0">
              <a:buNone/>
            </a:pPr>
            <a:r>
              <a:rPr lang="en-GB" b="1" i="1" dirty="0"/>
              <a:t>Control test </a:t>
            </a:r>
            <a:r>
              <a:rPr lang="en-GB" dirty="0"/>
              <a:t>– a scientific test in which each variable is tested alone, without the influence of the variables being investigated, to check that any change observed in the experiment is not due to either the independent variable or the dependent variable on its own</a:t>
            </a:r>
          </a:p>
          <a:p>
            <a:pPr marL="0" indent="0">
              <a:buNone/>
            </a:pPr>
            <a:r>
              <a:rPr lang="en-GB" b="1" i="1" dirty="0"/>
              <a:t>Control group </a:t>
            </a:r>
            <a:r>
              <a:rPr lang="en-GB" dirty="0"/>
              <a:t>– group of individuals participating in research, but who are not exposed to the health or care intervention being investigated</a:t>
            </a:r>
          </a:p>
        </p:txBody>
      </p:sp>
    </p:spTree>
    <p:extLst>
      <p:ext uri="{BB962C8B-B14F-4D97-AF65-F5344CB8AC3E}">
        <p14:creationId xmlns:p14="http://schemas.microsoft.com/office/powerpoint/2010/main" val="743331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8E81C-91F9-4E24-B62E-41B1D7263499}"/>
              </a:ext>
            </a:extLst>
          </p:cNvPr>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en-GB" dirty="0"/>
              <a:t>Task</a:t>
            </a:r>
          </a:p>
        </p:txBody>
      </p:sp>
      <p:sp>
        <p:nvSpPr>
          <p:cNvPr id="3" name="Content Placeholder 2">
            <a:extLst>
              <a:ext uri="{FF2B5EF4-FFF2-40B4-BE49-F238E27FC236}">
                <a16:creationId xmlns:a16="http://schemas.microsoft.com/office/drawing/2014/main" id="{147E1935-BF60-44DD-830B-7DAFE392D8AB}"/>
              </a:ext>
            </a:extLst>
          </p:cNvPr>
          <p:cNvSpPr>
            <a:spLocks noGrp="1"/>
          </p:cNvSpPr>
          <p:nvPr>
            <p:ph idx="1"/>
          </p:nvPr>
        </p:nvSpPr>
        <p:spPr/>
        <p:txBody>
          <a:bodyPr>
            <a:normAutofit fontScale="85000" lnSpcReduction="20000"/>
          </a:bodyPr>
          <a:lstStyle/>
          <a:p>
            <a:pPr marL="0" indent="0">
              <a:buNone/>
            </a:pPr>
            <a:r>
              <a:rPr lang="en-GB" dirty="0"/>
              <a:t>In small groups review experiments you have carried out. Select two or three and answer the following questions:</a:t>
            </a:r>
          </a:p>
          <a:p>
            <a:r>
              <a:rPr lang="en-GB" dirty="0"/>
              <a:t>What was the hypothesis? </a:t>
            </a:r>
          </a:p>
          <a:p>
            <a:r>
              <a:rPr lang="en-GB" dirty="0"/>
              <a:t>What were the variables investigated and which was the independent variable? </a:t>
            </a:r>
          </a:p>
          <a:p>
            <a:r>
              <a:rPr lang="en-GB" dirty="0"/>
              <a:t>What control tests were included? Why? </a:t>
            </a:r>
          </a:p>
          <a:p>
            <a:r>
              <a:rPr lang="en-GB" dirty="0"/>
              <a:t>What type of data was generated in the experiment? </a:t>
            </a:r>
          </a:p>
          <a:p>
            <a:r>
              <a:rPr lang="en-GB" dirty="0"/>
              <a:t>Was it qualitative or quantitative? </a:t>
            </a:r>
          </a:p>
          <a:p>
            <a:r>
              <a:rPr lang="en-GB" dirty="0"/>
              <a:t>What conclusions did you draw from the experiment? </a:t>
            </a:r>
          </a:p>
        </p:txBody>
      </p:sp>
    </p:spTree>
    <p:extLst>
      <p:ext uri="{BB962C8B-B14F-4D97-AF65-F5344CB8AC3E}">
        <p14:creationId xmlns:p14="http://schemas.microsoft.com/office/powerpoint/2010/main" val="75269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54B25-97FE-44F9-B506-E3E5D8830736}"/>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Checklists </a:t>
            </a:r>
          </a:p>
        </p:txBody>
      </p:sp>
      <p:sp>
        <p:nvSpPr>
          <p:cNvPr id="3" name="Content Placeholder 2">
            <a:extLst>
              <a:ext uri="{FF2B5EF4-FFF2-40B4-BE49-F238E27FC236}">
                <a16:creationId xmlns:a16="http://schemas.microsoft.com/office/drawing/2014/main" id="{2DEEBA9F-2D2C-45AE-8992-B25455E96E16}"/>
              </a:ext>
            </a:extLst>
          </p:cNvPr>
          <p:cNvSpPr>
            <a:spLocks noGrp="1"/>
          </p:cNvSpPr>
          <p:nvPr>
            <p:ph idx="1"/>
          </p:nvPr>
        </p:nvSpPr>
        <p:spPr>
          <a:xfrm>
            <a:off x="838200" y="1825624"/>
            <a:ext cx="10515600" cy="4843623"/>
          </a:xfrm>
        </p:spPr>
        <p:txBody>
          <a:bodyPr>
            <a:normAutofit fontScale="62500" lnSpcReduction="20000"/>
          </a:bodyPr>
          <a:lstStyle/>
          <a:p>
            <a:pPr marL="0" indent="0">
              <a:buNone/>
            </a:pPr>
            <a:r>
              <a:rPr lang="en-GB" dirty="0"/>
              <a:t>A checklist consists of a list of predetermined statements or features against which the presence or absence of the feature is recorded</a:t>
            </a:r>
          </a:p>
          <a:p>
            <a:pPr marL="0" indent="0">
              <a:buNone/>
            </a:pPr>
            <a:endParaRPr lang="en-GB" dirty="0"/>
          </a:p>
          <a:p>
            <a:pPr marL="0" indent="0">
              <a:buNone/>
            </a:pPr>
            <a:r>
              <a:rPr lang="en-GB" dirty="0"/>
              <a:t>The items in the checklist may be used to: </a:t>
            </a:r>
          </a:p>
          <a:p>
            <a:r>
              <a:rPr lang="en-GB" dirty="0"/>
              <a:t>monitor that each stage of a complex or important procedure is being followed, for example when preparing an organ and the patient for transplant surgery </a:t>
            </a:r>
          </a:p>
          <a:p>
            <a:r>
              <a:rPr lang="en-GB" dirty="0"/>
              <a:t>demonstrate the frequency of a given feature of behaviour taking place, for example in event sampling observations</a:t>
            </a:r>
          </a:p>
          <a:p>
            <a:r>
              <a:rPr lang="en-GB" dirty="0"/>
              <a:t>check that particular items are present or in the correct location, for example an operating department practitioner counts the number of clean swabs issued to surgeons during an operation, and counts back the number of used swabs received to ensure that no swabs are left inside the patient at the end of the operation </a:t>
            </a:r>
          </a:p>
          <a:p>
            <a:r>
              <a:rPr lang="en-GB" dirty="0"/>
              <a:t>record the time or day when a repeated action took place, for example the temperature of a fridge in a care home kitchen is measured and recorded every four hours </a:t>
            </a:r>
          </a:p>
          <a:p>
            <a:r>
              <a:rPr lang="en-GB" dirty="0"/>
              <a:t>routinely check on emergency equipment, for example testing fire alarms weekly</a:t>
            </a:r>
          </a:p>
        </p:txBody>
      </p:sp>
    </p:spTree>
    <p:extLst>
      <p:ext uri="{BB962C8B-B14F-4D97-AF65-F5344CB8AC3E}">
        <p14:creationId xmlns:p14="http://schemas.microsoft.com/office/powerpoint/2010/main" val="2705864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E93A3-D198-422A-B8C9-3030021B323F}"/>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Checklists</a:t>
            </a:r>
          </a:p>
        </p:txBody>
      </p:sp>
      <p:sp>
        <p:nvSpPr>
          <p:cNvPr id="3" name="Content Placeholder 2">
            <a:extLst>
              <a:ext uri="{FF2B5EF4-FFF2-40B4-BE49-F238E27FC236}">
                <a16:creationId xmlns:a16="http://schemas.microsoft.com/office/drawing/2014/main" id="{B7394F18-FBD2-4641-B543-2C96B6C86FCC}"/>
              </a:ext>
            </a:extLst>
          </p:cNvPr>
          <p:cNvSpPr>
            <a:spLocks noGrp="1"/>
          </p:cNvSpPr>
          <p:nvPr>
            <p:ph idx="1"/>
          </p:nvPr>
        </p:nvSpPr>
        <p:spPr/>
        <p:txBody>
          <a:bodyPr/>
          <a:lstStyle/>
          <a:p>
            <a:endParaRPr lang="en-GB" dirty="0"/>
          </a:p>
          <a:p>
            <a:r>
              <a:rPr lang="en-GB" dirty="0"/>
              <a:t>The design of a checklist needs careful thought, to ensure the statements generate data that is relevant and sufficient for the overall aim of the research</a:t>
            </a:r>
          </a:p>
          <a:p>
            <a:r>
              <a:rPr lang="en-GB" dirty="0"/>
              <a:t>However, once finalised, it can be a relatively quick and convenient technique to use when observing behaviours in a busy working environment</a:t>
            </a:r>
          </a:p>
        </p:txBody>
      </p:sp>
    </p:spTree>
    <p:extLst>
      <p:ext uri="{BB962C8B-B14F-4D97-AF65-F5344CB8AC3E}">
        <p14:creationId xmlns:p14="http://schemas.microsoft.com/office/powerpoint/2010/main" val="55215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010B8-8D11-43AA-8059-19CC7503A69B}"/>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Observations </a:t>
            </a:r>
          </a:p>
        </p:txBody>
      </p:sp>
      <p:sp>
        <p:nvSpPr>
          <p:cNvPr id="3" name="Content Placeholder 2">
            <a:extLst>
              <a:ext uri="{FF2B5EF4-FFF2-40B4-BE49-F238E27FC236}">
                <a16:creationId xmlns:a16="http://schemas.microsoft.com/office/drawing/2014/main" id="{4C43C7B7-D2D7-4850-851D-06E6B0978B4B}"/>
              </a:ext>
            </a:extLst>
          </p:cNvPr>
          <p:cNvSpPr>
            <a:spLocks noGrp="1"/>
          </p:cNvSpPr>
          <p:nvPr>
            <p:ph idx="1"/>
          </p:nvPr>
        </p:nvSpPr>
        <p:spPr/>
        <p:txBody>
          <a:bodyPr>
            <a:normAutofit fontScale="70000" lnSpcReduction="20000"/>
          </a:bodyPr>
          <a:lstStyle/>
          <a:p>
            <a:r>
              <a:rPr lang="en-GB" dirty="0"/>
              <a:t>In the context of HSC, an observation is probably primarily thought of as a technique for observing the behaviour of people and individuals</a:t>
            </a:r>
          </a:p>
          <a:p>
            <a:r>
              <a:rPr lang="en-GB" dirty="0"/>
              <a:t>Observation is also important in relation to physical objects and spaces, for example: </a:t>
            </a:r>
          </a:p>
          <a:p>
            <a:pPr lvl="1"/>
            <a:r>
              <a:rPr lang="en-GB" dirty="0"/>
              <a:t>careful scrutiny, in effect close observation, of, for example, X-ray, CAT and MRI scan images by a radiologist and other experts is a critical part of diagnosis and health care </a:t>
            </a:r>
          </a:p>
          <a:p>
            <a:pPr lvl="1"/>
            <a:r>
              <a:rPr lang="en-GB" dirty="0"/>
              <a:t>assessing the extent to which a day room in a residential care home provides an environment that will encourage residents to relax and enjoy the company of others, and so contribute to maintaining their social wellbeing </a:t>
            </a:r>
          </a:p>
          <a:p>
            <a:pPr lvl="1"/>
            <a:r>
              <a:rPr lang="en-GB" dirty="0"/>
              <a:t>assessing features of a particular environment that have the potential to be hazards for those with health and social care needs </a:t>
            </a:r>
          </a:p>
          <a:p>
            <a:pPr lvl="1"/>
            <a:r>
              <a:rPr lang="en-GB" dirty="0"/>
              <a:t>analysing reasons why, when using a particular piece of health and social care equipment, the operators experience discomfort or find the equipment does not perform the intended task as well as it should</a:t>
            </a:r>
          </a:p>
        </p:txBody>
      </p:sp>
    </p:spTree>
    <p:extLst>
      <p:ext uri="{BB962C8B-B14F-4D97-AF65-F5344CB8AC3E}">
        <p14:creationId xmlns:p14="http://schemas.microsoft.com/office/powerpoint/2010/main" val="1679305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8B151-8F5F-403B-BBE9-4EA991CE8F23}"/>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Observations</a:t>
            </a:r>
          </a:p>
        </p:txBody>
      </p:sp>
      <p:sp>
        <p:nvSpPr>
          <p:cNvPr id="3" name="Content Placeholder 2">
            <a:extLst>
              <a:ext uri="{FF2B5EF4-FFF2-40B4-BE49-F238E27FC236}">
                <a16:creationId xmlns:a16="http://schemas.microsoft.com/office/drawing/2014/main" id="{183BEF01-B1C0-4523-A974-EF93D305C32C}"/>
              </a:ext>
            </a:extLst>
          </p:cNvPr>
          <p:cNvSpPr>
            <a:spLocks noGrp="1"/>
          </p:cNvSpPr>
          <p:nvPr>
            <p:ph idx="1"/>
          </p:nvPr>
        </p:nvSpPr>
        <p:spPr/>
        <p:txBody>
          <a:bodyPr>
            <a:normAutofit fontScale="77500" lnSpcReduction="20000"/>
          </a:bodyPr>
          <a:lstStyle/>
          <a:p>
            <a:r>
              <a:rPr lang="en-GB" dirty="0"/>
              <a:t>Observations may be carried out with the observer as a </a:t>
            </a:r>
            <a:r>
              <a:rPr lang="en-GB" b="1" i="1" dirty="0"/>
              <a:t>participant observer </a:t>
            </a:r>
            <a:r>
              <a:rPr lang="en-GB" dirty="0"/>
              <a:t>or as a </a:t>
            </a:r>
            <a:r>
              <a:rPr lang="en-GB" b="1" i="1" dirty="0"/>
              <a:t>non-participant observer</a:t>
            </a:r>
          </a:p>
          <a:p>
            <a:r>
              <a:rPr lang="en-GB" dirty="0"/>
              <a:t>The relationship between the observer and the situation and individuals being observed is an important factor to consider when judging the reliability and objectivity of any interpretation made of the data gathered from the observation</a:t>
            </a:r>
          </a:p>
          <a:p>
            <a:r>
              <a:rPr lang="en-GB" dirty="0"/>
              <a:t>Techniques for making formal observations include </a:t>
            </a:r>
            <a:r>
              <a:rPr lang="en-GB" b="1" i="1" dirty="0"/>
              <a:t>narrative</a:t>
            </a:r>
            <a:r>
              <a:rPr lang="en-GB" dirty="0"/>
              <a:t>, </a:t>
            </a:r>
            <a:r>
              <a:rPr lang="en-GB" b="1" i="1" dirty="0"/>
              <a:t>time sampling</a:t>
            </a:r>
            <a:r>
              <a:rPr lang="en-GB" dirty="0"/>
              <a:t>, checklists, </a:t>
            </a:r>
            <a:r>
              <a:rPr lang="en-GB" b="1" i="1" dirty="0"/>
              <a:t>event sampling </a:t>
            </a:r>
            <a:r>
              <a:rPr lang="en-GB" dirty="0"/>
              <a:t>and </a:t>
            </a:r>
            <a:r>
              <a:rPr lang="en-GB" b="1" i="1" dirty="0"/>
              <a:t>sociograms</a:t>
            </a:r>
          </a:p>
          <a:p>
            <a:r>
              <a:rPr lang="en-GB" dirty="0"/>
              <a:t>Which observation method is adopted for a research study will depend on the overall objectives of the research and the contribution the observation inquiry is making towards these</a:t>
            </a:r>
          </a:p>
        </p:txBody>
      </p:sp>
    </p:spTree>
    <p:extLst>
      <p:ext uri="{BB962C8B-B14F-4D97-AF65-F5344CB8AC3E}">
        <p14:creationId xmlns:p14="http://schemas.microsoft.com/office/powerpoint/2010/main" val="4085477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A068B-1D68-4FA7-B244-2FD83736633B}"/>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Observations </a:t>
            </a:r>
          </a:p>
        </p:txBody>
      </p:sp>
      <p:sp>
        <p:nvSpPr>
          <p:cNvPr id="3" name="Content Placeholder 2">
            <a:extLst>
              <a:ext uri="{FF2B5EF4-FFF2-40B4-BE49-F238E27FC236}">
                <a16:creationId xmlns:a16="http://schemas.microsoft.com/office/drawing/2014/main" id="{5AF7E36B-3628-47C6-8A55-48587B264F0E}"/>
              </a:ext>
            </a:extLst>
          </p:cNvPr>
          <p:cNvSpPr>
            <a:spLocks noGrp="1"/>
          </p:cNvSpPr>
          <p:nvPr>
            <p:ph idx="1"/>
          </p:nvPr>
        </p:nvSpPr>
        <p:spPr>
          <a:xfrm>
            <a:off x="838200" y="1825624"/>
            <a:ext cx="10515600" cy="5221127"/>
          </a:xfrm>
        </p:spPr>
        <p:txBody>
          <a:bodyPr>
            <a:normAutofit fontScale="55000" lnSpcReduction="20000"/>
          </a:bodyPr>
          <a:lstStyle/>
          <a:p>
            <a:r>
              <a:rPr lang="en-GB" dirty="0"/>
              <a:t>A behavioural observation involves recording what is happening, as it occurs, so it is very important to record the date of the observation</a:t>
            </a:r>
          </a:p>
          <a:p>
            <a:r>
              <a:rPr lang="en-GB" dirty="0"/>
              <a:t>Observations generate qualitative data, so there is potential for considerable variation arising from, for example different perceptions, attention to different detail or differences in how the each observation is recorded</a:t>
            </a:r>
          </a:p>
          <a:p>
            <a:r>
              <a:rPr lang="en-GB" dirty="0"/>
              <a:t>Variation in using a particular observation technique may be less if every observation is being carried out by the same observer, or the observer is very experienced</a:t>
            </a:r>
          </a:p>
          <a:p>
            <a:r>
              <a:rPr lang="en-GB" dirty="0"/>
              <a:t>To minimise variations in the data that could arise from using the methodology itself, observers should be </a:t>
            </a:r>
            <a:r>
              <a:rPr lang="en-GB" b="1" i="1" dirty="0"/>
              <a:t>standardised</a:t>
            </a:r>
            <a:r>
              <a:rPr lang="en-GB" dirty="0"/>
              <a:t> in using the methodology before carrying out the observations</a:t>
            </a:r>
          </a:p>
          <a:p>
            <a:r>
              <a:rPr lang="en-GB" dirty="0"/>
              <a:t>In HSC the observation method will be carefully selected and the observations will be carried out according to a planned protocol to fit the contribution the observations are making to the research outcomes</a:t>
            </a:r>
          </a:p>
          <a:p>
            <a:r>
              <a:rPr lang="en-GB" dirty="0"/>
              <a:t>If the research involves a team of observers, there is greater potential for variation</a:t>
            </a:r>
          </a:p>
          <a:p>
            <a:r>
              <a:rPr lang="en-GB" dirty="0"/>
              <a:t>In the best quality research, the observers will have been trained and standardised for using the observation protocol</a:t>
            </a:r>
          </a:p>
          <a:p>
            <a:r>
              <a:rPr lang="en-GB" dirty="0"/>
              <a:t>The research report should indicate what standardisation of the observation method has taken place</a:t>
            </a:r>
          </a:p>
          <a:p>
            <a:r>
              <a:rPr lang="en-GB" dirty="0"/>
              <a:t>Standardisation processes would also be expected for interview and focus group methodologies when there is more than one interviewer or chairperson involved, for example because they are taking place in different locations</a:t>
            </a:r>
          </a:p>
        </p:txBody>
      </p:sp>
    </p:spTree>
    <p:extLst>
      <p:ext uri="{BB962C8B-B14F-4D97-AF65-F5344CB8AC3E}">
        <p14:creationId xmlns:p14="http://schemas.microsoft.com/office/powerpoint/2010/main" val="1626500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D5EB4-A1C0-435C-AFFC-C60C7274ACEB}"/>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Observations </a:t>
            </a:r>
          </a:p>
        </p:txBody>
      </p:sp>
      <p:sp>
        <p:nvSpPr>
          <p:cNvPr id="3" name="Content Placeholder 2">
            <a:extLst>
              <a:ext uri="{FF2B5EF4-FFF2-40B4-BE49-F238E27FC236}">
                <a16:creationId xmlns:a16="http://schemas.microsoft.com/office/drawing/2014/main" id="{0628EE53-2373-4D71-B83C-33447BE0E830}"/>
              </a:ext>
            </a:extLst>
          </p:cNvPr>
          <p:cNvSpPr>
            <a:spLocks noGrp="1"/>
          </p:cNvSpPr>
          <p:nvPr>
            <p:ph idx="1"/>
          </p:nvPr>
        </p:nvSpPr>
        <p:spPr/>
        <p:txBody>
          <a:bodyPr>
            <a:normAutofit fontScale="70000" lnSpcReduction="20000"/>
          </a:bodyPr>
          <a:lstStyle/>
          <a:p>
            <a:r>
              <a:rPr lang="en-GB" dirty="0"/>
              <a:t>Informal observations are a routine aspect of health and social care practice and could be a trigger for a more formal investigation using action research</a:t>
            </a:r>
          </a:p>
          <a:p>
            <a:r>
              <a:rPr lang="en-GB" dirty="0"/>
              <a:t>E.g. Under safeguarding requirements, all carers and practitioners have a duty to be watchful of the wellbeing of individuals in their care, and also of their colleagues</a:t>
            </a:r>
          </a:p>
          <a:p>
            <a:r>
              <a:rPr lang="en-GB" dirty="0"/>
              <a:t>Observation is routinely used by those working in early years childcare environments, because it is an important tool for assessing a child’s learning and development. It enables the early years practitioner to plan activities to promote the next stage of development for a child. The recording method used, when working with young children, needs to be straightforward in order to capture the moment where the child suddenly demonstrates a newly acquired skill</a:t>
            </a:r>
          </a:p>
          <a:p>
            <a:pPr marL="0" indent="0">
              <a:buNone/>
            </a:pPr>
            <a:endParaRPr lang="en-GB" dirty="0"/>
          </a:p>
        </p:txBody>
      </p:sp>
    </p:spTree>
    <p:extLst>
      <p:ext uri="{BB962C8B-B14F-4D97-AF65-F5344CB8AC3E}">
        <p14:creationId xmlns:p14="http://schemas.microsoft.com/office/powerpoint/2010/main" val="27777818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027D9-ECCE-4664-801A-9445BFD9C8DE}"/>
              </a:ext>
            </a:extLst>
          </p:cNvPr>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en-GB" dirty="0"/>
              <a:t>Key terms</a:t>
            </a:r>
          </a:p>
        </p:txBody>
      </p:sp>
      <p:sp>
        <p:nvSpPr>
          <p:cNvPr id="3" name="Content Placeholder 2">
            <a:extLst>
              <a:ext uri="{FF2B5EF4-FFF2-40B4-BE49-F238E27FC236}">
                <a16:creationId xmlns:a16="http://schemas.microsoft.com/office/drawing/2014/main" id="{36376B42-24D5-490E-B1A5-AB98BB583860}"/>
              </a:ext>
            </a:extLst>
          </p:cNvPr>
          <p:cNvSpPr>
            <a:spLocks noGrp="1"/>
          </p:cNvSpPr>
          <p:nvPr>
            <p:ph idx="1"/>
          </p:nvPr>
        </p:nvSpPr>
        <p:spPr>
          <a:xfrm>
            <a:off x="838200" y="1825625"/>
            <a:ext cx="10515600" cy="4852012"/>
          </a:xfrm>
        </p:spPr>
        <p:txBody>
          <a:bodyPr>
            <a:normAutofit fontScale="47500" lnSpcReduction="20000"/>
          </a:bodyPr>
          <a:lstStyle/>
          <a:p>
            <a:pPr marL="0" indent="0">
              <a:buNone/>
            </a:pPr>
            <a:r>
              <a:rPr lang="en-GB" b="1" i="1" dirty="0"/>
              <a:t>Participant observer </a:t>
            </a:r>
            <a:r>
              <a:rPr lang="en-GB" dirty="0"/>
              <a:t>– an observer who actively engages in the activity context of the observation, alongside the individual or individuals who are being observed, for example a play therapist stimulating play in order to observe the behaviour of an emotionally disturbed child</a:t>
            </a:r>
          </a:p>
          <a:p>
            <a:pPr marL="0" indent="0">
              <a:buNone/>
            </a:pPr>
            <a:r>
              <a:rPr lang="en-GB" b="1" i="1" dirty="0"/>
              <a:t>Non-participant observer </a:t>
            </a:r>
            <a:r>
              <a:rPr lang="en-GB" dirty="0"/>
              <a:t>– an observer removed from the context of the activity in which the participant behaviour is being observed. The observer is an onlooker only, for example an early years practitioner observing how a group of 3 year olds play with each other</a:t>
            </a:r>
          </a:p>
          <a:p>
            <a:pPr marL="0" indent="0">
              <a:buNone/>
            </a:pPr>
            <a:r>
              <a:rPr lang="en-GB" b="1" i="1" dirty="0"/>
              <a:t>Narrative</a:t>
            </a:r>
            <a:r>
              <a:rPr lang="en-GB" dirty="0"/>
              <a:t> – verbal description (written or oral) of events in the order in which they happen, for example recording the details where the events occurred, who was involved, what was said, what happened</a:t>
            </a:r>
          </a:p>
          <a:p>
            <a:pPr marL="0" indent="0">
              <a:buNone/>
            </a:pPr>
            <a:r>
              <a:rPr lang="en-GB" b="1" i="1" dirty="0"/>
              <a:t>Time sampling </a:t>
            </a:r>
            <a:r>
              <a:rPr lang="en-GB" dirty="0"/>
              <a:t>– series of observations made at a regular, predetermined time interval for a predetermined fixed amount of time, for example every hour, for the duration of a particular finite activity</a:t>
            </a:r>
          </a:p>
          <a:p>
            <a:pPr marL="0" indent="0">
              <a:buNone/>
            </a:pPr>
            <a:r>
              <a:rPr lang="en-GB" b="1" i="1" dirty="0"/>
              <a:t>Event sampling </a:t>
            </a:r>
            <a:r>
              <a:rPr lang="en-GB" dirty="0"/>
              <a:t>– recording behaviours at a specific moment in time, for example the key features of a child’s behaviour during their first week attending a nursery</a:t>
            </a:r>
          </a:p>
          <a:p>
            <a:pPr marL="0" indent="0">
              <a:buNone/>
            </a:pPr>
            <a:r>
              <a:rPr lang="en-GB" b="1" i="1" dirty="0"/>
              <a:t>Sociogram</a:t>
            </a:r>
            <a:r>
              <a:rPr lang="en-GB" dirty="0"/>
              <a:t> – record the interactions one individual makes with other people, for example they are used in childcare to document a child’s social development as they learn to play with other children and interact with adults. Sociograms are often recorded as a chart</a:t>
            </a:r>
          </a:p>
          <a:p>
            <a:pPr marL="0" indent="0">
              <a:buNone/>
            </a:pPr>
            <a:r>
              <a:rPr lang="en-GB" b="1" i="1" dirty="0"/>
              <a:t>Standardisation</a:t>
            </a:r>
            <a:r>
              <a:rPr lang="en-GB" dirty="0"/>
              <a:t> – formal process to ensure that individuals performing the same qualitative task in different situations do so as far as is possible in exactly the same way. Standardisation involves the individuals being trained for the task then completing an identical task under the same controlled conditions. A standardisation process should be repeated regularly if the task is being performed repeatedly over a long period of time</a:t>
            </a:r>
          </a:p>
        </p:txBody>
      </p:sp>
    </p:spTree>
    <p:extLst>
      <p:ext uri="{BB962C8B-B14F-4D97-AF65-F5344CB8AC3E}">
        <p14:creationId xmlns:p14="http://schemas.microsoft.com/office/powerpoint/2010/main" val="8556934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0A980-966E-428B-86DD-C0E42F522A95}"/>
              </a:ext>
            </a:extLst>
          </p:cNvPr>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en-GB" dirty="0"/>
              <a:t>Think about it…</a:t>
            </a:r>
          </a:p>
        </p:txBody>
      </p:sp>
      <p:sp>
        <p:nvSpPr>
          <p:cNvPr id="3" name="Content Placeholder 2">
            <a:extLst>
              <a:ext uri="{FF2B5EF4-FFF2-40B4-BE49-F238E27FC236}">
                <a16:creationId xmlns:a16="http://schemas.microsoft.com/office/drawing/2014/main" id="{D1885609-70A1-4DC2-B3EA-FF74D2640751}"/>
              </a:ext>
            </a:extLst>
          </p:cNvPr>
          <p:cNvSpPr>
            <a:spLocks noGrp="1"/>
          </p:cNvSpPr>
          <p:nvPr>
            <p:ph idx="1"/>
          </p:nvPr>
        </p:nvSpPr>
        <p:spPr/>
        <p:txBody>
          <a:bodyPr>
            <a:normAutofit fontScale="85000" lnSpcReduction="20000"/>
          </a:bodyPr>
          <a:lstStyle/>
          <a:p>
            <a:pPr marL="0" indent="0">
              <a:buNone/>
            </a:pPr>
            <a:r>
              <a:rPr lang="en-GB" dirty="0"/>
              <a:t>Think about any occasions where you have been observed by a professional</a:t>
            </a:r>
          </a:p>
          <a:p>
            <a:r>
              <a:rPr lang="en-GB" dirty="0"/>
              <a:t>When did the observations take place? You may or may not have been aware of them at the time, for example when you were a baby.</a:t>
            </a:r>
          </a:p>
          <a:p>
            <a:r>
              <a:rPr lang="en-GB" dirty="0"/>
              <a:t>What was their purpose? What (in general terms) do you think was learned from the observation; what was the outcome? </a:t>
            </a:r>
          </a:p>
          <a:p>
            <a:r>
              <a:rPr lang="en-GB" dirty="0"/>
              <a:t>What was the consequence of the outcome for you at the time of the observation? </a:t>
            </a:r>
          </a:p>
          <a:p>
            <a:r>
              <a:rPr lang="en-GB" dirty="0"/>
              <a:t>Has the outcome had a longer-term impact for your development, health and wellbeing?</a:t>
            </a:r>
          </a:p>
        </p:txBody>
      </p:sp>
    </p:spTree>
    <p:extLst>
      <p:ext uri="{BB962C8B-B14F-4D97-AF65-F5344CB8AC3E}">
        <p14:creationId xmlns:p14="http://schemas.microsoft.com/office/powerpoint/2010/main" val="1092080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3EC87-3FCF-47C4-BA02-EC961F5F0F3F}"/>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Task </a:t>
            </a:r>
          </a:p>
        </p:txBody>
      </p:sp>
      <p:sp>
        <p:nvSpPr>
          <p:cNvPr id="3" name="Content Placeholder 2">
            <a:extLst>
              <a:ext uri="{FF2B5EF4-FFF2-40B4-BE49-F238E27FC236}">
                <a16:creationId xmlns:a16="http://schemas.microsoft.com/office/drawing/2014/main" id="{24C03EA8-9012-403F-8735-E71092DD6DE8}"/>
              </a:ext>
            </a:extLst>
          </p:cNvPr>
          <p:cNvSpPr>
            <a:spLocks noGrp="1"/>
          </p:cNvSpPr>
          <p:nvPr>
            <p:ph idx="1"/>
          </p:nvPr>
        </p:nvSpPr>
        <p:spPr/>
        <p:txBody>
          <a:bodyPr>
            <a:normAutofit fontScale="92500" lnSpcReduction="20000"/>
          </a:bodyPr>
          <a:lstStyle/>
          <a:p>
            <a:endParaRPr lang="en-GB" dirty="0"/>
          </a:p>
          <a:p>
            <a:r>
              <a:rPr lang="en-GB" dirty="0"/>
              <a:t>List each of the research methods explored so far in learning aim B </a:t>
            </a:r>
          </a:p>
          <a:p>
            <a:r>
              <a:rPr lang="en-GB" dirty="0"/>
              <a:t>Identify one advantage and one disadvantage of each method</a:t>
            </a:r>
          </a:p>
          <a:p>
            <a:r>
              <a:rPr lang="en-GB" dirty="0"/>
              <a:t>Think of examples of research methods you have experienced (not necessarily in a health and social care context)</a:t>
            </a:r>
          </a:p>
          <a:p>
            <a:r>
              <a:rPr lang="en-GB" dirty="0"/>
              <a:t>What methods might be appropriate when researching the anxieties of older adults about their care when they are no longer able to care from themselves without assistance?</a:t>
            </a:r>
          </a:p>
        </p:txBody>
      </p:sp>
    </p:spTree>
    <p:extLst>
      <p:ext uri="{BB962C8B-B14F-4D97-AF65-F5344CB8AC3E}">
        <p14:creationId xmlns:p14="http://schemas.microsoft.com/office/powerpoint/2010/main" val="9504829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5275E-E3D7-4960-8601-45B3B563756E}"/>
              </a:ext>
            </a:extLst>
          </p:cNvPr>
          <p:cNvSpPr>
            <a:spLocks noGrp="1"/>
          </p:cNvSpPr>
          <p:nvPr>
            <p:ph type="title"/>
          </p:nvPr>
        </p:nvSpPr>
        <p:spPr/>
        <p:txBody>
          <a:bodyPr/>
          <a:lstStyle/>
          <a:p>
            <a:r>
              <a:rPr lang="en-GB" dirty="0"/>
              <a:t>Analysis of data</a:t>
            </a:r>
          </a:p>
        </p:txBody>
      </p:sp>
      <p:sp>
        <p:nvSpPr>
          <p:cNvPr id="3" name="Content Placeholder 2">
            <a:extLst>
              <a:ext uri="{FF2B5EF4-FFF2-40B4-BE49-F238E27FC236}">
                <a16:creationId xmlns:a16="http://schemas.microsoft.com/office/drawing/2014/main" id="{31A14EF8-F112-4822-B0D5-1D18397BD57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61078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93716-9C92-4779-BFC8-04131CDB0FB6}"/>
              </a:ext>
            </a:extLst>
          </p:cNvPr>
          <p:cNvSpPr>
            <a:spLocks noGrp="1"/>
          </p:cNvSpPr>
          <p:nvPr>
            <p:ph type="title"/>
          </p:nvPr>
        </p:nvSpPr>
        <p:spPr/>
        <p:txBody>
          <a:bodyPr/>
          <a:lstStyle/>
          <a:p>
            <a:r>
              <a:rPr lang="en-GB" dirty="0"/>
              <a:t>Local authority data</a:t>
            </a:r>
          </a:p>
        </p:txBody>
      </p:sp>
      <p:sp>
        <p:nvSpPr>
          <p:cNvPr id="3" name="Content Placeholder 2">
            <a:extLst>
              <a:ext uri="{FF2B5EF4-FFF2-40B4-BE49-F238E27FC236}">
                <a16:creationId xmlns:a16="http://schemas.microsoft.com/office/drawing/2014/main" id="{EB130817-BB5C-4A23-8002-883F731A483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671022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DD6FE-5ECF-48EF-BDE3-94C2E8230359}"/>
              </a:ext>
            </a:extLst>
          </p:cNvPr>
          <p:cNvSpPr>
            <a:spLocks noGrp="1"/>
          </p:cNvSpPr>
          <p:nvPr>
            <p:ph type="title"/>
          </p:nvPr>
        </p:nvSpPr>
        <p:spPr/>
        <p:txBody>
          <a:bodyPr/>
          <a:lstStyle/>
          <a:p>
            <a:r>
              <a:rPr lang="en-GB" dirty="0"/>
              <a:t>Data from GP practices</a:t>
            </a:r>
          </a:p>
        </p:txBody>
      </p:sp>
      <p:sp>
        <p:nvSpPr>
          <p:cNvPr id="3" name="Content Placeholder 2">
            <a:extLst>
              <a:ext uri="{FF2B5EF4-FFF2-40B4-BE49-F238E27FC236}">
                <a16:creationId xmlns:a16="http://schemas.microsoft.com/office/drawing/2014/main" id="{95E5873F-A2E2-47F4-8FBF-DDFA8CB57ED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865136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FA131-98A5-4DAE-ABE5-B9E86B2CBE78}"/>
              </a:ext>
            </a:extLst>
          </p:cNvPr>
          <p:cNvSpPr>
            <a:spLocks noGrp="1"/>
          </p:cNvSpPr>
          <p:nvPr>
            <p:ph type="title"/>
          </p:nvPr>
        </p:nvSpPr>
        <p:spPr/>
        <p:txBody>
          <a:bodyPr/>
          <a:lstStyle/>
          <a:p>
            <a:r>
              <a:rPr lang="en-GB" dirty="0"/>
              <a:t>National data</a:t>
            </a:r>
          </a:p>
        </p:txBody>
      </p:sp>
      <p:sp>
        <p:nvSpPr>
          <p:cNvPr id="3" name="Content Placeholder 2">
            <a:extLst>
              <a:ext uri="{FF2B5EF4-FFF2-40B4-BE49-F238E27FC236}">
                <a16:creationId xmlns:a16="http://schemas.microsoft.com/office/drawing/2014/main" id="{F1BC7EF9-0A19-4C2A-96AC-A65EF894346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8806579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50324-CB95-402A-8ACA-69ADF385DF84}"/>
              </a:ext>
            </a:extLst>
          </p:cNvPr>
          <p:cNvSpPr>
            <a:spLocks noGrp="1"/>
          </p:cNvSpPr>
          <p:nvPr>
            <p:ph type="title"/>
          </p:nvPr>
        </p:nvSpPr>
        <p:spPr/>
        <p:txBody>
          <a:bodyPr/>
          <a:lstStyle/>
          <a:p>
            <a:r>
              <a:rPr lang="en-GB" dirty="0"/>
              <a:t>Conducting effective literature searches</a:t>
            </a:r>
          </a:p>
        </p:txBody>
      </p:sp>
      <p:sp>
        <p:nvSpPr>
          <p:cNvPr id="3" name="Content Placeholder 2">
            <a:extLst>
              <a:ext uri="{FF2B5EF4-FFF2-40B4-BE49-F238E27FC236}">
                <a16:creationId xmlns:a16="http://schemas.microsoft.com/office/drawing/2014/main" id="{B67A7A61-55CB-4457-91F0-FEFC2BDCA54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712334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0BE4D-7977-4FAF-9603-0026E5561124}"/>
              </a:ext>
            </a:extLst>
          </p:cNvPr>
          <p:cNvSpPr>
            <a:spLocks noGrp="1"/>
          </p:cNvSpPr>
          <p:nvPr>
            <p:ph type="title"/>
          </p:nvPr>
        </p:nvSpPr>
        <p:spPr/>
        <p:txBody>
          <a:bodyPr/>
          <a:lstStyle/>
          <a:p>
            <a:r>
              <a:rPr lang="en-GB" dirty="0"/>
              <a:t>Key terms</a:t>
            </a:r>
          </a:p>
        </p:txBody>
      </p:sp>
      <p:sp>
        <p:nvSpPr>
          <p:cNvPr id="3" name="Content Placeholder 2">
            <a:extLst>
              <a:ext uri="{FF2B5EF4-FFF2-40B4-BE49-F238E27FC236}">
                <a16:creationId xmlns:a16="http://schemas.microsoft.com/office/drawing/2014/main" id="{7FA5470F-25DC-4203-8FF5-E95191F7FE54}"/>
              </a:ext>
            </a:extLst>
          </p:cNvPr>
          <p:cNvSpPr>
            <a:spLocks noGrp="1"/>
          </p:cNvSpPr>
          <p:nvPr>
            <p:ph idx="1"/>
          </p:nvPr>
        </p:nvSpPr>
        <p:spPr/>
        <p:txBody>
          <a:bodyPr/>
          <a:lstStyle/>
          <a:p>
            <a:pPr marL="0" indent="0">
              <a:buNone/>
            </a:pPr>
            <a:r>
              <a:rPr lang="en-GB" b="1" i="1" dirty="0"/>
              <a:t>Literature search </a:t>
            </a:r>
            <a:r>
              <a:rPr lang="en-GB" dirty="0"/>
              <a:t>– a process involving a planned, thorough and systematic exploration of a range of published material in order to gain a broader understanding of an issue</a:t>
            </a:r>
          </a:p>
          <a:p>
            <a:pPr marL="0" indent="0">
              <a:buNone/>
            </a:pPr>
            <a:r>
              <a:rPr lang="en-GB" b="1" i="1" dirty="0"/>
              <a:t>Key words </a:t>
            </a:r>
            <a:r>
              <a:rPr lang="en-GB" dirty="0"/>
              <a:t>– a single word, or a short string of words (a phrase) that indicate the content of a piece of text, for example ‘health and social care’</a:t>
            </a:r>
          </a:p>
        </p:txBody>
      </p:sp>
    </p:spTree>
    <p:extLst>
      <p:ext uri="{BB962C8B-B14F-4D97-AF65-F5344CB8AC3E}">
        <p14:creationId xmlns:p14="http://schemas.microsoft.com/office/powerpoint/2010/main" val="24147217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E365-2E47-4AA8-991D-A1B0A022C192}"/>
              </a:ext>
            </a:extLst>
          </p:cNvPr>
          <p:cNvSpPr>
            <a:spLocks noGrp="1"/>
          </p:cNvSpPr>
          <p:nvPr>
            <p:ph type="title"/>
          </p:nvPr>
        </p:nvSpPr>
        <p:spPr/>
        <p:txBody>
          <a:bodyPr/>
          <a:lstStyle/>
          <a:p>
            <a:r>
              <a:rPr lang="en-GB" dirty="0"/>
              <a:t>Task </a:t>
            </a:r>
          </a:p>
        </p:txBody>
      </p:sp>
      <p:sp>
        <p:nvSpPr>
          <p:cNvPr id="3" name="Content Placeholder 2">
            <a:extLst>
              <a:ext uri="{FF2B5EF4-FFF2-40B4-BE49-F238E27FC236}">
                <a16:creationId xmlns:a16="http://schemas.microsoft.com/office/drawing/2014/main" id="{4C864637-B7FC-47E5-96D0-5DF20143809B}"/>
              </a:ext>
            </a:extLst>
          </p:cNvPr>
          <p:cNvSpPr>
            <a:spLocks noGrp="1"/>
          </p:cNvSpPr>
          <p:nvPr>
            <p:ph idx="1"/>
          </p:nvPr>
        </p:nvSpPr>
        <p:spPr/>
        <p:txBody>
          <a:bodyPr/>
          <a:lstStyle/>
          <a:p>
            <a:r>
              <a:rPr lang="en-GB" dirty="0"/>
              <a:t>Review this section to identify key features of a secondary source to be mindful of when carrying out research</a:t>
            </a:r>
          </a:p>
          <a:p>
            <a:r>
              <a:rPr lang="en-GB"/>
              <a:t>Write </a:t>
            </a:r>
            <a:r>
              <a:rPr lang="en-GB" dirty="0"/>
              <a:t>a paragraph evaluating advantages and limitations of a secondary source that you have found useful on your course</a:t>
            </a:r>
          </a:p>
        </p:txBody>
      </p:sp>
    </p:spTree>
    <p:extLst>
      <p:ext uri="{BB962C8B-B14F-4D97-AF65-F5344CB8AC3E}">
        <p14:creationId xmlns:p14="http://schemas.microsoft.com/office/powerpoint/2010/main" val="3651542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2CE93-C940-4E65-B2EF-E06742F8DBD8}"/>
              </a:ext>
            </a:extLst>
          </p:cNvPr>
          <p:cNvSpPr>
            <a:spLocks noGrp="1"/>
          </p:cNvSpPr>
          <p:nvPr>
            <p:ph type="title"/>
          </p:nvPr>
        </p:nvSpPr>
        <p:spPr/>
        <p:txBody>
          <a:bodyPr/>
          <a:lstStyle/>
          <a:p>
            <a:r>
              <a:rPr lang="en-GB" dirty="0"/>
              <a:t>Identifying source material</a:t>
            </a:r>
          </a:p>
        </p:txBody>
      </p:sp>
      <p:sp>
        <p:nvSpPr>
          <p:cNvPr id="3" name="Content Placeholder 2">
            <a:extLst>
              <a:ext uri="{FF2B5EF4-FFF2-40B4-BE49-F238E27FC236}">
                <a16:creationId xmlns:a16="http://schemas.microsoft.com/office/drawing/2014/main" id="{9A999753-4BB1-464B-A5CB-D43EA7679B0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61407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18F6E-F0AF-4189-BCB2-98BC783291A1}"/>
              </a:ext>
            </a:extLst>
          </p:cNvPr>
          <p:cNvSpPr>
            <a:spLocks noGrp="1"/>
          </p:cNvSpPr>
          <p:nvPr>
            <p:ph type="title"/>
          </p:nvPr>
        </p:nvSpPr>
        <p:spPr/>
        <p:txBody>
          <a:bodyPr/>
          <a:lstStyle/>
          <a:p>
            <a:r>
              <a:rPr lang="en-GB" dirty="0"/>
              <a:t>Analysing source material</a:t>
            </a:r>
          </a:p>
        </p:txBody>
      </p:sp>
      <p:sp>
        <p:nvSpPr>
          <p:cNvPr id="3" name="Content Placeholder 2">
            <a:extLst>
              <a:ext uri="{FF2B5EF4-FFF2-40B4-BE49-F238E27FC236}">
                <a16:creationId xmlns:a16="http://schemas.microsoft.com/office/drawing/2014/main" id="{54D2D881-7F39-41F0-B494-4B139B2ADD6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0233066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7501-3DAA-433F-B9B9-38DABAEF1848}"/>
              </a:ext>
            </a:extLst>
          </p:cNvPr>
          <p:cNvSpPr>
            <a:spLocks noGrp="1"/>
          </p:cNvSpPr>
          <p:nvPr>
            <p:ph type="title"/>
          </p:nvPr>
        </p:nvSpPr>
        <p:spPr/>
        <p:txBody>
          <a:bodyPr/>
          <a:lstStyle/>
          <a:p>
            <a:r>
              <a:rPr lang="en-GB" dirty="0"/>
              <a:t>Evaluating source material</a:t>
            </a:r>
          </a:p>
        </p:txBody>
      </p:sp>
      <p:sp>
        <p:nvSpPr>
          <p:cNvPr id="3" name="Content Placeholder 2">
            <a:extLst>
              <a:ext uri="{FF2B5EF4-FFF2-40B4-BE49-F238E27FC236}">
                <a16:creationId xmlns:a16="http://schemas.microsoft.com/office/drawing/2014/main" id="{29358439-24C5-4A0A-9A53-DD59B1A46FB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7788487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DAA68-F851-4AB6-A710-921A2EF538D9}"/>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9EEE8CE6-EEFC-4698-8DBE-FB60667C122F}"/>
              </a:ext>
            </a:extLst>
          </p:cNvPr>
          <p:cNvSpPr>
            <a:spLocks noGrp="1"/>
          </p:cNvSpPr>
          <p:nvPr>
            <p:ph idx="1"/>
          </p:nvPr>
        </p:nvSpPr>
        <p:spPr/>
        <p:txBody>
          <a:bodyPr>
            <a:normAutofit fontScale="85000" lnSpcReduction="20000"/>
          </a:bodyPr>
          <a:lstStyle/>
          <a:p>
            <a:r>
              <a:rPr lang="en-GB" dirty="0"/>
              <a:t>Review this section in relation to the following health issue: </a:t>
            </a:r>
          </a:p>
          <a:p>
            <a:pPr marL="0" indent="0">
              <a:buNone/>
            </a:pPr>
            <a:endParaRPr lang="en-GB" dirty="0"/>
          </a:p>
          <a:p>
            <a:pPr lvl="1"/>
            <a:r>
              <a:rPr lang="en-GB" dirty="0"/>
              <a:t>provision of prescribed treatment programmes for obese patients who have received a medical referral for weight reduction</a:t>
            </a:r>
          </a:p>
          <a:p>
            <a:pPr marL="457200" lvl="1" indent="0">
              <a:buNone/>
            </a:pPr>
            <a:endParaRPr lang="en-GB" dirty="0"/>
          </a:p>
          <a:p>
            <a:r>
              <a:rPr lang="en-GB" dirty="0"/>
              <a:t>Define obesity appropriately</a:t>
            </a:r>
          </a:p>
          <a:p>
            <a:r>
              <a:rPr lang="en-GB" dirty="0"/>
              <a:t>This question is about provision, not obesity</a:t>
            </a:r>
          </a:p>
          <a:p>
            <a:r>
              <a:rPr lang="en-GB" dirty="0"/>
              <a:t>Under what circumstances will weight reduction treatment be prescribed? </a:t>
            </a:r>
          </a:p>
          <a:p>
            <a:r>
              <a:rPr lang="en-GB" dirty="0"/>
              <a:t>Find secondary sources to support your answer</a:t>
            </a:r>
          </a:p>
        </p:txBody>
      </p:sp>
    </p:spTree>
    <p:extLst>
      <p:ext uri="{BB962C8B-B14F-4D97-AF65-F5344CB8AC3E}">
        <p14:creationId xmlns:p14="http://schemas.microsoft.com/office/powerpoint/2010/main" val="13254799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2219</TotalTime>
  <Words>4029</Words>
  <Application>Microsoft Office PowerPoint</Application>
  <PresentationFormat>Widescreen</PresentationFormat>
  <Paragraphs>244</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Myriad Pro</vt:lpstr>
      <vt:lpstr>20140311PresentationUWTSDTemplate</vt:lpstr>
      <vt:lpstr>Introduction to Research</vt:lpstr>
      <vt:lpstr>Research Methodologies</vt:lpstr>
      <vt:lpstr>Research Methodologies</vt:lpstr>
      <vt:lpstr>Key terms</vt:lpstr>
      <vt:lpstr>Quantitative data</vt:lpstr>
      <vt:lpstr>Qualitative data</vt:lpstr>
      <vt:lpstr>Organisations involved in research</vt:lpstr>
      <vt:lpstr>Think about it!</vt:lpstr>
      <vt:lpstr>Sampling </vt:lpstr>
      <vt:lpstr>Frequently used sampling techniques:</vt:lpstr>
      <vt:lpstr>Questionnaires </vt:lpstr>
      <vt:lpstr>PowerPoint Presentation</vt:lpstr>
      <vt:lpstr>Questionnaires</vt:lpstr>
      <vt:lpstr>Key terms</vt:lpstr>
      <vt:lpstr>Interviews</vt:lpstr>
      <vt:lpstr>Interviews </vt:lpstr>
      <vt:lpstr>Focus group</vt:lpstr>
      <vt:lpstr>Case studies</vt:lpstr>
      <vt:lpstr>Scientific experiments</vt:lpstr>
      <vt:lpstr>Scientific experiments</vt:lpstr>
      <vt:lpstr>Key terms</vt:lpstr>
      <vt:lpstr>Task</vt:lpstr>
      <vt:lpstr>Checklists </vt:lpstr>
      <vt:lpstr>Checklists</vt:lpstr>
      <vt:lpstr>Observations </vt:lpstr>
      <vt:lpstr>Observations</vt:lpstr>
      <vt:lpstr>Observations </vt:lpstr>
      <vt:lpstr>Observations </vt:lpstr>
      <vt:lpstr>Key terms</vt:lpstr>
      <vt:lpstr>Think about it…</vt:lpstr>
      <vt:lpstr>Task </vt:lpstr>
      <vt:lpstr>Analysis of data</vt:lpstr>
      <vt:lpstr>Local authority data</vt:lpstr>
      <vt:lpstr>Data from GP practices</vt:lpstr>
      <vt:lpstr>National data</vt:lpstr>
      <vt:lpstr>Conducting effective literature searches</vt:lpstr>
      <vt:lpstr>Key terms</vt:lpstr>
      <vt:lpstr>Task </vt:lpstr>
      <vt:lpstr>Identifying source material</vt:lpstr>
      <vt:lpstr>Analysing source material</vt:lpstr>
      <vt:lpstr>Evaluating source material</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Quality Assurance and Service Improvements      Dr Fahad Khan PhD (Medical sciences), Msc in Public health BDS (Bachelor of Dentistry) Diploma in Public health, Diploma in Epidemiology </dc:title>
  <dc:creator>Fahad Khan</dc:creator>
  <cp:lastModifiedBy>Fahad Khan</cp:lastModifiedBy>
  <cp:revision>25</cp:revision>
  <dcterms:created xsi:type="dcterms:W3CDTF">2023-02-18T10:26:38Z</dcterms:created>
  <dcterms:modified xsi:type="dcterms:W3CDTF">2023-02-26T12:52:46Z</dcterms:modified>
</cp:coreProperties>
</file>