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2" r:id="rId1"/>
    <p:sldMasterId id="2147484017" r:id="rId2"/>
  </p:sldMasterIdLst>
  <p:notesMasterIdLst>
    <p:notesMasterId r:id="rId15"/>
  </p:notesMasterIdLst>
  <p:sldIdLst>
    <p:sldId id="278" r:id="rId3"/>
    <p:sldId id="281" r:id="rId4"/>
    <p:sldId id="257" r:id="rId5"/>
    <p:sldId id="258" r:id="rId6"/>
    <p:sldId id="261" r:id="rId7"/>
    <p:sldId id="279" r:id="rId8"/>
    <p:sldId id="282" r:id="rId9"/>
    <p:sldId id="283" r:id="rId10"/>
    <p:sldId id="284" r:id="rId11"/>
    <p:sldId id="285" r:id="rId12"/>
    <p:sldId id="287" r:id="rId13"/>
    <p:sldId id="28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7777"/>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40" autoAdjust="0"/>
    <p:restoredTop sz="94641" autoAdjust="0"/>
  </p:normalViewPr>
  <p:slideViewPr>
    <p:cSldViewPr snapToGrid="0" showGuides="1">
      <p:cViewPr varScale="1">
        <p:scale>
          <a:sx n="78" d="100"/>
          <a:sy n="78" d="100"/>
        </p:scale>
        <p:origin x="672" y="62"/>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00" d="100"/>
        <a:sy n="100" d="100"/>
      </p:scale>
      <p:origin x="0" y="-629"/>
    </p:cViewPr>
  </p:sorterViewPr>
  <p:notesViewPr>
    <p:cSldViewPr snapToGrid="0">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2223810-C227-4EBD-8850-3C0A5B1CC57A}"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3F0E9496-D569-45B8-B887-E8244A291189}">
      <dgm:prSet custT="1"/>
      <dgm:spPr/>
      <dgm:t>
        <a:bodyPr/>
        <a:lstStyle/>
        <a:p>
          <a:r>
            <a:rPr lang="en-GB" sz="1800" dirty="0">
              <a:latin typeface="Arial" panose="020B0604020202020204" pitchFamily="34" charset="0"/>
              <a:cs typeface="Arial" panose="020B0604020202020204" pitchFamily="34" charset="0"/>
            </a:rPr>
            <a:t>Attachment theory highlights the importance of consistent and reliable emotional support. </a:t>
          </a:r>
          <a:endParaRPr lang="en-US" sz="1800" dirty="0">
            <a:latin typeface="Arial" panose="020B0604020202020204" pitchFamily="34" charset="0"/>
            <a:cs typeface="Arial" panose="020B0604020202020204" pitchFamily="34" charset="0"/>
          </a:endParaRPr>
        </a:p>
      </dgm:t>
    </dgm:pt>
    <dgm:pt modelId="{02EDF963-0C44-4122-BD55-9C6E965C912D}" type="parTrans" cxnId="{E3900068-F092-4367-9F99-DE992BC30036}">
      <dgm:prSet/>
      <dgm:spPr/>
      <dgm:t>
        <a:bodyPr/>
        <a:lstStyle/>
        <a:p>
          <a:endParaRPr lang="en-US"/>
        </a:p>
      </dgm:t>
    </dgm:pt>
    <dgm:pt modelId="{CE30C108-B010-4493-8EAE-19607C7F8DD4}" type="sibTrans" cxnId="{E3900068-F092-4367-9F99-DE992BC30036}">
      <dgm:prSet/>
      <dgm:spPr/>
      <dgm:t>
        <a:bodyPr/>
        <a:lstStyle/>
        <a:p>
          <a:endParaRPr lang="en-US"/>
        </a:p>
      </dgm:t>
    </dgm:pt>
    <dgm:pt modelId="{6B75A41E-C140-444C-95F0-5E8AADF1C33D}">
      <dgm:prSet custT="1"/>
      <dgm:spPr/>
      <dgm:t>
        <a:bodyPr/>
        <a:lstStyle/>
        <a:p>
          <a:r>
            <a:rPr lang="en-GB" sz="1800" dirty="0">
              <a:latin typeface="Arial" panose="020B0604020202020204" pitchFamily="34" charset="0"/>
              <a:cs typeface="Arial" panose="020B0604020202020204" pitchFamily="34" charset="0"/>
            </a:rPr>
            <a:t>Jenny needs: A stable and trustworthy adult relationship - Opportunities to express her emotions in a safe environment </a:t>
          </a:r>
          <a:endParaRPr lang="en-US" sz="1800" dirty="0">
            <a:latin typeface="Arial" panose="020B0604020202020204" pitchFamily="34" charset="0"/>
            <a:cs typeface="Arial" panose="020B0604020202020204" pitchFamily="34" charset="0"/>
          </a:endParaRPr>
        </a:p>
      </dgm:t>
    </dgm:pt>
    <dgm:pt modelId="{57E9E859-48A1-43E7-92F5-93C920C8A9F7}" type="parTrans" cxnId="{0C06BAB8-3817-4997-93B1-7DC05C6A435B}">
      <dgm:prSet/>
      <dgm:spPr/>
      <dgm:t>
        <a:bodyPr/>
        <a:lstStyle/>
        <a:p>
          <a:endParaRPr lang="en-US"/>
        </a:p>
      </dgm:t>
    </dgm:pt>
    <dgm:pt modelId="{86234726-6C87-4FE3-A6BB-D8C4965A2EED}" type="sibTrans" cxnId="{0C06BAB8-3817-4997-93B1-7DC05C6A435B}">
      <dgm:prSet/>
      <dgm:spPr/>
      <dgm:t>
        <a:bodyPr/>
        <a:lstStyle/>
        <a:p>
          <a:endParaRPr lang="en-US"/>
        </a:p>
      </dgm:t>
    </dgm:pt>
    <dgm:pt modelId="{1D58502B-47D5-4F1D-94C9-87E337720E7C}">
      <dgm:prSet custT="1"/>
      <dgm:spPr/>
      <dgm:t>
        <a:bodyPr/>
        <a:lstStyle/>
        <a:p>
          <a:r>
            <a:rPr lang="en-GB" sz="1800" dirty="0">
              <a:latin typeface="Arial" panose="020B0604020202020204" pitchFamily="34" charset="0"/>
              <a:cs typeface="Arial" panose="020B0604020202020204" pitchFamily="34" charset="0"/>
            </a:rPr>
            <a:t>Support to help her rebuild secure relationship patterns</a:t>
          </a:r>
          <a:endParaRPr lang="en-US" sz="1800" dirty="0">
            <a:latin typeface="Arial" panose="020B0604020202020204" pitchFamily="34" charset="0"/>
            <a:cs typeface="Arial" panose="020B0604020202020204" pitchFamily="34" charset="0"/>
          </a:endParaRPr>
        </a:p>
      </dgm:t>
    </dgm:pt>
    <dgm:pt modelId="{CF58E4B2-739A-4A17-AA35-ECCCF72D9F13}" type="parTrans" cxnId="{C6A4044F-2725-4329-B2EF-974256E1B453}">
      <dgm:prSet/>
      <dgm:spPr/>
      <dgm:t>
        <a:bodyPr/>
        <a:lstStyle/>
        <a:p>
          <a:endParaRPr lang="en-US"/>
        </a:p>
      </dgm:t>
    </dgm:pt>
    <dgm:pt modelId="{5B22F552-BA27-4C5C-BD30-31B720A56F8F}" type="sibTrans" cxnId="{C6A4044F-2725-4329-B2EF-974256E1B453}">
      <dgm:prSet/>
      <dgm:spPr/>
      <dgm:t>
        <a:bodyPr/>
        <a:lstStyle/>
        <a:p>
          <a:endParaRPr lang="en-US"/>
        </a:p>
      </dgm:t>
    </dgm:pt>
    <dgm:pt modelId="{000C149D-499E-4AA1-A6EC-E6EB72CFD54E}">
      <dgm:prSet custT="1"/>
      <dgm:spPr/>
      <dgm:t>
        <a:bodyPr/>
        <a:lstStyle/>
        <a:p>
          <a:r>
            <a:rPr lang="en-GB" sz="1800" dirty="0">
              <a:latin typeface="Arial" panose="020B0604020202020204" pitchFamily="34" charset="0"/>
              <a:cs typeface="Arial" panose="020B0604020202020204" pitchFamily="34" charset="0"/>
            </a:rPr>
            <a:t>Time and space to engage in typical adolescent experiences, such as education, friendships, and hobbies.</a:t>
          </a:r>
        </a:p>
        <a:p>
          <a:endParaRPr lang="en-US" sz="2100" dirty="0"/>
        </a:p>
      </dgm:t>
    </dgm:pt>
    <dgm:pt modelId="{75A57DFD-A947-4CFF-8E95-9309EF044DC9}" type="parTrans" cxnId="{520D6697-D7D0-4CC8-BCDE-E0B9AA2636C4}">
      <dgm:prSet/>
      <dgm:spPr/>
      <dgm:t>
        <a:bodyPr/>
        <a:lstStyle/>
        <a:p>
          <a:endParaRPr lang="en-US"/>
        </a:p>
      </dgm:t>
    </dgm:pt>
    <dgm:pt modelId="{C2F37609-4AD3-4073-9364-DB5A11358ED9}" type="sibTrans" cxnId="{520D6697-D7D0-4CC8-BCDE-E0B9AA2636C4}">
      <dgm:prSet/>
      <dgm:spPr/>
      <dgm:t>
        <a:bodyPr/>
        <a:lstStyle/>
        <a:p>
          <a:endParaRPr lang="en-US"/>
        </a:p>
      </dgm:t>
    </dgm:pt>
    <dgm:pt modelId="{3364D554-5383-4A65-8FAD-37C3F771F108}" type="pres">
      <dgm:prSet presAssocID="{22223810-C227-4EBD-8850-3C0A5B1CC57A}" presName="diagram" presStyleCnt="0">
        <dgm:presLayoutVars>
          <dgm:dir/>
          <dgm:resizeHandles val="exact"/>
        </dgm:presLayoutVars>
      </dgm:prSet>
      <dgm:spPr/>
    </dgm:pt>
    <dgm:pt modelId="{18D61FBA-E808-4809-B283-C6DD73AC13CB}" type="pres">
      <dgm:prSet presAssocID="{3F0E9496-D569-45B8-B887-E8244A291189}" presName="node" presStyleLbl="node1" presStyleIdx="0" presStyleCnt="4">
        <dgm:presLayoutVars>
          <dgm:bulletEnabled val="1"/>
        </dgm:presLayoutVars>
      </dgm:prSet>
      <dgm:spPr/>
    </dgm:pt>
    <dgm:pt modelId="{3430FF62-143F-4670-A5D5-CA91DBB64268}" type="pres">
      <dgm:prSet presAssocID="{CE30C108-B010-4493-8EAE-19607C7F8DD4}" presName="sibTrans" presStyleCnt="0"/>
      <dgm:spPr/>
    </dgm:pt>
    <dgm:pt modelId="{A8CC3177-833B-4F7C-A890-BD8B3803115D}" type="pres">
      <dgm:prSet presAssocID="{6B75A41E-C140-444C-95F0-5E8AADF1C33D}" presName="node" presStyleLbl="node1" presStyleIdx="1" presStyleCnt="4">
        <dgm:presLayoutVars>
          <dgm:bulletEnabled val="1"/>
        </dgm:presLayoutVars>
      </dgm:prSet>
      <dgm:spPr/>
    </dgm:pt>
    <dgm:pt modelId="{E5B0276C-A654-4DAE-AA07-0B62D9051142}" type="pres">
      <dgm:prSet presAssocID="{86234726-6C87-4FE3-A6BB-D8C4965A2EED}" presName="sibTrans" presStyleCnt="0"/>
      <dgm:spPr/>
    </dgm:pt>
    <dgm:pt modelId="{14DCD0C4-68AF-49CD-8C91-C7062D5C55E4}" type="pres">
      <dgm:prSet presAssocID="{1D58502B-47D5-4F1D-94C9-87E337720E7C}" presName="node" presStyleLbl="node1" presStyleIdx="2" presStyleCnt="4">
        <dgm:presLayoutVars>
          <dgm:bulletEnabled val="1"/>
        </dgm:presLayoutVars>
      </dgm:prSet>
      <dgm:spPr/>
    </dgm:pt>
    <dgm:pt modelId="{003132DC-7F47-44EA-8478-D52E3D95187B}" type="pres">
      <dgm:prSet presAssocID="{5B22F552-BA27-4C5C-BD30-31B720A56F8F}" presName="sibTrans" presStyleCnt="0"/>
      <dgm:spPr/>
    </dgm:pt>
    <dgm:pt modelId="{73545BAD-124C-46DC-ACBE-B14B428F4687}" type="pres">
      <dgm:prSet presAssocID="{000C149D-499E-4AA1-A6EC-E6EB72CFD54E}" presName="node" presStyleLbl="node1" presStyleIdx="3" presStyleCnt="4">
        <dgm:presLayoutVars>
          <dgm:bulletEnabled val="1"/>
        </dgm:presLayoutVars>
      </dgm:prSet>
      <dgm:spPr/>
    </dgm:pt>
  </dgm:ptLst>
  <dgm:cxnLst>
    <dgm:cxn modelId="{D178162D-089B-4653-8597-F4BCFDCE9B0C}" type="presOf" srcId="{000C149D-499E-4AA1-A6EC-E6EB72CFD54E}" destId="{73545BAD-124C-46DC-ACBE-B14B428F4687}" srcOrd="0" destOrd="0" presId="urn:microsoft.com/office/officeart/2005/8/layout/default"/>
    <dgm:cxn modelId="{E3900068-F092-4367-9F99-DE992BC30036}" srcId="{22223810-C227-4EBD-8850-3C0A5B1CC57A}" destId="{3F0E9496-D569-45B8-B887-E8244A291189}" srcOrd="0" destOrd="0" parTransId="{02EDF963-0C44-4122-BD55-9C6E965C912D}" sibTransId="{CE30C108-B010-4493-8EAE-19607C7F8DD4}"/>
    <dgm:cxn modelId="{C6A4044F-2725-4329-B2EF-974256E1B453}" srcId="{22223810-C227-4EBD-8850-3C0A5B1CC57A}" destId="{1D58502B-47D5-4F1D-94C9-87E337720E7C}" srcOrd="2" destOrd="0" parTransId="{CF58E4B2-739A-4A17-AA35-ECCCF72D9F13}" sibTransId="{5B22F552-BA27-4C5C-BD30-31B720A56F8F}"/>
    <dgm:cxn modelId="{B170E250-8C13-4EED-B36F-DC8310E9C1B7}" type="presOf" srcId="{22223810-C227-4EBD-8850-3C0A5B1CC57A}" destId="{3364D554-5383-4A65-8FAD-37C3F771F108}" srcOrd="0" destOrd="0" presId="urn:microsoft.com/office/officeart/2005/8/layout/default"/>
    <dgm:cxn modelId="{7A559180-EFB2-43AA-89C1-87297D955233}" type="presOf" srcId="{6B75A41E-C140-444C-95F0-5E8AADF1C33D}" destId="{A8CC3177-833B-4F7C-A890-BD8B3803115D}" srcOrd="0" destOrd="0" presId="urn:microsoft.com/office/officeart/2005/8/layout/default"/>
    <dgm:cxn modelId="{5FA3D093-B64B-4F84-B408-BF75DEA0C663}" type="presOf" srcId="{1D58502B-47D5-4F1D-94C9-87E337720E7C}" destId="{14DCD0C4-68AF-49CD-8C91-C7062D5C55E4}" srcOrd="0" destOrd="0" presId="urn:microsoft.com/office/officeart/2005/8/layout/default"/>
    <dgm:cxn modelId="{520D6697-D7D0-4CC8-BCDE-E0B9AA2636C4}" srcId="{22223810-C227-4EBD-8850-3C0A5B1CC57A}" destId="{000C149D-499E-4AA1-A6EC-E6EB72CFD54E}" srcOrd="3" destOrd="0" parTransId="{75A57DFD-A947-4CFF-8E95-9309EF044DC9}" sibTransId="{C2F37609-4AD3-4073-9364-DB5A11358ED9}"/>
    <dgm:cxn modelId="{0C06BAB8-3817-4997-93B1-7DC05C6A435B}" srcId="{22223810-C227-4EBD-8850-3C0A5B1CC57A}" destId="{6B75A41E-C140-444C-95F0-5E8AADF1C33D}" srcOrd="1" destOrd="0" parTransId="{57E9E859-48A1-43E7-92F5-93C920C8A9F7}" sibTransId="{86234726-6C87-4FE3-A6BB-D8C4965A2EED}"/>
    <dgm:cxn modelId="{35377BB9-7109-4672-B76F-17C733229903}" type="presOf" srcId="{3F0E9496-D569-45B8-B887-E8244A291189}" destId="{18D61FBA-E808-4809-B283-C6DD73AC13CB}" srcOrd="0" destOrd="0" presId="urn:microsoft.com/office/officeart/2005/8/layout/default"/>
    <dgm:cxn modelId="{70F146B3-424C-4E2F-BF21-15383A94FFF9}" type="presParOf" srcId="{3364D554-5383-4A65-8FAD-37C3F771F108}" destId="{18D61FBA-E808-4809-B283-C6DD73AC13CB}" srcOrd="0" destOrd="0" presId="urn:microsoft.com/office/officeart/2005/8/layout/default"/>
    <dgm:cxn modelId="{3BDC22EB-A28B-46E4-8A63-D7BF60740457}" type="presParOf" srcId="{3364D554-5383-4A65-8FAD-37C3F771F108}" destId="{3430FF62-143F-4670-A5D5-CA91DBB64268}" srcOrd="1" destOrd="0" presId="urn:microsoft.com/office/officeart/2005/8/layout/default"/>
    <dgm:cxn modelId="{409F07A2-0AF7-47DB-8504-E181C9F078A6}" type="presParOf" srcId="{3364D554-5383-4A65-8FAD-37C3F771F108}" destId="{A8CC3177-833B-4F7C-A890-BD8B3803115D}" srcOrd="2" destOrd="0" presId="urn:microsoft.com/office/officeart/2005/8/layout/default"/>
    <dgm:cxn modelId="{E1FAE0E9-1AAF-4918-9375-2D0354D53CE1}" type="presParOf" srcId="{3364D554-5383-4A65-8FAD-37C3F771F108}" destId="{E5B0276C-A654-4DAE-AA07-0B62D9051142}" srcOrd="3" destOrd="0" presId="urn:microsoft.com/office/officeart/2005/8/layout/default"/>
    <dgm:cxn modelId="{E7A9733D-B540-475E-9699-001F08E72ABB}" type="presParOf" srcId="{3364D554-5383-4A65-8FAD-37C3F771F108}" destId="{14DCD0C4-68AF-49CD-8C91-C7062D5C55E4}" srcOrd="4" destOrd="0" presId="urn:microsoft.com/office/officeart/2005/8/layout/default"/>
    <dgm:cxn modelId="{B5D7690D-DB9D-4B8B-B00F-65D62A3F396F}" type="presParOf" srcId="{3364D554-5383-4A65-8FAD-37C3F771F108}" destId="{003132DC-7F47-44EA-8478-D52E3D95187B}" srcOrd="5" destOrd="0" presId="urn:microsoft.com/office/officeart/2005/8/layout/default"/>
    <dgm:cxn modelId="{964A867E-5914-435F-AC2F-94175AF0683A}" type="presParOf" srcId="{3364D554-5383-4A65-8FAD-37C3F771F108}" destId="{73545BAD-124C-46DC-ACBE-B14B428F4687}"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D61FBA-E808-4809-B283-C6DD73AC13CB}">
      <dsp:nvSpPr>
        <dsp:cNvPr id="0" name=""/>
        <dsp:cNvSpPr/>
      </dsp:nvSpPr>
      <dsp:spPr>
        <a:xfrm>
          <a:off x="606346" y="1237"/>
          <a:ext cx="3352396" cy="20114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Attachment theory highlights the importance of consistent and reliable emotional support. </a:t>
          </a:r>
          <a:endParaRPr lang="en-US" sz="1800" kern="1200" dirty="0">
            <a:latin typeface="Arial" panose="020B0604020202020204" pitchFamily="34" charset="0"/>
            <a:cs typeface="Arial" panose="020B0604020202020204" pitchFamily="34" charset="0"/>
          </a:endParaRPr>
        </a:p>
      </dsp:txBody>
      <dsp:txXfrm>
        <a:off x="606346" y="1237"/>
        <a:ext cx="3352396" cy="2011438"/>
      </dsp:txXfrm>
    </dsp:sp>
    <dsp:sp modelId="{A8CC3177-833B-4F7C-A890-BD8B3803115D}">
      <dsp:nvSpPr>
        <dsp:cNvPr id="0" name=""/>
        <dsp:cNvSpPr/>
      </dsp:nvSpPr>
      <dsp:spPr>
        <a:xfrm>
          <a:off x="4293983" y="1237"/>
          <a:ext cx="3352396" cy="20114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Jenny needs: A stable and trustworthy adult relationship - Opportunities to express her emotions in a safe environment </a:t>
          </a:r>
          <a:endParaRPr lang="en-US" sz="1800" kern="1200" dirty="0">
            <a:latin typeface="Arial" panose="020B0604020202020204" pitchFamily="34" charset="0"/>
            <a:cs typeface="Arial" panose="020B0604020202020204" pitchFamily="34" charset="0"/>
          </a:endParaRPr>
        </a:p>
      </dsp:txBody>
      <dsp:txXfrm>
        <a:off x="4293983" y="1237"/>
        <a:ext cx="3352396" cy="2011438"/>
      </dsp:txXfrm>
    </dsp:sp>
    <dsp:sp modelId="{14DCD0C4-68AF-49CD-8C91-C7062D5C55E4}">
      <dsp:nvSpPr>
        <dsp:cNvPr id="0" name=""/>
        <dsp:cNvSpPr/>
      </dsp:nvSpPr>
      <dsp:spPr>
        <a:xfrm>
          <a:off x="7981619" y="1237"/>
          <a:ext cx="3352396" cy="20114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Support to help her rebuild secure relationship patterns</a:t>
          </a:r>
          <a:endParaRPr lang="en-US" sz="1800" kern="1200" dirty="0">
            <a:latin typeface="Arial" panose="020B0604020202020204" pitchFamily="34" charset="0"/>
            <a:cs typeface="Arial" panose="020B0604020202020204" pitchFamily="34" charset="0"/>
          </a:endParaRPr>
        </a:p>
      </dsp:txBody>
      <dsp:txXfrm>
        <a:off x="7981619" y="1237"/>
        <a:ext cx="3352396" cy="2011438"/>
      </dsp:txXfrm>
    </dsp:sp>
    <dsp:sp modelId="{73545BAD-124C-46DC-ACBE-B14B428F4687}">
      <dsp:nvSpPr>
        <dsp:cNvPr id="0" name=""/>
        <dsp:cNvSpPr/>
      </dsp:nvSpPr>
      <dsp:spPr>
        <a:xfrm>
          <a:off x="4293983" y="2347914"/>
          <a:ext cx="3352396" cy="201143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Arial" panose="020B0604020202020204" pitchFamily="34" charset="0"/>
              <a:cs typeface="Arial" panose="020B0604020202020204" pitchFamily="34" charset="0"/>
            </a:rPr>
            <a:t>Time and space to engage in typical adolescent experiences, such as education, friendships, and hobbies.</a:t>
          </a:r>
        </a:p>
        <a:p>
          <a:pPr marL="0" lvl="0" indent="0" algn="ctr" defTabSz="800100">
            <a:lnSpc>
              <a:spcPct val="90000"/>
            </a:lnSpc>
            <a:spcBef>
              <a:spcPct val="0"/>
            </a:spcBef>
            <a:spcAft>
              <a:spcPct val="35000"/>
            </a:spcAft>
            <a:buNone/>
          </a:pPr>
          <a:endParaRPr lang="en-US" sz="2100" kern="1200" dirty="0"/>
        </a:p>
      </dsp:txBody>
      <dsp:txXfrm>
        <a:off x="4293983" y="2347914"/>
        <a:ext cx="3352396" cy="201143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333E12-77F8-4D39-AE5E-684537E80013}" type="datetimeFigureOut">
              <a:rPr lang="en-GB" smtClean="0"/>
              <a:t>16/03/2026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9558A2-99A9-424A-BF38-2DDAE3D6FF38}" type="slidenum">
              <a:rPr lang="en-GB" smtClean="0"/>
              <a:t>‹#›</a:t>
            </a:fld>
            <a:endParaRPr lang="en-GB" dirty="0"/>
          </a:p>
        </p:txBody>
      </p:sp>
    </p:spTree>
    <p:extLst>
      <p:ext uri="{BB962C8B-B14F-4D97-AF65-F5344CB8AC3E}">
        <p14:creationId xmlns:p14="http://schemas.microsoft.com/office/powerpoint/2010/main" val="3025783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9558A2-99A9-424A-BF38-2DDAE3D6FF38}" type="slidenum">
              <a:rPr lang="en-GB" smtClean="0"/>
              <a:t>1</a:t>
            </a:fld>
            <a:endParaRPr lang="en-GB" dirty="0"/>
          </a:p>
        </p:txBody>
      </p:sp>
    </p:spTree>
    <p:extLst>
      <p:ext uri="{BB962C8B-B14F-4D97-AF65-F5344CB8AC3E}">
        <p14:creationId xmlns:p14="http://schemas.microsoft.com/office/powerpoint/2010/main" val="1789279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9558A2-99A9-424A-BF38-2DDAE3D6FF38}" type="slidenum">
              <a:rPr lang="en-GB" smtClean="0"/>
              <a:t>8</a:t>
            </a:fld>
            <a:endParaRPr lang="en-GB" dirty="0"/>
          </a:p>
        </p:txBody>
      </p:sp>
    </p:spTree>
    <p:extLst>
      <p:ext uri="{BB962C8B-B14F-4D97-AF65-F5344CB8AC3E}">
        <p14:creationId xmlns:p14="http://schemas.microsoft.com/office/powerpoint/2010/main" val="1488407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F9558A2-99A9-424A-BF38-2DDAE3D6FF38}" type="slidenum">
              <a:rPr lang="en-GB" smtClean="0"/>
              <a:t>12</a:t>
            </a:fld>
            <a:endParaRPr lang="en-GB" dirty="0"/>
          </a:p>
        </p:txBody>
      </p:sp>
    </p:spTree>
    <p:extLst>
      <p:ext uri="{BB962C8B-B14F-4D97-AF65-F5344CB8AC3E}">
        <p14:creationId xmlns:p14="http://schemas.microsoft.com/office/powerpoint/2010/main" val="3677968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5"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0"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0749EF34-71BC-4705-A4C3-F1C965EBB2EE}" type="datetime1">
              <a:rPr lang="en-GB" smtClean="0"/>
              <a:t>16/03/2026</a:t>
            </a:fld>
            <a:endParaRPr lang="en-US" dirty="0"/>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771539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2"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0" dirty="0"/>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BCE9FE9C-3B55-4848-930D-501C73F2CFDC}" type="datetime1">
              <a:rPr lang="en-GB" smtClean="0"/>
              <a:t>16/03/2026</a:t>
            </a:fld>
            <a:endParaRPr lang="en-US" dirty="0"/>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062871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sz="1800" dirty="0"/>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1"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1" y="4279394"/>
            <a:ext cx="5266944" cy="1500187"/>
          </a:xfrm>
        </p:spPr>
        <p:txBody>
          <a:bodyPr/>
          <a:lstStyle>
            <a:lvl1pPr marL="0" indent="0">
              <a:buNone/>
              <a:defRPr sz="2400" cap="all" baseline="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EFBBB74A-357D-44CF-A642-951B9126129D}" type="datetime1">
              <a:rPr lang="en-GB" smtClean="0"/>
              <a:t>16/03/2026</a:t>
            </a:fld>
            <a:endParaRPr lang="en-US" dirty="0"/>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40998047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2"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0" dirty="0"/>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997F7B29-2D3E-4C44-A16A-4D53703BF19C}" type="datetime1">
              <a:rPr lang="en-GB" smtClean="0"/>
              <a:t>16/03/2026</a:t>
            </a:fld>
            <a:endParaRPr lang="en-US" dirty="0"/>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4160448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2"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0" dirty="0"/>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7"/>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054DF5DF-EC7D-4C13-A8AA-703B89F48501}" type="datetime1">
              <a:rPr lang="en-GB" smtClean="0"/>
              <a:t>16/03/2026</a:t>
            </a:fld>
            <a:endParaRPr lang="en-US" dirty="0"/>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957932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3"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0"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BED49D6F-5CD8-4BE6-9282-611343E5341C}" type="datetime1">
              <a:rPr lang="en-GB" smtClean="0"/>
              <a:t>16/03/2026</a:t>
            </a:fld>
            <a:endParaRPr lang="en-US" dirty="0"/>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821920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A01BCE2F-5011-49B4-A1A1-1E985ADB7DD6}" type="datetime1">
              <a:rPr lang="en-GB" smtClean="0"/>
              <a:t>16/03/2026</a:t>
            </a:fld>
            <a:endParaRPr lang="en-US" dirty="0"/>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527751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1"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sz="1800" dirty="0"/>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2CDC0DB6-D114-417A-94E4-49B626FE2F3C}" type="datetime1">
              <a:rPr lang="en-GB" smtClean="0"/>
              <a:t>16/03/2026</a:t>
            </a:fld>
            <a:endParaRPr lang="en-US" dirty="0"/>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3138608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sz="1800" dirty="0">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CB2656E9-79EA-4213-9D02-42855835B06B}" type="datetime1">
              <a:rPr lang="en-GB" smtClean="0"/>
              <a:t>16/03/2026</a:t>
            </a:fld>
            <a:endParaRPr lang="en-US" dirty="0"/>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4133251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6"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0"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EDD208EF-7E89-49C1-8998-EB59706DA8E9}" type="datetime1">
              <a:rPr lang="en-GB" smtClean="0"/>
              <a:t>16/03/2026</a:t>
            </a:fld>
            <a:endParaRPr lang="en-US" dirty="0"/>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1592177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EA7A12A4-23EE-4747-8999-9FC06DC86E79}" type="datetime1">
              <a:rPr lang="en-GB" smtClean="0"/>
              <a:t>16/03/2026</a:t>
            </a:fld>
            <a:endParaRPr lang="en-US" dirty="0"/>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2140646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825DBB45-8231-4ED0-9A7D-7021F142E942}" type="datetime1">
              <a:rPr lang="en-GB" smtClean="0"/>
              <a:t>16/03/2026</a:t>
            </a:fld>
            <a:endParaRPr lang="en-US" dirty="0"/>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dirty="0"/>
          </a:p>
        </p:txBody>
      </p:sp>
    </p:spTree>
    <p:extLst>
      <p:ext uri="{BB962C8B-B14F-4D97-AF65-F5344CB8AC3E}">
        <p14:creationId xmlns:p14="http://schemas.microsoft.com/office/powerpoint/2010/main" val="775554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pPr>
              <a:defRPr/>
            </a:pPr>
            <a:fld id="{B3DD53C4-90AD-4F2D-9672-39915D5C7AB9}" type="datetime1">
              <a:rPr lang="en-GB" altLang="en-US" smtClean="0"/>
              <a:t>16/03/2026</a:t>
            </a:fld>
            <a:endParaRPr lang="en-GB" altLang="en-US" dirty="0"/>
          </a:p>
        </p:txBody>
      </p:sp>
      <p:sp>
        <p:nvSpPr>
          <p:cNvPr id="8" name="Footer Placeholder 7"/>
          <p:cNvSpPr>
            <a:spLocks noGrp="1"/>
          </p:cNvSpPr>
          <p:nvPr>
            <p:ph type="ftr" sz="quarter" idx="11"/>
          </p:nvPr>
        </p:nvSpPr>
        <p:spPr/>
        <p:txBody>
          <a:bodyPr/>
          <a:lstStyle/>
          <a:p>
            <a:pPr>
              <a:defRPr/>
            </a:pPr>
            <a:endParaRPr lang="en-GB" altLang="en-US" dirty="0"/>
          </a:p>
        </p:txBody>
      </p:sp>
      <p:sp>
        <p:nvSpPr>
          <p:cNvPr id="9" name="Slide Number Placeholder 8"/>
          <p:cNvSpPr>
            <a:spLocks noGrp="1"/>
          </p:cNvSpPr>
          <p:nvPr>
            <p:ph type="sldNum" sz="quarter" idx="12"/>
          </p:nvPr>
        </p:nvSpPr>
        <p:spPr/>
        <p:txBody>
          <a:bodyPr/>
          <a:lstStyle/>
          <a:p>
            <a:pPr>
              <a:defRPr/>
            </a:pPr>
            <a:fld id="{6081F45A-4F79-4894-A0F3-DC0658BEBB4E}" type="slidenum">
              <a:rPr lang="en-GB" altLang="en-US" smtClean="0"/>
              <a:pPr>
                <a:defRPr/>
              </a:pPr>
              <a:t>‹#›</a:t>
            </a:fld>
            <a:endParaRPr lang="en-GB" altLang="en-US" dirty="0"/>
          </a:p>
        </p:txBody>
      </p:sp>
    </p:spTree>
    <p:extLst>
      <p:ext uri="{BB962C8B-B14F-4D97-AF65-F5344CB8AC3E}">
        <p14:creationId xmlns:p14="http://schemas.microsoft.com/office/powerpoint/2010/main" val="381747439"/>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pPr>
              <a:defRPr/>
            </a:pPr>
            <a:fld id="{1F9ED410-7198-4426-834D-70686E073123}" type="datetime1">
              <a:rPr lang="en-GB" altLang="en-US" smtClean="0"/>
              <a:t>16/03/2026</a:t>
            </a:fld>
            <a:endParaRPr lang="en-GB" altLang="en-US" dirty="0"/>
          </a:p>
        </p:txBody>
      </p:sp>
      <p:sp>
        <p:nvSpPr>
          <p:cNvPr id="8" name="Footer Placeholder 7"/>
          <p:cNvSpPr>
            <a:spLocks noGrp="1"/>
          </p:cNvSpPr>
          <p:nvPr>
            <p:ph type="ftr" sz="quarter" idx="11"/>
          </p:nvPr>
        </p:nvSpPr>
        <p:spPr/>
        <p:txBody>
          <a:bodyPr/>
          <a:lstStyle/>
          <a:p>
            <a:pPr>
              <a:defRPr/>
            </a:pPr>
            <a:endParaRPr lang="en-GB" altLang="en-US" dirty="0"/>
          </a:p>
        </p:txBody>
      </p:sp>
      <p:sp>
        <p:nvSpPr>
          <p:cNvPr id="9" name="Slide Number Placeholder 8"/>
          <p:cNvSpPr>
            <a:spLocks noGrp="1"/>
          </p:cNvSpPr>
          <p:nvPr>
            <p:ph type="sldNum" sz="quarter" idx="12"/>
          </p:nvPr>
        </p:nvSpPr>
        <p:spPr/>
        <p:txBody>
          <a:bodyPr/>
          <a:lstStyle/>
          <a:p>
            <a:pPr>
              <a:defRPr/>
            </a:pPr>
            <a:fld id="{8B34AADE-47AB-4FD6-A959-68A9E6432E18}" type="slidenum">
              <a:rPr lang="en-GB" altLang="en-US" smtClean="0"/>
              <a:pPr>
                <a:defRPr/>
              </a:pPr>
              <a:t>‹#›</a:t>
            </a:fld>
            <a:endParaRPr lang="en-GB" altLang="en-US" dirty="0"/>
          </a:p>
        </p:txBody>
      </p:sp>
    </p:spTree>
    <p:extLst>
      <p:ext uri="{BB962C8B-B14F-4D97-AF65-F5344CB8AC3E}">
        <p14:creationId xmlns:p14="http://schemas.microsoft.com/office/powerpoint/2010/main" val="38107072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pPr>
              <a:defRPr/>
            </a:pPr>
            <a:fld id="{9A6D2702-FB46-4E11-9B29-9D1635C51A25}" type="datetime1">
              <a:rPr lang="en-GB" altLang="en-US" smtClean="0"/>
              <a:t>16/03/2026</a:t>
            </a:fld>
            <a:endParaRPr lang="en-GB" alt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a:defRPr/>
            </a:pPr>
            <a:fld id="{7F9C115A-34C3-449A-BED7-7129D45E869C}" type="slidenum">
              <a:rPr lang="en-GB" altLang="en-US" smtClean="0"/>
              <a:pPr>
                <a:defRPr/>
              </a:pPr>
              <a:t>‹#›</a:t>
            </a:fld>
            <a:endParaRPr lang="en-GB" altLang="en-US" dirty="0"/>
          </a:p>
        </p:txBody>
      </p:sp>
    </p:spTree>
    <p:extLst>
      <p:ext uri="{BB962C8B-B14F-4D97-AF65-F5344CB8AC3E}">
        <p14:creationId xmlns:p14="http://schemas.microsoft.com/office/powerpoint/2010/main" val="2489182385"/>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pPr>
              <a:defRPr/>
            </a:pPr>
            <a:fld id="{933B12FB-0FDA-48BB-AD56-69360A157E39}" type="datetime1">
              <a:rPr lang="en-GB" altLang="en-US" smtClean="0"/>
              <a:t>16/03/2026</a:t>
            </a:fld>
            <a:endParaRPr lang="en-GB" alt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pPr>
              <a:defRPr/>
            </a:pPr>
            <a:fld id="{6A33FF7F-8EC4-4268-A5B1-A1868E7A7065}" type="slidenum">
              <a:rPr lang="en-GB" altLang="en-US" smtClean="0"/>
              <a:pPr>
                <a:defRPr/>
              </a:pPr>
              <a:t>‹#›</a:t>
            </a:fld>
            <a:endParaRPr lang="en-GB" altLang="en-US" dirty="0"/>
          </a:p>
        </p:txBody>
      </p:sp>
    </p:spTree>
    <p:extLst>
      <p:ext uri="{BB962C8B-B14F-4D97-AF65-F5344CB8AC3E}">
        <p14:creationId xmlns:p14="http://schemas.microsoft.com/office/powerpoint/2010/main" val="11443344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5D6715FF-0746-4495-8993-E2DDC16AB98A}" type="datetime1">
              <a:rPr lang="en-GB" smtClean="0"/>
              <a:t>16/03/2026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1845F5A-061D-4825-9AE9-D7794091C6CF}" type="slidenum">
              <a:rPr lang="en-US" smtClean="0"/>
              <a:t>‹#›</a:t>
            </a:fld>
            <a:endParaRPr lang="en-US" dirty="0"/>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427852557"/>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pPr>
              <a:defRPr/>
            </a:pPr>
            <a:fld id="{19550575-AE42-43C0-9309-AA960784AFD7}" type="datetime1">
              <a:rPr lang="en-GB" altLang="en-US" smtClean="0"/>
              <a:t>16/03/2026</a:t>
            </a:fld>
            <a:endParaRPr lang="en-GB" alt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9AFBE18E-BDF0-4DBF-A61A-0D584281FA9C}" type="slidenum">
              <a:rPr lang="en-GB" altLang="en-US" smtClean="0"/>
              <a:pPr>
                <a:defRPr/>
              </a:pPr>
              <a:t>‹#›</a:t>
            </a:fld>
            <a:endParaRPr lang="en-GB" altLang="en-US" dirty="0"/>
          </a:p>
        </p:txBody>
      </p:sp>
    </p:spTree>
    <p:extLst>
      <p:ext uri="{BB962C8B-B14F-4D97-AF65-F5344CB8AC3E}">
        <p14:creationId xmlns:p14="http://schemas.microsoft.com/office/powerpoint/2010/main" val="14145963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7B56F117-68D5-406D-897F-C8B3DC42794D}" type="datetime1">
              <a:rPr lang="en-GB" altLang="en-US" smtClean="0"/>
              <a:t>16/03/2026</a:t>
            </a:fld>
            <a:endParaRPr lang="en-GB" alt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a:defRPr/>
            </a:pPr>
            <a:fld id="{C1261938-9E42-416F-8D59-4CC0B9739539}" type="slidenum">
              <a:rPr lang="en-GB" altLang="en-US" smtClean="0"/>
              <a:pPr>
                <a:defRPr/>
              </a:pPr>
              <a:t>‹#›</a:t>
            </a:fld>
            <a:endParaRPr lang="en-GB" altLang="en-US" dirty="0"/>
          </a:p>
        </p:txBody>
      </p:sp>
    </p:spTree>
    <p:extLst>
      <p:ext uri="{BB962C8B-B14F-4D97-AF65-F5344CB8AC3E}">
        <p14:creationId xmlns:p14="http://schemas.microsoft.com/office/powerpoint/2010/main" val="6123211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pPr>
              <a:defRPr/>
            </a:pPr>
            <a:fld id="{D27DDDAB-E337-474A-9181-F14DD1F6C373}" type="datetime1">
              <a:rPr lang="en-GB" altLang="en-US" smtClean="0"/>
              <a:t>16/03/2026</a:t>
            </a:fld>
            <a:endParaRPr lang="en-GB" alt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pPr>
              <a:defRPr/>
            </a:pPr>
            <a:fld id="{CD8E0A7A-F1C4-4879-8BF1-3C5ECBA83802}" type="slidenum">
              <a:rPr lang="en-GB" altLang="en-US" smtClean="0"/>
              <a:pPr>
                <a:defRPr/>
              </a:pPr>
              <a:t>‹#›</a:t>
            </a:fld>
            <a:endParaRPr lang="en-GB" altLang="en-US" dirty="0"/>
          </a:p>
        </p:txBody>
      </p:sp>
    </p:spTree>
    <p:extLst>
      <p:ext uri="{BB962C8B-B14F-4D97-AF65-F5344CB8AC3E}">
        <p14:creationId xmlns:p14="http://schemas.microsoft.com/office/powerpoint/2010/main" val="1137218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pPr>
              <a:defRPr/>
            </a:pPr>
            <a:fld id="{E475841A-C390-4E91-A090-45B0EF62C9CC}" type="datetime1">
              <a:rPr lang="en-GB" altLang="en-US" smtClean="0"/>
              <a:t>16/03/2026</a:t>
            </a:fld>
            <a:endParaRPr lang="en-GB" alt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pPr>
              <a:defRPr/>
            </a:pPr>
            <a:fld id="{46463D49-524E-4321-8005-8FC52E52B40A}" type="slidenum">
              <a:rPr lang="en-GB" altLang="en-US" smtClean="0"/>
              <a:pPr>
                <a:defRPr/>
              </a:pPr>
              <a:t>‹#›</a:t>
            </a:fld>
            <a:endParaRPr lang="en-GB" altLang="en-US" dirty="0"/>
          </a:p>
        </p:txBody>
      </p:sp>
    </p:spTree>
    <p:extLst>
      <p:ext uri="{BB962C8B-B14F-4D97-AF65-F5344CB8AC3E}">
        <p14:creationId xmlns:p14="http://schemas.microsoft.com/office/powerpoint/2010/main" val="887472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55BD9326-5264-4CEA-80DC-5FA774A9A568}" type="datetime1">
              <a:rPr lang="en-GB" altLang="en-US" smtClean="0"/>
              <a:t>16/03/2026</a:t>
            </a:fld>
            <a:endParaRPr lang="en-GB" alt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29C1F6E3-F491-4CE6-8910-D1E0AAE8C828}" type="slidenum">
              <a:rPr lang="en-GB" altLang="en-US" smtClean="0"/>
              <a:pPr>
                <a:defRPr/>
              </a:pPr>
              <a:t>‹#›</a:t>
            </a:fld>
            <a:endParaRPr lang="en-GB" altLang="en-US" dirty="0"/>
          </a:p>
        </p:txBody>
      </p:sp>
    </p:spTree>
    <p:extLst>
      <p:ext uri="{BB962C8B-B14F-4D97-AF65-F5344CB8AC3E}">
        <p14:creationId xmlns:p14="http://schemas.microsoft.com/office/powerpoint/2010/main" val="39918683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pPr>
              <a:defRPr/>
            </a:pPr>
            <a:fld id="{F19C6EE3-2C3D-4936-BB78-E0C06E65CD14}" type="datetime1">
              <a:rPr lang="en-GB" altLang="en-US" smtClean="0"/>
              <a:t>16/03/2026</a:t>
            </a:fld>
            <a:endParaRPr lang="en-GB" alt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a:defRPr/>
            </a:pPr>
            <a:fld id="{59AFDC8A-E5F0-4E5D-82F1-A06478F56D26}" type="slidenum">
              <a:rPr lang="en-GB" altLang="en-US" smtClean="0"/>
              <a:pPr>
                <a:defRPr/>
              </a:pPr>
              <a:t>‹#›</a:t>
            </a:fld>
            <a:endParaRPr lang="en-GB" altLang="en-US" dirty="0"/>
          </a:p>
        </p:txBody>
      </p:sp>
    </p:spTree>
    <p:extLst>
      <p:ext uri="{BB962C8B-B14F-4D97-AF65-F5344CB8AC3E}">
        <p14:creationId xmlns:p14="http://schemas.microsoft.com/office/powerpoint/2010/main" val="14712021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evox Question Basic">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6C5E4-F653-D1E5-781B-5C80DA9A1FD7}"/>
              </a:ext>
            </a:extLst>
          </p:cNvPr>
          <p:cNvSpPr>
            <a:spLocks noGrp="1"/>
          </p:cNvSpPr>
          <p:nvPr>
            <p:ph type="title"/>
          </p:nvPr>
        </p:nvSpPr>
        <p:spPr/>
        <p:txBody>
          <a:bodyPr/>
          <a:lstStyle/>
          <a:p>
            <a:r>
              <a:rPr lang="en-US"/>
              <a:t>Click to edit Master title style</a:t>
            </a:r>
            <a:endParaRPr lang="en-FI"/>
          </a:p>
        </p:txBody>
      </p:sp>
      <p:sp>
        <p:nvSpPr>
          <p:cNvPr id="3" name="Date Placeholder 2">
            <a:extLst>
              <a:ext uri="{FF2B5EF4-FFF2-40B4-BE49-F238E27FC236}">
                <a16:creationId xmlns:a16="http://schemas.microsoft.com/office/drawing/2014/main" id="{CA4B1EFF-8603-5BC3-A16F-837AA235F13A}"/>
              </a:ext>
            </a:extLst>
          </p:cNvPr>
          <p:cNvSpPr>
            <a:spLocks noGrp="1"/>
          </p:cNvSpPr>
          <p:nvPr>
            <p:ph type="dt" sz="half" idx="10"/>
          </p:nvPr>
        </p:nvSpPr>
        <p:spPr/>
        <p:txBody>
          <a:bodyPr/>
          <a:lstStyle/>
          <a:p>
            <a:fld id="{91B02588-4C42-48C0-BAAD-0870AB6C1ECF}" type="datetime1">
              <a:rPr lang="en-GB" smtClean="0"/>
              <a:t>16/03/2026</a:t>
            </a:fld>
            <a:endParaRPr lang="en-FI"/>
          </a:p>
        </p:txBody>
      </p:sp>
      <p:sp>
        <p:nvSpPr>
          <p:cNvPr id="4" name="Footer Placeholder 3">
            <a:extLst>
              <a:ext uri="{FF2B5EF4-FFF2-40B4-BE49-F238E27FC236}">
                <a16:creationId xmlns:a16="http://schemas.microsoft.com/office/drawing/2014/main" id="{C1DFCB76-F866-AFF2-45A8-D75DD768A349}"/>
              </a:ext>
            </a:extLst>
          </p:cNvPr>
          <p:cNvSpPr>
            <a:spLocks noGrp="1"/>
          </p:cNvSpPr>
          <p:nvPr>
            <p:ph type="ftr" sz="quarter" idx="11"/>
          </p:nvPr>
        </p:nvSpPr>
        <p:spPr/>
        <p:txBody>
          <a:bodyPr/>
          <a:lstStyle/>
          <a:p>
            <a:endParaRPr lang="en-FI"/>
          </a:p>
        </p:txBody>
      </p:sp>
      <p:sp>
        <p:nvSpPr>
          <p:cNvPr id="5" name="Slide Number Placeholder 4">
            <a:extLst>
              <a:ext uri="{FF2B5EF4-FFF2-40B4-BE49-F238E27FC236}">
                <a16:creationId xmlns:a16="http://schemas.microsoft.com/office/drawing/2014/main" id="{E8577D54-9E7B-8CA3-C7DA-9BF166CA6240}"/>
              </a:ext>
            </a:extLst>
          </p:cNvPr>
          <p:cNvSpPr>
            <a:spLocks noGrp="1"/>
          </p:cNvSpPr>
          <p:nvPr>
            <p:ph type="sldNum" sz="quarter" idx="12"/>
          </p:nvPr>
        </p:nvSpPr>
        <p:spPr/>
        <p:txBody>
          <a:bodyPr/>
          <a:lstStyle/>
          <a:p>
            <a:fld id="{C4DDFEFA-D601-40AB-9EFD-121C9BFF3B2B}" type="slidenum">
              <a:rPr lang="en-FI" smtClean="0"/>
              <a:t>‹#›</a:t>
            </a:fld>
            <a:endParaRPr lang="en-FI"/>
          </a:p>
        </p:txBody>
      </p:sp>
      <p:sp>
        <p:nvSpPr>
          <p:cNvPr id="7" name="Content Placeholder 6">
            <a:extLst>
              <a:ext uri="{FF2B5EF4-FFF2-40B4-BE49-F238E27FC236}">
                <a16:creationId xmlns:a16="http://schemas.microsoft.com/office/drawing/2014/main" id="{23589107-4708-E9D3-0A18-B23A231F8127}"/>
              </a:ext>
            </a:extLst>
          </p:cNvPr>
          <p:cNvSpPr>
            <a:spLocks noGrp="1"/>
          </p:cNvSpPr>
          <p:nvPr>
            <p:ph sz="quarter" idx="13"/>
          </p:nvPr>
        </p:nvSpPr>
        <p:spPr>
          <a:xfrm>
            <a:off x="838200" y="1798321"/>
            <a:ext cx="10515600" cy="4399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FI"/>
          </a:p>
        </p:txBody>
      </p:sp>
    </p:spTree>
    <p:extLst>
      <p:ext uri="{BB962C8B-B14F-4D97-AF65-F5344CB8AC3E}">
        <p14:creationId xmlns:p14="http://schemas.microsoft.com/office/powerpoint/2010/main" val="1950970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10000">
              <a:schemeClr val="bg2">
                <a:tint val="97000"/>
                <a:hueMod val="162000"/>
                <a:satMod val="200000"/>
                <a:lumMod val="124000"/>
              </a:schemeClr>
            </a:gs>
            <a:gs pos="100000">
              <a:schemeClr val="bg2">
                <a:shade val="96000"/>
                <a:hueMod val="88000"/>
                <a:satMod val="220000"/>
                <a:lumMod val="82000"/>
              </a:schemeClr>
            </a:gs>
          </a:gsLst>
          <a:lin ang="612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715FF-0746-4495-8993-E2DDC16AB98A}" type="datetime1">
              <a:rPr lang="en-GB" smtClean="0"/>
              <a:t>16/03/2026</a:t>
            </a:fld>
            <a:endParaRPr lang="en-US" dirty="0"/>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dirty="0"/>
          </a:p>
        </p:txBody>
      </p:sp>
    </p:spTree>
    <p:extLst>
      <p:ext uri="{BB962C8B-B14F-4D97-AF65-F5344CB8AC3E}">
        <p14:creationId xmlns:p14="http://schemas.microsoft.com/office/powerpoint/2010/main" val="2413262475"/>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40" r:id="rId5"/>
    <p:sldLayoutId id="2147483741" r:id="rId6"/>
    <p:sldLayoutId id="2147483747" r:id="rId7"/>
    <p:sldLayoutId id="2147483742" r:id="rId8"/>
    <p:sldLayoutId id="2147483743" r:id="rId9"/>
    <p:sldLayoutId id="2147483744" r:id="rId10"/>
    <p:sldLayoutId id="2147483745" r:id="rId11"/>
    <p:sldLayoutId id="2147483746" r:id="rId12"/>
  </p:sldLayoutIdLst>
  <p:hf hdr="0" ftr="0" dt="0"/>
  <p:txStyles>
    <p:titleStyle>
      <a:lvl1pPr algn="l" defTabSz="914377"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594" indent="-228594" algn="l" defTabSz="914377"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D6715FF-0746-4495-8993-E2DDC16AB98A}" type="datetime1">
              <a:rPr lang="en-GB" smtClean="0"/>
              <a:t>16/03/2026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51845F5A-061D-4825-9AE9-D7794091C6CF}" type="slidenum">
              <a:rPr lang="en-US" smtClean="0"/>
              <a:t>‹#›</a:t>
            </a:fld>
            <a:endParaRPr lang="en-US" dirty="0"/>
          </a:p>
        </p:txBody>
      </p:sp>
    </p:spTree>
    <p:extLst>
      <p:ext uri="{BB962C8B-B14F-4D97-AF65-F5344CB8AC3E}">
        <p14:creationId xmlns:p14="http://schemas.microsoft.com/office/powerpoint/2010/main" val="1890748200"/>
      </p:ext>
    </p:extLst>
  </p:cSld>
  <p:clrMap bg1="lt1" tx1="dk1" bg2="lt2" tx2="dk2" accent1="accent1" accent2="accent2" accent3="accent3" accent4="accent4" accent5="accent5" accent6="accent6" hlink="hlink" folHlink="folHlink"/>
  <p:sldLayoutIdLst>
    <p:sldLayoutId id="2147484018" r:id="rId1"/>
    <p:sldLayoutId id="2147484019" r:id="rId2"/>
    <p:sldLayoutId id="2147484020" r:id="rId3"/>
    <p:sldLayoutId id="2147484021" r:id="rId4"/>
    <p:sldLayoutId id="2147484022" r:id="rId5"/>
    <p:sldLayoutId id="2147484023" r:id="rId6"/>
    <p:sldLayoutId id="2147484024" r:id="rId7"/>
    <p:sldLayoutId id="2147484025" r:id="rId8"/>
    <p:sldLayoutId id="2147484026" r:id="rId9"/>
    <p:sldLayoutId id="2147484027" r:id="rId10"/>
    <p:sldLayoutId id="2147484028" r:id="rId11"/>
    <p:sldLayoutId id="2147483867" r:id="rId12"/>
  </p:sldLayoutIdLst>
  <p:hf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Subtitle 4">
            <a:extLst>
              <a:ext uri="{FF2B5EF4-FFF2-40B4-BE49-F238E27FC236}">
                <a16:creationId xmlns:a16="http://schemas.microsoft.com/office/drawing/2014/main" id="{D25DA504-F8A1-0725-A845-0BE2FB6F4226}"/>
              </a:ext>
            </a:extLst>
          </p:cNvPr>
          <p:cNvSpPr>
            <a:spLocks noGrp="1"/>
          </p:cNvSpPr>
          <p:nvPr>
            <p:ph type="subTitle" idx="1"/>
          </p:nvPr>
        </p:nvSpPr>
        <p:spPr>
          <a:xfrm>
            <a:off x="4790544" y="468086"/>
            <a:ext cx="6492842" cy="6095999"/>
          </a:xfrm>
        </p:spPr>
        <p:txBody>
          <a:bodyPr>
            <a:normAutofit fontScale="92500"/>
          </a:bodyPr>
          <a:lstStyle/>
          <a:p>
            <a:pPr eaLnBrk="1" hangingPunct="1">
              <a:lnSpc>
                <a:spcPct val="90000"/>
              </a:lnSpc>
            </a:pPr>
            <a:r>
              <a:rPr lang="en-GB" sz="2400" u="sng" dirty="0">
                <a:latin typeface="+mj-lt"/>
                <a:cs typeface="Arial" panose="020B0604020202020204" pitchFamily="34" charset="0"/>
              </a:rPr>
              <a:t>Assessment 1</a:t>
            </a:r>
            <a:r>
              <a:rPr lang="en-GB" sz="2400" dirty="0">
                <a:latin typeface="+mj-lt"/>
                <a:cs typeface="Arial" panose="020B0604020202020204" pitchFamily="34" charset="0"/>
              </a:rPr>
              <a:t>: </a:t>
            </a:r>
            <a:r>
              <a:rPr lang="en-GB" sz="2400" b="1" dirty="0">
                <a:latin typeface="+mj-lt"/>
                <a:cs typeface="Arial" panose="020B0604020202020204" pitchFamily="34" charset="0"/>
              </a:rPr>
              <a:t>L</a:t>
            </a:r>
            <a:fld id="{57E6E0D0-85A4-4364-B5AA-F3CCF3532E1A}" type="slidenum">
              <a:rPr lang="en-GB" sz="2400" b="1" smtClean="0">
                <a:latin typeface="+mj-lt"/>
                <a:cs typeface="Arial" panose="020B0604020202020204" pitchFamily="34" charset="0"/>
              </a:rPr>
              <a:pPr eaLnBrk="1" hangingPunct="1">
                <a:lnSpc>
                  <a:spcPct val="90000"/>
                </a:lnSpc>
              </a:pPr>
              <a:t>1</a:t>
            </a:fld>
            <a:r>
              <a:rPr lang="en-GB" sz="2400" b="1" dirty="0">
                <a:latin typeface="+mj-lt"/>
                <a:cs typeface="Arial" panose="020B0604020202020204" pitchFamily="34" charset="0"/>
              </a:rPr>
              <a:t>CHS4010</a:t>
            </a:r>
            <a:endParaRPr lang="en-GB" altLang="en-US" sz="2400" b="1" dirty="0">
              <a:latin typeface="+mj-lt"/>
              <a:cs typeface="Arial" panose="020B0604020202020204" pitchFamily="34" charset="0"/>
            </a:endParaRPr>
          </a:p>
          <a:p>
            <a:pPr>
              <a:lnSpc>
                <a:spcPct val="90000"/>
              </a:lnSpc>
            </a:pPr>
            <a:r>
              <a:rPr lang="en-GB" sz="2400" u="sng" dirty="0">
                <a:latin typeface="+mj-lt"/>
                <a:cs typeface="Arial" panose="020B0604020202020204" pitchFamily="34" charset="0"/>
              </a:rPr>
              <a:t>Name</a:t>
            </a:r>
            <a:r>
              <a:rPr lang="en-GB" sz="2400" dirty="0">
                <a:latin typeface="+mj-lt"/>
                <a:cs typeface="Arial" panose="020B0604020202020204" pitchFamily="34" charset="0"/>
              </a:rPr>
              <a:t>: </a:t>
            </a:r>
            <a:r>
              <a:rPr lang="en-GB" sz="2400" b="1" dirty="0">
                <a:latin typeface="+mj-lt"/>
                <a:cs typeface="Arial" panose="020B0604020202020204" pitchFamily="34" charset="0"/>
              </a:rPr>
              <a:t>DION GRAHAM</a:t>
            </a:r>
          </a:p>
          <a:p>
            <a:pPr>
              <a:lnSpc>
                <a:spcPct val="90000"/>
              </a:lnSpc>
            </a:pPr>
            <a:r>
              <a:rPr lang="en-GB" sz="2400" u="sng" dirty="0">
                <a:latin typeface="+mj-lt"/>
                <a:cs typeface="Arial" panose="020B0604020202020204" pitchFamily="34" charset="0"/>
              </a:rPr>
              <a:t>Subject</a:t>
            </a:r>
            <a:r>
              <a:rPr lang="en-GB" sz="2400" dirty="0">
                <a:latin typeface="+mj-lt"/>
                <a:cs typeface="Arial" panose="020B0604020202020204" pitchFamily="34" charset="0"/>
              </a:rPr>
              <a:t>: </a:t>
            </a:r>
            <a:r>
              <a:rPr lang="en-GB" sz="2400" b="1" dirty="0">
                <a:latin typeface="+mj-lt"/>
                <a:cs typeface="Arial" panose="020B0604020202020204" pitchFamily="34" charset="0"/>
              </a:rPr>
              <a:t>Psychology in Health and Social Care</a:t>
            </a:r>
          </a:p>
          <a:p>
            <a:pPr>
              <a:lnSpc>
                <a:spcPct val="90000"/>
              </a:lnSpc>
            </a:pPr>
            <a:r>
              <a:rPr lang="en-GB" altLang="en-US" sz="2400" u="sng" dirty="0">
                <a:latin typeface="+mj-lt"/>
              </a:rPr>
              <a:t>Student ID</a:t>
            </a:r>
            <a:r>
              <a:rPr lang="en-GB" altLang="en-US" sz="2400" dirty="0">
                <a:latin typeface="+mj-lt"/>
              </a:rPr>
              <a:t>: </a:t>
            </a:r>
            <a:r>
              <a:rPr lang="en-GB" altLang="en-US" sz="2400" b="1" dirty="0">
                <a:latin typeface="+mj-lt"/>
              </a:rPr>
              <a:t>2441800</a:t>
            </a:r>
            <a:endParaRPr lang="en-GB" altLang="en-US" sz="2400" b="1" i="1" dirty="0">
              <a:latin typeface="+mj-lt"/>
            </a:endParaRPr>
          </a:p>
          <a:p>
            <a:r>
              <a:rPr lang="en-GB" altLang="en-US" sz="2400" u="sng" dirty="0">
                <a:latin typeface="+mj-lt"/>
              </a:rPr>
              <a:t>Lecturer’s Name</a:t>
            </a:r>
            <a:r>
              <a:rPr lang="en-GB" altLang="en-US" sz="2400" b="1" i="1" dirty="0">
                <a:latin typeface="+mj-lt"/>
              </a:rPr>
              <a:t>: Peace Ukachukwu</a:t>
            </a:r>
          </a:p>
          <a:p>
            <a:r>
              <a:rPr lang="en-GB" sz="2400" u="sng" dirty="0">
                <a:latin typeface="+mj-lt"/>
                <a:cs typeface="Arial" panose="020B0604020202020204" pitchFamily="34" charset="0"/>
              </a:rPr>
              <a:t>Title</a:t>
            </a:r>
            <a:r>
              <a:rPr lang="en-GB" sz="2400" dirty="0">
                <a:latin typeface="+mj-lt"/>
                <a:cs typeface="Arial" panose="020B0604020202020204" pitchFamily="34" charset="0"/>
              </a:rPr>
              <a:t>: </a:t>
            </a:r>
            <a:r>
              <a:rPr lang="en-GB" sz="2400" b="1" dirty="0">
                <a:latin typeface="+mj-lt"/>
                <a:cs typeface="Arial" panose="020B0604020202020204" pitchFamily="34" charset="0"/>
              </a:rPr>
              <a:t>Supporting Jenny’s Development: An Attachment Theory Perspective</a:t>
            </a:r>
          </a:p>
          <a:p>
            <a:r>
              <a:rPr lang="en-GB" sz="2400" dirty="0">
                <a:latin typeface="Calibri"/>
              </a:rPr>
              <a:t>AI tools (Grammarly) were used to support grammar. All ideas, analyses, and reflections are my own.</a:t>
            </a:r>
          </a:p>
          <a:p>
            <a:r>
              <a:rPr lang="en-GB" sz="2400" b="1" dirty="0">
                <a:latin typeface="+mj-lt"/>
                <a:cs typeface="Arial" panose="020B0604020202020204" pitchFamily="34" charset="0"/>
              </a:rPr>
              <a:t>Overview</a:t>
            </a:r>
          </a:p>
          <a:p>
            <a:pPr>
              <a:lnSpc>
                <a:spcPct val="90000"/>
              </a:lnSpc>
            </a:pPr>
            <a:r>
              <a:rPr lang="en-GB" sz="2400" dirty="0">
                <a:latin typeface="+mj-lt"/>
                <a:cs typeface="Arial" panose="020B0604020202020204" pitchFamily="34" charset="0"/>
              </a:rPr>
              <a:t>This presentation examines how five years of caregiving responsibilities have influenced the development of a 16‑year‑old young carer. Bowlby’s Attachment Theory is used to analyse the impact of her experiences and to inform a support plan that promotes her wellbeing.</a:t>
            </a:r>
          </a:p>
          <a:p>
            <a:pPr>
              <a:lnSpc>
                <a:spcPct val="90000"/>
              </a:lnSpc>
            </a:pPr>
            <a:endParaRPr lang="en-GB" sz="1200" dirty="0">
              <a:latin typeface="Calibri" panose="020F0502020204030204" pitchFamily="34" charset="0"/>
              <a:cs typeface="Calibri" panose="020F0502020204030204" pitchFamily="34" charset="0"/>
            </a:endParaRPr>
          </a:p>
        </p:txBody>
      </p:sp>
      <p:sp>
        <p:nvSpPr>
          <p:cNvPr id="9221" name="Slide Number Placeholder 5">
            <a:extLst>
              <a:ext uri="{FF2B5EF4-FFF2-40B4-BE49-F238E27FC236}">
                <a16:creationId xmlns:a16="http://schemas.microsoft.com/office/drawing/2014/main" id="{6BD03201-7AA1-7018-A974-24F96B6B883D}"/>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40000" lnSpcReduction="20000"/>
          </a:bodyPr>
          <a:lstStyle>
            <a:lvl1pPr>
              <a:spcBef>
                <a:spcPct val="20000"/>
              </a:spcBef>
              <a:buFont typeface="Arial" panose="020B0604020202020204" pitchFamily="34" charset="0"/>
              <a:buChar char="•"/>
              <a:defRPr sz="3200">
                <a:solidFill>
                  <a:schemeClr val="tx1"/>
                </a:solidFill>
                <a:latin typeface="Myriad Pro"/>
              </a:defRPr>
            </a:lvl1pPr>
            <a:lvl2pPr marL="742932" indent="-285744">
              <a:spcBef>
                <a:spcPct val="20000"/>
              </a:spcBef>
              <a:buFont typeface="Arial" panose="020B0604020202020204" pitchFamily="34" charset="0"/>
              <a:buChar char="–"/>
              <a:defRPr sz="2800">
                <a:solidFill>
                  <a:schemeClr val="tx1"/>
                </a:solidFill>
                <a:latin typeface="Myriad Pro"/>
              </a:defRPr>
            </a:lvl2pPr>
            <a:lvl3pPr marL="1142971" indent="-228594">
              <a:spcBef>
                <a:spcPct val="20000"/>
              </a:spcBef>
              <a:buFont typeface="Arial" panose="020B0604020202020204" pitchFamily="34" charset="0"/>
              <a:buChar char="•"/>
              <a:defRPr sz="2400">
                <a:solidFill>
                  <a:schemeClr val="tx1"/>
                </a:solidFill>
                <a:latin typeface="Myriad Pro"/>
              </a:defRPr>
            </a:lvl3pPr>
            <a:lvl4pPr marL="1600160" indent="-228594">
              <a:spcBef>
                <a:spcPct val="20000"/>
              </a:spcBef>
              <a:buFont typeface="Arial" panose="020B0604020202020204" pitchFamily="34" charset="0"/>
              <a:buChar char="–"/>
              <a:defRPr sz="2000">
                <a:solidFill>
                  <a:schemeClr val="tx1"/>
                </a:solidFill>
                <a:latin typeface="Myriad Pro"/>
              </a:defRPr>
            </a:lvl4pPr>
            <a:lvl5pPr marL="2057349" indent="-228594">
              <a:spcBef>
                <a:spcPct val="20000"/>
              </a:spcBef>
              <a:buFont typeface="Arial" panose="020B0604020202020204" pitchFamily="34" charset="0"/>
              <a:buChar char="»"/>
              <a:defRPr sz="2000">
                <a:solidFill>
                  <a:schemeClr val="tx1"/>
                </a:solidFill>
                <a:latin typeface="Myriad Pro"/>
              </a:defRPr>
            </a:lvl5pPr>
            <a:lvl6pPr marL="2514537" indent="-228594"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726" indent="-228594"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8914" indent="-228594"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103" indent="-228594"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defTabSz="914377" fontAlgn="base">
              <a:spcBef>
                <a:spcPct val="0"/>
              </a:spcBef>
              <a:spcAft>
                <a:spcPts val="600"/>
              </a:spcAft>
              <a:buNone/>
              <a:defRPr/>
            </a:pPr>
            <a:fld id="{9E297699-8DB6-4783-9F9C-338D6A24527F}" type="slidenum">
              <a:rPr lang="en-GB" altLang="en-US" smtClean="0">
                <a:cs typeface="Arial" panose="020B0604020202020204" pitchFamily="34" charset="0"/>
              </a:rPr>
              <a:pPr defTabSz="914377" fontAlgn="base">
                <a:spcBef>
                  <a:spcPct val="0"/>
                </a:spcBef>
                <a:spcAft>
                  <a:spcPts val="600"/>
                </a:spcAft>
                <a:buNone/>
                <a:defRPr/>
              </a:pPr>
              <a:t>1</a:t>
            </a:fld>
            <a:endParaRPr lang="en-GB" altLang="en-US" dirty="0">
              <a:cs typeface="Arial" panose="020B0604020202020204" pitchFamily="34" charset="0"/>
            </a:endParaRPr>
          </a:p>
        </p:txBody>
      </p:sp>
      <p:pic>
        <p:nvPicPr>
          <p:cNvPr id="3" name="Picture 2">
            <a:extLst>
              <a:ext uri="{FF2B5EF4-FFF2-40B4-BE49-F238E27FC236}">
                <a16:creationId xmlns:a16="http://schemas.microsoft.com/office/drawing/2014/main" id="{65BECE85-5789-5E8C-2E49-AA3348A01BAB}"/>
              </a:ext>
            </a:extLst>
          </p:cNvPr>
          <p:cNvPicPr>
            <a:picLocks noChangeAspect="1"/>
          </p:cNvPicPr>
          <p:nvPr/>
        </p:nvPicPr>
        <p:blipFill>
          <a:blip r:embed="rId3"/>
          <a:srcRect r="-1" b="1335"/>
          <a:stretch>
            <a:fillRect/>
          </a:stretch>
        </p:blipFill>
        <p:spPr>
          <a:xfrm>
            <a:off x="20" y="1612826"/>
            <a:ext cx="4568465" cy="5245174"/>
          </a:xfrm>
          <a:prstGeom prst="rect">
            <a:avLst/>
          </a:prstGeom>
          <a:effectLst>
            <a:innerShdw blurRad="57150" dist="38100" dir="14460000">
              <a:prstClr val="black">
                <a:alpha val="70000"/>
              </a:prstClr>
            </a:innerShdw>
          </a:effectLst>
        </p:spPr>
      </p:pic>
      <p:pic>
        <p:nvPicPr>
          <p:cNvPr id="1026" name="Picture 2" descr="University of Wales Hub: description, news and contact info">
            <a:extLst>
              <a:ext uri="{FF2B5EF4-FFF2-40B4-BE49-F238E27FC236}">
                <a16:creationId xmlns:a16="http://schemas.microsoft.com/office/drawing/2014/main" id="{96F03910-ADB9-36C4-F94C-7E31FFFA36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4568485" cy="16128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fade">
                                      <p:cBhvr>
                                        <p:cTn id="7" dur="10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000"/>
                                  </p:stCondLst>
                                  <p:iterate type="wd">
                                    <p:tmPct val="15000"/>
                                  </p:iterate>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1000"/>
                                        <p:tgtEl>
                                          <p:spTgt spid="9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1000"/>
                                  </p:stCondLst>
                                  <p:iterate type="wd">
                                    <p:tmPct val="15000"/>
                                  </p:iterate>
                                  <p:childTnLst>
                                    <p:set>
                                      <p:cBhvr>
                                        <p:cTn id="16" dur="1" fill="hold">
                                          <p:stCondLst>
                                            <p:cond delay="0"/>
                                          </p:stCondLst>
                                        </p:cTn>
                                        <p:tgtEl>
                                          <p:spTgt spid="9219">
                                            <p:txEl>
                                              <p:pRg st="2" end="2"/>
                                            </p:txEl>
                                          </p:spTgt>
                                        </p:tgtEl>
                                        <p:attrNameLst>
                                          <p:attrName>style.visibility</p:attrName>
                                        </p:attrNameLst>
                                      </p:cBhvr>
                                      <p:to>
                                        <p:strVal val="visible"/>
                                      </p:to>
                                    </p:set>
                                    <p:animEffect transition="in" filter="fade">
                                      <p:cBhvr>
                                        <p:cTn id="17" dur="1000"/>
                                        <p:tgtEl>
                                          <p:spTgt spid="92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1000"/>
                                  </p:stCondLst>
                                  <p:iterate type="wd">
                                    <p:tmPct val="15000"/>
                                  </p:iterate>
                                  <p:childTnLst>
                                    <p:set>
                                      <p:cBhvr>
                                        <p:cTn id="21" dur="1" fill="hold">
                                          <p:stCondLst>
                                            <p:cond delay="0"/>
                                          </p:stCondLst>
                                        </p:cTn>
                                        <p:tgtEl>
                                          <p:spTgt spid="9219">
                                            <p:txEl>
                                              <p:pRg st="3" end="3"/>
                                            </p:txEl>
                                          </p:spTgt>
                                        </p:tgtEl>
                                        <p:attrNameLst>
                                          <p:attrName>style.visibility</p:attrName>
                                        </p:attrNameLst>
                                      </p:cBhvr>
                                      <p:to>
                                        <p:strVal val="visible"/>
                                      </p:to>
                                    </p:set>
                                    <p:animEffect transition="in" filter="fade">
                                      <p:cBhvr>
                                        <p:cTn id="22" dur="1000"/>
                                        <p:tgtEl>
                                          <p:spTgt spid="92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1000"/>
                                  </p:stCondLst>
                                  <p:iterate type="wd">
                                    <p:tmPct val="15000"/>
                                  </p:iterate>
                                  <p:childTnLst>
                                    <p:set>
                                      <p:cBhvr>
                                        <p:cTn id="26" dur="1" fill="hold">
                                          <p:stCondLst>
                                            <p:cond delay="0"/>
                                          </p:stCondLst>
                                        </p:cTn>
                                        <p:tgtEl>
                                          <p:spTgt spid="9219">
                                            <p:txEl>
                                              <p:pRg st="4" end="4"/>
                                            </p:txEl>
                                          </p:spTgt>
                                        </p:tgtEl>
                                        <p:attrNameLst>
                                          <p:attrName>style.visibility</p:attrName>
                                        </p:attrNameLst>
                                      </p:cBhvr>
                                      <p:to>
                                        <p:strVal val="visible"/>
                                      </p:to>
                                    </p:set>
                                    <p:animEffect transition="in" filter="fade">
                                      <p:cBhvr>
                                        <p:cTn id="27" dur="1000"/>
                                        <p:tgtEl>
                                          <p:spTgt spid="92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1000"/>
                                  </p:stCondLst>
                                  <p:iterate type="wd">
                                    <p:tmPct val="15000"/>
                                  </p:iterate>
                                  <p:childTnLst>
                                    <p:set>
                                      <p:cBhvr>
                                        <p:cTn id="31" dur="1" fill="hold">
                                          <p:stCondLst>
                                            <p:cond delay="0"/>
                                          </p:stCondLst>
                                        </p:cTn>
                                        <p:tgtEl>
                                          <p:spTgt spid="9219">
                                            <p:txEl>
                                              <p:pRg st="5" end="5"/>
                                            </p:txEl>
                                          </p:spTgt>
                                        </p:tgtEl>
                                        <p:attrNameLst>
                                          <p:attrName>style.visibility</p:attrName>
                                        </p:attrNameLst>
                                      </p:cBhvr>
                                      <p:to>
                                        <p:strVal val="visible"/>
                                      </p:to>
                                    </p:set>
                                    <p:animEffect transition="in" filter="fade">
                                      <p:cBhvr>
                                        <p:cTn id="32" dur="1000"/>
                                        <p:tgtEl>
                                          <p:spTgt spid="92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1000"/>
                                  </p:stCondLst>
                                  <p:iterate type="wd">
                                    <p:tmPct val="15000"/>
                                  </p:iterate>
                                  <p:childTnLst>
                                    <p:set>
                                      <p:cBhvr>
                                        <p:cTn id="36" dur="1" fill="hold">
                                          <p:stCondLst>
                                            <p:cond delay="0"/>
                                          </p:stCondLst>
                                        </p:cTn>
                                        <p:tgtEl>
                                          <p:spTgt spid="9219">
                                            <p:txEl>
                                              <p:pRg st="6" end="6"/>
                                            </p:txEl>
                                          </p:spTgt>
                                        </p:tgtEl>
                                        <p:attrNameLst>
                                          <p:attrName>style.visibility</p:attrName>
                                        </p:attrNameLst>
                                      </p:cBhvr>
                                      <p:to>
                                        <p:strVal val="visible"/>
                                      </p:to>
                                    </p:set>
                                    <p:animEffect transition="in" filter="fade">
                                      <p:cBhvr>
                                        <p:cTn id="37" dur="1000"/>
                                        <p:tgtEl>
                                          <p:spTgt spid="921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1000"/>
                                  </p:stCondLst>
                                  <p:iterate type="wd">
                                    <p:tmPct val="15000"/>
                                  </p:iterate>
                                  <p:childTnLst>
                                    <p:set>
                                      <p:cBhvr>
                                        <p:cTn id="41" dur="1" fill="hold">
                                          <p:stCondLst>
                                            <p:cond delay="0"/>
                                          </p:stCondLst>
                                        </p:cTn>
                                        <p:tgtEl>
                                          <p:spTgt spid="9219">
                                            <p:txEl>
                                              <p:pRg st="7" end="7"/>
                                            </p:txEl>
                                          </p:spTgt>
                                        </p:tgtEl>
                                        <p:attrNameLst>
                                          <p:attrName>style.visibility</p:attrName>
                                        </p:attrNameLst>
                                      </p:cBhvr>
                                      <p:to>
                                        <p:strVal val="visible"/>
                                      </p:to>
                                    </p:set>
                                    <p:animEffect transition="in" filter="fade">
                                      <p:cBhvr>
                                        <p:cTn id="42" dur="1000"/>
                                        <p:tgtEl>
                                          <p:spTgt spid="921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1000"/>
                                  </p:stCondLst>
                                  <p:iterate type="wd">
                                    <p:tmPct val="15000"/>
                                  </p:iterate>
                                  <p:childTnLst>
                                    <p:set>
                                      <p:cBhvr>
                                        <p:cTn id="46" dur="1" fill="hold">
                                          <p:stCondLst>
                                            <p:cond delay="0"/>
                                          </p:stCondLst>
                                        </p:cTn>
                                        <p:tgtEl>
                                          <p:spTgt spid="9219">
                                            <p:txEl>
                                              <p:pRg st="8" end="8"/>
                                            </p:txEl>
                                          </p:spTgt>
                                        </p:tgtEl>
                                        <p:attrNameLst>
                                          <p:attrName>style.visibility</p:attrName>
                                        </p:attrNameLst>
                                      </p:cBhvr>
                                      <p:to>
                                        <p:strVal val="visible"/>
                                      </p:to>
                                    </p:set>
                                    <p:animEffect transition="in" filter="fade">
                                      <p:cBhvr>
                                        <p:cTn id="47" dur="1000"/>
                                        <p:tgtEl>
                                          <p:spTgt spid="92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162000"/>
                <a:satMod val="200000"/>
                <a:lumMod val="124000"/>
              </a:schemeClr>
            </a:gs>
            <a:gs pos="100000">
              <a:schemeClr val="bg2">
                <a:shade val="96000"/>
                <a:hueMod val="88000"/>
                <a:satMod val="220000"/>
                <a:lumMod val="82000"/>
              </a:schemeClr>
            </a:gs>
          </a:gsLst>
          <a:lin ang="612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D0D25-6CCE-686C-7D6E-36965BA86214}"/>
              </a:ext>
            </a:extLst>
          </p:cNvPr>
          <p:cNvSpPr>
            <a:spLocks noGrp="1"/>
          </p:cNvSpPr>
          <p:nvPr>
            <p:ph type="title"/>
          </p:nvPr>
        </p:nvSpPr>
        <p:spPr>
          <a:xfrm>
            <a:off x="4661860" y="4710853"/>
            <a:ext cx="5627258" cy="1507067"/>
          </a:xfrm>
        </p:spPr>
        <p:txBody>
          <a:bodyPr>
            <a:normAutofit/>
          </a:bodyPr>
          <a:lstStyle/>
          <a:p>
            <a:pPr>
              <a:lnSpc>
                <a:spcPct val="90000"/>
              </a:lnSpc>
            </a:pPr>
            <a:r>
              <a:rPr lang="en-GB" sz="3300" b="1" dirty="0"/>
              <a:t>Case Summary: </a:t>
            </a:r>
            <a:br>
              <a:rPr lang="en-GB" sz="3300" b="1" dirty="0"/>
            </a:br>
            <a:r>
              <a:rPr lang="en-GB" sz="3300" b="1" dirty="0"/>
              <a:t> </a:t>
            </a:r>
          </a:p>
        </p:txBody>
      </p:sp>
      <p:sp>
        <p:nvSpPr>
          <p:cNvPr id="3" name="Content Placeholder 2">
            <a:extLst>
              <a:ext uri="{FF2B5EF4-FFF2-40B4-BE49-F238E27FC236}">
                <a16:creationId xmlns:a16="http://schemas.microsoft.com/office/drawing/2014/main" id="{2F0120E7-B6A5-071D-5BAC-78322D96553C}"/>
              </a:ext>
            </a:extLst>
          </p:cNvPr>
          <p:cNvSpPr>
            <a:spLocks noGrp="1"/>
          </p:cNvSpPr>
          <p:nvPr>
            <p:ph idx="1"/>
          </p:nvPr>
        </p:nvSpPr>
        <p:spPr>
          <a:xfrm>
            <a:off x="4661860" y="685800"/>
            <a:ext cx="6253792" cy="3615267"/>
          </a:xfrm>
        </p:spPr>
        <p:txBody>
          <a:bodyPr>
            <a:normAutofit lnSpcReduction="10000"/>
          </a:bodyPr>
          <a:lstStyle/>
          <a:p>
            <a:pPr marL="0" indent="0">
              <a:buNone/>
            </a:pPr>
            <a:endParaRPr lang="en-GB" b="1" dirty="0">
              <a:latin typeface="Arial" panose="020B0604020202020204" pitchFamily="34" charset="0"/>
              <a:cs typeface="Arial" panose="020B0604020202020204" pitchFamily="34" charset="0"/>
            </a:endParaRPr>
          </a:p>
          <a:p>
            <a:pPr marL="0" indent="0">
              <a:buNone/>
            </a:pPr>
            <a:endParaRPr lang="en-GB" b="1"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dirty="0">
                <a:latin typeface="Arial" panose="020B0604020202020204" pitchFamily="34" charset="0"/>
                <a:cs typeface="Arial" panose="020B0604020202020204" pitchFamily="34" charset="0"/>
              </a:rPr>
              <a:t>Jenny is a 16-year-old who has been caring for her mother since she was 11 years old.</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The death of her father has created both emotional and practical challenges for their family.</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Her mother struggles with mobility issues, memory problems, and low mood, which require Jenny to provide both practical and emotional support.</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A significant concern is that Jenny's own developmental, social, and emotional needs may be disregarded.</a:t>
            </a:r>
            <a:endParaRPr lang="en-GB" dirty="0"/>
          </a:p>
        </p:txBody>
      </p:sp>
      <p:sp>
        <p:nvSpPr>
          <p:cNvPr id="4" name="Slide Number Placeholder 3">
            <a:extLst>
              <a:ext uri="{FF2B5EF4-FFF2-40B4-BE49-F238E27FC236}">
                <a16:creationId xmlns:a16="http://schemas.microsoft.com/office/drawing/2014/main" id="{0D2AAC73-9248-521F-634C-8BB6247CCBCD}"/>
              </a:ext>
            </a:extLst>
          </p:cNvPr>
          <p:cNvSpPr>
            <a:spLocks noGrp="1"/>
          </p:cNvSpPr>
          <p:nvPr>
            <p:ph type="sldNum" sz="quarter" idx="12"/>
          </p:nvPr>
        </p:nvSpPr>
        <p:spPr/>
        <p:txBody>
          <a:bodyPr>
            <a:normAutofit lnSpcReduction="10000"/>
          </a:bodyPr>
          <a:lstStyle/>
          <a:p>
            <a:pPr>
              <a:spcAft>
                <a:spcPts val="600"/>
              </a:spcAft>
              <a:defRPr/>
            </a:pPr>
            <a:fld id="{8B34AADE-47AB-4FD6-A959-68A9E6432E18}" type="slidenum">
              <a:rPr lang="en-GB" altLang="en-US"/>
              <a:pPr>
                <a:spcAft>
                  <a:spcPts val="600"/>
                </a:spcAft>
                <a:defRPr/>
              </a:pPr>
              <a:t>2</a:t>
            </a:fld>
            <a:endParaRPr lang="en-GB" altLang="en-US" dirty="0"/>
          </a:p>
        </p:txBody>
      </p:sp>
      <p:pic>
        <p:nvPicPr>
          <p:cNvPr id="6" name="Picture 5">
            <a:extLst>
              <a:ext uri="{FF2B5EF4-FFF2-40B4-BE49-F238E27FC236}">
                <a16:creationId xmlns:a16="http://schemas.microsoft.com/office/drawing/2014/main" id="{C6B5C469-B5CD-D0F3-545A-05C58807D631}"/>
              </a:ext>
            </a:extLst>
          </p:cNvPr>
          <p:cNvPicPr>
            <a:picLocks noChangeAspect="1"/>
          </p:cNvPicPr>
          <p:nvPr/>
        </p:nvPicPr>
        <p:blipFill>
          <a:blip r:embed="rId2"/>
          <a:srcRect l="30411" r="24638"/>
          <a:stretch>
            <a:fillRect/>
          </a:stretch>
        </p:blipFill>
        <p:spPr>
          <a:xfrm>
            <a:off x="800558" y="786117"/>
            <a:ext cx="3337560" cy="4956048"/>
          </a:xfrm>
          <a:custGeom>
            <a:avLst/>
            <a:gdLst/>
            <a:ahLst/>
            <a:cxnLst/>
            <a:rect l="l" t="t" r="r" b="b"/>
            <a:pathLst>
              <a:path w="3337560" h="4956048">
                <a:moveTo>
                  <a:pt x="384420" y="0"/>
                </a:moveTo>
                <a:lnTo>
                  <a:pt x="3337560" y="0"/>
                </a:lnTo>
                <a:lnTo>
                  <a:pt x="3337560" y="4571628"/>
                </a:lnTo>
                <a:lnTo>
                  <a:pt x="2953140" y="4956048"/>
                </a:lnTo>
                <a:lnTo>
                  <a:pt x="0" y="4956048"/>
                </a:lnTo>
                <a:lnTo>
                  <a:pt x="0" y="384420"/>
                </a:lnTo>
                <a:close/>
              </a:path>
            </a:pathLst>
          </a:custGeom>
        </p:spPr>
      </p:pic>
    </p:spTree>
    <p:extLst>
      <p:ext uri="{BB962C8B-B14F-4D97-AF65-F5344CB8AC3E}">
        <p14:creationId xmlns:p14="http://schemas.microsoft.com/office/powerpoint/2010/main" val="1647216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6BFB4-AE83-5E6A-B7A8-06EFA6B3F01C}"/>
              </a:ext>
            </a:extLst>
          </p:cNvPr>
          <p:cNvSpPr>
            <a:spLocks noGrp="1"/>
          </p:cNvSpPr>
          <p:nvPr>
            <p:ph type="title"/>
          </p:nvPr>
        </p:nvSpPr>
        <p:spPr>
          <a:xfrm>
            <a:off x="829781" y="2708804"/>
            <a:ext cx="3698803" cy="1440394"/>
          </a:xfrm>
          <a:noFill/>
          <a:ln>
            <a:solidFill>
              <a:schemeClr val="tx1"/>
            </a:solidFill>
          </a:ln>
        </p:spPr>
        <p:txBody>
          <a:bodyPr>
            <a:noAutofit/>
          </a:bodyPr>
          <a:lstStyle/>
          <a:p>
            <a:r>
              <a:rPr lang="en-GB" b="1" dirty="0">
                <a:solidFill>
                  <a:schemeClr val="tx1"/>
                </a:solidFill>
                <a:latin typeface="Arial" panose="020B0604020202020204" pitchFamily="34" charset="0"/>
                <a:cs typeface="Arial" panose="020B0604020202020204" pitchFamily="34" charset="0"/>
              </a:rPr>
              <a:t>Adolescence in Lifespan Development</a:t>
            </a:r>
          </a:p>
        </p:txBody>
      </p:sp>
      <p:sp>
        <p:nvSpPr>
          <p:cNvPr id="9" name="Rectangle 8">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8719002D-4C81-BEC5-6117-53C6E5EFB73C}"/>
              </a:ext>
            </a:extLst>
          </p:cNvPr>
          <p:cNvSpPr>
            <a:spLocks noGrp="1"/>
          </p:cNvSpPr>
          <p:nvPr>
            <p:ph idx="1"/>
          </p:nvPr>
        </p:nvSpPr>
        <p:spPr>
          <a:xfrm>
            <a:off x="6049182" y="802638"/>
            <a:ext cx="5408696" cy="5252722"/>
          </a:xfrm>
        </p:spPr>
        <p:txBody>
          <a:bodyPr anchor="ctr">
            <a:normAutofit/>
          </a:bodyPr>
          <a:lstStyle/>
          <a:p>
            <a:pPr marL="0" indent="0">
              <a:buNone/>
            </a:pPr>
            <a:r>
              <a:rPr lang="en-GB" dirty="0">
                <a:solidFill>
                  <a:schemeClr val="bg1"/>
                </a:solidFill>
                <a:latin typeface="+mj-lt"/>
              </a:rPr>
              <a:t>Adolescence is a crucial developmental stage defined by identity formation, autonomy, and peer relationships. Bowlby’s attachment theory highlights the importance of early relationships in shaping this period (Bowlby, 1969).</a:t>
            </a:r>
          </a:p>
          <a:p>
            <a:pPr marL="0" indent="0">
              <a:buNone/>
            </a:pPr>
            <a:endParaRPr lang="en-GB" dirty="0">
              <a:solidFill>
                <a:schemeClr val="bg1"/>
              </a:solidFill>
              <a:latin typeface="+mj-lt"/>
            </a:endParaRPr>
          </a:p>
          <a:p>
            <a:pPr marL="0" indent="0">
              <a:buNone/>
            </a:pPr>
            <a:r>
              <a:rPr lang="en-GB" dirty="0">
                <a:solidFill>
                  <a:schemeClr val="bg1"/>
                </a:solidFill>
                <a:latin typeface="+mj-lt"/>
              </a:rPr>
              <a:t>While social interaction and independence are essential for healthy growth, factors like Jenny's caregiving role can restrict her opportunities for identity exploration and friendships, illustrating the complex interplay between attachment and adolescent development.</a:t>
            </a:r>
          </a:p>
        </p:txBody>
      </p:sp>
      <p:sp>
        <p:nvSpPr>
          <p:cNvPr id="3" name="Slide Number Placeholder 2">
            <a:extLst>
              <a:ext uri="{FF2B5EF4-FFF2-40B4-BE49-F238E27FC236}">
                <a16:creationId xmlns:a16="http://schemas.microsoft.com/office/drawing/2014/main" id="{230AF723-94BC-2BD9-8858-4084179DF685}"/>
              </a:ext>
            </a:extLst>
          </p:cNvPr>
          <p:cNvSpPr>
            <a:spLocks noGrp="1"/>
          </p:cNvSpPr>
          <p:nvPr>
            <p:ph type="sldNum" sz="quarter" idx="12"/>
          </p:nvPr>
        </p:nvSpPr>
        <p:spPr>
          <a:xfrm>
            <a:off x="10758922" y="6217920"/>
            <a:ext cx="365760" cy="365760"/>
          </a:xfrm>
        </p:spPr>
        <p:txBody>
          <a:bodyPr>
            <a:normAutofit/>
          </a:bodyPr>
          <a:lstStyle/>
          <a:p>
            <a:pPr>
              <a:lnSpc>
                <a:spcPct val="90000"/>
              </a:lnSpc>
              <a:spcAft>
                <a:spcPts val="600"/>
              </a:spcAft>
              <a:defRPr/>
            </a:pPr>
            <a:fld id="{8B34AADE-47AB-4FD6-A959-68A9E6432E18}" type="slidenum">
              <a:rPr lang="en-GB" altLang="en-US"/>
              <a:pPr>
                <a:lnSpc>
                  <a:spcPct val="90000"/>
                </a:lnSpc>
                <a:spcAft>
                  <a:spcPts val="600"/>
                </a:spcAft>
                <a:defRPr/>
              </a:pPr>
              <a:t>3</a:t>
            </a:fld>
            <a:endParaRPr lang="en-GB" altLang="en-US" dirty="0"/>
          </a:p>
        </p:txBody>
      </p:sp>
    </p:spTree>
    <p:extLst>
      <p:ext uri="{BB962C8B-B14F-4D97-AF65-F5344CB8AC3E}">
        <p14:creationId xmlns:p14="http://schemas.microsoft.com/office/powerpoint/2010/main" val="45373198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D43C1-535B-5488-DB60-9762355816D3}"/>
              </a:ext>
            </a:extLst>
          </p:cNvPr>
          <p:cNvSpPr>
            <a:spLocks noGrp="1"/>
          </p:cNvSpPr>
          <p:nvPr>
            <p:ph type="title"/>
          </p:nvPr>
        </p:nvSpPr>
        <p:spPr>
          <a:xfrm>
            <a:off x="4583202" y="5348094"/>
            <a:ext cx="5627258" cy="1235586"/>
          </a:xfrm>
        </p:spPr>
        <p:txBody>
          <a:bodyPr>
            <a:normAutofit/>
          </a:bodyPr>
          <a:lstStyle/>
          <a:p>
            <a:r>
              <a:rPr lang="en-GB" b="1" dirty="0">
                <a:latin typeface="Arial" panose="020B0604020202020204" pitchFamily="34" charset="0"/>
                <a:cs typeface="Arial" panose="020B0604020202020204" pitchFamily="34" charset="0"/>
              </a:rPr>
              <a:t>Introducing Bowlby’s Attachment Theory</a:t>
            </a:r>
          </a:p>
        </p:txBody>
      </p:sp>
      <p:sp>
        <p:nvSpPr>
          <p:cNvPr id="5" name="Rectangle 2">
            <a:extLst>
              <a:ext uri="{FF2B5EF4-FFF2-40B4-BE49-F238E27FC236}">
                <a16:creationId xmlns:a16="http://schemas.microsoft.com/office/drawing/2014/main" id="{9A9A7709-F743-0CF4-CCCF-20BF882F00C7}"/>
              </a:ext>
            </a:extLst>
          </p:cNvPr>
          <p:cNvSpPr>
            <a:spLocks noGrp="1" noChangeArrowheads="1"/>
          </p:cNvSpPr>
          <p:nvPr>
            <p:ph idx="1"/>
          </p:nvPr>
        </p:nvSpPr>
        <p:spPr bwMode="auto">
          <a:xfrm>
            <a:off x="4227871" y="685800"/>
            <a:ext cx="7374194" cy="361526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defTabSz="914377" eaLnBrk="0" fontAlgn="base" hangingPunct="0">
              <a:spcBef>
                <a:spcPct val="0"/>
              </a:spcBef>
              <a:buClrTx/>
              <a:buSzTx/>
              <a:buFont typeface="Wingdings" panose="05000000000000000000" pitchFamily="2" charset="2"/>
              <a:buChar char="ü"/>
            </a:pPr>
            <a:r>
              <a:rPr lang="en-GB" altLang="en-US" dirty="0">
                <a:latin typeface="Arial" panose="020B0604020202020204" pitchFamily="34" charset="0"/>
              </a:rPr>
              <a:t>Bowlby (1969, 1988) proposed that attachment is an innate behavioural system.</a:t>
            </a:r>
          </a:p>
          <a:p>
            <a:pPr defTabSz="914377" eaLnBrk="0" fontAlgn="base" hangingPunct="0">
              <a:spcBef>
                <a:spcPct val="0"/>
              </a:spcBef>
              <a:buClrTx/>
              <a:buSzTx/>
              <a:buFont typeface="Wingdings" panose="05000000000000000000" pitchFamily="2" charset="2"/>
              <a:buChar char="ü"/>
            </a:pPr>
            <a:r>
              <a:rPr lang="en-GB" altLang="en-US" dirty="0">
                <a:latin typeface="Arial" panose="020B0604020202020204" pitchFamily="34" charset="0"/>
              </a:rPr>
              <a:t>Early caregiving plays a crucial role in shaping Internal Working Models of the self and others.</a:t>
            </a:r>
          </a:p>
          <a:p>
            <a:pPr defTabSz="914377" eaLnBrk="0" fontAlgn="base" hangingPunct="0">
              <a:spcBef>
                <a:spcPct val="0"/>
              </a:spcBef>
              <a:buClrTx/>
              <a:buSzTx/>
              <a:buFont typeface="Wingdings" panose="05000000000000000000" pitchFamily="2" charset="2"/>
              <a:buChar char="ü"/>
            </a:pPr>
            <a:r>
              <a:rPr lang="en-GB" altLang="en-US" dirty="0">
                <a:latin typeface="Arial" panose="020B0604020202020204" pitchFamily="34" charset="0"/>
              </a:rPr>
              <a:t>There are secure and insecure attachment patterns, and the continuity hypothesis suggests that early attachment influences later relationships, coping mechanisms, and emotional regulation.</a:t>
            </a:r>
          </a:p>
          <a:p>
            <a:pPr defTabSz="914377" eaLnBrk="0" fontAlgn="base" hangingPunct="0">
              <a:spcBef>
                <a:spcPct val="0"/>
              </a:spcBef>
              <a:buClrTx/>
              <a:buSzTx/>
              <a:buFont typeface="Wingdings" panose="05000000000000000000" pitchFamily="2" charset="2"/>
              <a:buChar char="ü"/>
            </a:pPr>
            <a:r>
              <a:rPr lang="en-GB" altLang="en-US" dirty="0">
                <a:latin typeface="Arial" panose="020B0604020202020204" pitchFamily="34" charset="0"/>
              </a:rPr>
              <a:t>This relevance spans across the lifespan, including during adolescence.</a:t>
            </a:r>
            <a:endParaRPr lang="en-US" altLang="en-US" dirty="0">
              <a:latin typeface="Arial" panose="020B0604020202020204" pitchFamily="34" charset="0"/>
            </a:endParaRPr>
          </a:p>
        </p:txBody>
      </p:sp>
      <p:sp>
        <p:nvSpPr>
          <p:cNvPr id="3" name="Slide Number Placeholder 2">
            <a:extLst>
              <a:ext uri="{FF2B5EF4-FFF2-40B4-BE49-F238E27FC236}">
                <a16:creationId xmlns:a16="http://schemas.microsoft.com/office/drawing/2014/main" id="{361B034A-E683-09C1-8703-EB1A984FC164}"/>
              </a:ext>
            </a:extLst>
          </p:cNvPr>
          <p:cNvSpPr>
            <a:spLocks noGrp="1"/>
          </p:cNvSpPr>
          <p:nvPr>
            <p:ph type="sldNum" sz="quarter" idx="12"/>
          </p:nvPr>
        </p:nvSpPr>
        <p:spPr/>
        <p:txBody>
          <a:bodyPr>
            <a:normAutofit lnSpcReduction="10000"/>
          </a:bodyPr>
          <a:lstStyle/>
          <a:p>
            <a:pPr>
              <a:spcAft>
                <a:spcPts val="600"/>
              </a:spcAft>
              <a:defRPr/>
            </a:pPr>
            <a:fld id="{8B34AADE-47AB-4FD6-A959-68A9E6432E18}" type="slidenum">
              <a:rPr lang="en-GB" altLang="en-US" smtClean="0"/>
              <a:pPr>
                <a:spcAft>
                  <a:spcPts val="600"/>
                </a:spcAft>
                <a:defRPr/>
              </a:pPr>
              <a:t>4</a:t>
            </a:fld>
            <a:endParaRPr lang="en-GB" altLang="en-US" dirty="0"/>
          </a:p>
        </p:txBody>
      </p:sp>
      <p:pic>
        <p:nvPicPr>
          <p:cNvPr id="6" name="Picture 5">
            <a:extLst>
              <a:ext uri="{FF2B5EF4-FFF2-40B4-BE49-F238E27FC236}">
                <a16:creationId xmlns:a16="http://schemas.microsoft.com/office/drawing/2014/main" id="{2D510DEF-D9F5-1AD6-4CC0-9E65A0EA781D}"/>
              </a:ext>
            </a:extLst>
          </p:cNvPr>
          <p:cNvPicPr>
            <a:picLocks noChangeAspect="1"/>
          </p:cNvPicPr>
          <p:nvPr/>
        </p:nvPicPr>
        <p:blipFill>
          <a:blip r:embed="rId2"/>
          <a:srcRect l="13149" r="2142" b="-1"/>
          <a:stretch>
            <a:fillRect/>
          </a:stretch>
        </p:blipFill>
        <p:spPr>
          <a:xfrm>
            <a:off x="397435" y="685800"/>
            <a:ext cx="3337560" cy="4956048"/>
          </a:xfrm>
          <a:custGeom>
            <a:avLst/>
            <a:gdLst/>
            <a:ahLst/>
            <a:cxnLst/>
            <a:rect l="l" t="t" r="r" b="b"/>
            <a:pathLst>
              <a:path w="3337560" h="4956048">
                <a:moveTo>
                  <a:pt x="384420" y="0"/>
                </a:moveTo>
                <a:lnTo>
                  <a:pt x="3337560" y="0"/>
                </a:lnTo>
                <a:lnTo>
                  <a:pt x="3337560" y="4571628"/>
                </a:lnTo>
                <a:lnTo>
                  <a:pt x="2953140" y="4956048"/>
                </a:lnTo>
                <a:lnTo>
                  <a:pt x="0" y="4956048"/>
                </a:lnTo>
                <a:lnTo>
                  <a:pt x="0" y="384420"/>
                </a:lnTo>
                <a:close/>
              </a:path>
            </a:pathLst>
          </a:custGeom>
        </p:spPr>
      </p:pic>
    </p:spTree>
    <p:extLst>
      <p:ext uri="{BB962C8B-B14F-4D97-AF65-F5344CB8AC3E}">
        <p14:creationId xmlns:p14="http://schemas.microsoft.com/office/powerpoint/2010/main" val="880496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Rectangle 10">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9B92F2-9F19-1311-9F1F-85D04EDCA0E4}"/>
              </a:ext>
            </a:extLst>
          </p:cNvPr>
          <p:cNvSpPr>
            <a:spLocks noGrp="1"/>
          </p:cNvSpPr>
          <p:nvPr>
            <p:ph type="title"/>
          </p:nvPr>
        </p:nvSpPr>
        <p:spPr>
          <a:xfrm>
            <a:off x="1260873" y="1586484"/>
            <a:ext cx="3685032" cy="3685032"/>
          </a:xfrm>
          <a:prstGeom prst="ellipse">
            <a:avLst/>
          </a:prstGeom>
          <a:solidFill>
            <a:schemeClr val="accent2">
              <a:lumMod val="75000"/>
            </a:schemeClr>
          </a:solidFill>
          <a:ln>
            <a:noFill/>
          </a:ln>
        </p:spPr>
        <p:txBody>
          <a:bodyPr>
            <a:normAutofit/>
          </a:bodyPr>
          <a:lstStyle/>
          <a:p>
            <a:r>
              <a:rPr lang="en-GB" b="1" dirty="0">
                <a:solidFill>
                  <a:srgbClr val="FFFFFF"/>
                </a:solidFill>
                <a:latin typeface="Arial" panose="020B0604020202020204" pitchFamily="34" charset="0"/>
                <a:cs typeface="Arial" panose="020B0604020202020204" pitchFamily="34" charset="0"/>
              </a:rPr>
              <a:t>HOW THE THEORY APPLIES TO JENNY</a:t>
            </a:r>
          </a:p>
        </p:txBody>
      </p:sp>
      <p:sp>
        <p:nvSpPr>
          <p:cNvPr id="4" name="Content Placeholder 3">
            <a:extLst>
              <a:ext uri="{FF2B5EF4-FFF2-40B4-BE49-F238E27FC236}">
                <a16:creationId xmlns:a16="http://schemas.microsoft.com/office/drawing/2014/main" id="{EB4E0A9E-9FA6-8FA5-E2C8-78902DD23C77}"/>
              </a:ext>
            </a:extLst>
          </p:cNvPr>
          <p:cNvSpPr>
            <a:spLocks noGrp="1"/>
          </p:cNvSpPr>
          <p:nvPr>
            <p:ph idx="1"/>
          </p:nvPr>
        </p:nvSpPr>
        <p:spPr>
          <a:xfrm>
            <a:off x="5591695" y="1402080"/>
            <a:ext cx="6275840" cy="4053840"/>
          </a:xfrm>
        </p:spPr>
        <p:txBody>
          <a:bodyPr anchor="ctr">
            <a:normAutofit/>
          </a:bodyPr>
          <a:lstStyle/>
          <a:p>
            <a:pPr marL="0" indent="0">
              <a:buNone/>
            </a:pPr>
            <a:r>
              <a:rPr lang="en-GB" b="1" dirty="0">
                <a:latin typeface="Arial" panose="020B0604020202020204" pitchFamily="34" charset="0"/>
                <a:cs typeface="Arial" panose="020B0604020202020204" pitchFamily="34" charset="0"/>
              </a:rPr>
              <a:t>Why Bowlby’s Attachment Theory Applies to This Case:</a:t>
            </a:r>
          </a:p>
          <a:p>
            <a:pPr marL="0" indent="0">
              <a:buNone/>
            </a:pPr>
            <a:endParaRPr lang="en-GB" b="1"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dirty="0">
                <a:latin typeface="Arial" panose="020B0604020202020204" pitchFamily="34" charset="0"/>
                <a:cs typeface="Arial" panose="020B0604020202020204" pitchFamily="34" charset="0"/>
              </a:rPr>
              <a:t>It explains how early loss and caregiving roles influence emotional development.</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It highlights the importance of stable and supportive relationships during adolescence.</a:t>
            </a:r>
          </a:p>
          <a:p>
            <a:r>
              <a:rPr lang="en-GB" dirty="0"/>
              <a:t>It is relevant to Jenny’s experiences with bereavement, responsibility, and a lack of adult support (Bowlby, 1969; Department of Health and Social Care, 2014).</a:t>
            </a:r>
          </a:p>
          <a:p>
            <a:pPr>
              <a:buFont typeface="Wingdings" panose="05000000000000000000" pitchFamily="2" charset="2"/>
              <a:buChar char="§"/>
            </a:pPr>
            <a:r>
              <a:rPr lang="en-GB" dirty="0">
                <a:latin typeface="Arial" panose="020B0604020202020204" pitchFamily="34" charset="0"/>
                <a:cs typeface="Arial" panose="020B0604020202020204" pitchFamily="34" charset="0"/>
              </a:rPr>
              <a:t>It helps identify risks such as anxiety, isolation, and insecure attachment patterns.</a:t>
            </a:r>
            <a:endParaRPr lang="en-GB" dirty="0"/>
          </a:p>
        </p:txBody>
      </p:sp>
      <p:sp>
        <p:nvSpPr>
          <p:cNvPr id="3" name="Slide Number Placeholder 2">
            <a:extLst>
              <a:ext uri="{FF2B5EF4-FFF2-40B4-BE49-F238E27FC236}">
                <a16:creationId xmlns:a16="http://schemas.microsoft.com/office/drawing/2014/main" id="{4AE1AC71-2794-3BB0-66D5-86D9DF4E2AB3}"/>
              </a:ext>
            </a:extLst>
          </p:cNvPr>
          <p:cNvSpPr>
            <a:spLocks noGrp="1"/>
          </p:cNvSpPr>
          <p:nvPr>
            <p:ph type="sldNum" sz="quarter" idx="12"/>
          </p:nvPr>
        </p:nvSpPr>
        <p:spPr>
          <a:xfrm>
            <a:off x="10758922" y="6217920"/>
            <a:ext cx="365760" cy="365760"/>
          </a:xfrm>
        </p:spPr>
        <p:txBody>
          <a:bodyPr>
            <a:normAutofit/>
          </a:bodyPr>
          <a:lstStyle/>
          <a:p>
            <a:pPr>
              <a:lnSpc>
                <a:spcPct val="90000"/>
              </a:lnSpc>
              <a:spcAft>
                <a:spcPts val="600"/>
              </a:spcAft>
              <a:defRPr/>
            </a:pPr>
            <a:fld id="{8B34AADE-47AB-4FD6-A959-68A9E6432E18}" type="slidenum">
              <a:rPr lang="en-GB" altLang="en-US"/>
              <a:pPr>
                <a:lnSpc>
                  <a:spcPct val="90000"/>
                </a:lnSpc>
                <a:spcAft>
                  <a:spcPts val="600"/>
                </a:spcAft>
                <a:defRPr/>
              </a:pPr>
              <a:t>5</a:t>
            </a:fld>
            <a:endParaRPr lang="en-GB" altLang="en-US" dirty="0"/>
          </a:p>
        </p:txBody>
      </p:sp>
    </p:spTree>
    <p:extLst>
      <p:ext uri="{BB962C8B-B14F-4D97-AF65-F5344CB8AC3E}">
        <p14:creationId xmlns:p14="http://schemas.microsoft.com/office/powerpoint/2010/main" val="910462690"/>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4FCEE-89C3-7C64-D3D5-F7E0482B81C0}"/>
              </a:ext>
            </a:extLst>
          </p:cNvPr>
          <p:cNvSpPr>
            <a:spLocks noGrp="1"/>
          </p:cNvSpPr>
          <p:nvPr>
            <p:ph type="title"/>
          </p:nvPr>
        </p:nvSpPr>
        <p:spPr>
          <a:xfrm>
            <a:off x="829781" y="2708804"/>
            <a:ext cx="3698803" cy="1440394"/>
          </a:xfrm>
          <a:noFill/>
          <a:ln>
            <a:solidFill>
              <a:schemeClr val="tx1"/>
            </a:solidFill>
          </a:ln>
        </p:spPr>
        <p:txBody>
          <a:bodyPr>
            <a:noAutofit/>
          </a:bodyPr>
          <a:lstStyle/>
          <a:p>
            <a:r>
              <a:rPr lang="en-GB" b="1" dirty="0">
                <a:solidFill>
                  <a:schemeClr val="tx1"/>
                </a:solidFill>
                <a:latin typeface="Arial" panose="020B0604020202020204" pitchFamily="34" charset="0"/>
                <a:cs typeface="Arial" panose="020B0604020202020204" pitchFamily="34" charset="0"/>
              </a:rPr>
              <a:t>Impact on Jenny’s Development </a:t>
            </a:r>
          </a:p>
        </p:txBody>
      </p:sp>
      <p:sp>
        <p:nvSpPr>
          <p:cNvPr id="9" name="Rectangle 8">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10AB258-C16A-87E6-5774-CB4A479C4AF2}"/>
              </a:ext>
            </a:extLst>
          </p:cNvPr>
          <p:cNvSpPr>
            <a:spLocks noGrp="1"/>
          </p:cNvSpPr>
          <p:nvPr>
            <p:ph idx="1"/>
          </p:nvPr>
        </p:nvSpPr>
        <p:spPr>
          <a:xfrm>
            <a:off x="6049182" y="802638"/>
            <a:ext cx="5408696" cy="5252722"/>
          </a:xfrm>
        </p:spPr>
        <p:txBody>
          <a:bodyPr anchor="ctr">
            <a:normAutofit/>
          </a:bodyPr>
          <a:lstStyle/>
          <a:p>
            <a:pPr marL="0" indent="0">
              <a:buNone/>
            </a:pPr>
            <a:r>
              <a:rPr lang="en-GB" b="1" dirty="0">
                <a:solidFill>
                  <a:schemeClr val="bg1"/>
                </a:solidFill>
                <a:latin typeface="Arial" panose="020B0604020202020204" pitchFamily="34" charset="0"/>
                <a:cs typeface="Arial" panose="020B0604020202020204" pitchFamily="34" charset="0"/>
              </a:rPr>
              <a:t>Biological Factors (Nature):</a:t>
            </a:r>
          </a:p>
          <a:p>
            <a:pPr marL="0" indent="0">
              <a:buNone/>
            </a:pPr>
            <a:r>
              <a:rPr lang="en-GB" dirty="0">
                <a:solidFill>
                  <a:schemeClr val="bg1"/>
                </a:solidFill>
                <a:latin typeface="Arial" panose="020B0604020202020204" pitchFamily="34" charset="0"/>
                <a:cs typeface="Arial" panose="020B0604020202020204" pitchFamily="34" charset="0"/>
              </a:rPr>
              <a:t>Chronic stress disrupts cortisol regulation, affecting concentration, memory, and mood (McEwen, 2007; Sapolsky, 2004).</a:t>
            </a:r>
          </a:p>
          <a:p>
            <a:pPr marL="0" indent="0">
              <a:buNone/>
            </a:pPr>
            <a:r>
              <a:rPr lang="en-GB" b="1" dirty="0">
                <a:solidFill>
                  <a:schemeClr val="bg1"/>
                </a:solidFill>
                <a:latin typeface="Arial" panose="020B0604020202020204" pitchFamily="34" charset="0"/>
                <a:cs typeface="Arial" panose="020B0604020202020204" pitchFamily="34" charset="0"/>
              </a:rPr>
              <a:t>Environmental Factors (Nurture):  </a:t>
            </a:r>
          </a:p>
          <a:p>
            <a:pPr marL="0" indent="0">
              <a:buNone/>
            </a:pPr>
            <a:r>
              <a:rPr lang="en-GB" dirty="0">
                <a:solidFill>
                  <a:schemeClr val="bg1"/>
                </a:solidFill>
                <a:latin typeface="Arial" panose="020B0604020202020204" pitchFamily="34" charset="0"/>
                <a:cs typeface="Arial" panose="020B0604020202020204" pitchFamily="34" charset="0"/>
              </a:rPr>
              <a:t>Limited peer interaction hampers social development (Hartup &amp; Rubin, 1995). High responsibility can lead to emotional exhaustion (Maslach &amp; Jackson, 1981), while inconsistent adult support may result in underdeveloped coping strategies (Bowlby, 1969). Restricted opportunities for autonomy further affect development (Erikson, 1968)</a:t>
            </a:r>
            <a:endParaRPr lang="en-GB" dirty="0">
              <a:solidFill>
                <a:schemeClr val="bg1"/>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31CEE62A-4E68-38A0-62EE-C9F36468E3EA}"/>
              </a:ext>
            </a:extLst>
          </p:cNvPr>
          <p:cNvSpPr>
            <a:spLocks noGrp="1"/>
          </p:cNvSpPr>
          <p:nvPr>
            <p:ph type="sldNum" sz="quarter" idx="12"/>
          </p:nvPr>
        </p:nvSpPr>
        <p:spPr>
          <a:xfrm>
            <a:off x="10758922" y="6217920"/>
            <a:ext cx="365760" cy="365760"/>
          </a:xfrm>
        </p:spPr>
        <p:txBody>
          <a:bodyPr>
            <a:normAutofit/>
          </a:bodyPr>
          <a:lstStyle/>
          <a:p>
            <a:pPr>
              <a:lnSpc>
                <a:spcPct val="90000"/>
              </a:lnSpc>
              <a:spcAft>
                <a:spcPts val="600"/>
              </a:spcAft>
              <a:defRPr/>
            </a:pPr>
            <a:fld id="{8B34AADE-47AB-4FD6-A959-68A9E6432E18}" type="slidenum">
              <a:rPr lang="en-GB" altLang="en-US"/>
              <a:pPr>
                <a:lnSpc>
                  <a:spcPct val="90000"/>
                </a:lnSpc>
                <a:spcAft>
                  <a:spcPts val="600"/>
                </a:spcAft>
                <a:defRPr/>
              </a:pPr>
              <a:t>6</a:t>
            </a:fld>
            <a:endParaRPr lang="en-GB" altLang="en-US" dirty="0"/>
          </a:p>
        </p:txBody>
      </p:sp>
    </p:spTree>
    <p:extLst>
      <p:ext uri="{BB962C8B-B14F-4D97-AF65-F5344CB8AC3E}">
        <p14:creationId xmlns:p14="http://schemas.microsoft.com/office/powerpoint/2010/main" val="101518186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A01019-2C81-7062-26D0-1BE5825027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8A37C6-481F-7211-2A61-7B4522DC3F59}"/>
              </a:ext>
            </a:extLst>
          </p:cNvPr>
          <p:cNvSpPr>
            <a:spLocks noGrp="1"/>
          </p:cNvSpPr>
          <p:nvPr>
            <p:ph type="title"/>
          </p:nvPr>
        </p:nvSpPr>
        <p:spPr>
          <a:xfrm>
            <a:off x="684212" y="144782"/>
            <a:ext cx="9452846" cy="705823"/>
          </a:xfrm>
        </p:spPr>
        <p:txBody>
          <a:bodyPr>
            <a:noAutofit/>
          </a:bodyPr>
          <a:lstStyle/>
          <a:p>
            <a:r>
              <a:rPr lang="en-GB" b="1" dirty="0">
                <a:latin typeface="Arial" panose="020B0604020202020204" pitchFamily="34" charset="0"/>
                <a:cs typeface="Arial" panose="020B0604020202020204" pitchFamily="34" charset="0"/>
              </a:rPr>
              <a:t>Theoretical Application: Understanding Jenny’s Needs</a:t>
            </a:r>
          </a:p>
        </p:txBody>
      </p:sp>
      <p:sp>
        <p:nvSpPr>
          <p:cNvPr id="3" name="Content Placeholder 2">
            <a:extLst>
              <a:ext uri="{FF2B5EF4-FFF2-40B4-BE49-F238E27FC236}">
                <a16:creationId xmlns:a16="http://schemas.microsoft.com/office/drawing/2014/main" id="{CB4E5251-EFEB-8AE7-4C13-8F09B70FF013}"/>
              </a:ext>
            </a:extLst>
          </p:cNvPr>
          <p:cNvSpPr>
            <a:spLocks noGrp="1"/>
          </p:cNvSpPr>
          <p:nvPr>
            <p:ph idx="1"/>
          </p:nvPr>
        </p:nvSpPr>
        <p:spPr>
          <a:xfrm>
            <a:off x="2613660" y="1607822"/>
            <a:ext cx="8831581" cy="4251959"/>
          </a:xfrm>
        </p:spPr>
        <p:txBody>
          <a:bodyPr>
            <a:normAutofit/>
          </a:bodyPr>
          <a:lstStyle/>
          <a:p>
            <a:pPr marL="0" indent="0">
              <a:buNone/>
            </a:pPr>
            <a:r>
              <a:rPr lang="en-GB" sz="1200" b="1" dirty="0">
                <a:latin typeface="Arial" panose="020B0604020202020204" pitchFamily="34" charset="0"/>
                <a:cs typeface="Arial" panose="020B0604020202020204" pitchFamily="34" charset="0"/>
              </a:rPr>
              <a:t>.</a:t>
            </a:r>
          </a:p>
          <a:p>
            <a:endParaRPr lang="en-GB" sz="2400" dirty="0">
              <a:solidFill>
                <a:schemeClr val="tx1"/>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ADF7860B-A5D7-6488-C7F8-E263AFBE2119}"/>
              </a:ext>
            </a:extLst>
          </p:cNvPr>
          <p:cNvSpPr>
            <a:spLocks noGrp="1"/>
          </p:cNvSpPr>
          <p:nvPr>
            <p:ph type="sldNum" sz="quarter" idx="12"/>
          </p:nvPr>
        </p:nvSpPr>
        <p:spPr/>
        <p:txBody>
          <a:bodyPr/>
          <a:lstStyle/>
          <a:p>
            <a:pPr>
              <a:defRPr/>
            </a:pPr>
            <a:fld id="{8B34AADE-47AB-4FD6-A959-68A9E6432E18}" type="slidenum">
              <a:rPr lang="en-GB" altLang="en-US" smtClean="0"/>
              <a:pPr>
                <a:defRPr/>
              </a:pPr>
              <a:t>7</a:t>
            </a:fld>
            <a:endParaRPr lang="en-GB" altLang="en-US" dirty="0"/>
          </a:p>
        </p:txBody>
      </p:sp>
      <p:graphicFrame>
        <p:nvGraphicFramePr>
          <p:cNvPr id="14" name="TextBox 11">
            <a:extLst>
              <a:ext uri="{FF2B5EF4-FFF2-40B4-BE49-F238E27FC236}">
                <a16:creationId xmlns:a16="http://schemas.microsoft.com/office/drawing/2014/main" id="{7D572EEC-9B2F-070F-E614-E1BF1EAB8C11}"/>
              </a:ext>
            </a:extLst>
          </p:cNvPr>
          <p:cNvGraphicFramePr/>
          <p:nvPr>
            <p:extLst>
              <p:ext uri="{D42A27DB-BD31-4B8C-83A1-F6EECF244321}">
                <p14:modId xmlns:p14="http://schemas.microsoft.com/office/powerpoint/2010/main" val="1164262762"/>
              </p:ext>
            </p:extLst>
          </p:nvPr>
        </p:nvGraphicFramePr>
        <p:xfrm>
          <a:off x="0" y="998219"/>
          <a:ext cx="11940363" cy="43605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EDC434AB-7AB9-CF78-91EB-9765115AFB5C}"/>
              </a:ext>
            </a:extLst>
          </p:cNvPr>
          <p:cNvPicPr>
            <a:picLocks noChangeAspect="1"/>
          </p:cNvPicPr>
          <p:nvPr/>
        </p:nvPicPr>
        <p:blipFill>
          <a:blip r:embed="rId7"/>
          <a:stretch>
            <a:fillRect/>
          </a:stretch>
        </p:blipFill>
        <p:spPr>
          <a:xfrm>
            <a:off x="0" y="3115340"/>
            <a:ext cx="4157330" cy="3742660"/>
          </a:xfrm>
          <a:prstGeom prst="rect">
            <a:avLst/>
          </a:prstGeom>
        </p:spPr>
      </p:pic>
    </p:spTree>
    <p:extLst>
      <p:ext uri="{BB962C8B-B14F-4D97-AF65-F5344CB8AC3E}">
        <p14:creationId xmlns:p14="http://schemas.microsoft.com/office/powerpoint/2010/main" val="1231919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74E0D-A9CA-88FF-8504-0325D5FC92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B1474F-80BA-748E-2EAD-B915D5A22F7D}"/>
              </a:ext>
            </a:extLst>
          </p:cNvPr>
          <p:cNvSpPr>
            <a:spLocks noGrp="1"/>
          </p:cNvSpPr>
          <p:nvPr>
            <p:ph type="title"/>
          </p:nvPr>
        </p:nvSpPr>
        <p:spPr>
          <a:xfrm>
            <a:off x="-1" y="121920"/>
            <a:ext cx="11238271" cy="1096969"/>
          </a:xfrm>
        </p:spPr>
        <p:txBody>
          <a:bodyPr>
            <a:normAutofit/>
          </a:bodyPr>
          <a:lstStyle/>
          <a:p>
            <a:br>
              <a:rPr lang="en-GB" sz="1100" b="1" dirty="0">
                <a:latin typeface="Arial" panose="020B0604020202020204" pitchFamily="34" charset="0"/>
                <a:cs typeface="Arial" panose="020B0604020202020204" pitchFamily="34" charset="0"/>
              </a:rPr>
            </a:br>
            <a:br>
              <a:rPr lang="en-GB" sz="1100" b="1" dirty="0">
                <a:latin typeface="Arial" panose="020B0604020202020204" pitchFamily="34" charset="0"/>
                <a:cs typeface="Arial" panose="020B0604020202020204" pitchFamily="34" charset="0"/>
              </a:rPr>
            </a:br>
            <a:r>
              <a:rPr lang="en-GB" sz="3100" b="1" dirty="0">
                <a:latin typeface="Arial" panose="020B0604020202020204" pitchFamily="34" charset="0"/>
                <a:cs typeface="Arial" panose="020B0604020202020204" pitchFamily="34" charset="0"/>
              </a:rPr>
              <a:t>Support Plan Based on Attachment Theory</a:t>
            </a:r>
          </a:p>
        </p:txBody>
      </p:sp>
      <p:sp>
        <p:nvSpPr>
          <p:cNvPr id="3" name="Content Placeholder 2">
            <a:extLst>
              <a:ext uri="{FF2B5EF4-FFF2-40B4-BE49-F238E27FC236}">
                <a16:creationId xmlns:a16="http://schemas.microsoft.com/office/drawing/2014/main" id="{CCD6ADE0-1169-8297-67A3-0ABC3E3AB17C}"/>
              </a:ext>
            </a:extLst>
          </p:cNvPr>
          <p:cNvSpPr>
            <a:spLocks noGrp="1"/>
          </p:cNvSpPr>
          <p:nvPr>
            <p:ph idx="1"/>
          </p:nvPr>
        </p:nvSpPr>
        <p:spPr>
          <a:xfrm>
            <a:off x="176982" y="1005840"/>
            <a:ext cx="11798708" cy="4864017"/>
          </a:xfrm>
        </p:spPr>
        <p:txBody>
          <a:bodyPr>
            <a:normAutofit/>
          </a:bodyPr>
          <a:lstStyle/>
          <a:p>
            <a:pPr marL="0" indent="0">
              <a:buNone/>
            </a:pPr>
            <a:endParaRPr lang="en-GB" b="1" dirty="0"/>
          </a:p>
          <a:p>
            <a:pPr marL="0" indent="0">
              <a:buNone/>
            </a:pPr>
            <a:endParaRPr lang="en-GB" sz="2400" dirty="0">
              <a:solidFill>
                <a:schemeClr val="tx1"/>
              </a:solidFill>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723EF9D4-88EA-A7BF-38A1-4B59954FE149}"/>
              </a:ext>
            </a:extLst>
          </p:cNvPr>
          <p:cNvSpPr>
            <a:spLocks noGrp="1"/>
          </p:cNvSpPr>
          <p:nvPr>
            <p:ph type="sldNum" sz="quarter" idx="12"/>
          </p:nvPr>
        </p:nvSpPr>
        <p:spPr/>
        <p:txBody>
          <a:bodyPr/>
          <a:lstStyle/>
          <a:p>
            <a:pPr>
              <a:defRPr/>
            </a:pPr>
            <a:fld id="{8B34AADE-47AB-4FD6-A959-68A9E6432E18}" type="slidenum">
              <a:rPr lang="en-GB" altLang="en-US" smtClean="0"/>
              <a:pPr>
                <a:defRPr/>
              </a:pPr>
              <a:t>8</a:t>
            </a:fld>
            <a:endParaRPr lang="en-GB" altLang="en-US" dirty="0"/>
          </a:p>
        </p:txBody>
      </p:sp>
      <p:sp>
        <p:nvSpPr>
          <p:cNvPr id="7" name="TextBox 6">
            <a:extLst>
              <a:ext uri="{FF2B5EF4-FFF2-40B4-BE49-F238E27FC236}">
                <a16:creationId xmlns:a16="http://schemas.microsoft.com/office/drawing/2014/main" id="{907E50AC-9CEC-48BE-BBDB-09F799B3B090}"/>
              </a:ext>
            </a:extLst>
          </p:cNvPr>
          <p:cNvSpPr txBox="1"/>
          <p:nvPr/>
        </p:nvSpPr>
        <p:spPr>
          <a:xfrm>
            <a:off x="1022554" y="1566952"/>
            <a:ext cx="9301316" cy="3016210"/>
          </a:xfrm>
          <a:prstGeom prst="rect">
            <a:avLst/>
          </a:prstGeom>
          <a:noFill/>
        </p:spPr>
        <p:txBody>
          <a:bodyPr wrap="square">
            <a:spAutoFit/>
          </a:bodyPr>
          <a:lstStyle/>
          <a:p>
            <a:r>
              <a:rPr lang="en-GB" sz="2800" b="1" dirty="0">
                <a:latin typeface="Arial" panose="020B0604020202020204" pitchFamily="34" charset="0"/>
                <a:cs typeface="Arial" panose="020B0604020202020204" pitchFamily="34" charset="0"/>
              </a:rPr>
              <a:t>Practical Strategies:</a:t>
            </a:r>
          </a:p>
          <a:p>
            <a:endParaRPr lang="en-GB" b="1"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n-GB" dirty="0">
                <a:latin typeface="Arial" panose="020B0604020202020204" pitchFamily="34" charset="0"/>
                <a:cs typeface="Arial" panose="020B0604020202020204" pitchFamily="34" charset="0"/>
              </a:rPr>
              <a:t>Key worker/mentor provides consistent emotional support and models secure attachment.</a:t>
            </a:r>
          </a:p>
          <a:p>
            <a:pPr marL="342900" indent="-342900">
              <a:buFont typeface="Wingdings" panose="05000000000000000000" pitchFamily="2" charset="2"/>
              <a:buChar char="§"/>
            </a:pPr>
            <a:r>
              <a:rPr lang="en-GB" dirty="0">
                <a:latin typeface="Arial" panose="020B0604020202020204" pitchFamily="34" charset="0"/>
                <a:cs typeface="Arial" panose="020B0604020202020204" pitchFamily="34" charset="0"/>
              </a:rPr>
              <a:t>Young carer peer groups reduce isolation and build social identity</a:t>
            </a:r>
          </a:p>
          <a:p>
            <a:pPr marL="342900" indent="-342900">
              <a:buFont typeface="Wingdings" panose="05000000000000000000" pitchFamily="2" charset="2"/>
              <a:buChar char="§"/>
            </a:pPr>
            <a:r>
              <a:rPr lang="en-GB" dirty="0">
                <a:latin typeface="Arial" panose="020B0604020202020204" pitchFamily="34" charset="0"/>
                <a:cs typeface="Arial" panose="020B0604020202020204" pitchFamily="34" charset="0"/>
              </a:rPr>
              <a:t>Counselling/therapy grief processing, emotional regulation, coping skills</a:t>
            </a:r>
          </a:p>
          <a:p>
            <a:pPr marL="342900" indent="-342900">
              <a:buFont typeface="Wingdings" panose="05000000000000000000" pitchFamily="2" charset="2"/>
              <a:buChar char="§"/>
            </a:pPr>
            <a:r>
              <a:rPr lang="en-GB" dirty="0">
                <a:latin typeface="Arial" panose="020B0604020202020204" pitchFamily="34" charset="0"/>
                <a:cs typeface="Arial" panose="020B0604020202020204" pitchFamily="34" charset="0"/>
              </a:rPr>
              <a:t>School‑based support, pastoral support, flexible deadlines, and awareness of home context</a:t>
            </a:r>
          </a:p>
          <a:p>
            <a:pPr marL="342900" indent="-342900">
              <a:buFont typeface="Wingdings" panose="05000000000000000000" pitchFamily="2" charset="2"/>
              <a:buChar char="§"/>
            </a:pPr>
            <a:r>
              <a:rPr lang="en-GB" dirty="0">
                <a:latin typeface="Arial" panose="020B0604020202020204" pitchFamily="34" charset="0"/>
                <a:cs typeface="Arial" panose="020B0604020202020204" pitchFamily="34" charset="0"/>
              </a:rPr>
              <a:t>Respite care and home support reduce caregiving burden and restore balance</a:t>
            </a:r>
          </a:p>
          <a:p>
            <a:pPr marL="342900" indent="-342900">
              <a:buFont typeface="Wingdings" panose="05000000000000000000" pitchFamily="2" charset="2"/>
              <a:buChar char="§"/>
            </a:pPr>
            <a:r>
              <a:rPr lang="en-GB" dirty="0">
                <a:latin typeface="Arial" panose="020B0604020202020204" pitchFamily="34" charset="0"/>
                <a:cs typeface="Arial" panose="020B0604020202020204" pitchFamily="34" charset="0"/>
              </a:rPr>
              <a:t>Youth activities promote autonomy, confidence, and identity development</a:t>
            </a:r>
          </a:p>
        </p:txBody>
      </p:sp>
    </p:spTree>
    <p:extLst>
      <p:ext uri="{BB962C8B-B14F-4D97-AF65-F5344CB8AC3E}">
        <p14:creationId xmlns:p14="http://schemas.microsoft.com/office/powerpoint/2010/main" val="4011015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49EAAB3-D4DE-9930-6370-0F4CE93A1ACC}"/>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684BAC-8EB8-24BD-6BCF-AD52598BD4C0}"/>
              </a:ext>
            </a:extLst>
          </p:cNvPr>
          <p:cNvSpPr>
            <a:spLocks noGrp="1"/>
          </p:cNvSpPr>
          <p:nvPr>
            <p:ph type="title"/>
          </p:nvPr>
        </p:nvSpPr>
        <p:spPr>
          <a:xfrm>
            <a:off x="825910" y="-1"/>
            <a:ext cx="4406893" cy="6961239"/>
          </a:xfrm>
          <a:prstGeom prst="ellipse">
            <a:avLst/>
          </a:prstGeom>
          <a:solidFill>
            <a:schemeClr val="accent2">
              <a:lumMod val="75000"/>
            </a:schemeClr>
          </a:solidFill>
          <a:ln>
            <a:noFill/>
          </a:ln>
        </p:spPr>
        <p:txBody>
          <a:bodyPr>
            <a:noAutofit/>
          </a:bodyPr>
          <a:lstStyle/>
          <a:p>
            <a:r>
              <a:rPr lang="en-GB" b="1" dirty="0">
                <a:solidFill>
                  <a:srgbClr val="FFFFFF"/>
                </a:solidFill>
                <a:latin typeface="Arial" panose="020B0604020202020204" pitchFamily="34" charset="0"/>
                <a:cs typeface="Arial" panose="020B0604020202020204" pitchFamily="34" charset="0"/>
              </a:rPr>
              <a:t>Evaluation: Usefulness &amp; Limitations</a:t>
            </a:r>
          </a:p>
        </p:txBody>
      </p:sp>
      <p:sp>
        <p:nvSpPr>
          <p:cNvPr id="3" name="Content Placeholder 2">
            <a:extLst>
              <a:ext uri="{FF2B5EF4-FFF2-40B4-BE49-F238E27FC236}">
                <a16:creationId xmlns:a16="http://schemas.microsoft.com/office/drawing/2014/main" id="{61444B31-0E6D-C3BF-25D2-AEFCFCE2F8FE}"/>
              </a:ext>
            </a:extLst>
          </p:cNvPr>
          <p:cNvSpPr>
            <a:spLocks noGrp="1"/>
          </p:cNvSpPr>
          <p:nvPr>
            <p:ph idx="1"/>
          </p:nvPr>
        </p:nvSpPr>
        <p:spPr>
          <a:xfrm>
            <a:off x="5232805" y="361637"/>
            <a:ext cx="6792047" cy="5581963"/>
          </a:xfrm>
        </p:spPr>
        <p:txBody>
          <a:bodyPr vert="horz" anchor="ctr" anchorCtr="1">
            <a:normAutofit fontScale="25000" lnSpcReduction="20000"/>
          </a:bodyPr>
          <a:lstStyle/>
          <a:p>
            <a:pPr marL="0" indent="0" defTabSz="914377" eaLnBrk="0" fontAlgn="base" hangingPunct="0">
              <a:lnSpc>
                <a:spcPct val="90000"/>
              </a:lnSpc>
              <a:spcBef>
                <a:spcPct val="0"/>
              </a:spcBef>
              <a:spcAft>
                <a:spcPts val="600"/>
              </a:spcAft>
              <a:buClrTx/>
              <a:buSzTx/>
              <a:buNone/>
            </a:pPr>
            <a:r>
              <a:rPr lang="en-GB" altLang="en-US" sz="8000" b="1" dirty="0">
                <a:latin typeface="Arial" panose="020B0604020202020204" pitchFamily="34" charset="0"/>
              </a:rPr>
              <a:t>Usefulness:</a:t>
            </a:r>
          </a:p>
          <a:p>
            <a:pPr marL="0" indent="0" defTabSz="914377" eaLnBrk="0" fontAlgn="base" hangingPunct="0">
              <a:lnSpc>
                <a:spcPct val="90000"/>
              </a:lnSpc>
              <a:spcBef>
                <a:spcPct val="0"/>
              </a:spcBef>
              <a:spcAft>
                <a:spcPts val="600"/>
              </a:spcAft>
              <a:buClrTx/>
              <a:buSzTx/>
              <a:buNone/>
            </a:pPr>
            <a:endParaRPr lang="en-GB" altLang="en-US" sz="2800" b="1" dirty="0">
              <a:latin typeface="Arial" panose="020B0604020202020204" pitchFamily="34" charset="0"/>
              <a:cs typeface="Arial" panose="020B0604020202020204" pitchFamily="34" charset="0"/>
            </a:endParaRPr>
          </a:p>
          <a:p>
            <a:r>
              <a:rPr lang="en-GB" sz="8000" dirty="0">
                <a:latin typeface="Arial" panose="020B0604020202020204" pitchFamily="34" charset="0"/>
                <a:cs typeface="Arial" panose="020B0604020202020204" pitchFamily="34" charset="0"/>
              </a:rPr>
              <a:t>Explains the emotional effects of loss and inconsistent caregiving (Bowlby, 1969; Howe, 2011).</a:t>
            </a:r>
          </a:p>
          <a:p>
            <a:r>
              <a:rPr lang="en-GB" sz="8000" dirty="0">
                <a:latin typeface="Arial" panose="020B0604020202020204" pitchFamily="34" charset="0"/>
                <a:cs typeface="Arial" panose="020B0604020202020204" pitchFamily="34" charset="0"/>
              </a:rPr>
              <a:t>Emphasises the role of secure relationships in building resilience (Johnson, 2019; </a:t>
            </a:r>
            <a:r>
              <a:rPr lang="en-GB" sz="8000" dirty="0" err="1">
                <a:latin typeface="Arial" panose="020B0604020202020204" pitchFamily="34" charset="0"/>
                <a:cs typeface="Arial" panose="020B0604020202020204" pitchFamily="34" charset="0"/>
              </a:rPr>
              <a:t>Mikulincer</a:t>
            </a:r>
            <a:r>
              <a:rPr lang="en-GB" sz="8000" dirty="0">
                <a:latin typeface="Arial" panose="020B0604020202020204" pitchFamily="34" charset="0"/>
                <a:cs typeface="Arial" panose="020B0604020202020204" pitchFamily="34" charset="0"/>
              </a:rPr>
              <a:t> &amp; Shaver, 2019).</a:t>
            </a:r>
          </a:p>
          <a:p>
            <a:r>
              <a:rPr lang="en-GB" sz="8000" dirty="0">
                <a:latin typeface="Arial" panose="020B0604020202020204" pitchFamily="34" charset="0"/>
                <a:cs typeface="Arial" panose="020B0604020202020204" pitchFamily="34" charset="0"/>
              </a:rPr>
              <a:t>Identifies risks like anxiety, isolation, and insecure attachment (Lim et al., 2020).</a:t>
            </a:r>
          </a:p>
          <a:p>
            <a:r>
              <a:rPr lang="en-GB" sz="8000" dirty="0">
                <a:latin typeface="Arial" panose="020B0604020202020204" pitchFamily="34" charset="0"/>
                <a:cs typeface="Arial" panose="020B0604020202020204" pitchFamily="34" charset="0"/>
              </a:rPr>
              <a:t>Offers a relational framework for support planning (Cassidy &amp; Shaver, 2016).</a:t>
            </a:r>
          </a:p>
          <a:p>
            <a:pPr marL="0" indent="0" defTabSz="914377" eaLnBrk="0" fontAlgn="base" hangingPunct="0">
              <a:lnSpc>
                <a:spcPct val="90000"/>
              </a:lnSpc>
              <a:spcBef>
                <a:spcPct val="0"/>
              </a:spcBef>
              <a:spcAft>
                <a:spcPts val="600"/>
              </a:spcAft>
              <a:buClrTx/>
              <a:buSzTx/>
              <a:buNone/>
            </a:pPr>
            <a:endParaRPr lang="en-GB" altLang="en-US" sz="5000" dirty="0">
              <a:latin typeface="Arial" panose="020B0604020202020204" pitchFamily="34" charset="0"/>
              <a:cs typeface="Arial" panose="020B0604020202020204" pitchFamily="34" charset="0"/>
            </a:endParaRPr>
          </a:p>
          <a:p>
            <a:pPr marL="0" indent="0" defTabSz="914377" eaLnBrk="0" fontAlgn="base" hangingPunct="0">
              <a:lnSpc>
                <a:spcPct val="90000"/>
              </a:lnSpc>
              <a:spcBef>
                <a:spcPct val="0"/>
              </a:spcBef>
              <a:spcAft>
                <a:spcPts val="600"/>
              </a:spcAft>
              <a:buClrTx/>
              <a:buSzTx/>
              <a:buNone/>
            </a:pPr>
            <a:r>
              <a:rPr lang="en-GB" altLang="en-US" sz="8000" b="1" dirty="0">
                <a:latin typeface="Arial" panose="020B0604020202020204" pitchFamily="34" charset="0"/>
                <a:cs typeface="Arial" panose="020B0604020202020204" pitchFamily="34" charset="0"/>
              </a:rPr>
              <a:t>Limitations:</a:t>
            </a:r>
          </a:p>
          <a:p>
            <a:pPr marL="0" indent="0" defTabSz="914377" eaLnBrk="0" fontAlgn="base" hangingPunct="0">
              <a:lnSpc>
                <a:spcPct val="90000"/>
              </a:lnSpc>
              <a:spcBef>
                <a:spcPct val="0"/>
              </a:spcBef>
              <a:spcAft>
                <a:spcPts val="600"/>
              </a:spcAft>
              <a:buClrTx/>
              <a:buSzTx/>
              <a:buNone/>
            </a:pPr>
            <a:endParaRPr lang="en-GB" altLang="en-US" sz="3600" b="1" dirty="0">
              <a:latin typeface="Arial" panose="020B0604020202020204" pitchFamily="34" charset="0"/>
              <a:cs typeface="Arial" panose="020B0604020202020204" pitchFamily="34" charset="0"/>
            </a:endParaRPr>
          </a:p>
          <a:p>
            <a:r>
              <a:rPr lang="en-GB" sz="8000" dirty="0">
                <a:latin typeface="Arial" panose="020B0604020202020204" pitchFamily="34" charset="0"/>
                <a:cs typeface="Arial" panose="020B0604020202020204" pitchFamily="34" charset="0"/>
              </a:rPr>
              <a:t>Primarily focuses on early childhood; peers, school, and culture influence adolescence (Gillibrand et al., 2016).</a:t>
            </a:r>
          </a:p>
          <a:p>
            <a:r>
              <a:rPr lang="en-GB" sz="8000" dirty="0">
                <a:latin typeface="Arial" panose="020B0604020202020204" pitchFamily="34" charset="0"/>
                <a:cs typeface="Arial" panose="020B0604020202020204" pitchFamily="34" charset="0"/>
              </a:rPr>
              <a:t>Lacks consideration of structural issues such as poverty and service access (Department of Health and Social Care, 2014).</a:t>
            </a:r>
          </a:p>
          <a:p>
            <a:r>
              <a:rPr lang="en-GB" sz="8000" dirty="0">
                <a:latin typeface="Arial" panose="020B0604020202020204" pitchFamily="34" charset="0"/>
                <a:cs typeface="Arial" panose="020B0604020202020204" pitchFamily="34" charset="0"/>
              </a:rPr>
              <a:t>May oversimplify complex family dynamics (Hartup &amp; Rubin, 1995).</a:t>
            </a:r>
          </a:p>
          <a:p>
            <a:r>
              <a:rPr lang="en-GB" sz="8000" dirty="0">
                <a:latin typeface="Arial" panose="020B0604020202020204" pitchFamily="34" charset="0"/>
                <a:cs typeface="Arial" panose="020B0604020202020204" pitchFamily="34" charset="0"/>
              </a:rPr>
              <a:t>Best used with ecological or sociocultural models (e.g., Bronfenbrenner’s model) (Bronfenbrenner, 1979).</a:t>
            </a:r>
          </a:p>
          <a:p>
            <a:pPr marL="0" indent="0" defTabSz="914377" eaLnBrk="0" fontAlgn="base" hangingPunct="0">
              <a:lnSpc>
                <a:spcPct val="90000"/>
              </a:lnSpc>
              <a:spcBef>
                <a:spcPct val="0"/>
              </a:spcBef>
              <a:spcAft>
                <a:spcPts val="600"/>
              </a:spcAft>
              <a:buClrTx/>
              <a:buSzTx/>
              <a:buNone/>
            </a:pPr>
            <a:endParaRPr lang="en-GB" altLang="en-US" sz="2800" b="1" dirty="0">
              <a:latin typeface="Arial" panose="020B0604020202020204" pitchFamily="34" charset="0"/>
            </a:endParaRPr>
          </a:p>
        </p:txBody>
      </p:sp>
      <p:sp>
        <p:nvSpPr>
          <p:cNvPr id="5" name="Slide Number Placeholder 4">
            <a:extLst>
              <a:ext uri="{FF2B5EF4-FFF2-40B4-BE49-F238E27FC236}">
                <a16:creationId xmlns:a16="http://schemas.microsoft.com/office/drawing/2014/main" id="{5DF60502-225C-7694-FF57-8B2A9AF544A7}"/>
              </a:ext>
            </a:extLst>
          </p:cNvPr>
          <p:cNvSpPr>
            <a:spLocks noGrp="1"/>
          </p:cNvSpPr>
          <p:nvPr>
            <p:ph type="sldNum" sz="quarter" idx="12"/>
          </p:nvPr>
        </p:nvSpPr>
        <p:spPr>
          <a:xfrm>
            <a:off x="10758922" y="6217920"/>
            <a:ext cx="365760" cy="365760"/>
          </a:xfrm>
        </p:spPr>
        <p:txBody>
          <a:bodyPr>
            <a:normAutofit/>
          </a:bodyPr>
          <a:lstStyle/>
          <a:p>
            <a:pPr>
              <a:lnSpc>
                <a:spcPct val="90000"/>
              </a:lnSpc>
              <a:spcAft>
                <a:spcPts val="600"/>
              </a:spcAft>
              <a:defRPr/>
            </a:pPr>
            <a:fld id="{8B34AADE-47AB-4FD6-A959-68A9E6432E18}" type="slidenum">
              <a:rPr lang="en-GB" altLang="en-US"/>
              <a:pPr>
                <a:lnSpc>
                  <a:spcPct val="90000"/>
                </a:lnSpc>
                <a:spcAft>
                  <a:spcPts val="600"/>
                </a:spcAft>
                <a:defRPr/>
              </a:pPr>
              <a:t>9</a:t>
            </a:fld>
            <a:endParaRPr lang="en-GB" altLang="en-US" dirty="0"/>
          </a:p>
        </p:txBody>
      </p:sp>
      <p:sp>
        <p:nvSpPr>
          <p:cNvPr id="4" name="Rectangle 1">
            <a:extLst>
              <a:ext uri="{FF2B5EF4-FFF2-40B4-BE49-F238E27FC236}">
                <a16:creationId xmlns:a16="http://schemas.microsoft.com/office/drawing/2014/main" id="{E1F05D5C-1251-0407-488C-3763FCA331A8}"/>
              </a:ext>
            </a:extLst>
          </p:cNvPr>
          <p:cNvSpPr>
            <a:spLocks noChangeArrowheads="1"/>
          </p:cNvSpPr>
          <p:nvPr/>
        </p:nvSpPr>
        <p:spPr bwMode="auto">
          <a:xfrm>
            <a:off x="0" y="-361638"/>
            <a:ext cx="248786"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377" eaLnBrk="0" fontAlgn="base" hangingPunct="0">
              <a:spcBef>
                <a:spcPct val="0"/>
              </a:spcBef>
              <a:spcAft>
                <a:spcPts val="600"/>
              </a:spcAft>
            </a:pPr>
            <a:r>
              <a:rPr lang="en-US" altLang="en-US" dirty="0">
                <a:latin typeface="Arial" panose="020B0604020202020204" pitchFamily="34" charset="0"/>
              </a:rPr>
              <a:t> </a:t>
            </a:r>
          </a:p>
          <a:p>
            <a:pPr defTabSz="914377" eaLnBrk="0" fontAlgn="base" hangingPunct="0">
              <a:spcBef>
                <a:spcPct val="0"/>
              </a:spcBef>
              <a:spcAft>
                <a:spcPts val="600"/>
              </a:spcAft>
            </a:pPr>
            <a:endParaRPr lang="en-US" altLang="en-US" dirty="0">
              <a:latin typeface="Arial" panose="020B0604020202020204" pitchFamily="34" charset="0"/>
            </a:endParaRPr>
          </a:p>
        </p:txBody>
      </p:sp>
    </p:spTree>
    <p:extLst>
      <p:ext uri="{BB962C8B-B14F-4D97-AF65-F5344CB8AC3E}">
        <p14:creationId xmlns:p14="http://schemas.microsoft.com/office/powerpoint/2010/main" val="2696177290"/>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a:extLst>
            <a:ext uri="{FF2B5EF4-FFF2-40B4-BE49-F238E27FC236}">
              <a16:creationId xmlns:a16="http://schemas.microsoft.com/office/drawing/2014/main" id="{8E2E126E-1CCE-5E87-BA93-D5FB607B51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9F3FC1B-D259-06AA-9A58-3D67F627CE20}"/>
              </a:ext>
            </a:extLst>
          </p:cNvPr>
          <p:cNvSpPr>
            <a:spLocks noGrp="1"/>
          </p:cNvSpPr>
          <p:nvPr>
            <p:ph type="title"/>
          </p:nvPr>
        </p:nvSpPr>
        <p:spPr>
          <a:xfrm>
            <a:off x="829781" y="2708804"/>
            <a:ext cx="3698803" cy="1440394"/>
          </a:xfrm>
          <a:noFill/>
          <a:ln>
            <a:solidFill>
              <a:schemeClr val="tx1"/>
            </a:solidFill>
          </a:ln>
        </p:spPr>
        <p:txBody>
          <a:bodyPr>
            <a:normAutofit/>
          </a:bodyPr>
          <a:lstStyle/>
          <a:p>
            <a:r>
              <a:rPr lang="en-GB" b="1" dirty="0">
                <a:solidFill>
                  <a:schemeClr val="tx1"/>
                </a:solidFill>
                <a:latin typeface="Arial" panose="020B0604020202020204" pitchFamily="34" charset="0"/>
                <a:cs typeface="Arial" panose="020B0604020202020204" pitchFamily="34" charset="0"/>
              </a:rPr>
              <a:t>Conclusion</a:t>
            </a:r>
          </a:p>
        </p:txBody>
      </p:sp>
      <p:sp>
        <p:nvSpPr>
          <p:cNvPr id="11" name="Rectangle 10">
            <a:extLst>
              <a:ext uri="{FF2B5EF4-FFF2-40B4-BE49-F238E27FC236}">
                <a16:creationId xmlns:a16="http://schemas.microsoft.com/office/drawing/2014/main" id="{FB403EBD-907E-4D59-98D4-A72CD1063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tx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3">
            <a:extLst>
              <a:ext uri="{FF2B5EF4-FFF2-40B4-BE49-F238E27FC236}">
                <a16:creationId xmlns:a16="http://schemas.microsoft.com/office/drawing/2014/main" id="{2907878A-1CFC-D987-BDA7-CC08DC620F32}"/>
              </a:ext>
            </a:extLst>
          </p:cNvPr>
          <p:cNvSpPr>
            <a:spLocks noGrp="1" noChangeArrowheads="1"/>
          </p:cNvSpPr>
          <p:nvPr>
            <p:ph idx="1"/>
          </p:nvPr>
        </p:nvSpPr>
        <p:spPr bwMode="auto">
          <a:xfrm>
            <a:off x="6049182" y="802638"/>
            <a:ext cx="5408696" cy="525272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indent="0" defTabSz="914377" eaLnBrk="0" fontAlgn="base" hangingPunct="0">
              <a:spcBef>
                <a:spcPct val="0"/>
              </a:spcBef>
              <a:spcAft>
                <a:spcPts val="600"/>
              </a:spcAft>
              <a:buClrTx/>
              <a:buSzTx/>
              <a:buNone/>
            </a:pPr>
            <a:r>
              <a:rPr lang="en-GB" altLang="en-US" dirty="0">
                <a:solidFill>
                  <a:schemeClr val="bg1"/>
                </a:solidFill>
                <a:latin typeface="Arial" panose="020B0604020202020204" pitchFamily="34" charset="0"/>
              </a:rPr>
              <a:t>Jenny’s development has been shaped by bereavement, caregiving responsibilities, and limited support</a:t>
            </a:r>
          </a:p>
          <a:p>
            <a:pPr marL="0" indent="0" defTabSz="914377" eaLnBrk="0" fontAlgn="base" hangingPunct="0">
              <a:spcBef>
                <a:spcPct val="0"/>
              </a:spcBef>
              <a:spcAft>
                <a:spcPts val="600"/>
              </a:spcAft>
              <a:buClrTx/>
              <a:buSzTx/>
              <a:buNone/>
            </a:pPr>
            <a:endParaRPr lang="en-GB" altLang="en-US" dirty="0">
              <a:solidFill>
                <a:schemeClr val="bg1"/>
              </a:solidFill>
              <a:latin typeface="Arial" panose="020B0604020202020204" pitchFamily="34" charset="0"/>
            </a:endParaRPr>
          </a:p>
          <a:p>
            <a:pPr marL="0" indent="0" defTabSz="914377" eaLnBrk="0" fontAlgn="base" hangingPunct="0">
              <a:spcBef>
                <a:spcPct val="0"/>
              </a:spcBef>
              <a:spcAft>
                <a:spcPts val="600"/>
              </a:spcAft>
              <a:buClrTx/>
              <a:buSzTx/>
              <a:buNone/>
            </a:pPr>
            <a:r>
              <a:rPr lang="en-GB" altLang="en-US" dirty="0">
                <a:solidFill>
                  <a:schemeClr val="bg1"/>
                </a:solidFill>
                <a:latin typeface="Arial" panose="020B0604020202020204" pitchFamily="34" charset="0"/>
              </a:rPr>
              <a:t>Attachment theory helps explain emotional and relational challenges</a:t>
            </a:r>
          </a:p>
          <a:p>
            <a:pPr marL="0" indent="0" defTabSz="914377" eaLnBrk="0" fontAlgn="base" hangingPunct="0">
              <a:spcBef>
                <a:spcPct val="0"/>
              </a:spcBef>
              <a:spcAft>
                <a:spcPts val="600"/>
              </a:spcAft>
              <a:buClrTx/>
              <a:buSzTx/>
              <a:buNone/>
            </a:pPr>
            <a:endParaRPr lang="en-GB" altLang="en-US" dirty="0">
              <a:solidFill>
                <a:schemeClr val="bg1"/>
              </a:solidFill>
              <a:latin typeface="Arial" panose="020B0604020202020204" pitchFamily="34" charset="0"/>
            </a:endParaRPr>
          </a:p>
          <a:p>
            <a:pPr marL="0" indent="0" defTabSz="914377" eaLnBrk="0" fontAlgn="base" hangingPunct="0">
              <a:spcBef>
                <a:spcPct val="0"/>
              </a:spcBef>
              <a:spcAft>
                <a:spcPts val="600"/>
              </a:spcAft>
              <a:buClrTx/>
              <a:buSzTx/>
              <a:buNone/>
            </a:pPr>
            <a:r>
              <a:rPr lang="en-GB" altLang="en-US" dirty="0">
                <a:solidFill>
                  <a:schemeClr val="bg1"/>
                </a:solidFill>
                <a:latin typeface="Arial" panose="020B0604020202020204" pitchFamily="34" charset="0"/>
              </a:rPr>
              <a:t>A theory-informed support plan can strengthen secure relationships and promote well-being.</a:t>
            </a:r>
          </a:p>
          <a:p>
            <a:pPr marL="0" indent="0" defTabSz="914377" eaLnBrk="0" fontAlgn="base" hangingPunct="0">
              <a:spcBef>
                <a:spcPct val="0"/>
              </a:spcBef>
              <a:spcAft>
                <a:spcPts val="600"/>
              </a:spcAft>
              <a:buClrTx/>
              <a:buSzTx/>
              <a:buNone/>
            </a:pPr>
            <a:endParaRPr lang="en-US" altLang="en-US" dirty="0">
              <a:solidFill>
                <a:schemeClr val="bg1"/>
              </a:solidFill>
              <a:latin typeface="Arial" panose="020B0604020202020204" pitchFamily="34" charset="0"/>
            </a:endParaRPr>
          </a:p>
        </p:txBody>
      </p:sp>
      <p:sp>
        <p:nvSpPr>
          <p:cNvPr id="3" name="Slide Number Placeholder 2">
            <a:extLst>
              <a:ext uri="{FF2B5EF4-FFF2-40B4-BE49-F238E27FC236}">
                <a16:creationId xmlns:a16="http://schemas.microsoft.com/office/drawing/2014/main" id="{385FCC95-8819-37B1-AB56-7376C67B6073}"/>
              </a:ext>
            </a:extLst>
          </p:cNvPr>
          <p:cNvSpPr>
            <a:spLocks noGrp="1"/>
          </p:cNvSpPr>
          <p:nvPr>
            <p:ph type="sldNum" sz="quarter" idx="12"/>
          </p:nvPr>
        </p:nvSpPr>
        <p:spPr>
          <a:xfrm>
            <a:off x="10758922" y="6217920"/>
            <a:ext cx="365760" cy="365760"/>
          </a:xfrm>
        </p:spPr>
        <p:txBody>
          <a:bodyPr>
            <a:normAutofit/>
          </a:bodyPr>
          <a:lstStyle/>
          <a:p>
            <a:pPr>
              <a:lnSpc>
                <a:spcPct val="90000"/>
              </a:lnSpc>
              <a:spcAft>
                <a:spcPts val="600"/>
              </a:spcAft>
              <a:defRPr/>
            </a:pPr>
            <a:fld id="{8B34AADE-47AB-4FD6-A959-68A9E6432E18}" type="slidenum">
              <a:rPr lang="en-GB" altLang="en-US"/>
              <a:pPr>
                <a:lnSpc>
                  <a:spcPct val="90000"/>
                </a:lnSpc>
                <a:spcAft>
                  <a:spcPts val="600"/>
                </a:spcAft>
                <a:defRPr/>
              </a:pPr>
              <a:t>10</a:t>
            </a:fld>
            <a:endParaRPr lang="en-GB" altLang="en-US" dirty="0"/>
          </a:p>
        </p:txBody>
      </p:sp>
      <p:sp>
        <p:nvSpPr>
          <p:cNvPr id="4" name="Rectangle 1">
            <a:extLst>
              <a:ext uri="{FF2B5EF4-FFF2-40B4-BE49-F238E27FC236}">
                <a16:creationId xmlns:a16="http://schemas.microsoft.com/office/drawing/2014/main" id="{7791F9A1-B814-AF8F-74AF-85AA37DFA347}"/>
              </a:ext>
            </a:extLst>
          </p:cNvPr>
          <p:cNvSpPr>
            <a:spLocks noChangeArrowheads="1"/>
          </p:cNvSpPr>
          <p:nvPr/>
        </p:nvSpPr>
        <p:spPr bwMode="auto">
          <a:xfrm>
            <a:off x="0" y="-361638"/>
            <a:ext cx="248786"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377" eaLnBrk="0" fontAlgn="base" hangingPunct="0">
              <a:spcBef>
                <a:spcPct val="0"/>
              </a:spcBef>
              <a:spcAft>
                <a:spcPts val="600"/>
              </a:spcAft>
            </a:pPr>
            <a:r>
              <a:rPr lang="en-US" altLang="en-US" dirty="0">
                <a:latin typeface="Arial" panose="020B0604020202020204" pitchFamily="34" charset="0"/>
              </a:rPr>
              <a:t> </a:t>
            </a:r>
          </a:p>
          <a:p>
            <a:pPr defTabSz="914377" eaLnBrk="0" fontAlgn="base" hangingPunct="0">
              <a:spcBef>
                <a:spcPct val="0"/>
              </a:spcBef>
              <a:spcAft>
                <a:spcPts val="600"/>
              </a:spcAft>
            </a:pPr>
            <a:endParaRPr lang="en-US" altLang="en-US" dirty="0">
              <a:latin typeface="Arial" panose="020B0604020202020204" pitchFamily="34" charset="0"/>
            </a:endParaRPr>
          </a:p>
        </p:txBody>
      </p:sp>
    </p:spTree>
    <p:extLst>
      <p:ext uri="{BB962C8B-B14F-4D97-AF65-F5344CB8AC3E}">
        <p14:creationId xmlns:p14="http://schemas.microsoft.com/office/powerpoint/2010/main" val="104057582"/>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a:extLst>
            <a:ext uri="{FF2B5EF4-FFF2-40B4-BE49-F238E27FC236}">
              <a16:creationId xmlns:a16="http://schemas.microsoft.com/office/drawing/2014/main" id="{52D6AF36-C043-63D5-4DFB-3D0C760ABEC5}"/>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23530FE0-C542-45A1-BCD8-935787009C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24625" y="640080"/>
            <a:ext cx="8924024" cy="5200996"/>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F2A658D9-F185-44F1-BA33-D50320D1D0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1817" y="825096"/>
            <a:ext cx="8549640" cy="4830965"/>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Oval 46">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49" y="1443035"/>
            <a:ext cx="3971932" cy="3971930"/>
          </a:xfrm>
          <a:prstGeom prst="ellipse">
            <a:avLst/>
          </a:prstGeom>
          <a:solidFill>
            <a:srgbClr val="FFFFFF"/>
          </a:solidFill>
          <a:ln w="31750">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533395-9787-EF96-2A72-6299DCBDCCE8}"/>
              </a:ext>
            </a:extLst>
          </p:cNvPr>
          <p:cNvSpPr>
            <a:spLocks noGrp="1"/>
          </p:cNvSpPr>
          <p:nvPr>
            <p:ph type="title"/>
          </p:nvPr>
        </p:nvSpPr>
        <p:spPr>
          <a:xfrm>
            <a:off x="98323" y="361637"/>
            <a:ext cx="4680154" cy="5370569"/>
          </a:xfrm>
          <a:prstGeom prst="ellipse">
            <a:avLst/>
          </a:prstGeom>
          <a:solidFill>
            <a:srgbClr val="000000"/>
          </a:solidFill>
          <a:ln>
            <a:noFill/>
          </a:ln>
        </p:spPr>
        <p:txBody>
          <a:bodyPr>
            <a:normAutofit/>
          </a:bodyPr>
          <a:lstStyle/>
          <a:p>
            <a:r>
              <a:rPr lang="en-GB" b="1" dirty="0">
                <a:solidFill>
                  <a:srgbClr val="FFFFFF"/>
                </a:solidFill>
                <a:latin typeface="Arial" panose="020B0604020202020204" pitchFamily="34" charset="0"/>
                <a:cs typeface="Arial" panose="020B0604020202020204" pitchFamily="34" charset="0"/>
              </a:rPr>
              <a:t>REFERENCES</a:t>
            </a:r>
          </a:p>
        </p:txBody>
      </p:sp>
      <p:sp>
        <p:nvSpPr>
          <p:cNvPr id="3" name="Slide Number Placeholder 2">
            <a:extLst>
              <a:ext uri="{FF2B5EF4-FFF2-40B4-BE49-F238E27FC236}">
                <a16:creationId xmlns:a16="http://schemas.microsoft.com/office/drawing/2014/main" id="{A5D3729B-4F65-79A3-9594-38FEC0F28EDD}"/>
              </a:ext>
            </a:extLst>
          </p:cNvPr>
          <p:cNvSpPr>
            <a:spLocks noGrp="1"/>
          </p:cNvSpPr>
          <p:nvPr>
            <p:ph type="sldNum" sz="quarter" idx="12"/>
          </p:nvPr>
        </p:nvSpPr>
        <p:spPr>
          <a:xfrm>
            <a:off x="10758922" y="6217920"/>
            <a:ext cx="365760" cy="365760"/>
          </a:xfrm>
        </p:spPr>
        <p:txBody>
          <a:bodyPr>
            <a:normAutofit/>
          </a:bodyPr>
          <a:lstStyle/>
          <a:p>
            <a:pPr>
              <a:lnSpc>
                <a:spcPct val="90000"/>
              </a:lnSpc>
              <a:spcAft>
                <a:spcPts val="600"/>
              </a:spcAft>
              <a:defRPr/>
            </a:pPr>
            <a:fld id="{8B34AADE-47AB-4FD6-A959-68A9E6432E18}" type="slidenum">
              <a:rPr lang="en-GB" altLang="en-US"/>
              <a:pPr>
                <a:lnSpc>
                  <a:spcPct val="90000"/>
                </a:lnSpc>
                <a:spcAft>
                  <a:spcPts val="600"/>
                </a:spcAft>
                <a:defRPr/>
              </a:pPr>
              <a:t>11</a:t>
            </a:fld>
            <a:endParaRPr lang="en-GB" altLang="en-US" dirty="0"/>
          </a:p>
        </p:txBody>
      </p:sp>
      <p:sp>
        <p:nvSpPr>
          <p:cNvPr id="4" name="Rectangle 1">
            <a:extLst>
              <a:ext uri="{FF2B5EF4-FFF2-40B4-BE49-F238E27FC236}">
                <a16:creationId xmlns:a16="http://schemas.microsoft.com/office/drawing/2014/main" id="{38D988BA-287D-12D6-142C-09BD89AFA263}"/>
              </a:ext>
            </a:extLst>
          </p:cNvPr>
          <p:cNvSpPr>
            <a:spLocks noChangeArrowheads="1"/>
          </p:cNvSpPr>
          <p:nvPr/>
        </p:nvSpPr>
        <p:spPr bwMode="auto">
          <a:xfrm>
            <a:off x="0" y="-361638"/>
            <a:ext cx="248786" cy="72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377" eaLnBrk="0" fontAlgn="base" hangingPunct="0">
              <a:spcBef>
                <a:spcPct val="0"/>
              </a:spcBef>
              <a:spcAft>
                <a:spcPts val="600"/>
              </a:spcAft>
            </a:pPr>
            <a:r>
              <a:rPr lang="en-US" altLang="en-US" dirty="0">
                <a:latin typeface="Arial" panose="020B0604020202020204" pitchFamily="34" charset="0"/>
              </a:rPr>
              <a:t> </a:t>
            </a:r>
          </a:p>
          <a:p>
            <a:pPr defTabSz="914377" eaLnBrk="0" fontAlgn="base" hangingPunct="0">
              <a:spcBef>
                <a:spcPct val="0"/>
              </a:spcBef>
              <a:spcAft>
                <a:spcPts val="600"/>
              </a:spcAft>
            </a:pPr>
            <a:endParaRPr lang="en-US" altLang="en-US" dirty="0">
              <a:latin typeface="Arial" panose="020B0604020202020204" pitchFamily="34" charset="0"/>
            </a:endParaRPr>
          </a:p>
        </p:txBody>
      </p:sp>
      <p:sp>
        <p:nvSpPr>
          <p:cNvPr id="5" name="TextBox 4">
            <a:extLst>
              <a:ext uri="{FF2B5EF4-FFF2-40B4-BE49-F238E27FC236}">
                <a16:creationId xmlns:a16="http://schemas.microsoft.com/office/drawing/2014/main" id="{8D0352A1-DDAA-D024-9B96-C2F634ABA11C}"/>
              </a:ext>
            </a:extLst>
          </p:cNvPr>
          <p:cNvSpPr txBox="1"/>
          <p:nvPr/>
        </p:nvSpPr>
        <p:spPr>
          <a:xfrm>
            <a:off x="4778477" y="943897"/>
            <a:ext cx="7119609" cy="6367445"/>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 Aldridge, J. (2018) Working with young carers and their families. London: Routledge.</a:t>
            </a:r>
          </a:p>
          <a:p>
            <a:r>
              <a:rPr lang="en-GB" sz="800" dirty="0">
                <a:latin typeface="Arial" panose="020B0604020202020204" pitchFamily="34" charset="0"/>
                <a:cs typeface="Arial" panose="020B0604020202020204" pitchFamily="34" charset="0"/>
              </a:rPr>
              <a:t>• Bowlby, J. (1988) A secure base: Parent–child attachment and healthy human development. New York: Basic Books.</a:t>
            </a:r>
          </a:p>
          <a:p>
            <a:r>
              <a:rPr lang="en-GB" sz="800" dirty="0">
                <a:latin typeface="Arial" panose="020B0604020202020204" pitchFamily="34" charset="0"/>
                <a:cs typeface="Arial" panose="020B0604020202020204" pitchFamily="34" charset="0"/>
              </a:rPr>
              <a:t>• Bronfenbrenner, U. (1979) The ecology of human development: Experiments by nature and design. Cambridge, MA: Harvard University Press.</a:t>
            </a:r>
          </a:p>
          <a:p>
            <a:r>
              <a:rPr lang="en-GB" sz="800" dirty="0">
                <a:latin typeface="Arial" panose="020B0604020202020204" pitchFamily="34" charset="0"/>
                <a:cs typeface="Arial" panose="020B0604020202020204" pitchFamily="34" charset="0"/>
              </a:rPr>
              <a:t>• Department of Health and Social Care (2014) Care Act 2014: Statutory guidance on young carers. Available at: https://www.gov.uk/ (Accessed: 28 February 2026).</a:t>
            </a:r>
          </a:p>
          <a:p>
            <a:r>
              <a:rPr lang="en-GB" sz="800" dirty="0">
                <a:latin typeface="Arial" panose="020B0604020202020204" pitchFamily="34" charset="0"/>
                <a:cs typeface="Arial" panose="020B0604020202020204" pitchFamily="34" charset="0"/>
              </a:rPr>
              <a:t>• Gillibrand, R., Lam, V. and O’Donnell, V. L. (2016) Developmental psychology. 2nd </a:t>
            </a:r>
            <a:r>
              <a:rPr lang="en-GB" sz="800" dirty="0" err="1">
                <a:latin typeface="Arial" panose="020B0604020202020204" pitchFamily="34" charset="0"/>
                <a:cs typeface="Arial" panose="020B0604020202020204" pitchFamily="34" charset="0"/>
              </a:rPr>
              <a:t>edn</a:t>
            </a:r>
            <a:r>
              <a:rPr lang="en-GB" sz="800" dirty="0">
                <a:latin typeface="Arial" panose="020B0604020202020204" pitchFamily="34" charset="0"/>
                <a:cs typeface="Arial" panose="020B0604020202020204" pitchFamily="34" charset="0"/>
              </a:rPr>
              <a:t>. Harlow: Pearson.</a:t>
            </a:r>
          </a:p>
          <a:p>
            <a:r>
              <a:rPr lang="en-GB" sz="800" dirty="0">
                <a:latin typeface="Arial" panose="020B0604020202020204" pitchFamily="34" charset="0"/>
                <a:cs typeface="Arial" panose="020B0604020202020204" pitchFamily="34" charset="0"/>
              </a:rPr>
              <a:t>• Howe, D. (2011) Attachment across the life course: A brief introduction. Basingstoke: Palgrave Macmillan.</a:t>
            </a:r>
          </a:p>
          <a:p>
            <a:r>
              <a:rPr lang="en-GB" sz="800" dirty="0">
                <a:latin typeface="Arial" panose="020B0604020202020204" pitchFamily="34" charset="0"/>
                <a:cs typeface="Arial" panose="020B0604020202020204" pitchFamily="34" charset="0"/>
              </a:rPr>
              <a:t>• Johnson, S. M. (2019) Attachment theory in practice: Emotionally focused therapy (EFT) with individuals, couples, and families. New York: Guilford Press.</a:t>
            </a:r>
          </a:p>
          <a:p>
            <a:r>
              <a:rPr lang="en-GB" sz="800" dirty="0">
                <a:latin typeface="Arial" panose="020B0604020202020204" pitchFamily="34" charset="0"/>
                <a:cs typeface="Arial" panose="020B0604020202020204" pitchFamily="34" charset="0"/>
              </a:rPr>
              <a:t>• Johnson, S. (2019) ‘Attachment in action—Changing the face of 21st century couple therapy’, Current Opinion in Psychology, 25, pp. 101–104. doi:10.1016/j.copsyc.2018.03.007.</a:t>
            </a:r>
          </a:p>
          <a:p>
            <a:r>
              <a:rPr lang="en-GB" sz="800" dirty="0">
                <a:latin typeface="Arial" panose="020B0604020202020204" pitchFamily="34" charset="0"/>
                <a:cs typeface="Arial" panose="020B0604020202020204" pitchFamily="34" charset="0"/>
              </a:rPr>
              <a:t>• Joseph, S. and Murphy, D. (2014) ‘Person‑centred therapy and attachment’, Counselling Psychology Review, 29(2), pp. 45–52.</a:t>
            </a:r>
          </a:p>
          <a:p>
            <a:r>
              <a:rPr lang="en-GB" sz="800" dirty="0">
                <a:latin typeface="Arial" panose="020B0604020202020204" pitchFamily="34" charset="0"/>
                <a:cs typeface="Arial" panose="020B0604020202020204" pitchFamily="34" charset="0"/>
              </a:rPr>
              <a:t>• Lim, B. H., Hodges, M. A. and Lilly, M. M. (2020) ‘The differential effects of insecure attachment on post‑traumatic stress: A systematic review’, Trauma, Violence, &amp; Abuse, 21(5), pp. 1044–1060. doi:10.1177/1524838018815136.</a:t>
            </a:r>
          </a:p>
          <a:p>
            <a:r>
              <a:rPr lang="en-GB" sz="800" dirty="0">
                <a:latin typeface="Arial" panose="020B0604020202020204" pitchFamily="34" charset="0"/>
                <a:cs typeface="Arial" panose="020B0604020202020204" pitchFamily="34" charset="0"/>
              </a:rPr>
              <a:t>• Maslach, C. and Jackson, S. E. (1981) ‘The measurement of experienced burnout’, Journal of Occupational </a:t>
            </a:r>
            <a:r>
              <a:rPr lang="en-GB" sz="800" dirty="0" err="1">
                <a:latin typeface="Arial" panose="020B0604020202020204" pitchFamily="34" charset="0"/>
                <a:cs typeface="Arial" panose="020B0604020202020204" pitchFamily="34" charset="0"/>
              </a:rPr>
              <a:t>Behavior</a:t>
            </a:r>
            <a:r>
              <a:rPr lang="en-GB" sz="800" dirty="0">
                <a:latin typeface="Arial" panose="020B0604020202020204" pitchFamily="34" charset="0"/>
                <a:cs typeface="Arial" panose="020B0604020202020204" pitchFamily="34" charset="0"/>
              </a:rPr>
              <a:t>, 2(2), pp. 99–113. doi:10.1002/job.4030020205.</a:t>
            </a:r>
          </a:p>
          <a:p>
            <a:r>
              <a:rPr lang="en-GB" sz="800" dirty="0">
                <a:latin typeface="Arial" panose="020B0604020202020204" pitchFamily="34" charset="0"/>
                <a:cs typeface="Arial" panose="020B0604020202020204" pitchFamily="34" charset="0"/>
              </a:rPr>
              <a:t>• McEwen, B. S. (2007) ‘Physiology and neurobiology of stress and adaptation: Central role of the brain’, Physiological Reviews, 87(3), pp. 873–904. doi:10.1152/physrev.00041.2006.</a:t>
            </a:r>
          </a:p>
          <a:p>
            <a:r>
              <a:rPr lang="en-GB" sz="800" dirty="0">
                <a:latin typeface="Arial" panose="020B0604020202020204" pitchFamily="34" charset="0"/>
                <a:cs typeface="Arial" panose="020B0604020202020204" pitchFamily="34" charset="0"/>
              </a:rPr>
              <a:t>• </a:t>
            </a:r>
            <a:r>
              <a:rPr lang="en-GB" sz="800" dirty="0" err="1">
                <a:latin typeface="Arial" panose="020B0604020202020204" pitchFamily="34" charset="0"/>
                <a:cs typeface="Arial" panose="020B0604020202020204" pitchFamily="34" charset="0"/>
              </a:rPr>
              <a:t>Mikulincer</a:t>
            </a:r>
            <a:r>
              <a:rPr lang="en-GB" sz="800" dirty="0">
                <a:latin typeface="Arial" panose="020B0604020202020204" pitchFamily="34" charset="0"/>
                <a:cs typeface="Arial" panose="020B0604020202020204" pitchFamily="34" charset="0"/>
              </a:rPr>
              <a:t>, M. and Shaver, P. R. (2019) ‘Attachment theory as a relational framework for positive psychology’, in Lopez, S. J. (ed.) The Oxford handbook of positive psychology. 3rd </a:t>
            </a:r>
            <a:r>
              <a:rPr lang="en-GB" sz="800" dirty="0" err="1">
                <a:latin typeface="Arial" panose="020B0604020202020204" pitchFamily="34" charset="0"/>
                <a:cs typeface="Arial" panose="020B0604020202020204" pitchFamily="34" charset="0"/>
              </a:rPr>
              <a:t>edn</a:t>
            </a:r>
            <a:r>
              <a:rPr lang="en-GB" sz="800" dirty="0">
                <a:latin typeface="Arial" panose="020B0604020202020204" pitchFamily="34" charset="0"/>
                <a:cs typeface="Arial" panose="020B0604020202020204" pitchFamily="34" charset="0"/>
              </a:rPr>
              <a:t>. Oxford: Oxford University Press, pp. 519–532.</a:t>
            </a:r>
          </a:p>
          <a:p>
            <a:r>
              <a:rPr lang="en-GB" sz="800" dirty="0">
                <a:latin typeface="Arial" panose="020B0604020202020204" pitchFamily="34" charset="0"/>
                <a:cs typeface="Arial" panose="020B0604020202020204" pitchFamily="34" charset="0"/>
              </a:rPr>
              <a:t>• NHS (2023) Help for young carers. Available at: https://www.nhs.uk/social-care-and-support/support-and-benefits-for-carers/help-for-young-carers/ (Accessed: 28 February 2026).</a:t>
            </a:r>
          </a:p>
          <a:p>
            <a:r>
              <a:rPr lang="en-GB" sz="800" dirty="0">
                <a:latin typeface="Arial" panose="020B0604020202020204" pitchFamily="34" charset="0"/>
                <a:cs typeface="Arial" panose="020B0604020202020204" pitchFamily="34" charset="0"/>
              </a:rPr>
              <a:t>• NHS England (2024) Supporting young carers – guidance for GPs and staff. Available at: https://www.england.nhs.uk/commitment-to-carers/supporting-young-carers-guidance-for-gps-and-staff/ (Accessed: 28 February 2026).</a:t>
            </a:r>
          </a:p>
          <a:p>
            <a:r>
              <a:rPr lang="en-GB" sz="800" dirty="0">
                <a:latin typeface="Arial" panose="020B0604020202020204" pitchFamily="34" charset="0"/>
                <a:cs typeface="Arial" panose="020B0604020202020204" pitchFamily="34" charset="0"/>
              </a:rPr>
              <a:t>• Sapolsky, R. M. (2004) Why zebras don’t get ulcers: An updated guide to stress, stress‑related diseases, and coping. New York: Holt Paperbacks.</a:t>
            </a:r>
          </a:p>
          <a:p>
            <a:r>
              <a:rPr lang="en-GB" sz="800" dirty="0">
                <a:latin typeface="Arial" panose="020B0604020202020204" pitchFamily="34" charset="0"/>
                <a:cs typeface="Arial" panose="020B0604020202020204" pitchFamily="34" charset="0"/>
              </a:rPr>
              <a:t>• Thompson, R. A., Simpson, J. A. and Berlin, L. J. (2022) ‘Taking perspective on attachment theory and research: Nine fundamental questions’, Attachment &amp; Human Development, 24(5), pp. 543–560. doi:10.1080/14616734.2022.2030132.</a:t>
            </a:r>
          </a:p>
          <a:p>
            <a:r>
              <a:rPr lang="en-GB" sz="800" dirty="0">
                <a:latin typeface="Arial" panose="020B0604020202020204" pitchFamily="34" charset="0"/>
                <a:cs typeface="Arial" panose="020B0604020202020204" pitchFamily="34" charset="0"/>
              </a:rPr>
              <a:t>• Bowlby, J. (1969) Attachment and loss: Volume I – Attachment. New York: Basic Books.</a:t>
            </a:r>
          </a:p>
          <a:p>
            <a:r>
              <a:rPr lang="en-GB" sz="800" dirty="0">
                <a:latin typeface="Arial" panose="020B0604020202020204" pitchFamily="34" charset="0"/>
                <a:cs typeface="Arial" panose="020B0604020202020204" pitchFamily="34" charset="0"/>
              </a:rPr>
              <a:t>• Bowlby, J. (1988) A secure base: Parent–child attachment and healthy human development. New York: Basic Books.</a:t>
            </a:r>
          </a:p>
          <a:p>
            <a:r>
              <a:rPr lang="en-GB" sz="800" dirty="0">
                <a:latin typeface="Arial" panose="020B0604020202020204" pitchFamily="34" charset="0"/>
                <a:cs typeface="Arial" panose="020B0604020202020204" pitchFamily="34" charset="0"/>
              </a:rPr>
              <a:t>• Bretherton, I. (1992) ‘The origins of attachment theory: John Bowlby and Mary Ainsworth’, Developmental Psychology, 28(5), pp. 759–775.</a:t>
            </a:r>
          </a:p>
          <a:p>
            <a:r>
              <a:rPr lang="en-GB" sz="800" dirty="0">
                <a:latin typeface="Arial" panose="020B0604020202020204" pitchFamily="34" charset="0"/>
                <a:cs typeface="Arial" panose="020B0604020202020204" pitchFamily="34" charset="0"/>
              </a:rPr>
              <a:t>• Bronfenbrenner, U. (1979) The ecology of human development: Experiments by nature and design. Cambridge, MA: Harvard University Press.</a:t>
            </a:r>
          </a:p>
          <a:p>
            <a:r>
              <a:rPr lang="en-GB" sz="800" dirty="0">
                <a:latin typeface="Arial" panose="020B0604020202020204" pitchFamily="34" charset="0"/>
                <a:cs typeface="Arial" panose="020B0604020202020204" pitchFamily="34" charset="0"/>
              </a:rPr>
              <a:t>• Cassidy, J. and Shaver, P. R. (eds) (2016) Handbook of attachment: Theory, research, and clinical applications. 3rd </a:t>
            </a:r>
            <a:r>
              <a:rPr lang="en-GB" sz="800" dirty="0" err="1">
                <a:latin typeface="Arial" panose="020B0604020202020204" pitchFamily="34" charset="0"/>
                <a:cs typeface="Arial" panose="020B0604020202020204" pitchFamily="34" charset="0"/>
              </a:rPr>
              <a:t>edn</a:t>
            </a:r>
            <a:r>
              <a:rPr lang="en-GB" sz="800" dirty="0">
                <a:latin typeface="Arial" panose="020B0604020202020204" pitchFamily="34" charset="0"/>
                <a:cs typeface="Arial" panose="020B0604020202020204" pitchFamily="34" charset="0"/>
              </a:rPr>
              <a:t>. New York: Guilford Press.</a:t>
            </a:r>
          </a:p>
          <a:p>
            <a:r>
              <a:rPr lang="en-GB" sz="800" dirty="0">
                <a:latin typeface="Arial" panose="020B0604020202020204" pitchFamily="34" charset="0"/>
                <a:cs typeface="Arial" panose="020B0604020202020204" pitchFamily="34" charset="0"/>
              </a:rPr>
              <a:t>• Department of Health and Social Care (2014) Care Act 2014: Statutory guidance on young carers. Available at: https://www.gov.uk/ (Accessed: 28 February 2026).</a:t>
            </a:r>
          </a:p>
          <a:p>
            <a:r>
              <a:rPr lang="en-GB" sz="800" dirty="0">
                <a:latin typeface="Arial" panose="020B0604020202020204" pitchFamily="34" charset="0"/>
                <a:cs typeface="Arial" panose="020B0604020202020204" pitchFamily="34" charset="0"/>
              </a:rPr>
              <a:t>• Erikson, E. H. (1968) Identity: Youth and crisis. New York: W. W. Norton &amp; Company.</a:t>
            </a:r>
          </a:p>
          <a:p>
            <a:r>
              <a:rPr lang="en-GB" sz="800" dirty="0">
                <a:latin typeface="Arial" panose="020B0604020202020204" pitchFamily="34" charset="0"/>
                <a:cs typeface="Arial" panose="020B0604020202020204" pitchFamily="34" charset="0"/>
              </a:rPr>
              <a:t>• Gillibrand, R., Lam, V. and O’Donnell, V. L. (2016) Developmental psychology. 2nd </a:t>
            </a:r>
            <a:r>
              <a:rPr lang="en-GB" sz="800" dirty="0" err="1">
                <a:latin typeface="Arial" panose="020B0604020202020204" pitchFamily="34" charset="0"/>
                <a:cs typeface="Arial" panose="020B0604020202020204" pitchFamily="34" charset="0"/>
              </a:rPr>
              <a:t>edn</a:t>
            </a:r>
            <a:r>
              <a:rPr lang="en-GB" sz="800" dirty="0">
                <a:latin typeface="Arial" panose="020B0604020202020204" pitchFamily="34" charset="0"/>
                <a:cs typeface="Arial" panose="020B0604020202020204" pitchFamily="34" charset="0"/>
              </a:rPr>
              <a:t>. Harlow: Pearson.</a:t>
            </a:r>
          </a:p>
          <a:p>
            <a:r>
              <a:rPr lang="en-GB" sz="800" dirty="0">
                <a:latin typeface="Arial" panose="020B0604020202020204" pitchFamily="34" charset="0"/>
                <a:cs typeface="Arial" panose="020B0604020202020204" pitchFamily="34" charset="0"/>
              </a:rPr>
              <a:t>• Hartup, W. W. and Rubin, Z. (1995) ‘Friendship and its significance in childhood’, in Cole, M. and Cole, S. R. (eds) The development of children. 3rd </a:t>
            </a:r>
            <a:r>
              <a:rPr lang="en-GB" sz="800" dirty="0" err="1">
                <a:latin typeface="Arial" panose="020B0604020202020204" pitchFamily="34" charset="0"/>
                <a:cs typeface="Arial" panose="020B0604020202020204" pitchFamily="34" charset="0"/>
              </a:rPr>
              <a:t>edn</a:t>
            </a:r>
            <a:r>
              <a:rPr lang="en-GB" sz="800" dirty="0">
                <a:latin typeface="Arial" panose="020B0604020202020204" pitchFamily="34" charset="0"/>
                <a:cs typeface="Arial" panose="020B0604020202020204" pitchFamily="34" charset="0"/>
              </a:rPr>
              <a:t>. New York: Worth Publishers, pp. 172–201.</a:t>
            </a:r>
          </a:p>
          <a:p>
            <a:r>
              <a:rPr lang="en-GB" sz="800" dirty="0">
                <a:latin typeface="Arial" panose="020B0604020202020204" pitchFamily="34" charset="0"/>
                <a:cs typeface="Arial" panose="020B0604020202020204" pitchFamily="34" charset="0"/>
              </a:rPr>
              <a:t>• Howe, D. (2011) Attachment across the life course: A brief introduction. Basingstoke: Palgrave Macmillan.</a:t>
            </a:r>
          </a:p>
          <a:p>
            <a:r>
              <a:rPr lang="en-GB" sz="800" dirty="0">
                <a:latin typeface="Arial" panose="020B0604020202020204" pitchFamily="34" charset="0"/>
                <a:cs typeface="Arial" panose="020B0604020202020204" pitchFamily="34" charset="0"/>
              </a:rPr>
              <a:t>• Joseph, S. and Murphy, D. (2014) ‘Person‑centred therapy and attachment’, Counselling Psychology Review, 29(2), pp. 45–52.</a:t>
            </a:r>
          </a:p>
          <a:p>
            <a:r>
              <a:rPr lang="en-GB" sz="800" dirty="0">
                <a:latin typeface="Arial" panose="020B0604020202020204" pitchFamily="34" charset="0"/>
                <a:cs typeface="Arial" panose="020B0604020202020204" pitchFamily="34" charset="0"/>
              </a:rPr>
              <a:t>• McEwen, B. S. (2007) ‘Physiology and neurobiology of stress and adaptation: Central role of the brain’, Physiological Reviews, 87(3), pp. 873–904. doi:10.1152/physrev.00041.2006.</a:t>
            </a:r>
          </a:p>
          <a:p>
            <a:r>
              <a:rPr lang="en-GB" sz="800" dirty="0">
                <a:latin typeface="Arial" panose="020B0604020202020204" pitchFamily="34" charset="0"/>
                <a:cs typeface="Arial" panose="020B0604020202020204" pitchFamily="34" charset="0"/>
              </a:rPr>
              <a:t>• NHS England (2024) Supporting young carers – guidance for GPs and staff. Available at: https://www.england.nhs.uk/commitment-to-carers/supporting-young-carers-guidance-for-gps-and-staff/ (Accessed: 28 February 2026).</a:t>
            </a:r>
          </a:p>
          <a:p>
            <a:r>
              <a:rPr lang="en-GB" sz="800" dirty="0">
                <a:latin typeface="Arial" panose="020B0604020202020204" pitchFamily="34" charset="0"/>
                <a:cs typeface="Arial" panose="020B0604020202020204" pitchFamily="34" charset="0"/>
              </a:rPr>
              <a:t>• Johnson, S. M. (2019) Attachment theory in practice: Emotionally focused therapy (EFT) with individuals, couples, and families. New York: Guilford Press.</a:t>
            </a:r>
          </a:p>
          <a:p>
            <a:r>
              <a:rPr lang="en-GB" sz="800" dirty="0">
                <a:latin typeface="Arial" panose="020B0604020202020204" pitchFamily="34" charset="0"/>
                <a:cs typeface="Arial" panose="020B0604020202020204" pitchFamily="34" charset="0"/>
              </a:rPr>
              <a:t>• Lim, B. H., Hodges, M. A. and Lilly, M. M. (2020) ‘The differential effects of insecure attachment on post‑traumatic stress: A systematic review’, Trauma, Violence, &amp; Abuse, 21(5), pp. 1044–1060. doi:10.1177/1524838018815136.</a:t>
            </a:r>
          </a:p>
          <a:p>
            <a:r>
              <a:rPr lang="en-GB" sz="800" dirty="0">
                <a:latin typeface="Arial" panose="020B0604020202020204" pitchFamily="34" charset="0"/>
                <a:cs typeface="Arial" panose="020B0604020202020204" pitchFamily="34" charset="0"/>
              </a:rPr>
              <a:t>• Thompson, R. A., Simpson, J. A. and Berlin, L. J. (2022) ‘Taking perspective on attachment theory and research: Nine fundamental questions’, Attachment &amp; Human Development, 24(5), pp. 543–560. doi:10.1080/14616734.2022.2030132.</a:t>
            </a:r>
          </a:p>
          <a:p>
            <a:pPr>
              <a:lnSpc>
                <a:spcPct val="115000"/>
              </a:lnSpc>
              <a:defRPr sz="1600">
                <a:solidFill>
                  <a:srgbClr val="373737"/>
                </a:solidFill>
                <a:latin typeface="Calibri"/>
              </a:defRPr>
            </a:pPr>
            <a:endParaRPr lang="en-GB"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2232425"/>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Yellow question mark">
            <a:extLst>
              <a:ext uri="{FF2B5EF4-FFF2-40B4-BE49-F238E27FC236}">
                <a16:creationId xmlns:a16="http://schemas.microsoft.com/office/drawing/2014/main" id="{EAF4FAF1-3E69-FD35-C9FB-7FDE9CE63024}"/>
              </a:ext>
            </a:extLst>
          </p:cNvPr>
          <p:cNvPicPr>
            <a:picLocks noChangeAspect="1"/>
          </p:cNvPicPr>
          <p:nvPr/>
        </p:nvPicPr>
        <p:blipFill>
          <a:blip r:embed="rId3">
            <a:alphaModFix amt="40000"/>
          </a:blip>
          <a:srcRect b="6250"/>
          <a:stretch>
            <a:fillRect/>
          </a:stretch>
        </p:blipFill>
        <p:spPr>
          <a:xfrm>
            <a:off x="-3175" y="10"/>
            <a:ext cx="12192000" cy="6857990"/>
          </a:xfrm>
          <a:prstGeom prst="rect">
            <a:avLst/>
          </a:prstGeom>
        </p:spPr>
      </p:pic>
      <p:sp>
        <p:nvSpPr>
          <p:cNvPr id="2" name="Title 1">
            <a:extLst>
              <a:ext uri="{FF2B5EF4-FFF2-40B4-BE49-F238E27FC236}">
                <a16:creationId xmlns:a16="http://schemas.microsoft.com/office/drawing/2014/main" id="{9DD2F884-1E86-98B0-F7A8-B4A10F59F12F}"/>
              </a:ext>
            </a:extLst>
          </p:cNvPr>
          <p:cNvSpPr>
            <a:spLocks noGrp="1"/>
          </p:cNvSpPr>
          <p:nvPr>
            <p:ph type="title"/>
          </p:nvPr>
        </p:nvSpPr>
        <p:spPr>
          <a:xfrm>
            <a:off x="684212" y="685799"/>
            <a:ext cx="8001000" cy="2971801"/>
          </a:xfrm>
        </p:spPr>
        <p:txBody>
          <a:bodyPr vert="horz" lIns="91440" tIns="45720" rIns="91440" bIns="45720" rtlCol="0" anchor="b">
            <a:normAutofit/>
          </a:bodyPr>
          <a:lstStyle/>
          <a:p>
            <a:pPr defTabSz="457200"/>
            <a:r>
              <a:rPr lang="en-US" sz="4800" dirty="0"/>
              <a:t>Questions?</a:t>
            </a:r>
          </a:p>
        </p:txBody>
      </p:sp>
      <p:sp>
        <p:nvSpPr>
          <p:cNvPr id="3" name="Slide Number Placeholder 2">
            <a:extLst>
              <a:ext uri="{FF2B5EF4-FFF2-40B4-BE49-F238E27FC236}">
                <a16:creationId xmlns:a16="http://schemas.microsoft.com/office/drawing/2014/main" id="{F684BFA6-2686-C998-5744-FC8CCC8FB2BD}"/>
              </a:ext>
            </a:extLst>
          </p:cNvPr>
          <p:cNvSpPr>
            <a:spLocks noGrp="1"/>
          </p:cNvSpPr>
          <p:nvPr>
            <p:ph type="sldNum" sz="quarter" idx="12"/>
          </p:nvPr>
        </p:nvSpPr>
        <p:spPr/>
        <p:txBody>
          <a:bodyPr vert="horz" lIns="91440" tIns="45720" rIns="91440" bIns="45720" rtlCol="0" anchor="b">
            <a:normAutofit fontScale="55000" lnSpcReduction="20000"/>
          </a:bodyPr>
          <a:lstStyle/>
          <a:p>
            <a:pPr defTabSz="457200">
              <a:spcAft>
                <a:spcPts val="600"/>
              </a:spcAft>
              <a:defRPr/>
            </a:pPr>
            <a:fld id="{8B34AADE-47AB-4FD6-A959-68A9E6432E18}" type="slidenum">
              <a:rPr lang="en-US" altLang="en-US">
                <a:solidFill>
                  <a:schemeClr val="tx1">
                    <a:alpha val="80000"/>
                  </a:schemeClr>
                </a:solidFill>
              </a:rPr>
              <a:pPr defTabSz="457200">
                <a:spcAft>
                  <a:spcPts val="600"/>
                </a:spcAft>
                <a:defRPr/>
              </a:pPr>
              <a:t>12</a:t>
            </a:fld>
            <a:endParaRPr lang="en-US" altLang="en-US" dirty="0">
              <a:solidFill>
                <a:schemeClr val="tx1">
                  <a:alpha val="80000"/>
                </a:schemeClr>
              </a:solidFill>
            </a:endParaRPr>
          </a:p>
        </p:txBody>
      </p:sp>
    </p:spTree>
    <p:extLst>
      <p:ext uri="{BB962C8B-B14F-4D97-AF65-F5344CB8AC3E}">
        <p14:creationId xmlns:p14="http://schemas.microsoft.com/office/powerpoint/2010/main" val="348330444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BrushVTI">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11663</TotalTime>
  <Words>2072</Words>
  <Application>Microsoft Office PowerPoint</Application>
  <PresentationFormat>Widescreen</PresentationFormat>
  <Paragraphs>125</Paragraphs>
  <Slides>12</Slides>
  <Notes>3</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12</vt:i4>
      </vt:variant>
    </vt:vector>
  </HeadingPairs>
  <TitlesOfParts>
    <vt:vector size="21" baseType="lpstr">
      <vt:lpstr>Aptos</vt:lpstr>
      <vt:lpstr>Arial</vt:lpstr>
      <vt:lpstr>Calibri</vt:lpstr>
      <vt:lpstr>Century Gothic</vt:lpstr>
      <vt:lpstr>Elephant</vt:lpstr>
      <vt:lpstr>Gill Sans MT</vt:lpstr>
      <vt:lpstr>Wingdings</vt:lpstr>
      <vt:lpstr>BrushVTI</vt:lpstr>
      <vt:lpstr>Parcel</vt:lpstr>
      <vt:lpstr>PowerPoint Presentation</vt:lpstr>
      <vt:lpstr>Case Summary:   </vt:lpstr>
      <vt:lpstr>Adolescence in Lifespan Development</vt:lpstr>
      <vt:lpstr>Introducing Bowlby’s Attachment Theory</vt:lpstr>
      <vt:lpstr>HOW THE THEORY APPLIES TO JENNY</vt:lpstr>
      <vt:lpstr>Impact on Jenny’s Development </vt:lpstr>
      <vt:lpstr>Theoretical Application: Understanding Jenny’s Needs</vt:lpstr>
      <vt:lpstr>  Support Plan Based on Attachment Theory</vt:lpstr>
      <vt:lpstr>Evaluation: Usefulness &amp; Limitations</vt:lpstr>
      <vt:lpstr>Conclusion</vt:lpstr>
      <vt:lpstr>REFERENCES</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dion graham</cp:lastModifiedBy>
  <cp:revision>15</cp:revision>
  <dcterms:created xsi:type="dcterms:W3CDTF">2025-06-09T16:43:11Z</dcterms:created>
  <dcterms:modified xsi:type="dcterms:W3CDTF">2026-03-16T13:56:20Z</dcterms:modified>
</cp:coreProperties>
</file>