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2" r:id="rId5"/>
  </p:sldMasterIdLst>
  <p:notesMasterIdLst>
    <p:notesMasterId r:id="rId60"/>
  </p:notesMasterIdLst>
  <p:sldIdLst>
    <p:sldId id="336" r:id="rId6"/>
    <p:sldId id="504" r:id="rId7"/>
    <p:sldId id="505" r:id="rId8"/>
    <p:sldId id="337" r:id="rId9"/>
    <p:sldId id="463" r:id="rId10"/>
    <p:sldId id="460" r:id="rId11"/>
    <p:sldId id="459" r:id="rId12"/>
    <p:sldId id="458" r:id="rId13"/>
    <p:sldId id="464" r:id="rId14"/>
    <p:sldId id="466" r:id="rId15"/>
    <p:sldId id="467" r:id="rId16"/>
    <p:sldId id="468" r:id="rId17"/>
    <p:sldId id="469" r:id="rId18"/>
    <p:sldId id="470" r:id="rId19"/>
    <p:sldId id="499" r:id="rId20"/>
    <p:sldId id="498" r:id="rId21"/>
    <p:sldId id="497" r:id="rId22"/>
    <p:sldId id="503" r:id="rId23"/>
    <p:sldId id="485" r:id="rId24"/>
    <p:sldId id="484" r:id="rId25"/>
    <p:sldId id="483" r:id="rId26"/>
    <p:sldId id="482" r:id="rId27"/>
    <p:sldId id="487" r:id="rId28"/>
    <p:sldId id="500" r:id="rId29"/>
    <p:sldId id="488" r:id="rId30"/>
    <p:sldId id="490" r:id="rId31"/>
    <p:sldId id="489" r:id="rId32"/>
    <p:sldId id="501" r:id="rId33"/>
    <p:sldId id="471" r:id="rId34"/>
    <p:sldId id="502" r:id="rId35"/>
    <p:sldId id="481" r:id="rId36"/>
    <p:sldId id="427" r:id="rId37"/>
    <p:sldId id="444" r:id="rId38"/>
    <p:sldId id="436" r:id="rId39"/>
    <p:sldId id="437" r:id="rId40"/>
    <p:sldId id="474" r:id="rId41"/>
    <p:sldId id="290" r:id="rId42"/>
    <p:sldId id="289" r:id="rId43"/>
    <p:sldId id="475" r:id="rId44"/>
    <p:sldId id="330" r:id="rId45"/>
    <p:sldId id="491" r:id="rId46"/>
    <p:sldId id="279" r:id="rId47"/>
    <p:sldId id="332" r:id="rId48"/>
    <p:sldId id="492" r:id="rId49"/>
    <p:sldId id="493" r:id="rId50"/>
    <p:sldId id="494" r:id="rId51"/>
    <p:sldId id="495" r:id="rId52"/>
    <p:sldId id="432" r:id="rId53"/>
    <p:sldId id="442" r:id="rId54"/>
    <p:sldId id="433" r:id="rId55"/>
    <p:sldId id="434" r:id="rId56"/>
    <p:sldId id="435" r:id="rId57"/>
    <p:sldId id="275" r:id="rId58"/>
    <p:sldId id="496"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6980" autoAdjust="0"/>
    <p:restoredTop sz="95033" autoAdjust="0"/>
  </p:normalViewPr>
  <p:slideViewPr>
    <p:cSldViewPr snapToGrid="0">
      <p:cViewPr varScale="1">
        <p:scale>
          <a:sx n="86" d="100"/>
          <a:sy n="86" d="100"/>
        </p:scale>
        <p:origin x="48" y="37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0" d="100"/>
          <a:sy n="80" d="100"/>
        </p:scale>
        <p:origin x="2331" y="6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s>
</file>

<file path=ppt/diagrams/_rels/data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D87C90-8C2C-45DE-AD9A-AE98695DE21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711E4FA-7EED-43A6-8686-AA33C4A941CA}">
      <dgm:prSet/>
      <dgm:spPr/>
      <dgm:t>
        <a:bodyPr/>
        <a:lstStyle/>
        <a:p>
          <a:r>
            <a:rPr lang="en-GB"/>
            <a:t>The word ‘policing’ relates to ‘politics’</a:t>
          </a:r>
          <a:endParaRPr lang="en-US"/>
        </a:p>
      </dgm:t>
    </dgm:pt>
    <dgm:pt modelId="{9CC19AA7-196B-4B9F-8AAC-F83014EC2603}" type="parTrans" cxnId="{B2A9511E-48C3-4915-A4C3-31134704008A}">
      <dgm:prSet/>
      <dgm:spPr/>
      <dgm:t>
        <a:bodyPr/>
        <a:lstStyle/>
        <a:p>
          <a:endParaRPr lang="en-US"/>
        </a:p>
      </dgm:t>
    </dgm:pt>
    <dgm:pt modelId="{15AAA3D1-DFE7-4376-A777-09F134807C96}" type="sibTrans" cxnId="{B2A9511E-48C3-4915-A4C3-31134704008A}">
      <dgm:prSet/>
      <dgm:spPr/>
      <dgm:t>
        <a:bodyPr/>
        <a:lstStyle/>
        <a:p>
          <a:endParaRPr lang="en-US"/>
        </a:p>
      </dgm:t>
    </dgm:pt>
    <dgm:pt modelId="{2434F232-2980-4EEC-8A33-C58AC734530F}">
      <dgm:prSet/>
      <dgm:spPr/>
      <dgm:t>
        <a:bodyPr/>
        <a:lstStyle/>
        <a:p>
          <a:r>
            <a:rPr lang="en-GB"/>
            <a:t>Working within the government rules </a:t>
          </a:r>
          <a:endParaRPr lang="en-US"/>
        </a:p>
      </dgm:t>
    </dgm:pt>
    <dgm:pt modelId="{2DD4891A-855C-4254-AEE7-8182DFD1FDFC}" type="parTrans" cxnId="{FADD0F2D-DC75-4C3B-9D9B-40A5FFD0DE30}">
      <dgm:prSet/>
      <dgm:spPr/>
      <dgm:t>
        <a:bodyPr/>
        <a:lstStyle/>
        <a:p>
          <a:endParaRPr lang="en-US"/>
        </a:p>
      </dgm:t>
    </dgm:pt>
    <dgm:pt modelId="{D3E5F845-078D-4805-B12F-6FB3860158E0}" type="sibTrans" cxnId="{FADD0F2D-DC75-4C3B-9D9B-40A5FFD0DE30}">
      <dgm:prSet/>
      <dgm:spPr/>
      <dgm:t>
        <a:bodyPr/>
        <a:lstStyle/>
        <a:p>
          <a:endParaRPr lang="en-US"/>
        </a:p>
      </dgm:t>
    </dgm:pt>
    <dgm:pt modelId="{F9C0F779-9196-4ECE-8D5B-55D85ED4B8B5}">
      <dgm:prSet/>
      <dgm:spPr/>
      <dgm:t>
        <a:bodyPr/>
        <a:lstStyle/>
        <a:p>
          <a:r>
            <a:rPr lang="en-GB"/>
            <a:t>Performing a function that process social regulation &amp; order</a:t>
          </a:r>
          <a:endParaRPr lang="en-US"/>
        </a:p>
      </dgm:t>
    </dgm:pt>
    <dgm:pt modelId="{0AEC69FA-FD78-405D-8BD9-A967C9AE123C}" type="parTrans" cxnId="{03A65261-C9CA-4D74-B07C-900C699F06B1}">
      <dgm:prSet/>
      <dgm:spPr/>
      <dgm:t>
        <a:bodyPr/>
        <a:lstStyle/>
        <a:p>
          <a:endParaRPr lang="en-US"/>
        </a:p>
      </dgm:t>
    </dgm:pt>
    <dgm:pt modelId="{8CC3F683-04B2-4598-83BC-11EFD4405D9B}" type="sibTrans" cxnId="{03A65261-C9CA-4D74-B07C-900C699F06B1}">
      <dgm:prSet/>
      <dgm:spPr/>
      <dgm:t>
        <a:bodyPr/>
        <a:lstStyle/>
        <a:p>
          <a:endParaRPr lang="en-US"/>
        </a:p>
      </dgm:t>
    </dgm:pt>
    <dgm:pt modelId="{00FDEDBB-EEAB-4970-B878-BF757FEC800E}" type="pres">
      <dgm:prSet presAssocID="{49D87C90-8C2C-45DE-AD9A-AE98695DE216}" presName="linear" presStyleCnt="0">
        <dgm:presLayoutVars>
          <dgm:animLvl val="lvl"/>
          <dgm:resizeHandles val="exact"/>
        </dgm:presLayoutVars>
      </dgm:prSet>
      <dgm:spPr/>
    </dgm:pt>
    <dgm:pt modelId="{536C369F-DB5A-4460-B1C5-25274DC0EA04}" type="pres">
      <dgm:prSet presAssocID="{5711E4FA-7EED-43A6-8686-AA33C4A941CA}" presName="parentText" presStyleLbl="node1" presStyleIdx="0" presStyleCnt="3">
        <dgm:presLayoutVars>
          <dgm:chMax val="0"/>
          <dgm:bulletEnabled val="1"/>
        </dgm:presLayoutVars>
      </dgm:prSet>
      <dgm:spPr/>
    </dgm:pt>
    <dgm:pt modelId="{DF4E5527-39FF-4E27-9DFE-ED086A64AC2E}" type="pres">
      <dgm:prSet presAssocID="{15AAA3D1-DFE7-4376-A777-09F134807C96}" presName="spacer" presStyleCnt="0"/>
      <dgm:spPr/>
    </dgm:pt>
    <dgm:pt modelId="{CBE3D248-043B-4FB3-8B1D-B593613A1DAD}" type="pres">
      <dgm:prSet presAssocID="{2434F232-2980-4EEC-8A33-C58AC734530F}" presName="parentText" presStyleLbl="node1" presStyleIdx="1" presStyleCnt="3">
        <dgm:presLayoutVars>
          <dgm:chMax val="0"/>
          <dgm:bulletEnabled val="1"/>
        </dgm:presLayoutVars>
      </dgm:prSet>
      <dgm:spPr/>
    </dgm:pt>
    <dgm:pt modelId="{0D9537B2-0DAD-4D68-8732-ADCDCC125ACC}" type="pres">
      <dgm:prSet presAssocID="{D3E5F845-078D-4805-B12F-6FB3860158E0}" presName="spacer" presStyleCnt="0"/>
      <dgm:spPr/>
    </dgm:pt>
    <dgm:pt modelId="{1A57C51F-6420-4F84-B8A1-D96C7F49065F}" type="pres">
      <dgm:prSet presAssocID="{F9C0F779-9196-4ECE-8D5B-55D85ED4B8B5}" presName="parentText" presStyleLbl="node1" presStyleIdx="2" presStyleCnt="3">
        <dgm:presLayoutVars>
          <dgm:chMax val="0"/>
          <dgm:bulletEnabled val="1"/>
        </dgm:presLayoutVars>
      </dgm:prSet>
      <dgm:spPr/>
    </dgm:pt>
  </dgm:ptLst>
  <dgm:cxnLst>
    <dgm:cxn modelId="{B2A9511E-48C3-4915-A4C3-31134704008A}" srcId="{49D87C90-8C2C-45DE-AD9A-AE98695DE216}" destId="{5711E4FA-7EED-43A6-8686-AA33C4A941CA}" srcOrd="0" destOrd="0" parTransId="{9CC19AA7-196B-4B9F-8AAC-F83014EC2603}" sibTransId="{15AAA3D1-DFE7-4376-A777-09F134807C96}"/>
    <dgm:cxn modelId="{FADD0F2D-DC75-4C3B-9D9B-40A5FFD0DE30}" srcId="{49D87C90-8C2C-45DE-AD9A-AE98695DE216}" destId="{2434F232-2980-4EEC-8A33-C58AC734530F}" srcOrd="1" destOrd="0" parTransId="{2DD4891A-855C-4254-AEE7-8182DFD1FDFC}" sibTransId="{D3E5F845-078D-4805-B12F-6FB3860158E0}"/>
    <dgm:cxn modelId="{F341EF2F-6E2A-4281-9089-58A5603C21F7}" type="presOf" srcId="{2434F232-2980-4EEC-8A33-C58AC734530F}" destId="{CBE3D248-043B-4FB3-8B1D-B593613A1DAD}" srcOrd="0" destOrd="0" presId="urn:microsoft.com/office/officeart/2005/8/layout/vList2"/>
    <dgm:cxn modelId="{03A65261-C9CA-4D74-B07C-900C699F06B1}" srcId="{49D87C90-8C2C-45DE-AD9A-AE98695DE216}" destId="{F9C0F779-9196-4ECE-8D5B-55D85ED4B8B5}" srcOrd="2" destOrd="0" parTransId="{0AEC69FA-FD78-405D-8BD9-A967C9AE123C}" sibTransId="{8CC3F683-04B2-4598-83BC-11EFD4405D9B}"/>
    <dgm:cxn modelId="{CC98118C-60B4-42BE-BC57-A71FC4EC7E4A}" type="presOf" srcId="{5711E4FA-7EED-43A6-8686-AA33C4A941CA}" destId="{536C369F-DB5A-4460-B1C5-25274DC0EA04}" srcOrd="0" destOrd="0" presId="urn:microsoft.com/office/officeart/2005/8/layout/vList2"/>
    <dgm:cxn modelId="{DC6ABBB5-F88C-4DA6-9A29-733A52F41BDC}" type="presOf" srcId="{F9C0F779-9196-4ECE-8D5B-55D85ED4B8B5}" destId="{1A57C51F-6420-4F84-B8A1-D96C7F49065F}" srcOrd="0" destOrd="0" presId="urn:microsoft.com/office/officeart/2005/8/layout/vList2"/>
    <dgm:cxn modelId="{68C878E5-449E-434F-B9A4-FF1DEBBE1A75}" type="presOf" srcId="{49D87C90-8C2C-45DE-AD9A-AE98695DE216}" destId="{00FDEDBB-EEAB-4970-B878-BF757FEC800E}" srcOrd="0" destOrd="0" presId="urn:microsoft.com/office/officeart/2005/8/layout/vList2"/>
    <dgm:cxn modelId="{BA307997-5193-4CFD-8395-EA2478FA2989}" type="presParOf" srcId="{00FDEDBB-EEAB-4970-B878-BF757FEC800E}" destId="{536C369F-DB5A-4460-B1C5-25274DC0EA04}" srcOrd="0" destOrd="0" presId="urn:microsoft.com/office/officeart/2005/8/layout/vList2"/>
    <dgm:cxn modelId="{797D51DA-3680-4F4C-A6D6-21806E84A96D}" type="presParOf" srcId="{00FDEDBB-EEAB-4970-B878-BF757FEC800E}" destId="{DF4E5527-39FF-4E27-9DFE-ED086A64AC2E}" srcOrd="1" destOrd="0" presId="urn:microsoft.com/office/officeart/2005/8/layout/vList2"/>
    <dgm:cxn modelId="{C13D5E13-D0B6-4CE0-AE5F-CC487FB332FB}" type="presParOf" srcId="{00FDEDBB-EEAB-4970-B878-BF757FEC800E}" destId="{CBE3D248-043B-4FB3-8B1D-B593613A1DAD}" srcOrd="2" destOrd="0" presId="urn:microsoft.com/office/officeart/2005/8/layout/vList2"/>
    <dgm:cxn modelId="{E31E33CF-D679-4358-A10D-C447B753D7A0}" type="presParOf" srcId="{00FDEDBB-EEAB-4970-B878-BF757FEC800E}" destId="{0D9537B2-0DAD-4D68-8732-ADCDCC125ACC}" srcOrd="3" destOrd="0" presId="urn:microsoft.com/office/officeart/2005/8/layout/vList2"/>
    <dgm:cxn modelId="{ACAE637B-7D88-4082-861B-392D62EEA143}" type="presParOf" srcId="{00FDEDBB-EEAB-4970-B878-BF757FEC800E}" destId="{1A57C51F-6420-4F84-B8A1-D96C7F49065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B504C6-DB46-4514-BF21-CCBD3C82A183}"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65147DE4-6CB4-4304-95CA-89E997E50920}">
      <dgm:prSet/>
      <dgm:spPr/>
      <dgm:t>
        <a:bodyPr/>
        <a:lstStyle/>
        <a:p>
          <a:pPr rtl="0"/>
          <a:r>
            <a:rPr lang="en-GB" dirty="0">
              <a:latin typeface="Calibri Light" panose="020F0302020204030204"/>
            </a:rPr>
            <a:t>The term</a:t>
          </a:r>
          <a:r>
            <a:rPr lang="en-GB" dirty="0"/>
            <a:t> police is to represent  the whole ability of regulating social order and policies which contribute to the control of crime and order in society</a:t>
          </a:r>
          <a:endParaRPr lang="en-US" dirty="0"/>
        </a:p>
      </dgm:t>
    </dgm:pt>
    <dgm:pt modelId="{81E39A88-F1D0-482E-8C7D-B34B9D770707}" type="parTrans" cxnId="{E3BB9D59-E13A-4BAE-AFEB-34D64604B26C}">
      <dgm:prSet/>
      <dgm:spPr/>
      <dgm:t>
        <a:bodyPr/>
        <a:lstStyle/>
        <a:p>
          <a:endParaRPr lang="en-US"/>
        </a:p>
      </dgm:t>
    </dgm:pt>
    <dgm:pt modelId="{5181E798-092A-4CB2-B92C-67F448E6AFB3}" type="sibTrans" cxnId="{E3BB9D59-E13A-4BAE-AFEB-34D64604B26C}">
      <dgm:prSet/>
      <dgm:spPr/>
      <dgm:t>
        <a:bodyPr/>
        <a:lstStyle/>
        <a:p>
          <a:endParaRPr lang="en-US"/>
        </a:p>
      </dgm:t>
    </dgm:pt>
    <dgm:pt modelId="{690A1012-0D71-471C-9E0E-D154442035F7}">
      <dgm:prSet/>
      <dgm:spPr/>
      <dgm:t>
        <a:bodyPr/>
        <a:lstStyle/>
        <a:p>
          <a:r>
            <a:rPr lang="en-GB" dirty="0"/>
            <a:t>Individuals who carry out the functions of the policing role. </a:t>
          </a:r>
          <a:endParaRPr lang="en-US" dirty="0"/>
        </a:p>
      </dgm:t>
    </dgm:pt>
    <dgm:pt modelId="{4E7E75C3-87F0-4031-9E1D-2D8AB5674ECB}" type="parTrans" cxnId="{6F2CA377-7CC4-405B-90B6-3F72833E737D}">
      <dgm:prSet/>
      <dgm:spPr/>
      <dgm:t>
        <a:bodyPr/>
        <a:lstStyle/>
        <a:p>
          <a:endParaRPr lang="en-US"/>
        </a:p>
      </dgm:t>
    </dgm:pt>
    <dgm:pt modelId="{F3B1CFCF-1A33-4CE2-A166-C935F14168A9}" type="sibTrans" cxnId="{6F2CA377-7CC4-405B-90B6-3F72833E737D}">
      <dgm:prSet/>
      <dgm:spPr/>
      <dgm:t>
        <a:bodyPr/>
        <a:lstStyle/>
        <a:p>
          <a:endParaRPr lang="en-US"/>
        </a:p>
      </dgm:t>
    </dgm:pt>
    <dgm:pt modelId="{67B39663-CA82-400B-ACB2-2D5D051C4745}">
      <dgm:prSet/>
      <dgm:spPr/>
      <dgm:t>
        <a:bodyPr/>
        <a:lstStyle/>
        <a:p>
          <a:r>
            <a:rPr lang="en-GB" dirty="0"/>
            <a:t>Agents of Social Control</a:t>
          </a:r>
          <a:endParaRPr lang="en-US" dirty="0"/>
        </a:p>
      </dgm:t>
    </dgm:pt>
    <dgm:pt modelId="{BA4BE0A5-E329-486E-A83F-EF421C0B8B21}" type="parTrans" cxnId="{20E5CB1F-E561-4747-9103-FC2CE622832D}">
      <dgm:prSet/>
      <dgm:spPr/>
      <dgm:t>
        <a:bodyPr/>
        <a:lstStyle/>
        <a:p>
          <a:endParaRPr lang="en-US"/>
        </a:p>
      </dgm:t>
    </dgm:pt>
    <dgm:pt modelId="{6E4728D7-0DF9-423B-9A2D-AC4F304FCBA5}" type="sibTrans" cxnId="{20E5CB1F-E561-4747-9103-FC2CE622832D}">
      <dgm:prSet/>
      <dgm:spPr/>
      <dgm:t>
        <a:bodyPr/>
        <a:lstStyle/>
        <a:p>
          <a:endParaRPr lang="en-US"/>
        </a:p>
      </dgm:t>
    </dgm:pt>
    <dgm:pt modelId="{B9388C28-4BF3-4137-AFEF-E31C091A83A3}">
      <dgm:prSet/>
      <dgm:spPr/>
      <dgm:t>
        <a:bodyPr/>
        <a:lstStyle/>
        <a:p>
          <a:r>
            <a:rPr lang="en-GB" dirty="0"/>
            <a:t>Policing by consent</a:t>
          </a:r>
          <a:endParaRPr lang="en-US" dirty="0"/>
        </a:p>
      </dgm:t>
    </dgm:pt>
    <dgm:pt modelId="{872E7390-D06B-4009-85BF-C3242C8BF855}" type="parTrans" cxnId="{CD09A62A-B117-4D8F-A8F2-1864CD45558D}">
      <dgm:prSet/>
      <dgm:spPr/>
      <dgm:t>
        <a:bodyPr/>
        <a:lstStyle/>
        <a:p>
          <a:endParaRPr lang="en-US"/>
        </a:p>
      </dgm:t>
    </dgm:pt>
    <dgm:pt modelId="{6A02C307-EA39-458D-AF03-23E52485F371}" type="sibTrans" cxnId="{CD09A62A-B117-4D8F-A8F2-1864CD45558D}">
      <dgm:prSet/>
      <dgm:spPr/>
      <dgm:t>
        <a:bodyPr/>
        <a:lstStyle/>
        <a:p>
          <a:endParaRPr lang="en-US"/>
        </a:p>
      </dgm:t>
    </dgm:pt>
    <dgm:pt modelId="{58DEC77A-08BF-49B5-B672-CCDF3BAD6F5E}" type="pres">
      <dgm:prSet presAssocID="{ECB504C6-DB46-4514-BF21-CCBD3C82A183}" presName="vert0" presStyleCnt="0">
        <dgm:presLayoutVars>
          <dgm:dir/>
          <dgm:animOne val="branch"/>
          <dgm:animLvl val="lvl"/>
        </dgm:presLayoutVars>
      </dgm:prSet>
      <dgm:spPr/>
    </dgm:pt>
    <dgm:pt modelId="{A16A0943-F5C2-4B20-B856-552389A0636D}" type="pres">
      <dgm:prSet presAssocID="{65147DE4-6CB4-4304-95CA-89E997E50920}" presName="thickLine" presStyleLbl="alignNode1" presStyleIdx="0" presStyleCnt="4"/>
      <dgm:spPr/>
    </dgm:pt>
    <dgm:pt modelId="{A5BD301B-7FDD-41E9-ABCF-7E43CBB5C978}" type="pres">
      <dgm:prSet presAssocID="{65147DE4-6CB4-4304-95CA-89E997E50920}" presName="horz1" presStyleCnt="0"/>
      <dgm:spPr/>
    </dgm:pt>
    <dgm:pt modelId="{DB3B06A6-C1A6-4EE3-968B-E6CF02DBC473}" type="pres">
      <dgm:prSet presAssocID="{65147DE4-6CB4-4304-95CA-89E997E50920}" presName="tx1" presStyleLbl="revTx" presStyleIdx="0" presStyleCnt="4"/>
      <dgm:spPr/>
    </dgm:pt>
    <dgm:pt modelId="{F0660597-DE92-4B17-8781-65FCA1AF94AC}" type="pres">
      <dgm:prSet presAssocID="{65147DE4-6CB4-4304-95CA-89E997E50920}" presName="vert1" presStyleCnt="0"/>
      <dgm:spPr/>
    </dgm:pt>
    <dgm:pt modelId="{3B8A038F-47A3-40C2-B8FA-BC1326A128CE}" type="pres">
      <dgm:prSet presAssocID="{690A1012-0D71-471C-9E0E-D154442035F7}" presName="thickLine" presStyleLbl="alignNode1" presStyleIdx="1" presStyleCnt="4"/>
      <dgm:spPr/>
    </dgm:pt>
    <dgm:pt modelId="{29EA80BF-F69C-44CC-BBCD-5641143C5543}" type="pres">
      <dgm:prSet presAssocID="{690A1012-0D71-471C-9E0E-D154442035F7}" presName="horz1" presStyleCnt="0"/>
      <dgm:spPr/>
    </dgm:pt>
    <dgm:pt modelId="{84163E78-BBDF-4F70-A1EF-7690D15B4114}" type="pres">
      <dgm:prSet presAssocID="{690A1012-0D71-471C-9E0E-D154442035F7}" presName="tx1" presStyleLbl="revTx" presStyleIdx="1" presStyleCnt="4"/>
      <dgm:spPr/>
    </dgm:pt>
    <dgm:pt modelId="{080289D4-BAA6-4E33-A30B-9959A09A5FDE}" type="pres">
      <dgm:prSet presAssocID="{690A1012-0D71-471C-9E0E-D154442035F7}" presName="vert1" presStyleCnt="0"/>
      <dgm:spPr/>
    </dgm:pt>
    <dgm:pt modelId="{7E2AC2C1-66C5-444C-ADC4-DD3C59834A35}" type="pres">
      <dgm:prSet presAssocID="{67B39663-CA82-400B-ACB2-2D5D051C4745}" presName="thickLine" presStyleLbl="alignNode1" presStyleIdx="2" presStyleCnt="4"/>
      <dgm:spPr/>
    </dgm:pt>
    <dgm:pt modelId="{EAF96B6B-AA01-4AE9-9F7F-BC835905E67A}" type="pres">
      <dgm:prSet presAssocID="{67B39663-CA82-400B-ACB2-2D5D051C4745}" presName="horz1" presStyleCnt="0"/>
      <dgm:spPr/>
    </dgm:pt>
    <dgm:pt modelId="{9FDA29A1-AEC2-48CD-83CC-DEC793F65490}" type="pres">
      <dgm:prSet presAssocID="{67B39663-CA82-400B-ACB2-2D5D051C4745}" presName="tx1" presStyleLbl="revTx" presStyleIdx="2" presStyleCnt="4"/>
      <dgm:spPr/>
    </dgm:pt>
    <dgm:pt modelId="{3C3EAB0C-DE9C-4C15-B32E-1BAFC65E5AB9}" type="pres">
      <dgm:prSet presAssocID="{67B39663-CA82-400B-ACB2-2D5D051C4745}" presName="vert1" presStyleCnt="0"/>
      <dgm:spPr/>
    </dgm:pt>
    <dgm:pt modelId="{538B53E2-B1A9-4F49-97DD-471279FE8126}" type="pres">
      <dgm:prSet presAssocID="{B9388C28-4BF3-4137-AFEF-E31C091A83A3}" presName="thickLine" presStyleLbl="alignNode1" presStyleIdx="3" presStyleCnt="4"/>
      <dgm:spPr/>
    </dgm:pt>
    <dgm:pt modelId="{A5836B27-334C-4B6F-892A-5F525AD2E7E5}" type="pres">
      <dgm:prSet presAssocID="{B9388C28-4BF3-4137-AFEF-E31C091A83A3}" presName="horz1" presStyleCnt="0"/>
      <dgm:spPr/>
    </dgm:pt>
    <dgm:pt modelId="{76239BEE-9B22-43EE-A0A0-A0365FE07BB5}" type="pres">
      <dgm:prSet presAssocID="{B9388C28-4BF3-4137-AFEF-E31C091A83A3}" presName="tx1" presStyleLbl="revTx" presStyleIdx="3" presStyleCnt="4"/>
      <dgm:spPr/>
    </dgm:pt>
    <dgm:pt modelId="{7C3085B7-0DF9-48A2-81DC-86B9265FF0DC}" type="pres">
      <dgm:prSet presAssocID="{B9388C28-4BF3-4137-AFEF-E31C091A83A3}" presName="vert1" presStyleCnt="0"/>
      <dgm:spPr/>
    </dgm:pt>
  </dgm:ptLst>
  <dgm:cxnLst>
    <dgm:cxn modelId="{20E5CB1F-E561-4747-9103-FC2CE622832D}" srcId="{ECB504C6-DB46-4514-BF21-CCBD3C82A183}" destId="{67B39663-CA82-400B-ACB2-2D5D051C4745}" srcOrd="2" destOrd="0" parTransId="{BA4BE0A5-E329-486E-A83F-EF421C0B8B21}" sibTransId="{6E4728D7-0DF9-423B-9A2D-AC4F304FCBA5}"/>
    <dgm:cxn modelId="{9454F721-59EA-458A-91F2-4E610092BE9A}" type="presOf" srcId="{65147DE4-6CB4-4304-95CA-89E997E50920}" destId="{DB3B06A6-C1A6-4EE3-968B-E6CF02DBC473}" srcOrd="0" destOrd="0" presId="urn:microsoft.com/office/officeart/2008/layout/LinedList"/>
    <dgm:cxn modelId="{CD09A62A-B117-4D8F-A8F2-1864CD45558D}" srcId="{ECB504C6-DB46-4514-BF21-CCBD3C82A183}" destId="{B9388C28-4BF3-4137-AFEF-E31C091A83A3}" srcOrd="3" destOrd="0" parTransId="{872E7390-D06B-4009-85BF-C3242C8BF855}" sibTransId="{6A02C307-EA39-458D-AF03-23E52485F371}"/>
    <dgm:cxn modelId="{E32D3838-8702-4DA7-A85B-F3DE00C54266}" type="presOf" srcId="{ECB504C6-DB46-4514-BF21-CCBD3C82A183}" destId="{58DEC77A-08BF-49B5-B672-CCDF3BAD6F5E}" srcOrd="0" destOrd="0" presId="urn:microsoft.com/office/officeart/2008/layout/LinedList"/>
    <dgm:cxn modelId="{6F2CA377-7CC4-405B-90B6-3F72833E737D}" srcId="{ECB504C6-DB46-4514-BF21-CCBD3C82A183}" destId="{690A1012-0D71-471C-9E0E-D154442035F7}" srcOrd="1" destOrd="0" parTransId="{4E7E75C3-87F0-4031-9E1D-2D8AB5674ECB}" sibTransId="{F3B1CFCF-1A33-4CE2-A166-C935F14168A9}"/>
    <dgm:cxn modelId="{E3BB9D59-E13A-4BAE-AFEB-34D64604B26C}" srcId="{ECB504C6-DB46-4514-BF21-CCBD3C82A183}" destId="{65147DE4-6CB4-4304-95CA-89E997E50920}" srcOrd="0" destOrd="0" parTransId="{81E39A88-F1D0-482E-8C7D-B34B9D770707}" sibTransId="{5181E798-092A-4CB2-B92C-67F448E6AFB3}"/>
    <dgm:cxn modelId="{FB050282-63E0-4A6A-8340-C535A37358AB}" type="presOf" srcId="{690A1012-0D71-471C-9E0E-D154442035F7}" destId="{84163E78-BBDF-4F70-A1EF-7690D15B4114}" srcOrd="0" destOrd="0" presId="urn:microsoft.com/office/officeart/2008/layout/LinedList"/>
    <dgm:cxn modelId="{86E218D6-E89D-413D-9DEA-01ED0C3B66F1}" type="presOf" srcId="{67B39663-CA82-400B-ACB2-2D5D051C4745}" destId="{9FDA29A1-AEC2-48CD-83CC-DEC793F65490}" srcOrd="0" destOrd="0" presId="urn:microsoft.com/office/officeart/2008/layout/LinedList"/>
    <dgm:cxn modelId="{E01C83E4-AE52-4E1C-A9E4-F2DC17E225C2}" type="presOf" srcId="{B9388C28-4BF3-4137-AFEF-E31C091A83A3}" destId="{76239BEE-9B22-43EE-A0A0-A0365FE07BB5}" srcOrd="0" destOrd="0" presId="urn:microsoft.com/office/officeart/2008/layout/LinedList"/>
    <dgm:cxn modelId="{35BC97D3-300B-4090-BBF9-5864C1F9A7C0}" type="presParOf" srcId="{58DEC77A-08BF-49B5-B672-CCDF3BAD6F5E}" destId="{A16A0943-F5C2-4B20-B856-552389A0636D}" srcOrd="0" destOrd="0" presId="urn:microsoft.com/office/officeart/2008/layout/LinedList"/>
    <dgm:cxn modelId="{964D1AC6-68AA-4C77-9495-F423AC8023E8}" type="presParOf" srcId="{58DEC77A-08BF-49B5-B672-CCDF3BAD6F5E}" destId="{A5BD301B-7FDD-41E9-ABCF-7E43CBB5C978}" srcOrd="1" destOrd="0" presId="urn:microsoft.com/office/officeart/2008/layout/LinedList"/>
    <dgm:cxn modelId="{A1899AD9-3BF8-4C47-B643-6B43FB78AB72}" type="presParOf" srcId="{A5BD301B-7FDD-41E9-ABCF-7E43CBB5C978}" destId="{DB3B06A6-C1A6-4EE3-968B-E6CF02DBC473}" srcOrd="0" destOrd="0" presId="urn:microsoft.com/office/officeart/2008/layout/LinedList"/>
    <dgm:cxn modelId="{817B76ED-FA97-4DF6-BDB5-2CE42F4B7B21}" type="presParOf" srcId="{A5BD301B-7FDD-41E9-ABCF-7E43CBB5C978}" destId="{F0660597-DE92-4B17-8781-65FCA1AF94AC}" srcOrd="1" destOrd="0" presId="urn:microsoft.com/office/officeart/2008/layout/LinedList"/>
    <dgm:cxn modelId="{D06BBD40-7B21-4FBE-A504-F09A3E368605}" type="presParOf" srcId="{58DEC77A-08BF-49B5-B672-CCDF3BAD6F5E}" destId="{3B8A038F-47A3-40C2-B8FA-BC1326A128CE}" srcOrd="2" destOrd="0" presId="urn:microsoft.com/office/officeart/2008/layout/LinedList"/>
    <dgm:cxn modelId="{EF399456-FA9D-42F4-8E64-507E9C9BD23F}" type="presParOf" srcId="{58DEC77A-08BF-49B5-B672-CCDF3BAD6F5E}" destId="{29EA80BF-F69C-44CC-BBCD-5641143C5543}" srcOrd="3" destOrd="0" presId="urn:microsoft.com/office/officeart/2008/layout/LinedList"/>
    <dgm:cxn modelId="{CB616489-B5C9-4CBA-9392-AA780BDE93CD}" type="presParOf" srcId="{29EA80BF-F69C-44CC-BBCD-5641143C5543}" destId="{84163E78-BBDF-4F70-A1EF-7690D15B4114}" srcOrd="0" destOrd="0" presId="urn:microsoft.com/office/officeart/2008/layout/LinedList"/>
    <dgm:cxn modelId="{898AD1C4-9FF3-458D-ABC8-C2DC8E10C2B5}" type="presParOf" srcId="{29EA80BF-F69C-44CC-BBCD-5641143C5543}" destId="{080289D4-BAA6-4E33-A30B-9959A09A5FDE}" srcOrd="1" destOrd="0" presId="urn:microsoft.com/office/officeart/2008/layout/LinedList"/>
    <dgm:cxn modelId="{FECB2AC4-F242-40FB-9872-A952E84F327C}" type="presParOf" srcId="{58DEC77A-08BF-49B5-B672-CCDF3BAD6F5E}" destId="{7E2AC2C1-66C5-444C-ADC4-DD3C59834A35}" srcOrd="4" destOrd="0" presId="urn:microsoft.com/office/officeart/2008/layout/LinedList"/>
    <dgm:cxn modelId="{D6EB6D33-02C2-4E0C-A73A-C6D8D1DF2292}" type="presParOf" srcId="{58DEC77A-08BF-49B5-B672-CCDF3BAD6F5E}" destId="{EAF96B6B-AA01-4AE9-9F7F-BC835905E67A}" srcOrd="5" destOrd="0" presId="urn:microsoft.com/office/officeart/2008/layout/LinedList"/>
    <dgm:cxn modelId="{74EDD614-AA31-4FEE-BB64-77ABFF01AC27}" type="presParOf" srcId="{EAF96B6B-AA01-4AE9-9F7F-BC835905E67A}" destId="{9FDA29A1-AEC2-48CD-83CC-DEC793F65490}" srcOrd="0" destOrd="0" presId="urn:microsoft.com/office/officeart/2008/layout/LinedList"/>
    <dgm:cxn modelId="{016A9955-1CBA-4CCD-873E-41780066E5FF}" type="presParOf" srcId="{EAF96B6B-AA01-4AE9-9F7F-BC835905E67A}" destId="{3C3EAB0C-DE9C-4C15-B32E-1BAFC65E5AB9}" srcOrd="1" destOrd="0" presId="urn:microsoft.com/office/officeart/2008/layout/LinedList"/>
    <dgm:cxn modelId="{E4EA428E-29D6-4D4A-B69E-262716790FF3}" type="presParOf" srcId="{58DEC77A-08BF-49B5-B672-CCDF3BAD6F5E}" destId="{538B53E2-B1A9-4F49-97DD-471279FE8126}" srcOrd="6" destOrd="0" presId="urn:microsoft.com/office/officeart/2008/layout/LinedList"/>
    <dgm:cxn modelId="{B55EC0AE-D827-470D-9B85-C067797540CB}" type="presParOf" srcId="{58DEC77A-08BF-49B5-B672-CCDF3BAD6F5E}" destId="{A5836B27-334C-4B6F-892A-5F525AD2E7E5}" srcOrd="7" destOrd="0" presId="urn:microsoft.com/office/officeart/2008/layout/LinedList"/>
    <dgm:cxn modelId="{8AF0B601-B56F-4802-A124-1CA93C40B560}" type="presParOf" srcId="{A5836B27-334C-4B6F-892A-5F525AD2E7E5}" destId="{76239BEE-9B22-43EE-A0A0-A0365FE07BB5}" srcOrd="0" destOrd="0" presId="urn:microsoft.com/office/officeart/2008/layout/LinedList"/>
    <dgm:cxn modelId="{CF574D55-542D-404D-985A-99F5DEA25B94}" type="presParOf" srcId="{A5836B27-334C-4B6F-892A-5F525AD2E7E5}" destId="{7C3085B7-0DF9-48A2-81DC-86B9265FF0D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A8BE5E-6DFB-4647-8CB3-116F962D1838}"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2E352208-8C6D-4C71-B486-B25090D5453F}">
      <dgm:prSet/>
      <dgm:spPr/>
      <dgm:t>
        <a:bodyPr/>
        <a:lstStyle/>
        <a:p>
          <a:pPr>
            <a:defRPr cap="all"/>
          </a:pPr>
          <a:r>
            <a:rPr lang="en-US"/>
            <a:t>Refers to a </a:t>
          </a:r>
          <a:r>
            <a:rPr lang="en-US" i="1"/>
            <a:t>specific</a:t>
          </a:r>
          <a:r>
            <a:rPr lang="en-US"/>
            <a:t> aspect of a </a:t>
          </a:r>
          <a:r>
            <a:rPr lang="en-US" i="1"/>
            <a:t>quality of life</a:t>
          </a:r>
          <a:r>
            <a:rPr lang="en-US"/>
            <a:t>: </a:t>
          </a:r>
        </a:p>
      </dgm:t>
    </dgm:pt>
    <dgm:pt modelId="{B1765B73-75F8-4062-987D-45B2EAAC1921}" type="parTrans" cxnId="{2AA87B9C-2F1A-40B2-B420-F21A611CE1B2}">
      <dgm:prSet/>
      <dgm:spPr/>
      <dgm:t>
        <a:bodyPr/>
        <a:lstStyle/>
        <a:p>
          <a:endParaRPr lang="en-US"/>
        </a:p>
      </dgm:t>
    </dgm:pt>
    <dgm:pt modelId="{3F3511DF-4C7F-4FDE-9F43-51C4173469A0}" type="sibTrans" cxnId="{2AA87B9C-2F1A-40B2-B420-F21A611CE1B2}">
      <dgm:prSet/>
      <dgm:spPr/>
      <dgm:t>
        <a:bodyPr/>
        <a:lstStyle/>
        <a:p>
          <a:endParaRPr lang="en-US"/>
        </a:p>
      </dgm:t>
    </dgm:pt>
    <dgm:pt modelId="{88785F80-C75E-4A14-8355-CB9BDE011C18}">
      <dgm:prSet/>
      <dgm:spPr/>
      <dgm:t>
        <a:bodyPr/>
        <a:lstStyle/>
        <a:p>
          <a:pPr>
            <a:defRPr cap="all"/>
          </a:pPr>
          <a:r>
            <a:rPr lang="en-US"/>
            <a:t>The solidarity exhibited by the people of that society. </a:t>
          </a:r>
        </a:p>
      </dgm:t>
    </dgm:pt>
    <dgm:pt modelId="{4A560F98-EC3D-46B9-85D4-9C769D762682}" type="parTrans" cxnId="{9BF5D67B-B1D7-4003-A101-31558B1B9864}">
      <dgm:prSet/>
      <dgm:spPr/>
      <dgm:t>
        <a:bodyPr/>
        <a:lstStyle/>
        <a:p>
          <a:endParaRPr lang="en-US"/>
        </a:p>
      </dgm:t>
    </dgm:pt>
    <dgm:pt modelId="{DE28A946-E8F5-4160-A348-96FD129A5F15}" type="sibTrans" cxnId="{9BF5D67B-B1D7-4003-A101-31558B1B9864}">
      <dgm:prSet/>
      <dgm:spPr/>
      <dgm:t>
        <a:bodyPr/>
        <a:lstStyle/>
        <a:p>
          <a:endParaRPr lang="en-US"/>
        </a:p>
      </dgm:t>
    </dgm:pt>
    <dgm:pt modelId="{43E8F522-25AE-4829-B1CA-54C88A0BEBAC}">
      <dgm:prSet/>
      <dgm:spPr/>
      <dgm:t>
        <a:bodyPr/>
        <a:lstStyle/>
        <a:p>
          <a:pPr>
            <a:defRPr cap="all"/>
          </a:pPr>
          <a:r>
            <a:rPr lang="en-US"/>
            <a:t>A sense of community and togetherness </a:t>
          </a:r>
        </a:p>
      </dgm:t>
    </dgm:pt>
    <dgm:pt modelId="{B5664D3D-1539-401B-9B03-C97A0627ABF1}" type="parTrans" cxnId="{6FBC5AB4-43E3-42EA-B12C-C263D22683A6}">
      <dgm:prSet/>
      <dgm:spPr/>
      <dgm:t>
        <a:bodyPr/>
        <a:lstStyle/>
        <a:p>
          <a:endParaRPr lang="en-US"/>
        </a:p>
      </dgm:t>
    </dgm:pt>
    <dgm:pt modelId="{8B01AEB0-49B7-47E1-8FCB-48A162DB566A}" type="sibTrans" cxnId="{6FBC5AB4-43E3-42EA-B12C-C263D22683A6}">
      <dgm:prSet/>
      <dgm:spPr/>
      <dgm:t>
        <a:bodyPr/>
        <a:lstStyle/>
        <a:p>
          <a:endParaRPr lang="en-US"/>
        </a:p>
      </dgm:t>
    </dgm:pt>
    <dgm:pt modelId="{3EFC3E5B-1490-47E2-A9BE-E128F461000A}" type="pres">
      <dgm:prSet presAssocID="{BFA8BE5E-6DFB-4647-8CB3-116F962D1838}" presName="root" presStyleCnt="0">
        <dgm:presLayoutVars>
          <dgm:dir/>
          <dgm:resizeHandles val="exact"/>
        </dgm:presLayoutVars>
      </dgm:prSet>
      <dgm:spPr/>
    </dgm:pt>
    <dgm:pt modelId="{AB704DE7-B6C5-41AC-8F1E-CFFCA1844FE4}" type="pres">
      <dgm:prSet presAssocID="{2E352208-8C6D-4C71-B486-B25090D5453F}" presName="compNode" presStyleCnt="0"/>
      <dgm:spPr/>
    </dgm:pt>
    <dgm:pt modelId="{C799B9BD-87BE-47DD-B3BF-64EA7DB8E7E7}" type="pres">
      <dgm:prSet presAssocID="{2E352208-8C6D-4C71-B486-B25090D5453F}" presName="iconBgRect" presStyleLbl="bgShp" presStyleIdx="0" presStyleCnt="3"/>
      <dgm:spPr/>
    </dgm:pt>
    <dgm:pt modelId="{DF8638FB-E9B8-43A8-9CBA-376EA2A9A735}" type="pres">
      <dgm:prSet presAssocID="{2E352208-8C6D-4C71-B486-B25090D5453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FBA76462-2C08-4BAD-8E34-37386DC00780}" type="pres">
      <dgm:prSet presAssocID="{2E352208-8C6D-4C71-B486-B25090D5453F}" presName="spaceRect" presStyleCnt="0"/>
      <dgm:spPr/>
    </dgm:pt>
    <dgm:pt modelId="{71AFC08C-F359-4306-A12B-CFF7895972B5}" type="pres">
      <dgm:prSet presAssocID="{2E352208-8C6D-4C71-B486-B25090D5453F}" presName="textRect" presStyleLbl="revTx" presStyleIdx="0" presStyleCnt="3">
        <dgm:presLayoutVars>
          <dgm:chMax val="1"/>
          <dgm:chPref val="1"/>
        </dgm:presLayoutVars>
      </dgm:prSet>
      <dgm:spPr/>
    </dgm:pt>
    <dgm:pt modelId="{C03AD80F-A979-41FE-BAF8-42550F385EEB}" type="pres">
      <dgm:prSet presAssocID="{3F3511DF-4C7F-4FDE-9F43-51C4173469A0}" presName="sibTrans" presStyleCnt="0"/>
      <dgm:spPr/>
    </dgm:pt>
    <dgm:pt modelId="{F51348AC-DFE5-48F3-8561-5CBD59A02831}" type="pres">
      <dgm:prSet presAssocID="{88785F80-C75E-4A14-8355-CB9BDE011C18}" presName="compNode" presStyleCnt="0"/>
      <dgm:spPr/>
    </dgm:pt>
    <dgm:pt modelId="{225DEDB6-EAEE-43D5-B573-27714AEB8DA8}" type="pres">
      <dgm:prSet presAssocID="{88785F80-C75E-4A14-8355-CB9BDE011C18}" presName="iconBgRect" presStyleLbl="bgShp" presStyleIdx="1" presStyleCnt="3"/>
      <dgm:spPr/>
    </dgm:pt>
    <dgm:pt modelId="{A8FA8936-38D2-4F48-B2D3-B3BD8246588F}" type="pres">
      <dgm:prSet presAssocID="{88785F80-C75E-4A14-8355-CB9BDE011C1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089820DB-E3E5-4DFA-8634-52A60156D163}" type="pres">
      <dgm:prSet presAssocID="{88785F80-C75E-4A14-8355-CB9BDE011C18}" presName="spaceRect" presStyleCnt="0"/>
      <dgm:spPr/>
    </dgm:pt>
    <dgm:pt modelId="{5E43AAD2-5E9A-441B-80B7-3DD33D999B63}" type="pres">
      <dgm:prSet presAssocID="{88785F80-C75E-4A14-8355-CB9BDE011C18}" presName="textRect" presStyleLbl="revTx" presStyleIdx="1" presStyleCnt="3">
        <dgm:presLayoutVars>
          <dgm:chMax val="1"/>
          <dgm:chPref val="1"/>
        </dgm:presLayoutVars>
      </dgm:prSet>
      <dgm:spPr/>
    </dgm:pt>
    <dgm:pt modelId="{FF827975-CF35-4AB5-A759-93F495A218C1}" type="pres">
      <dgm:prSet presAssocID="{DE28A946-E8F5-4160-A348-96FD129A5F15}" presName="sibTrans" presStyleCnt="0"/>
      <dgm:spPr/>
    </dgm:pt>
    <dgm:pt modelId="{9B81C371-A905-4AFD-B60B-3674FE3B0FD7}" type="pres">
      <dgm:prSet presAssocID="{43E8F522-25AE-4829-B1CA-54C88A0BEBAC}" presName="compNode" presStyleCnt="0"/>
      <dgm:spPr/>
    </dgm:pt>
    <dgm:pt modelId="{4078F07F-5177-486B-915B-D74EFBFF0693}" type="pres">
      <dgm:prSet presAssocID="{43E8F522-25AE-4829-B1CA-54C88A0BEBAC}" presName="iconBgRect" presStyleLbl="bgShp" presStyleIdx="2" presStyleCnt="3"/>
      <dgm:spPr/>
    </dgm:pt>
    <dgm:pt modelId="{EC494B0C-E481-4801-8226-899E268BA150}" type="pres">
      <dgm:prSet presAssocID="{43E8F522-25AE-4829-B1CA-54C88A0BEBA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m"/>
        </a:ext>
      </dgm:extLst>
    </dgm:pt>
    <dgm:pt modelId="{2ED6B66F-5BDA-4483-93D6-54C625737507}" type="pres">
      <dgm:prSet presAssocID="{43E8F522-25AE-4829-B1CA-54C88A0BEBAC}" presName="spaceRect" presStyleCnt="0"/>
      <dgm:spPr/>
    </dgm:pt>
    <dgm:pt modelId="{9A913D00-AC0A-456D-A981-7AAB150BDF9A}" type="pres">
      <dgm:prSet presAssocID="{43E8F522-25AE-4829-B1CA-54C88A0BEBAC}" presName="textRect" presStyleLbl="revTx" presStyleIdx="2" presStyleCnt="3">
        <dgm:presLayoutVars>
          <dgm:chMax val="1"/>
          <dgm:chPref val="1"/>
        </dgm:presLayoutVars>
      </dgm:prSet>
      <dgm:spPr/>
    </dgm:pt>
  </dgm:ptLst>
  <dgm:cxnLst>
    <dgm:cxn modelId="{EC28F207-98BF-45AF-A0AD-37F62C8246A9}" type="presOf" srcId="{2E352208-8C6D-4C71-B486-B25090D5453F}" destId="{71AFC08C-F359-4306-A12B-CFF7895972B5}" srcOrd="0" destOrd="0" presId="urn:microsoft.com/office/officeart/2018/5/layout/IconCircleLabelList"/>
    <dgm:cxn modelId="{9BF5D67B-B1D7-4003-A101-31558B1B9864}" srcId="{BFA8BE5E-6DFB-4647-8CB3-116F962D1838}" destId="{88785F80-C75E-4A14-8355-CB9BDE011C18}" srcOrd="1" destOrd="0" parTransId="{4A560F98-EC3D-46B9-85D4-9C769D762682}" sibTransId="{DE28A946-E8F5-4160-A348-96FD129A5F15}"/>
    <dgm:cxn modelId="{166A888E-F534-40FC-A688-7AB428F83D4A}" type="presOf" srcId="{43E8F522-25AE-4829-B1CA-54C88A0BEBAC}" destId="{9A913D00-AC0A-456D-A981-7AAB150BDF9A}" srcOrd="0" destOrd="0" presId="urn:microsoft.com/office/officeart/2018/5/layout/IconCircleLabelList"/>
    <dgm:cxn modelId="{2AA87B9C-2F1A-40B2-B420-F21A611CE1B2}" srcId="{BFA8BE5E-6DFB-4647-8CB3-116F962D1838}" destId="{2E352208-8C6D-4C71-B486-B25090D5453F}" srcOrd="0" destOrd="0" parTransId="{B1765B73-75F8-4062-987D-45B2EAAC1921}" sibTransId="{3F3511DF-4C7F-4FDE-9F43-51C4173469A0}"/>
    <dgm:cxn modelId="{6FBC5AB4-43E3-42EA-B12C-C263D22683A6}" srcId="{BFA8BE5E-6DFB-4647-8CB3-116F962D1838}" destId="{43E8F522-25AE-4829-B1CA-54C88A0BEBAC}" srcOrd="2" destOrd="0" parTransId="{B5664D3D-1539-401B-9B03-C97A0627ABF1}" sibTransId="{8B01AEB0-49B7-47E1-8FCB-48A162DB566A}"/>
    <dgm:cxn modelId="{D2BAF7DC-1339-4EC5-A371-06DF91196B87}" type="presOf" srcId="{88785F80-C75E-4A14-8355-CB9BDE011C18}" destId="{5E43AAD2-5E9A-441B-80B7-3DD33D999B63}" srcOrd="0" destOrd="0" presId="urn:microsoft.com/office/officeart/2018/5/layout/IconCircleLabelList"/>
    <dgm:cxn modelId="{7BC8D9EE-DED7-4757-96DB-3CD580B464D3}" type="presOf" srcId="{BFA8BE5E-6DFB-4647-8CB3-116F962D1838}" destId="{3EFC3E5B-1490-47E2-A9BE-E128F461000A}" srcOrd="0" destOrd="0" presId="urn:microsoft.com/office/officeart/2018/5/layout/IconCircleLabelList"/>
    <dgm:cxn modelId="{45BD8F2A-1D56-4B22-862F-A499905B92C4}" type="presParOf" srcId="{3EFC3E5B-1490-47E2-A9BE-E128F461000A}" destId="{AB704DE7-B6C5-41AC-8F1E-CFFCA1844FE4}" srcOrd="0" destOrd="0" presId="urn:microsoft.com/office/officeart/2018/5/layout/IconCircleLabelList"/>
    <dgm:cxn modelId="{12B56C60-CE92-4158-B598-664910095509}" type="presParOf" srcId="{AB704DE7-B6C5-41AC-8F1E-CFFCA1844FE4}" destId="{C799B9BD-87BE-47DD-B3BF-64EA7DB8E7E7}" srcOrd="0" destOrd="0" presId="urn:microsoft.com/office/officeart/2018/5/layout/IconCircleLabelList"/>
    <dgm:cxn modelId="{E1BFECCA-776F-4A3D-8E48-37C6EE125B26}" type="presParOf" srcId="{AB704DE7-B6C5-41AC-8F1E-CFFCA1844FE4}" destId="{DF8638FB-E9B8-43A8-9CBA-376EA2A9A735}" srcOrd="1" destOrd="0" presId="urn:microsoft.com/office/officeart/2018/5/layout/IconCircleLabelList"/>
    <dgm:cxn modelId="{A650EDB5-6616-4FBD-826B-336EA07C5D6B}" type="presParOf" srcId="{AB704DE7-B6C5-41AC-8F1E-CFFCA1844FE4}" destId="{FBA76462-2C08-4BAD-8E34-37386DC00780}" srcOrd="2" destOrd="0" presId="urn:microsoft.com/office/officeart/2018/5/layout/IconCircleLabelList"/>
    <dgm:cxn modelId="{E73EB5DE-18EA-42EB-9347-D891F6D6D553}" type="presParOf" srcId="{AB704DE7-B6C5-41AC-8F1E-CFFCA1844FE4}" destId="{71AFC08C-F359-4306-A12B-CFF7895972B5}" srcOrd="3" destOrd="0" presId="urn:microsoft.com/office/officeart/2018/5/layout/IconCircleLabelList"/>
    <dgm:cxn modelId="{08898239-6EDB-41AC-8DAC-5FB88D9F18CC}" type="presParOf" srcId="{3EFC3E5B-1490-47E2-A9BE-E128F461000A}" destId="{C03AD80F-A979-41FE-BAF8-42550F385EEB}" srcOrd="1" destOrd="0" presId="urn:microsoft.com/office/officeart/2018/5/layout/IconCircleLabelList"/>
    <dgm:cxn modelId="{780EF959-2FB9-4385-8394-8D1B2DB534B9}" type="presParOf" srcId="{3EFC3E5B-1490-47E2-A9BE-E128F461000A}" destId="{F51348AC-DFE5-48F3-8561-5CBD59A02831}" srcOrd="2" destOrd="0" presId="urn:microsoft.com/office/officeart/2018/5/layout/IconCircleLabelList"/>
    <dgm:cxn modelId="{9D28250E-FCBB-415D-A55A-3B133298B733}" type="presParOf" srcId="{F51348AC-DFE5-48F3-8561-5CBD59A02831}" destId="{225DEDB6-EAEE-43D5-B573-27714AEB8DA8}" srcOrd="0" destOrd="0" presId="urn:microsoft.com/office/officeart/2018/5/layout/IconCircleLabelList"/>
    <dgm:cxn modelId="{D95C8C8F-CE9B-4AFA-A259-FB54CEC693C9}" type="presParOf" srcId="{F51348AC-DFE5-48F3-8561-5CBD59A02831}" destId="{A8FA8936-38D2-4F48-B2D3-B3BD8246588F}" srcOrd="1" destOrd="0" presId="urn:microsoft.com/office/officeart/2018/5/layout/IconCircleLabelList"/>
    <dgm:cxn modelId="{9E33EF2A-DD6B-4B89-8D52-522A86A536C2}" type="presParOf" srcId="{F51348AC-DFE5-48F3-8561-5CBD59A02831}" destId="{089820DB-E3E5-4DFA-8634-52A60156D163}" srcOrd="2" destOrd="0" presId="urn:microsoft.com/office/officeart/2018/5/layout/IconCircleLabelList"/>
    <dgm:cxn modelId="{228F8551-49D4-4419-BBE7-3CC19ECD9056}" type="presParOf" srcId="{F51348AC-DFE5-48F3-8561-5CBD59A02831}" destId="{5E43AAD2-5E9A-441B-80B7-3DD33D999B63}" srcOrd="3" destOrd="0" presId="urn:microsoft.com/office/officeart/2018/5/layout/IconCircleLabelList"/>
    <dgm:cxn modelId="{83E17DD5-B9B7-42E2-9B06-D6791CED5ABA}" type="presParOf" srcId="{3EFC3E5B-1490-47E2-A9BE-E128F461000A}" destId="{FF827975-CF35-4AB5-A759-93F495A218C1}" srcOrd="3" destOrd="0" presId="urn:microsoft.com/office/officeart/2018/5/layout/IconCircleLabelList"/>
    <dgm:cxn modelId="{D064389D-8C06-4BCF-BCB7-93D4D4830F19}" type="presParOf" srcId="{3EFC3E5B-1490-47E2-A9BE-E128F461000A}" destId="{9B81C371-A905-4AFD-B60B-3674FE3B0FD7}" srcOrd="4" destOrd="0" presId="urn:microsoft.com/office/officeart/2018/5/layout/IconCircleLabelList"/>
    <dgm:cxn modelId="{DE0C4CE8-394F-471D-90AF-FA5929B51563}" type="presParOf" srcId="{9B81C371-A905-4AFD-B60B-3674FE3B0FD7}" destId="{4078F07F-5177-486B-915B-D74EFBFF0693}" srcOrd="0" destOrd="0" presId="urn:microsoft.com/office/officeart/2018/5/layout/IconCircleLabelList"/>
    <dgm:cxn modelId="{82C9A27E-5856-4791-A45F-5056D4589716}" type="presParOf" srcId="{9B81C371-A905-4AFD-B60B-3674FE3B0FD7}" destId="{EC494B0C-E481-4801-8226-899E268BA150}" srcOrd="1" destOrd="0" presId="urn:microsoft.com/office/officeart/2018/5/layout/IconCircleLabelList"/>
    <dgm:cxn modelId="{AEF99F30-D27D-4C09-9695-F0BAF1CB6B2A}" type="presParOf" srcId="{9B81C371-A905-4AFD-B60B-3674FE3B0FD7}" destId="{2ED6B66F-5BDA-4483-93D6-54C625737507}" srcOrd="2" destOrd="0" presId="urn:microsoft.com/office/officeart/2018/5/layout/IconCircleLabelList"/>
    <dgm:cxn modelId="{E8B9D8B3-5110-4B4F-B9D7-0D4031699768}" type="presParOf" srcId="{9B81C371-A905-4AFD-B60B-3674FE3B0FD7}" destId="{9A913D00-AC0A-456D-A981-7AAB150BDF9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15ABAD-4034-470E-88BB-06B792DA566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B0A77DA-9841-4835-9FFA-B5D5FF6646E6}">
      <dgm:prSet/>
      <dgm:spPr/>
      <dgm:t>
        <a:bodyPr/>
        <a:lstStyle/>
        <a:p>
          <a:r>
            <a:rPr lang="en-GB"/>
            <a:t>Society challenges social cohesion by:</a:t>
          </a:r>
          <a:endParaRPr lang="en-US"/>
        </a:p>
      </dgm:t>
    </dgm:pt>
    <dgm:pt modelId="{02A7B0E4-1342-4053-9259-FEF5A0A49843}" type="parTrans" cxnId="{519F5586-1FAF-4515-AE21-2637AF80E403}">
      <dgm:prSet/>
      <dgm:spPr/>
      <dgm:t>
        <a:bodyPr/>
        <a:lstStyle/>
        <a:p>
          <a:endParaRPr lang="en-US"/>
        </a:p>
      </dgm:t>
    </dgm:pt>
    <dgm:pt modelId="{D185E863-B180-4BAD-BFDE-DFB9DB24E16E}" type="sibTrans" cxnId="{519F5586-1FAF-4515-AE21-2637AF80E403}">
      <dgm:prSet/>
      <dgm:spPr/>
      <dgm:t>
        <a:bodyPr/>
        <a:lstStyle/>
        <a:p>
          <a:endParaRPr lang="en-US"/>
        </a:p>
      </dgm:t>
    </dgm:pt>
    <dgm:pt modelId="{2470A4D5-EB9D-4220-A3A2-C0CE53AFF726}">
      <dgm:prSet/>
      <dgm:spPr/>
      <dgm:t>
        <a:bodyPr/>
        <a:lstStyle/>
        <a:p>
          <a:r>
            <a:rPr lang="en-US"/>
            <a:t>Growing in diversity</a:t>
          </a:r>
        </a:p>
      </dgm:t>
    </dgm:pt>
    <dgm:pt modelId="{949CFC2C-6328-4A39-ADDD-B08123037F82}" type="parTrans" cxnId="{1E047EE4-3481-4F8F-8AC5-FD71A728100C}">
      <dgm:prSet/>
      <dgm:spPr/>
      <dgm:t>
        <a:bodyPr/>
        <a:lstStyle/>
        <a:p>
          <a:endParaRPr lang="en-US"/>
        </a:p>
      </dgm:t>
    </dgm:pt>
    <dgm:pt modelId="{309D46C6-6E6B-46D8-A7BA-5AE11314B038}" type="sibTrans" cxnId="{1E047EE4-3481-4F8F-8AC5-FD71A728100C}">
      <dgm:prSet/>
      <dgm:spPr/>
      <dgm:t>
        <a:bodyPr/>
        <a:lstStyle/>
        <a:p>
          <a:endParaRPr lang="en-US"/>
        </a:p>
      </dgm:t>
    </dgm:pt>
    <dgm:pt modelId="{1E319436-8211-43D2-B601-E508F149F493}">
      <dgm:prSet/>
      <dgm:spPr/>
      <dgm:t>
        <a:bodyPr/>
        <a:lstStyle/>
        <a:p>
          <a:r>
            <a:rPr lang="en-US"/>
            <a:t>A widening gap between rich and poor</a:t>
          </a:r>
        </a:p>
      </dgm:t>
    </dgm:pt>
    <dgm:pt modelId="{848927B1-9A14-46BE-88BF-0C4437BC3FAF}" type="parTrans" cxnId="{7FCBB055-AD9D-4027-AFE5-36D10809EB51}">
      <dgm:prSet/>
      <dgm:spPr/>
      <dgm:t>
        <a:bodyPr/>
        <a:lstStyle/>
        <a:p>
          <a:endParaRPr lang="en-US"/>
        </a:p>
      </dgm:t>
    </dgm:pt>
    <dgm:pt modelId="{8D426F1C-6B2C-4506-A8EE-A23673F4675A}" type="sibTrans" cxnId="{7FCBB055-AD9D-4027-AFE5-36D10809EB51}">
      <dgm:prSet/>
      <dgm:spPr/>
      <dgm:t>
        <a:bodyPr/>
        <a:lstStyle/>
        <a:p>
          <a:endParaRPr lang="en-US"/>
        </a:p>
      </dgm:t>
    </dgm:pt>
    <dgm:pt modelId="{0D4CC17F-844B-403C-8F59-BB7E8838B28F}">
      <dgm:prSet/>
      <dgm:spPr/>
      <dgm:t>
        <a:bodyPr/>
        <a:lstStyle/>
        <a:p>
          <a:r>
            <a:rPr lang="en-US"/>
            <a:t>Technological changes</a:t>
          </a:r>
        </a:p>
      </dgm:t>
    </dgm:pt>
    <dgm:pt modelId="{E6AB8BCC-CB6D-4F74-8F33-F97AFDC86213}" type="parTrans" cxnId="{484C0072-BF36-45F8-ABD4-0BBE442D640D}">
      <dgm:prSet/>
      <dgm:spPr/>
      <dgm:t>
        <a:bodyPr/>
        <a:lstStyle/>
        <a:p>
          <a:endParaRPr lang="en-US"/>
        </a:p>
      </dgm:t>
    </dgm:pt>
    <dgm:pt modelId="{51CDBF74-934B-4547-BC21-2D21698CDB88}" type="sibTrans" cxnId="{484C0072-BF36-45F8-ABD4-0BBE442D640D}">
      <dgm:prSet/>
      <dgm:spPr/>
      <dgm:t>
        <a:bodyPr/>
        <a:lstStyle/>
        <a:p>
          <a:endParaRPr lang="en-US"/>
        </a:p>
      </dgm:t>
    </dgm:pt>
    <dgm:pt modelId="{6C8F9A60-FA24-44A5-955B-852C4A9ACBB7}">
      <dgm:prSet/>
      <dgm:spPr/>
      <dgm:t>
        <a:bodyPr/>
        <a:lstStyle/>
        <a:p>
          <a:r>
            <a:rPr lang="en-US"/>
            <a:t>Welfare state cuts</a:t>
          </a:r>
        </a:p>
      </dgm:t>
    </dgm:pt>
    <dgm:pt modelId="{EFC34477-9CE8-4895-825D-35412A76FB78}" type="parTrans" cxnId="{711F51F6-A9E3-405F-8DA3-358825145605}">
      <dgm:prSet/>
      <dgm:spPr/>
      <dgm:t>
        <a:bodyPr/>
        <a:lstStyle/>
        <a:p>
          <a:endParaRPr lang="en-US"/>
        </a:p>
      </dgm:t>
    </dgm:pt>
    <dgm:pt modelId="{3244A693-3D63-46BD-9513-188040BF4882}" type="sibTrans" cxnId="{711F51F6-A9E3-405F-8DA3-358825145605}">
      <dgm:prSet/>
      <dgm:spPr/>
      <dgm:t>
        <a:bodyPr/>
        <a:lstStyle/>
        <a:p>
          <a:endParaRPr lang="en-US"/>
        </a:p>
      </dgm:t>
    </dgm:pt>
    <dgm:pt modelId="{3306489C-F4ED-47AB-9459-7A48D0E1A908}">
      <dgm:prSet/>
      <dgm:spPr/>
      <dgm:t>
        <a:bodyPr/>
        <a:lstStyle/>
        <a:p>
          <a:r>
            <a:rPr lang="en-US"/>
            <a:t>I</a:t>
          </a:r>
          <a:r>
            <a:rPr lang="en-GB"/>
            <a:t>nter-generational divide </a:t>
          </a:r>
          <a:endParaRPr lang="en-US"/>
        </a:p>
      </dgm:t>
    </dgm:pt>
    <dgm:pt modelId="{D1BA7272-239C-44D4-98C0-7CBE52BB3A6A}" type="parTrans" cxnId="{DDD03701-B6ED-4148-B85C-26E5741A85B5}">
      <dgm:prSet/>
      <dgm:spPr/>
      <dgm:t>
        <a:bodyPr/>
        <a:lstStyle/>
        <a:p>
          <a:endParaRPr lang="en-US"/>
        </a:p>
      </dgm:t>
    </dgm:pt>
    <dgm:pt modelId="{D9BA6245-3578-467F-B7A5-DFACF6566B26}" type="sibTrans" cxnId="{DDD03701-B6ED-4148-B85C-26E5741A85B5}">
      <dgm:prSet/>
      <dgm:spPr/>
      <dgm:t>
        <a:bodyPr/>
        <a:lstStyle/>
        <a:p>
          <a:endParaRPr lang="en-US"/>
        </a:p>
      </dgm:t>
    </dgm:pt>
    <dgm:pt modelId="{C14A7DA8-3FF6-4322-95E4-1F0A24B3B316}">
      <dgm:prSet/>
      <dgm:spPr/>
      <dgm:t>
        <a:bodyPr/>
        <a:lstStyle/>
        <a:p>
          <a:r>
            <a:rPr lang="en-GB"/>
            <a:t>Political polarisation </a:t>
          </a:r>
          <a:endParaRPr lang="en-US"/>
        </a:p>
      </dgm:t>
    </dgm:pt>
    <dgm:pt modelId="{48012F8C-F26A-4A12-BAD5-811095ED51E4}" type="parTrans" cxnId="{C51C77EA-0532-44BB-AFCB-E3FC3BFCA9A8}">
      <dgm:prSet/>
      <dgm:spPr/>
      <dgm:t>
        <a:bodyPr/>
        <a:lstStyle/>
        <a:p>
          <a:endParaRPr lang="en-US"/>
        </a:p>
      </dgm:t>
    </dgm:pt>
    <dgm:pt modelId="{F872002F-AF78-4FA2-9862-DD5C9BF071EE}" type="sibTrans" cxnId="{C51C77EA-0532-44BB-AFCB-E3FC3BFCA9A8}">
      <dgm:prSet/>
      <dgm:spPr/>
      <dgm:t>
        <a:bodyPr/>
        <a:lstStyle/>
        <a:p>
          <a:endParaRPr lang="en-US"/>
        </a:p>
      </dgm:t>
    </dgm:pt>
    <dgm:pt modelId="{6B8931C4-78D6-4D1D-98A8-0E5B93F90680}" type="pres">
      <dgm:prSet presAssocID="{9715ABAD-4034-470E-88BB-06B792DA5664}" presName="linear" presStyleCnt="0">
        <dgm:presLayoutVars>
          <dgm:animLvl val="lvl"/>
          <dgm:resizeHandles val="exact"/>
        </dgm:presLayoutVars>
      </dgm:prSet>
      <dgm:spPr/>
    </dgm:pt>
    <dgm:pt modelId="{6B0C2324-3711-45A4-BB29-37FD1868FBFE}" type="pres">
      <dgm:prSet presAssocID="{2B0A77DA-9841-4835-9FFA-B5D5FF6646E6}" presName="parentText" presStyleLbl="node1" presStyleIdx="0" presStyleCnt="7">
        <dgm:presLayoutVars>
          <dgm:chMax val="0"/>
          <dgm:bulletEnabled val="1"/>
        </dgm:presLayoutVars>
      </dgm:prSet>
      <dgm:spPr/>
    </dgm:pt>
    <dgm:pt modelId="{FDE119AB-7BDD-43EE-992D-250C3FB17BBC}" type="pres">
      <dgm:prSet presAssocID="{D185E863-B180-4BAD-BFDE-DFB9DB24E16E}" presName="spacer" presStyleCnt="0"/>
      <dgm:spPr/>
    </dgm:pt>
    <dgm:pt modelId="{4AE86BE7-762F-4C8B-B4EF-D36697AD9014}" type="pres">
      <dgm:prSet presAssocID="{2470A4D5-EB9D-4220-A3A2-C0CE53AFF726}" presName="parentText" presStyleLbl="node1" presStyleIdx="1" presStyleCnt="7">
        <dgm:presLayoutVars>
          <dgm:chMax val="0"/>
          <dgm:bulletEnabled val="1"/>
        </dgm:presLayoutVars>
      </dgm:prSet>
      <dgm:spPr/>
    </dgm:pt>
    <dgm:pt modelId="{C2924A3B-C906-4C6E-8D81-6C5524B02B8F}" type="pres">
      <dgm:prSet presAssocID="{309D46C6-6E6B-46D8-A7BA-5AE11314B038}" presName="spacer" presStyleCnt="0"/>
      <dgm:spPr/>
    </dgm:pt>
    <dgm:pt modelId="{FE025231-A398-448F-B0A6-4904524693B0}" type="pres">
      <dgm:prSet presAssocID="{1E319436-8211-43D2-B601-E508F149F493}" presName="parentText" presStyleLbl="node1" presStyleIdx="2" presStyleCnt="7">
        <dgm:presLayoutVars>
          <dgm:chMax val="0"/>
          <dgm:bulletEnabled val="1"/>
        </dgm:presLayoutVars>
      </dgm:prSet>
      <dgm:spPr/>
    </dgm:pt>
    <dgm:pt modelId="{99C5BE3A-50F7-4DE6-BF57-ED81B5B2A07E}" type="pres">
      <dgm:prSet presAssocID="{8D426F1C-6B2C-4506-A8EE-A23673F4675A}" presName="spacer" presStyleCnt="0"/>
      <dgm:spPr/>
    </dgm:pt>
    <dgm:pt modelId="{AB270DC4-BC97-4ECD-94F1-7E4F3B4A8615}" type="pres">
      <dgm:prSet presAssocID="{0D4CC17F-844B-403C-8F59-BB7E8838B28F}" presName="parentText" presStyleLbl="node1" presStyleIdx="3" presStyleCnt="7">
        <dgm:presLayoutVars>
          <dgm:chMax val="0"/>
          <dgm:bulletEnabled val="1"/>
        </dgm:presLayoutVars>
      </dgm:prSet>
      <dgm:spPr/>
    </dgm:pt>
    <dgm:pt modelId="{A7106FBA-3072-4D66-8FCC-FA45782F9754}" type="pres">
      <dgm:prSet presAssocID="{51CDBF74-934B-4547-BC21-2D21698CDB88}" presName="spacer" presStyleCnt="0"/>
      <dgm:spPr/>
    </dgm:pt>
    <dgm:pt modelId="{E56665D5-F699-4D9A-BA03-F5C3598F3359}" type="pres">
      <dgm:prSet presAssocID="{6C8F9A60-FA24-44A5-955B-852C4A9ACBB7}" presName="parentText" presStyleLbl="node1" presStyleIdx="4" presStyleCnt="7">
        <dgm:presLayoutVars>
          <dgm:chMax val="0"/>
          <dgm:bulletEnabled val="1"/>
        </dgm:presLayoutVars>
      </dgm:prSet>
      <dgm:spPr/>
    </dgm:pt>
    <dgm:pt modelId="{DDE73072-826C-49F0-B048-40A4D2929A70}" type="pres">
      <dgm:prSet presAssocID="{3244A693-3D63-46BD-9513-188040BF4882}" presName="spacer" presStyleCnt="0"/>
      <dgm:spPr/>
    </dgm:pt>
    <dgm:pt modelId="{F5AB092D-5AEF-43FC-AEE6-32A2976D1652}" type="pres">
      <dgm:prSet presAssocID="{3306489C-F4ED-47AB-9459-7A48D0E1A908}" presName="parentText" presStyleLbl="node1" presStyleIdx="5" presStyleCnt="7">
        <dgm:presLayoutVars>
          <dgm:chMax val="0"/>
          <dgm:bulletEnabled val="1"/>
        </dgm:presLayoutVars>
      </dgm:prSet>
      <dgm:spPr/>
    </dgm:pt>
    <dgm:pt modelId="{F2D028C6-34B7-4F6C-8DDA-53426D8FB036}" type="pres">
      <dgm:prSet presAssocID="{D9BA6245-3578-467F-B7A5-DFACF6566B26}" presName="spacer" presStyleCnt="0"/>
      <dgm:spPr/>
    </dgm:pt>
    <dgm:pt modelId="{FFEF82F0-0AA8-46D9-A747-B35515F77E98}" type="pres">
      <dgm:prSet presAssocID="{C14A7DA8-3FF6-4322-95E4-1F0A24B3B316}" presName="parentText" presStyleLbl="node1" presStyleIdx="6" presStyleCnt="7">
        <dgm:presLayoutVars>
          <dgm:chMax val="0"/>
          <dgm:bulletEnabled val="1"/>
        </dgm:presLayoutVars>
      </dgm:prSet>
      <dgm:spPr/>
    </dgm:pt>
  </dgm:ptLst>
  <dgm:cxnLst>
    <dgm:cxn modelId="{DDD03701-B6ED-4148-B85C-26E5741A85B5}" srcId="{9715ABAD-4034-470E-88BB-06B792DA5664}" destId="{3306489C-F4ED-47AB-9459-7A48D0E1A908}" srcOrd="5" destOrd="0" parTransId="{D1BA7272-239C-44D4-98C0-7CBE52BB3A6A}" sibTransId="{D9BA6245-3578-467F-B7A5-DFACF6566B26}"/>
    <dgm:cxn modelId="{AF507E6B-7937-449F-A05A-55434935AF22}" type="presOf" srcId="{6C8F9A60-FA24-44A5-955B-852C4A9ACBB7}" destId="{E56665D5-F699-4D9A-BA03-F5C3598F3359}" srcOrd="0" destOrd="0" presId="urn:microsoft.com/office/officeart/2005/8/layout/vList2"/>
    <dgm:cxn modelId="{484C0072-BF36-45F8-ABD4-0BBE442D640D}" srcId="{9715ABAD-4034-470E-88BB-06B792DA5664}" destId="{0D4CC17F-844B-403C-8F59-BB7E8838B28F}" srcOrd="3" destOrd="0" parTransId="{E6AB8BCC-CB6D-4F74-8F33-F97AFDC86213}" sibTransId="{51CDBF74-934B-4547-BC21-2D21698CDB88}"/>
    <dgm:cxn modelId="{7FCBB055-AD9D-4027-AFE5-36D10809EB51}" srcId="{9715ABAD-4034-470E-88BB-06B792DA5664}" destId="{1E319436-8211-43D2-B601-E508F149F493}" srcOrd="2" destOrd="0" parTransId="{848927B1-9A14-46BE-88BF-0C4437BC3FAF}" sibTransId="{8D426F1C-6B2C-4506-A8EE-A23673F4675A}"/>
    <dgm:cxn modelId="{09E6707C-0A92-4441-B7E6-DFDB5888DE8C}" type="presOf" srcId="{C14A7DA8-3FF6-4322-95E4-1F0A24B3B316}" destId="{FFEF82F0-0AA8-46D9-A747-B35515F77E98}" srcOrd="0" destOrd="0" presId="urn:microsoft.com/office/officeart/2005/8/layout/vList2"/>
    <dgm:cxn modelId="{7AA88F7C-E745-489D-8A6F-1715B53D5CF2}" type="presOf" srcId="{1E319436-8211-43D2-B601-E508F149F493}" destId="{FE025231-A398-448F-B0A6-4904524693B0}" srcOrd="0" destOrd="0" presId="urn:microsoft.com/office/officeart/2005/8/layout/vList2"/>
    <dgm:cxn modelId="{7109947D-62F7-4B41-BD56-7B70FF377727}" type="presOf" srcId="{2470A4D5-EB9D-4220-A3A2-C0CE53AFF726}" destId="{4AE86BE7-762F-4C8B-B4EF-D36697AD9014}" srcOrd="0" destOrd="0" presId="urn:microsoft.com/office/officeart/2005/8/layout/vList2"/>
    <dgm:cxn modelId="{519F5586-1FAF-4515-AE21-2637AF80E403}" srcId="{9715ABAD-4034-470E-88BB-06B792DA5664}" destId="{2B0A77DA-9841-4835-9FFA-B5D5FF6646E6}" srcOrd="0" destOrd="0" parTransId="{02A7B0E4-1342-4053-9259-FEF5A0A49843}" sibTransId="{D185E863-B180-4BAD-BFDE-DFB9DB24E16E}"/>
    <dgm:cxn modelId="{5408D493-54A2-4326-B504-884E56548D36}" type="presOf" srcId="{0D4CC17F-844B-403C-8F59-BB7E8838B28F}" destId="{AB270DC4-BC97-4ECD-94F1-7E4F3B4A8615}" srcOrd="0" destOrd="0" presId="urn:microsoft.com/office/officeart/2005/8/layout/vList2"/>
    <dgm:cxn modelId="{D6CE75A6-2775-471F-A89C-734A2486C576}" type="presOf" srcId="{3306489C-F4ED-47AB-9459-7A48D0E1A908}" destId="{F5AB092D-5AEF-43FC-AEE6-32A2976D1652}" srcOrd="0" destOrd="0" presId="urn:microsoft.com/office/officeart/2005/8/layout/vList2"/>
    <dgm:cxn modelId="{1E047EE4-3481-4F8F-8AC5-FD71A728100C}" srcId="{9715ABAD-4034-470E-88BB-06B792DA5664}" destId="{2470A4D5-EB9D-4220-A3A2-C0CE53AFF726}" srcOrd="1" destOrd="0" parTransId="{949CFC2C-6328-4A39-ADDD-B08123037F82}" sibTransId="{309D46C6-6E6B-46D8-A7BA-5AE11314B038}"/>
    <dgm:cxn modelId="{3CD48EE9-1A31-4267-B528-6A0240B570CC}" type="presOf" srcId="{2B0A77DA-9841-4835-9FFA-B5D5FF6646E6}" destId="{6B0C2324-3711-45A4-BB29-37FD1868FBFE}" srcOrd="0" destOrd="0" presId="urn:microsoft.com/office/officeart/2005/8/layout/vList2"/>
    <dgm:cxn modelId="{C51C77EA-0532-44BB-AFCB-E3FC3BFCA9A8}" srcId="{9715ABAD-4034-470E-88BB-06B792DA5664}" destId="{C14A7DA8-3FF6-4322-95E4-1F0A24B3B316}" srcOrd="6" destOrd="0" parTransId="{48012F8C-F26A-4A12-BAD5-811095ED51E4}" sibTransId="{F872002F-AF78-4FA2-9862-DD5C9BF071EE}"/>
    <dgm:cxn modelId="{711F51F6-A9E3-405F-8DA3-358825145605}" srcId="{9715ABAD-4034-470E-88BB-06B792DA5664}" destId="{6C8F9A60-FA24-44A5-955B-852C4A9ACBB7}" srcOrd="4" destOrd="0" parTransId="{EFC34477-9CE8-4895-825D-35412A76FB78}" sibTransId="{3244A693-3D63-46BD-9513-188040BF4882}"/>
    <dgm:cxn modelId="{5A0F57FE-321B-4BC3-9282-060139B4FBC7}" type="presOf" srcId="{9715ABAD-4034-470E-88BB-06B792DA5664}" destId="{6B8931C4-78D6-4D1D-98A8-0E5B93F90680}" srcOrd="0" destOrd="0" presId="urn:microsoft.com/office/officeart/2005/8/layout/vList2"/>
    <dgm:cxn modelId="{4F0B88FF-5F96-4AA7-85A0-33DDDF256BA6}" type="presParOf" srcId="{6B8931C4-78D6-4D1D-98A8-0E5B93F90680}" destId="{6B0C2324-3711-45A4-BB29-37FD1868FBFE}" srcOrd="0" destOrd="0" presId="urn:microsoft.com/office/officeart/2005/8/layout/vList2"/>
    <dgm:cxn modelId="{724730BD-B286-4BAE-AEDE-F9CE849361F3}" type="presParOf" srcId="{6B8931C4-78D6-4D1D-98A8-0E5B93F90680}" destId="{FDE119AB-7BDD-43EE-992D-250C3FB17BBC}" srcOrd="1" destOrd="0" presId="urn:microsoft.com/office/officeart/2005/8/layout/vList2"/>
    <dgm:cxn modelId="{B3C9AB27-F537-4896-BF2B-A08083274333}" type="presParOf" srcId="{6B8931C4-78D6-4D1D-98A8-0E5B93F90680}" destId="{4AE86BE7-762F-4C8B-B4EF-D36697AD9014}" srcOrd="2" destOrd="0" presId="urn:microsoft.com/office/officeart/2005/8/layout/vList2"/>
    <dgm:cxn modelId="{CD80D774-293F-47A5-878A-F6F62D76FDCD}" type="presParOf" srcId="{6B8931C4-78D6-4D1D-98A8-0E5B93F90680}" destId="{C2924A3B-C906-4C6E-8D81-6C5524B02B8F}" srcOrd="3" destOrd="0" presId="urn:microsoft.com/office/officeart/2005/8/layout/vList2"/>
    <dgm:cxn modelId="{22757F16-A6DA-4117-A9FB-6E09DC95D3B0}" type="presParOf" srcId="{6B8931C4-78D6-4D1D-98A8-0E5B93F90680}" destId="{FE025231-A398-448F-B0A6-4904524693B0}" srcOrd="4" destOrd="0" presId="urn:microsoft.com/office/officeart/2005/8/layout/vList2"/>
    <dgm:cxn modelId="{3CB54295-B52C-414D-9429-DF681E492A6B}" type="presParOf" srcId="{6B8931C4-78D6-4D1D-98A8-0E5B93F90680}" destId="{99C5BE3A-50F7-4DE6-BF57-ED81B5B2A07E}" srcOrd="5" destOrd="0" presId="urn:microsoft.com/office/officeart/2005/8/layout/vList2"/>
    <dgm:cxn modelId="{62B11878-1221-4079-9C93-CA4FA4E42F66}" type="presParOf" srcId="{6B8931C4-78D6-4D1D-98A8-0E5B93F90680}" destId="{AB270DC4-BC97-4ECD-94F1-7E4F3B4A8615}" srcOrd="6" destOrd="0" presId="urn:microsoft.com/office/officeart/2005/8/layout/vList2"/>
    <dgm:cxn modelId="{D819D861-0C37-420E-BEBD-352F5A6EB531}" type="presParOf" srcId="{6B8931C4-78D6-4D1D-98A8-0E5B93F90680}" destId="{A7106FBA-3072-4D66-8FCC-FA45782F9754}" srcOrd="7" destOrd="0" presId="urn:microsoft.com/office/officeart/2005/8/layout/vList2"/>
    <dgm:cxn modelId="{1B71BFF7-FA4C-4F01-9CB0-8BC88D8B3B98}" type="presParOf" srcId="{6B8931C4-78D6-4D1D-98A8-0E5B93F90680}" destId="{E56665D5-F699-4D9A-BA03-F5C3598F3359}" srcOrd="8" destOrd="0" presId="urn:microsoft.com/office/officeart/2005/8/layout/vList2"/>
    <dgm:cxn modelId="{51A37ADE-5F5A-4DE8-BC68-C33E48F756FC}" type="presParOf" srcId="{6B8931C4-78D6-4D1D-98A8-0E5B93F90680}" destId="{DDE73072-826C-49F0-B048-40A4D2929A70}" srcOrd="9" destOrd="0" presId="urn:microsoft.com/office/officeart/2005/8/layout/vList2"/>
    <dgm:cxn modelId="{85FCD5B7-72CE-47F3-85D6-A7FEE1D265FF}" type="presParOf" srcId="{6B8931C4-78D6-4D1D-98A8-0E5B93F90680}" destId="{F5AB092D-5AEF-43FC-AEE6-32A2976D1652}" srcOrd="10" destOrd="0" presId="urn:microsoft.com/office/officeart/2005/8/layout/vList2"/>
    <dgm:cxn modelId="{C78724FD-C83C-4047-93AD-78E732D880D3}" type="presParOf" srcId="{6B8931C4-78D6-4D1D-98A8-0E5B93F90680}" destId="{F2D028C6-34B7-4F6C-8DDA-53426D8FB036}" srcOrd="11" destOrd="0" presId="urn:microsoft.com/office/officeart/2005/8/layout/vList2"/>
    <dgm:cxn modelId="{9784786C-FD46-4001-8FBE-64BE01BC5CFB}" type="presParOf" srcId="{6B8931C4-78D6-4D1D-98A8-0E5B93F90680}" destId="{FFEF82F0-0AA8-46D9-A747-B35515F77E98}"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D733950-AA36-4A62-936D-096762FA245F}"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DD2F5E17-51B4-4B9E-8DA1-DD76E1FAD795}">
      <dgm:prSet/>
      <dgm:spPr/>
      <dgm:t>
        <a:bodyPr/>
        <a:lstStyle/>
        <a:p>
          <a:r>
            <a:rPr lang="en-US"/>
            <a:t>Consent to laws and society decreases. </a:t>
          </a:r>
        </a:p>
      </dgm:t>
    </dgm:pt>
    <dgm:pt modelId="{F26D8DF2-6425-4568-8890-46164019BF8D}" type="parTrans" cxnId="{49808296-F306-42B4-BBB3-3AE353FE2F99}">
      <dgm:prSet/>
      <dgm:spPr/>
      <dgm:t>
        <a:bodyPr/>
        <a:lstStyle/>
        <a:p>
          <a:endParaRPr lang="en-US"/>
        </a:p>
      </dgm:t>
    </dgm:pt>
    <dgm:pt modelId="{3FC60851-92DB-4749-B4C2-6FAB9F3B8169}" type="sibTrans" cxnId="{49808296-F306-42B4-BBB3-3AE353FE2F99}">
      <dgm:prSet/>
      <dgm:spPr/>
      <dgm:t>
        <a:bodyPr/>
        <a:lstStyle/>
        <a:p>
          <a:endParaRPr lang="en-US"/>
        </a:p>
      </dgm:t>
    </dgm:pt>
    <dgm:pt modelId="{111B4018-8B21-4A75-940C-83E60A1844B1}">
      <dgm:prSet/>
      <dgm:spPr/>
      <dgm:t>
        <a:bodyPr/>
        <a:lstStyle/>
        <a:p>
          <a:r>
            <a:rPr lang="en-US"/>
            <a:t>Communities break down</a:t>
          </a:r>
        </a:p>
      </dgm:t>
    </dgm:pt>
    <dgm:pt modelId="{B72556AA-C690-4DFA-B13B-B48585B6A114}" type="parTrans" cxnId="{A4B18B6A-D20A-46A9-B90A-68C0938FAAEE}">
      <dgm:prSet/>
      <dgm:spPr/>
      <dgm:t>
        <a:bodyPr/>
        <a:lstStyle/>
        <a:p>
          <a:endParaRPr lang="en-US"/>
        </a:p>
      </dgm:t>
    </dgm:pt>
    <dgm:pt modelId="{5DF0AEE5-6AFD-4AA3-885A-C4EFF79BC7D4}" type="sibTrans" cxnId="{A4B18B6A-D20A-46A9-B90A-68C0938FAAEE}">
      <dgm:prSet/>
      <dgm:spPr/>
      <dgm:t>
        <a:bodyPr/>
        <a:lstStyle/>
        <a:p>
          <a:endParaRPr lang="en-US"/>
        </a:p>
      </dgm:t>
    </dgm:pt>
    <dgm:pt modelId="{2769EB6E-4A23-4A4C-9881-3C66DDD47DAD}">
      <dgm:prSet/>
      <dgm:spPr/>
      <dgm:t>
        <a:bodyPr/>
        <a:lstStyle/>
        <a:p>
          <a:r>
            <a:rPr lang="en-US"/>
            <a:t>Relationship with law and order</a:t>
          </a:r>
        </a:p>
      </dgm:t>
    </dgm:pt>
    <dgm:pt modelId="{7135108F-175C-4BE1-845F-19DA450E4853}" type="parTrans" cxnId="{690C8256-5C6C-4EEB-AEFF-AEBFEBFBFDF6}">
      <dgm:prSet/>
      <dgm:spPr/>
      <dgm:t>
        <a:bodyPr/>
        <a:lstStyle/>
        <a:p>
          <a:endParaRPr lang="en-US"/>
        </a:p>
      </dgm:t>
    </dgm:pt>
    <dgm:pt modelId="{87C2CBBD-C480-4934-B3CA-7362115AC4DD}" type="sibTrans" cxnId="{690C8256-5C6C-4EEB-AEFF-AEBFEBFBFDF6}">
      <dgm:prSet/>
      <dgm:spPr/>
      <dgm:t>
        <a:bodyPr/>
        <a:lstStyle/>
        <a:p>
          <a:endParaRPr lang="en-US"/>
        </a:p>
      </dgm:t>
    </dgm:pt>
    <dgm:pt modelId="{1DBF69D0-BB88-4D32-AA57-37F83974F6F4}">
      <dgm:prSet/>
      <dgm:spPr/>
      <dgm:t>
        <a:bodyPr/>
        <a:lstStyle/>
        <a:p>
          <a:r>
            <a:rPr lang="en-US" dirty="0"/>
            <a:t>Fear in society- Covid 19 </a:t>
          </a:r>
        </a:p>
      </dgm:t>
    </dgm:pt>
    <dgm:pt modelId="{A00A6D37-06A6-4AD8-9FC3-A2C917EF5035}" type="parTrans" cxnId="{40003235-F821-44F1-A03A-4AE16CC055D9}">
      <dgm:prSet/>
      <dgm:spPr/>
      <dgm:t>
        <a:bodyPr/>
        <a:lstStyle/>
        <a:p>
          <a:endParaRPr lang="en-US"/>
        </a:p>
      </dgm:t>
    </dgm:pt>
    <dgm:pt modelId="{ADD0475B-5E81-4F32-8A0C-C3C0511E2F32}" type="sibTrans" cxnId="{40003235-F821-44F1-A03A-4AE16CC055D9}">
      <dgm:prSet/>
      <dgm:spPr/>
      <dgm:t>
        <a:bodyPr/>
        <a:lstStyle/>
        <a:p>
          <a:endParaRPr lang="en-US"/>
        </a:p>
      </dgm:t>
    </dgm:pt>
    <dgm:pt modelId="{A99F8845-17A6-4613-991A-EFC81B1FC64A}">
      <dgm:prSet/>
      <dgm:spPr/>
      <dgm:t>
        <a:bodyPr/>
        <a:lstStyle/>
        <a:p>
          <a:r>
            <a:rPr lang="en-GB"/>
            <a:t>Society putting on to organisations</a:t>
          </a:r>
          <a:endParaRPr lang="en-US"/>
        </a:p>
      </dgm:t>
    </dgm:pt>
    <dgm:pt modelId="{F8941E94-A0F8-45AB-B114-176FA2D78112}" type="parTrans" cxnId="{08AE9DE9-F849-4A6B-92D8-59C0ABE6179E}">
      <dgm:prSet/>
      <dgm:spPr/>
      <dgm:t>
        <a:bodyPr/>
        <a:lstStyle/>
        <a:p>
          <a:endParaRPr lang="en-US"/>
        </a:p>
      </dgm:t>
    </dgm:pt>
    <dgm:pt modelId="{A5C45CA5-05BE-4EB2-AAA1-823449906A2E}" type="sibTrans" cxnId="{08AE9DE9-F849-4A6B-92D8-59C0ABE6179E}">
      <dgm:prSet/>
      <dgm:spPr/>
      <dgm:t>
        <a:bodyPr/>
        <a:lstStyle/>
        <a:p>
          <a:endParaRPr lang="en-US"/>
        </a:p>
      </dgm:t>
    </dgm:pt>
    <dgm:pt modelId="{38E4B998-043C-4012-BAF2-C5B792496A33}">
      <dgm:prSet/>
      <dgm:spPr/>
      <dgm:t>
        <a:bodyPr/>
        <a:lstStyle/>
        <a:p>
          <a:r>
            <a:rPr lang="en-GB"/>
            <a:t>Distrust within society </a:t>
          </a:r>
          <a:endParaRPr lang="en-US"/>
        </a:p>
      </dgm:t>
    </dgm:pt>
    <dgm:pt modelId="{FB6733A2-6714-4232-A921-5F05D6E23C0C}" type="parTrans" cxnId="{C9A23F5C-DADE-4C2E-982F-348127F4A68A}">
      <dgm:prSet/>
      <dgm:spPr/>
      <dgm:t>
        <a:bodyPr/>
        <a:lstStyle/>
        <a:p>
          <a:endParaRPr lang="en-US"/>
        </a:p>
      </dgm:t>
    </dgm:pt>
    <dgm:pt modelId="{3D7961EB-AA3E-492B-8395-3F68BCFE31E4}" type="sibTrans" cxnId="{C9A23F5C-DADE-4C2E-982F-348127F4A68A}">
      <dgm:prSet/>
      <dgm:spPr/>
      <dgm:t>
        <a:bodyPr/>
        <a:lstStyle/>
        <a:p>
          <a:endParaRPr lang="en-US"/>
        </a:p>
      </dgm:t>
    </dgm:pt>
    <dgm:pt modelId="{4055401E-8D10-4E4B-BC1C-F7D2DE09FA61}">
      <dgm:prSet/>
      <dgm:spPr/>
      <dgm:t>
        <a:bodyPr/>
        <a:lstStyle/>
        <a:p>
          <a:r>
            <a:rPr lang="en-GB"/>
            <a:t>Lack of equality </a:t>
          </a:r>
          <a:endParaRPr lang="en-US"/>
        </a:p>
      </dgm:t>
    </dgm:pt>
    <dgm:pt modelId="{0C43904F-7575-4329-8AE7-003B1439E450}" type="parTrans" cxnId="{8C873847-6333-4B01-9A86-E0A190DF2346}">
      <dgm:prSet/>
      <dgm:spPr/>
      <dgm:t>
        <a:bodyPr/>
        <a:lstStyle/>
        <a:p>
          <a:endParaRPr lang="en-US"/>
        </a:p>
      </dgm:t>
    </dgm:pt>
    <dgm:pt modelId="{E72197C4-3ED0-42AA-9D95-D0704C434A31}" type="sibTrans" cxnId="{8C873847-6333-4B01-9A86-E0A190DF2346}">
      <dgm:prSet/>
      <dgm:spPr/>
      <dgm:t>
        <a:bodyPr/>
        <a:lstStyle/>
        <a:p>
          <a:endParaRPr lang="en-US"/>
        </a:p>
      </dgm:t>
    </dgm:pt>
    <dgm:pt modelId="{87D0A342-5DF9-4B9B-B279-B0FFC0E6374D}" type="pres">
      <dgm:prSet presAssocID="{8D733950-AA36-4A62-936D-096762FA245F}" presName="linear" presStyleCnt="0">
        <dgm:presLayoutVars>
          <dgm:dir/>
          <dgm:animLvl val="lvl"/>
          <dgm:resizeHandles val="exact"/>
        </dgm:presLayoutVars>
      </dgm:prSet>
      <dgm:spPr/>
    </dgm:pt>
    <dgm:pt modelId="{D412B305-E3B7-4A0C-B7B2-286C4D4ECABC}" type="pres">
      <dgm:prSet presAssocID="{DD2F5E17-51B4-4B9E-8DA1-DD76E1FAD795}" presName="parentLin" presStyleCnt="0"/>
      <dgm:spPr/>
    </dgm:pt>
    <dgm:pt modelId="{9FC58E2A-232D-46F3-8B51-CDE81893F094}" type="pres">
      <dgm:prSet presAssocID="{DD2F5E17-51B4-4B9E-8DA1-DD76E1FAD795}" presName="parentLeftMargin" presStyleLbl="node1" presStyleIdx="0" presStyleCnt="7"/>
      <dgm:spPr/>
    </dgm:pt>
    <dgm:pt modelId="{B58559D3-8275-4A84-B4A5-15AFCB3A0428}" type="pres">
      <dgm:prSet presAssocID="{DD2F5E17-51B4-4B9E-8DA1-DD76E1FAD795}" presName="parentText" presStyleLbl="node1" presStyleIdx="0" presStyleCnt="7">
        <dgm:presLayoutVars>
          <dgm:chMax val="0"/>
          <dgm:bulletEnabled val="1"/>
        </dgm:presLayoutVars>
      </dgm:prSet>
      <dgm:spPr/>
    </dgm:pt>
    <dgm:pt modelId="{08F9C09C-B257-4935-A2A7-A9AE6E47AA80}" type="pres">
      <dgm:prSet presAssocID="{DD2F5E17-51B4-4B9E-8DA1-DD76E1FAD795}" presName="negativeSpace" presStyleCnt="0"/>
      <dgm:spPr/>
    </dgm:pt>
    <dgm:pt modelId="{E458AC76-ACFF-4FF1-B5B2-115C0430D98E}" type="pres">
      <dgm:prSet presAssocID="{DD2F5E17-51B4-4B9E-8DA1-DD76E1FAD795}" presName="childText" presStyleLbl="conFgAcc1" presStyleIdx="0" presStyleCnt="7">
        <dgm:presLayoutVars>
          <dgm:bulletEnabled val="1"/>
        </dgm:presLayoutVars>
      </dgm:prSet>
      <dgm:spPr/>
    </dgm:pt>
    <dgm:pt modelId="{52ED9F9B-8435-4767-BADD-D7EFE18DC815}" type="pres">
      <dgm:prSet presAssocID="{3FC60851-92DB-4749-B4C2-6FAB9F3B8169}" presName="spaceBetweenRectangles" presStyleCnt="0"/>
      <dgm:spPr/>
    </dgm:pt>
    <dgm:pt modelId="{EE51C0C5-5606-4089-A5BB-E08D8D1A6633}" type="pres">
      <dgm:prSet presAssocID="{111B4018-8B21-4A75-940C-83E60A1844B1}" presName="parentLin" presStyleCnt="0"/>
      <dgm:spPr/>
    </dgm:pt>
    <dgm:pt modelId="{49541839-881B-4745-8C5E-1DFD2D5B58E7}" type="pres">
      <dgm:prSet presAssocID="{111B4018-8B21-4A75-940C-83E60A1844B1}" presName="parentLeftMargin" presStyleLbl="node1" presStyleIdx="0" presStyleCnt="7"/>
      <dgm:spPr/>
    </dgm:pt>
    <dgm:pt modelId="{37039D31-5E97-4F8F-B9E3-0040054716FE}" type="pres">
      <dgm:prSet presAssocID="{111B4018-8B21-4A75-940C-83E60A1844B1}" presName="parentText" presStyleLbl="node1" presStyleIdx="1" presStyleCnt="7">
        <dgm:presLayoutVars>
          <dgm:chMax val="0"/>
          <dgm:bulletEnabled val="1"/>
        </dgm:presLayoutVars>
      </dgm:prSet>
      <dgm:spPr/>
    </dgm:pt>
    <dgm:pt modelId="{5E2CC83A-356D-4351-8222-176B22C596D1}" type="pres">
      <dgm:prSet presAssocID="{111B4018-8B21-4A75-940C-83E60A1844B1}" presName="negativeSpace" presStyleCnt="0"/>
      <dgm:spPr/>
    </dgm:pt>
    <dgm:pt modelId="{9B2C0423-02D5-49E2-982A-9B8E3D396093}" type="pres">
      <dgm:prSet presAssocID="{111B4018-8B21-4A75-940C-83E60A1844B1}" presName="childText" presStyleLbl="conFgAcc1" presStyleIdx="1" presStyleCnt="7">
        <dgm:presLayoutVars>
          <dgm:bulletEnabled val="1"/>
        </dgm:presLayoutVars>
      </dgm:prSet>
      <dgm:spPr/>
    </dgm:pt>
    <dgm:pt modelId="{68ADAAC4-F0EF-4D22-B1B9-3F579B2E3E6E}" type="pres">
      <dgm:prSet presAssocID="{5DF0AEE5-6AFD-4AA3-885A-C4EFF79BC7D4}" presName="spaceBetweenRectangles" presStyleCnt="0"/>
      <dgm:spPr/>
    </dgm:pt>
    <dgm:pt modelId="{8306D7AB-9D04-427A-B82A-9AFC07D1D277}" type="pres">
      <dgm:prSet presAssocID="{2769EB6E-4A23-4A4C-9881-3C66DDD47DAD}" presName="parentLin" presStyleCnt="0"/>
      <dgm:spPr/>
    </dgm:pt>
    <dgm:pt modelId="{3DB2712C-3CD4-47DE-8C14-5B8C4B453636}" type="pres">
      <dgm:prSet presAssocID="{2769EB6E-4A23-4A4C-9881-3C66DDD47DAD}" presName="parentLeftMargin" presStyleLbl="node1" presStyleIdx="1" presStyleCnt="7"/>
      <dgm:spPr/>
    </dgm:pt>
    <dgm:pt modelId="{CA03C60D-6E12-464A-81D3-29E5D259A00D}" type="pres">
      <dgm:prSet presAssocID="{2769EB6E-4A23-4A4C-9881-3C66DDD47DAD}" presName="parentText" presStyleLbl="node1" presStyleIdx="2" presStyleCnt="7">
        <dgm:presLayoutVars>
          <dgm:chMax val="0"/>
          <dgm:bulletEnabled val="1"/>
        </dgm:presLayoutVars>
      </dgm:prSet>
      <dgm:spPr/>
    </dgm:pt>
    <dgm:pt modelId="{5CC8A988-41F8-4FCF-9A43-75755EA5BCC2}" type="pres">
      <dgm:prSet presAssocID="{2769EB6E-4A23-4A4C-9881-3C66DDD47DAD}" presName="negativeSpace" presStyleCnt="0"/>
      <dgm:spPr/>
    </dgm:pt>
    <dgm:pt modelId="{2E0A8630-8EA7-4A05-9932-F7FC0C3A7998}" type="pres">
      <dgm:prSet presAssocID="{2769EB6E-4A23-4A4C-9881-3C66DDD47DAD}" presName="childText" presStyleLbl="conFgAcc1" presStyleIdx="2" presStyleCnt="7">
        <dgm:presLayoutVars>
          <dgm:bulletEnabled val="1"/>
        </dgm:presLayoutVars>
      </dgm:prSet>
      <dgm:spPr/>
    </dgm:pt>
    <dgm:pt modelId="{C2A1C6BC-9394-4310-9B04-A5DC7BE320A6}" type="pres">
      <dgm:prSet presAssocID="{87C2CBBD-C480-4934-B3CA-7362115AC4DD}" presName="spaceBetweenRectangles" presStyleCnt="0"/>
      <dgm:spPr/>
    </dgm:pt>
    <dgm:pt modelId="{5614A178-2F23-46A4-8010-7F57E7B0C83C}" type="pres">
      <dgm:prSet presAssocID="{1DBF69D0-BB88-4D32-AA57-37F83974F6F4}" presName="parentLin" presStyleCnt="0"/>
      <dgm:spPr/>
    </dgm:pt>
    <dgm:pt modelId="{30A8755C-AA97-4EA8-9B72-84B7D5ADA02E}" type="pres">
      <dgm:prSet presAssocID="{1DBF69D0-BB88-4D32-AA57-37F83974F6F4}" presName="parentLeftMargin" presStyleLbl="node1" presStyleIdx="2" presStyleCnt="7"/>
      <dgm:spPr/>
    </dgm:pt>
    <dgm:pt modelId="{B7E902A2-8193-4BA5-80DD-698A02428B94}" type="pres">
      <dgm:prSet presAssocID="{1DBF69D0-BB88-4D32-AA57-37F83974F6F4}" presName="parentText" presStyleLbl="node1" presStyleIdx="3" presStyleCnt="7">
        <dgm:presLayoutVars>
          <dgm:chMax val="0"/>
          <dgm:bulletEnabled val="1"/>
        </dgm:presLayoutVars>
      </dgm:prSet>
      <dgm:spPr/>
    </dgm:pt>
    <dgm:pt modelId="{208F3E9C-448C-4A35-A05E-B405CDBA9240}" type="pres">
      <dgm:prSet presAssocID="{1DBF69D0-BB88-4D32-AA57-37F83974F6F4}" presName="negativeSpace" presStyleCnt="0"/>
      <dgm:spPr/>
    </dgm:pt>
    <dgm:pt modelId="{B479C6B4-1039-4160-9A4C-8BFF66CD4022}" type="pres">
      <dgm:prSet presAssocID="{1DBF69D0-BB88-4D32-AA57-37F83974F6F4}" presName="childText" presStyleLbl="conFgAcc1" presStyleIdx="3" presStyleCnt="7">
        <dgm:presLayoutVars>
          <dgm:bulletEnabled val="1"/>
        </dgm:presLayoutVars>
      </dgm:prSet>
      <dgm:spPr/>
    </dgm:pt>
    <dgm:pt modelId="{E02D8FC1-5C1D-45F5-A66E-3345DDBDB533}" type="pres">
      <dgm:prSet presAssocID="{ADD0475B-5E81-4F32-8A0C-C3C0511E2F32}" presName="spaceBetweenRectangles" presStyleCnt="0"/>
      <dgm:spPr/>
    </dgm:pt>
    <dgm:pt modelId="{83CAA5DF-A6B0-4D4E-BFC8-16BE9D853E9D}" type="pres">
      <dgm:prSet presAssocID="{A99F8845-17A6-4613-991A-EFC81B1FC64A}" presName="parentLin" presStyleCnt="0"/>
      <dgm:spPr/>
    </dgm:pt>
    <dgm:pt modelId="{55DB5F12-E915-4D2D-9B9E-36130A4C1813}" type="pres">
      <dgm:prSet presAssocID="{A99F8845-17A6-4613-991A-EFC81B1FC64A}" presName="parentLeftMargin" presStyleLbl="node1" presStyleIdx="3" presStyleCnt="7"/>
      <dgm:spPr/>
    </dgm:pt>
    <dgm:pt modelId="{D73B9A08-8FF9-4212-A201-345C1BC09BA3}" type="pres">
      <dgm:prSet presAssocID="{A99F8845-17A6-4613-991A-EFC81B1FC64A}" presName="parentText" presStyleLbl="node1" presStyleIdx="4" presStyleCnt="7">
        <dgm:presLayoutVars>
          <dgm:chMax val="0"/>
          <dgm:bulletEnabled val="1"/>
        </dgm:presLayoutVars>
      </dgm:prSet>
      <dgm:spPr/>
    </dgm:pt>
    <dgm:pt modelId="{96DCB6B2-292C-40C9-ADFD-369F45B5E99D}" type="pres">
      <dgm:prSet presAssocID="{A99F8845-17A6-4613-991A-EFC81B1FC64A}" presName="negativeSpace" presStyleCnt="0"/>
      <dgm:spPr/>
    </dgm:pt>
    <dgm:pt modelId="{8BA8FE4C-EA51-4E66-B62B-AF6BD54338CA}" type="pres">
      <dgm:prSet presAssocID="{A99F8845-17A6-4613-991A-EFC81B1FC64A}" presName="childText" presStyleLbl="conFgAcc1" presStyleIdx="4" presStyleCnt="7">
        <dgm:presLayoutVars>
          <dgm:bulletEnabled val="1"/>
        </dgm:presLayoutVars>
      </dgm:prSet>
      <dgm:spPr/>
    </dgm:pt>
    <dgm:pt modelId="{F94B0152-36F9-4618-95A5-58ED7C398337}" type="pres">
      <dgm:prSet presAssocID="{A5C45CA5-05BE-4EB2-AAA1-823449906A2E}" presName="spaceBetweenRectangles" presStyleCnt="0"/>
      <dgm:spPr/>
    </dgm:pt>
    <dgm:pt modelId="{3BAFF53A-4D17-4F4F-A8E7-529B255D33A9}" type="pres">
      <dgm:prSet presAssocID="{38E4B998-043C-4012-BAF2-C5B792496A33}" presName="parentLin" presStyleCnt="0"/>
      <dgm:spPr/>
    </dgm:pt>
    <dgm:pt modelId="{9673EAAD-9A8A-4E0A-AE0E-42163CCA3545}" type="pres">
      <dgm:prSet presAssocID="{38E4B998-043C-4012-BAF2-C5B792496A33}" presName="parentLeftMargin" presStyleLbl="node1" presStyleIdx="4" presStyleCnt="7"/>
      <dgm:spPr/>
    </dgm:pt>
    <dgm:pt modelId="{F834D57B-CE12-41FB-B1F1-BC8F99976641}" type="pres">
      <dgm:prSet presAssocID="{38E4B998-043C-4012-BAF2-C5B792496A33}" presName="parentText" presStyleLbl="node1" presStyleIdx="5" presStyleCnt="7">
        <dgm:presLayoutVars>
          <dgm:chMax val="0"/>
          <dgm:bulletEnabled val="1"/>
        </dgm:presLayoutVars>
      </dgm:prSet>
      <dgm:spPr/>
    </dgm:pt>
    <dgm:pt modelId="{EE95514C-296E-4430-9822-BF57515FFE17}" type="pres">
      <dgm:prSet presAssocID="{38E4B998-043C-4012-BAF2-C5B792496A33}" presName="negativeSpace" presStyleCnt="0"/>
      <dgm:spPr/>
    </dgm:pt>
    <dgm:pt modelId="{F66456A0-9397-4568-86FA-639742E001FC}" type="pres">
      <dgm:prSet presAssocID="{38E4B998-043C-4012-BAF2-C5B792496A33}" presName="childText" presStyleLbl="conFgAcc1" presStyleIdx="5" presStyleCnt="7">
        <dgm:presLayoutVars>
          <dgm:bulletEnabled val="1"/>
        </dgm:presLayoutVars>
      </dgm:prSet>
      <dgm:spPr/>
    </dgm:pt>
    <dgm:pt modelId="{40A6D485-AA02-4799-93DF-2E01E7E48D11}" type="pres">
      <dgm:prSet presAssocID="{3D7961EB-AA3E-492B-8395-3F68BCFE31E4}" presName="spaceBetweenRectangles" presStyleCnt="0"/>
      <dgm:spPr/>
    </dgm:pt>
    <dgm:pt modelId="{153BDB6F-935F-4913-9E4D-F39F32A9F853}" type="pres">
      <dgm:prSet presAssocID="{4055401E-8D10-4E4B-BC1C-F7D2DE09FA61}" presName="parentLin" presStyleCnt="0"/>
      <dgm:spPr/>
    </dgm:pt>
    <dgm:pt modelId="{AF8F3FF7-26C0-4FC5-92FD-860CA922A57E}" type="pres">
      <dgm:prSet presAssocID="{4055401E-8D10-4E4B-BC1C-F7D2DE09FA61}" presName="parentLeftMargin" presStyleLbl="node1" presStyleIdx="5" presStyleCnt="7"/>
      <dgm:spPr/>
    </dgm:pt>
    <dgm:pt modelId="{8CCCC340-153D-4A6C-AD85-EBD75B7AE6AE}" type="pres">
      <dgm:prSet presAssocID="{4055401E-8D10-4E4B-BC1C-F7D2DE09FA61}" presName="parentText" presStyleLbl="node1" presStyleIdx="6" presStyleCnt="7">
        <dgm:presLayoutVars>
          <dgm:chMax val="0"/>
          <dgm:bulletEnabled val="1"/>
        </dgm:presLayoutVars>
      </dgm:prSet>
      <dgm:spPr/>
    </dgm:pt>
    <dgm:pt modelId="{9471A53B-AF37-4CB7-8106-FED98EE6D8B3}" type="pres">
      <dgm:prSet presAssocID="{4055401E-8D10-4E4B-BC1C-F7D2DE09FA61}" presName="negativeSpace" presStyleCnt="0"/>
      <dgm:spPr/>
    </dgm:pt>
    <dgm:pt modelId="{D96FFFC4-592A-45AC-B64D-39406894ADD3}" type="pres">
      <dgm:prSet presAssocID="{4055401E-8D10-4E4B-BC1C-F7D2DE09FA61}" presName="childText" presStyleLbl="conFgAcc1" presStyleIdx="6" presStyleCnt="7">
        <dgm:presLayoutVars>
          <dgm:bulletEnabled val="1"/>
        </dgm:presLayoutVars>
      </dgm:prSet>
      <dgm:spPr/>
    </dgm:pt>
  </dgm:ptLst>
  <dgm:cxnLst>
    <dgm:cxn modelId="{9A4CCC2F-B96E-44F6-B4CD-C6DE9BC77C8C}" type="presOf" srcId="{A99F8845-17A6-4613-991A-EFC81B1FC64A}" destId="{55DB5F12-E915-4D2D-9B9E-36130A4C1813}" srcOrd="0" destOrd="0" presId="urn:microsoft.com/office/officeart/2005/8/layout/list1"/>
    <dgm:cxn modelId="{40003235-F821-44F1-A03A-4AE16CC055D9}" srcId="{8D733950-AA36-4A62-936D-096762FA245F}" destId="{1DBF69D0-BB88-4D32-AA57-37F83974F6F4}" srcOrd="3" destOrd="0" parTransId="{A00A6D37-06A6-4AD8-9FC3-A2C917EF5035}" sibTransId="{ADD0475B-5E81-4F32-8A0C-C3C0511E2F32}"/>
    <dgm:cxn modelId="{D2E3E83A-D662-491D-ACB2-D7E31487CA96}" type="presOf" srcId="{1DBF69D0-BB88-4D32-AA57-37F83974F6F4}" destId="{B7E902A2-8193-4BA5-80DD-698A02428B94}" srcOrd="1" destOrd="0" presId="urn:microsoft.com/office/officeart/2005/8/layout/list1"/>
    <dgm:cxn modelId="{C9A23F5C-DADE-4C2E-982F-348127F4A68A}" srcId="{8D733950-AA36-4A62-936D-096762FA245F}" destId="{38E4B998-043C-4012-BAF2-C5B792496A33}" srcOrd="5" destOrd="0" parTransId="{FB6733A2-6714-4232-A921-5F05D6E23C0C}" sibTransId="{3D7961EB-AA3E-492B-8395-3F68BCFE31E4}"/>
    <dgm:cxn modelId="{34C8D55D-31E9-4B88-8052-3C29CB39699A}" type="presOf" srcId="{2769EB6E-4A23-4A4C-9881-3C66DDD47DAD}" destId="{CA03C60D-6E12-464A-81D3-29E5D259A00D}" srcOrd="1" destOrd="0" presId="urn:microsoft.com/office/officeart/2005/8/layout/list1"/>
    <dgm:cxn modelId="{3A78765F-F68D-48D6-94E4-5B8AFCF20D22}" type="presOf" srcId="{111B4018-8B21-4A75-940C-83E60A1844B1}" destId="{37039D31-5E97-4F8F-B9E3-0040054716FE}" srcOrd="1" destOrd="0" presId="urn:microsoft.com/office/officeart/2005/8/layout/list1"/>
    <dgm:cxn modelId="{4AD10441-FCCA-403A-8735-3DBE3B234714}" type="presOf" srcId="{DD2F5E17-51B4-4B9E-8DA1-DD76E1FAD795}" destId="{B58559D3-8275-4A84-B4A5-15AFCB3A0428}" srcOrd="1" destOrd="0" presId="urn:microsoft.com/office/officeart/2005/8/layout/list1"/>
    <dgm:cxn modelId="{8C873847-6333-4B01-9A86-E0A190DF2346}" srcId="{8D733950-AA36-4A62-936D-096762FA245F}" destId="{4055401E-8D10-4E4B-BC1C-F7D2DE09FA61}" srcOrd="6" destOrd="0" parTransId="{0C43904F-7575-4329-8AE7-003B1439E450}" sibTransId="{E72197C4-3ED0-42AA-9D95-D0704C434A31}"/>
    <dgm:cxn modelId="{B3652948-A6BE-4C2D-BB15-ACA1D0B6D372}" type="presOf" srcId="{2769EB6E-4A23-4A4C-9881-3C66DDD47DAD}" destId="{3DB2712C-3CD4-47DE-8C14-5B8C4B453636}" srcOrd="0" destOrd="0" presId="urn:microsoft.com/office/officeart/2005/8/layout/list1"/>
    <dgm:cxn modelId="{B7F21F49-ABB8-4B88-896F-4BEFADEA2B06}" type="presOf" srcId="{111B4018-8B21-4A75-940C-83E60A1844B1}" destId="{49541839-881B-4745-8C5E-1DFD2D5B58E7}" srcOrd="0" destOrd="0" presId="urn:microsoft.com/office/officeart/2005/8/layout/list1"/>
    <dgm:cxn modelId="{A4B18B6A-D20A-46A9-B90A-68C0938FAAEE}" srcId="{8D733950-AA36-4A62-936D-096762FA245F}" destId="{111B4018-8B21-4A75-940C-83E60A1844B1}" srcOrd="1" destOrd="0" parTransId="{B72556AA-C690-4DFA-B13B-B48585B6A114}" sibTransId="{5DF0AEE5-6AFD-4AA3-885A-C4EFF79BC7D4}"/>
    <dgm:cxn modelId="{6BE7944E-E68E-4154-8D50-E0E25FA4F41A}" type="presOf" srcId="{8D733950-AA36-4A62-936D-096762FA245F}" destId="{87D0A342-5DF9-4B9B-B279-B0FFC0E6374D}" srcOrd="0" destOrd="0" presId="urn:microsoft.com/office/officeart/2005/8/layout/list1"/>
    <dgm:cxn modelId="{690C8256-5C6C-4EEB-AEFF-AEBFEBFBFDF6}" srcId="{8D733950-AA36-4A62-936D-096762FA245F}" destId="{2769EB6E-4A23-4A4C-9881-3C66DDD47DAD}" srcOrd="2" destOrd="0" parTransId="{7135108F-175C-4BE1-845F-19DA450E4853}" sibTransId="{87C2CBBD-C480-4934-B3CA-7362115AC4DD}"/>
    <dgm:cxn modelId="{520DEF7F-4428-4CF8-80E5-86F8B208EF34}" type="presOf" srcId="{4055401E-8D10-4E4B-BC1C-F7D2DE09FA61}" destId="{8CCCC340-153D-4A6C-AD85-EBD75B7AE6AE}" srcOrd="1" destOrd="0" presId="urn:microsoft.com/office/officeart/2005/8/layout/list1"/>
    <dgm:cxn modelId="{F465DD8E-10FC-44C7-8278-03005366DF15}" type="presOf" srcId="{38E4B998-043C-4012-BAF2-C5B792496A33}" destId="{9673EAAD-9A8A-4E0A-AE0E-42163CCA3545}" srcOrd="0" destOrd="0" presId="urn:microsoft.com/office/officeart/2005/8/layout/list1"/>
    <dgm:cxn modelId="{49808296-F306-42B4-BBB3-3AE353FE2F99}" srcId="{8D733950-AA36-4A62-936D-096762FA245F}" destId="{DD2F5E17-51B4-4B9E-8DA1-DD76E1FAD795}" srcOrd="0" destOrd="0" parTransId="{F26D8DF2-6425-4568-8890-46164019BF8D}" sibTransId="{3FC60851-92DB-4749-B4C2-6FAB9F3B8169}"/>
    <dgm:cxn modelId="{7C08A6C5-2247-49E0-ACB0-31C5BD1B7DE6}" type="presOf" srcId="{1DBF69D0-BB88-4D32-AA57-37F83974F6F4}" destId="{30A8755C-AA97-4EA8-9B72-84B7D5ADA02E}" srcOrd="0" destOrd="0" presId="urn:microsoft.com/office/officeart/2005/8/layout/list1"/>
    <dgm:cxn modelId="{4270C8CF-2582-4132-A2B2-9A27D5964DD9}" type="presOf" srcId="{DD2F5E17-51B4-4B9E-8DA1-DD76E1FAD795}" destId="{9FC58E2A-232D-46F3-8B51-CDE81893F094}" srcOrd="0" destOrd="0" presId="urn:microsoft.com/office/officeart/2005/8/layout/list1"/>
    <dgm:cxn modelId="{0DE175D9-E86A-4183-BF9E-2528FD0A98ED}" type="presOf" srcId="{38E4B998-043C-4012-BAF2-C5B792496A33}" destId="{F834D57B-CE12-41FB-B1F1-BC8F99976641}" srcOrd="1" destOrd="0" presId="urn:microsoft.com/office/officeart/2005/8/layout/list1"/>
    <dgm:cxn modelId="{83458EE5-8B6D-4410-80DC-A086A86EDA71}" type="presOf" srcId="{A99F8845-17A6-4613-991A-EFC81B1FC64A}" destId="{D73B9A08-8FF9-4212-A201-345C1BC09BA3}" srcOrd="1" destOrd="0" presId="urn:microsoft.com/office/officeart/2005/8/layout/list1"/>
    <dgm:cxn modelId="{7F08E1E7-7A5A-4808-A184-DFCD2580A668}" type="presOf" srcId="{4055401E-8D10-4E4B-BC1C-F7D2DE09FA61}" destId="{AF8F3FF7-26C0-4FC5-92FD-860CA922A57E}" srcOrd="0" destOrd="0" presId="urn:microsoft.com/office/officeart/2005/8/layout/list1"/>
    <dgm:cxn modelId="{08AE9DE9-F849-4A6B-92D8-59C0ABE6179E}" srcId="{8D733950-AA36-4A62-936D-096762FA245F}" destId="{A99F8845-17A6-4613-991A-EFC81B1FC64A}" srcOrd="4" destOrd="0" parTransId="{F8941E94-A0F8-45AB-B114-176FA2D78112}" sibTransId="{A5C45CA5-05BE-4EB2-AAA1-823449906A2E}"/>
    <dgm:cxn modelId="{45AC36B4-7FB8-42C9-A1C4-4FAEAF6E57B0}" type="presParOf" srcId="{87D0A342-5DF9-4B9B-B279-B0FFC0E6374D}" destId="{D412B305-E3B7-4A0C-B7B2-286C4D4ECABC}" srcOrd="0" destOrd="0" presId="urn:microsoft.com/office/officeart/2005/8/layout/list1"/>
    <dgm:cxn modelId="{4C4A81E5-337C-4278-98F6-11F8DCEB4A42}" type="presParOf" srcId="{D412B305-E3B7-4A0C-B7B2-286C4D4ECABC}" destId="{9FC58E2A-232D-46F3-8B51-CDE81893F094}" srcOrd="0" destOrd="0" presId="urn:microsoft.com/office/officeart/2005/8/layout/list1"/>
    <dgm:cxn modelId="{0E5EC841-55E7-4B7A-9322-69737C000B34}" type="presParOf" srcId="{D412B305-E3B7-4A0C-B7B2-286C4D4ECABC}" destId="{B58559D3-8275-4A84-B4A5-15AFCB3A0428}" srcOrd="1" destOrd="0" presId="urn:microsoft.com/office/officeart/2005/8/layout/list1"/>
    <dgm:cxn modelId="{6753A801-D1F8-420E-91E2-5B8D7DB7E12F}" type="presParOf" srcId="{87D0A342-5DF9-4B9B-B279-B0FFC0E6374D}" destId="{08F9C09C-B257-4935-A2A7-A9AE6E47AA80}" srcOrd="1" destOrd="0" presId="urn:microsoft.com/office/officeart/2005/8/layout/list1"/>
    <dgm:cxn modelId="{B1D5C8A8-11FA-47AD-9977-AAD92D19D3BD}" type="presParOf" srcId="{87D0A342-5DF9-4B9B-B279-B0FFC0E6374D}" destId="{E458AC76-ACFF-4FF1-B5B2-115C0430D98E}" srcOrd="2" destOrd="0" presId="urn:microsoft.com/office/officeart/2005/8/layout/list1"/>
    <dgm:cxn modelId="{31B6FBDC-0436-4A4B-969D-2985BAEB585D}" type="presParOf" srcId="{87D0A342-5DF9-4B9B-B279-B0FFC0E6374D}" destId="{52ED9F9B-8435-4767-BADD-D7EFE18DC815}" srcOrd="3" destOrd="0" presId="urn:microsoft.com/office/officeart/2005/8/layout/list1"/>
    <dgm:cxn modelId="{5D0DFEF7-8D6E-4246-8878-AEB9CDD4968E}" type="presParOf" srcId="{87D0A342-5DF9-4B9B-B279-B0FFC0E6374D}" destId="{EE51C0C5-5606-4089-A5BB-E08D8D1A6633}" srcOrd="4" destOrd="0" presId="urn:microsoft.com/office/officeart/2005/8/layout/list1"/>
    <dgm:cxn modelId="{E7760872-8CD8-497E-978E-F073B0341547}" type="presParOf" srcId="{EE51C0C5-5606-4089-A5BB-E08D8D1A6633}" destId="{49541839-881B-4745-8C5E-1DFD2D5B58E7}" srcOrd="0" destOrd="0" presId="urn:microsoft.com/office/officeart/2005/8/layout/list1"/>
    <dgm:cxn modelId="{C8DAF641-8ED1-4674-94B4-15B659B5498D}" type="presParOf" srcId="{EE51C0C5-5606-4089-A5BB-E08D8D1A6633}" destId="{37039D31-5E97-4F8F-B9E3-0040054716FE}" srcOrd="1" destOrd="0" presId="urn:microsoft.com/office/officeart/2005/8/layout/list1"/>
    <dgm:cxn modelId="{69023B70-BE91-4209-BBA0-6C65641E358C}" type="presParOf" srcId="{87D0A342-5DF9-4B9B-B279-B0FFC0E6374D}" destId="{5E2CC83A-356D-4351-8222-176B22C596D1}" srcOrd="5" destOrd="0" presId="urn:microsoft.com/office/officeart/2005/8/layout/list1"/>
    <dgm:cxn modelId="{571B85B9-B9D9-4177-B25A-C690F2ABF935}" type="presParOf" srcId="{87D0A342-5DF9-4B9B-B279-B0FFC0E6374D}" destId="{9B2C0423-02D5-49E2-982A-9B8E3D396093}" srcOrd="6" destOrd="0" presId="urn:microsoft.com/office/officeart/2005/8/layout/list1"/>
    <dgm:cxn modelId="{B67FC52E-254F-4498-8787-3CBEB3E3EB7D}" type="presParOf" srcId="{87D0A342-5DF9-4B9B-B279-B0FFC0E6374D}" destId="{68ADAAC4-F0EF-4D22-B1B9-3F579B2E3E6E}" srcOrd="7" destOrd="0" presId="urn:microsoft.com/office/officeart/2005/8/layout/list1"/>
    <dgm:cxn modelId="{AEEFC36E-BC89-4636-B487-FC8AEB73825F}" type="presParOf" srcId="{87D0A342-5DF9-4B9B-B279-B0FFC0E6374D}" destId="{8306D7AB-9D04-427A-B82A-9AFC07D1D277}" srcOrd="8" destOrd="0" presId="urn:microsoft.com/office/officeart/2005/8/layout/list1"/>
    <dgm:cxn modelId="{04FC4973-355A-461B-B603-57B401160E7C}" type="presParOf" srcId="{8306D7AB-9D04-427A-B82A-9AFC07D1D277}" destId="{3DB2712C-3CD4-47DE-8C14-5B8C4B453636}" srcOrd="0" destOrd="0" presId="urn:microsoft.com/office/officeart/2005/8/layout/list1"/>
    <dgm:cxn modelId="{5211A6CF-9E61-42EA-9B34-F8FBFA4FF94B}" type="presParOf" srcId="{8306D7AB-9D04-427A-B82A-9AFC07D1D277}" destId="{CA03C60D-6E12-464A-81D3-29E5D259A00D}" srcOrd="1" destOrd="0" presId="urn:microsoft.com/office/officeart/2005/8/layout/list1"/>
    <dgm:cxn modelId="{5F15D37D-AFD5-4CB3-BD52-D86298A268E9}" type="presParOf" srcId="{87D0A342-5DF9-4B9B-B279-B0FFC0E6374D}" destId="{5CC8A988-41F8-4FCF-9A43-75755EA5BCC2}" srcOrd="9" destOrd="0" presId="urn:microsoft.com/office/officeart/2005/8/layout/list1"/>
    <dgm:cxn modelId="{272ED716-E1FB-46DD-95A0-DE9A03FD091E}" type="presParOf" srcId="{87D0A342-5DF9-4B9B-B279-B0FFC0E6374D}" destId="{2E0A8630-8EA7-4A05-9932-F7FC0C3A7998}" srcOrd="10" destOrd="0" presId="urn:microsoft.com/office/officeart/2005/8/layout/list1"/>
    <dgm:cxn modelId="{51D0B724-5C98-48C7-BA39-BA7D6CB168EB}" type="presParOf" srcId="{87D0A342-5DF9-4B9B-B279-B0FFC0E6374D}" destId="{C2A1C6BC-9394-4310-9B04-A5DC7BE320A6}" srcOrd="11" destOrd="0" presId="urn:microsoft.com/office/officeart/2005/8/layout/list1"/>
    <dgm:cxn modelId="{868FEB7C-C0FC-4E65-BA13-0DEF24683594}" type="presParOf" srcId="{87D0A342-5DF9-4B9B-B279-B0FFC0E6374D}" destId="{5614A178-2F23-46A4-8010-7F57E7B0C83C}" srcOrd="12" destOrd="0" presId="urn:microsoft.com/office/officeart/2005/8/layout/list1"/>
    <dgm:cxn modelId="{A03F6655-4850-4E21-BC81-E9AE3F4DEC3D}" type="presParOf" srcId="{5614A178-2F23-46A4-8010-7F57E7B0C83C}" destId="{30A8755C-AA97-4EA8-9B72-84B7D5ADA02E}" srcOrd="0" destOrd="0" presId="urn:microsoft.com/office/officeart/2005/8/layout/list1"/>
    <dgm:cxn modelId="{85449BDF-EF01-419D-9E82-0CA28C82C521}" type="presParOf" srcId="{5614A178-2F23-46A4-8010-7F57E7B0C83C}" destId="{B7E902A2-8193-4BA5-80DD-698A02428B94}" srcOrd="1" destOrd="0" presId="urn:microsoft.com/office/officeart/2005/8/layout/list1"/>
    <dgm:cxn modelId="{C9C5EDE8-C7C6-42B2-986B-353199846C81}" type="presParOf" srcId="{87D0A342-5DF9-4B9B-B279-B0FFC0E6374D}" destId="{208F3E9C-448C-4A35-A05E-B405CDBA9240}" srcOrd="13" destOrd="0" presId="urn:microsoft.com/office/officeart/2005/8/layout/list1"/>
    <dgm:cxn modelId="{89F3638D-3EEE-4F77-9961-B809C65DDD95}" type="presParOf" srcId="{87D0A342-5DF9-4B9B-B279-B0FFC0E6374D}" destId="{B479C6B4-1039-4160-9A4C-8BFF66CD4022}" srcOrd="14" destOrd="0" presId="urn:microsoft.com/office/officeart/2005/8/layout/list1"/>
    <dgm:cxn modelId="{6563809F-E922-4CC1-9FAD-1E6139C7817C}" type="presParOf" srcId="{87D0A342-5DF9-4B9B-B279-B0FFC0E6374D}" destId="{E02D8FC1-5C1D-45F5-A66E-3345DDBDB533}" srcOrd="15" destOrd="0" presId="urn:microsoft.com/office/officeart/2005/8/layout/list1"/>
    <dgm:cxn modelId="{CB054CFB-3E5B-4A42-84F2-679242930035}" type="presParOf" srcId="{87D0A342-5DF9-4B9B-B279-B0FFC0E6374D}" destId="{83CAA5DF-A6B0-4D4E-BFC8-16BE9D853E9D}" srcOrd="16" destOrd="0" presId="urn:microsoft.com/office/officeart/2005/8/layout/list1"/>
    <dgm:cxn modelId="{D2314E0B-8FAF-470D-AC31-51C4BE862E7D}" type="presParOf" srcId="{83CAA5DF-A6B0-4D4E-BFC8-16BE9D853E9D}" destId="{55DB5F12-E915-4D2D-9B9E-36130A4C1813}" srcOrd="0" destOrd="0" presId="urn:microsoft.com/office/officeart/2005/8/layout/list1"/>
    <dgm:cxn modelId="{1DF8817A-91DC-4135-AECB-BBD0404BD3E1}" type="presParOf" srcId="{83CAA5DF-A6B0-4D4E-BFC8-16BE9D853E9D}" destId="{D73B9A08-8FF9-4212-A201-345C1BC09BA3}" srcOrd="1" destOrd="0" presId="urn:microsoft.com/office/officeart/2005/8/layout/list1"/>
    <dgm:cxn modelId="{95255182-F74E-4DAD-8F12-628FF971E4B5}" type="presParOf" srcId="{87D0A342-5DF9-4B9B-B279-B0FFC0E6374D}" destId="{96DCB6B2-292C-40C9-ADFD-369F45B5E99D}" srcOrd="17" destOrd="0" presId="urn:microsoft.com/office/officeart/2005/8/layout/list1"/>
    <dgm:cxn modelId="{31E8F5CA-3DCF-4FB0-A757-B4A2BBE285A9}" type="presParOf" srcId="{87D0A342-5DF9-4B9B-B279-B0FFC0E6374D}" destId="{8BA8FE4C-EA51-4E66-B62B-AF6BD54338CA}" srcOrd="18" destOrd="0" presId="urn:microsoft.com/office/officeart/2005/8/layout/list1"/>
    <dgm:cxn modelId="{3ABD134E-F680-4FEA-9515-26E11CD3208E}" type="presParOf" srcId="{87D0A342-5DF9-4B9B-B279-B0FFC0E6374D}" destId="{F94B0152-36F9-4618-95A5-58ED7C398337}" srcOrd="19" destOrd="0" presId="urn:microsoft.com/office/officeart/2005/8/layout/list1"/>
    <dgm:cxn modelId="{4C6694ED-74BA-4B4B-AA4A-4F3F867CE215}" type="presParOf" srcId="{87D0A342-5DF9-4B9B-B279-B0FFC0E6374D}" destId="{3BAFF53A-4D17-4F4F-A8E7-529B255D33A9}" srcOrd="20" destOrd="0" presId="urn:microsoft.com/office/officeart/2005/8/layout/list1"/>
    <dgm:cxn modelId="{2875908B-BD84-4E40-8654-CBD8001E008A}" type="presParOf" srcId="{3BAFF53A-4D17-4F4F-A8E7-529B255D33A9}" destId="{9673EAAD-9A8A-4E0A-AE0E-42163CCA3545}" srcOrd="0" destOrd="0" presId="urn:microsoft.com/office/officeart/2005/8/layout/list1"/>
    <dgm:cxn modelId="{FA5E7240-C515-4D32-9208-A61075DAAF32}" type="presParOf" srcId="{3BAFF53A-4D17-4F4F-A8E7-529B255D33A9}" destId="{F834D57B-CE12-41FB-B1F1-BC8F99976641}" srcOrd="1" destOrd="0" presId="urn:microsoft.com/office/officeart/2005/8/layout/list1"/>
    <dgm:cxn modelId="{83080C5C-19A3-448D-BC4D-C02AD906ED0F}" type="presParOf" srcId="{87D0A342-5DF9-4B9B-B279-B0FFC0E6374D}" destId="{EE95514C-296E-4430-9822-BF57515FFE17}" srcOrd="21" destOrd="0" presId="urn:microsoft.com/office/officeart/2005/8/layout/list1"/>
    <dgm:cxn modelId="{66CF99A8-330A-4B2D-B6C2-9D214C0A3B19}" type="presParOf" srcId="{87D0A342-5DF9-4B9B-B279-B0FFC0E6374D}" destId="{F66456A0-9397-4568-86FA-639742E001FC}" srcOrd="22" destOrd="0" presId="urn:microsoft.com/office/officeart/2005/8/layout/list1"/>
    <dgm:cxn modelId="{811D871B-77E4-425D-9C0B-66099F6D958E}" type="presParOf" srcId="{87D0A342-5DF9-4B9B-B279-B0FFC0E6374D}" destId="{40A6D485-AA02-4799-93DF-2E01E7E48D11}" srcOrd="23" destOrd="0" presId="urn:microsoft.com/office/officeart/2005/8/layout/list1"/>
    <dgm:cxn modelId="{DC27F095-4F32-4B0D-AB86-75F92FEA9B85}" type="presParOf" srcId="{87D0A342-5DF9-4B9B-B279-B0FFC0E6374D}" destId="{153BDB6F-935F-4913-9E4D-F39F32A9F853}" srcOrd="24" destOrd="0" presId="urn:microsoft.com/office/officeart/2005/8/layout/list1"/>
    <dgm:cxn modelId="{DA2249B0-BC92-41C9-9D4F-1E5B02EF39BD}" type="presParOf" srcId="{153BDB6F-935F-4913-9E4D-F39F32A9F853}" destId="{AF8F3FF7-26C0-4FC5-92FD-860CA922A57E}" srcOrd="0" destOrd="0" presId="urn:microsoft.com/office/officeart/2005/8/layout/list1"/>
    <dgm:cxn modelId="{A53ADF1E-E584-4156-A8CE-07184E9C97B6}" type="presParOf" srcId="{153BDB6F-935F-4913-9E4D-F39F32A9F853}" destId="{8CCCC340-153D-4A6C-AD85-EBD75B7AE6AE}" srcOrd="1" destOrd="0" presId="urn:microsoft.com/office/officeart/2005/8/layout/list1"/>
    <dgm:cxn modelId="{0E4CF2A3-C091-4EB4-8507-45CCFA585F3C}" type="presParOf" srcId="{87D0A342-5DF9-4B9B-B279-B0FFC0E6374D}" destId="{9471A53B-AF37-4CB7-8106-FED98EE6D8B3}" srcOrd="25" destOrd="0" presId="urn:microsoft.com/office/officeart/2005/8/layout/list1"/>
    <dgm:cxn modelId="{6C251C3E-E897-413D-84A4-645F11CC03D3}" type="presParOf" srcId="{87D0A342-5DF9-4B9B-B279-B0FFC0E6374D}" destId="{D96FFFC4-592A-45AC-B64D-39406894ADD3}"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6C369F-DB5A-4460-B1C5-25274DC0EA04}">
      <dsp:nvSpPr>
        <dsp:cNvPr id="0" name=""/>
        <dsp:cNvSpPr/>
      </dsp:nvSpPr>
      <dsp:spPr>
        <a:xfrm>
          <a:off x="0" y="79081"/>
          <a:ext cx="5605400" cy="17341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word ‘policing’ relates to ‘politics’</a:t>
          </a:r>
          <a:endParaRPr lang="en-US" sz="3100" kern="1200"/>
        </a:p>
      </dsp:txBody>
      <dsp:txXfrm>
        <a:off x="84655" y="163736"/>
        <a:ext cx="5436090" cy="1564849"/>
      </dsp:txXfrm>
    </dsp:sp>
    <dsp:sp modelId="{CBE3D248-043B-4FB3-8B1D-B593613A1DAD}">
      <dsp:nvSpPr>
        <dsp:cNvPr id="0" name=""/>
        <dsp:cNvSpPr/>
      </dsp:nvSpPr>
      <dsp:spPr>
        <a:xfrm>
          <a:off x="0" y="1902520"/>
          <a:ext cx="5605400" cy="173415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Working within the government rules </a:t>
          </a:r>
          <a:endParaRPr lang="en-US" sz="3100" kern="1200"/>
        </a:p>
      </dsp:txBody>
      <dsp:txXfrm>
        <a:off x="84655" y="1987175"/>
        <a:ext cx="5436090" cy="1564849"/>
      </dsp:txXfrm>
    </dsp:sp>
    <dsp:sp modelId="{1A57C51F-6420-4F84-B8A1-D96C7F49065F}">
      <dsp:nvSpPr>
        <dsp:cNvPr id="0" name=""/>
        <dsp:cNvSpPr/>
      </dsp:nvSpPr>
      <dsp:spPr>
        <a:xfrm>
          <a:off x="0" y="3725960"/>
          <a:ext cx="5605400" cy="173415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Performing a function that process social regulation &amp; order</a:t>
          </a:r>
          <a:endParaRPr lang="en-US" sz="3100" kern="1200"/>
        </a:p>
      </dsp:txBody>
      <dsp:txXfrm>
        <a:off x="84655" y="3810615"/>
        <a:ext cx="5436090" cy="15648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6A0943-F5C2-4B20-B856-552389A0636D}">
      <dsp:nvSpPr>
        <dsp:cNvPr id="0" name=""/>
        <dsp:cNvSpPr/>
      </dsp:nvSpPr>
      <dsp:spPr>
        <a:xfrm>
          <a:off x="0" y="0"/>
          <a:ext cx="56054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3B06A6-C1A6-4EE3-968B-E6CF02DBC473}">
      <dsp:nvSpPr>
        <dsp:cNvPr id="0" name=""/>
        <dsp:cNvSpPr/>
      </dsp:nvSpPr>
      <dsp:spPr>
        <a:xfrm>
          <a:off x="0" y="0"/>
          <a:ext cx="5605400" cy="138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dirty="0">
              <a:latin typeface="Calibri Light" panose="020F0302020204030204"/>
            </a:rPr>
            <a:t>The term</a:t>
          </a:r>
          <a:r>
            <a:rPr lang="en-GB" sz="2100" kern="1200" dirty="0"/>
            <a:t> police is to represent  the whole ability of regulating social order and policies which contribute to the control of crime and order in society</a:t>
          </a:r>
          <a:endParaRPr lang="en-US" sz="2100" kern="1200" dirty="0"/>
        </a:p>
      </dsp:txBody>
      <dsp:txXfrm>
        <a:off x="0" y="0"/>
        <a:ext cx="5605400" cy="1384800"/>
      </dsp:txXfrm>
    </dsp:sp>
    <dsp:sp modelId="{3B8A038F-47A3-40C2-B8FA-BC1326A128CE}">
      <dsp:nvSpPr>
        <dsp:cNvPr id="0" name=""/>
        <dsp:cNvSpPr/>
      </dsp:nvSpPr>
      <dsp:spPr>
        <a:xfrm>
          <a:off x="0" y="1384800"/>
          <a:ext cx="56054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163E78-BBDF-4F70-A1EF-7690D15B4114}">
      <dsp:nvSpPr>
        <dsp:cNvPr id="0" name=""/>
        <dsp:cNvSpPr/>
      </dsp:nvSpPr>
      <dsp:spPr>
        <a:xfrm>
          <a:off x="0" y="1384800"/>
          <a:ext cx="5605400" cy="138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Individuals who carry out the functions of the policing role. </a:t>
          </a:r>
          <a:endParaRPr lang="en-US" sz="2100" kern="1200" dirty="0"/>
        </a:p>
      </dsp:txBody>
      <dsp:txXfrm>
        <a:off x="0" y="1384800"/>
        <a:ext cx="5605400" cy="1384800"/>
      </dsp:txXfrm>
    </dsp:sp>
    <dsp:sp modelId="{7E2AC2C1-66C5-444C-ADC4-DD3C59834A35}">
      <dsp:nvSpPr>
        <dsp:cNvPr id="0" name=""/>
        <dsp:cNvSpPr/>
      </dsp:nvSpPr>
      <dsp:spPr>
        <a:xfrm>
          <a:off x="0" y="2769600"/>
          <a:ext cx="56054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DA29A1-AEC2-48CD-83CC-DEC793F65490}">
      <dsp:nvSpPr>
        <dsp:cNvPr id="0" name=""/>
        <dsp:cNvSpPr/>
      </dsp:nvSpPr>
      <dsp:spPr>
        <a:xfrm>
          <a:off x="0" y="2769600"/>
          <a:ext cx="5605400" cy="138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Agents of Social Control</a:t>
          </a:r>
          <a:endParaRPr lang="en-US" sz="2100" kern="1200" dirty="0"/>
        </a:p>
      </dsp:txBody>
      <dsp:txXfrm>
        <a:off x="0" y="2769600"/>
        <a:ext cx="5605400" cy="1384800"/>
      </dsp:txXfrm>
    </dsp:sp>
    <dsp:sp modelId="{538B53E2-B1A9-4F49-97DD-471279FE8126}">
      <dsp:nvSpPr>
        <dsp:cNvPr id="0" name=""/>
        <dsp:cNvSpPr/>
      </dsp:nvSpPr>
      <dsp:spPr>
        <a:xfrm>
          <a:off x="0" y="4154400"/>
          <a:ext cx="56054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239BEE-9B22-43EE-A0A0-A0365FE07BB5}">
      <dsp:nvSpPr>
        <dsp:cNvPr id="0" name=""/>
        <dsp:cNvSpPr/>
      </dsp:nvSpPr>
      <dsp:spPr>
        <a:xfrm>
          <a:off x="0" y="4154400"/>
          <a:ext cx="5605400" cy="138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Policing by consent</a:t>
          </a:r>
          <a:endParaRPr lang="en-US" sz="2100" kern="1200" dirty="0"/>
        </a:p>
      </dsp:txBody>
      <dsp:txXfrm>
        <a:off x="0" y="4154400"/>
        <a:ext cx="5605400" cy="13848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99B9BD-87BE-47DD-B3BF-64EA7DB8E7E7}">
      <dsp:nvSpPr>
        <dsp:cNvPr id="0" name=""/>
        <dsp:cNvSpPr/>
      </dsp:nvSpPr>
      <dsp:spPr>
        <a:xfrm>
          <a:off x="674477" y="670211"/>
          <a:ext cx="1887187" cy="188718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638FB-E9B8-43A8-9CBA-376EA2A9A735}">
      <dsp:nvSpPr>
        <dsp:cNvPr id="0" name=""/>
        <dsp:cNvSpPr/>
      </dsp:nvSpPr>
      <dsp:spPr>
        <a:xfrm>
          <a:off x="1076665" y="1072399"/>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AFC08C-F359-4306-A12B-CFF7895972B5}">
      <dsp:nvSpPr>
        <dsp:cNvPr id="0" name=""/>
        <dsp:cNvSpPr/>
      </dsp:nvSpPr>
      <dsp:spPr>
        <a:xfrm>
          <a:off x="71196" y="314521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Refers to a </a:t>
          </a:r>
          <a:r>
            <a:rPr lang="en-US" sz="1900" i="1" kern="1200"/>
            <a:t>specific</a:t>
          </a:r>
          <a:r>
            <a:rPr lang="en-US" sz="1900" kern="1200"/>
            <a:t> aspect of a </a:t>
          </a:r>
          <a:r>
            <a:rPr lang="en-US" sz="1900" i="1" kern="1200"/>
            <a:t>quality of life</a:t>
          </a:r>
          <a:r>
            <a:rPr lang="en-US" sz="1900" kern="1200"/>
            <a:t>: </a:t>
          </a:r>
        </a:p>
      </dsp:txBody>
      <dsp:txXfrm>
        <a:off x="71196" y="3145212"/>
        <a:ext cx="3093750" cy="720000"/>
      </dsp:txXfrm>
    </dsp:sp>
    <dsp:sp modelId="{225DEDB6-EAEE-43D5-B573-27714AEB8DA8}">
      <dsp:nvSpPr>
        <dsp:cNvPr id="0" name=""/>
        <dsp:cNvSpPr/>
      </dsp:nvSpPr>
      <dsp:spPr>
        <a:xfrm>
          <a:off x="4309634" y="670211"/>
          <a:ext cx="1887187" cy="188718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FA8936-38D2-4F48-B2D3-B3BD8246588F}">
      <dsp:nvSpPr>
        <dsp:cNvPr id="0" name=""/>
        <dsp:cNvSpPr/>
      </dsp:nvSpPr>
      <dsp:spPr>
        <a:xfrm>
          <a:off x="4711821" y="1072399"/>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43AAD2-5E9A-441B-80B7-3DD33D999B63}">
      <dsp:nvSpPr>
        <dsp:cNvPr id="0" name=""/>
        <dsp:cNvSpPr/>
      </dsp:nvSpPr>
      <dsp:spPr>
        <a:xfrm>
          <a:off x="3706353" y="314521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The solidarity exhibited by the people of that society. </a:t>
          </a:r>
        </a:p>
      </dsp:txBody>
      <dsp:txXfrm>
        <a:off x="3706353" y="3145212"/>
        <a:ext cx="3093750" cy="720000"/>
      </dsp:txXfrm>
    </dsp:sp>
    <dsp:sp modelId="{4078F07F-5177-486B-915B-D74EFBFF0693}">
      <dsp:nvSpPr>
        <dsp:cNvPr id="0" name=""/>
        <dsp:cNvSpPr/>
      </dsp:nvSpPr>
      <dsp:spPr>
        <a:xfrm>
          <a:off x="7944790" y="670211"/>
          <a:ext cx="1887187" cy="188718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494B0C-E481-4801-8226-899E268BA150}">
      <dsp:nvSpPr>
        <dsp:cNvPr id="0" name=""/>
        <dsp:cNvSpPr/>
      </dsp:nvSpPr>
      <dsp:spPr>
        <a:xfrm>
          <a:off x="8346978" y="1072399"/>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913D00-AC0A-456D-A981-7AAB150BDF9A}">
      <dsp:nvSpPr>
        <dsp:cNvPr id="0" name=""/>
        <dsp:cNvSpPr/>
      </dsp:nvSpPr>
      <dsp:spPr>
        <a:xfrm>
          <a:off x="7341509" y="314521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A sense of community and togetherness </a:t>
          </a:r>
        </a:p>
      </dsp:txBody>
      <dsp:txXfrm>
        <a:off x="7341509" y="3145212"/>
        <a:ext cx="3093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0C2324-3711-45A4-BB29-37FD1868FBFE}">
      <dsp:nvSpPr>
        <dsp:cNvPr id="0" name=""/>
        <dsp:cNvSpPr/>
      </dsp:nvSpPr>
      <dsp:spPr>
        <a:xfrm>
          <a:off x="0" y="362325"/>
          <a:ext cx="5605400"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Society challenges social cohesion by:</a:t>
          </a:r>
          <a:endParaRPr lang="en-US" sz="2600" kern="1200"/>
        </a:p>
      </dsp:txBody>
      <dsp:txXfrm>
        <a:off x="30442" y="392767"/>
        <a:ext cx="5544516" cy="562726"/>
      </dsp:txXfrm>
    </dsp:sp>
    <dsp:sp modelId="{4AE86BE7-762F-4C8B-B4EF-D36697AD9014}">
      <dsp:nvSpPr>
        <dsp:cNvPr id="0" name=""/>
        <dsp:cNvSpPr/>
      </dsp:nvSpPr>
      <dsp:spPr>
        <a:xfrm>
          <a:off x="0" y="1060815"/>
          <a:ext cx="5605400" cy="623610"/>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Growing in diversity</a:t>
          </a:r>
        </a:p>
      </dsp:txBody>
      <dsp:txXfrm>
        <a:off x="30442" y="1091257"/>
        <a:ext cx="5544516" cy="562726"/>
      </dsp:txXfrm>
    </dsp:sp>
    <dsp:sp modelId="{FE025231-A398-448F-B0A6-4904524693B0}">
      <dsp:nvSpPr>
        <dsp:cNvPr id="0" name=""/>
        <dsp:cNvSpPr/>
      </dsp:nvSpPr>
      <dsp:spPr>
        <a:xfrm>
          <a:off x="0" y="1759305"/>
          <a:ext cx="5605400" cy="62361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A widening gap between rich and poor</a:t>
          </a:r>
        </a:p>
      </dsp:txBody>
      <dsp:txXfrm>
        <a:off x="30442" y="1789747"/>
        <a:ext cx="5544516" cy="562726"/>
      </dsp:txXfrm>
    </dsp:sp>
    <dsp:sp modelId="{AB270DC4-BC97-4ECD-94F1-7E4F3B4A8615}">
      <dsp:nvSpPr>
        <dsp:cNvPr id="0" name=""/>
        <dsp:cNvSpPr/>
      </dsp:nvSpPr>
      <dsp:spPr>
        <a:xfrm>
          <a:off x="0" y="2457795"/>
          <a:ext cx="5605400" cy="62361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Technological changes</a:t>
          </a:r>
        </a:p>
      </dsp:txBody>
      <dsp:txXfrm>
        <a:off x="30442" y="2488237"/>
        <a:ext cx="5544516" cy="562726"/>
      </dsp:txXfrm>
    </dsp:sp>
    <dsp:sp modelId="{E56665D5-F699-4D9A-BA03-F5C3598F3359}">
      <dsp:nvSpPr>
        <dsp:cNvPr id="0" name=""/>
        <dsp:cNvSpPr/>
      </dsp:nvSpPr>
      <dsp:spPr>
        <a:xfrm>
          <a:off x="0" y="3156285"/>
          <a:ext cx="5605400" cy="62361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Welfare state cuts</a:t>
          </a:r>
        </a:p>
      </dsp:txBody>
      <dsp:txXfrm>
        <a:off x="30442" y="3186727"/>
        <a:ext cx="5544516" cy="562726"/>
      </dsp:txXfrm>
    </dsp:sp>
    <dsp:sp modelId="{F5AB092D-5AEF-43FC-AEE6-32A2976D1652}">
      <dsp:nvSpPr>
        <dsp:cNvPr id="0" name=""/>
        <dsp:cNvSpPr/>
      </dsp:nvSpPr>
      <dsp:spPr>
        <a:xfrm>
          <a:off x="0" y="3854775"/>
          <a:ext cx="5605400" cy="623610"/>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a:t>
          </a:r>
          <a:r>
            <a:rPr lang="en-GB" sz="2600" kern="1200"/>
            <a:t>nter-generational divide </a:t>
          </a:r>
          <a:endParaRPr lang="en-US" sz="2600" kern="1200"/>
        </a:p>
      </dsp:txBody>
      <dsp:txXfrm>
        <a:off x="30442" y="3885217"/>
        <a:ext cx="5544516" cy="562726"/>
      </dsp:txXfrm>
    </dsp:sp>
    <dsp:sp modelId="{FFEF82F0-0AA8-46D9-A747-B35515F77E98}">
      <dsp:nvSpPr>
        <dsp:cNvPr id="0" name=""/>
        <dsp:cNvSpPr/>
      </dsp:nvSpPr>
      <dsp:spPr>
        <a:xfrm>
          <a:off x="0" y="4553265"/>
          <a:ext cx="5605400" cy="6236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Political polarisation </a:t>
          </a:r>
          <a:endParaRPr lang="en-US" sz="2600" kern="1200"/>
        </a:p>
      </dsp:txBody>
      <dsp:txXfrm>
        <a:off x="30442" y="4583707"/>
        <a:ext cx="5544516" cy="5627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58AC76-ACFF-4FF1-B5B2-115C0430D98E}">
      <dsp:nvSpPr>
        <dsp:cNvPr id="0" name=""/>
        <dsp:cNvSpPr/>
      </dsp:nvSpPr>
      <dsp:spPr>
        <a:xfrm>
          <a:off x="0" y="367500"/>
          <a:ext cx="5605400" cy="428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8559D3-8275-4A84-B4A5-15AFCB3A0428}">
      <dsp:nvSpPr>
        <dsp:cNvPr id="0" name=""/>
        <dsp:cNvSpPr/>
      </dsp:nvSpPr>
      <dsp:spPr>
        <a:xfrm>
          <a:off x="280270" y="116580"/>
          <a:ext cx="3923780" cy="501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310" tIns="0" rIns="148310" bIns="0" numCol="1" spcCol="1270" anchor="ctr" anchorCtr="0">
          <a:noAutofit/>
        </a:bodyPr>
        <a:lstStyle/>
        <a:p>
          <a:pPr marL="0" lvl="0" indent="0" algn="l" defTabSz="755650">
            <a:lnSpc>
              <a:spcPct val="90000"/>
            </a:lnSpc>
            <a:spcBef>
              <a:spcPct val="0"/>
            </a:spcBef>
            <a:spcAft>
              <a:spcPct val="35000"/>
            </a:spcAft>
            <a:buNone/>
          </a:pPr>
          <a:r>
            <a:rPr lang="en-US" sz="1700" kern="1200"/>
            <a:t>Consent to laws and society decreases. </a:t>
          </a:r>
        </a:p>
      </dsp:txBody>
      <dsp:txXfrm>
        <a:off x="304768" y="141078"/>
        <a:ext cx="3874784" cy="452844"/>
      </dsp:txXfrm>
    </dsp:sp>
    <dsp:sp modelId="{9B2C0423-02D5-49E2-982A-9B8E3D396093}">
      <dsp:nvSpPr>
        <dsp:cNvPr id="0" name=""/>
        <dsp:cNvSpPr/>
      </dsp:nvSpPr>
      <dsp:spPr>
        <a:xfrm>
          <a:off x="0" y="1138620"/>
          <a:ext cx="5605400" cy="428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7039D31-5E97-4F8F-B9E3-0040054716FE}">
      <dsp:nvSpPr>
        <dsp:cNvPr id="0" name=""/>
        <dsp:cNvSpPr/>
      </dsp:nvSpPr>
      <dsp:spPr>
        <a:xfrm>
          <a:off x="280270" y="887700"/>
          <a:ext cx="3923780" cy="5018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310" tIns="0" rIns="148310" bIns="0" numCol="1" spcCol="1270" anchor="ctr" anchorCtr="0">
          <a:noAutofit/>
        </a:bodyPr>
        <a:lstStyle/>
        <a:p>
          <a:pPr marL="0" lvl="0" indent="0" algn="l" defTabSz="755650">
            <a:lnSpc>
              <a:spcPct val="90000"/>
            </a:lnSpc>
            <a:spcBef>
              <a:spcPct val="0"/>
            </a:spcBef>
            <a:spcAft>
              <a:spcPct val="35000"/>
            </a:spcAft>
            <a:buNone/>
          </a:pPr>
          <a:r>
            <a:rPr lang="en-US" sz="1700" kern="1200"/>
            <a:t>Communities break down</a:t>
          </a:r>
        </a:p>
      </dsp:txBody>
      <dsp:txXfrm>
        <a:off x="304768" y="912198"/>
        <a:ext cx="3874784" cy="452844"/>
      </dsp:txXfrm>
    </dsp:sp>
    <dsp:sp modelId="{2E0A8630-8EA7-4A05-9932-F7FC0C3A7998}">
      <dsp:nvSpPr>
        <dsp:cNvPr id="0" name=""/>
        <dsp:cNvSpPr/>
      </dsp:nvSpPr>
      <dsp:spPr>
        <a:xfrm>
          <a:off x="0" y="1909740"/>
          <a:ext cx="5605400" cy="4284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03C60D-6E12-464A-81D3-29E5D259A00D}">
      <dsp:nvSpPr>
        <dsp:cNvPr id="0" name=""/>
        <dsp:cNvSpPr/>
      </dsp:nvSpPr>
      <dsp:spPr>
        <a:xfrm>
          <a:off x="280270" y="1658820"/>
          <a:ext cx="3923780" cy="5018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310" tIns="0" rIns="148310" bIns="0" numCol="1" spcCol="1270" anchor="ctr" anchorCtr="0">
          <a:noAutofit/>
        </a:bodyPr>
        <a:lstStyle/>
        <a:p>
          <a:pPr marL="0" lvl="0" indent="0" algn="l" defTabSz="755650">
            <a:lnSpc>
              <a:spcPct val="90000"/>
            </a:lnSpc>
            <a:spcBef>
              <a:spcPct val="0"/>
            </a:spcBef>
            <a:spcAft>
              <a:spcPct val="35000"/>
            </a:spcAft>
            <a:buNone/>
          </a:pPr>
          <a:r>
            <a:rPr lang="en-US" sz="1700" kern="1200"/>
            <a:t>Relationship with law and order</a:t>
          </a:r>
        </a:p>
      </dsp:txBody>
      <dsp:txXfrm>
        <a:off x="304768" y="1683318"/>
        <a:ext cx="3874784" cy="452844"/>
      </dsp:txXfrm>
    </dsp:sp>
    <dsp:sp modelId="{B479C6B4-1039-4160-9A4C-8BFF66CD4022}">
      <dsp:nvSpPr>
        <dsp:cNvPr id="0" name=""/>
        <dsp:cNvSpPr/>
      </dsp:nvSpPr>
      <dsp:spPr>
        <a:xfrm>
          <a:off x="0" y="2680860"/>
          <a:ext cx="5605400" cy="428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E902A2-8193-4BA5-80DD-698A02428B94}">
      <dsp:nvSpPr>
        <dsp:cNvPr id="0" name=""/>
        <dsp:cNvSpPr/>
      </dsp:nvSpPr>
      <dsp:spPr>
        <a:xfrm>
          <a:off x="280270" y="2429940"/>
          <a:ext cx="3923780" cy="501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310" tIns="0" rIns="148310" bIns="0" numCol="1" spcCol="1270" anchor="ctr" anchorCtr="0">
          <a:noAutofit/>
        </a:bodyPr>
        <a:lstStyle/>
        <a:p>
          <a:pPr marL="0" lvl="0" indent="0" algn="l" defTabSz="755650">
            <a:lnSpc>
              <a:spcPct val="90000"/>
            </a:lnSpc>
            <a:spcBef>
              <a:spcPct val="0"/>
            </a:spcBef>
            <a:spcAft>
              <a:spcPct val="35000"/>
            </a:spcAft>
            <a:buNone/>
          </a:pPr>
          <a:r>
            <a:rPr lang="en-US" sz="1700" kern="1200" dirty="0"/>
            <a:t>Fear in society- Covid 19 </a:t>
          </a:r>
        </a:p>
      </dsp:txBody>
      <dsp:txXfrm>
        <a:off x="304768" y="2454438"/>
        <a:ext cx="3874784" cy="452844"/>
      </dsp:txXfrm>
    </dsp:sp>
    <dsp:sp modelId="{8BA8FE4C-EA51-4E66-B62B-AF6BD54338CA}">
      <dsp:nvSpPr>
        <dsp:cNvPr id="0" name=""/>
        <dsp:cNvSpPr/>
      </dsp:nvSpPr>
      <dsp:spPr>
        <a:xfrm>
          <a:off x="0" y="3451980"/>
          <a:ext cx="5605400" cy="4284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73B9A08-8FF9-4212-A201-345C1BC09BA3}">
      <dsp:nvSpPr>
        <dsp:cNvPr id="0" name=""/>
        <dsp:cNvSpPr/>
      </dsp:nvSpPr>
      <dsp:spPr>
        <a:xfrm>
          <a:off x="280270" y="3201060"/>
          <a:ext cx="3923780" cy="50184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310" tIns="0" rIns="148310" bIns="0" numCol="1" spcCol="1270" anchor="ctr" anchorCtr="0">
          <a:noAutofit/>
        </a:bodyPr>
        <a:lstStyle/>
        <a:p>
          <a:pPr marL="0" lvl="0" indent="0" algn="l" defTabSz="755650">
            <a:lnSpc>
              <a:spcPct val="90000"/>
            </a:lnSpc>
            <a:spcBef>
              <a:spcPct val="0"/>
            </a:spcBef>
            <a:spcAft>
              <a:spcPct val="35000"/>
            </a:spcAft>
            <a:buNone/>
          </a:pPr>
          <a:r>
            <a:rPr lang="en-GB" sz="1700" kern="1200"/>
            <a:t>Society putting on to organisations</a:t>
          </a:r>
          <a:endParaRPr lang="en-US" sz="1700" kern="1200"/>
        </a:p>
      </dsp:txBody>
      <dsp:txXfrm>
        <a:off x="304768" y="3225558"/>
        <a:ext cx="3874784" cy="452844"/>
      </dsp:txXfrm>
    </dsp:sp>
    <dsp:sp modelId="{F66456A0-9397-4568-86FA-639742E001FC}">
      <dsp:nvSpPr>
        <dsp:cNvPr id="0" name=""/>
        <dsp:cNvSpPr/>
      </dsp:nvSpPr>
      <dsp:spPr>
        <a:xfrm>
          <a:off x="0" y="4223100"/>
          <a:ext cx="5605400" cy="428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34D57B-CE12-41FB-B1F1-BC8F99976641}">
      <dsp:nvSpPr>
        <dsp:cNvPr id="0" name=""/>
        <dsp:cNvSpPr/>
      </dsp:nvSpPr>
      <dsp:spPr>
        <a:xfrm>
          <a:off x="280270" y="3972180"/>
          <a:ext cx="3923780" cy="501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310" tIns="0" rIns="148310" bIns="0" numCol="1" spcCol="1270" anchor="ctr" anchorCtr="0">
          <a:noAutofit/>
        </a:bodyPr>
        <a:lstStyle/>
        <a:p>
          <a:pPr marL="0" lvl="0" indent="0" algn="l" defTabSz="755650">
            <a:lnSpc>
              <a:spcPct val="90000"/>
            </a:lnSpc>
            <a:spcBef>
              <a:spcPct val="0"/>
            </a:spcBef>
            <a:spcAft>
              <a:spcPct val="35000"/>
            </a:spcAft>
            <a:buNone/>
          </a:pPr>
          <a:r>
            <a:rPr lang="en-GB" sz="1700" kern="1200"/>
            <a:t>Distrust within society </a:t>
          </a:r>
          <a:endParaRPr lang="en-US" sz="1700" kern="1200"/>
        </a:p>
      </dsp:txBody>
      <dsp:txXfrm>
        <a:off x="304768" y="3996678"/>
        <a:ext cx="3874784" cy="452844"/>
      </dsp:txXfrm>
    </dsp:sp>
    <dsp:sp modelId="{D96FFFC4-592A-45AC-B64D-39406894ADD3}">
      <dsp:nvSpPr>
        <dsp:cNvPr id="0" name=""/>
        <dsp:cNvSpPr/>
      </dsp:nvSpPr>
      <dsp:spPr>
        <a:xfrm>
          <a:off x="0" y="4994220"/>
          <a:ext cx="5605400" cy="428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CCCC340-153D-4A6C-AD85-EBD75B7AE6AE}">
      <dsp:nvSpPr>
        <dsp:cNvPr id="0" name=""/>
        <dsp:cNvSpPr/>
      </dsp:nvSpPr>
      <dsp:spPr>
        <a:xfrm>
          <a:off x="280270" y="4743300"/>
          <a:ext cx="3923780" cy="5018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310" tIns="0" rIns="148310" bIns="0" numCol="1" spcCol="1270" anchor="ctr" anchorCtr="0">
          <a:noAutofit/>
        </a:bodyPr>
        <a:lstStyle/>
        <a:p>
          <a:pPr marL="0" lvl="0" indent="0" algn="l" defTabSz="755650">
            <a:lnSpc>
              <a:spcPct val="90000"/>
            </a:lnSpc>
            <a:spcBef>
              <a:spcPct val="0"/>
            </a:spcBef>
            <a:spcAft>
              <a:spcPct val="35000"/>
            </a:spcAft>
            <a:buNone/>
          </a:pPr>
          <a:r>
            <a:rPr lang="en-GB" sz="1700" kern="1200"/>
            <a:t>Lack of equality </a:t>
          </a:r>
          <a:endParaRPr lang="en-US" sz="1700" kern="1200"/>
        </a:p>
      </dsp:txBody>
      <dsp:txXfrm>
        <a:off x="304768" y="4767798"/>
        <a:ext cx="3874784"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4C4FE8-450C-4322-8057-DF04D3ED1E10}" type="datetimeFigureOut">
              <a:rPr lang="en-GB" smtClean="0"/>
              <a:t>09/10/2023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80C564-1A45-430E-85E9-67065F619922}" type="slidenum">
              <a:rPr lang="en-GB" smtClean="0"/>
              <a:t>‹#›</a:t>
            </a:fld>
            <a:endParaRPr lang="en-GB"/>
          </a:p>
        </p:txBody>
      </p:sp>
    </p:spTree>
    <p:extLst>
      <p:ext uri="{BB962C8B-B14F-4D97-AF65-F5344CB8AC3E}">
        <p14:creationId xmlns:p14="http://schemas.microsoft.com/office/powerpoint/2010/main" val="3499630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1</a:t>
            </a:fld>
            <a:endParaRPr lang="en-GB"/>
          </a:p>
        </p:txBody>
      </p:sp>
    </p:spTree>
    <p:extLst>
      <p:ext uri="{BB962C8B-B14F-4D97-AF65-F5344CB8AC3E}">
        <p14:creationId xmlns:p14="http://schemas.microsoft.com/office/powerpoint/2010/main" val="2651444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2</a:t>
            </a:fld>
            <a:endParaRPr lang="en-GB"/>
          </a:p>
        </p:txBody>
      </p:sp>
    </p:spTree>
    <p:extLst>
      <p:ext uri="{BB962C8B-B14F-4D97-AF65-F5344CB8AC3E}">
        <p14:creationId xmlns:p14="http://schemas.microsoft.com/office/powerpoint/2010/main" val="2718046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3</a:t>
            </a:fld>
            <a:endParaRPr lang="en-GB"/>
          </a:p>
        </p:txBody>
      </p:sp>
    </p:spTree>
    <p:extLst>
      <p:ext uri="{BB962C8B-B14F-4D97-AF65-F5344CB8AC3E}">
        <p14:creationId xmlns:p14="http://schemas.microsoft.com/office/powerpoint/2010/main" val="36178748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4</a:t>
            </a:fld>
            <a:endParaRPr lang="en-GB"/>
          </a:p>
        </p:txBody>
      </p:sp>
    </p:spTree>
    <p:extLst>
      <p:ext uri="{BB962C8B-B14F-4D97-AF65-F5344CB8AC3E}">
        <p14:creationId xmlns:p14="http://schemas.microsoft.com/office/powerpoint/2010/main" val="4894541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5</a:t>
            </a:fld>
            <a:endParaRPr lang="en-GB"/>
          </a:p>
        </p:txBody>
      </p:sp>
    </p:spTree>
    <p:extLst>
      <p:ext uri="{BB962C8B-B14F-4D97-AF65-F5344CB8AC3E}">
        <p14:creationId xmlns:p14="http://schemas.microsoft.com/office/powerpoint/2010/main" val="283419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6</a:t>
            </a:fld>
            <a:endParaRPr lang="en-GB"/>
          </a:p>
        </p:txBody>
      </p:sp>
    </p:spTree>
    <p:extLst>
      <p:ext uri="{BB962C8B-B14F-4D97-AF65-F5344CB8AC3E}">
        <p14:creationId xmlns:p14="http://schemas.microsoft.com/office/powerpoint/2010/main" val="32080278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82E00B-4CF3-47BD-AB0A-E44219D7AD05}" type="slidenum">
              <a:rPr lang="en-GB" smtClean="0"/>
              <a:t>7</a:t>
            </a:fld>
            <a:endParaRPr lang="en-GB"/>
          </a:p>
        </p:txBody>
      </p:sp>
    </p:spTree>
    <p:extLst>
      <p:ext uri="{BB962C8B-B14F-4D97-AF65-F5344CB8AC3E}">
        <p14:creationId xmlns:p14="http://schemas.microsoft.com/office/powerpoint/2010/main" val="4122380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D80C564-1A45-430E-85E9-67065F619922}" type="slidenum">
              <a:rPr lang="en-GB" smtClean="0"/>
              <a:t>8</a:t>
            </a:fld>
            <a:endParaRPr lang="en-GB"/>
          </a:p>
        </p:txBody>
      </p:sp>
    </p:spTree>
    <p:extLst>
      <p:ext uri="{BB962C8B-B14F-4D97-AF65-F5344CB8AC3E}">
        <p14:creationId xmlns:p14="http://schemas.microsoft.com/office/powerpoint/2010/main" val="21757820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9</a:t>
            </a:fld>
            <a:endParaRPr lang="en-GB"/>
          </a:p>
        </p:txBody>
      </p:sp>
    </p:spTree>
    <p:extLst>
      <p:ext uri="{BB962C8B-B14F-4D97-AF65-F5344CB8AC3E}">
        <p14:creationId xmlns:p14="http://schemas.microsoft.com/office/powerpoint/2010/main" val="11716383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10</a:t>
            </a:fld>
            <a:endParaRPr lang="en-GB"/>
          </a:p>
        </p:txBody>
      </p:sp>
    </p:spTree>
    <p:extLst>
      <p:ext uri="{BB962C8B-B14F-4D97-AF65-F5344CB8AC3E}">
        <p14:creationId xmlns:p14="http://schemas.microsoft.com/office/powerpoint/2010/main" val="34821422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11</a:t>
            </a:fld>
            <a:endParaRPr lang="en-GB"/>
          </a:p>
        </p:txBody>
      </p:sp>
    </p:spTree>
    <p:extLst>
      <p:ext uri="{BB962C8B-B14F-4D97-AF65-F5344CB8AC3E}">
        <p14:creationId xmlns:p14="http://schemas.microsoft.com/office/powerpoint/2010/main" val="994177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12</a:t>
            </a:fld>
            <a:endParaRPr lang="en-GB"/>
          </a:p>
        </p:txBody>
      </p:sp>
    </p:spTree>
    <p:extLst>
      <p:ext uri="{BB962C8B-B14F-4D97-AF65-F5344CB8AC3E}">
        <p14:creationId xmlns:p14="http://schemas.microsoft.com/office/powerpoint/2010/main" val="28945473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13</a:t>
            </a:fld>
            <a:endParaRPr lang="en-GB"/>
          </a:p>
        </p:txBody>
      </p:sp>
    </p:spTree>
    <p:extLst>
      <p:ext uri="{BB962C8B-B14F-4D97-AF65-F5344CB8AC3E}">
        <p14:creationId xmlns:p14="http://schemas.microsoft.com/office/powerpoint/2010/main" val="11025681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14</a:t>
            </a:fld>
            <a:endParaRPr lang="en-GB"/>
          </a:p>
        </p:txBody>
      </p:sp>
    </p:spTree>
    <p:extLst>
      <p:ext uri="{BB962C8B-B14F-4D97-AF65-F5344CB8AC3E}">
        <p14:creationId xmlns:p14="http://schemas.microsoft.com/office/powerpoint/2010/main" val="33073340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15</a:t>
            </a:fld>
            <a:endParaRPr lang="en-GB"/>
          </a:p>
        </p:txBody>
      </p:sp>
    </p:spTree>
    <p:extLst>
      <p:ext uri="{BB962C8B-B14F-4D97-AF65-F5344CB8AC3E}">
        <p14:creationId xmlns:p14="http://schemas.microsoft.com/office/powerpoint/2010/main" val="15725193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16</a:t>
            </a:fld>
            <a:endParaRPr lang="en-GB"/>
          </a:p>
        </p:txBody>
      </p:sp>
    </p:spTree>
    <p:extLst>
      <p:ext uri="{BB962C8B-B14F-4D97-AF65-F5344CB8AC3E}">
        <p14:creationId xmlns:p14="http://schemas.microsoft.com/office/powerpoint/2010/main" val="18854267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17</a:t>
            </a:fld>
            <a:endParaRPr lang="en-GB"/>
          </a:p>
        </p:txBody>
      </p:sp>
    </p:spTree>
    <p:extLst>
      <p:ext uri="{BB962C8B-B14F-4D97-AF65-F5344CB8AC3E}">
        <p14:creationId xmlns:p14="http://schemas.microsoft.com/office/powerpoint/2010/main" val="23334515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18</a:t>
            </a:fld>
            <a:endParaRPr lang="en-GB"/>
          </a:p>
        </p:txBody>
      </p:sp>
    </p:spTree>
    <p:extLst>
      <p:ext uri="{BB962C8B-B14F-4D97-AF65-F5344CB8AC3E}">
        <p14:creationId xmlns:p14="http://schemas.microsoft.com/office/powerpoint/2010/main" val="36390337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19</a:t>
            </a:fld>
            <a:endParaRPr lang="en-GB"/>
          </a:p>
        </p:txBody>
      </p:sp>
    </p:spTree>
    <p:extLst>
      <p:ext uri="{BB962C8B-B14F-4D97-AF65-F5344CB8AC3E}">
        <p14:creationId xmlns:p14="http://schemas.microsoft.com/office/powerpoint/2010/main" val="16240279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20</a:t>
            </a:fld>
            <a:endParaRPr lang="en-GB"/>
          </a:p>
        </p:txBody>
      </p:sp>
    </p:spTree>
    <p:extLst>
      <p:ext uri="{BB962C8B-B14F-4D97-AF65-F5344CB8AC3E}">
        <p14:creationId xmlns:p14="http://schemas.microsoft.com/office/powerpoint/2010/main" val="27485093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21</a:t>
            </a:fld>
            <a:endParaRPr lang="en-GB"/>
          </a:p>
        </p:txBody>
      </p:sp>
    </p:spTree>
    <p:extLst>
      <p:ext uri="{BB962C8B-B14F-4D97-AF65-F5344CB8AC3E}">
        <p14:creationId xmlns:p14="http://schemas.microsoft.com/office/powerpoint/2010/main" val="38864714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ea typeface="Calibri"/>
                <a:cs typeface="Calibri"/>
              </a:rPr>
              <a:t>Alongsi</a:t>
            </a:r>
          </a:p>
        </p:txBody>
      </p:sp>
      <p:sp>
        <p:nvSpPr>
          <p:cNvPr id="4" name="Slide Number Placeholder 3"/>
          <p:cNvSpPr>
            <a:spLocks noGrp="1"/>
          </p:cNvSpPr>
          <p:nvPr>
            <p:ph type="sldNum" sz="quarter" idx="5"/>
          </p:nvPr>
        </p:nvSpPr>
        <p:spPr/>
        <p:txBody>
          <a:bodyPr/>
          <a:lstStyle/>
          <a:p>
            <a:fld id="{6D80C564-1A45-430E-85E9-67065F619922}" type="slidenum">
              <a:rPr lang="en-GB" smtClean="0"/>
              <a:t>22</a:t>
            </a:fld>
            <a:endParaRPr lang="en-GB"/>
          </a:p>
        </p:txBody>
      </p:sp>
    </p:spTree>
    <p:extLst>
      <p:ext uri="{BB962C8B-B14F-4D97-AF65-F5344CB8AC3E}">
        <p14:creationId xmlns:p14="http://schemas.microsoft.com/office/powerpoint/2010/main" val="2411037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482E00B-4CF3-47BD-AB0A-E44219D7AD05}" type="slidenum">
              <a:rPr lang="en-GB" smtClean="0"/>
              <a:t>23</a:t>
            </a:fld>
            <a:endParaRPr lang="en-GB"/>
          </a:p>
        </p:txBody>
      </p:sp>
      <p:sp>
        <p:nvSpPr>
          <p:cNvPr id="6" name="Notes Placeholder 5">
            <a:extLst>
              <a:ext uri="{FF2B5EF4-FFF2-40B4-BE49-F238E27FC236}">
                <a16:creationId xmlns:a16="http://schemas.microsoft.com/office/drawing/2014/main" id="{33504F8A-9C43-F57C-D30F-D2AC2F5430F6}"/>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9092203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24</a:t>
            </a:fld>
            <a:endParaRPr lang="en-GB"/>
          </a:p>
        </p:txBody>
      </p:sp>
    </p:spTree>
    <p:extLst>
      <p:ext uri="{BB962C8B-B14F-4D97-AF65-F5344CB8AC3E}">
        <p14:creationId xmlns:p14="http://schemas.microsoft.com/office/powerpoint/2010/main" val="14612336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6D80C564-1A45-430E-85E9-67065F619922}" type="slidenum">
              <a:rPr lang="en-GB" smtClean="0"/>
              <a:t>25</a:t>
            </a:fld>
            <a:endParaRPr lang="en-GB"/>
          </a:p>
        </p:txBody>
      </p:sp>
      <p:sp>
        <p:nvSpPr>
          <p:cNvPr id="6" name="Notes Placeholder 5">
            <a:extLst>
              <a:ext uri="{FF2B5EF4-FFF2-40B4-BE49-F238E27FC236}">
                <a16:creationId xmlns:a16="http://schemas.microsoft.com/office/drawing/2014/main" id="{6C45E6AD-3891-2921-0232-D1294074A6D8}"/>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8162043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6D80C564-1A45-430E-85E9-67065F619922}" type="slidenum">
              <a:rPr lang="en-GB" smtClean="0"/>
              <a:t>26</a:t>
            </a:fld>
            <a:endParaRPr lang="en-GB"/>
          </a:p>
        </p:txBody>
      </p:sp>
      <p:sp>
        <p:nvSpPr>
          <p:cNvPr id="6" name="Notes Placeholder 5">
            <a:extLst>
              <a:ext uri="{FF2B5EF4-FFF2-40B4-BE49-F238E27FC236}">
                <a16:creationId xmlns:a16="http://schemas.microsoft.com/office/drawing/2014/main" id="{4CFCA5B0-90D7-5E1E-4A80-52D18A2F8B52}"/>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0458758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6D80C564-1A45-430E-85E9-67065F619922}" type="slidenum">
              <a:rPr lang="en-GB" smtClean="0"/>
              <a:t>27</a:t>
            </a:fld>
            <a:endParaRPr lang="en-GB"/>
          </a:p>
        </p:txBody>
      </p:sp>
      <p:sp>
        <p:nvSpPr>
          <p:cNvPr id="6" name="Notes Placeholder 5">
            <a:extLst>
              <a:ext uri="{FF2B5EF4-FFF2-40B4-BE49-F238E27FC236}">
                <a16:creationId xmlns:a16="http://schemas.microsoft.com/office/drawing/2014/main" id="{4C88A258-5B71-FE02-6BAE-4E94CC51F59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554029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28</a:t>
            </a:fld>
            <a:endParaRPr lang="en-GB"/>
          </a:p>
        </p:txBody>
      </p:sp>
    </p:spTree>
    <p:extLst>
      <p:ext uri="{BB962C8B-B14F-4D97-AF65-F5344CB8AC3E}">
        <p14:creationId xmlns:p14="http://schemas.microsoft.com/office/powerpoint/2010/main" val="16856570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29</a:t>
            </a:fld>
            <a:endParaRPr lang="en-GB"/>
          </a:p>
        </p:txBody>
      </p:sp>
    </p:spTree>
    <p:extLst>
      <p:ext uri="{BB962C8B-B14F-4D97-AF65-F5344CB8AC3E}">
        <p14:creationId xmlns:p14="http://schemas.microsoft.com/office/powerpoint/2010/main" val="21589531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30</a:t>
            </a:fld>
            <a:endParaRPr lang="en-GB"/>
          </a:p>
        </p:txBody>
      </p:sp>
    </p:spTree>
    <p:extLst>
      <p:ext uri="{BB962C8B-B14F-4D97-AF65-F5344CB8AC3E}">
        <p14:creationId xmlns:p14="http://schemas.microsoft.com/office/powerpoint/2010/main" val="27532264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6D80C564-1A45-430E-85E9-67065F619922}" type="slidenum">
              <a:rPr lang="en-GB" smtClean="0"/>
              <a:t>31</a:t>
            </a:fld>
            <a:endParaRPr lang="en-GB"/>
          </a:p>
        </p:txBody>
      </p:sp>
      <p:sp>
        <p:nvSpPr>
          <p:cNvPr id="6" name="Notes Placeholder 5">
            <a:extLst>
              <a:ext uri="{FF2B5EF4-FFF2-40B4-BE49-F238E27FC236}">
                <a16:creationId xmlns:a16="http://schemas.microsoft.com/office/drawing/2014/main" id="{DB862B52-586F-B27D-DDF4-3EE15502C912}"/>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372001961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A482E00B-4CF3-47BD-AB0A-E44219D7AD05}" type="slidenum">
              <a:rPr lang="en-GB" smtClean="0"/>
              <a:t>32</a:t>
            </a:fld>
            <a:endParaRPr lang="en-GB"/>
          </a:p>
        </p:txBody>
      </p:sp>
      <p:sp>
        <p:nvSpPr>
          <p:cNvPr id="6" name="Notes Placeholder 5">
            <a:extLst>
              <a:ext uri="{FF2B5EF4-FFF2-40B4-BE49-F238E27FC236}">
                <a16:creationId xmlns:a16="http://schemas.microsoft.com/office/drawing/2014/main" id="{9F4FECE4-CF4D-C7E4-51F5-2DAEC4E5C900}"/>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7407593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33</a:t>
            </a:fld>
            <a:endParaRPr lang="en-GB"/>
          </a:p>
        </p:txBody>
      </p:sp>
    </p:spTree>
    <p:extLst>
      <p:ext uri="{BB962C8B-B14F-4D97-AF65-F5344CB8AC3E}">
        <p14:creationId xmlns:p14="http://schemas.microsoft.com/office/powerpoint/2010/main" val="32468742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6D80C564-1A45-430E-85E9-67065F619922}" type="slidenum">
              <a:rPr lang="en-GB" smtClean="0"/>
              <a:t>34</a:t>
            </a:fld>
            <a:endParaRPr lang="en-GB"/>
          </a:p>
        </p:txBody>
      </p:sp>
      <p:sp>
        <p:nvSpPr>
          <p:cNvPr id="6" name="Notes Placeholder 5">
            <a:extLst>
              <a:ext uri="{FF2B5EF4-FFF2-40B4-BE49-F238E27FC236}">
                <a16:creationId xmlns:a16="http://schemas.microsoft.com/office/drawing/2014/main" id="{8A856F3C-4AB7-E4A7-9814-BC2F17D0EDC6}"/>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85834218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6D80C564-1A45-430E-85E9-67065F619922}" type="slidenum">
              <a:rPr lang="en-GB" smtClean="0"/>
              <a:t>35</a:t>
            </a:fld>
            <a:endParaRPr lang="en-GB"/>
          </a:p>
        </p:txBody>
      </p:sp>
      <p:sp>
        <p:nvSpPr>
          <p:cNvPr id="6" name="Notes Placeholder 5">
            <a:extLst>
              <a:ext uri="{FF2B5EF4-FFF2-40B4-BE49-F238E27FC236}">
                <a16:creationId xmlns:a16="http://schemas.microsoft.com/office/drawing/2014/main" id="{430E0F95-C88B-76F0-845A-02F5DB14614E}"/>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2284677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6D80C564-1A45-430E-85E9-67065F619922}" type="slidenum">
              <a:rPr lang="en-GB" smtClean="0"/>
              <a:t>36</a:t>
            </a:fld>
            <a:endParaRPr lang="en-GB"/>
          </a:p>
        </p:txBody>
      </p:sp>
      <p:sp>
        <p:nvSpPr>
          <p:cNvPr id="6" name="Notes Placeholder 5">
            <a:extLst>
              <a:ext uri="{FF2B5EF4-FFF2-40B4-BE49-F238E27FC236}">
                <a16:creationId xmlns:a16="http://schemas.microsoft.com/office/drawing/2014/main" id="{BF03270F-A6BF-CAAB-AD59-46DEB3AED85E}"/>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8548252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37</a:t>
            </a:fld>
            <a:endParaRPr lang="en-GB"/>
          </a:p>
        </p:txBody>
      </p:sp>
    </p:spTree>
    <p:extLst>
      <p:ext uri="{BB962C8B-B14F-4D97-AF65-F5344CB8AC3E}">
        <p14:creationId xmlns:p14="http://schemas.microsoft.com/office/powerpoint/2010/main" val="254334972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38</a:t>
            </a:fld>
            <a:endParaRPr lang="en-GB"/>
          </a:p>
        </p:txBody>
      </p:sp>
    </p:spTree>
    <p:extLst>
      <p:ext uri="{BB962C8B-B14F-4D97-AF65-F5344CB8AC3E}">
        <p14:creationId xmlns:p14="http://schemas.microsoft.com/office/powerpoint/2010/main" val="377397138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39</a:t>
            </a:fld>
            <a:endParaRPr lang="en-GB"/>
          </a:p>
        </p:txBody>
      </p:sp>
    </p:spTree>
    <p:extLst>
      <p:ext uri="{BB962C8B-B14F-4D97-AF65-F5344CB8AC3E}">
        <p14:creationId xmlns:p14="http://schemas.microsoft.com/office/powerpoint/2010/main" val="257249015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40</a:t>
            </a:fld>
            <a:endParaRPr lang="en-GB"/>
          </a:p>
        </p:txBody>
      </p:sp>
    </p:spTree>
    <p:extLst>
      <p:ext uri="{BB962C8B-B14F-4D97-AF65-F5344CB8AC3E}">
        <p14:creationId xmlns:p14="http://schemas.microsoft.com/office/powerpoint/2010/main" val="10124837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6D80C564-1A45-430E-85E9-67065F619922}" type="slidenum">
              <a:rPr lang="en-GB" smtClean="0"/>
              <a:t>41</a:t>
            </a:fld>
            <a:endParaRPr lang="en-GB"/>
          </a:p>
        </p:txBody>
      </p:sp>
      <p:sp>
        <p:nvSpPr>
          <p:cNvPr id="6" name="Notes Placeholder 5">
            <a:extLst>
              <a:ext uri="{FF2B5EF4-FFF2-40B4-BE49-F238E27FC236}">
                <a16:creationId xmlns:a16="http://schemas.microsoft.com/office/drawing/2014/main" id="{23FDF0DF-6914-07B5-DC0E-DE84B3C3286E}"/>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05554712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6D80C564-1A45-430E-85E9-67065F619922}" type="slidenum">
              <a:rPr lang="en-GB" smtClean="0"/>
              <a:t>42</a:t>
            </a:fld>
            <a:endParaRPr lang="en-GB"/>
          </a:p>
        </p:txBody>
      </p:sp>
      <p:sp>
        <p:nvSpPr>
          <p:cNvPr id="6" name="Notes Placeholder 5">
            <a:extLst>
              <a:ext uri="{FF2B5EF4-FFF2-40B4-BE49-F238E27FC236}">
                <a16:creationId xmlns:a16="http://schemas.microsoft.com/office/drawing/2014/main" id="{1B76F5FA-FBE6-2789-CCF7-D5B104A64B11}"/>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57426964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6D80C564-1A45-430E-85E9-67065F619922}" type="slidenum">
              <a:rPr lang="en-GB" smtClean="0"/>
              <a:t>43</a:t>
            </a:fld>
            <a:endParaRPr lang="en-GB"/>
          </a:p>
        </p:txBody>
      </p:sp>
      <p:sp>
        <p:nvSpPr>
          <p:cNvPr id="6" name="Notes Placeholder 5">
            <a:extLst>
              <a:ext uri="{FF2B5EF4-FFF2-40B4-BE49-F238E27FC236}">
                <a16:creationId xmlns:a16="http://schemas.microsoft.com/office/drawing/2014/main" id="{C7C1F0BB-EE0F-13EF-FEAA-F808D4BC2118}"/>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75352084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44</a:t>
            </a:fld>
            <a:endParaRPr lang="en-GB"/>
          </a:p>
        </p:txBody>
      </p:sp>
    </p:spTree>
    <p:extLst>
      <p:ext uri="{BB962C8B-B14F-4D97-AF65-F5344CB8AC3E}">
        <p14:creationId xmlns:p14="http://schemas.microsoft.com/office/powerpoint/2010/main" val="12830016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45</a:t>
            </a:fld>
            <a:endParaRPr lang="en-GB"/>
          </a:p>
        </p:txBody>
      </p:sp>
    </p:spTree>
    <p:extLst>
      <p:ext uri="{BB962C8B-B14F-4D97-AF65-F5344CB8AC3E}">
        <p14:creationId xmlns:p14="http://schemas.microsoft.com/office/powerpoint/2010/main" val="60919865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46</a:t>
            </a:fld>
            <a:endParaRPr lang="en-GB"/>
          </a:p>
        </p:txBody>
      </p:sp>
    </p:spTree>
    <p:extLst>
      <p:ext uri="{BB962C8B-B14F-4D97-AF65-F5344CB8AC3E}">
        <p14:creationId xmlns:p14="http://schemas.microsoft.com/office/powerpoint/2010/main" val="36792445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47</a:t>
            </a:fld>
            <a:endParaRPr lang="en-GB"/>
          </a:p>
        </p:txBody>
      </p:sp>
    </p:spTree>
    <p:extLst>
      <p:ext uri="{BB962C8B-B14F-4D97-AF65-F5344CB8AC3E}">
        <p14:creationId xmlns:p14="http://schemas.microsoft.com/office/powerpoint/2010/main" val="420710931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6D80C564-1A45-430E-85E9-67065F619922}" type="slidenum">
              <a:rPr lang="en-GB" smtClean="0"/>
              <a:t>48</a:t>
            </a:fld>
            <a:endParaRPr lang="en-GB"/>
          </a:p>
        </p:txBody>
      </p:sp>
      <p:sp>
        <p:nvSpPr>
          <p:cNvPr id="6" name="Notes Placeholder 5">
            <a:extLst>
              <a:ext uri="{FF2B5EF4-FFF2-40B4-BE49-F238E27FC236}">
                <a16:creationId xmlns:a16="http://schemas.microsoft.com/office/drawing/2014/main" id="{7A179EF2-C485-5C09-C6C8-B14FACC01AB5}"/>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91903439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6D80C564-1A45-430E-85E9-67065F619922}" type="slidenum">
              <a:rPr lang="en-GB" smtClean="0"/>
              <a:t>49</a:t>
            </a:fld>
            <a:endParaRPr lang="en-GB"/>
          </a:p>
        </p:txBody>
      </p:sp>
      <p:sp>
        <p:nvSpPr>
          <p:cNvPr id="6" name="Notes Placeholder 5">
            <a:extLst>
              <a:ext uri="{FF2B5EF4-FFF2-40B4-BE49-F238E27FC236}">
                <a16:creationId xmlns:a16="http://schemas.microsoft.com/office/drawing/2014/main" id="{D9928F32-EE36-E7D1-AB9F-423697E2A4E6}"/>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44918020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6D80C564-1A45-430E-85E9-67065F619922}" type="slidenum">
              <a:rPr lang="en-GB" smtClean="0"/>
              <a:t>50</a:t>
            </a:fld>
            <a:endParaRPr lang="en-GB"/>
          </a:p>
        </p:txBody>
      </p:sp>
      <p:sp>
        <p:nvSpPr>
          <p:cNvPr id="6" name="Notes Placeholder 5">
            <a:extLst>
              <a:ext uri="{FF2B5EF4-FFF2-40B4-BE49-F238E27FC236}">
                <a16:creationId xmlns:a16="http://schemas.microsoft.com/office/drawing/2014/main" id="{9F4DAFED-82E3-847C-9446-4434EFDBF861}"/>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1806309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51</a:t>
            </a:fld>
            <a:endParaRPr lang="en-GB"/>
          </a:p>
        </p:txBody>
      </p:sp>
    </p:spTree>
    <p:extLst>
      <p:ext uri="{BB962C8B-B14F-4D97-AF65-F5344CB8AC3E}">
        <p14:creationId xmlns:p14="http://schemas.microsoft.com/office/powerpoint/2010/main" val="212714994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52</a:t>
            </a:fld>
            <a:endParaRPr lang="en-GB"/>
          </a:p>
        </p:txBody>
      </p:sp>
    </p:spTree>
    <p:extLst>
      <p:ext uri="{BB962C8B-B14F-4D97-AF65-F5344CB8AC3E}">
        <p14:creationId xmlns:p14="http://schemas.microsoft.com/office/powerpoint/2010/main" val="240280899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53</a:t>
            </a:fld>
            <a:endParaRPr lang="en-GB"/>
          </a:p>
        </p:txBody>
      </p:sp>
    </p:spTree>
    <p:extLst>
      <p:ext uri="{BB962C8B-B14F-4D97-AF65-F5344CB8AC3E}">
        <p14:creationId xmlns:p14="http://schemas.microsoft.com/office/powerpoint/2010/main" val="407183686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0C564-1A45-430E-85E9-67065F619922}" type="slidenum">
              <a:rPr lang="en-GB" smtClean="0"/>
              <a:t>54</a:t>
            </a:fld>
            <a:endParaRPr lang="en-GB"/>
          </a:p>
        </p:txBody>
      </p:sp>
    </p:spTree>
    <p:extLst>
      <p:ext uri="{BB962C8B-B14F-4D97-AF65-F5344CB8AC3E}">
        <p14:creationId xmlns:p14="http://schemas.microsoft.com/office/powerpoint/2010/main" val="11521845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B4D25-F67F-48BE-B3D0-9401D71DB8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5B6AF6-A6F5-40F8-BA49-DE9BA0EFDF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925C95-B5FF-49EA-9A00-A19A0D8E8DC3}"/>
              </a:ext>
            </a:extLst>
          </p:cNvPr>
          <p:cNvSpPr>
            <a:spLocks noGrp="1"/>
          </p:cNvSpPr>
          <p:nvPr>
            <p:ph type="dt" sz="half" idx="10"/>
          </p:nvPr>
        </p:nvSpPr>
        <p:spPr/>
        <p:txBody>
          <a:bodyPr/>
          <a:lstStyle/>
          <a:p>
            <a:fld id="{16FC5E71-C7A0-4F62-8DD9-97F3D6CB5E2D}" type="datetimeFigureOut">
              <a:rPr lang="en-GB" smtClean="0"/>
              <a:t>09/10/2023</a:t>
            </a:fld>
            <a:endParaRPr lang="en-GB"/>
          </a:p>
        </p:txBody>
      </p:sp>
      <p:sp>
        <p:nvSpPr>
          <p:cNvPr id="5" name="Footer Placeholder 4">
            <a:extLst>
              <a:ext uri="{FF2B5EF4-FFF2-40B4-BE49-F238E27FC236}">
                <a16:creationId xmlns:a16="http://schemas.microsoft.com/office/drawing/2014/main" id="{584D1807-4614-4BE6-879C-C9D7403241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7BC276-755E-4F6E-9CB1-DB05FE358372}"/>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632281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40FF4-3A23-46C8-A7EA-153644334A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99BBA8-2A14-4BE3-AD5A-46331F7481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661EC-7F3C-4AAE-8900-C99115F9A7A7}"/>
              </a:ext>
            </a:extLst>
          </p:cNvPr>
          <p:cNvSpPr>
            <a:spLocks noGrp="1"/>
          </p:cNvSpPr>
          <p:nvPr>
            <p:ph type="dt" sz="half" idx="10"/>
          </p:nvPr>
        </p:nvSpPr>
        <p:spPr/>
        <p:txBody>
          <a:bodyPr/>
          <a:lstStyle/>
          <a:p>
            <a:fld id="{16FC5E71-C7A0-4F62-8DD9-97F3D6CB5E2D}" type="datetimeFigureOut">
              <a:rPr lang="en-GB" smtClean="0"/>
              <a:t>09/10/2023</a:t>
            </a:fld>
            <a:endParaRPr lang="en-GB"/>
          </a:p>
        </p:txBody>
      </p:sp>
      <p:sp>
        <p:nvSpPr>
          <p:cNvPr id="5" name="Footer Placeholder 4">
            <a:extLst>
              <a:ext uri="{FF2B5EF4-FFF2-40B4-BE49-F238E27FC236}">
                <a16:creationId xmlns:a16="http://schemas.microsoft.com/office/drawing/2014/main" id="{4420A0A2-4D0F-4536-94D9-603F44414B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BFDBA1-8650-4C81-94EB-AC11FFAE793D}"/>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968766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B0087-CEEA-406A-A32A-6C2055CE85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2C34C3-9C7B-437F-9CAB-4D69BDFEED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22A5D6-E761-4C32-A3AF-94C0F152A8D1}"/>
              </a:ext>
            </a:extLst>
          </p:cNvPr>
          <p:cNvSpPr>
            <a:spLocks noGrp="1"/>
          </p:cNvSpPr>
          <p:nvPr>
            <p:ph type="dt" sz="half" idx="10"/>
          </p:nvPr>
        </p:nvSpPr>
        <p:spPr/>
        <p:txBody>
          <a:bodyPr/>
          <a:lstStyle/>
          <a:p>
            <a:fld id="{16FC5E71-C7A0-4F62-8DD9-97F3D6CB5E2D}" type="datetimeFigureOut">
              <a:rPr lang="en-GB" smtClean="0"/>
              <a:t>09/10/2023</a:t>
            </a:fld>
            <a:endParaRPr lang="en-GB"/>
          </a:p>
        </p:txBody>
      </p:sp>
      <p:sp>
        <p:nvSpPr>
          <p:cNvPr id="5" name="Footer Placeholder 4">
            <a:extLst>
              <a:ext uri="{FF2B5EF4-FFF2-40B4-BE49-F238E27FC236}">
                <a16:creationId xmlns:a16="http://schemas.microsoft.com/office/drawing/2014/main" id="{34666E51-7961-4DEF-99F6-547403708B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584B4A-487F-4E78-9BB5-67E41D246F6F}"/>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960458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BB14C-D7A9-4A8C-A214-35979A4D5F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90F2EE-7310-4A55-83BD-F9EF8C934A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999B61-2E7D-4887-B85C-4CA703D972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C1D440-E35E-45FB-B24D-525CC2BF7D05}"/>
              </a:ext>
            </a:extLst>
          </p:cNvPr>
          <p:cNvSpPr>
            <a:spLocks noGrp="1"/>
          </p:cNvSpPr>
          <p:nvPr>
            <p:ph type="dt" sz="half" idx="10"/>
          </p:nvPr>
        </p:nvSpPr>
        <p:spPr/>
        <p:txBody>
          <a:bodyPr/>
          <a:lstStyle/>
          <a:p>
            <a:fld id="{16FC5E71-C7A0-4F62-8DD9-97F3D6CB5E2D}" type="datetimeFigureOut">
              <a:rPr lang="en-GB" smtClean="0"/>
              <a:t>09/10/2023</a:t>
            </a:fld>
            <a:endParaRPr lang="en-GB"/>
          </a:p>
        </p:txBody>
      </p:sp>
      <p:sp>
        <p:nvSpPr>
          <p:cNvPr id="6" name="Footer Placeholder 5">
            <a:extLst>
              <a:ext uri="{FF2B5EF4-FFF2-40B4-BE49-F238E27FC236}">
                <a16:creationId xmlns:a16="http://schemas.microsoft.com/office/drawing/2014/main" id="{90BD7138-E099-49D3-A4ED-AF68C32108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032F5E-C35E-4D02-B230-172568551AD7}"/>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188304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011AD-B6CD-4AE4-B2BC-A2D31DC1E7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C6A6BA-C70E-4BC3-9C52-2C772BE852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8C9AA-DACB-4A84-82D2-6D0605DCEB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ED6DA7-0C6D-470E-AADA-710D93C7A2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EB2CD0-734F-464A-A328-6E23DCE000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22E651-0C0A-4663-B8A7-723AB400B488}"/>
              </a:ext>
            </a:extLst>
          </p:cNvPr>
          <p:cNvSpPr>
            <a:spLocks noGrp="1"/>
          </p:cNvSpPr>
          <p:nvPr>
            <p:ph type="dt" sz="half" idx="10"/>
          </p:nvPr>
        </p:nvSpPr>
        <p:spPr/>
        <p:txBody>
          <a:bodyPr/>
          <a:lstStyle/>
          <a:p>
            <a:fld id="{16FC5E71-C7A0-4F62-8DD9-97F3D6CB5E2D}" type="datetimeFigureOut">
              <a:rPr lang="en-GB" smtClean="0"/>
              <a:t>09/10/2023</a:t>
            </a:fld>
            <a:endParaRPr lang="en-GB"/>
          </a:p>
        </p:txBody>
      </p:sp>
      <p:sp>
        <p:nvSpPr>
          <p:cNvPr id="8" name="Footer Placeholder 7">
            <a:extLst>
              <a:ext uri="{FF2B5EF4-FFF2-40B4-BE49-F238E27FC236}">
                <a16:creationId xmlns:a16="http://schemas.microsoft.com/office/drawing/2014/main" id="{EC546A49-BE55-4D06-B8EC-3671FD8EF2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5A51FB-914D-4C47-B57E-F8349B107517}"/>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1834990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020E1-591E-4CF5-88F9-18F93065D1E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017247-F90C-41CC-9B5F-483175CB22EA}"/>
              </a:ext>
            </a:extLst>
          </p:cNvPr>
          <p:cNvSpPr>
            <a:spLocks noGrp="1"/>
          </p:cNvSpPr>
          <p:nvPr>
            <p:ph type="dt" sz="half" idx="10"/>
          </p:nvPr>
        </p:nvSpPr>
        <p:spPr/>
        <p:txBody>
          <a:bodyPr/>
          <a:lstStyle/>
          <a:p>
            <a:fld id="{16FC5E71-C7A0-4F62-8DD9-97F3D6CB5E2D}" type="datetimeFigureOut">
              <a:rPr lang="en-GB" smtClean="0"/>
              <a:t>09/10/2023</a:t>
            </a:fld>
            <a:endParaRPr lang="en-GB"/>
          </a:p>
        </p:txBody>
      </p:sp>
      <p:sp>
        <p:nvSpPr>
          <p:cNvPr id="4" name="Footer Placeholder 3">
            <a:extLst>
              <a:ext uri="{FF2B5EF4-FFF2-40B4-BE49-F238E27FC236}">
                <a16:creationId xmlns:a16="http://schemas.microsoft.com/office/drawing/2014/main" id="{FAE6D261-6F30-4E49-BAFF-45615E5D06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0E00C6-C15A-42E0-85E6-4C20CF83071E}"/>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577702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0BB54C-21D2-4827-B4E3-3D7947FCB9D8}"/>
              </a:ext>
            </a:extLst>
          </p:cNvPr>
          <p:cNvSpPr>
            <a:spLocks noGrp="1"/>
          </p:cNvSpPr>
          <p:nvPr>
            <p:ph type="dt" sz="half" idx="10"/>
          </p:nvPr>
        </p:nvSpPr>
        <p:spPr/>
        <p:txBody>
          <a:bodyPr/>
          <a:lstStyle/>
          <a:p>
            <a:fld id="{16FC5E71-C7A0-4F62-8DD9-97F3D6CB5E2D}" type="datetimeFigureOut">
              <a:rPr lang="en-GB" smtClean="0"/>
              <a:t>09/10/2023</a:t>
            </a:fld>
            <a:endParaRPr lang="en-GB"/>
          </a:p>
        </p:txBody>
      </p:sp>
      <p:sp>
        <p:nvSpPr>
          <p:cNvPr id="3" name="Footer Placeholder 2">
            <a:extLst>
              <a:ext uri="{FF2B5EF4-FFF2-40B4-BE49-F238E27FC236}">
                <a16:creationId xmlns:a16="http://schemas.microsoft.com/office/drawing/2014/main" id="{C93BAA5C-2B8A-47F5-8337-BA9D271866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E911F4-5116-4AF0-BC21-EBC78AD026E2}"/>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213366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EC1D8-2269-478F-9C84-F7E2F7B770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39ED8D-1EE0-4963-8B36-B27C76CE06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952946-54F9-4702-8A19-AD3FF7561A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EBD4FD-A08A-453D-BA62-56BA323D5BDB}"/>
              </a:ext>
            </a:extLst>
          </p:cNvPr>
          <p:cNvSpPr>
            <a:spLocks noGrp="1"/>
          </p:cNvSpPr>
          <p:nvPr>
            <p:ph type="dt" sz="half" idx="10"/>
          </p:nvPr>
        </p:nvSpPr>
        <p:spPr/>
        <p:txBody>
          <a:bodyPr/>
          <a:lstStyle/>
          <a:p>
            <a:fld id="{16FC5E71-C7A0-4F62-8DD9-97F3D6CB5E2D}" type="datetimeFigureOut">
              <a:rPr lang="en-GB" smtClean="0"/>
              <a:t>09/10/2023</a:t>
            </a:fld>
            <a:endParaRPr lang="en-GB"/>
          </a:p>
        </p:txBody>
      </p:sp>
      <p:sp>
        <p:nvSpPr>
          <p:cNvPr id="6" name="Footer Placeholder 5">
            <a:extLst>
              <a:ext uri="{FF2B5EF4-FFF2-40B4-BE49-F238E27FC236}">
                <a16:creationId xmlns:a16="http://schemas.microsoft.com/office/drawing/2014/main" id="{13C96CFD-89AE-4A56-93D4-E9637FD403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CC30CF-60E1-4B8E-9EF8-B67F474A3CB5}"/>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3449879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69C29-2806-4DB2-902A-803F9A2695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66A04C-5C7E-42A1-9E54-2483A780C3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00295A-15DA-4D30-A92B-E66D713F36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89F963-4E31-4D39-9DE5-6374329956A1}"/>
              </a:ext>
            </a:extLst>
          </p:cNvPr>
          <p:cNvSpPr>
            <a:spLocks noGrp="1"/>
          </p:cNvSpPr>
          <p:nvPr>
            <p:ph type="dt" sz="half" idx="10"/>
          </p:nvPr>
        </p:nvSpPr>
        <p:spPr/>
        <p:txBody>
          <a:bodyPr/>
          <a:lstStyle/>
          <a:p>
            <a:fld id="{16FC5E71-C7A0-4F62-8DD9-97F3D6CB5E2D}" type="datetimeFigureOut">
              <a:rPr lang="en-GB" smtClean="0"/>
              <a:t>09/10/2023</a:t>
            </a:fld>
            <a:endParaRPr lang="en-GB"/>
          </a:p>
        </p:txBody>
      </p:sp>
      <p:sp>
        <p:nvSpPr>
          <p:cNvPr id="6" name="Footer Placeholder 5">
            <a:extLst>
              <a:ext uri="{FF2B5EF4-FFF2-40B4-BE49-F238E27FC236}">
                <a16:creationId xmlns:a16="http://schemas.microsoft.com/office/drawing/2014/main" id="{C54AC04D-17BE-40FC-8019-A94E1BE89F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BB7132-7CB0-4423-BFA1-F0D061B06D3A}"/>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578628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0D901-F7CA-4F70-B7D3-0495BB68B5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A819EA-A606-41EC-9716-89A4A588E6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2FF213-790D-461B-8393-E30773061528}"/>
              </a:ext>
            </a:extLst>
          </p:cNvPr>
          <p:cNvSpPr>
            <a:spLocks noGrp="1"/>
          </p:cNvSpPr>
          <p:nvPr>
            <p:ph type="dt" sz="half" idx="10"/>
          </p:nvPr>
        </p:nvSpPr>
        <p:spPr/>
        <p:txBody>
          <a:bodyPr/>
          <a:lstStyle/>
          <a:p>
            <a:fld id="{16FC5E71-C7A0-4F62-8DD9-97F3D6CB5E2D}" type="datetimeFigureOut">
              <a:rPr lang="en-GB" smtClean="0"/>
              <a:t>09/10/2023</a:t>
            </a:fld>
            <a:endParaRPr lang="en-GB"/>
          </a:p>
        </p:txBody>
      </p:sp>
      <p:sp>
        <p:nvSpPr>
          <p:cNvPr id="5" name="Footer Placeholder 4">
            <a:extLst>
              <a:ext uri="{FF2B5EF4-FFF2-40B4-BE49-F238E27FC236}">
                <a16:creationId xmlns:a16="http://schemas.microsoft.com/office/drawing/2014/main" id="{454BF513-D3A8-4FE7-818F-14D70F5856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5A69F-EA47-4CD8-AB10-4C7D6483AFEE}"/>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307374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5EB6B0-F10C-4524-9496-C917D09B13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8016BD-6295-47F1-BA1F-C9ABABF703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08D1DD-C93A-4227-A5D0-044B5EEE9F12}"/>
              </a:ext>
            </a:extLst>
          </p:cNvPr>
          <p:cNvSpPr>
            <a:spLocks noGrp="1"/>
          </p:cNvSpPr>
          <p:nvPr>
            <p:ph type="dt" sz="half" idx="10"/>
          </p:nvPr>
        </p:nvSpPr>
        <p:spPr/>
        <p:txBody>
          <a:bodyPr/>
          <a:lstStyle/>
          <a:p>
            <a:fld id="{16FC5E71-C7A0-4F62-8DD9-97F3D6CB5E2D}" type="datetimeFigureOut">
              <a:rPr lang="en-GB" smtClean="0"/>
              <a:t>09/10/2023</a:t>
            </a:fld>
            <a:endParaRPr lang="en-GB"/>
          </a:p>
        </p:txBody>
      </p:sp>
      <p:sp>
        <p:nvSpPr>
          <p:cNvPr id="5" name="Footer Placeholder 4">
            <a:extLst>
              <a:ext uri="{FF2B5EF4-FFF2-40B4-BE49-F238E27FC236}">
                <a16:creationId xmlns:a16="http://schemas.microsoft.com/office/drawing/2014/main" id="{7A6DB79D-4FFF-4133-B117-28E968F30B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3F1F18-6A4E-4C6D-83E5-6E532484A2DB}"/>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4816305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09/10/2023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09/10/2023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09/10/2023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0FDF1A-47E0-4537-ADD8-5BD6DF3702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B2C585-49D9-42AF-9FC2-22D623D941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793959-6F9B-41AD-A983-E2A25B1DA1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FC5E71-C7A0-4F62-8DD9-97F3D6CB5E2D}" type="datetimeFigureOut">
              <a:rPr lang="en-GB" smtClean="0"/>
              <a:t>09/10/2023</a:t>
            </a:fld>
            <a:endParaRPr lang="en-GB"/>
          </a:p>
        </p:txBody>
      </p:sp>
      <p:sp>
        <p:nvSpPr>
          <p:cNvPr id="5" name="Footer Placeholder 4">
            <a:extLst>
              <a:ext uri="{FF2B5EF4-FFF2-40B4-BE49-F238E27FC236}">
                <a16:creationId xmlns:a16="http://schemas.microsoft.com/office/drawing/2014/main" id="{105E8D2D-D32B-44F0-81F9-8811954F58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361768-8E4E-4992-BE03-14E2DEFF75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DD37BB-C4BF-4445-BC80-1CA798EC54C7}" type="slidenum">
              <a:rPr lang="en-GB" smtClean="0"/>
              <a:t>‹#›</a:t>
            </a:fld>
            <a:endParaRPr lang="en-GB"/>
          </a:p>
        </p:txBody>
      </p:sp>
    </p:spTree>
    <p:extLst>
      <p:ext uri="{BB962C8B-B14F-4D97-AF65-F5344CB8AC3E}">
        <p14:creationId xmlns:p14="http://schemas.microsoft.com/office/powerpoint/2010/main" val="219436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09/10/2023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youtu.be/9lZX4k3lSNs"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hyperlink" Target="https://www.youtube.com/watch?v=aB8JbEI9csY"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youtu.be/kfQFIN6Nm2w"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 Id="rId5" Type="http://schemas.openxmlformats.org/officeDocument/2006/relationships/image" Target="../media/image20.jpeg"/><Relationship Id="rId4" Type="http://schemas.openxmlformats.org/officeDocument/2006/relationships/hyperlink" Target="https://www.youtube.com/watch?v=s9G7N3gvxkk"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New research shows what it takes to make society change for the better">
            <a:extLst>
              <a:ext uri="{FF2B5EF4-FFF2-40B4-BE49-F238E27FC236}">
                <a16:creationId xmlns:a16="http://schemas.microsoft.com/office/drawing/2014/main" id="{154D6BE3-3A27-ADFD-25D3-7C95900BD7E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245" r="7687" b="2"/>
          <a:stretch/>
        </p:blipFill>
        <p:spPr bwMode="auto">
          <a:xfrm>
            <a:off x="20" y="584909"/>
            <a:ext cx="5718616" cy="5509675"/>
          </a:xfrm>
          <a:custGeom>
            <a:avLst/>
            <a:gdLst/>
            <a:ahLst/>
            <a:cxnLst/>
            <a:rect l="l" t="t" r="r" b="b"/>
            <a:pathLst>
              <a:path w="5718636" h="5509675">
                <a:moveTo>
                  <a:pt x="0" y="0"/>
                </a:moveTo>
                <a:lnTo>
                  <a:pt x="2672821" y="0"/>
                </a:lnTo>
                <a:lnTo>
                  <a:pt x="2673116" y="639"/>
                </a:lnTo>
                <a:lnTo>
                  <a:pt x="3175662" y="639"/>
                </a:lnTo>
                <a:lnTo>
                  <a:pt x="5718636" y="5509675"/>
                </a:lnTo>
                <a:lnTo>
                  <a:pt x="502842" y="5509675"/>
                </a:lnTo>
                <a:lnTo>
                  <a:pt x="502842" y="5509036"/>
                </a:lnTo>
                <a:lnTo>
                  <a:pt x="0" y="5509036"/>
                </a:lnTo>
                <a:close/>
              </a:path>
            </a:pathLst>
          </a:custGeom>
          <a:noFill/>
          <a:extLst>
            <a:ext uri="{909E8E84-426E-40DD-AFC4-6F175D3DCCD1}">
              <a14:hiddenFill xmlns:a14="http://schemas.microsoft.com/office/drawing/2010/main">
                <a:solidFill>
                  <a:srgbClr val="FFFFFF"/>
                </a:solidFill>
              </a14:hiddenFill>
            </a:ext>
          </a:extLst>
        </p:spPr>
      </p:pic>
      <p:sp>
        <p:nvSpPr>
          <p:cNvPr id="2055" name="Freeform: Shape 2054">
            <a:extLst>
              <a:ext uri="{FF2B5EF4-FFF2-40B4-BE49-F238E27FC236}">
                <a16:creationId xmlns:a16="http://schemas.microsoft.com/office/drawing/2014/main" id="{17CDB40A-75BB-4498-A20B-59C3984A3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2619" y="585526"/>
            <a:ext cx="8349381" cy="5509038"/>
          </a:xfrm>
          <a:custGeom>
            <a:avLst/>
            <a:gdLst>
              <a:gd name="connsiteX0" fmla="*/ 0 w 8349381"/>
              <a:gd name="connsiteY0" fmla="*/ 0 h 5509038"/>
              <a:gd name="connsiteX1" fmla="*/ 8349381 w 8349381"/>
              <a:gd name="connsiteY1" fmla="*/ 0 h 5509038"/>
              <a:gd name="connsiteX2" fmla="*/ 5806407 w 8349381"/>
              <a:gd name="connsiteY2" fmla="*/ 5509038 h 5509038"/>
              <a:gd name="connsiteX3" fmla="*/ 0 w 8349381"/>
              <a:gd name="connsiteY3" fmla="*/ 5509038 h 5509038"/>
            </a:gdLst>
            <a:ahLst/>
            <a:cxnLst>
              <a:cxn ang="0">
                <a:pos x="connsiteX0" y="connsiteY0"/>
              </a:cxn>
              <a:cxn ang="0">
                <a:pos x="connsiteX1" y="connsiteY1"/>
              </a:cxn>
              <a:cxn ang="0">
                <a:pos x="connsiteX2" y="connsiteY2"/>
              </a:cxn>
              <a:cxn ang="0">
                <a:pos x="connsiteX3" y="connsiteY3"/>
              </a:cxn>
            </a:cxnLst>
            <a:rect l="l" t="t" r="r" b="b"/>
            <a:pathLst>
              <a:path w="8349381" h="5509038">
                <a:moveTo>
                  <a:pt x="0" y="0"/>
                </a:moveTo>
                <a:lnTo>
                  <a:pt x="8349381" y="0"/>
                </a:lnTo>
                <a:lnTo>
                  <a:pt x="5806407" y="5509038"/>
                </a:lnTo>
                <a:lnTo>
                  <a:pt x="0" y="5509038"/>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3" name="Subtitle 2">
            <a:extLst>
              <a:ext uri="{FF2B5EF4-FFF2-40B4-BE49-F238E27FC236}">
                <a16:creationId xmlns:a16="http://schemas.microsoft.com/office/drawing/2014/main" id="{3B9F7EE8-F97A-F14C-6793-BF52A6B3BD8B}"/>
              </a:ext>
            </a:extLst>
          </p:cNvPr>
          <p:cNvSpPr>
            <a:spLocks noGrp="1"/>
          </p:cNvSpPr>
          <p:nvPr>
            <p:ph type="subTitle" idx="1"/>
          </p:nvPr>
        </p:nvSpPr>
        <p:spPr>
          <a:xfrm>
            <a:off x="5986273" y="4142660"/>
            <a:ext cx="5370576" cy="911117"/>
          </a:xfrm>
        </p:spPr>
        <p:txBody>
          <a:bodyPr>
            <a:noAutofit/>
          </a:bodyPr>
          <a:lstStyle/>
          <a:p>
            <a:pPr algn="l"/>
            <a:r>
              <a:rPr lang="en-GB" sz="3200" dirty="0">
                <a:solidFill>
                  <a:srgbClr val="FFFFFF"/>
                </a:solidFill>
              </a:rPr>
              <a:t>Policing, society and society cohesion</a:t>
            </a:r>
          </a:p>
        </p:txBody>
      </p:sp>
      <p:sp>
        <p:nvSpPr>
          <p:cNvPr id="2" name="Title 1">
            <a:extLst>
              <a:ext uri="{FF2B5EF4-FFF2-40B4-BE49-F238E27FC236}">
                <a16:creationId xmlns:a16="http://schemas.microsoft.com/office/drawing/2014/main" id="{6CCB8F69-1401-85A8-BA68-B5808EA523F8}"/>
              </a:ext>
            </a:extLst>
          </p:cNvPr>
          <p:cNvSpPr>
            <a:spLocks noGrp="1"/>
          </p:cNvSpPr>
          <p:nvPr>
            <p:ph type="ctrTitle"/>
          </p:nvPr>
        </p:nvSpPr>
        <p:spPr>
          <a:xfrm>
            <a:off x="5673747" y="1408814"/>
            <a:ext cx="5683102" cy="2235277"/>
          </a:xfrm>
        </p:spPr>
        <p:txBody>
          <a:bodyPr>
            <a:normAutofit/>
          </a:bodyPr>
          <a:lstStyle/>
          <a:p>
            <a:r>
              <a:rPr lang="en-GB" sz="3000" dirty="0">
                <a:solidFill>
                  <a:srgbClr val="FFFFFF"/>
                </a:solidFill>
              </a:rPr>
              <a:t>Police, Policing and Society</a:t>
            </a:r>
            <a:br>
              <a:rPr lang="en-GB" sz="3000" dirty="0">
                <a:solidFill>
                  <a:srgbClr val="FFFFFF"/>
                </a:solidFill>
              </a:rPr>
            </a:br>
            <a:r>
              <a:rPr lang="en-GB" sz="3000" dirty="0">
                <a:solidFill>
                  <a:srgbClr val="FFFFFF"/>
                </a:solidFill>
              </a:rPr>
              <a:t>(BMCP5001)</a:t>
            </a:r>
            <a:br>
              <a:rPr lang="en-GB" sz="3000" dirty="0">
                <a:solidFill>
                  <a:srgbClr val="FFFFFF"/>
                </a:solidFill>
              </a:rPr>
            </a:br>
            <a:r>
              <a:rPr lang="en-GB" sz="3000" dirty="0">
                <a:solidFill>
                  <a:srgbClr val="FFFFFF"/>
                </a:solidFill>
              </a:rPr>
              <a:t>WEEK 2</a:t>
            </a:r>
            <a:br>
              <a:rPr lang="en-GB" sz="3000" dirty="0">
                <a:solidFill>
                  <a:srgbClr val="FFFFFF"/>
                </a:solidFill>
              </a:rPr>
            </a:br>
            <a:endParaRPr lang="en-GB" sz="3000" dirty="0">
              <a:solidFill>
                <a:srgbClr val="FFFFFF"/>
              </a:solidFill>
            </a:endParaRPr>
          </a:p>
        </p:txBody>
      </p:sp>
    </p:spTree>
    <p:extLst>
      <p:ext uri="{BB962C8B-B14F-4D97-AF65-F5344CB8AC3E}">
        <p14:creationId xmlns:p14="http://schemas.microsoft.com/office/powerpoint/2010/main" val="2703947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7DDF8C-3CE5-7DA1-CD9F-9C772C5A5802}"/>
              </a:ext>
            </a:extLst>
          </p:cNvPr>
          <p:cNvSpPr>
            <a:spLocks noGrp="1"/>
          </p:cNvSpPr>
          <p:nvPr>
            <p:ph type="title"/>
          </p:nvPr>
        </p:nvSpPr>
        <p:spPr>
          <a:xfrm>
            <a:off x="761803" y="350196"/>
            <a:ext cx="4646904" cy="1624520"/>
          </a:xfrm>
        </p:spPr>
        <p:txBody>
          <a:bodyPr anchor="ctr">
            <a:normAutofit/>
          </a:bodyPr>
          <a:lstStyle/>
          <a:p>
            <a:r>
              <a:rPr lang="en-GB" sz="4000">
                <a:ea typeface="Calibri Light"/>
                <a:cs typeface="Calibri Light"/>
              </a:rPr>
              <a:t>Recap from last session</a:t>
            </a:r>
            <a:endParaRPr lang="en-GB" sz="4000"/>
          </a:p>
        </p:txBody>
      </p:sp>
      <p:sp>
        <p:nvSpPr>
          <p:cNvPr id="3" name="Content Placeholder 2">
            <a:extLst>
              <a:ext uri="{FF2B5EF4-FFF2-40B4-BE49-F238E27FC236}">
                <a16:creationId xmlns:a16="http://schemas.microsoft.com/office/drawing/2014/main" id="{77986EF6-1EF0-817F-26AF-15EE64191113}"/>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a:ea typeface="Calibri"/>
                <a:cs typeface="Calibri"/>
              </a:rPr>
              <a:t>Introduction to the module</a:t>
            </a:r>
          </a:p>
          <a:p>
            <a:r>
              <a:rPr lang="en-GB" sz="2000">
                <a:ea typeface="Calibri"/>
                <a:cs typeface="Calibri"/>
              </a:rPr>
              <a:t>Assignment 1</a:t>
            </a:r>
          </a:p>
          <a:p>
            <a:r>
              <a:rPr lang="en-GB" sz="2000">
                <a:ea typeface="Calibri"/>
                <a:cs typeface="Calibri"/>
              </a:rPr>
              <a:t>Peels 9 Peelian Principles and how they fit today's policing/ society</a:t>
            </a:r>
          </a:p>
          <a:p>
            <a:r>
              <a:rPr lang="en-GB" sz="2000">
                <a:ea typeface="Calibri"/>
                <a:cs typeface="Calibri"/>
              </a:rPr>
              <a:t>What is crime?</a:t>
            </a:r>
          </a:p>
          <a:p>
            <a:r>
              <a:rPr lang="en-GB" sz="2000">
                <a:ea typeface="Calibri"/>
                <a:cs typeface="Calibri"/>
              </a:rPr>
              <a:t>Touched upon some theories of crime (Classicism, Positivism, Biological)</a:t>
            </a:r>
          </a:p>
          <a:p>
            <a:r>
              <a:rPr lang="en-GB" sz="2000">
                <a:ea typeface="Calibri"/>
                <a:cs typeface="Calibri"/>
              </a:rPr>
              <a:t>Booked in slots for assignment 2 presentation</a:t>
            </a:r>
          </a:p>
          <a:p>
            <a:endParaRPr lang="en-GB" sz="2000">
              <a:ea typeface="Calibri"/>
              <a:cs typeface="Calibri"/>
            </a:endParaRPr>
          </a:p>
        </p:txBody>
      </p:sp>
      <p:pic>
        <p:nvPicPr>
          <p:cNvPr id="13" name="Picture 12" descr="Yellow paper ship leading among white ships">
            <a:extLst>
              <a:ext uri="{FF2B5EF4-FFF2-40B4-BE49-F238E27FC236}">
                <a16:creationId xmlns:a16="http://schemas.microsoft.com/office/drawing/2014/main" id="{14D85137-2C94-DB0C-E061-0F33388706AB}"/>
              </a:ext>
            </a:extLst>
          </p:cNvPr>
          <p:cNvPicPr>
            <a:picLocks noChangeAspect="1"/>
          </p:cNvPicPr>
          <p:nvPr/>
        </p:nvPicPr>
        <p:blipFill rotWithShape="1">
          <a:blip r:embed="rId3"/>
          <a:srcRect l="40690" r="-3" b="-3"/>
          <a:stretch/>
        </p:blipFill>
        <p:spPr>
          <a:xfrm>
            <a:off x="6096000" y="1"/>
            <a:ext cx="6102825" cy="6858000"/>
          </a:xfrm>
          <a:prstGeom prst="rect">
            <a:avLst/>
          </a:prstGeom>
        </p:spPr>
      </p:pic>
    </p:spTree>
    <p:extLst>
      <p:ext uri="{BB962C8B-B14F-4D97-AF65-F5344CB8AC3E}">
        <p14:creationId xmlns:p14="http://schemas.microsoft.com/office/powerpoint/2010/main" val="3508864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95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D28C37-64AF-0906-CEF0-78711CCA56BC}"/>
              </a:ext>
            </a:extLst>
          </p:cNvPr>
          <p:cNvSpPr>
            <a:spLocks noGrp="1"/>
          </p:cNvSpPr>
          <p:nvPr>
            <p:ph type="title"/>
          </p:nvPr>
        </p:nvSpPr>
        <p:spPr>
          <a:xfrm>
            <a:off x="1155557" y="649675"/>
            <a:ext cx="4284420" cy="777148"/>
          </a:xfrm>
        </p:spPr>
        <p:txBody>
          <a:bodyPr anchor="t">
            <a:normAutofit/>
          </a:bodyPr>
          <a:lstStyle/>
          <a:p>
            <a:r>
              <a:rPr lang="en-GB" sz="2200">
                <a:solidFill>
                  <a:schemeClr val="bg1"/>
                </a:solidFill>
                <a:cs typeface="Calibri Light"/>
              </a:rPr>
              <a:t>Presentations- 12th December 2023</a:t>
            </a:r>
          </a:p>
        </p:txBody>
      </p:sp>
      <p:sp>
        <p:nvSpPr>
          <p:cNvPr id="24" name="Rectangle 2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4650" y="1244812"/>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Red marker on a calendar">
            <a:extLst>
              <a:ext uri="{FF2B5EF4-FFF2-40B4-BE49-F238E27FC236}">
                <a16:creationId xmlns:a16="http://schemas.microsoft.com/office/drawing/2014/main" id="{1C46AB65-976B-A0FF-0920-ADA1B3286876}"/>
              </a:ext>
            </a:extLst>
          </p:cNvPr>
          <p:cNvPicPr>
            <a:picLocks noChangeAspect="1"/>
          </p:cNvPicPr>
          <p:nvPr/>
        </p:nvPicPr>
        <p:blipFill rotWithShape="1">
          <a:blip r:embed="rId3"/>
          <a:srcRect r="6021" b="-3"/>
          <a:stretch/>
        </p:blipFill>
        <p:spPr>
          <a:xfrm>
            <a:off x="965057" y="1909535"/>
            <a:ext cx="4284420" cy="3043165"/>
          </a:xfrm>
          <a:prstGeom prst="rect">
            <a:avLst/>
          </a:prstGeom>
        </p:spPr>
      </p:pic>
      <p:sp>
        <p:nvSpPr>
          <p:cNvPr id="3" name="Content Placeholder 2">
            <a:extLst>
              <a:ext uri="{FF2B5EF4-FFF2-40B4-BE49-F238E27FC236}">
                <a16:creationId xmlns:a16="http://schemas.microsoft.com/office/drawing/2014/main" id="{B183597E-1370-41F3-2604-BDD998A8618D}"/>
              </a:ext>
            </a:extLst>
          </p:cNvPr>
          <p:cNvSpPr>
            <a:spLocks noGrp="1"/>
          </p:cNvSpPr>
          <p:nvPr>
            <p:ph idx="1"/>
          </p:nvPr>
        </p:nvSpPr>
        <p:spPr>
          <a:xfrm>
            <a:off x="6752022" y="1447788"/>
            <a:ext cx="4293333" cy="4763295"/>
          </a:xfrm>
        </p:spPr>
        <p:txBody>
          <a:bodyPr vert="horz" lIns="91440" tIns="45720" rIns="91440" bIns="45720" rtlCol="0" anchor="t">
            <a:normAutofit/>
          </a:bodyPr>
          <a:lstStyle/>
          <a:p>
            <a:r>
              <a:rPr lang="en-GB" sz="1700">
                <a:cs typeface="Calibri"/>
              </a:rPr>
              <a:t>Examination date is set, as like an exam</a:t>
            </a:r>
          </a:p>
          <a:p>
            <a:r>
              <a:rPr lang="en-GB" sz="1700">
                <a:cs typeface="Calibri"/>
              </a:rPr>
              <a:t>Times available:-</a:t>
            </a:r>
          </a:p>
          <a:p>
            <a:r>
              <a:rPr lang="en-GB" sz="1700">
                <a:cs typeface="Calibri"/>
              </a:rPr>
              <a:t>11:30-12pm-Leo</a:t>
            </a:r>
          </a:p>
          <a:p>
            <a:r>
              <a:rPr lang="en-GB" sz="1700">
                <a:cs typeface="Calibri"/>
              </a:rPr>
              <a:t>12pm-12:30pm- Olivia</a:t>
            </a:r>
          </a:p>
          <a:p>
            <a:r>
              <a:rPr lang="en-GB" sz="1700">
                <a:cs typeface="Calibri"/>
              </a:rPr>
              <a:t>12:30pm-1pm- Brad</a:t>
            </a:r>
          </a:p>
          <a:p>
            <a:r>
              <a:rPr lang="en-GB" sz="1700">
                <a:cs typeface="Calibri"/>
              </a:rPr>
              <a:t>1pm-1:30pm- Harrison</a:t>
            </a:r>
          </a:p>
          <a:p>
            <a:r>
              <a:rPr lang="en-GB" sz="1700">
                <a:cs typeface="Calibri"/>
              </a:rPr>
              <a:t>1:30pm-2pm- Luci</a:t>
            </a:r>
          </a:p>
          <a:p>
            <a:r>
              <a:rPr lang="en-GB" sz="1700">
                <a:cs typeface="Calibri"/>
              </a:rPr>
              <a:t>2pm-2:30pm-Jemima</a:t>
            </a:r>
          </a:p>
          <a:p>
            <a:r>
              <a:rPr lang="en-GB" sz="1700">
                <a:cs typeface="Calibri"/>
              </a:rPr>
              <a:t>2:30pm-3pm- Hannah</a:t>
            </a:r>
          </a:p>
          <a:p>
            <a:r>
              <a:rPr lang="en-GB" sz="1700">
                <a:cs typeface="Calibri"/>
              </a:rPr>
              <a:t>3pm-3:30pm- Cynan</a:t>
            </a:r>
          </a:p>
          <a:p>
            <a:r>
              <a:rPr lang="en-GB" sz="1700">
                <a:cs typeface="Calibri"/>
              </a:rPr>
              <a:t>3:30pm-4pm- Harvey </a:t>
            </a:r>
          </a:p>
          <a:p>
            <a:r>
              <a:rPr lang="en-GB" sz="1700">
                <a:cs typeface="Calibri"/>
              </a:rPr>
              <a:t>4pm-4:30pm- Sadie </a:t>
            </a:r>
          </a:p>
          <a:p>
            <a:r>
              <a:rPr lang="en-GB" sz="1700">
                <a:cs typeface="Calibri"/>
              </a:rPr>
              <a:t>4:30pm-5pm-</a:t>
            </a:r>
          </a:p>
          <a:p>
            <a:endParaRPr lang="en-GB" sz="1700">
              <a:cs typeface="Calibri"/>
            </a:endParaRPr>
          </a:p>
        </p:txBody>
      </p:sp>
    </p:spTree>
    <p:extLst>
      <p:ext uri="{BB962C8B-B14F-4D97-AF65-F5344CB8AC3E}">
        <p14:creationId xmlns:p14="http://schemas.microsoft.com/office/powerpoint/2010/main" val="1765977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olice car on the street">
            <a:extLst>
              <a:ext uri="{FF2B5EF4-FFF2-40B4-BE49-F238E27FC236}">
                <a16:creationId xmlns:a16="http://schemas.microsoft.com/office/drawing/2014/main" id="{EEAD3428-A93B-EA26-7039-46C5B13D0971}"/>
              </a:ext>
            </a:extLst>
          </p:cNvPr>
          <p:cNvPicPr>
            <a:picLocks noChangeAspect="1"/>
          </p:cNvPicPr>
          <p:nvPr/>
        </p:nvPicPr>
        <p:blipFill rotWithShape="1">
          <a:blip r:embed="rId3"/>
          <a:srcRect l="9780" r="30954" b="-1"/>
          <a:stretch/>
        </p:blipFill>
        <p:spPr>
          <a:xfrm>
            <a:off x="6103027" y="10"/>
            <a:ext cx="6088971" cy="6857990"/>
          </a:xfrm>
          <a:prstGeom prst="rect">
            <a:avLst/>
          </a:prstGeom>
        </p:spPr>
      </p:pic>
      <p:sp useBgFill="1">
        <p:nvSpPr>
          <p:cNvPr id="22" name="Rectangle 2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CD9CF-FB2D-097C-6F23-336A0E85D6F2}"/>
              </a:ext>
            </a:extLst>
          </p:cNvPr>
          <p:cNvSpPr>
            <a:spLocks noGrp="1"/>
          </p:cNvSpPr>
          <p:nvPr>
            <p:ph type="title"/>
          </p:nvPr>
        </p:nvSpPr>
        <p:spPr>
          <a:xfrm>
            <a:off x="761801" y="328512"/>
            <a:ext cx="4778387" cy="1628970"/>
          </a:xfrm>
        </p:spPr>
        <p:txBody>
          <a:bodyPr anchor="ctr">
            <a:normAutofit/>
          </a:bodyPr>
          <a:lstStyle/>
          <a:p>
            <a:r>
              <a:rPr lang="en-GB" sz="4000" dirty="0"/>
              <a:t>Aims for today's session</a:t>
            </a:r>
          </a:p>
        </p:txBody>
      </p:sp>
      <p:sp>
        <p:nvSpPr>
          <p:cNvPr id="3" name="Content Placeholder 2">
            <a:extLst>
              <a:ext uri="{FF2B5EF4-FFF2-40B4-BE49-F238E27FC236}">
                <a16:creationId xmlns:a16="http://schemas.microsoft.com/office/drawing/2014/main" id="{0D4F0EB9-C0BA-1F2E-1ABD-DED2CF2E9AE3}"/>
              </a:ext>
            </a:extLst>
          </p:cNvPr>
          <p:cNvSpPr>
            <a:spLocks noGrp="1"/>
          </p:cNvSpPr>
          <p:nvPr>
            <p:ph idx="1"/>
          </p:nvPr>
        </p:nvSpPr>
        <p:spPr>
          <a:xfrm>
            <a:off x="761801" y="2884929"/>
            <a:ext cx="4659756" cy="3374137"/>
          </a:xfrm>
        </p:spPr>
        <p:txBody>
          <a:bodyPr anchor="ctr">
            <a:normAutofit/>
          </a:bodyPr>
          <a:lstStyle/>
          <a:p>
            <a:r>
              <a:rPr lang="en-GB" sz="2400" dirty="0"/>
              <a:t>Policing</a:t>
            </a:r>
            <a:endParaRPr lang="en-GB" sz="2400" dirty="0">
              <a:ea typeface="Calibri"/>
              <a:cs typeface="Calibri"/>
            </a:endParaRPr>
          </a:p>
          <a:p>
            <a:r>
              <a:rPr lang="en-GB" sz="2400" dirty="0"/>
              <a:t>Background to how societies have evolved</a:t>
            </a:r>
            <a:endParaRPr lang="en-GB" sz="2400" dirty="0">
              <a:ea typeface="Calibri"/>
              <a:cs typeface="Calibri"/>
            </a:endParaRPr>
          </a:p>
          <a:p>
            <a:r>
              <a:rPr lang="en-GB" sz="2400" dirty="0"/>
              <a:t>Social stratification</a:t>
            </a:r>
            <a:endParaRPr lang="en-GB" sz="2400" dirty="0">
              <a:ea typeface="Calibri"/>
              <a:cs typeface="Calibri"/>
            </a:endParaRPr>
          </a:p>
          <a:p>
            <a:r>
              <a:rPr lang="en-GB" sz="2400" dirty="0"/>
              <a:t>Society cohesion</a:t>
            </a:r>
            <a:endParaRPr lang="en-GB" sz="2400" dirty="0">
              <a:ea typeface="Calibri"/>
              <a:cs typeface="Calibri"/>
            </a:endParaRPr>
          </a:p>
          <a:p>
            <a:r>
              <a:rPr lang="en-GB" sz="2400" dirty="0">
                <a:ea typeface="Calibri"/>
                <a:cs typeface="Calibri"/>
              </a:rPr>
              <a:t>Policing by consent- what is it and what happens when it goes wrong!</a:t>
            </a:r>
          </a:p>
          <a:p>
            <a:endParaRPr lang="en-GB" sz="2000">
              <a:ea typeface="Calibri" panose="020F0502020204030204"/>
              <a:cs typeface="Calibri" panose="020F0502020204030204"/>
            </a:endParaRPr>
          </a:p>
        </p:txBody>
      </p:sp>
    </p:spTree>
    <p:extLst>
      <p:ext uri="{BB962C8B-B14F-4D97-AF65-F5344CB8AC3E}">
        <p14:creationId xmlns:p14="http://schemas.microsoft.com/office/powerpoint/2010/main" val="3958854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90A99-9118-DF7B-BBDA-4DB01C20667B}"/>
              </a:ext>
            </a:extLst>
          </p:cNvPr>
          <p:cNvSpPr>
            <a:spLocks noGrp="1"/>
          </p:cNvSpPr>
          <p:nvPr>
            <p:ph type="title"/>
          </p:nvPr>
        </p:nvSpPr>
        <p:spPr>
          <a:xfrm>
            <a:off x="1162498" y="655782"/>
            <a:ext cx="4284418" cy="4068618"/>
          </a:xfrm>
        </p:spPr>
        <p:txBody>
          <a:bodyPr vert="horz" lIns="91440" tIns="45720" rIns="91440" bIns="45720" rtlCol="0" anchor="t">
            <a:normAutofit/>
          </a:bodyPr>
          <a:lstStyle/>
          <a:p>
            <a:r>
              <a:rPr lang="en-US" sz="6600" kern="1200">
                <a:solidFill>
                  <a:schemeClr val="bg1"/>
                </a:solidFill>
                <a:latin typeface="+mj-lt"/>
                <a:ea typeface="+mj-ea"/>
                <a:cs typeface="+mj-cs"/>
              </a:rPr>
              <a:t>What is policing about?</a:t>
            </a:r>
          </a:p>
        </p:txBody>
      </p:sp>
      <p:sp>
        <p:nvSpPr>
          <p:cNvPr id="24" name="Rectangle 2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uniform standing on a balcony&#10;&#10;Description automatically generated">
            <a:extLst>
              <a:ext uri="{FF2B5EF4-FFF2-40B4-BE49-F238E27FC236}">
                <a16:creationId xmlns:a16="http://schemas.microsoft.com/office/drawing/2014/main" id="{59567071-39BA-60F7-005E-158A375E184A}"/>
              </a:ext>
            </a:extLst>
          </p:cNvPr>
          <p:cNvPicPr>
            <a:picLocks noChangeAspect="1"/>
          </p:cNvPicPr>
          <p:nvPr/>
        </p:nvPicPr>
        <p:blipFill rotWithShape="1">
          <a:blip r:embed="rId3"/>
          <a:srcRect r="10924" b="1"/>
          <a:stretch/>
        </p:blipFill>
        <p:spPr>
          <a:xfrm>
            <a:off x="7282389" y="637762"/>
            <a:ext cx="3720912" cy="5576769"/>
          </a:xfrm>
          <a:prstGeom prst="rect">
            <a:avLst/>
          </a:prstGeom>
        </p:spPr>
      </p:pic>
    </p:spTree>
    <p:extLst>
      <p:ext uri="{BB962C8B-B14F-4D97-AF65-F5344CB8AC3E}">
        <p14:creationId xmlns:p14="http://schemas.microsoft.com/office/powerpoint/2010/main" val="1547421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CB850A-A1FE-4F90-8141-E581E9DC1498}"/>
              </a:ext>
            </a:extLst>
          </p:cNvPr>
          <p:cNvSpPr>
            <a:spLocks noGrp="1"/>
          </p:cNvSpPr>
          <p:nvPr>
            <p:ph type="title"/>
          </p:nvPr>
        </p:nvSpPr>
        <p:spPr>
          <a:xfrm>
            <a:off x="1155559" y="637762"/>
            <a:ext cx="2899568" cy="5576770"/>
          </a:xfrm>
        </p:spPr>
        <p:txBody>
          <a:bodyPr vert="horz" lIns="91440" tIns="45720" rIns="91440" bIns="45720" rtlCol="0" anchor="ctr">
            <a:normAutofit/>
          </a:bodyPr>
          <a:lstStyle/>
          <a:p>
            <a:r>
              <a:rPr lang="en-US" sz="4800" kern="1200">
                <a:solidFill>
                  <a:schemeClr val="bg1"/>
                </a:solidFill>
                <a:latin typeface="+mj-lt"/>
                <a:ea typeface="+mj-ea"/>
                <a:cs typeface="+mj-cs"/>
              </a:rPr>
              <a:t>Egon Bittner (1974)</a:t>
            </a:r>
          </a:p>
        </p:txBody>
      </p:sp>
      <p:sp>
        <p:nvSpPr>
          <p:cNvPr id="17" name="Rectangle 16">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91E100-1D87-4AD5-8C8B-850B802DA257}"/>
              </a:ext>
            </a:extLst>
          </p:cNvPr>
          <p:cNvSpPr>
            <a:spLocks noGrp="1"/>
          </p:cNvSpPr>
          <p:nvPr>
            <p:ph idx="1"/>
          </p:nvPr>
        </p:nvSpPr>
        <p:spPr>
          <a:xfrm>
            <a:off x="5444775" y="637762"/>
            <a:ext cx="5600580" cy="5576770"/>
          </a:xfrm>
        </p:spPr>
        <p:txBody>
          <a:bodyPr vert="horz" lIns="91440" tIns="45720" rIns="91440" bIns="45720" rtlCol="0" anchor="ctr">
            <a:normAutofit/>
          </a:bodyPr>
          <a:lstStyle/>
          <a:p>
            <a:pPr marL="0" indent="0">
              <a:buNone/>
            </a:pPr>
            <a:r>
              <a:rPr lang="en-US" sz="3200" kern="1200">
                <a:solidFill>
                  <a:schemeClr val="tx1"/>
                </a:solidFill>
                <a:latin typeface="+mn-lt"/>
                <a:ea typeface="+mn-ea"/>
                <a:cs typeface="+mn-cs"/>
              </a:rPr>
              <a:t>The police service was one of the ‘best known but least understood’ of public institutions. </a:t>
            </a:r>
          </a:p>
        </p:txBody>
      </p:sp>
    </p:spTree>
    <p:extLst>
      <p:ext uri="{BB962C8B-B14F-4D97-AF65-F5344CB8AC3E}">
        <p14:creationId xmlns:p14="http://schemas.microsoft.com/office/powerpoint/2010/main" val="3429160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6851" y="637762"/>
            <a:ext cx="2898276" cy="5576770"/>
          </a:xfrm>
        </p:spPr>
        <p:txBody>
          <a:bodyPr anchor="t">
            <a:normAutofit/>
          </a:bodyPr>
          <a:lstStyle/>
          <a:p>
            <a:r>
              <a:rPr lang="en-GB">
                <a:solidFill>
                  <a:schemeClr val="bg1"/>
                </a:solidFill>
              </a:rPr>
              <a:t>Policing</a:t>
            </a:r>
          </a:p>
        </p:txBody>
      </p:sp>
      <p:sp>
        <p:nvSpPr>
          <p:cNvPr id="18" name="Rectangle 1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1A6F71B1-FF43-3C24-E0B2-79FDF003D2A5}"/>
              </a:ext>
            </a:extLst>
          </p:cNvPr>
          <p:cNvGraphicFramePr>
            <a:graphicFrameLocks noGrp="1"/>
          </p:cNvGraphicFramePr>
          <p:nvPr>
            <p:ph idx="1"/>
            <p:extLst>
              <p:ext uri="{D42A27DB-BD31-4B8C-83A1-F6EECF244321}">
                <p14:modId xmlns:p14="http://schemas.microsoft.com/office/powerpoint/2010/main" val="3484078846"/>
              </p:ext>
            </p:extLst>
          </p:nvPr>
        </p:nvGraphicFramePr>
        <p:xfrm>
          <a:off x="5439954" y="637762"/>
          <a:ext cx="5605401" cy="5539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6848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71F712-478A-49E7-973E-5D0D5BB4B584}"/>
              </a:ext>
            </a:extLst>
          </p:cNvPr>
          <p:cNvSpPr>
            <a:spLocks noGrp="1"/>
          </p:cNvSpPr>
          <p:nvPr>
            <p:ph type="title"/>
          </p:nvPr>
        </p:nvSpPr>
        <p:spPr>
          <a:xfrm>
            <a:off x="1156851" y="637762"/>
            <a:ext cx="2898276" cy="5576770"/>
          </a:xfrm>
        </p:spPr>
        <p:txBody>
          <a:bodyPr anchor="t">
            <a:normAutofit/>
          </a:bodyPr>
          <a:lstStyle/>
          <a:p>
            <a:r>
              <a:rPr lang="en-GB">
                <a:solidFill>
                  <a:schemeClr val="bg1"/>
                </a:solidFill>
              </a:rPr>
              <a:t>Police</a:t>
            </a:r>
          </a:p>
        </p:txBody>
      </p:sp>
      <p:sp>
        <p:nvSpPr>
          <p:cNvPr id="18" name="Rectangle 1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0593A89E-FD95-DAF3-811D-D5128AE7BFBD}"/>
              </a:ext>
            </a:extLst>
          </p:cNvPr>
          <p:cNvGraphicFramePr>
            <a:graphicFrameLocks noGrp="1"/>
          </p:cNvGraphicFramePr>
          <p:nvPr>
            <p:ph idx="1"/>
            <p:extLst>
              <p:ext uri="{D42A27DB-BD31-4B8C-83A1-F6EECF244321}">
                <p14:modId xmlns:p14="http://schemas.microsoft.com/office/powerpoint/2010/main" val="1568414804"/>
              </p:ext>
            </p:extLst>
          </p:nvPr>
        </p:nvGraphicFramePr>
        <p:xfrm>
          <a:off x="5439954" y="637762"/>
          <a:ext cx="5605401" cy="5539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5641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795BE-8734-CAA1-33C0-9CE68A072C12}"/>
              </a:ext>
            </a:extLst>
          </p:cNvPr>
          <p:cNvSpPr>
            <a:spLocks noGrp="1"/>
          </p:cNvSpPr>
          <p:nvPr>
            <p:ph type="title"/>
          </p:nvPr>
        </p:nvSpPr>
        <p:spPr>
          <a:xfrm>
            <a:off x="1156852" y="637762"/>
            <a:ext cx="2190782" cy="5576770"/>
          </a:xfrm>
        </p:spPr>
        <p:txBody>
          <a:bodyPr anchor="t">
            <a:normAutofit/>
          </a:bodyPr>
          <a:lstStyle/>
          <a:p>
            <a:r>
              <a:rPr lang="en-GB" sz="3600" dirty="0">
                <a:solidFill>
                  <a:schemeClr val="bg1"/>
                </a:solidFill>
                <a:ea typeface="Calibri Light"/>
                <a:cs typeface="Calibri Light"/>
              </a:rPr>
              <a:t>What is policing?</a:t>
            </a:r>
            <a:endParaRPr lang="en-GB" sz="3600" dirty="0">
              <a:solidFill>
                <a:schemeClr val="bg1"/>
              </a:solidFill>
            </a:endParaRPr>
          </a:p>
        </p:txBody>
      </p:sp>
      <p:sp>
        <p:nvSpPr>
          <p:cNvPr id="21" name="Rectangle 20">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0EC66C-CBCE-2CEB-0DE9-16C2731EF69D}"/>
              </a:ext>
            </a:extLst>
          </p:cNvPr>
          <p:cNvSpPr>
            <a:spLocks noGrp="1"/>
          </p:cNvSpPr>
          <p:nvPr>
            <p:ph idx="1"/>
          </p:nvPr>
        </p:nvSpPr>
        <p:spPr>
          <a:xfrm>
            <a:off x="4654732" y="850052"/>
            <a:ext cx="6390623" cy="5326911"/>
          </a:xfrm>
        </p:spPr>
        <p:txBody>
          <a:bodyPr>
            <a:normAutofit/>
          </a:bodyPr>
          <a:lstStyle/>
          <a:p>
            <a:pPr marL="0" indent="0">
              <a:spcBef>
                <a:spcPts val="300"/>
              </a:spcBef>
              <a:spcAft>
                <a:spcPts val="1000"/>
              </a:spcAft>
              <a:buNone/>
              <a:tabLst>
                <a:tab pos="344488" algn="l"/>
                <a:tab pos="461963" algn="l"/>
                <a:tab pos="515938" algn="l"/>
                <a:tab pos="569913" algn="l"/>
                <a:tab pos="687388" algn="l"/>
                <a:tab pos="742950" algn="l"/>
              </a:tabLst>
            </a:pPr>
            <a:r>
              <a:rPr lang="en-GB" sz="2400" b="1"/>
              <a:t>A narrow, law-enforcement approach</a:t>
            </a:r>
          </a:p>
          <a:p>
            <a:pPr>
              <a:spcBef>
                <a:spcPts val="300"/>
              </a:spcBef>
            </a:pPr>
            <a:r>
              <a:rPr lang="en-GB" sz="2400"/>
              <a:t>The crime-fighting mandate of police has been self-evident in public discussion of policing for sometime.</a:t>
            </a:r>
          </a:p>
          <a:p>
            <a:pPr>
              <a:spcBef>
                <a:spcPts val="300"/>
              </a:spcBef>
            </a:pPr>
            <a:r>
              <a:rPr lang="en-GB" sz="2400" i="1"/>
              <a:t>2010: Policing in the 21st Century: Reconnecting Police and the People</a:t>
            </a:r>
            <a:r>
              <a:rPr lang="en-GB" sz="2400"/>
              <a:t>: ‘the key priority for police is to cut crime’</a:t>
            </a:r>
          </a:p>
          <a:p>
            <a:pPr>
              <a:spcBef>
                <a:spcPts val="300"/>
              </a:spcBef>
            </a:pPr>
            <a:r>
              <a:rPr lang="en-GB" sz="2400"/>
              <a:t>Problems are:</a:t>
            </a:r>
          </a:p>
          <a:p>
            <a:pPr marL="573088" indent="-339725">
              <a:spcBef>
                <a:spcPts val="300"/>
              </a:spcBef>
              <a:buFont typeface="Arial" pitchFamily="34" charset="0"/>
              <a:buChar char="–"/>
            </a:pPr>
            <a:r>
              <a:rPr lang="en-GB" sz="2400"/>
              <a:t>Enforcing the law is not simple</a:t>
            </a:r>
          </a:p>
          <a:p>
            <a:pPr marL="573088" indent="-339725">
              <a:spcBef>
                <a:spcPts val="300"/>
              </a:spcBef>
              <a:buFont typeface="Arial" pitchFamily="34" charset="0"/>
              <a:buChar char="–"/>
            </a:pPr>
            <a:r>
              <a:rPr lang="en-GB" sz="2400"/>
              <a:t>Law is under-enforced</a:t>
            </a:r>
          </a:p>
          <a:p>
            <a:pPr marL="573088" indent="-339725">
              <a:spcBef>
                <a:spcPts val="300"/>
              </a:spcBef>
              <a:buFont typeface="Arial" pitchFamily="34" charset="0"/>
              <a:buChar char="–"/>
            </a:pPr>
            <a:r>
              <a:rPr lang="en-GB" sz="2400"/>
              <a:t>Law changes</a:t>
            </a:r>
          </a:p>
          <a:p>
            <a:pPr marL="573088" indent="-339725">
              <a:spcBef>
                <a:spcPts val="300"/>
              </a:spcBef>
              <a:buFont typeface="Arial" pitchFamily="34" charset="0"/>
              <a:buChar char="–"/>
            </a:pPr>
            <a:r>
              <a:rPr lang="en-GB" sz="2400"/>
              <a:t>Only a small proportion of police time is spent on law-enforcement</a:t>
            </a:r>
          </a:p>
          <a:p>
            <a:endParaRPr lang="en-GB" sz="2400"/>
          </a:p>
        </p:txBody>
      </p:sp>
    </p:spTree>
    <p:extLst>
      <p:ext uri="{BB962C8B-B14F-4D97-AF65-F5344CB8AC3E}">
        <p14:creationId xmlns:p14="http://schemas.microsoft.com/office/powerpoint/2010/main" val="2495219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795BE-8734-CAA1-33C0-9CE68A072C12}"/>
              </a:ext>
            </a:extLst>
          </p:cNvPr>
          <p:cNvSpPr>
            <a:spLocks noGrp="1"/>
          </p:cNvSpPr>
          <p:nvPr>
            <p:ph type="title"/>
          </p:nvPr>
        </p:nvSpPr>
        <p:spPr>
          <a:xfrm>
            <a:off x="1156852" y="637762"/>
            <a:ext cx="2190782" cy="5576770"/>
          </a:xfrm>
        </p:spPr>
        <p:txBody>
          <a:bodyPr anchor="t">
            <a:normAutofit/>
          </a:bodyPr>
          <a:lstStyle/>
          <a:p>
            <a:r>
              <a:rPr lang="en-GB" sz="3600" dirty="0">
                <a:solidFill>
                  <a:schemeClr val="bg1"/>
                </a:solidFill>
                <a:ea typeface="Calibri Light"/>
                <a:cs typeface="Calibri Light"/>
              </a:rPr>
              <a:t>What is policing?</a:t>
            </a:r>
            <a:endParaRPr lang="en-GB" sz="3600" dirty="0">
              <a:solidFill>
                <a:schemeClr val="bg1"/>
              </a:solidFill>
            </a:endParaRPr>
          </a:p>
        </p:txBody>
      </p:sp>
      <p:sp>
        <p:nvSpPr>
          <p:cNvPr id="30" name="Rectangle 29">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506BF17-447D-6E95-2E63-36A4C820D8A6}"/>
              </a:ext>
            </a:extLst>
          </p:cNvPr>
          <p:cNvSpPr>
            <a:spLocks noGrp="1"/>
          </p:cNvSpPr>
          <p:nvPr>
            <p:ph idx="1"/>
          </p:nvPr>
        </p:nvSpPr>
        <p:spPr>
          <a:xfrm>
            <a:off x="4654732" y="850052"/>
            <a:ext cx="6390623" cy="5326911"/>
          </a:xfrm>
        </p:spPr>
        <p:txBody>
          <a:bodyPr>
            <a:normAutofit/>
          </a:bodyPr>
          <a:lstStyle/>
          <a:p>
            <a:pPr>
              <a:spcAft>
                <a:spcPts val="1000"/>
              </a:spcAft>
              <a:buNone/>
            </a:pPr>
            <a:r>
              <a:rPr lang="en-GB" sz="2400" b="1"/>
              <a:t>The significance of ‘force’ to policing</a:t>
            </a:r>
          </a:p>
          <a:p>
            <a:pPr marL="233363" indent="0">
              <a:buNone/>
            </a:pPr>
            <a:r>
              <a:rPr lang="en-GB" sz="2400"/>
              <a:t>The authority to use legitimate force over a given territory</a:t>
            </a:r>
          </a:p>
          <a:p>
            <a:r>
              <a:rPr lang="en-GB" sz="2400"/>
              <a:t>So the right to use legitimate force against fellow citizens is a defining characteristic? The emphasis on police use of force reveals important properties of police work. Problems are:</a:t>
            </a:r>
          </a:p>
          <a:p>
            <a:pPr marL="573088" indent="-339725">
              <a:buFont typeface="Arial" pitchFamily="34" charset="0"/>
              <a:buChar char="–"/>
            </a:pPr>
            <a:r>
              <a:rPr lang="en-GB" sz="2400"/>
              <a:t>police officers tend to under utilise their capacity to use force to resolve conflict: most encounters do not use force</a:t>
            </a:r>
          </a:p>
          <a:p>
            <a:pPr marL="573088" indent="-339725">
              <a:buFont typeface="Arial" pitchFamily="34" charset="0"/>
              <a:buChar char="–"/>
            </a:pPr>
            <a:r>
              <a:rPr lang="en-GB" sz="2400"/>
              <a:t>Increasingly other agencies are afforded recourse to the use of force</a:t>
            </a:r>
          </a:p>
          <a:p>
            <a:endParaRPr lang="en-GB" sz="2400"/>
          </a:p>
        </p:txBody>
      </p:sp>
    </p:spTree>
    <p:extLst>
      <p:ext uri="{BB962C8B-B14F-4D97-AF65-F5344CB8AC3E}">
        <p14:creationId xmlns:p14="http://schemas.microsoft.com/office/powerpoint/2010/main" val="15645572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795BE-8734-CAA1-33C0-9CE68A072C12}"/>
              </a:ext>
            </a:extLst>
          </p:cNvPr>
          <p:cNvSpPr>
            <a:spLocks noGrp="1"/>
          </p:cNvSpPr>
          <p:nvPr>
            <p:ph type="title"/>
          </p:nvPr>
        </p:nvSpPr>
        <p:spPr>
          <a:xfrm>
            <a:off x="1156852" y="637762"/>
            <a:ext cx="2190782" cy="5576770"/>
          </a:xfrm>
        </p:spPr>
        <p:txBody>
          <a:bodyPr anchor="t">
            <a:normAutofit/>
          </a:bodyPr>
          <a:lstStyle/>
          <a:p>
            <a:r>
              <a:rPr lang="en-GB" sz="3600" dirty="0">
                <a:solidFill>
                  <a:schemeClr val="bg1"/>
                </a:solidFill>
                <a:ea typeface="Calibri Light"/>
                <a:cs typeface="Calibri Light"/>
              </a:rPr>
              <a:t>What is policing?</a:t>
            </a:r>
            <a:endParaRPr lang="en-GB" sz="3600" dirty="0">
              <a:solidFill>
                <a:schemeClr val="bg1"/>
              </a:solidFill>
            </a:endParaRPr>
          </a:p>
        </p:txBody>
      </p:sp>
      <p:sp>
        <p:nvSpPr>
          <p:cNvPr id="39" name="Rectangle 38">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E19DC0EB-BD0C-0E2A-D574-B11807EA92E2}"/>
              </a:ext>
            </a:extLst>
          </p:cNvPr>
          <p:cNvSpPr>
            <a:spLocks noGrp="1"/>
          </p:cNvSpPr>
          <p:nvPr>
            <p:ph idx="1"/>
          </p:nvPr>
        </p:nvSpPr>
        <p:spPr>
          <a:xfrm>
            <a:off x="4654732" y="850052"/>
            <a:ext cx="6390623" cy="5326911"/>
          </a:xfrm>
        </p:spPr>
        <p:txBody>
          <a:bodyPr>
            <a:normAutofit/>
          </a:bodyPr>
          <a:lstStyle/>
          <a:p>
            <a:pPr marL="0" indent="0">
              <a:buNone/>
            </a:pPr>
            <a:r>
              <a:rPr lang="en-GB" sz="2200" b="1"/>
              <a:t>Service-oriented work being the concept of crime-control is a much more vague concept</a:t>
            </a:r>
          </a:p>
          <a:p>
            <a:r>
              <a:rPr lang="en-GB" sz="2200"/>
              <a:t> Bittner, 1974: </a:t>
            </a:r>
          </a:p>
          <a:p>
            <a:r>
              <a:rPr lang="en-GB" sz="2200"/>
              <a:t>“when one looks at what policemen actually do, one finds that criminal law enforcement is something that most of them do with the frequency located somewhere between virtually never and very rarely” </a:t>
            </a:r>
          </a:p>
          <a:p>
            <a:r>
              <a:rPr lang="en-GB" sz="2200"/>
              <a:t>Bayley (1994) seven to ten per cent of calls relate to crime</a:t>
            </a:r>
          </a:p>
          <a:p>
            <a:r>
              <a:rPr lang="en-GB" sz="2200"/>
              <a:t>Breen (2020) USA Police 95.6% of calls to police don’t involve crime.</a:t>
            </a:r>
          </a:p>
          <a:p>
            <a:r>
              <a:rPr lang="en-GB" sz="2200"/>
              <a:t>College of Policing (2019) 83% non-crime related calls to police. </a:t>
            </a:r>
          </a:p>
          <a:p>
            <a:pPr marL="0" indent="0">
              <a:buNone/>
            </a:pPr>
            <a:endParaRPr lang="en-GB" sz="2200"/>
          </a:p>
          <a:p>
            <a:endParaRPr lang="en-GB" sz="2200"/>
          </a:p>
        </p:txBody>
      </p:sp>
    </p:spTree>
    <p:extLst>
      <p:ext uri="{BB962C8B-B14F-4D97-AF65-F5344CB8AC3E}">
        <p14:creationId xmlns:p14="http://schemas.microsoft.com/office/powerpoint/2010/main" val="2070256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A0138-0E4B-6F2B-3D01-E3DE73417A1D}"/>
              </a:ext>
            </a:extLst>
          </p:cNvPr>
          <p:cNvSpPr>
            <a:spLocks noGrp="1"/>
          </p:cNvSpPr>
          <p:nvPr>
            <p:ph type="title"/>
          </p:nvPr>
        </p:nvSpPr>
        <p:spPr>
          <a:xfrm>
            <a:off x="5193" y="637762"/>
            <a:ext cx="3342441" cy="5559452"/>
          </a:xfrm>
        </p:spPr>
        <p:txBody>
          <a:bodyPr anchor="t">
            <a:normAutofit/>
          </a:bodyPr>
          <a:lstStyle/>
          <a:p>
            <a:r>
              <a:rPr lang="en-GB" sz="3600" dirty="0">
                <a:solidFill>
                  <a:schemeClr val="bg1"/>
                </a:solidFill>
                <a:ea typeface="Calibri Light"/>
                <a:cs typeface="Calibri Light"/>
              </a:rPr>
              <a:t>An example-</a:t>
            </a:r>
            <a:br>
              <a:rPr lang="en-GB" sz="3600" dirty="0">
                <a:solidFill>
                  <a:schemeClr val="bg1"/>
                </a:solidFill>
                <a:ea typeface="Calibri Light"/>
                <a:cs typeface="Calibri Light"/>
              </a:rPr>
            </a:br>
            <a:r>
              <a:rPr lang="en-GB" sz="3600" dirty="0">
                <a:solidFill>
                  <a:schemeClr val="bg1"/>
                </a:solidFill>
                <a:ea typeface="Calibri Light"/>
                <a:cs typeface="Calibri Light"/>
              </a:rPr>
              <a:t>MENTAL HEALTH </a:t>
            </a:r>
            <a:endParaRPr lang="en-GB" sz="3600" dirty="0">
              <a:solidFill>
                <a:schemeClr val="bg1"/>
              </a:solidFill>
            </a:endParaRPr>
          </a:p>
        </p:txBody>
      </p:sp>
      <p:sp>
        <p:nvSpPr>
          <p:cNvPr id="21" name="Rectangle 20">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052AEB-6284-DF03-9F89-42A92E9FCEEA}"/>
              </a:ext>
            </a:extLst>
          </p:cNvPr>
          <p:cNvSpPr>
            <a:spLocks noGrp="1"/>
          </p:cNvSpPr>
          <p:nvPr>
            <p:ph idx="1"/>
          </p:nvPr>
        </p:nvSpPr>
        <p:spPr>
          <a:xfrm>
            <a:off x="4654732" y="850052"/>
            <a:ext cx="6390623" cy="5326911"/>
          </a:xfrm>
        </p:spPr>
        <p:txBody>
          <a:bodyPr>
            <a:normAutofit/>
          </a:bodyPr>
          <a:lstStyle/>
          <a:p>
            <a:r>
              <a:rPr lang="en-GB" sz="1900"/>
              <a:t>According to HMICFRS (2018):-</a:t>
            </a:r>
          </a:p>
          <a:p>
            <a:r>
              <a:rPr lang="en-GB" sz="1900"/>
              <a:t>“last year there were 97,796 crimes and 431,060 incidents flagged as mental health”</a:t>
            </a:r>
          </a:p>
          <a:p>
            <a:endParaRPr lang="en-GB" sz="1900"/>
          </a:p>
          <a:p>
            <a:r>
              <a:rPr lang="en-GB" sz="1900"/>
              <a:t>“The top five individual repeat callers to the Metropolitan Police Service (all of whom have mental health problems) called a combined total of 8,655 times in 2017. It cost the service £70,000 just to answer the calls.”</a:t>
            </a:r>
          </a:p>
          <a:p>
            <a:endParaRPr lang="en-GB" sz="1900"/>
          </a:p>
          <a:p>
            <a:r>
              <a:rPr lang="en-GB" sz="1900"/>
              <a:t>Rates of self harm amongst young women have tripled since 1993 (Mental Health Foundation, 2022)</a:t>
            </a:r>
          </a:p>
          <a:p>
            <a:endParaRPr lang="en-GB" sz="1900"/>
          </a:p>
          <a:p>
            <a:r>
              <a:rPr lang="en-GB" sz="1900"/>
              <a:t>Full article: https://www.justiceinspectorates.gov.uk/hmicfrs/wp-content/uploads/policing-and-mental-health-picking-up-the-pieces.pdf</a:t>
            </a:r>
          </a:p>
        </p:txBody>
      </p:sp>
    </p:spTree>
    <p:extLst>
      <p:ext uri="{BB962C8B-B14F-4D97-AF65-F5344CB8AC3E}">
        <p14:creationId xmlns:p14="http://schemas.microsoft.com/office/powerpoint/2010/main" val="1022774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795BE-8734-CAA1-33C0-9CE68A072C12}"/>
              </a:ext>
            </a:extLst>
          </p:cNvPr>
          <p:cNvSpPr>
            <a:spLocks noGrp="1"/>
          </p:cNvSpPr>
          <p:nvPr>
            <p:ph type="title"/>
          </p:nvPr>
        </p:nvSpPr>
        <p:spPr>
          <a:xfrm>
            <a:off x="1156852" y="637762"/>
            <a:ext cx="2190782" cy="5576770"/>
          </a:xfrm>
        </p:spPr>
        <p:txBody>
          <a:bodyPr anchor="t">
            <a:normAutofit/>
          </a:bodyPr>
          <a:lstStyle/>
          <a:p>
            <a:r>
              <a:rPr lang="en-GB" sz="3600" dirty="0">
                <a:solidFill>
                  <a:schemeClr val="bg1"/>
                </a:solidFill>
                <a:ea typeface="Calibri Light"/>
                <a:cs typeface="Calibri Light"/>
              </a:rPr>
              <a:t>What is policing?</a:t>
            </a:r>
            <a:endParaRPr lang="en-GB" sz="3600" dirty="0">
              <a:solidFill>
                <a:schemeClr val="bg1"/>
              </a:solidFill>
            </a:endParaRPr>
          </a:p>
        </p:txBody>
      </p:sp>
      <p:sp>
        <p:nvSpPr>
          <p:cNvPr id="48" name="Rectangle 4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B0CB375-C98D-7636-EF9A-8B763AA420DC}"/>
              </a:ext>
            </a:extLst>
          </p:cNvPr>
          <p:cNvSpPr>
            <a:spLocks noGrp="1"/>
          </p:cNvSpPr>
          <p:nvPr>
            <p:ph idx="1"/>
          </p:nvPr>
        </p:nvSpPr>
        <p:spPr>
          <a:xfrm>
            <a:off x="4654732" y="850052"/>
            <a:ext cx="6390623" cy="5326911"/>
          </a:xfrm>
        </p:spPr>
        <p:txBody>
          <a:bodyPr>
            <a:normAutofit/>
          </a:bodyPr>
          <a:lstStyle/>
          <a:p>
            <a:pPr>
              <a:spcBef>
                <a:spcPts val="800"/>
              </a:spcBef>
              <a:buNone/>
            </a:pPr>
            <a:r>
              <a:rPr lang="en-GB" sz="2400" b="1"/>
              <a:t>Police as bureaucrats</a:t>
            </a:r>
          </a:p>
          <a:p>
            <a:pPr marL="233363" indent="-233363">
              <a:spcBef>
                <a:spcPts val="800"/>
              </a:spcBef>
            </a:pPr>
            <a:r>
              <a:rPr lang="en-GB" sz="2400"/>
              <a:t>The routines of police work are occupied by administrative and procedural work which might not be understood as ‘real’ policing.</a:t>
            </a:r>
          </a:p>
          <a:p>
            <a:pPr marL="233363" indent="-233363">
              <a:spcBef>
                <a:spcPts val="800"/>
              </a:spcBef>
            </a:pPr>
            <a:r>
              <a:rPr lang="en-GB" sz="2400"/>
              <a:t>Micro-manage officer behaviour and hold managers to account, to ensure powers are discharged fairly</a:t>
            </a:r>
          </a:p>
          <a:p>
            <a:pPr marL="233363" indent="-233363">
              <a:spcBef>
                <a:spcPts val="800"/>
              </a:spcBef>
            </a:pPr>
            <a:r>
              <a:rPr lang="en-GB" sz="2400"/>
              <a:t>High percentage of police time spent inside police stations, high levels spent to the custody process and completing paperwork</a:t>
            </a:r>
          </a:p>
          <a:p>
            <a:pPr marL="233363" indent="-233363">
              <a:spcBef>
                <a:spcPts val="800"/>
              </a:spcBef>
            </a:pPr>
            <a:r>
              <a:rPr lang="en-GB" sz="2400"/>
              <a:t>With financial austerity more pressure on police officers to protect frontline policing. </a:t>
            </a:r>
          </a:p>
          <a:p>
            <a:endParaRPr lang="en-GB" sz="2400"/>
          </a:p>
        </p:txBody>
      </p:sp>
    </p:spTree>
    <p:extLst>
      <p:ext uri="{BB962C8B-B14F-4D97-AF65-F5344CB8AC3E}">
        <p14:creationId xmlns:p14="http://schemas.microsoft.com/office/powerpoint/2010/main" val="2516730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795BE-8734-CAA1-33C0-9CE68A072C12}"/>
              </a:ext>
            </a:extLst>
          </p:cNvPr>
          <p:cNvSpPr>
            <a:spLocks noGrp="1"/>
          </p:cNvSpPr>
          <p:nvPr>
            <p:ph type="title"/>
          </p:nvPr>
        </p:nvSpPr>
        <p:spPr>
          <a:xfrm>
            <a:off x="1156852" y="637762"/>
            <a:ext cx="2190782" cy="5576770"/>
          </a:xfrm>
        </p:spPr>
        <p:txBody>
          <a:bodyPr anchor="t">
            <a:normAutofit/>
          </a:bodyPr>
          <a:lstStyle/>
          <a:p>
            <a:r>
              <a:rPr lang="en-GB" sz="3600" dirty="0">
                <a:solidFill>
                  <a:schemeClr val="bg1"/>
                </a:solidFill>
                <a:ea typeface="Calibri Light"/>
                <a:cs typeface="Calibri Light"/>
              </a:rPr>
              <a:t>What is policing?</a:t>
            </a:r>
            <a:endParaRPr lang="en-GB" sz="3600" dirty="0">
              <a:solidFill>
                <a:schemeClr val="bg1"/>
              </a:solidFill>
            </a:endParaRPr>
          </a:p>
        </p:txBody>
      </p:sp>
      <p:sp>
        <p:nvSpPr>
          <p:cNvPr id="57" name="Rectangle 56">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0433DE10-5F76-7875-0139-C0A663AED0B1}"/>
              </a:ext>
            </a:extLst>
          </p:cNvPr>
          <p:cNvSpPr>
            <a:spLocks noGrp="1"/>
          </p:cNvSpPr>
          <p:nvPr>
            <p:ph idx="1"/>
          </p:nvPr>
        </p:nvSpPr>
        <p:spPr>
          <a:xfrm>
            <a:off x="4654732" y="850052"/>
            <a:ext cx="6390623" cy="5326911"/>
          </a:xfrm>
        </p:spPr>
        <p:txBody>
          <a:bodyPr vert="horz" lIns="91440" tIns="45720" rIns="91440" bIns="45720" rtlCol="0" anchor="t">
            <a:normAutofit/>
          </a:bodyPr>
          <a:lstStyle/>
          <a:p>
            <a:pPr>
              <a:spcAft>
                <a:spcPts val="1000"/>
              </a:spcAft>
              <a:buNone/>
            </a:pPr>
            <a:r>
              <a:rPr lang="en-GB" sz="2400" b="1" dirty="0"/>
              <a:t>An institutional perspective</a:t>
            </a:r>
          </a:p>
          <a:p>
            <a:pPr marL="233045" indent="-233045"/>
            <a:r>
              <a:rPr lang="en-GB" sz="2400" dirty="0"/>
              <a:t>The police service is a key agency in the criminal justice system. </a:t>
            </a:r>
            <a:endParaRPr lang="en-GB" sz="2400" dirty="0">
              <a:ea typeface="Calibri"/>
              <a:cs typeface="Calibri"/>
            </a:endParaRPr>
          </a:p>
          <a:p>
            <a:pPr marL="233045" indent="-233045"/>
            <a:r>
              <a:rPr lang="en-GB" sz="2400" dirty="0"/>
              <a:t>Might be the ‘state in uniform’, a visible body that enforces the rule of law but it is not the only agency influencing and regulating social conflict and cohesion</a:t>
            </a:r>
            <a:endParaRPr lang="en-GB" sz="2400" dirty="0">
              <a:ea typeface="Calibri"/>
              <a:cs typeface="Calibri"/>
            </a:endParaRPr>
          </a:p>
          <a:p>
            <a:pPr>
              <a:buNone/>
            </a:pPr>
            <a:endParaRPr lang="en-GB" sz="2400"/>
          </a:p>
          <a:p>
            <a:endParaRPr lang="en-GB" sz="2400"/>
          </a:p>
        </p:txBody>
      </p:sp>
    </p:spTree>
    <p:extLst>
      <p:ext uri="{BB962C8B-B14F-4D97-AF65-F5344CB8AC3E}">
        <p14:creationId xmlns:p14="http://schemas.microsoft.com/office/powerpoint/2010/main" val="34203969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A4D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02250F-AF4B-F007-4FA9-19D29E92BBE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How are the police perceived?</a:t>
            </a:r>
          </a:p>
        </p:txBody>
      </p:sp>
      <p:pic>
        <p:nvPicPr>
          <p:cNvPr id="4" name="Content Placeholder 3" descr="Fundamental review into the College of Policing">
            <a:extLst>
              <a:ext uri="{FF2B5EF4-FFF2-40B4-BE49-F238E27FC236}">
                <a16:creationId xmlns:a16="http://schemas.microsoft.com/office/drawing/2014/main" id="{D3478289-3F22-4E7E-D6A1-423DE634815D}"/>
              </a:ext>
            </a:extLst>
          </p:cNvPr>
          <p:cNvPicPr>
            <a:picLocks noGrp="1" noChangeAspect="1"/>
          </p:cNvPicPr>
          <p:nvPr>
            <p:ph idx="1"/>
          </p:nvPr>
        </p:nvPicPr>
        <p:blipFill>
          <a:blip r:embed="rId3"/>
          <a:stretch>
            <a:fillRect/>
          </a:stretch>
        </p:blipFill>
        <p:spPr>
          <a:xfrm>
            <a:off x="4038600" y="1414610"/>
            <a:ext cx="7188199" cy="4025391"/>
          </a:xfrm>
          <a:prstGeom prst="rect">
            <a:avLst/>
          </a:prstGeom>
        </p:spPr>
      </p:pic>
    </p:spTree>
    <p:extLst>
      <p:ext uri="{BB962C8B-B14F-4D97-AF65-F5344CB8AC3E}">
        <p14:creationId xmlns:p14="http://schemas.microsoft.com/office/powerpoint/2010/main" val="1905813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249E89B-63A5-45DA-A170-5B661FCE4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C67A66-1BBA-88F0-804F-AD6BA9315A9C}"/>
              </a:ext>
            </a:extLst>
          </p:cNvPr>
          <p:cNvSpPr>
            <a:spLocks noGrp="1"/>
          </p:cNvSpPr>
          <p:nvPr>
            <p:ph type="title"/>
          </p:nvPr>
        </p:nvSpPr>
        <p:spPr>
          <a:xfrm>
            <a:off x="599411" y="767258"/>
            <a:ext cx="3209335" cy="5323484"/>
          </a:xfrm>
        </p:spPr>
        <p:txBody>
          <a:bodyPr>
            <a:normAutofit/>
          </a:bodyPr>
          <a:lstStyle/>
          <a:p>
            <a:pPr algn="ctr"/>
            <a:r>
              <a:rPr lang="en-GB" sz="2800" dirty="0">
                <a:solidFill>
                  <a:schemeClr val="bg1"/>
                </a:solidFill>
                <a:ea typeface="Calibri Light"/>
                <a:cs typeface="Calibri Light"/>
              </a:rPr>
              <a:t>THE GOOD</a:t>
            </a:r>
            <a:endParaRPr lang="en-GB" sz="2800" dirty="0">
              <a:solidFill>
                <a:schemeClr val="bg1"/>
              </a:solidFill>
            </a:endParaRPr>
          </a:p>
        </p:txBody>
      </p:sp>
      <p:sp>
        <p:nvSpPr>
          <p:cNvPr id="23" name="Rectangle 2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25" name="Rectangle 2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3" name="Content Placeholder 2">
            <a:extLst>
              <a:ext uri="{FF2B5EF4-FFF2-40B4-BE49-F238E27FC236}">
                <a16:creationId xmlns:a16="http://schemas.microsoft.com/office/drawing/2014/main" id="{EA6B4DB7-58F4-246C-7E1A-3C844EB66625}"/>
              </a:ext>
            </a:extLst>
          </p:cNvPr>
          <p:cNvSpPr>
            <a:spLocks noGrp="1"/>
          </p:cNvSpPr>
          <p:nvPr>
            <p:ph idx="1"/>
          </p:nvPr>
        </p:nvSpPr>
        <p:spPr>
          <a:xfrm>
            <a:off x="5741893" y="767258"/>
            <a:ext cx="5287923" cy="5323484"/>
          </a:xfrm>
        </p:spPr>
        <p:txBody>
          <a:bodyPr anchor="ctr">
            <a:normAutofit/>
          </a:bodyPr>
          <a:lstStyle/>
          <a:p>
            <a:r>
              <a:rPr lang="en-GB" sz="2000"/>
              <a:t>Met Police Investigation into 10 Downing Street Parties</a:t>
            </a:r>
          </a:p>
          <a:p>
            <a:r>
              <a:rPr lang="en-GB" sz="2000"/>
              <a:t>Public Hero Awards </a:t>
            </a:r>
          </a:p>
          <a:p>
            <a:r>
              <a:rPr lang="en-GB" sz="2000"/>
              <a:t>PCSO</a:t>
            </a:r>
          </a:p>
          <a:p>
            <a:r>
              <a:rPr lang="en-GB" sz="2000"/>
              <a:t>Special Constabulary </a:t>
            </a:r>
          </a:p>
          <a:p>
            <a:r>
              <a:rPr lang="en-GB" sz="2000"/>
              <a:t>Youth Officers </a:t>
            </a:r>
          </a:p>
          <a:p>
            <a:r>
              <a:rPr lang="en-GB" sz="2000"/>
              <a:t>British Transport Police – ‘Good to Talk’ with Samaritans </a:t>
            </a:r>
          </a:p>
          <a:p>
            <a:r>
              <a:rPr lang="en-GB" sz="2000"/>
              <a:t>Reduction in crime</a:t>
            </a:r>
          </a:p>
        </p:txBody>
      </p:sp>
    </p:spTree>
    <p:extLst>
      <p:ext uri="{BB962C8B-B14F-4D97-AF65-F5344CB8AC3E}">
        <p14:creationId xmlns:p14="http://schemas.microsoft.com/office/powerpoint/2010/main" val="33977873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249E89B-63A5-45DA-A170-5B661FCE4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DB017C-8254-9BCC-2A35-6332C3EE4047}"/>
              </a:ext>
            </a:extLst>
          </p:cNvPr>
          <p:cNvSpPr>
            <a:spLocks noGrp="1"/>
          </p:cNvSpPr>
          <p:nvPr>
            <p:ph type="title"/>
          </p:nvPr>
        </p:nvSpPr>
        <p:spPr>
          <a:xfrm>
            <a:off x="599411" y="767258"/>
            <a:ext cx="3209335" cy="5323484"/>
          </a:xfrm>
        </p:spPr>
        <p:txBody>
          <a:bodyPr>
            <a:normAutofit/>
          </a:bodyPr>
          <a:lstStyle/>
          <a:p>
            <a:pPr algn="ctr"/>
            <a:r>
              <a:rPr lang="en-GB" sz="2800" dirty="0">
                <a:solidFill>
                  <a:schemeClr val="bg1"/>
                </a:solidFill>
                <a:ea typeface="Calibri Light"/>
                <a:cs typeface="Calibri Light"/>
              </a:rPr>
              <a:t>THE BAD</a:t>
            </a:r>
            <a:endParaRPr lang="en-GB" sz="2800" dirty="0">
              <a:solidFill>
                <a:schemeClr val="bg1"/>
              </a:solidFill>
            </a:endParaRPr>
          </a:p>
        </p:txBody>
      </p:sp>
      <p:sp>
        <p:nvSpPr>
          <p:cNvPr id="23" name="Rectangle 2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25" name="Rectangle 2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3" name="Content Placeholder 2">
            <a:extLst>
              <a:ext uri="{FF2B5EF4-FFF2-40B4-BE49-F238E27FC236}">
                <a16:creationId xmlns:a16="http://schemas.microsoft.com/office/drawing/2014/main" id="{60DA15C3-D9BD-F9D3-DD3B-3988295490EE}"/>
              </a:ext>
            </a:extLst>
          </p:cNvPr>
          <p:cNvSpPr>
            <a:spLocks noGrp="1"/>
          </p:cNvSpPr>
          <p:nvPr>
            <p:ph idx="1"/>
          </p:nvPr>
        </p:nvSpPr>
        <p:spPr>
          <a:xfrm>
            <a:off x="5741893" y="767258"/>
            <a:ext cx="5287923" cy="5323484"/>
          </a:xfrm>
        </p:spPr>
        <p:txBody>
          <a:bodyPr anchor="ctr">
            <a:normAutofit/>
          </a:bodyPr>
          <a:lstStyle/>
          <a:p>
            <a:r>
              <a:rPr lang="en-GB" sz="2000" dirty="0">
                <a:latin typeface="+mj-lt"/>
              </a:rPr>
              <a:t>“All cops are </a:t>
            </a:r>
            <a:r>
              <a:rPr lang="en-GB" sz="2000" dirty="0" err="1">
                <a:latin typeface="+mj-lt"/>
              </a:rPr>
              <a:t>ba</a:t>
            </a:r>
            <a:r>
              <a:rPr lang="en-GB" sz="2000" dirty="0">
                <a:latin typeface="+mj-lt"/>
              </a:rPr>
              <a:t>%&amp;*£ds”</a:t>
            </a:r>
          </a:p>
          <a:p>
            <a:r>
              <a:rPr lang="en-GB" sz="2000" dirty="0">
                <a:latin typeface="+mj-lt"/>
                <a:ea typeface="Calibri Light"/>
                <a:cs typeface="Calibri Light"/>
              </a:rPr>
              <a:t>Stephen Lawrence</a:t>
            </a:r>
          </a:p>
          <a:p>
            <a:r>
              <a:rPr lang="en-GB" sz="2000" dirty="0">
                <a:latin typeface="+mj-lt"/>
              </a:rPr>
              <a:t>Sarah Everard</a:t>
            </a:r>
            <a:endParaRPr lang="en-GB" sz="2000" dirty="0">
              <a:latin typeface="+mj-lt"/>
              <a:ea typeface="Calibri Light"/>
              <a:cs typeface="Calibri Light"/>
            </a:endParaRPr>
          </a:p>
          <a:p>
            <a:r>
              <a:rPr lang="en-GB" sz="2000" dirty="0">
                <a:latin typeface="+mj-lt"/>
                <a:ea typeface="Calibri Light"/>
                <a:cs typeface="Calibri Light"/>
              </a:rPr>
              <a:t>Mark Duggan</a:t>
            </a:r>
            <a:endParaRPr lang="en-GB" sz="2000" dirty="0">
              <a:latin typeface="+mj-lt"/>
            </a:endParaRPr>
          </a:p>
          <a:p>
            <a:r>
              <a:rPr lang="en-GB" sz="2000" dirty="0">
                <a:latin typeface="+mj-lt"/>
              </a:rPr>
              <a:t>Vigils – police clashes</a:t>
            </a:r>
            <a:endParaRPr lang="en-GB" sz="2000" dirty="0">
              <a:latin typeface="+mj-lt"/>
              <a:ea typeface="Calibri Light"/>
              <a:cs typeface="Calibri Light"/>
            </a:endParaRPr>
          </a:p>
          <a:p>
            <a:r>
              <a:rPr lang="en-GB" sz="2000" dirty="0" err="1">
                <a:latin typeface="+mj-lt"/>
              </a:rPr>
              <a:t>Plebgate</a:t>
            </a:r>
            <a:r>
              <a:rPr lang="en-GB" sz="2000" dirty="0">
                <a:latin typeface="+mj-lt"/>
              </a:rPr>
              <a:t> Row 2012</a:t>
            </a:r>
            <a:endParaRPr lang="en-GB" sz="2000" dirty="0">
              <a:latin typeface="+mj-lt"/>
              <a:ea typeface="Calibri Light"/>
              <a:cs typeface="Calibri Light"/>
            </a:endParaRPr>
          </a:p>
          <a:p>
            <a:r>
              <a:rPr lang="en-GB" sz="2000" dirty="0">
                <a:latin typeface="+mj-lt"/>
              </a:rPr>
              <a:t>George Floyd 2020</a:t>
            </a:r>
            <a:endParaRPr lang="en-GB" sz="2000" dirty="0">
              <a:latin typeface="+mj-lt"/>
              <a:ea typeface="Calibri Light"/>
              <a:cs typeface="Calibri Light"/>
            </a:endParaRPr>
          </a:p>
          <a:p>
            <a:r>
              <a:rPr lang="en-GB" sz="2000" dirty="0">
                <a:latin typeface="+mj-lt"/>
              </a:rPr>
              <a:t>Covid  - Coronavirus Act 2020</a:t>
            </a:r>
            <a:endParaRPr lang="en-GB" sz="2000" dirty="0">
              <a:latin typeface="+mj-lt"/>
              <a:ea typeface="Calibri Light"/>
              <a:cs typeface="Calibri Light"/>
            </a:endParaRPr>
          </a:p>
          <a:p>
            <a:r>
              <a:rPr lang="en-GB" sz="2000" dirty="0">
                <a:latin typeface="+mj-lt"/>
              </a:rPr>
              <a:t>Covid SWP – D&amp;D police officer Feb 21</a:t>
            </a:r>
            <a:endParaRPr lang="en-GB" sz="2000" dirty="0">
              <a:latin typeface="+mj-lt"/>
              <a:ea typeface="Calibri Light"/>
              <a:cs typeface="Calibri Light"/>
            </a:endParaRPr>
          </a:p>
          <a:p>
            <a:r>
              <a:rPr lang="en-GB" sz="2000" dirty="0">
                <a:latin typeface="+mj-lt"/>
              </a:rPr>
              <a:t>Police officer fired after sending explicit videos to potential witness 2019</a:t>
            </a:r>
            <a:endParaRPr lang="en-GB" sz="2000" dirty="0">
              <a:latin typeface="+mj-lt"/>
              <a:ea typeface="Calibri Light"/>
              <a:cs typeface="Calibri Light"/>
            </a:endParaRPr>
          </a:p>
          <a:p>
            <a:r>
              <a:rPr lang="en-GB" sz="2000" dirty="0">
                <a:latin typeface="+mj-lt"/>
              </a:rPr>
              <a:t>Strikes</a:t>
            </a:r>
            <a:endParaRPr lang="en-GB" sz="2000" dirty="0">
              <a:latin typeface="+mj-lt"/>
              <a:ea typeface="Calibri Light"/>
              <a:cs typeface="Calibri Light"/>
            </a:endParaRPr>
          </a:p>
          <a:p>
            <a:pPr marL="0" indent="0">
              <a:buFont typeface="Wingdings 3" charset="2"/>
              <a:buNone/>
            </a:pPr>
            <a:endParaRPr lang="en-GB" sz="2000">
              <a:latin typeface="Libre Baskerville"/>
            </a:endParaRPr>
          </a:p>
        </p:txBody>
      </p:sp>
    </p:spTree>
    <p:extLst>
      <p:ext uri="{BB962C8B-B14F-4D97-AF65-F5344CB8AC3E}">
        <p14:creationId xmlns:p14="http://schemas.microsoft.com/office/powerpoint/2010/main" val="22942307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32D59-8F48-008C-850B-CFF1BA36405B}"/>
              </a:ext>
            </a:extLst>
          </p:cNvPr>
          <p:cNvSpPr>
            <a:spLocks noGrp="1"/>
          </p:cNvSpPr>
          <p:nvPr>
            <p:ph type="title"/>
          </p:nvPr>
        </p:nvSpPr>
        <p:spPr>
          <a:xfrm>
            <a:off x="876694" y="741391"/>
            <a:ext cx="3549649" cy="1616203"/>
          </a:xfrm>
        </p:spPr>
        <p:txBody>
          <a:bodyPr anchor="b">
            <a:normAutofit/>
          </a:bodyPr>
          <a:lstStyle/>
          <a:p>
            <a:r>
              <a:rPr lang="en-GB" sz="2700">
                <a:ea typeface="Calibri Light"/>
                <a:cs typeface="Calibri Light"/>
              </a:rPr>
              <a:t>How do the police ensure they work to a high standard and provide a good service?</a:t>
            </a:r>
            <a:endParaRPr lang="en-GB" sz="2700"/>
          </a:p>
        </p:txBody>
      </p:sp>
      <p:sp>
        <p:nvSpPr>
          <p:cNvPr id="3" name="Content Placeholder 2">
            <a:extLst>
              <a:ext uri="{FF2B5EF4-FFF2-40B4-BE49-F238E27FC236}">
                <a16:creationId xmlns:a16="http://schemas.microsoft.com/office/drawing/2014/main" id="{63B7C242-AD1D-B6F0-DE20-055F2D8FBEBB}"/>
              </a:ext>
            </a:extLst>
          </p:cNvPr>
          <p:cNvSpPr>
            <a:spLocks noGrp="1"/>
          </p:cNvSpPr>
          <p:nvPr>
            <p:ph idx="1"/>
          </p:nvPr>
        </p:nvSpPr>
        <p:spPr>
          <a:xfrm>
            <a:off x="876693" y="2533476"/>
            <a:ext cx="3346964" cy="3447832"/>
          </a:xfrm>
        </p:spPr>
        <p:txBody>
          <a:bodyPr vert="horz" lIns="91440" tIns="45720" rIns="91440" bIns="45720" rtlCol="0" anchor="t">
            <a:normAutofit/>
          </a:bodyPr>
          <a:lstStyle/>
          <a:p>
            <a:pPr marL="0" indent="0">
              <a:buNone/>
            </a:pPr>
            <a:r>
              <a:rPr lang="en-GB" sz="2000" b="1">
                <a:ea typeface="Calibri"/>
                <a:cs typeface="Calibri"/>
              </a:rPr>
              <a:t>TASK</a:t>
            </a:r>
            <a:endParaRPr lang="en-US" b="1"/>
          </a:p>
          <a:p>
            <a:r>
              <a:rPr lang="en-GB" sz="2000" dirty="0">
                <a:ea typeface="Calibri"/>
                <a:cs typeface="Calibri"/>
              </a:rPr>
              <a:t>Research into the Code of Ethics (PDF can be found on the Moodle tile)</a:t>
            </a:r>
          </a:p>
          <a:p>
            <a:r>
              <a:rPr lang="en-GB" sz="2000" dirty="0">
                <a:ea typeface="Calibri"/>
                <a:cs typeface="Calibri"/>
              </a:rPr>
              <a:t>What are the Code of Ethics?</a:t>
            </a:r>
          </a:p>
          <a:p>
            <a:r>
              <a:rPr lang="en-GB" sz="2000" dirty="0">
                <a:ea typeface="Calibri"/>
                <a:cs typeface="Calibri"/>
              </a:rPr>
              <a:t>Why are they important?</a:t>
            </a:r>
          </a:p>
          <a:p>
            <a:r>
              <a:rPr lang="en-GB" sz="2000" dirty="0">
                <a:ea typeface="Calibri"/>
                <a:cs typeface="Calibri"/>
              </a:rPr>
              <a:t>Would you change/ add/ take away anything?</a:t>
            </a:r>
          </a:p>
        </p:txBody>
      </p:sp>
      <p:pic>
        <p:nvPicPr>
          <p:cNvPr id="4" name="Picture 3" descr="Code of Ethics launched - GOV.UK">
            <a:extLst>
              <a:ext uri="{FF2B5EF4-FFF2-40B4-BE49-F238E27FC236}">
                <a16:creationId xmlns:a16="http://schemas.microsoft.com/office/drawing/2014/main" id="{734AE152-200B-30AB-9C4A-17E0CA3A70F2}"/>
              </a:ext>
            </a:extLst>
          </p:cNvPr>
          <p:cNvPicPr>
            <a:picLocks noChangeAspect="1"/>
          </p:cNvPicPr>
          <p:nvPr/>
        </p:nvPicPr>
        <p:blipFill rotWithShape="1">
          <a:blip r:embed="rId3"/>
          <a:srcRect r="19951" b="-1"/>
          <a:stretch/>
        </p:blipFill>
        <p:spPr>
          <a:xfrm>
            <a:off x="5089243" y="877413"/>
            <a:ext cx="6222628" cy="5043096"/>
          </a:xfrm>
          <a:prstGeom prst="rect">
            <a:avLst/>
          </a:prstGeom>
        </p:spPr>
      </p:pic>
      <p:grpSp>
        <p:nvGrpSpPr>
          <p:cNvPr id="14" name="Group 13">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5" name="Rectangle 14">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2044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E99F78-385F-6890-B437-BB7B675A8AAA}"/>
              </a:ext>
            </a:extLst>
          </p:cNvPr>
          <p:cNvSpPr>
            <a:spLocks noGrp="1"/>
          </p:cNvSpPr>
          <p:nvPr>
            <p:ph type="title"/>
          </p:nvPr>
        </p:nvSpPr>
        <p:spPr>
          <a:xfrm>
            <a:off x="572493" y="238539"/>
            <a:ext cx="11018520" cy="1434415"/>
          </a:xfrm>
        </p:spPr>
        <p:txBody>
          <a:bodyPr anchor="b">
            <a:normAutofit/>
          </a:bodyPr>
          <a:lstStyle/>
          <a:p>
            <a:r>
              <a:rPr lang="en-GB" sz="5400">
                <a:ea typeface="Calibri Light"/>
                <a:cs typeface="Calibri Light"/>
              </a:rPr>
              <a:t>Code of Ethics</a:t>
            </a:r>
            <a:endParaRPr lang="en-GB" sz="5400"/>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F88B7A9E-4C23-F4C0-7733-B31F1816405B}"/>
              </a:ext>
            </a:extLst>
          </p:cNvPr>
          <p:cNvSpPr>
            <a:spLocks noGrp="1"/>
          </p:cNvSpPr>
          <p:nvPr>
            <p:ph idx="1"/>
          </p:nvPr>
        </p:nvSpPr>
        <p:spPr>
          <a:xfrm>
            <a:off x="572493" y="2071316"/>
            <a:ext cx="6713552" cy="4119172"/>
          </a:xfrm>
        </p:spPr>
        <p:txBody>
          <a:bodyPr vert="horz" lIns="91440" tIns="45720" rIns="91440" bIns="45720" rtlCol="0" anchor="t">
            <a:normAutofit/>
          </a:bodyPr>
          <a:lstStyle/>
          <a:p>
            <a:pPr marL="342900" indent="-342900">
              <a:buAutoNum type="arabicPeriod"/>
            </a:pPr>
            <a:r>
              <a:rPr lang="en-GB" sz="2000" b="1" dirty="0">
                <a:ea typeface="+mn-lt"/>
                <a:cs typeface="+mn-lt"/>
              </a:rPr>
              <a:t>Integrity</a:t>
            </a:r>
            <a:r>
              <a:rPr lang="en-GB" sz="2000" dirty="0">
                <a:ea typeface="+mn-lt"/>
                <a:cs typeface="+mn-lt"/>
              </a:rPr>
              <a:t>: Police officers are expected to act with honesty and integrity in all aspects of their work. They should be transparent and truthful in their actions and dealings.</a:t>
            </a:r>
            <a:endParaRPr lang="en-GB" sz="2000" dirty="0">
              <a:ea typeface="Calibri" panose="020F0502020204030204"/>
              <a:cs typeface="Calibri" panose="020F0502020204030204"/>
            </a:endParaRPr>
          </a:p>
          <a:p>
            <a:pPr marL="342900" indent="-342900">
              <a:buAutoNum type="arabicPeriod"/>
            </a:pPr>
            <a:r>
              <a:rPr lang="en-GB" sz="2000" b="1" dirty="0">
                <a:ea typeface="+mn-lt"/>
                <a:cs typeface="+mn-lt"/>
              </a:rPr>
              <a:t>Fairness and impartiality:</a:t>
            </a:r>
            <a:r>
              <a:rPr lang="en-GB" sz="2000" dirty="0">
                <a:ea typeface="+mn-lt"/>
                <a:cs typeface="+mn-lt"/>
              </a:rPr>
              <a:t> Officers must treat all individuals fairly and impartially, without discrimination or bias. They should not favour any particular group or individual.</a:t>
            </a:r>
            <a:endParaRPr lang="en-GB" sz="2000" dirty="0">
              <a:ea typeface="Calibri" panose="020F0502020204030204"/>
              <a:cs typeface="Calibri" panose="020F0502020204030204"/>
            </a:endParaRPr>
          </a:p>
          <a:p>
            <a:pPr marL="342900" indent="-342900">
              <a:buAutoNum type="arabicPeriod"/>
            </a:pPr>
            <a:r>
              <a:rPr lang="en-GB" sz="2000" b="1" dirty="0">
                <a:ea typeface="+mn-lt"/>
                <a:cs typeface="+mn-lt"/>
              </a:rPr>
              <a:t>Respect:</a:t>
            </a:r>
            <a:r>
              <a:rPr lang="en-GB" sz="2000" dirty="0">
                <a:ea typeface="+mn-lt"/>
                <a:cs typeface="+mn-lt"/>
              </a:rPr>
              <a:t> Police officers should treat everyone with respect and dignity, regardless of their background, race, ethnicity, gender, religion, or any other characteristic. They should respect human rights and individual liberties.</a:t>
            </a:r>
            <a:endParaRPr lang="en-GB" sz="2000" dirty="0">
              <a:ea typeface="Calibri" panose="020F0502020204030204"/>
              <a:cs typeface="Calibri" panose="020F0502020204030204"/>
            </a:endParaRPr>
          </a:p>
          <a:p>
            <a:pPr marL="342900" indent="-342900">
              <a:buAutoNum type="arabicPeriod"/>
            </a:pPr>
            <a:r>
              <a:rPr lang="en-GB" sz="2000" b="1" dirty="0">
                <a:ea typeface="+mn-lt"/>
                <a:cs typeface="+mn-lt"/>
              </a:rPr>
              <a:t>Accountability: </a:t>
            </a:r>
            <a:r>
              <a:rPr lang="en-GB" sz="2000" dirty="0">
                <a:ea typeface="+mn-lt"/>
                <a:cs typeface="+mn-lt"/>
              </a:rPr>
              <a:t>Police officers are accountable for their actions and decisions. They should be open to scrutiny and willing to explain and justify their actions when necessary.</a:t>
            </a:r>
            <a:endParaRPr lang="en-GB" sz="2000">
              <a:ea typeface="Calibri"/>
              <a:cs typeface="Calibri"/>
            </a:endParaRPr>
          </a:p>
          <a:p>
            <a:pPr>
              <a:buAutoNum type="arabicPeriod"/>
            </a:pPr>
            <a:endParaRPr lang="en-GB" sz="2000">
              <a:ea typeface="Calibri"/>
              <a:cs typeface="Calibri"/>
            </a:endParaRPr>
          </a:p>
          <a:p>
            <a:pPr marL="342900" indent="-342900">
              <a:buAutoNum type="arabicPeriod"/>
            </a:pPr>
            <a:endParaRPr lang="en-GB" sz="2000">
              <a:ea typeface="Calibri"/>
              <a:cs typeface="Calibri"/>
            </a:endParaRPr>
          </a:p>
          <a:p>
            <a:pPr marL="342900" indent="-342900">
              <a:buAutoNum type="arabicPeriod"/>
            </a:pPr>
            <a:endParaRPr lang="en-GB" sz="2000">
              <a:ea typeface="Calibri"/>
              <a:cs typeface="Calibri"/>
            </a:endParaRPr>
          </a:p>
        </p:txBody>
      </p:sp>
      <p:pic>
        <p:nvPicPr>
          <p:cNvPr id="3" name="Picture 2" descr="The Code of Ethics of the UK Police: explained – AAAPPP – Association  Against Abuse of Police Powers and Privileges">
            <a:extLst>
              <a:ext uri="{FF2B5EF4-FFF2-40B4-BE49-F238E27FC236}">
                <a16:creationId xmlns:a16="http://schemas.microsoft.com/office/drawing/2014/main" id="{FF220BCE-4E89-A16F-8A0F-EF1078B70FA8}"/>
              </a:ext>
            </a:extLst>
          </p:cNvPr>
          <p:cNvPicPr>
            <a:picLocks noChangeAspect="1"/>
          </p:cNvPicPr>
          <p:nvPr/>
        </p:nvPicPr>
        <p:blipFill rotWithShape="1">
          <a:blip r:embed="rId3"/>
          <a:srcRect l="5897" r="31119" b="-1"/>
          <a:stretch/>
        </p:blipFill>
        <p:spPr>
          <a:xfrm>
            <a:off x="7675658" y="2093976"/>
            <a:ext cx="3941064" cy="4096512"/>
          </a:xfrm>
          <a:prstGeom prst="rect">
            <a:avLst/>
          </a:prstGeom>
        </p:spPr>
      </p:pic>
    </p:spTree>
    <p:extLst>
      <p:ext uri="{BB962C8B-B14F-4D97-AF65-F5344CB8AC3E}">
        <p14:creationId xmlns:p14="http://schemas.microsoft.com/office/powerpoint/2010/main" val="3015772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B9BAFF-C21B-A12F-1180-A147B0803F6C}"/>
              </a:ext>
            </a:extLst>
          </p:cNvPr>
          <p:cNvSpPr>
            <a:spLocks noGrp="1"/>
          </p:cNvSpPr>
          <p:nvPr>
            <p:ph type="title"/>
          </p:nvPr>
        </p:nvSpPr>
        <p:spPr>
          <a:xfrm>
            <a:off x="572493" y="238539"/>
            <a:ext cx="11018520" cy="1434415"/>
          </a:xfrm>
        </p:spPr>
        <p:txBody>
          <a:bodyPr anchor="b">
            <a:normAutofit/>
          </a:bodyPr>
          <a:lstStyle/>
          <a:p>
            <a:endParaRPr lang="en-GB" sz="5400"/>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10C011-9B69-112E-1FF0-FDC8D3221580}"/>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2200" dirty="0">
                <a:ea typeface="+mn-lt"/>
                <a:cs typeface="+mn-lt"/>
              </a:rPr>
              <a:t>5)</a:t>
            </a:r>
            <a:r>
              <a:rPr lang="en-GB" sz="2200" b="1" dirty="0">
                <a:ea typeface="+mn-lt"/>
                <a:cs typeface="+mn-lt"/>
              </a:rPr>
              <a:t> Leadership:</a:t>
            </a:r>
            <a:r>
              <a:rPr lang="en-GB" sz="2200" dirty="0">
                <a:ea typeface="+mn-lt"/>
                <a:cs typeface="+mn-lt"/>
              </a:rPr>
              <a:t> Police leaders have a responsibility to uphold and promote the principles of the code within their organizations. They should lead by example and create a culture of ethical behaviour.</a:t>
            </a:r>
            <a:endParaRPr lang="en-GB" sz="2200" dirty="0">
              <a:ea typeface="Calibri" panose="020F0502020204030204"/>
              <a:cs typeface="Calibri" panose="020F0502020204030204"/>
            </a:endParaRPr>
          </a:p>
          <a:p>
            <a:pPr marL="0" indent="0">
              <a:buNone/>
            </a:pPr>
            <a:r>
              <a:rPr lang="en-GB" sz="2200" dirty="0">
                <a:ea typeface="+mn-lt"/>
                <a:cs typeface="+mn-lt"/>
              </a:rPr>
              <a:t>6)</a:t>
            </a:r>
            <a:r>
              <a:rPr lang="en-GB" sz="2200" b="1" dirty="0">
                <a:ea typeface="+mn-lt"/>
                <a:cs typeface="+mn-lt"/>
              </a:rPr>
              <a:t> Honesty and transparency:</a:t>
            </a:r>
            <a:r>
              <a:rPr lang="en-GB" sz="2200" dirty="0">
                <a:ea typeface="+mn-lt"/>
                <a:cs typeface="+mn-lt"/>
              </a:rPr>
              <a:t> Police officers should be honest and transparent in their actions and decisions, including when dealing with the public and the media.</a:t>
            </a:r>
            <a:endParaRPr lang="en-GB" sz="2200" dirty="0">
              <a:ea typeface="Calibri" panose="020F0502020204030204"/>
              <a:cs typeface="Calibri" panose="020F0502020204030204"/>
            </a:endParaRPr>
          </a:p>
          <a:p>
            <a:pPr marL="0" indent="0">
              <a:buNone/>
            </a:pPr>
            <a:r>
              <a:rPr lang="en-GB" sz="2200" dirty="0">
                <a:ea typeface="+mn-lt"/>
                <a:cs typeface="+mn-lt"/>
              </a:rPr>
              <a:t>7) </a:t>
            </a:r>
            <a:r>
              <a:rPr lang="en-GB" sz="2200" b="1" dirty="0">
                <a:ea typeface="+mn-lt"/>
                <a:cs typeface="+mn-lt"/>
              </a:rPr>
              <a:t>Use of force:</a:t>
            </a:r>
            <a:r>
              <a:rPr lang="en-GB" sz="2200" dirty="0">
                <a:ea typeface="+mn-lt"/>
                <a:cs typeface="+mn-lt"/>
              </a:rPr>
              <a:t> The code outlines the principles governing the use of force by police officers, emphasizing that it should be used only as a last resort and should be proportionate and necessary.</a:t>
            </a:r>
            <a:endParaRPr lang="en-GB" sz="2200" dirty="0">
              <a:ea typeface="Calibri" panose="020F0502020204030204"/>
              <a:cs typeface="Calibri" panose="020F0502020204030204"/>
            </a:endParaRPr>
          </a:p>
          <a:p>
            <a:pPr marL="342900" indent="-342900">
              <a:buAutoNum type="arabicPeriod"/>
            </a:pPr>
            <a:endParaRPr lang="en-GB" sz="2200">
              <a:ea typeface="Calibri" panose="020F0502020204030204"/>
              <a:cs typeface="Calibri" panose="020F0502020204030204"/>
            </a:endParaRPr>
          </a:p>
        </p:txBody>
      </p:sp>
      <p:pic>
        <p:nvPicPr>
          <p:cNvPr id="4" name="Picture 3" descr="The Code of Ethics of the UK Police: explained – AAAPPP – Association  Against Abuse of Police Powers and Privileges">
            <a:extLst>
              <a:ext uri="{FF2B5EF4-FFF2-40B4-BE49-F238E27FC236}">
                <a16:creationId xmlns:a16="http://schemas.microsoft.com/office/drawing/2014/main" id="{1B6C63F3-5048-778B-B8D0-77DD9D6A49B8}"/>
              </a:ext>
            </a:extLst>
          </p:cNvPr>
          <p:cNvPicPr>
            <a:picLocks noChangeAspect="1"/>
          </p:cNvPicPr>
          <p:nvPr/>
        </p:nvPicPr>
        <p:blipFill rotWithShape="1">
          <a:blip r:embed="rId3"/>
          <a:srcRect l="5897" r="31119" b="-1"/>
          <a:stretch/>
        </p:blipFill>
        <p:spPr>
          <a:xfrm>
            <a:off x="7675658" y="2093976"/>
            <a:ext cx="3941064" cy="4096512"/>
          </a:xfrm>
          <a:prstGeom prst="rect">
            <a:avLst/>
          </a:prstGeom>
        </p:spPr>
      </p:pic>
    </p:spTree>
    <p:extLst>
      <p:ext uri="{BB962C8B-B14F-4D97-AF65-F5344CB8AC3E}">
        <p14:creationId xmlns:p14="http://schemas.microsoft.com/office/powerpoint/2010/main" val="13757178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 holding each other's wrists and interlinked to form a circle">
            <a:extLst>
              <a:ext uri="{FF2B5EF4-FFF2-40B4-BE49-F238E27FC236}">
                <a16:creationId xmlns:a16="http://schemas.microsoft.com/office/drawing/2014/main" id="{575CAC78-B27A-8245-BBDB-08A2EF4D9248}"/>
              </a:ext>
            </a:extLst>
          </p:cNvPr>
          <p:cNvPicPr>
            <a:picLocks noChangeAspect="1"/>
          </p:cNvPicPr>
          <p:nvPr/>
        </p:nvPicPr>
        <p:blipFill rotWithShape="1">
          <a:blip r:embed="rId3"/>
          <a:srcRect l="19715" r="21106"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9007B5-5ADD-0780-334E-56D06345B910}"/>
              </a:ext>
            </a:extLst>
          </p:cNvPr>
          <p:cNvSpPr>
            <a:spLocks noGrp="1"/>
          </p:cNvSpPr>
          <p:nvPr>
            <p:ph type="title"/>
          </p:nvPr>
        </p:nvSpPr>
        <p:spPr>
          <a:xfrm>
            <a:off x="761801" y="328512"/>
            <a:ext cx="4778387" cy="1628970"/>
          </a:xfrm>
        </p:spPr>
        <p:txBody>
          <a:bodyPr anchor="ctr">
            <a:normAutofit/>
          </a:bodyPr>
          <a:lstStyle/>
          <a:p>
            <a:r>
              <a:rPr lang="en-GB" sz="4000">
                <a:ea typeface="Calibri Light"/>
                <a:cs typeface="Calibri Light"/>
              </a:rPr>
              <a:t>The importance of the Code of Ethics</a:t>
            </a:r>
            <a:endParaRPr lang="en-GB" sz="4000"/>
          </a:p>
        </p:txBody>
      </p:sp>
      <p:sp>
        <p:nvSpPr>
          <p:cNvPr id="3" name="Content Placeholder 2">
            <a:extLst>
              <a:ext uri="{FF2B5EF4-FFF2-40B4-BE49-F238E27FC236}">
                <a16:creationId xmlns:a16="http://schemas.microsoft.com/office/drawing/2014/main" id="{5897B8F1-1229-E914-4863-43CE226357DE}"/>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1900" b="1" dirty="0">
                <a:ea typeface="+mn-lt"/>
                <a:cs typeface="+mn-lt"/>
              </a:rPr>
              <a:t>Public Trust: </a:t>
            </a:r>
            <a:r>
              <a:rPr lang="en-GB" sz="1900" dirty="0">
                <a:ea typeface="+mn-lt"/>
                <a:cs typeface="+mn-lt"/>
              </a:rPr>
              <a:t>By adhering to the code, police officers can build and maintain trust and confidence within the communities they serve. This trust is essential for effective policing and community cooperation.</a:t>
            </a:r>
            <a:endParaRPr lang="en-GB" sz="1900" dirty="0">
              <a:ea typeface="Calibri" panose="020F0502020204030204"/>
              <a:cs typeface="Calibri" panose="020F0502020204030204"/>
            </a:endParaRPr>
          </a:p>
          <a:p>
            <a:r>
              <a:rPr lang="en-GB" sz="1900" b="1" dirty="0">
                <a:ea typeface="+mn-lt"/>
                <a:cs typeface="+mn-lt"/>
              </a:rPr>
              <a:t>Professionalism: </a:t>
            </a:r>
            <a:r>
              <a:rPr lang="en-GB" sz="1900" dirty="0">
                <a:ea typeface="+mn-lt"/>
                <a:cs typeface="+mn-lt"/>
              </a:rPr>
              <a:t>The code sets high standards for professional conduct among police officers, helping to ensure that they act in a manner that is consistent with the law and the values of the society they serve.</a:t>
            </a:r>
            <a:endParaRPr lang="en-GB" sz="1900" dirty="0"/>
          </a:p>
          <a:p>
            <a:endParaRPr lang="en-GB" sz="1900">
              <a:ea typeface="Calibri"/>
              <a:cs typeface="Calibri"/>
            </a:endParaRPr>
          </a:p>
        </p:txBody>
      </p:sp>
    </p:spTree>
    <p:extLst>
      <p:ext uri="{BB962C8B-B14F-4D97-AF65-F5344CB8AC3E}">
        <p14:creationId xmlns:p14="http://schemas.microsoft.com/office/powerpoint/2010/main" val="6727442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6B93BC7-CB11-0210-E630-82E49EC7BAF3}"/>
              </a:ext>
            </a:extLst>
          </p:cNvPr>
          <p:cNvSpPr>
            <a:spLocks noGrp="1"/>
          </p:cNvSpPr>
          <p:nvPr>
            <p:ph type="title"/>
          </p:nvPr>
        </p:nvSpPr>
        <p:spPr>
          <a:xfrm>
            <a:off x="1137034" y="609597"/>
            <a:ext cx="9392421" cy="1330841"/>
          </a:xfrm>
        </p:spPr>
        <p:txBody>
          <a:bodyPr>
            <a:normAutofit/>
          </a:bodyPr>
          <a:lstStyle/>
          <a:p>
            <a:r>
              <a:rPr lang="en-GB">
                <a:ea typeface="Calibri Light"/>
                <a:cs typeface="Calibri Light"/>
              </a:rPr>
              <a:t>The importance of the Code of Ethics </a:t>
            </a:r>
            <a:endParaRPr lang="en-GB"/>
          </a:p>
        </p:txBody>
      </p:sp>
      <p:sp>
        <p:nvSpPr>
          <p:cNvPr id="3" name="Content Placeholder 2">
            <a:extLst>
              <a:ext uri="{FF2B5EF4-FFF2-40B4-BE49-F238E27FC236}">
                <a16:creationId xmlns:a16="http://schemas.microsoft.com/office/drawing/2014/main" id="{4871D601-7B1D-C873-BD25-CB20071CA0A8}"/>
              </a:ext>
            </a:extLst>
          </p:cNvPr>
          <p:cNvSpPr>
            <a:spLocks noGrp="1"/>
          </p:cNvSpPr>
          <p:nvPr>
            <p:ph idx="1"/>
          </p:nvPr>
        </p:nvSpPr>
        <p:spPr>
          <a:xfrm>
            <a:off x="1137034" y="2198362"/>
            <a:ext cx="4958966" cy="3917773"/>
          </a:xfrm>
        </p:spPr>
        <p:txBody>
          <a:bodyPr vert="horz" lIns="91440" tIns="45720" rIns="91440" bIns="45720" rtlCol="0" anchor="t">
            <a:normAutofit/>
          </a:bodyPr>
          <a:lstStyle/>
          <a:p>
            <a:r>
              <a:rPr lang="en-GB" sz="1700" b="1" dirty="0">
                <a:ea typeface="+mn-lt"/>
                <a:cs typeface="+mn-lt"/>
              </a:rPr>
              <a:t>Accountability:</a:t>
            </a:r>
            <a:r>
              <a:rPr lang="en-GB" sz="1700" dirty="0">
                <a:ea typeface="+mn-lt"/>
                <a:cs typeface="+mn-lt"/>
              </a:rPr>
              <a:t> The code promotes accountability by requiring officers to justify their actions and decisions, which helps prevent abuse of power and misconduct.</a:t>
            </a:r>
            <a:endParaRPr lang="en-GB" sz="1700" dirty="0">
              <a:ea typeface="Calibri" panose="020F0502020204030204"/>
              <a:cs typeface="Calibri" panose="020F0502020204030204"/>
            </a:endParaRPr>
          </a:p>
          <a:p>
            <a:r>
              <a:rPr lang="en-GB" sz="1700" b="1" dirty="0">
                <a:ea typeface="+mn-lt"/>
                <a:cs typeface="+mn-lt"/>
              </a:rPr>
              <a:t>Human Rights:</a:t>
            </a:r>
            <a:r>
              <a:rPr lang="en-GB" sz="1700" dirty="0">
                <a:ea typeface="+mn-lt"/>
                <a:cs typeface="+mn-lt"/>
              </a:rPr>
              <a:t> It emphasizes the importance of respecting and upholding human rights, ensuring that policing activities are conducted in accordance with legal and ethical standards.</a:t>
            </a:r>
            <a:endParaRPr lang="en-GB" sz="1700" dirty="0"/>
          </a:p>
          <a:p>
            <a:r>
              <a:rPr lang="en-GB" sz="1700" b="1" dirty="0">
                <a:ea typeface="+mn-lt"/>
                <a:cs typeface="+mn-lt"/>
              </a:rPr>
              <a:t>Fairness and Impartiality:</a:t>
            </a:r>
            <a:r>
              <a:rPr lang="en-GB" sz="1700" dirty="0">
                <a:ea typeface="+mn-lt"/>
                <a:cs typeface="+mn-lt"/>
              </a:rPr>
              <a:t> By adhering to principles of fairness and impartiality, the code helps prevent discriminatory practices and promotes equal treatment for all individuals.</a:t>
            </a:r>
            <a:endParaRPr lang="en-GB" sz="1700" dirty="0"/>
          </a:p>
          <a:p>
            <a:endParaRPr lang="en-GB" sz="1700">
              <a:ea typeface="Calibri"/>
              <a:cs typeface="Calibri"/>
            </a:endParaRPr>
          </a:p>
        </p:txBody>
      </p:sp>
      <p:pic>
        <p:nvPicPr>
          <p:cNvPr id="4" name="Picture 3" descr="Code of Ethics – have your say | College of Policing">
            <a:extLst>
              <a:ext uri="{FF2B5EF4-FFF2-40B4-BE49-F238E27FC236}">
                <a16:creationId xmlns:a16="http://schemas.microsoft.com/office/drawing/2014/main" id="{2DCE60AB-1C7E-D40C-B17D-94DC2FEF8C33}"/>
              </a:ext>
            </a:extLst>
          </p:cNvPr>
          <p:cNvPicPr>
            <a:picLocks noChangeAspect="1"/>
          </p:cNvPicPr>
          <p:nvPr/>
        </p:nvPicPr>
        <p:blipFill>
          <a:blip r:embed="rId3"/>
          <a:stretch>
            <a:fillRect/>
          </a:stretch>
        </p:blipFill>
        <p:spPr>
          <a:xfrm>
            <a:off x="7235662" y="2184914"/>
            <a:ext cx="3755915" cy="3755915"/>
          </a:xfrm>
          <a:prstGeom prst="rect">
            <a:avLst/>
          </a:prstGeom>
        </p:spPr>
      </p:pic>
      <p:sp>
        <p:nvSpPr>
          <p:cNvPr id="18" name="Freeform: Shape 17">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478673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BEC53-B4EB-4370-BBB8-A3E9387064B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br>
              <a:rPr lang="en-US" sz="2800" kern="1200">
                <a:solidFill>
                  <a:srgbClr val="FFFFFF"/>
                </a:solidFill>
                <a:latin typeface="+mj-lt"/>
                <a:ea typeface="+mj-ea"/>
                <a:cs typeface="+mj-cs"/>
              </a:rPr>
            </a:br>
            <a:r>
              <a:rPr lang="en-US" sz="2800" kern="1200">
                <a:solidFill>
                  <a:srgbClr val="FFFFFF"/>
                </a:solidFill>
                <a:latin typeface="+mj-lt"/>
                <a:ea typeface="+mj-ea"/>
                <a:cs typeface="+mj-cs"/>
              </a:rPr>
              <a:t>National Decision Model and Code of Ethics</a:t>
            </a:r>
            <a:br>
              <a:rPr lang="en-US" sz="2800" kern="1200">
                <a:solidFill>
                  <a:srgbClr val="FFFFFF"/>
                </a:solidFill>
                <a:latin typeface="+mj-lt"/>
                <a:ea typeface="+mj-ea"/>
                <a:cs typeface="+mj-cs"/>
              </a:rPr>
            </a:br>
            <a:endParaRPr lang="en-US" sz="2800" kern="1200">
              <a:solidFill>
                <a:srgbClr val="FFFFFF"/>
              </a:solidFill>
              <a:latin typeface="+mj-lt"/>
              <a:ea typeface="+mj-ea"/>
              <a:cs typeface="+mj-cs"/>
            </a:endParaRPr>
          </a:p>
        </p:txBody>
      </p:sp>
      <p:pic>
        <p:nvPicPr>
          <p:cNvPr id="6" name="Content Placeholder 5" descr="Diagram&#10;&#10;Description automatically generated">
            <a:extLst>
              <a:ext uri="{FF2B5EF4-FFF2-40B4-BE49-F238E27FC236}">
                <a16:creationId xmlns:a16="http://schemas.microsoft.com/office/drawing/2014/main" id="{3E6C738F-FE4C-4AE3-915D-FA99BD44C98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777316" y="1351246"/>
            <a:ext cx="6780700" cy="4153179"/>
          </a:xfrm>
          <a:prstGeom prst="rect">
            <a:avLst/>
          </a:prstGeom>
        </p:spPr>
      </p:pic>
    </p:spTree>
    <p:extLst>
      <p:ext uri="{BB962C8B-B14F-4D97-AF65-F5344CB8AC3E}">
        <p14:creationId xmlns:p14="http://schemas.microsoft.com/office/powerpoint/2010/main" val="13755858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3595C-8E5A-0D4D-8CAE-0107D250AED4}"/>
              </a:ext>
            </a:extLst>
          </p:cNvPr>
          <p:cNvSpPr>
            <a:spLocks noGrp="1"/>
          </p:cNvSpPr>
          <p:nvPr>
            <p:ph type="title"/>
          </p:nvPr>
        </p:nvSpPr>
        <p:spPr>
          <a:xfrm>
            <a:off x="762001" y="1141711"/>
            <a:ext cx="3234466" cy="3474364"/>
          </a:xfrm>
        </p:spPr>
        <p:txBody>
          <a:bodyPr vert="horz" lIns="91440" tIns="45720" rIns="91440" bIns="45720" rtlCol="0" anchor="t">
            <a:normAutofit/>
          </a:bodyPr>
          <a:lstStyle/>
          <a:p>
            <a:r>
              <a:rPr lang="en-US" sz="3600" kern="1200">
                <a:solidFill>
                  <a:schemeClr val="tx1"/>
                </a:solidFill>
                <a:latin typeface="+mj-lt"/>
                <a:ea typeface="+mj-ea"/>
                <a:cs typeface="+mj-cs"/>
              </a:rPr>
              <a:t>Who regulates the police?</a:t>
            </a:r>
          </a:p>
        </p:txBody>
      </p:sp>
      <p:cxnSp>
        <p:nvCxnSpPr>
          <p:cNvPr id="18" name="Straight Connector 17">
            <a:extLst>
              <a:ext uri="{FF2B5EF4-FFF2-40B4-BE49-F238E27FC236}">
                <a16:creationId xmlns:a16="http://schemas.microsoft.com/office/drawing/2014/main" id="{33193FD5-6A49-7562-EA76-F15D42E15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Content Placeholder 3" descr="U.K. Arrests Over 100 in Protests Against Policing Bill | Time">
            <a:extLst>
              <a:ext uri="{FF2B5EF4-FFF2-40B4-BE49-F238E27FC236}">
                <a16:creationId xmlns:a16="http://schemas.microsoft.com/office/drawing/2014/main" id="{FDFD7D17-5BF1-7029-F10A-B5192F48FCB3}"/>
              </a:ext>
            </a:extLst>
          </p:cNvPr>
          <p:cNvPicPr>
            <a:picLocks noGrp="1" noChangeAspect="1"/>
          </p:cNvPicPr>
          <p:nvPr>
            <p:ph idx="1"/>
          </p:nvPr>
        </p:nvPicPr>
        <p:blipFill>
          <a:blip r:embed="rId3"/>
          <a:stretch>
            <a:fillRect/>
          </a:stretch>
        </p:blipFill>
        <p:spPr>
          <a:xfrm>
            <a:off x="4615543" y="1205901"/>
            <a:ext cx="6711317" cy="4466076"/>
          </a:xfrm>
          <a:prstGeom prst="rect">
            <a:avLst/>
          </a:prstGeom>
        </p:spPr>
      </p:pic>
    </p:spTree>
    <p:extLst>
      <p:ext uri="{BB962C8B-B14F-4D97-AF65-F5344CB8AC3E}">
        <p14:creationId xmlns:p14="http://schemas.microsoft.com/office/powerpoint/2010/main" val="42377048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13721-BF15-D869-8891-44B999351340}"/>
              </a:ext>
            </a:extLst>
          </p:cNvPr>
          <p:cNvSpPr>
            <a:spLocks noGrp="1"/>
          </p:cNvSpPr>
          <p:nvPr>
            <p:ph type="title"/>
          </p:nvPr>
        </p:nvSpPr>
        <p:spPr>
          <a:xfrm>
            <a:off x="4128368" y="4522156"/>
            <a:ext cx="4937937" cy="1363215"/>
          </a:xfrm>
        </p:spPr>
        <p:txBody>
          <a:bodyPr vert="horz" lIns="91440" tIns="45720" rIns="91440" bIns="45720" rtlCol="0" anchor="t">
            <a:normAutofit/>
          </a:bodyPr>
          <a:lstStyle/>
          <a:p>
            <a:r>
              <a:rPr lang="en-US" kern="1200">
                <a:solidFill>
                  <a:schemeClr val="tx1"/>
                </a:solidFill>
                <a:latin typeface="+mj-lt"/>
                <a:ea typeface="+mj-ea"/>
                <a:cs typeface="+mj-cs"/>
              </a:rPr>
              <a:t>Organisations</a:t>
            </a:r>
          </a:p>
        </p:txBody>
      </p:sp>
      <p:sp>
        <p:nvSpPr>
          <p:cNvPr id="13" name="Freeform: Shape 12">
            <a:extLst>
              <a:ext uri="{FF2B5EF4-FFF2-40B4-BE49-F238E27FC236}">
                <a16:creationId xmlns:a16="http://schemas.microsoft.com/office/drawing/2014/main" id="{2E2D6188-24E5-426A-BB2A-3FA2D6B9C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8331"/>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1208BC59-C84F-483F-80CD-FAEC74229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573"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Text&#10;&#10;Description automatically generated">
            <a:extLst>
              <a:ext uri="{FF2B5EF4-FFF2-40B4-BE49-F238E27FC236}">
                <a16:creationId xmlns:a16="http://schemas.microsoft.com/office/drawing/2014/main" id="{D06643D7-5468-5160-D140-13FDDA4813BF}"/>
              </a:ext>
            </a:extLst>
          </p:cNvPr>
          <p:cNvPicPr>
            <a:picLocks noGrp="1" noChangeAspect="1"/>
          </p:cNvPicPr>
          <p:nvPr>
            <p:ph idx="1"/>
          </p:nvPr>
        </p:nvPicPr>
        <p:blipFill>
          <a:blip r:embed="rId3"/>
          <a:stretch>
            <a:fillRect/>
          </a:stretch>
        </p:blipFill>
        <p:spPr>
          <a:xfrm>
            <a:off x="1992086" y="553587"/>
            <a:ext cx="2410097" cy="820058"/>
          </a:xfrm>
          <a:prstGeom prst="rect">
            <a:avLst/>
          </a:prstGeom>
        </p:spPr>
      </p:pic>
      <p:sp>
        <p:nvSpPr>
          <p:cNvPr id="21" name="Freeform: Shape 20">
            <a:extLst>
              <a:ext uri="{FF2B5EF4-FFF2-40B4-BE49-F238E27FC236}">
                <a16:creationId xmlns:a16="http://schemas.microsoft.com/office/drawing/2014/main" id="{A1DABD52-05DF-4F31-AFB9-B330D8BE4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25559" y="725908"/>
            <a:ext cx="2852928" cy="2852928"/>
          </a:xfrm>
          <a:custGeom>
            <a:avLst/>
            <a:gdLst>
              <a:gd name="connsiteX0" fmla="*/ 1426464 w 2852928"/>
              <a:gd name="connsiteY0" fmla="*/ 0 h 2852928"/>
              <a:gd name="connsiteX1" fmla="*/ 2852928 w 2852928"/>
              <a:gd name="connsiteY1" fmla="*/ 1426464 h 2852928"/>
              <a:gd name="connsiteX2" fmla="*/ 1426464 w 2852928"/>
              <a:gd name="connsiteY2" fmla="*/ 2852928 h 2852928"/>
              <a:gd name="connsiteX3" fmla="*/ 0 w 2852928"/>
              <a:gd name="connsiteY3" fmla="*/ 1426464 h 2852928"/>
              <a:gd name="connsiteX4" fmla="*/ 1426464 w 2852928"/>
              <a:gd name="connsiteY4" fmla="*/ 0 h 28529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0967" y="561316"/>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descr="Logo, company name&#10;&#10;Description automatically generated">
            <a:extLst>
              <a:ext uri="{FF2B5EF4-FFF2-40B4-BE49-F238E27FC236}">
                <a16:creationId xmlns:a16="http://schemas.microsoft.com/office/drawing/2014/main" id="{791F5304-BD1D-2222-831C-8DC78F33F541}"/>
              </a:ext>
            </a:extLst>
          </p:cNvPr>
          <p:cNvPicPr>
            <a:picLocks noChangeAspect="1"/>
          </p:cNvPicPr>
          <p:nvPr/>
        </p:nvPicPr>
        <p:blipFill>
          <a:blip r:embed="rId4"/>
          <a:stretch>
            <a:fillRect/>
          </a:stretch>
        </p:blipFill>
        <p:spPr>
          <a:xfrm>
            <a:off x="5982789" y="1702644"/>
            <a:ext cx="1939835" cy="969917"/>
          </a:xfrm>
          <a:prstGeom prst="rect">
            <a:avLst/>
          </a:prstGeom>
        </p:spPr>
      </p:pic>
      <p:pic>
        <p:nvPicPr>
          <p:cNvPr id="8" name="Picture 8" descr="Logo, company name&#10;&#10;Description automatically generated">
            <a:extLst>
              <a:ext uri="{FF2B5EF4-FFF2-40B4-BE49-F238E27FC236}">
                <a16:creationId xmlns:a16="http://schemas.microsoft.com/office/drawing/2014/main" id="{4A368B76-8393-02D5-C9FB-EBF8BFDDF9D8}"/>
              </a:ext>
            </a:extLst>
          </p:cNvPr>
          <p:cNvPicPr>
            <a:picLocks noChangeAspect="1"/>
          </p:cNvPicPr>
          <p:nvPr/>
        </p:nvPicPr>
        <p:blipFill>
          <a:blip r:embed="rId5"/>
          <a:stretch>
            <a:fillRect/>
          </a:stretch>
        </p:blipFill>
        <p:spPr>
          <a:xfrm>
            <a:off x="236643" y="4113679"/>
            <a:ext cx="2329136" cy="1554698"/>
          </a:xfrm>
          <a:prstGeom prst="rect">
            <a:avLst/>
          </a:prstGeom>
        </p:spPr>
      </p:pic>
      <p:sp>
        <p:nvSpPr>
          <p:cNvPr id="25" name="Freeform: Shape 24">
            <a:extLst>
              <a:ext uri="{FF2B5EF4-FFF2-40B4-BE49-F238E27FC236}">
                <a16:creationId xmlns:a16="http://schemas.microsoft.com/office/drawing/2014/main" id="{6B9D64DB-4D5C-4A91-B45F-F301E3174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2"/>
            <a:ext cx="3439432" cy="3550083"/>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8E4F04B5-4D4A-4F70-8549-384AF5351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8761" y="-4330"/>
            <a:ext cx="3273238" cy="3383891"/>
          </a:xfrm>
          <a:custGeom>
            <a:avLst/>
            <a:gdLst>
              <a:gd name="connsiteX0" fmla="*/ 122841 w 3273238"/>
              <a:gd name="connsiteY0" fmla="*/ 0 h 3383891"/>
              <a:gd name="connsiteX1" fmla="*/ 3273238 w 3273238"/>
              <a:gd name="connsiteY1" fmla="*/ 0 h 3383891"/>
              <a:gd name="connsiteX2" fmla="*/ 3273238 w 3273238"/>
              <a:gd name="connsiteY2" fmla="*/ 3291335 h 3383891"/>
              <a:gd name="connsiteX3" fmla="*/ 3118338 w 3273238"/>
              <a:gd name="connsiteY3" fmla="*/ 3331164 h 3383891"/>
              <a:gd name="connsiteX4" fmla="*/ 2595295 w 3273238"/>
              <a:gd name="connsiteY4" fmla="*/ 3383891 h 3383891"/>
              <a:gd name="connsiteX5" fmla="*/ 0 w 3273238"/>
              <a:gd name="connsiteY5" fmla="*/ 788596 h 3383891"/>
              <a:gd name="connsiteX6" fmla="*/ 116679 w 3273238"/>
              <a:gd name="connsiteY6" fmla="*/ 16835 h 338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A picture containing graphical user interface&#10;&#10;Description automatically generated">
            <a:extLst>
              <a:ext uri="{FF2B5EF4-FFF2-40B4-BE49-F238E27FC236}">
                <a16:creationId xmlns:a16="http://schemas.microsoft.com/office/drawing/2014/main" id="{E7008CA6-3CD4-E4F7-4249-59EC8919466E}"/>
              </a:ext>
            </a:extLst>
          </p:cNvPr>
          <p:cNvPicPr>
            <a:picLocks noChangeAspect="1"/>
          </p:cNvPicPr>
          <p:nvPr/>
        </p:nvPicPr>
        <p:blipFill>
          <a:blip r:embed="rId6"/>
          <a:stretch>
            <a:fillRect/>
          </a:stretch>
        </p:blipFill>
        <p:spPr>
          <a:xfrm>
            <a:off x="9829800" y="789095"/>
            <a:ext cx="1952160" cy="1110825"/>
          </a:xfrm>
          <a:prstGeom prst="rect">
            <a:avLst/>
          </a:prstGeom>
        </p:spPr>
      </p:pic>
      <p:sp>
        <p:nvSpPr>
          <p:cNvPr id="29" name="Freeform: Shape 28">
            <a:extLst>
              <a:ext uri="{FF2B5EF4-FFF2-40B4-BE49-F238E27FC236}">
                <a16:creationId xmlns:a16="http://schemas.microsoft.com/office/drawing/2014/main" id="{0D14DB62-3EB3-452E-89EE-30B0CDB0C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63236" y="4071322"/>
            <a:ext cx="2828765" cy="2786678"/>
          </a:xfrm>
          <a:custGeom>
            <a:avLst/>
            <a:gdLst>
              <a:gd name="connsiteX0" fmla="*/ 1888236 w 2828765"/>
              <a:gd name="connsiteY0" fmla="*/ 0 h 2786678"/>
              <a:gd name="connsiteX1" fmla="*/ 2788281 w 2828765"/>
              <a:gd name="connsiteY1" fmla="*/ 227900 h 2786678"/>
              <a:gd name="connsiteX2" fmla="*/ 2828765 w 2828765"/>
              <a:gd name="connsiteY2" fmla="*/ 252495 h 2786678"/>
              <a:gd name="connsiteX3" fmla="*/ 2828765 w 2828765"/>
              <a:gd name="connsiteY3" fmla="*/ 2786678 h 2786678"/>
              <a:gd name="connsiteX4" fmla="*/ 227128 w 2828765"/>
              <a:gd name="connsiteY4" fmla="*/ 2786678 h 2786678"/>
              <a:gd name="connsiteX5" fmla="*/ 148387 w 2828765"/>
              <a:gd name="connsiteY5" fmla="*/ 2623223 h 2786678"/>
              <a:gd name="connsiteX6" fmla="*/ 0 w 2828765"/>
              <a:gd name="connsiteY6" fmla="*/ 1888236 h 2786678"/>
              <a:gd name="connsiteX7" fmla="*/ 1888236 w 2828765"/>
              <a:gd name="connsiteY7" fmla="*/ 0 h 278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CB14CE1B-4BC5-4EF2-BE3D-05E4F580B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9331" y="3907418"/>
            <a:ext cx="2992669" cy="295058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descr="Logo, company name&#10;&#10;Description automatically generated">
            <a:extLst>
              <a:ext uri="{FF2B5EF4-FFF2-40B4-BE49-F238E27FC236}">
                <a16:creationId xmlns:a16="http://schemas.microsoft.com/office/drawing/2014/main" id="{B2837A7F-D179-4CB9-EEBD-620376051920}"/>
              </a:ext>
            </a:extLst>
          </p:cNvPr>
          <p:cNvPicPr>
            <a:picLocks noChangeAspect="1"/>
          </p:cNvPicPr>
          <p:nvPr/>
        </p:nvPicPr>
        <p:blipFill>
          <a:blip r:embed="rId7"/>
          <a:stretch>
            <a:fillRect/>
          </a:stretch>
        </p:blipFill>
        <p:spPr>
          <a:xfrm>
            <a:off x="9888582" y="5276136"/>
            <a:ext cx="2135777" cy="885566"/>
          </a:xfrm>
          <a:prstGeom prst="rect">
            <a:avLst/>
          </a:prstGeom>
        </p:spPr>
      </p:pic>
    </p:spTree>
    <p:extLst>
      <p:ext uri="{BB962C8B-B14F-4D97-AF65-F5344CB8AC3E}">
        <p14:creationId xmlns:p14="http://schemas.microsoft.com/office/powerpoint/2010/main" val="2035634587"/>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185AE9-2290-03D6-3E7C-743763E2DE15}"/>
              </a:ext>
            </a:extLst>
          </p:cNvPr>
          <p:cNvSpPr>
            <a:spLocks noGrp="1"/>
          </p:cNvSpPr>
          <p:nvPr>
            <p:ph type="title"/>
          </p:nvPr>
        </p:nvSpPr>
        <p:spPr>
          <a:xfrm>
            <a:off x="8128990" y="637763"/>
            <a:ext cx="2916358" cy="1495758"/>
          </a:xfrm>
        </p:spPr>
        <p:txBody>
          <a:bodyPr anchor="t">
            <a:normAutofit/>
          </a:bodyPr>
          <a:lstStyle/>
          <a:p>
            <a:r>
              <a:rPr lang="en-US" sz="3700">
                <a:cs typeface="Calibri Light"/>
              </a:rPr>
              <a:t>Police Crime Commissioner</a:t>
            </a:r>
            <a:endParaRPr lang="en-US" sz="3700"/>
          </a:p>
        </p:txBody>
      </p:sp>
      <p:sp>
        <p:nvSpPr>
          <p:cNvPr id="22" name="Rectangle 21">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 y="0"/>
            <a:ext cx="7534621"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person, person, necktie&#10;&#10;Description automatically generated">
            <a:extLst>
              <a:ext uri="{FF2B5EF4-FFF2-40B4-BE49-F238E27FC236}">
                <a16:creationId xmlns:a16="http://schemas.microsoft.com/office/drawing/2014/main" id="{5AAD7DE6-D9E6-4559-8E69-3C728032E044}"/>
              </a:ext>
            </a:extLst>
          </p:cNvPr>
          <p:cNvPicPr>
            <a:picLocks noChangeAspect="1"/>
          </p:cNvPicPr>
          <p:nvPr/>
        </p:nvPicPr>
        <p:blipFill rotWithShape="1">
          <a:blip r:embed="rId3"/>
          <a:srcRect b="2599"/>
          <a:stretch/>
        </p:blipFill>
        <p:spPr>
          <a:xfrm>
            <a:off x="1155547" y="637762"/>
            <a:ext cx="5725584" cy="5576770"/>
          </a:xfrm>
          <a:prstGeom prst="rect">
            <a:avLst/>
          </a:prstGeom>
        </p:spPr>
      </p:pic>
      <p:sp>
        <p:nvSpPr>
          <p:cNvPr id="24" name="Rectangle 2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8990" y="2294388"/>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552E61-6945-0D0E-3564-80AFEABEB8A3}"/>
              </a:ext>
            </a:extLst>
          </p:cNvPr>
          <p:cNvSpPr>
            <a:spLocks noGrp="1"/>
          </p:cNvSpPr>
          <p:nvPr>
            <p:ph idx="1"/>
          </p:nvPr>
        </p:nvSpPr>
        <p:spPr>
          <a:xfrm>
            <a:off x="8128937" y="2500975"/>
            <a:ext cx="2916412" cy="3675988"/>
          </a:xfrm>
        </p:spPr>
        <p:txBody>
          <a:bodyPr vert="horz" lIns="91440" tIns="45720" rIns="91440" bIns="45720" rtlCol="0">
            <a:normAutofit/>
          </a:bodyPr>
          <a:lstStyle/>
          <a:p>
            <a:r>
              <a:rPr lang="en-US" sz="2000">
                <a:ea typeface="+mn-lt"/>
                <a:cs typeface="+mn-lt"/>
                <a:hlinkClick r:id="rId4"/>
              </a:rPr>
              <a:t>https://youtu.be/9lZX4k3lSNs</a:t>
            </a:r>
            <a:r>
              <a:rPr lang="en-US" sz="2000">
                <a:ea typeface="+mn-lt"/>
                <a:cs typeface="+mn-lt"/>
              </a:rPr>
              <a:t> </a:t>
            </a:r>
            <a:endParaRPr lang="en-US" sz="2000">
              <a:cs typeface="Calibri"/>
            </a:endParaRPr>
          </a:p>
          <a:p>
            <a:endParaRPr lang="en-US" sz="2000">
              <a:cs typeface="Calibri"/>
            </a:endParaRPr>
          </a:p>
          <a:p>
            <a:endParaRPr lang="en-US" sz="2000">
              <a:cs typeface="Calibri"/>
            </a:endParaRPr>
          </a:p>
        </p:txBody>
      </p:sp>
    </p:spTree>
    <p:extLst>
      <p:ext uri="{BB962C8B-B14F-4D97-AF65-F5344CB8AC3E}">
        <p14:creationId xmlns:p14="http://schemas.microsoft.com/office/powerpoint/2010/main" val="31845723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B70BB3-807F-1876-3E65-AC8BC9DBB0B1}"/>
              </a:ext>
            </a:extLst>
          </p:cNvPr>
          <p:cNvSpPr>
            <a:spLocks noGrp="1"/>
          </p:cNvSpPr>
          <p:nvPr>
            <p:ph type="title"/>
          </p:nvPr>
        </p:nvSpPr>
        <p:spPr>
          <a:xfrm>
            <a:off x="1155556" y="638113"/>
            <a:ext cx="4284417" cy="1665386"/>
          </a:xfrm>
        </p:spPr>
        <p:txBody>
          <a:bodyPr vert="horz" lIns="91440" tIns="45720" rIns="91440" bIns="45720" rtlCol="0" anchor="t">
            <a:normAutofit/>
          </a:bodyPr>
          <a:lstStyle/>
          <a:p>
            <a:r>
              <a:rPr lang="en-US" kern="1200">
                <a:solidFill>
                  <a:schemeClr val="bg1"/>
                </a:solidFill>
                <a:latin typeface="+mj-lt"/>
                <a:ea typeface="+mj-ea"/>
                <a:cs typeface="+mj-cs"/>
              </a:rPr>
              <a:t>Task.... 5 mins</a:t>
            </a:r>
          </a:p>
        </p:txBody>
      </p:sp>
      <p:sp>
        <p:nvSpPr>
          <p:cNvPr id="21" name="Rectangle 2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D3F93C-443C-441C-7B88-440ED6798995}"/>
              </a:ext>
            </a:extLst>
          </p:cNvPr>
          <p:cNvSpPr>
            <a:spLocks noGrp="1"/>
          </p:cNvSpPr>
          <p:nvPr>
            <p:ph idx="1"/>
          </p:nvPr>
        </p:nvSpPr>
        <p:spPr>
          <a:xfrm>
            <a:off x="6739465" y="2639117"/>
            <a:ext cx="3960246" cy="3575415"/>
          </a:xfrm>
        </p:spPr>
        <p:txBody>
          <a:bodyPr vert="horz" lIns="91440" tIns="45720" rIns="91440" bIns="45720" rtlCol="0" anchor="t">
            <a:normAutofit/>
          </a:bodyPr>
          <a:lstStyle/>
          <a:p>
            <a:pPr marL="0" indent="0">
              <a:buNone/>
            </a:pPr>
            <a:r>
              <a:rPr lang="en-US" sz="2400" kern="1200">
                <a:solidFill>
                  <a:schemeClr val="tx1"/>
                </a:solidFill>
                <a:latin typeface="+mn-lt"/>
                <a:ea typeface="+mn-ea"/>
                <a:cs typeface="+mn-cs"/>
              </a:rPr>
              <a:t>Find the PCC for South Wales and note his priorities</a:t>
            </a:r>
          </a:p>
        </p:txBody>
      </p:sp>
      <p:sp>
        <p:nvSpPr>
          <p:cNvPr id="23" name="Rectangle 22">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4420" y="2426310"/>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2C6CEC6-DAB0-684A-2752-93CB03649209}"/>
              </a:ext>
            </a:extLst>
          </p:cNvPr>
          <p:cNvPicPr>
            <a:picLocks noChangeAspect="1"/>
          </p:cNvPicPr>
          <p:nvPr/>
        </p:nvPicPr>
        <p:blipFill>
          <a:blip r:embed="rId3"/>
          <a:stretch>
            <a:fillRect/>
          </a:stretch>
        </p:blipFill>
        <p:spPr>
          <a:xfrm>
            <a:off x="1155556" y="3536188"/>
            <a:ext cx="4284399" cy="1785166"/>
          </a:xfrm>
          <a:prstGeom prst="rect">
            <a:avLst/>
          </a:prstGeom>
        </p:spPr>
      </p:pic>
    </p:spTree>
    <p:extLst>
      <p:ext uri="{BB962C8B-B14F-4D97-AF65-F5344CB8AC3E}">
        <p14:creationId xmlns:p14="http://schemas.microsoft.com/office/powerpoint/2010/main" val="3716824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C779D3A-EE2A-FEED-749A-042B3D919F05}"/>
              </a:ext>
            </a:extLst>
          </p:cNvPr>
          <p:cNvPicPr>
            <a:picLocks noChangeAspect="1"/>
          </p:cNvPicPr>
          <p:nvPr/>
        </p:nvPicPr>
        <p:blipFill rotWithShape="1">
          <a:blip r:embed="rId3"/>
          <a:srcRect l="28715" r="24464" b="625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CE3DB4-311A-472D-2EA1-F534E87CD44C}"/>
              </a:ext>
            </a:extLst>
          </p:cNvPr>
          <p:cNvSpPr>
            <a:spLocks noGrp="1"/>
          </p:cNvSpPr>
          <p:nvPr>
            <p:ph type="title"/>
          </p:nvPr>
        </p:nvSpPr>
        <p:spPr>
          <a:xfrm>
            <a:off x="761801" y="328512"/>
            <a:ext cx="4778387" cy="1628970"/>
          </a:xfrm>
        </p:spPr>
        <p:txBody>
          <a:bodyPr anchor="ctr">
            <a:normAutofit/>
          </a:bodyPr>
          <a:lstStyle/>
          <a:p>
            <a:r>
              <a:rPr lang="en-GB" sz="3400" i="1">
                <a:ea typeface="Calibri Light"/>
                <a:cs typeface="Calibri Light"/>
              </a:rPr>
              <a:t>"The police are the public and the public are the police"-</a:t>
            </a:r>
            <a:r>
              <a:rPr lang="en-GB" sz="3400">
                <a:ea typeface="Calibri Light"/>
                <a:cs typeface="Calibri Light"/>
              </a:rPr>
              <a:t> Sir Robert Peel </a:t>
            </a:r>
            <a:endParaRPr lang="en-GB" sz="3400"/>
          </a:p>
        </p:txBody>
      </p:sp>
      <p:sp>
        <p:nvSpPr>
          <p:cNvPr id="3" name="Content Placeholder 2">
            <a:extLst>
              <a:ext uri="{FF2B5EF4-FFF2-40B4-BE49-F238E27FC236}">
                <a16:creationId xmlns:a16="http://schemas.microsoft.com/office/drawing/2014/main" id="{E780DD8E-1BEA-89B2-B9EE-C5D4FDB2ED3F}"/>
              </a:ext>
            </a:extLst>
          </p:cNvPr>
          <p:cNvSpPr>
            <a:spLocks noGrp="1"/>
          </p:cNvSpPr>
          <p:nvPr>
            <p:ph idx="1"/>
          </p:nvPr>
        </p:nvSpPr>
        <p:spPr>
          <a:xfrm>
            <a:off x="761801" y="2884929"/>
            <a:ext cx="4659756" cy="3374137"/>
          </a:xfrm>
        </p:spPr>
        <p:txBody>
          <a:bodyPr vert="horz" lIns="91440" tIns="45720" rIns="91440" bIns="45720" rtlCol="0" anchor="ctr">
            <a:normAutofit/>
          </a:bodyPr>
          <a:lstStyle/>
          <a:p>
            <a:pPr marL="0" indent="0">
              <a:buNone/>
            </a:pPr>
            <a:r>
              <a:rPr lang="en-GB" b="1" u="sng" dirty="0">
                <a:ea typeface="Calibri"/>
                <a:cs typeface="Calibri"/>
              </a:rPr>
              <a:t>TASK</a:t>
            </a:r>
            <a:endParaRPr lang="en-US" u="sng"/>
          </a:p>
          <a:p>
            <a:endParaRPr lang="en-GB" sz="2000">
              <a:ea typeface="Calibri"/>
              <a:cs typeface="Calibri"/>
            </a:endParaRPr>
          </a:p>
          <a:p>
            <a:r>
              <a:rPr lang="en-GB" sz="2000" dirty="0">
                <a:ea typeface="Calibri"/>
                <a:cs typeface="Calibri"/>
              </a:rPr>
              <a:t>What is policing by consent?</a:t>
            </a:r>
          </a:p>
          <a:p>
            <a:r>
              <a:rPr lang="en-GB" sz="2000" dirty="0">
                <a:ea typeface="Calibri"/>
                <a:cs typeface="Calibri"/>
              </a:rPr>
              <a:t>Why is it important?</a:t>
            </a:r>
          </a:p>
        </p:txBody>
      </p:sp>
    </p:spTree>
    <p:extLst>
      <p:ext uri="{BB962C8B-B14F-4D97-AF65-F5344CB8AC3E}">
        <p14:creationId xmlns:p14="http://schemas.microsoft.com/office/powerpoint/2010/main" val="10611995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0586A-F428-EB69-86DB-9DF0F08B23E3}"/>
              </a:ext>
            </a:extLst>
          </p:cNvPr>
          <p:cNvSpPr>
            <a:spLocks noGrp="1"/>
          </p:cNvSpPr>
          <p:nvPr>
            <p:ph type="title"/>
          </p:nvPr>
        </p:nvSpPr>
        <p:spPr>
          <a:xfrm>
            <a:off x="1156852" y="637762"/>
            <a:ext cx="2190782" cy="5576770"/>
          </a:xfrm>
        </p:spPr>
        <p:txBody>
          <a:bodyPr anchor="t">
            <a:normAutofit/>
          </a:bodyPr>
          <a:lstStyle/>
          <a:p>
            <a:r>
              <a:rPr lang="en-GB" sz="3600" dirty="0">
                <a:solidFill>
                  <a:schemeClr val="bg1"/>
                </a:solidFill>
                <a:ea typeface="Calibri Light"/>
                <a:cs typeface="Calibri Light"/>
              </a:rPr>
              <a:t>Policing by consent</a:t>
            </a:r>
          </a:p>
        </p:txBody>
      </p:sp>
      <p:sp>
        <p:nvSpPr>
          <p:cNvPr id="21" name="Rectangle 20">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A7C5D4-39DE-484F-643D-5B5D03475A88}"/>
              </a:ext>
            </a:extLst>
          </p:cNvPr>
          <p:cNvSpPr>
            <a:spLocks noGrp="1"/>
          </p:cNvSpPr>
          <p:nvPr>
            <p:ph idx="1"/>
          </p:nvPr>
        </p:nvSpPr>
        <p:spPr>
          <a:xfrm>
            <a:off x="4654732" y="850052"/>
            <a:ext cx="6390623" cy="5326911"/>
          </a:xfrm>
        </p:spPr>
        <p:txBody>
          <a:bodyPr vert="horz" lIns="91440" tIns="45720" rIns="91440" bIns="45720" rtlCol="0" anchor="t">
            <a:normAutofit/>
          </a:bodyPr>
          <a:lstStyle/>
          <a:p>
            <a:endParaRPr lang="en-GB" sz="2400" dirty="0">
              <a:ea typeface="Calibri"/>
              <a:cs typeface="Calibri"/>
            </a:endParaRPr>
          </a:p>
          <a:p>
            <a:endParaRPr lang="en-GB" sz="2400" dirty="0">
              <a:ea typeface="Calibri"/>
              <a:cs typeface="Calibri"/>
            </a:endParaRPr>
          </a:p>
          <a:p>
            <a:endParaRPr lang="en-GB" sz="2400">
              <a:ea typeface="Calibri" panose="020F0502020204030204"/>
              <a:cs typeface="Calibri" panose="020F0502020204030204"/>
            </a:endParaRPr>
          </a:p>
        </p:txBody>
      </p:sp>
      <p:sp>
        <p:nvSpPr>
          <p:cNvPr id="5" name="TextBox 1">
            <a:extLst>
              <a:ext uri="{FF2B5EF4-FFF2-40B4-BE49-F238E27FC236}">
                <a16:creationId xmlns:a16="http://schemas.microsoft.com/office/drawing/2014/main" id="{A4F2B937-BF67-DF57-298C-37ACF02F82D6}"/>
              </a:ext>
            </a:extLst>
          </p:cNvPr>
          <p:cNvSpPr txBox="1"/>
          <p:nvPr/>
        </p:nvSpPr>
        <p:spPr>
          <a:xfrm>
            <a:off x="3909841" y="1956113"/>
            <a:ext cx="7597602" cy="2677656"/>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b="0" i="1" dirty="0">
                <a:solidFill>
                  <a:srgbClr val="333333"/>
                </a:solidFill>
                <a:effectLst/>
                <a:latin typeface="+mj-lt"/>
              </a:rPr>
              <a:t>“Derived from the nine principles of policing developed by the founder of the Metropolitan Police, Robert Peel, the notion of ‘policing by consent’ is rooted in the belief that for policing to be effective, there must be broad public support for a police service's actions”- (London Assembly, 2023)</a:t>
            </a:r>
            <a:endParaRPr lang="en-GB" sz="2800" i="1" dirty="0">
              <a:latin typeface="+mj-lt"/>
            </a:endParaRPr>
          </a:p>
        </p:txBody>
      </p:sp>
    </p:spTree>
    <p:extLst>
      <p:ext uri="{BB962C8B-B14F-4D97-AF65-F5344CB8AC3E}">
        <p14:creationId xmlns:p14="http://schemas.microsoft.com/office/powerpoint/2010/main" val="3262559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EA1EA-5FB3-F67C-CECF-56FE92FFA8F2}"/>
              </a:ext>
            </a:extLst>
          </p:cNvPr>
          <p:cNvSpPr>
            <a:spLocks noGrp="1"/>
          </p:cNvSpPr>
          <p:nvPr>
            <p:ph type="title"/>
          </p:nvPr>
        </p:nvSpPr>
        <p:spPr/>
        <p:txBody>
          <a:bodyPr/>
          <a:lstStyle/>
          <a:p>
            <a:endParaRPr lang="en-GB"/>
          </a:p>
        </p:txBody>
      </p:sp>
      <p:pic>
        <p:nvPicPr>
          <p:cNvPr id="4" name="Content Placeholder 3" descr="Robert Peel quote: The police are the public and the public are the...">
            <a:extLst>
              <a:ext uri="{FF2B5EF4-FFF2-40B4-BE49-F238E27FC236}">
                <a16:creationId xmlns:a16="http://schemas.microsoft.com/office/drawing/2014/main" id="{A06EF0D2-75B9-CFA0-B6A5-178D2065FCBE}"/>
              </a:ext>
            </a:extLst>
          </p:cNvPr>
          <p:cNvPicPr>
            <a:picLocks noGrp="1" noChangeAspect="1"/>
          </p:cNvPicPr>
          <p:nvPr>
            <p:ph idx="1"/>
          </p:nvPr>
        </p:nvPicPr>
        <p:blipFill>
          <a:blip r:embed="rId3"/>
          <a:stretch>
            <a:fillRect/>
          </a:stretch>
        </p:blipFill>
        <p:spPr>
          <a:xfrm>
            <a:off x="1472703" y="1825625"/>
            <a:ext cx="9246593" cy="4351338"/>
          </a:xfrm>
        </p:spPr>
      </p:pic>
      <p:sp>
        <p:nvSpPr>
          <p:cNvPr id="3" name="Rectangle 2">
            <a:extLst>
              <a:ext uri="{FF2B5EF4-FFF2-40B4-BE49-F238E27FC236}">
                <a16:creationId xmlns:a16="http://schemas.microsoft.com/office/drawing/2014/main" id="{474853AE-3E51-1E9A-BD93-15F61DCAAFAE}"/>
              </a:ext>
            </a:extLst>
          </p:cNvPr>
          <p:cNvSpPr/>
          <p:nvPr/>
        </p:nvSpPr>
        <p:spPr>
          <a:xfrm>
            <a:off x="5500914" y="5718628"/>
            <a:ext cx="1248228" cy="261257"/>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141709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81009-A193-FAB8-4310-60D1466750AE}"/>
              </a:ext>
            </a:extLst>
          </p:cNvPr>
          <p:cNvSpPr>
            <a:spLocks noGrp="1"/>
          </p:cNvSpPr>
          <p:nvPr>
            <p:ph type="title"/>
          </p:nvPr>
        </p:nvSpPr>
        <p:spPr>
          <a:xfrm>
            <a:off x="876693" y="741391"/>
            <a:ext cx="3455821" cy="1616203"/>
          </a:xfrm>
        </p:spPr>
        <p:txBody>
          <a:bodyPr vert="horz" lIns="91440" tIns="45720" rIns="91440" bIns="45720" rtlCol="0" anchor="b">
            <a:normAutofit/>
          </a:bodyPr>
          <a:lstStyle/>
          <a:p>
            <a:r>
              <a:rPr lang="en-US" sz="3200"/>
              <a:t>Policing by consent</a:t>
            </a:r>
          </a:p>
        </p:txBody>
      </p:sp>
      <p:sp>
        <p:nvSpPr>
          <p:cNvPr id="4" name="Content Placeholder 3">
            <a:extLst>
              <a:ext uri="{FF2B5EF4-FFF2-40B4-BE49-F238E27FC236}">
                <a16:creationId xmlns:a16="http://schemas.microsoft.com/office/drawing/2014/main" id="{E8514760-AB3B-13B6-70EC-B36CD96D524C}"/>
              </a:ext>
            </a:extLst>
          </p:cNvPr>
          <p:cNvSpPr>
            <a:spLocks noGrp="1"/>
          </p:cNvSpPr>
          <p:nvPr>
            <p:ph sz="half" idx="2"/>
          </p:nvPr>
        </p:nvSpPr>
        <p:spPr>
          <a:xfrm>
            <a:off x="132012" y="2533476"/>
            <a:ext cx="4200502" cy="3447832"/>
          </a:xfrm>
        </p:spPr>
        <p:txBody>
          <a:bodyPr vert="horz" lIns="91440" tIns="45720" rIns="91440" bIns="45720" rtlCol="0" anchor="t">
            <a:normAutofit lnSpcReduction="10000"/>
          </a:bodyPr>
          <a:lstStyle/>
          <a:p>
            <a:pPr marL="0" indent="0">
              <a:buNone/>
            </a:pPr>
            <a:r>
              <a:rPr lang="en-US" sz="2400" dirty="0"/>
              <a:t>It should be noted that it refers to the power of the police coming from the common consent of the public, as opposed to the power of the state. It does not mean the consent of an individual. No individual can choose to withdraw his or her consent from the police, or from a law. </a:t>
            </a:r>
          </a:p>
          <a:p>
            <a:pPr marL="0" indent="0">
              <a:buNone/>
            </a:pPr>
            <a:r>
              <a:rPr lang="en-US" sz="2000" dirty="0"/>
              <a:t>(Home Office, 2012)</a:t>
            </a:r>
            <a:endParaRPr lang="en-US" sz="2000" dirty="0">
              <a:ea typeface="Calibri" panose="020F0502020204030204"/>
              <a:cs typeface="Calibri" panose="020F0502020204030204"/>
            </a:endParaRPr>
          </a:p>
        </p:txBody>
      </p:sp>
      <p:pic>
        <p:nvPicPr>
          <p:cNvPr id="5" name="Picture 5">
            <a:extLst>
              <a:ext uri="{FF2B5EF4-FFF2-40B4-BE49-F238E27FC236}">
                <a16:creationId xmlns:a16="http://schemas.microsoft.com/office/drawing/2014/main" id="{DFA26325-EEF9-E02D-14C1-6BFDD115E25C}"/>
              </a:ext>
            </a:extLst>
          </p:cNvPr>
          <p:cNvPicPr>
            <a:picLocks noGrp="1" noChangeAspect="1"/>
          </p:cNvPicPr>
          <p:nvPr>
            <p:ph sz="half" idx="1"/>
          </p:nvPr>
        </p:nvPicPr>
        <p:blipFill rotWithShape="1">
          <a:blip r:embed="rId3"/>
          <a:srcRect l="22749" r="29333" b="-1"/>
          <a:stretch/>
        </p:blipFill>
        <p:spPr>
          <a:xfrm>
            <a:off x="5086726" y="10"/>
            <a:ext cx="7105273" cy="6857990"/>
          </a:xfrm>
          <a:prstGeom prst="rect">
            <a:avLst/>
          </a:prstGeom>
        </p:spPr>
      </p:pic>
      <p:grpSp>
        <p:nvGrpSpPr>
          <p:cNvPr id="32" name="Group 31">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33" name="Rectangle 32">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80638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5625C-CFE9-47D1-A17C-B4F5CB7B7705}"/>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Professional agents of social control? Total of 492</a:t>
            </a:r>
          </a:p>
        </p:txBody>
      </p:sp>
      <p:pic>
        <p:nvPicPr>
          <p:cNvPr id="4" name="Content Placeholder 3">
            <a:extLst>
              <a:ext uri="{FF2B5EF4-FFF2-40B4-BE49-F238E27FC236}">
                <a16:creationId xmlns:a16="http://schemas.microsoft.com/office/drawing/2014/main" id="{BA6B5A6E-1145-4129-A91A-6FE5CE1948DC}"/>
              </a:ext>
            </a:extLst>
          </p:cNvPr>
          <p:cNvPicPr>
            <a:picLocks noGrp="1" noChangeAspect="1"/>
          </p:cNvPicPr>
          <p:nvPr>
            <p:ph idx="1"/>
          </p:nvPr>
        </p:nvPicPr>
        <p:blipFill>
          <a:blip r:embed="rId3"/>
          <a:stretch>
            <a:fillRect/>
          </a:stretch>
        </p:blipFill>
        <p:spPr>
          <a:xfrm>
            <a:off x="4777316" y="1274963"/>
            <a:ext cx="6780700" cy="4305744"/>
          </a:xfrm>
          <a:prstGeom prst="rect">
            <a:avLst/>
          </a:prstGeom>
        </p:spPr>
      </p:pic>
      <p:sp>
        <p:nvSpPr>
          <p:cNvPr id="3" name="TextBox 2">
            <a:extLst>
              <a:ext uri="{FF2B5EF4-FFF2-40B4-BE49-F238E27FC236}">
                <a16:creationId xmlns:a16="http://schemas.microsoft.com/office/drawing/2014/main" id="{43E12BFC-EBFB-2DF7-3C0E-2A4CDF8C8017}"/>
              </a:ext>
            </a:extLst>
          </p:cNvPr>
          <p:cNvSpPr txBox="1"/>
          <p:nvPr/>
        </p:nvSpPr>
        <p:spPr>
          <a:xfrm>
            <a:off x="6799620" y="5837903"/>
            <a:ext cx="53923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(College of Policing, 2016)</a:t>
            </a:r>
            <a:endParaRPr lang="en-US" dirty="0"/>
          </a:p>
        </p:txBody>
      </p:sp>
      <p:sp>
        <p:nvSpPr>
          <p:cNvPr id="5" name="TextBox 4">
            <a:extLst>
              <a:ext uri="{FF2B5EF4-FFF2-40B4-BE49-F238E27FC236}">
                <a16:creationId xmlns:a16="http://schemas.microsoft.com/office/drawing/2014/main" id="{D18BB642-941E-E193-1BB4-0F4346DFBBA6}"/>
              </a:ext>
            </a:extLst>
          </p:cNvPr>
          <p:cNvSpPr txBox="1"/>
          <p:nvPr/>
        </p:nvSpPr>
        <p:spPr>
          <a:xfrm>
            <a:off x="454325" y="5428891"/>
            <a:ext cx="445410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https://leftfootforward.org/2020/06/five-shocking-stats-about-police-brutality-in-the-uk/</a:t>
            </a:r>
          </a:p>
        </p:txBody>
      </p:sp>
    </p:spTree>
    <p:extLst>
      <p:ext uri="{BB962C8B-B14F-4D97-AF65-F5344CB8AC3E}">
        <p14:creationId xmlns:p14="http://schemas.microsoft.com/office/powerpoint/2010/main" val="20844377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45EEA-FE01-3530-A348-F1F41CA724D9}"/>
              </a:ext>
            </a:extLst>
          </p:cNvPr>
          <p:cNvSpPr>
            <a:spLocks noGrp="1"/>
          </p:cNvSpPr>
          <p:nvPr>
            <p:ph type="title"/>
          </p:nvPr>
        </p:nvSpPr>
        <p:spPr>
          <a:xfrm>
            <a:off x="5868557" y="1138036"/>
            <a:ext cx="5444382" cy="1402470"/>
          </a:xfrm>
        </p:spPr>
        <p:txBody>
          <a:bodyPr anchor="t">
            <a:normAutofit/>
          </a:bodyPr>
          <a:lstStyle/>
          <a:p>
            <a:r>
              <a:rPr lang="en-GB" sz="3200" dirty="0">
                <a:cs typeface="Calibri Light"/>
              </a:rPr>
              <a:t>Does policing have a positive impact on our society?</a:t>
            </a:r>
            <a:endParaRPr lang="en-GB" sz="3200" dirty="0"/>
          </a:p>
        </p:txBody>
      </p:sp>
      <p:pic>
        <p:nvPicPr>
          <p:cNvPr id="5" name="Picture 4">
            <a:extLst>
              <a:ext uri="{FF2B5EF4-FFF2-40B4-BE49-F238E27FC236}">
                <a16:creationId xmlns:a16="http://schemas.microsoft.com/office/drawing/2014/main" id="{417CF956-D1D8-27B9-A689-B3E2E3CF0F22}"/>
              </a:ext>
            </a:extLst>
          </p:cNvPr>
          <p:cNvPicPr>
            <a:picLocks noChangeAspect="1"/>
          </p:cNvPicPr>
          <p:nvPr/>
        </p:nvPicPr>
        <p:blipFill rotWithShape="1">
          <a:blip r:embed="rId3"/>
          <a:srcRect l="32321" r="28069" b="6250"/>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49871F-7F1B-FB62-3A70-12C7CF3ED834}"/>
              </a:ext>
            </a:extLst>
          </p:cNvPr>
          <p:cNvSpPr>
            <a:spLocks noGrp="1"/>
          </p:cNvSpPr>
          <p:nvPr>
            <p:ph idx="1"/>
          </p:nvPr>
        </p:nvSpPr>
        <p:spPr>
          <a:xfrm>
            <a:off x="5868557" y="2551176"/>
            <a:ext cx="5444382" cy="3591207"/>
          </a:xfrm>
        </p:spPr>
        <p:txBody>
          <a:bodyPr>
            <a:normAutofit/>
          </a:bodyPr>
          <a:lstStyle/>
          <a:p>
            <a:r>
              <a:rPr lang="en-GB" sz="2000">
                <a:hlinkClick r:id="rId4"/>
              </a:rPr>
              <a:t>Crime in Britain: Are Things Getting Worse? - YouTube</a:t>
            </a:r>
            <a:endParaRPr lang="en-GB" sz="2000"/>
          </a:p>
        </p:txBody>
      </p:sp>
    </p:spTree>
    <p:extLst>
      <p:ext uri="{BB962C8B-B14F-4D97-AF65-F5344CB8AC3E}">
        <p14:creationId xmlns:p14="http://schemas.microsoft.com/office/powerpoint/2010/main" val="1515081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9D3A1F-3DDC-A816-1C97-8F7C6A4DF21B}"/>
              </a:ext>
            </a:extLst>
          </p:cNvPr>
          <p:cNvSpPr>
            <a:spLocks noGrp="1"/>
          </p:cNvSpPr>
          <p:nvPr>
            <p:ph type="title"/>
          </p:nvPr>
        </p:nvSpPr>
        <p:spPr>
          <a:xfrm>
            <a:off x="1156851" y="637763"/>
            <a:ext cx="2910051" cy="5576768"/>
          </a:xfrm>
        </p:spPr>
        <p:txBody>
          <a:bodyPr anchor="t">
            <a:normAutofit/>
          </a:bodyPr>
          <a:lstStyle/>
          <a:p>
            <a:r>
              <a:rPr lang="en-US" sz="4800">
                <a:solidFill>
                  <a:schemeClr val="bg1"/>
                </a:solidFill>
                <a:cs typeface="Calibri Light"/>
              </a:rPr>
              <a:t>Task.....10 mins</a:t>
            </a:r>
            <a:endParaRPr lang="en-US" sz="4800">
              <a:solidFill>
                <a:schemeClr val="bg1"/>
              </a:solidFill>
            </a:endParaRPr>
          </a:p>
        </p:txBody>
      </p:sp>
      <p:sp>
        <p:nvSpPr>
          <p:cNvPr id="18" name="Rectangle 1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118" y="0"/>
            <a:ext cx="752987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diagram&#10;&#10;Description automatically generated">
            <a:extLst>
              <a:ext uri="{FF2B5EF4-FFF2-40B4-BE49-F238E27FC236}">
                <a16:creationId xmlns:a16="http://schemas.microsoft.com/office/drawing/2014/main" id="{55EB9F02-E9B2-29CE-E830-BF4893038388}"/>
              </a:ext>
            </a:extLst>
          </p:cNvPr>
          <p:cNvPicPr>
            <a:picLocks noChangeAspect="1"/>
          </p:cNvPicPr>
          <p:nvPr/>
        </p:nvPicPr>
        <p:blipFill rotWithShape="1">
          <a:blip r:embed="rId3"/>
          <a:srcRect t="783"/>
          <a:stretch/>
        </p:blipFill>
        <p:spPr>
          <a:xfrm>
            <a:off x="5439976" y="637762"/>
            <a:ext cx="5592818" cy="2927110"/>
          </a:xfrm>
          <a:prstGeom prst="rect">
            <a:avLst/>
          </a:prstGeom>
        </p:spPr>
      </p:pic>
      <p:sp>
        <p:nvSpPr>
          <p:cNvPr id="20" name="Rectangle 19">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6" y="3996909"/>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BF5639-2E8D-E7D0-C151-9955E8667384}"/>
              </a:ext>
            </a:extLst>
          </p:cNvPr>
          <p:cNvSpPr>
            <a:spLocks noGrp="1"/>
          </p:cNvSpPr>
          <p:nvPr>
            <p:ph idx="1"/>
          </p:nvPr>
        </p:nvSpPr>
        <p:spPr>
          <a:xfrm>
            <a:off x="5439976" y="4202634"/>
            <a:ext cx="5592818" cy="2011897"/>
          </a:xfrm>
        </p:spPr>
        <p:txBody>
          <a:bodyPr vert="horz" lIns="91440" tIns="45720" rIns="91440" bIns="45720" rtlCol="0">
            <a:normAutofit/>
          </a:bodyPr>
          <a:lstStyle/>
          <a:p>
            <a:r>
              <a:rPr lang="en-US" sz="2400">
                <a:cs typeface="Calibri"/>
              </a:rPr>
              <a:t>Reasearch into the policing vision 2025 and answer the following questions:-</a:t>
            </a:r>
          </a:p>
          <a:p>
            <a:r>
              <a:rPr lang="en-US" sz="2400">
                <a:cs typeface="Calibri"/>
              </a:rPr>
              <a:t>Why does policing need to change?</a:t>
            </a:r>
          </a:p>
          <a:p>
            <a:r>
              <a:rPr lang="en-US" sz="2400">
                <a:cs typeface="Calibri"/>
              </a:rPr>
              <a:t>What will change on a local level?</a:t>
            </a:r>
          </a:p>
          <a:p>
            <a:endParaRPr lang="en-US" sz="2400">
              <a:cs typeface="Calibri"/>
            </a:endParaRPr>
          </a:p>
          <a:p>
            <a:endParaRPr lang="en-US" sz="2400">
              <a:cs typeface="Calibri"/>
            </a:endParaRPr>
          </a:p>
        </p:txBody>
      </p:sp>
    </p:spTree>
    <p:extLst>
      <p:ext uri="{BB962C8B-B14F-4D97-AF65-F5344CB8AC3E}">
        <p14:creationId xmlns:p14="http://schemas.microsoft.com/office/powerpoint/2010/main" val="21710071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D563C8-7D40-B9F6-0F28-9FDED160AB94}"/>
              </a:ext>
            </a:extLst>
          </p:cNvPr>
          <p:cNvSpPr>
            <a:spLocks noGrp="1"/>
          </p:cNvSpPr>
          <p:nvPr>
            <p:ph type="title"/>
          </p:nvPr>
        </p:nvSpPr>
        <p:spPr>
          <a:xfrm>
            <a:off x="1156851" y="637762"/>
            <a:ext cx="9888496" cy="1520377"/>
          </a:xfrm>
        </p:spPr>
        <p:txBody>
          <a:bodyPr anchor="ctr">
            <a:normAutofit/>
          </a:bodyPr>
          <a:lstStyle/>
          <a:p>
            <a:r>
              <a:rPr lang="en-US">
                <a:solidFill>
                  <a:schemeClr val="bg1"/>
                </a:solidFill>
                <a:cs typeface="Calibri Light"/>
              </a:rPr>
              <a:t>Policing vision 2025</a:t>
            </a:r>
            <a:endParaRPr lang="en-US">
              <a:solidFill>
                <a:schemeClr val="bg1"/>
              </a:solidFill>
            </a:endParaRPr>
          </a:p>
        </p:txBody>
      </p:sp>
      <p:sp>
        <p:nvSpPr>
          <p:cNvPr id="17" name="Rectangle 16">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D02805-F3C1-AB0E-CEF6-B0D5BBC9840A}"/>
              </a:ext>
            </a:extLst>
          </p:cNvPr>
          <p:cNvSpPr>
            <a:spLocks noGrp="1"/>
          </p:cNvSpPr>
          <p:nvPr>
            <p:ph idx="1"/>
          </p:nvPr>
        </p:nvSpPr>
        <p:spPr>
          <a:xfrm>
            <a:off x="1155559" y="3100283"/>
            <a:ext cx="9889788" cy="3076679"/>
          </a:xfrm>
        </p:spPr>
        <p:txBody>
          <a:bodyPr vert="horz" lIns="91440" tIns="45720" rIns="91440" bIns="45720" rtlCol="0">
            <a:normAutofit/>
          </a:bodyPr>
          <a:lstStyle/>
          <a:p>
            <a:pPr marL="514350" indent="-514350">
              <a:buAutoNum type="arabicParenR"/>
            </a:pPr>
            <a:r>
              <a:rPr lang="en-US" sz="1500">
                <a:ea typeface="+mn-lt"/>
                <a:cs typeface="+mn-lt"/>
              </a:rPr>
              <a:t>Local policing remains the bedrock of British policing </a:t>
            </a:r>
          </a:p>
          <a:p>
            <a:pPr marL="514350" indent="-514350">
              <a:buAutoNum type="arabicParenR"/>
            </a:pPr>
            <a:r>
              <a:rPr lang="en-US" sz="1500">
                <a:ea typeface="+mn-lt"/>
                <a:cs typeface="+mn-lt"/>
              </a:rPr>
              <a:t>Specialist capabilities</a:t>
            </a:r>
          </a:p>
          <a:p>
            <a:pPr marL="514350" indent="-514350">
              <a:buAutoNum type="arabicParenR"/>
            </a:pPr>
            <a:r>
              <a:rPr lang="en-US" sz="1500">
                <a:ea typeface="+mn-lt"/>
                <a:cs typeface="+mn-lt"/>
              </a:rPr>
              <a:t>Police officers will be trained and equipped to respond to the dramatic rise in criminals taking advantage of the internet</a:t>
            </a:r>
          </a:p>
          <a:p>
            <a:pPr marL="514350" indent="-514350">
              <a:buAutoNum type="arabicParenR"/>
            </a:pPr>
            <a:r>
              <a:rPr lang="en-US" sz="1500">
                <a:ea typeface="+mn-lt"/>
                <a:cs typeface="+mn-lt"/>
              </a:rPr>
              <a:t>The College of Policing will work with forces to give our workforce the skills and powers they need to meet these challenging requirements.</a:t>
            </a:r>
          </a:p>
          <a:p>
            <a:pPr marL="514350" indent="-514350">
              <a:buAutoNum type="arabicParenR"/>
            </a:pPr>
            <a:r>
              <a:rPr lang="en-US" sz="1500">
                <a:ea typeface="+mn-lt"/>
                <a:cs typeface="+mn-lt"/>
              </a:rPr>
              <a:t> Business support functions like IT and human resources</a:t>
            </a:r>
          </a:p>
          <a:p>
            <a:pPr marL="514350" indent="-514350">
              <a:buAutoNum type="arabicParenR"/>
            </a:pPr>
            <a:endParaRPr lang="en-US" sz="1500">
              <a:ea typeface="+mn-lt"/>
              <a:cs typeface="+mn-lt"/>
            </a:endParaRPr>
          </a:p>
          <a:p>
            <a:pPr marL="514350" indent="-514350">
              <a:buAutoNum type="arabicParenR"/>
            </a:pPr>
            <a:endParaRPr lang="en-US" sz="1500">
              <a:ea typeface="+mn-lt"/>
              <a:cs typeface="+mn-lt"/>
            </a:endParaRPr>
          </a:p>
          <a:p>
            <a:pPr marL="0" indent="0">
              <a:buNone/>
            </a:pPr>
            <a:r>
              <a:rPr lang="en-US" sz="1500">
                <a:ea typeface="+mn-lt"/>
                <a:cs typeface="+mn-lt"/>
              </a:rPr>
              <a:t>(NPCC, 2016)</a:t>
            </a:r>
          </a:p>
          <a:p>
            <a:pPr marL="514350" indent="-514350">
              <a:buAutoNum type="arabicParenR"/>
            </a:pPr>
            <a:endParaRPr lang="en-US" sz="1500">
              <a:ea typeface="+mn-lt"/>
              <a:cs typeface="+mn-lt"/>
            </a:endParaRPr>
          </a:p>
        </p:txBody>
      </p:sp>
    </p:spTree>
    <p:extLst>
      <p:ext uri="{BB962C8B-B14F-4D97-AF65-F5344CB8AC3E}">
        <p14:creationId xmlns:p14="http://schemas.microsoft.com/office/powerpoint/2010/main" val="34060725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D563C8-7D40-B9F6-0F28-9FDED160AB94}"/>
              </a:ext>
            </a:extLst>
          </p:cNvPr>
          <p:cNvSpPr>
            <a:spLocks noGrp="1"/>
          </p:cNvSpPr>
          <p:nvPr>
            <p:ph type="title"/>
          </p:nvPr>
        </p:nvSpPr>
        <p:spPr>
          <a:xfrm>
            <a:off x="1156851" y="637762"/>
            <a:ext cx="9888496" cy="1520377"/>
          </a:xfrm>
        </p:spPr>
        <p:txBody>
          <a:bodyPr anchor="ctr">
            <a:normAutofit/>
          </a:bodyPr>
          <a:lstStyle/>
          <a:p>
            <a:r>
              <a:rPr lang="en-US" dirty="0">
                <a:solidFill>
                  <a:schemeClr val="bg1"/>
                </a:solidFill>
                <a:ea typeface="Calibri Light"/>
                <a:cs typeface="Calibri Light"/>
              </a:rPr>
              <a:t>What is meant by the term society?</a:t>
            </a:r>
          </a:p>
        </p:txBody>
      </p:sp>
      <p:sp>
        <p:nvSpPr>
          <p:cNvPr id="26" name="Rectangle 25">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33DDCFF-7BDE-0A5B-56F4-12FA135E437E}"/>
              </a:ext>
            </a:extLst>
          </p:cNvPr>
          <p:cNvSpPr>
            <a:spLocks noGrp="1"/>
          </p:cNvSpPr>
          <p:nvPr>
            <p:ph idx="1"/>
          </p:nvPr>
        </p:nvSpPr>
        <p:spPr>
          <a:xfrm>
            <a:off x="1155559" y="3100283"/>
            <a:ext cx="9889788" cy="3076679"/>
          </a:xfrm>
        </p:spPr>
        <p:txBody>
          <a:bodyPr>
            <a:normAutofit/>
          </a:bodyPr>
          <a:lstStyle/>
          <a:p>
            <a:pPr eaLnBrk="1" hangingPunct="1">
              <a:buFont typeface="Arial" panose="020B0604020202020204" pitchFamily="34" charset="0"/>
              <a:buNone/>
            </a:pPr>
            <a:r>
              <a:rPr lang="en-GB" altLang="en-US" sz="2000"/>
              <a:t>Definition: </a:t>
            </a:r>
            <a:r>
              <a:rPr lang="en-GB" altLang="en-US" sz="2000" b="1"/>
              <a:t>noun (plural societies)</a:t>
            </a:r>
            <a:endParaRPr lang="en-GB" altLang="en-US" sz="2000" b="1">
              <a:cs typeface="Calibri"/>
            </a:endParaRPr>
          </a:p>
          <a:p>
            <a:pPr eaLnBrk="1" hangingPunct="1"/>
            <a:r>
              <a:rPr lang="en-GB" altLang="en-US" sz="2000" i="1"/>
              <a:t>[mass noun]</a:t>
            </a:r>
            <a:r>
              <a:rPr lang="en-GB" altLang="en-US" sz="2000"/>
              <a:t> the aggregate of people living together in a more or less ordered community</a:t>
            </a:r>
            <a:endParaRPr lang="en-GB" altLang="en-US" sz="2000">
              <a:cs typeface="Calibri"/>
            </a:endParaRPr>
          </a:p>
          <a:p>
            <a:pPr eaLnBrk="1" hangingPunct="1"/>
            <a:r>
              <a:rPr lang="en-GB" altLang="en-US" sz="2000"/>
              <a:t>the community of people living in a particular country or region and having shared customs, laws, and organisations</a:t>
            </a:r>
            <a:endParaRPr lang="en-GB" altLang="en-US" sz="2000">
              <a:cs typeface="Calibri"/>
            </a:endParaRPr>
          </a:p>
          <a:p>
            <a:pPr eaLnBrk="1" hangingPunct="1"/>
            <a:endParaRPr lang="en-GB" altLang="en-US" sz="2000" i="1">
              <a:cs typeface="Calibri"/>
            </a:endParaRPr>
          </a:p>
          <a:p>
            <a:pPr eaLnBrk="1" hangingPunct="1"/>
            <a:r>
              <a:rPr lang="en-GB" altLang="en-US" sz="2000" i="1"/>
              <a:t>Basic societies</a:t>
            </a:r>
            <a:endParaRPr lang="en-GB" altLang="en-US" sz="2000" i="1">
              <a:cs typeface="Calibri"/>
            </a:endParaRPr>
          </a:p>
          <a:p>
            <a:r>
              <a:rPr lang="en-GB" altLang="en-US" sz="2000" i="1"/>
              <a:t>Revolution of societies </a:t>
            </a:r>
            <a:endParaRPr lang="en-GB" altLang="en-US" sz="2000" i="1">
              <a:cs typeface="Calibri"/>
            </a:endParaRPr>
          </a:p>
          <a:p>
            <a:pPr eaLnBrk="1" hangingPunct="1"/>
            <a:endParaRPr lang="en-GB" altLang="en-US" sz="2000"/>
          </a:p>
        </p:txBody>
      </p:sp>
    </p:spTree>
    <p:extLst>
      <p:ext uri="{BB962C8B-B14F-4D97-AF65-F5344CB8AC3E}">
        <p14:creationId xmlns:p14="http://schemas.microsoft.com/office/powerpoint/2010/main" val="2758657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542755-2E0F-41C8-A905-46FBE0BF0706}"/>
              </a:ext>
            </a:extLst>
          </p:cNvPr>
          <p:cNvSpPr>
            <a:spLocks noGrp="1"/>
          </p:cNvSpPr>
          <p:nvPr>
            <p:ph type="title"/>
          </p:nvPr>
        </p:nvSpPr>
        <p:spPr>
          <a:xfrm>
            <a:off x="1156851" y="637762"/>
            <a:ext cx="2898276" cy="5576770"/>
          </a:xfrm>
        </p:spPr>
        <p:txBody>
          <a:bodyPr anchor="t">
            <a:normAutofit/>
          </a:bodyPr>
          <a:lstStyle/>
          <a:p>
            <a:r>
              <a:rPr lang="en-GB" sz="3700" b="0" i="0">
                <a:solidFill>
                  <a:schemeClr val="bg1"/>
                </a:solidFill>
                <a:effectLst/>
                <a:latin typeface="Source Sans Pro" panose="020B0503030403020204" pitchFamily="34" charset="0"/>
              </a:rPr>
              <a:t>Social stratification</a:t>
            </a:r>
            <a:endParaRPr lang="en-GB" sz="3700">
              <a:solidFill>
                <a:schemeClr val="bg1"/>
              </a:solidFill>
            </a:endParaRPr>
          </a:p>
        </p:txBody>
      </p:sp>
      <p:sp>
        <p:nvSpPr>
          <p:cNvPr id="19" name="Rectangle 18">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3C9B93-9047-425A-9877-A8372E03369B}"/>
              </a:ext>
            </a:extLst>
          </p:cNvPr>
          <p:cNvSpPr>
            <a:spLocks noGrp="1"/>
          </p:cNvSpPr>
          <p:nvPr>
            <p:ph idx="1"/>
          </p:nvPr>
        </p:nvSpPr>
        <p:spPr>
          <a:xfrm>
            <a:off x="5439976" y="850052"/>
            <a:ext cx="5605373" cy="5326911"/>
          </a:xfrm>
        </p:spPr>
        <p:txBody>
          <a:bodyPr vert="horz" lIns="91440" tIns="45720" rIns="91440" bIns="45720" rtlCol="0" anchor="t">
            <a:normAutofit/>
          </a:bodyPr>
          <a:lstStyle/>
          <a:p>
            <a:r>
              <a:rPr lang="en-GB" sz="2400" dirty="0">
                <a:latin typeface="Source Sans Pro"/>
                <a:ea typeface="Source Sans Pro"/>
              </a:rPr>
              <a:t>Categorization</a:t>
            </a:r>
            <a:r>
              <a:rPr lang="en-GB" sz="2400" b="0" i="0" dirty="0">
                <a:effectLst/>
                <a:latin typeface="Source Sans Pro"/>
                <a:ea typeface="Source Sans Pro"/>
              </a:rPr>
              <a:t> of people into socioeconomic class</a:t>
            </a:r>
          </a:p>
          <a:p>
            <a:r>
              <a:rPr lang="en-GB" sz="2400" dirty="0">
                <a:latin typeface="Source Sans Pro"/>
                <a:ea typeface="Source Sans Pro"/>
              </a:rPr>
              <a:t>Social</a:t>
            </a:r>
            <a:r>
              <a:rPr lang="en-GB" sz="2400" b="0" i="0" dirty="0">
                <a:effectLst/>
                <a:latin typeface="Source Sans Pro"/>
                <a:ea typeface="Source Sans Pro"/>
              </a:rPr>
              <a:t> position of persons within a social group, category, geographic region, or social unit.</a:t>
            </a:r>
          </a:p>
          <a:p>
            <a:r>
              <a:rPr lang="en-GB" sz="2400" dirty="0">
                <a:latin typeface="Source Sans Pro"/>
                <a:ea typeface="Source Sans Pro"/>
              </a:rPr>
              <a:t>Three</a:t>
            </a:r>
            <a:r>
              <a:rPr lang="en-GB" sz="2400" b="0" i="0" dirty="0">
                <a:effectLst/>
                <a:latin typeface="Source Sans Pro"/>
                <a:ea typeface="Source Sans Pro"/>
              </a:rPr>
              <a:t> social classes: upper class; middle class and lower class</a:t>
            </a:r>
          </a:p>
          <a:p>
            <a:r>
              <a:rPr lang="en-GB" sz="2400" dirty="0">
                <a:latin typeface="Source Sans Pro"/>
                <a:ea typeface="Source Sans Pro"/>
              </a:rPr>
              <a:t>Wealth, Power, occupations and incomes drive the classes further apart. </a:t>
            </a:r>
            <a:endParaRPr lang="en-GB" sz="2400" dirty="0">
              <a:latin typeface="Source Sans Pro" panose="020B0503030403020204" pitchFamily="34" charset="0"/>
              <a:ea typeface="Source Sans Pro"/>
            </a:endParaRPr>
          </a:p>
        </p:txBody>
      </p:sp>
    </p:spTree>
    <p:extLst>
      <p:ext uri="{BB962C8B-B14F-4D97-AF65-F5344CB8AC3E}">
        <p14:creationId xmlns:p14="http://schemas.microsoft.com/office/powerpoint/2010/main" val="4268713621"/>
      </p:ext>
    </p:extLst>
  </p:cSld>
  <p:clrMapOvr>
    <a:masterClrMapping/>
  </p:clrMapOvr>
  <mc:AlternateContent xmlns:mc="http://schemas.openxmlformats.org/markup-compatibility/2006" xmlns:p14="http://schemas.microsoft.com/office/powerpoint/2010/main">
    <mc:Choice Requires="p14">
      <p:transition spd="slow" p14:dur="2000" advTm="156384"/>
    </mc:Choice>
    <mc:Fallback xmlns="">
      <p:transition spd="slow" advTm="156384"/>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34CE0-3037-414B-BCF1-0B9E6F5A8727}"/>
              </a:ext>
            </a:extLst>
          </p:cNvPr>
          <p:cNvSpPr>
            <a:spLocks noGrp="1"/>
          </p:cNvSpPr>
          <p:nvPr>
            <p:ph type="title"/>
          </p:nvPr>
        </p:nvSpPr>
        <p:spPr>
          <a:xfrm>
            <a:off x="1156851" y="637762"/>
            <a:ext cx="2898276" cy="5576770"/>
          </a:xfrm>
        </p:spPr>
        <p:txBody>
          <a:bodyPr anchor="t">
            <a:normAutofit/>
          </a:bodyPr>
          <a:lstStyle/>
          <a:p>
            <a:r>
              <a:rPr lang="en-GB">
                <a:solidFill>
                  <a:schemeClr val="bg1"/>
                </a:solidFill>
              </a:rPr>
              <a:t>Class</a:t>
            </a:r>
          </a:p>
        </p:txBody>
      </p:sp>
      <p:sp>
        <p:nvSpPr>
          <p:cNvPr id="19" name="Rectangle 18">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FC59CF-1207-4D3D-B4D9-AD066CA75821}"/>
              </a:ext>
            </a:extLst>
          </p:cNvPr>
          <p:cNvSpPr>
            <a:spLocks noGrp="1"/>
          </p:cNvSpPr>
          <p:nvPr>
            <p:ph idx="1"/>
          </p:nvPr>
        </p:nvSpPr>
        <p:spPr>
          <a:xfrm>
            <a:off x="5439976" y="850052"/>
            <a:ext cx="5605373" cy="5326911"/>
          </a:xfrm>
        </p:spPr>
        <p:txBody>
          <a:bodyPr>
            <a:normAutofit/>
          </a:bodyPr>
          <a:lstStyle/>
          <a:p>
            <a:pPr marL="0" indent="0">
              <a:buNone/>
            </a:pPr>
            <a:r>
              <a:rPr lang="en-GB" sz="2000" b="0" i="0">
                <a:effectLst/>
                <a:latin typeface="Source Sans Pro" panose="020B0503030403020204" pitchFamily="34" charset="0"/>
              </a:rPr>
              <a:t>Societies are symbolised by patterns of relationships between individuals who share  unique cultures</a:t>
            </a:r>
          </a:p>
          <a:p>
            <a:pPr marL="0" indent="0">
              <a:buNone/>
            </a:pPr>
            <a:r>
              <a:rPr lang="en-GB" sz="2000" b="0" i="0">
                <a:effectLst/>
                <a:latin typeface="Source Sans Pro" panose="020B0503030403020204" pitchFamily="34" charset="0"/>
              </a:rPr>
              <a:t>Kinship - social relationships that form and become an important part of </a:t>
            </a:r>
            <a:r>
              <a:rPr lang="en-GB" sz="2000">
                <a:latin typeface="Source Sans Pro" panose="020B0503030403020204" pitchFamily="34" charset="0"/>
              </a:rPr>
              <a:t>individual </a:t>
            </a:r>
            <a:r>
              <a:rPr lang="en-GB" sz="2000" b="0" i="0">
                <a:effectLst/>
                <a:latin typeface="Source Sans Pro" panose="020B0503030403020204" pitchFamily="34" charset="0"/>
              </a:rPr>
              <a:t>lives</a:t>
            </a:r>
          </a:p>
          <a:p>
            <a:pPr marL="0" indent="0">
              <a:buNone/>
            </a:pPr>
            <a:endParaRPr lang="en-GB" sz="2000">
              <a:latin typeface="Source Sans Pro" panose="020B0503030403020204" pitchFamily="34" charset="0"/>
            </a:endParaRPr>
          </a:p>
          <a:p>
            <a:pPr marL="0" indent="0">
              <a:buNone/>
            </a:pPr>
            <a:r>
              <a:rPr lang="en-GB" sz="2000">
                <a:latin typeface="Source Sans Pro" panose="020B0503030403020204" pitchFamily="34" charset="0"/>
              </a:rPr>
              <a:t>However -</a:t>
            </a:r>
            <a:r>
              <a:rPr lang="en-GB" sz="2000" b="0" i="0">
                <a:effectLst/>
                <a:latin typeface="Source Sans Pro" panose="020B0503030403020204" pitchFamily="34" charset="0"/>
              </a:rPr>
              <a:t> individual achievement is valued over social relationships</a:t>
            </a:r>
          </a:p>
          <a:p>
            <a:pPr marL="0" indent="0">
              <a:buNone/>
            </a:pPr>
            <a:r>
              <a:rPr lang="en-GB" sz="2000" b="0" i="0">
                <a:effectLst/>
                <a:latin typeface="Source Sans Pro" panose="020B0503030403020204" pitchFamily="34" charset="0"/>
              </a:rPr>
              <a:t>Can make individuals feel isolated from one another</a:t>
            </a:r>
          </a:p>
          <a:p>
            <a:pPr marL="0" indent="0">
              <a:buNone/>
            </a:pPr>
            <a:r>
              <a:rPr lang="en-GB" sz="2000" b="0" i="0">
                <a:effectLst/>
                <a:latin typeface="Source Sans Pro" panose="020B0503030403020204" pitchFamily="34" charset="0"/>
              </a:rPr>
              <a:t>Great division among people:</a:t>
            </a:r>
          </a:p>
          <a:p>
            <a:pPr marL="0" indent="0">
              <a:buNone/>
            </a:pPr>
            <a:r>
              <a:rPr lang="en-GB" sz="2000">
                <a:latin typeface="Source Sans Pro" panose="020B0503030403020204" pitchFamily="34" charset="0"/>
              </a:rPr>
              <a:t>	Poverty/class/poor health/poor education attainments/stress/mental health/early death/</a:t>
            </a:r>
            <a:br>
              <a:rPr lang="en-GB" sz="2000" b="0" i="0">
                <a:effectLst/>
                <a:latin typeface="Source Sans Pro" panose="020B0503030403020204" pitchFamily="34" charset="0"/>
              </a:rPr>
            </a:br>
            <a:endParaRPr lang="en-GB" sz="2000"/>
          </a:p>
        </p:txBody>
      </p:sp>
    </p:spTree>
    <p:extLst>
      <p:ext uri="{BB962C8B-B14F-4D97-AF65-F5344CB8AC3E}">
        <p14:creationId xmlns:p14="http://schemas.microsoft.com/office/powerpoint/2010/main" val="2498974451"/>
      </p:ext>
    </p:extLst>
  </p:cSld>
  <p:clrMapOvr>
    <a:masterClrMapping/>
  </p:clrMapOvr>
  <mc:AlternateContent xmlns:mc="http://schemas.openxmlformats.org/markup-compatibility/2006" xmlns:p14="http://schemas.microsoft.com/office/powerpoint/2010/main">
    <mc:Choice Requires="p14">
      <p:transition spd="slow" p14:dur="2000" advTm="126969"/>
    </mc:Choice>
    <mc:Fallback xmlns="">
      <p:transition spd="slow" advTm="126969"/>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34CE0-3037-414B-BCF1-0B9E6F5A8727}"/>
              </a:ext>
            </a:extLst>
          </p:cNvPr>
          <p:cNvSpPr>
            <a:spLocks noGrp="1"/>
          </p:cNvSpPr>
          <p:nvPr>
            <p:ph type="title"/>
          </p:nvPr>
        </p:nvSpPr>
        <p:spPr>
          <a:xfrm>
            <a:off x="1156851" y="637762"/>
            <a:ext cx="2898276" cy="5576770"/>
          </a:xfrm>
        </p:spPr>
        <p:txBody>
          <a:bodyPr anchor="t">
            <a:normAutofit/>
          </a:bodyPr>
          <a:lstStyle/>
          <a:p>
            <a:r>
              <a:rPr lang="en-GB" dirty="0">
                <a:solidFill>
                  <a:schemeClr val="bg1"/>
                </a:solidFill>
                <a:ea typeface="Calibri Light"/>
                <a:cs typeface="Calibri Light"/>
              </a:rPr>
              <a:t>Task- 20 mins</a:t>
            </a:r>
          </a:p>
        </p:txBody>
      </p:sp>
      <p:sp>
        <p:nvSpPr>
          <p:cNvPr id="28" name="Rectangle 2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DD85CFA-841B-EC46-84D7-77B05B103303}"/>
              </a:ext>
            </a:extLst>
          </p:cNvPr>
          <p:cNvSpPr>
            <a:spLocks noGrp="1"/>
          </p:cNvSpPr>
          <p:nvPr>
            <p:ph idx="1"/>
          </p:nvPr>
        </p:nvSpPr>
        <p:spPr>
          <a:xfrm>
            <a:off x="5439976" y="850052"/>
            <a:ext cx="5605373" cy="5326911"/>
          </a:xfrm>
        </p:spPr>
        <p:txBody>
          <a:bodyPr vert="horz" lIns="91440" tIns="45720" rIns="91440" bIns="45720" rtlCol="0" anchor="t">
            <a:normAutofit/>
          </a:bodyPr>
          <a:lstStyle/>
          <a:p>
            <a:pPr>
              <a:spcAft>
                <a:spcPts val="600"/>
              </a:spcAft>
            </a:pPr>
            <a:r>
              <a:rPr lang="en-GB" sz="2400" dirty="0"/>
              <a:t>Do we have a clear class division within the UK today?</a:t>
            </a:r>
            <a:endParaRPr lang="en-GB" sz="2400" dirty="0">
              <a:cs typeface="Calibri"/>
            </a:endParaRPr>
          </a:p>
          <a:p>
            <a:pPr>
              <a:spcAft>
                <a:spcPts val="600"/>
              </a:spcAft>
            </a:pPr>
            <a:endParaRPr lang="en-GB" sz="2400">
              <a:cs typeface="Calibri"/>
            </a:endParaRPr>
          </a:p>
          <a:p>
            <a:pPr>
              <a:spcAft>
                <a:spcPts val="600"/>
              </a:spcAft>
            </a:pPr>
            <a:r>
              <a:rPr lang="en-GB" sz="2400" dirty="0"/>
              <a:t>If so what are they? </a:t>
            </a:r>
            <a:endParaRPr lang="en-GB" sz="2400" dirty="0">
              <a:cs typeface="Calibri"/>
            </a:endParaRPr>
          </a:p>
          <a:p>
            <a:pPr>
              <a:spcAft>
                <a:spcPts val="600"/>
              </a:spcAft>
            </a:pPr>
            <a:endParaRPr lang="en-GB" sz="2400">
              <a:cs typeface="Calibri"/>
            </a:endParaRPr>
          </a:p>
          <a:p>
            <a:pPr>
              <a:spcAft>
                <a:spcPts val="600"/>
              </a:spcAft>
            </a:pPr>
            <a:r>
              <a:rPr lang="en-GB" sz="2400" dirty="0"/>
              <a:t>What are the implications of the divide?</a:t>
            </a:r>
            <a:endParaRPr lang="en-GB" sz="2400" dirty="0">
              <a:cs typeface="Calibri"/>
            </a:endParaRPr>
          </a:p>
          <a:p>
            <a:pPr>
              <a:spcAft>
                <a:spcPts val="600"/>
              </a:spcAft>
            </a:pPr>
            <a:endParaRPr lang="en-GB" sz="2400">
              <a:cs typeface="Calibri"/>
            </a:endParaRPr>
          </a:p>
          <a:p>
            <a:pPr>
              <a:spcAft>
                <a:spcPts val="600"/>
              </a:spcAft>
            </a:pPr>
            <a:r>
              <a:rPr lang="en-GB" sz="2400" dirty="0"/>
              <a:t>What is more important to you – ‘quality of life’ or ‘quality of society’?</a:t>
            </a:r>
            <a:endParaRPr lang="en-GB" sz="2400">
              <a:ea typeface="Calibri" panose="020F0502020204030204"/>
              <a:cs typeface="Calibri"/>
            </a:endParaRPr>
          </a:p>
          <a:p>
            <a:pPr>
              <a:spcAft>
                <a:spcPts val="600"/>
              </a:spcAft>
            </a:pPr>
            <a:endParaRPr lang="en-GB" sz="2400" dirty="0">
              <a:ea typeface="Calibri"/>
              <a:cs typeface="Calibri"/>
            </a:endParaRPr>
          </a:p>
          <a:p>
            <a:pPr>
              <a:spcAft>
                <a:spcPts val="600"/>
              </a:spcAft>
            </a:pPr>
            <a:endParaRPr lang="en-GB" sz="2400" dirty="0">
              <a:ea typeface="Calibri"/>
              <a:cs typeface="Calibri"/>
            </a:endParaRPr>
          </a:p>
          <a:p>
            <a:pPr>
              <a:spcAft>
                <a:spcPts val="600"/>
              </a:spcAft>
            </a:pPr>
            <a:endParaRPr lang="en-GB" sz="2400">
              <a:ea typeface="Calibri" panose="020F0502020204030204"/>
              <a:cs typeface="Calibri" panose="020F0502020204030204"/>
            </a:endParaRPr>
          </a:p>
        </p:txBody>
      </p:sp>
      <p:sp>
        <p:nvSpPr>
          <p:cNvPr id="7" name="TextBox 1">
            <a:extLst>
              <a:ext uri="{FF2B5EF4-FFF2-40B4-BE49-F238E27FC236}">
                <a16:creationId xmlns:a16="http://schemas.microsoft.com/office/drawing/2014/main" id="{223F121F-CA88-D0FF-E370-1F5466083883}"/>
              </a:ext>
            </a:extLst>
          </p:cNvPr>
          <p:cNvSpPr txBox="1"/>
          <p:nvPr/>
        </p:nvSpPr>
        <p:spPr>
          <a:xfrm>
            <a:off x="5266455" y="5451698"/>
            <a:ext cx="4267382" cy="1197353"/>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0"/>
              </a:spcBef>
              <a:spcAft>
                <a:spcPts val="600"/>
              </a:spcAft>
            </a:pPr>
            <a:r>
              <a:rPr lang="en-US" kern="1200">
                <a:solidFill>
                  <a:schemeClr val="tx1"/>
                </a:solidFill>
                <a:latin typeface="+mn-lt"/>
                <a:ea typeface="+mn-ea"/>
                <a:cs typeface="+mn-cs"/>
              </a:rPr>
              <a:t>https://www.youtube.com/watch?v=ndSNjt1J_18&amp;ab_channel=SkyNews</a:t>
            </a:r>
          </a:p>
        </p:txBody>
      </p:sp>
    </p:spTree>
    <p:extLst>
      <p:ext uri="{BB962C8B-B14F-4D97-AF65-F5344CB8AC3E}">
        <p14:creationId xmlns:p14="http://schemas.microsoft.com/office/powerpoint/2010/main" val="2316683380"/>
      </p:ext>
    </p:extLst>
  </p:cSld>
  <p:clrMapOvr>
    <a:masterClrMapping/>
  </p:clrMapOvr>
  <mc:AlternateContent xmlns:mc="http://schemas.openxmlformats.org/markup-compatibility/2006" xmlns:p14="http://schemas.microsoft.com/office/powerpoint/2010/main">
    <mc:Choice Requires="p14">
      <p:transition spd="slow" p14:dur="2000" advTm="126969"/>
    </mc:Choice>
    <mc:Fallback xmlns="">
      <p:transition spd="slow" advTm="126969"/>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A127D-7EA5-478F-A1E8-552CB89EDDEE}"/>
              </a:ext>
            </a:extLst>
          </p:cNvPr>
          <p:cNvSpPr>
            <a:spLocks noGrp="1"/>
          </p:cNvSpPr>
          <p:nvPr>
            <p:ph type="title"/>
          </p:nvPr>
        </p:nvSpPr>
        <p:spPr>
          <a:xfrm>
            <a:off x="841248" y="334644"/>
            <a:ext cx="10509504" cy="1076914"/>
          </a:xfrm>
        </p:spPr>
        <p:txBody>
          <a:bodyPr anchor="ctr">
            <a:normAutofit/>
          </a:bodyPr>
          <a:lstStyle/>
          <a:p>
            <a:r>
              <a:rPr lang="en-GB" sz="4000">
                <a:latin typeface="+mn-lt"/>
              </a:rPr>
              <a:t>Social </a:t>
            </a:r>
            <a:r>
              <a:rPr lang="en-US" sz="4000">
                <a:latin typeface="+mn-lt"/>
              </a:rPr>
              <a:t>Cohesion</a:t>
            </a:r>
            <a:endParaRPr lang="en-GB" sz="4000">
              <a:latin typeface="+mn-lt"/>
            </a:endParaRPr>
          </a:p>
        </p:txBody>
      </p:sp>
      <p:graphicFrame>
        <p:nvGraphicFramePr>
          <p:cNvPr id="5" name="Content Placeholder 2">
            <a:extLst>
              <a:ext uri="{FF2B5EF4-FFF2-40B4-BE49-F238E27FC236}">
                <a16:creationId xmlns:a16="http://schemas.microsoft.com/office/drawing/2014/main" id="{4BF795EC-DD8E-4987-9E45-6454A376D196}"/>
              </a:ext>
            </a:extLst>
          </p:cNvPr>
          <p:cNvGraphicFramePr>
            <a:graphicFrameLocks noGrp="1"/>
          </p:cNvGraphicFramePr>
          <p:nvPr>
            <p:ph idx="1"/>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BC07EB49-66D5-C32B-891A-799B30B85C61}"/>
              </a:ext>
            </a:extLst>
          </p:cNvPr>
          <p:cNvSpPr txBox="1"/>
          <p:nvPr/>
        </p:nvSpPr>
        <p:spPr>
          <a:xfrm>
            <a:off x="1052052" y="5903452"/>
            <a:ext cx="6096000" cy="369332"/>
          </a:xfrm>
          <a:prstGeom prst="rect">
            <a:avLst/>
          </a:prstGeom>
          <a:noFill/>
        </p:spPr>
        <p:txBody>
          <a:bodyPr wrap="square">
            <a:spAutoFit/>
          </a:bodyPr>
          <a:lstStyle/>
          <a:p>
            <a:r>
              <a:rPr lang="en-GB" dirty="0"/>
              <a:t>https://youtu.be/pKnQ8ZiI-oo</a:t>
            </a:r>
          </a:p>
        </p:txBody>
      </p:sp>
    </p:spTree>
    <p:extLst>
      <p:ext uri="{BB962C8B-B14F-4D97-AF65-F5344CB8AC3E}">
        <p14:creationId xmlns:p14="http://schemas.microsoft.com/office/powerpoint/2010/main" val="10056197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3813F-D12B-4F8B-95BB-EF1FB6EF2C87}"/>
              </a:ext>
            </a:extLst>
          </p:cNvPr>
          <p:cNvSpPr>
            <a:spLocks noGrp="1"/>
          </p:cNvSpPr>
          <p:nvPr>
            <p:ph type="title"/>
          </p:nvPr>
        </p:nvSpPr>
        <p:spPr>
          <a:xfrm>
            <a:off x="1156851" y="637762"/>
            <a:ext cx="9888496" cy="900131"/>
          </a:xfrm>
        </p:spPr>
        <p:txBody>
          <a:bodyPr anchor="t">
            <a:normAutofit fontScale="90000"/>
          </a:bodyPr>
          <a:lstStyle/>
          <a:p>
            <a:br>
              <a:rPr lang="en-GB" sz="1900" dirty="0"/>
            </a:br>
            <a:r>
              <a:rPr lang="en-GB" sz="3200" dirty="0">
                <a:solidFill>
                  <a:schemeClr val="bg1"/>
                </a:solidFill>
              </a:rPr>
              <a:t>What determines the levels of social cohesion in society?</a:t>
            </a:r>
            <a:br>
              <a:rPr lang="en-GB" sz="1900" dirty="0"/>
            </a:br>
            <a:endParaRPr lang="en-GB" sz="19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377D18-EEB8-4819-ADE8-696293CCC3A8}"/>
              </a:ext>
            </a:extLst>
          </p:cNvPr>
          <p:cNvSpPr>
            <a:spLocks noGrp="1"/>
          </p:cNvSpPr>
          <p:nvPr>
            <p:ph idx="1"/>
          </p:nvPr>
        </p:nvSpPr>
        <p:spPr>
          <a:xfrm>
            <a:off x="1155548" y="2217343"/>
            <a:ext cx="9880893" cy="3959619"/>
          </a:xfrm>
        </p:spPr>
        <p:txBody>
          <a:bodyPr>
            <a:normAutofit/>
          </a:bodyPr>
          <a:lstStyle/>
          <a:p>
            <a:r>
              <a:rPr lang="en-GB" sz="2400"/>
              <a:t>The presence of strong social bonds – measured by levels of trust and norms of empathy i.e., social capital</a:t>
            </a:r>
          </a:p>
          <a:p>
            <a:r>
              <a:rPr lang="en-GB" sz="2400"/>
              <a:t>The abundance of associations that bridge social divisions “civil society” - refers to a wide range of organisations: community groups, unions, religious/faith based groups, charities, professional associations, and foundations.</a:t>
            </a:r>
          </a:p>
          <a:p>
            <a:r>
              <a:rPr lang="en-GB" sz="2400"/>
              <a:t>The presence of institutions of conflict management e.g. government, independent judiciary.</a:t>
            </a:r>
          </a:p>
          <a:p>
            <a:pPr lvl="1"/>
            <a:r>
              <a:rPr lang="en-GB" dirty="0"/>
              <a:t>Policies; law making; organisations who deliver justice</a:t>
            </a:r>
          </a:p>
          <a:p>
            <a:endParaRPr lang="en-GB" sz="2400"/>
          </a:p>
        </p:txBody>
      </p:sp>
    </p:spTree>
    <p:extLst>
      <p:ext uri="{BB962C8B-B14F-4D97-AF65-F5344CB8AC3E}">
        <p14:creationId xmlns:p14="http://schemas.microsoft.com/office/powerpoint/2010/main" val="34004018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E7446F-23BF-4EF8-8D15-EAD43ECA1E4F}"/>
              </a:ext>
            </a:extLst>
          </p:cNvPr>
          <p:cNvSpPr>
            <a:spLocks noGrp="1"/>
          </p:cNvSpPr>
          <p:nvPr>
            <p:ph type="title"/>
          </p:nvPr>
        </p:nvSpPr>
        <p:spPr>
          <a:xfrm>
            <a:off x="1156851" y="637762"/>
            <a:ext cx="2898276" cy="5576770"/>
          </a:xfrm>
        </p:spPr>
        <p:txBody>
          <a:bodyPr anchor="t">
            <a:normAutofit/>
          </a:bodyPr>
          <a:lstStyle/>
          <a:p>
            <a:r>
              <a:rPr lang="en-GB">
                <a:solidFill>
                  <a:schemeClr val="bg1"/>
                </a:solidFill>
                <a:latin typeface="+mn-lt"/>
              </a:rPr>
              <a:t>Challenging </a:t>
            </a:r>
            <a:r>
              <a:rPr lang="en-US">
                <a:solidFill>
                  <a:schemeClr val="bg1"/>
                </a:solidFill>
                <a:latin typeface="+mn-lt"/>
              </a:rPr>
              <a:t>Social Cohesion </a:t>
            </a:r>
            <a:endParaRPr lang="en-GB">
              <a:solidFill>
                <a:schemeClr val="bg1"/>
              </a:solidFill>
              <a:latin typeface="+mn-lt"/>
            </a:endParaRPr>
          </a:p>
        </p:txBody>
      </p:sp>
      <p:sp>
        <p:nvSpPr>
          <p:cNvPr id="13" name="Rectangle 1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88815174-F4E3-BCC9-F9D6-7F39F64DAAA4}"/>
              </a:ext>
            </a:extLst>
          </p:cNvPr>
          <p:cNvGraphicFramePr>
            <a:graphicFrameLocks noGrp="1"/>
          </p:cNvGraphicFramePr>
          <p:nvPr>
            <p:ph idx="1"/>
            <p:extLst>
              <p:ext uri="{D42A27DB-BD31-4B8C-83A1-F6EECF244321}">
                <p14:modId xmlns:p14="http://schemas.microsoft.com/office/powerpoint/2010/main" val="1819250163"/>
              </p:ext>
            </p:extLst>
          </p:nvPr>
        </p:nvGraphicFramePr>
        <p:xfrm>
          <a:off x="5439954" y="637762"/>
          <a:ext cx="5605401" cy="5539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21973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182A51-46F9-4867-8773-7D122E060000}"/>
              </a:ext>
            </a:extLst>
          </p:cNvPr>
          <p:cNvSpPr>
            <a:spLocks noGrp="1"/>
          </p:cNvSpPr>
          <p:nvPr>
            <p:ph type="title"/>
          </p:nvPr>
        </p:nvSpPr>
        <p:spPr>
          <a:xfrm>
            <a:off x="1156851" y="637762"/>
            <a:ext cx="2898276" cy="5576770"/>
          </a:xfrm>
        </p:spPr>
        <p:txBody>
          <a:bodyPr anchor="t">
            <a:normAutofit/>
          </a:bodyPr>
          <a:lstStyle/>
          <a:p>
            <a:r>
              <a:rPr lang="en-GB">
                <a:solidFill>
                  <a:schemeClr val="bg1"/>
                </a:solidFill>
              </a:rPr>
              <a:t>Unstable Cohesive Societies</a:t>
            </a:r>
          </a:p>
        </p:txBody>
      </p:sp>
      <p:sp>
        <p:nvSpPr>
          <p:cNvPr id="13" name="Rectangle 1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B2443A70-4E61-AD69-A85D-EAF1423D323B}"/>
              </a:ext>
            </a:extLst>
          </p:cNvPr>
          <p:cNvGraphicFramePr>
            <a:graphicFrameLocks noGrp="1"/>
          </p:cNvGraphicFramePr>
          <p:nvPr>
            <p:ph idx="1"/>
            <p:extLst>
              <p:ext uri="{D42A27DB-BD31-4B8C-83A1-F6EECF244321}">
                <p14:modId xmlns:p14="http://schemas.microsoft.com/office/powerpoint/2010/main" val="2062381801"/>
              </p:ext>
            </p:extLst>
          </p:nvPr>
        </p:nvGraphicFramePr>
        <p:xfrm>
          <a:off x="5439954" y="637762"/>
          <a:ext cx="5605401" cy="5539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84138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7D868C-678C-83A9-5D19-C6965CD7EF4A}"/>
              </a:ext>
            </a:extLst>
          </p:cNvPr>
          <p:cNvSpPr>
            <a:spLocks noGrp="1"/>
          </p:cNvSpPr>
          <p:nvPr>
            <p:ph type="title"/>
          </p:nvPr>
        </p:nvSpPr>
        <p:spPr>
          <a:xfrm>
            <a:off x="761800" y="762001"/>
            <a:ext cx="5334197" cy="1708242"/>
          </a:xfrm>
        </p:spPr>
        <p:txBody>
          <a:bodyPr anchor="ctr">
            <a:normAutofit/>
          </a:bodyPr>
          <a:lstStyle/>
          <a:p>
            <a:r>
              <a:rPr lang="en-GB" sz="4000" dirty="0">
                <a:ea typeface="Calibri Light"/>
                <a:cs typeface="Calibri Light"/>
              </a:rPr>
              <a:t>Challenges of policing a broken society</a:t>
            </a:r>
            <a:endParaRPr lang="en-GB" sz="4000" dirty="0"/>
          </a:p>
        </p:txBody>
      </p:sp>
      <p:sp>
        <p:nvSpPr>
          <p:cNvPr id="3" name="Content Placeholder 2">
            <a:extLst>
              <a:ext uri="{FF2B5EF4-FFF2-40B4-BE49-F238E27FC236}">
                <a16:creationId xmlns:a16="http://schemas.microsoft.com/office/drawing/2014/main" id="{3365317F-6AD4-0210-FA16-77ADC90256CA}"/>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1600" b="1" dirty="0">
                <a:ea typeface="+mn-lt"/>
                <a:cs typeface="+mn-lt"/>
              </a:rPr>
              <a:t>High Crime Rates</a:t>
            </a:r>
            <a:r>
              <a:rPr lang="en-GB" sz="1600" dirty="0">
                <a:ea typeface="+mn-lt"/>
                <a:cs typeface="+mn-lt"/>
              </a:rPr>
              <a:t>: Broken societies often experience elevated levels of crime, including violent crime, property crime, and drug-related offenses. Policing agencies must contend with the enforcement of laws and the safety of their officers in high-crime areas.</a:t>
            </a:r>
            <a:endParaRPr lang="en-GB" sz="1600" dirty="0">
              <a:ea typeface="Calibri" panose="020F0502020204030204"/>
              <a:cs typeface="Calibri" panose="020F0502020204030204"/>
            </a:endParaRPr>
          </a:p>
          <a:p>
            <a:r>
              <a:rPr lang="en-GB" sz="1600" b="1" dirty="0">
                <a:ea typeface="+mn-lt"/>
                <a:cs typeface="+mn-lt"/>
              </a:rPr>
              <a:t>Trust and Community Relations</a:t>
            </a:r>
            <a:r>
              <a:rPr lang="en-GB" sz="1600" dirty="0">
                <a:ea typeface="+mn-lt"/>
                <a:cs typeface="+mn-lt"/>
              </a:rPr>
              <a:t>: Distrust and strained relations between law enforcement and the community can be prevalent in broken societies. Rebuilding trust and fostering positive relationships with the community can be an ongoing challenge.</a:t>
            </a:r>
            <a:endParaRPr lang="en-GB" sz="1600" dirty="0">
              <a:ea typeface="Calibri"/>
              <a:cs typeface="Calibri"/>
            </a:endParaRPr>
          </a:p>
          <a:p>
            <a:r>
              <a:rPr lang="en-GB" sz="1600" b="1" dirty="0">
                <a:ea typeface="+mn-lt"/>
                <a:cs typeface="+mn-lt"/>
              </a:rPr>
              <a:t>Limited Resources:</a:t>
            </a:r>
            <a:r>
              <a:rPr lang="en-GB" sz="1600" dirty="0">
                <a:ea typeface="+mn-lt"/>
                <a:cs typeface="+mn-lt"/>
              </a:rPr>
              <a:t> Economic challenges may result in limited resources for policing, leading to shortages in personnel, outdated equipment, and inadequate training. This can hinder law enforcement's ability to effectively address crime and maintain order.</a:t>
            </a:r>
            <a:endParaRPr lang="en-GB" sz="1600" dirty="0">
              <a:ea typeface="Calibri"/>
              <a:cs typeface="Calibri"/>
            </a:endParaRPr>
          </a:p>
          <a:p>
            <a:endParaRPr lang="en-GB" sz="1600"/>
          </a:p>
          <a:p>
            <a:endParaRPr lang="en-GB" sz="1600">
              <a:ea typeface="Calibri"/>
              <a:cs typeface="Calibri"/>
            </a:endParaRPr>
          </a:p>
        </p:txBody>
      </p:sp>
      <p:pic>
        <p:nvPicPr>
          <p:cNvPr id="11" name="Picture 10" descr="Hands holding each other's wrists and interlinked to form a circle">
            <a:extLst>
              <a:ext uri="{FF2B5EF4-FFF2-40B4-BE49-F238E27FC236}">
                <a16:creationId xmlns:a16="http://schemas.microsoft.com/office/drawing/2014/main" id="{DB5E165C-E9C1-5DE8-5CB9-3C39A809101E}"/>
              </a:ext>
            </a:extLst>
          </p:cNvPr>
          <p:cNvPicPr>
            <a:picLocks noChangeAspect="1"/>
          </p:cNvPicPr>
          <p:nvPr/>
        </p:nvPicPr>
        <p:blipFill rotWithShape="1">
          <a:blip r:embed="rId3"/>
          <a:srcRect l="23387" r="24776"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9454834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A74BC73-288B-51AC-8537-8E72C2AA0AFA}"/>
              </a:ext>
            </a:extLst>
          </p:cNvPr>
          <p:cNvSpPr>
            <a:spLocks noGrp="1"/>
          </p:cNvSpPr>
          <p:nvPr>
            <p:ph type="title"/>
          </p:nvPr>
        </p:nvSpPr>
        <p:spPr>
          <a:xfrm>
            <a:off x="838200" y="365125"/>
            <a:ext cx="5393361" cy="1325563"/>
          </a:xfrm>
        </p:spPr>
        <p:txBody>
          <a:bodyPr>
            <a:normAutofit/>
          </a:bodyPr>
          <a:lstStyle/>
          <a:p>
            <a:r>
              <a:rPr lang="en-GB">
                <a:ea typeface="Calibri Light"/>
                <a:cs typeface="Calibri Light"/>
              </a:rPr>
              <a:t>Challenges cont..</a:t>
            </a:r>
            <a:endParaRPr lang="en-GB"/>
          </a:p>
        </p:txBody>
      </p:sp>
      <p:sp>
        <p:nvSpPr>
          <p:cNvPr id="3" name="Content Placeholder 2">
            <a:extLst>
              <a:ext uri="{FF2B5EF4-FFF2-40B4-BE49-F238E27FC236}">
                <a16:creationId xmlns:a16="http://schemas.microsoft.com/office/drawing/2014/main" id="{57862A7E-678C-A926-8FE9-07B7A9016087}"/>
              </a:ext>
            </a:extLst>
          </p:cNvPr>
          <p:cNvSpPr>
            <a:spLocks noGrp="1"/>
          </p:cNvSpPr>
          <p:nvPr>
            <p:ph idx="1"/>
          </p:nvPr>
        </p:nvSpPr>
        <p:spPr>
          <a:xfrm>
            <a:off x="838200" y="1825625"/>
            <a:ext cx="5393361" cy="4351338"/>
          </a:xfrm>
        </p:spPr>
        <p:txBody>
          <a:bodyPr vert="horz" lIns="91440" tIns="45720" rIns="91440" bIns="45720" rtlCol="0">
            <a:normAutofit/>
          </a:bodyPr>
          <a:lstStyle/>
          <a:p>
            <a:r>
              <a:rPr lang="en-GB" sz="1800" b="1">
                <a:ea typeface="+mn-lt"/>
                <a:cs typeface="+mn-lt"/>
              </a:rPr>
              <a:t>Gang Activity:</a:t>
            </a:r>
            <a:r>
              <a:rPr lang="en-GB" sz="1800">
                <a:ea typeface="+mn-lt"/>
                <a:cs typeface="+mn-lt"/>
              </a:rPr>
              <a:t> Broken societies often see the rise of criminal gangs, which can exert significant influence and control in communities. Policing agencies may need to combat gang violence and address the root causes of gang involvement.</a:t>
            </a:r>
            <a:endParaRPr lang="en-GB" sz="1800">
              <a:ea typeface="Calibri" panose="020F0502020204030204"/>
              <a:cs typeface="Calibri" panose="020F0502020204030204"/>
            </a:endParaRPr>
          </a:p>
          <a:p>
            <a:r>
              <a:rPr lang="en-GB" sz="1800" b="1">
                <a:ea typeface="+mn-lt"/>
                <a:cs typeface="+mn-lt"/>
              </a:rPr>
              <a:t>Social Inequality</a:t>
            </a:r>
            <a:r>
              <a:rPr lang="en-GB" sz="1800">
                <a:ea typeface="+mn-lt"/>
                <a:cs typeface="+mn-lt"/>
              </a:rPr>
              <a:t>: High levels of inequality and poverty can contribute to crime and social unrest. Policing agencies may be called upon to manage protests and demonstrations related to socioeconomic disparities.</a:t>
            </a:r>
            <a:endParaRPr lang="en-GB" sz="1800"/>
          </a:p>
          <a:p>
            <a:r>
              <a:rPr lang="en-GB" sz="1800" b="1">
                <a:ea typeface="+mn-lt"/>
                <a:cs typeface="+mn-lt"/>
              </a:rPr>
              <a:t>Mental Health and Substance Abuse:</a:t>
            </a:r>
            <a:r>
              <a:rPr lang="en-GB" sz="1800">
                <a:ea typeface="+mn-lt"/>
                <a:cs typeface="+mn-lt"/>
              </a:rPr>
              <a:t> Communities in broken societies may face higher rates of mental health issues and substance abuse. Police officers may need to respond to crises involving individuals in mental distress or under the influence of drugs.</a:t>
            </a:r>
            <a:endParaRPr lang="en-GB" sz="1800"/>
          </a:p>
          <a:p>
            <a:endParaRPr lang="en-GB" sz="1800">
              <a:ea typeface="Calibri"/>
              <a:cs typeface="Calibri"/>
            </a:endParaRPr>
          </a:p>
        </p:txBody>
      </p:sp>
      <p:pic>
        <p:nvPicPr>
          <p:cNvPr id="4" name="Picture 3" descr="BA (Hons) Professional Policing Degree - Cardiff Metropolitan University">
            <a:extLst>
              <a:ext uri="{FF2B5EF4-FFF2-40B4-BE49-F238E27FC236}">
                <a16:creationId xmlns:a16="http://schemas.microsoft.com/office/drawing/2014/main" id="{A83AD56E-9CC2-96AF-F446-FA34FBC6E0A7}"/>
              </a:ext>
            </a:extLst>
          </p:cNvPr>
          <p:cNvPicPr>
            <a:picLocks noChangeAspect="1"/>
          </p:cNvPicPr>
          <p:nvPr/>
        </p:nvPicPr>
        <p:blipFill rotWithShape="1">
          <a:blip r:embed="rId3"/>
          <a:srcRect l="27714" r="16037"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27005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D1497-06E9-7D01-F3F8-C7267807D869}"/>
              </a:ext>
            </a:extLst>
          </p:cNvPr>
          <p:cNvSpPr>
            <a:spLocks noGrp="1"/>
          </p:cNvSpPr>
          <p:nvPr>
            <p:ph type="title"/>
          </p:nvPr>
        </p:nvSpPr>
        <p:spPr>
          <a:xfrm>
            <a:off x="876693" y="741391"/>
            <a:ext cx="4355265" cy="1616203"/>
          </a:xfrm>
        </p:spPr>
        <p:txBody>
          <a:bodyPr anchor="b">
            <a:normAutofit/>
          </a:bodyPr>
          <a:lstStyle/>
          <a:p>
            <a:r>
              <a:rPr lang="en-GB" sz="3200">
                <a:ea typeface="Calibri Light"/>
                <a:cs typeface="Calibri Light"/>
              </a:rPr>
              <a:t>Challenges cont...</a:t>
            </a:r>
            <a:endParaRPr lang="en-GB" sz="3200"/>
          </a:p>
        </p:txBody>
      </p:sp>
      <p:sp>
        <p:nvSpPr>
          <p:cNvPr id="3" name="Content Placeholder 2">
            <a:extLst>
              <a:ext uri="{FF2B5EF4-FFF2-40B4-BE49-F238E27FC236}">
                <a16:creationId xmlns:a16="http://schemas.microsoft.com/office/drawing/2014/main" id="{7C044E18-A35A-25DD-D8C2-535EF70B6245}"/>
              </a:ext>
            </a:extLst>
          </p:cNvPr>
          <p:cNvSpPr>
            <a:spLocks noGrp="1"/>
          </p:cNvSpPr>
          <p:nvPr>
            <p:ph idx="1"/>
          </p:nvPr>
        </p:nvSpPr>
        <p:spPr>
          <a:xfrm>
            <a:off x="876692" y="2533476"/>
            <a:ext cx="4355265" cy="3447832"/>
          </a:xfrm>
        </p:spPr>
        <p:txBody>
          <a:bodyPr vert="horz" lIns="91440" tIns="45720" rIns="91440" bIns="45720" rtlCol="0" anchor="t">
            <a:noAutofit/>
          </a:bodyPr>
          <a:lstStyle/>
          <a:p>
            <a:r>
              <a:rPr lang="en-GB" sz="1600" b="1" dirty="0">
                <a:ea typeface="+mn-lt"/>
                <a:cs typeface="+mn-lt"/>
              </a:rPr>
              <a:t>Political Instability: </a:t>
            </a:r>
            <a:r>
              <a:rPr lang="en-GB" sz="1600" dirty="0">
                <a:ea typeface="+mn-lt"/>
                <a:cs typeface="+mn-lt"/>
              </a:rPr>
              <a:t>Political instability and corruption can undermine the rule of law and law enforcement agencies. Police may be caught in the crossfire of political conflicts or pressured to engage in corrupt practices.</a:t>
            </a:r>
            <a:endParaRPr lang="en-GB" sz="1600" dirty="0">
              <a:ea typeface="Calibri" panose="020F0502020204030204"/>
              <a:cs typeface="Calibri" panose="020F0502020204030204"/>
            </a:endParaRPr>
          </a:p>
          <a:p>
            <a:r>
              <a:rPr lang="en-GB" sz="1600" b="1" dirty="0">
                <a:ea typeface="+mn-lt"/>
                <a:cs typeface="+mn-lt"/>
              </a:rPr>
              <a:t>Community Policing Challenges: </a:t>
            </a:r>
            <a:r>
              <a:rPr lang="en-GB" sz="1600" dirty="0">
                <a:ea typeface="+mn-lt"/>
                <a:cs typeface="+mn-lt"/>
              </a:rPr>
              <a:t>The concept of community policing, which emphasizes collaboration and problem-solving with the community, may be difficult to implement in areas where trust and cooperation are lacking.</a:t>
            </a:r>
            <a:endParaRPr lang="en-GB" sz="1600">
              <a:ea typeface="Calibri"/>
              <a:cs typeface="Calibri"/>
            </a:endParaRPr>
          </a:p>
          <a:p>
            <a:r>
              <a:rPr lang="en-GB" sz="1600" b="1" dirty="0">
                <a:ea typeface="+mn-lt"/>
                <a:cs typeface="+mn-lt"/>
              </a:rPr>
              <a:t>Resource Allocation Dilemmas: </a:t>
            </a:r>
            <a:r>
              <a:rPr lang="en-GB" sz="1600" dirty="0">
                <a:ea typeface="+mn-lt"/>
                <a:cs typeface="+mn-lt"/>
              </a:rPr>
              <a:t>Law enforcement agencies must make difficult decisions about resource allocation, balancing the need for proactive crime prevention with the demand for immediate response to emergencies.</a:t>
            </a:r>
            <a:endParaRPr lang="en-GB" sz="1600">
              <a:ea typeface="Calibri"/>
              <a:cs typeface="Calibri"/>
            </a:endParaRPr>
          </a:p>
          <a:p>
            <a:endParaRPr lang="en-GB" sz="1400">
              <a:ea typeface="Calibri"/>
              <a:cs typeface="Calibri"/>
            </a:endParaRPr>
          </a:p>
        </p:txBody>
      </p:sp>
      <p:pic>
        <p:nvPicPr>
          <p:cNvPr id="5" name="Picture 4" descr="One in a crowd">
            <a:extLst>
              <a:ext uri="{FF2B5EF4-FFF2-40B4-BE49-F238E27FC236}">
                <a16:creationId xmlns:a16="http://schemas.microsoft.com/office/drawing/2014/main" id="{B07768B8-D7AC-7521-319E-2993ABBAAFAB}"/>
              </a:ext>
            </a:extLst>
          </p:cNvPr>
          <p:cNvPicPr>
            <a:picLocks noChangeAspect="1"/>
          </p:cNvPicPr>
          <p:nvPr/>
        </p:nvPicPr>
        <p:blipFill rotWithShape="1">
          <a:blip r:embed="rId3"/>
          <a:srcRect l="20305" r="13031" b="4"/>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9997718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7AE206E-76C9-2AA1-3433-DAAAE3179255}"/>
              </a:ext>
            </a:extLst>
          </p:cNvPr>
          <p:cNvSpPr>
            <a:spLocks noGrp="1"/>
          </p:cNvSpPr>
          <p:nvPr>
            <p:ph type="title"/>
          </p:nvPr>
        </p:nvSpPr>
        <p:spPr>
          <a:xfrm>
            <a:off x="838200" y="365125"/>
            <a:ext cx="5393361" cy="1325563"/>
          </a:xfrm>
        </p:spPr>
        <p:txBody>
          <a:bodyPr>
            <a:normAutofit/>
          </a:bodyPr>
          <a:lstStyle/>
          <a:p>
            <a:r>
              <a:rPr lang="en-GB">
                <a:ea typeface="Calibri Light"/>
                <a:cs typeface="Calibri Light"/>
              </a:rPr>
              <a:t>Challenges cont...</a:t>
            </a:r>
            <a:endParaRPr lang="en-GB"/>
          </a:p>
        </p:txBody>
      </p:sp>
      <p:sp>
        <p:nvSpPr>
          <p:cNvPr id="3" name="Content Placeholder 2">
            <a:extLst>
              <a:ext uri="{FF2B5EF4-FFF2-40B4-BE49-F238E27FC236}">
                <a16:creationId xmlns:a16="http://schemas.microsoft.com/office/drawing/2014/main" id="{792A1A40-397A-2946-1A7D-9587C8DC2906}"/>
              </a:ext>
            </a:extLst>
          </p:cNvPr>
          <p:cNvSpPr>
            <a:spLocks noGrp="1"/>
          </p:cNvSpPr>
          <p:nvPr>
            <p:ph idx="1"/>
          </p:nvPr>
        </p:nvSpPr>
        <p:spPr>
          <a:xfrm>
            <a:off x="838200" y="1825625"/>
            <a:ext cx="5393361" cy="4351338"/>
          </a:xfrm>
        </p:spPr>
        <p:txBody>
          <a:bodyPr vert="horz" lIns="91440" tIns="45720" rIns="91440" bIns="45720" rtlCol="0">
            <a:normAutofit/>
          </a:bodyPr>
          <a:lstStyle/>
          <a:p>
            <a:r>
              <a:rPr lang="en-GB" sz="1800" b="1">
                <a:ea typeface="+mn-lt"/>
                <a:cs typeface="+mn-lt"/>
              </a:rPr>
              <a:t>Public Safety Concerns:</a:t>
            </a:r>
            <a:r>
              <a:rPr lang="en-GB" sz="1800">
                <a:ea typeface="+mn-lt"/>
                <a:cs typeface="+mn-lt"/>
              </a:rPr>
              <a:t> Policing in broken societies may involve responding to a wide range of public safety concerns, from civil disturbances and riots to acts of terrorism or insurgency.</a:t>
            </a:r>
            <a:endParaRPr lang="en-GB" sz="1800">
              <a:ea typeface="Calibri" panose="020F0502020204030204"/>
              <a:cs typeface="Calibri" panose="020F0502020204030204"/>
            </a:endParaRPr>
          </a:p>
          <a:p>
            <a:r>
              <a:rPr lang="en-GB" sz="1800" b="1">
                <a:ea typeface="+mn-lt"/>
                <a:cs typeface="+mn-lt"/>
              </a:rPr>
              <a:t>Rebuilding Infrastructure:</a:t>
            </a:r>
            <a:r>
              <a:rPr lang="en-GB" sz="1800">
                <a:ea typeface="+mn-lt"/>
                <a:cs typeface="+mn-lt"/>
              </a:rPr>
              <a:t> In some cases, law enforcement agencies may be involved in rebuilding and stabilizing essential infrastructure, such as schools, healthcare, and utilities, in broken communities.</a:t>
            </a:r>
            <a:endParaRPr lang="en-GB" sz="1800">
              <a:ea typeface="Calibri"/>
              <a:cs typeface="Calibri"/>
            </a:endParaRPr>
          </a:p>
          <a:p>
            <a:r>
              <a:rPr lang="en-GB" sz="1800" b="1">
                <a:ea typeface="+mn-lt"/>
                <a:cs typeface="+mn-lt"/>
              </a:rPr>
              <a:t>Stress and Mental Health</a:t>
            </a:r>
            <a:r>
              <a:rPr lang="en-GB" sz="1800">
                <a:ea typeface="+mn-lt"/>
                <a:cs typeface="+mn-lt"/>
              </a:rPr>
              <a:t>: Policing in challenging environments can take a toll on the mental and emotional well-being of officers. Addressing their stress and mental health needs is crucial.</a:t>
            </a:r>
            <a:endParaRPr lang="en-GB" sz="1800"/>
          </a:p>
          <a:p>
            <a:endParaRPr lang="en-GB" sz="1800">
              <a:ea typeface="Calibri"/>
              <a:cs typeface="Calibri"/>
            </a:endParaRPr>
          </a:p>
        </p:txBody>
      </p:sp>
      <p:pic>
        <p:nvPicPr>
          <p:cNvPr id="4" name="Picture 3" descr="Undercover Policing Inquiry - latest news, breaking stories and comment -  The Independent">
            <a:extLst>
              <a:ext uri="{FF2B5EF4-FFF2-40B4-BE49-F238E27FC236}">
                <a16:creationId xmlns:a16="http://schemas.microsoft.com/office/drawing/2014/main" id="{C9BBF7DD-71F1-1541-015E-9029081DECFA}"/>
              </a:ext>
            </a:extLst>
          </p:cNvPr>
          <p:cNvPicPr>
            <a:picLocks noChangeAspect="1"/>
          </p:cNvPicPr>
          <p:nvPr/>
        </p:nvPicPr>
        <p:blipFill rotWithShape="1">
          <a:blip r:embed="rId3"/>
          <a:srcRect l="21814" r="11640"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60273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72D64B1-A28E-3123-F297-52CA1B2783DD}"/>
              </a:ext>
            </a:extLst>
          </p:cNvPr>
          <p:cNvPicPr>
            <a:picLocks noGrp="1" noChangeAspect="1"/>
          </p:cNvPicPr>
          <p:nvPr>
            <p:ph idx="1"/>
          </p:nvPr>
        </p:nvPicPr>
        <p:blipFill rotWithShape="1">
          <a:blip r:embed="rId3"/>
          <a:srcRect l="18667" r="-1" b="-1"/>
          <a:stretch/>
        </p:blipFill>
        <p:spPr>
          <a:xfrm>
            <a:off x="20" y="10"/>
            <a:ext cx="12191980" cy="6857990"/>
          </a:xfrm>
          <a:prstGeom prst="rect">
            <a:avLst/>
          </a:prstGeom>
        </p:spPr>
      </p:pic>
      <p:sp>
        <p:nvSpPr>
          <p:cNvPr id="15"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41750F-AD70-1708-3A40-AD8640B65FB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Riots</a:t>
            </a:r>
          </a:p>
        </p:txBody>
      </p:sp>
      <p:cxnSp>
        <p:nvCxnSpPr>
          <p:cNvPr id="16"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289971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EEC6EC-D64D-E82A-5E17-A6CE287DCD42}"/>
              </a:ext>
            </a:extLst>
          </p:cNvPr>
          <p:cNvSpPr>
            <a:spLocks noGrp="1"/>
          </p:cNvSpPr>
          <p:nvPr>
            <p:ph type="title"/>
          </p:nvPr>
        </p:nvSpPr>
        <p:spPr>
          <a:xfrm>
            <a:off x="761800" y="762001"/>
            <a:ext cx="5334197" cy="1708242"/>
          </a:xfrm>
        </p:spPr>
        <p:txBody>
          <a:bodyPr anchor="ctr">
            <a:normAutofit/>
          </a:bodyPr>
          <a:lstStyle/>
          <a:p>
            <a:r>
              <a:rPr lang="en-US" sz="4000">
                <a:cs typeface="Calibri Light"/>
              </a:rPr>
              <a:t>Riots</a:t>
            </a:r>
            <a:endParaRPr lang="en-US" sz="4000"/>
          </a:p>
        </p:txBody>
      </p:sp>
      <p:sp>
        <p:nvSpPr>
          <p:cNvPr id="3" name="Content Placeholder 2">
            <a:extLst>
              <a:ext uri="{FF2B5EF4-FFF2-40B4-BE49-F238E27FC236}">
                <a16:creationId xmlns:a16="http://schemas.microsoft.com/office/drawing/2014/main" id="{9635BE40-F6DD-353D-40E9-323A666CB318}"/>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ea typeface="+mn-lt"/>
                <a:cs typeface="+mn-lt"/>
                <a:hlinkClick r:id="rId3"/>
              </a:rPr>
              <a:t>https://youtu.be/kfQFIN6Nm2w</a:t>
            </a:r>
            <a:endParaRPr lang="en-US" sz="2000">
              <a:ea typeface="+mn-lt"/>
              <a:cs typeface="+mn-lt"/>
            </a:endParaRPr>
          </a:p>
          <a:p>
            <a:r>
              <a:rPr lang="en-US" sz="2000">
                <a:ea typeface="Calibri"/>
                <a:cs typeface="Calibri"/>
              </a:rPr>
              <a:t>The Theresa May's response to the riots </a:t>
            </a:r>
            <a:r>
              <a:rPr lang="en-US" sz="2000">
                <a:ea typeface="+mn-lt"/>
                <a:cs typeface="+mn-lt"/>
                <a:hlinkClick r:id="rId4"/>
              </a:rPr>
              <a:t>Theresa May explains that UK Citizens are policed by consent - YouTube</a:t>
            </a:r>
          </a:p>
        </p:txBody>
      </p:sp>
      <p:pic>
        <p:nvPicPr>
          <p:cNvPr id="5" name="Picture 4">
            <a:extLst>
              <a:ext uri="{FF2B5EF4-FFF2-40B4-BE49-F238E27FC236}">
                <a16:creationId xmlns:a16="http://schemas.microsoft.com/office/drawing/2014/main" id="{5EAA53DD-3066-BBFF-BB0C-255D5110098A}"/>
              </a:ext>
            </a:extLst>
          </p:cNvPr>
          <p:cNvPicPr>
            <a:picLocks noChangeAspect="1"/>
          </p:cNvPicPr>
          <p:nvPr/>
        </p:nvPicPr>
        <p:blipFill rotWithShape="1">
          <a:blip r:embed="rId5"/>
          <a:srcRect l="31650" r="27397" b="6249"/>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6600108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888EA-50E9-8D9A-F042-46B029CE3C4A}"/>
              </a:ext>
            </a:extLst>
          </p:cNvPr>
          <p:cNvSpPr>
            <a:spLocks noGrp="1"/>
          </p:cNvSpPr>
          <p:nvPr>
            <p:ph type="title"/>
          </p:nvPr>
        </p:nvSpPr>
        <p:spPr>
          <a:xfrm>
            <a:off x="8128990" y="637763"/>
            <a:ext cx="2916358" cy="1627274"/>
          </a:xfrm>
        </p:spPr>
        <p:txBody>
          <a:bodyPr anchor="t">
            <a:normAutofit/>
          </a:bodyPr>
          <a:lstStyle/>
          <a:p>
            <a:r>
              <a:rPr lang="en-GB" sz="4000"/>
              <a:t>Subcultural theory</a:t>
            </a:r>
          </a:p>
        </p:txBody>
      </p:sp>
      <p:sp>
        <p:nvSpPr>
          <p:cNvPr id="31" name="Rectangle 3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 y="0"/>
            <a:ext cx="7534621"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8963" y="2420200"/>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Red toy person in front of two lines of white figures">
            <a:extLst>
              <a:ext uri="{FF2B5EF4-FFF2-40B4-BE49-F238E27FC236}">
                <a16:creationId xmlns:a16="http://schemas.microsoft.com/office/drawing/2014/main" id="{3A12F7C5-3A2F-C7C8-FCFB-DC8631842FCE}"/>
              </a:ext>
            </a:extLst>
          </p:cNvPr>
          <p:cNvPicPr>
            <a:picLocks noChangeAspect="1"/>
          </p:cNvPicPr>
          <p:nvPr/>
        </p:nvPicPr>
        <p:blipFill rotWithShape="1">
          <a:blip r:embed="rId3"/>
          <a:srcRect l="18040" r="14132" b="-2"/>
          <a:stretch/>
        </p:blipFill>
        <p:spPr>
          <a:xfrm>
            <a:off x="1155547" y="651004"/>
            <a:ext cx="5725584" cy="5550285"/>
          </a:xfrm>
          <a:prstGeom prst="rect">
            <a:avLst/>
          </a:prstGeom>
        </p:spPr>
      </p:pic>
      <p:sp>
        <p:nvSpPr>
          <p:cNvPr id="3" name="Content Placeholder 2">
            <a:extLst>
              <a:ext uri="{FF2B5EF4-FFF2-40B4-BE49-F238E27FC236}">
                <a16:creationId xmlns:a16="http://schemas.microsoft.com/office/drawing/2014/main" id="{47B0D6FB-1FD7-3AC7-83EE-A2EE93796772}"/>
              </a:ext>
            </a:extLst>
          </p:cNvPr>
          <p:cNvSpPr>
            <a:spLocks noGrp="1"/>
          </p:cNvSpPr>
          <p:nvPr>
            <p:ph idx="1"/>
          </p:nvPr>
        </p:nvSpPr>
        <p:spPr>
          <a:xfrm>
            <a:off x="8128937" y="2580828"/>
            <a:ext cx="2916406" cy="3633699"/>
          </a:xfrm>
        </p:spPr>
        <p:txBody>
          <a:bodyPr>
            <a:normAutofit/>
          </a:bodyPr>
          <a:lstStyle/>
          <a:p>
            <a:r>
              <a:rPr lang="en-GB" sz="1900"/>
              <a:t>A group which has different values that are different to mainstream society</a:t>
            </a:r>
          </a:p>
          <a:p>
            <a:r>
              <a:rPr lang="en-GB" sz="1900"/>
              <a:t>Deviance/crime occurs as a result of the group breaking away from society and social norms</a:t>
            </a:r>
          </a:p>
          <a:p>
            <a:r>
              <a:rPr lang="en-GB" sz="1900"/>
              <a:t>Frustrations are felt due to lack of opportunities which leads to crime</a:t>
            </a:r>
          </a:p>
        </p:txBody>
      </p:sp>
    </p:spTree>
    <p:extLst>
      <p:ext uri="{BB962C8B-B14F-4D97-AF65-F5344CB8AC3E}">
        <p14:creationId xmlns:p14="http://schemas.microsoft.com/office/powerpoint/2010/main" val="30972255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8AC8E79-ECD6-4F34-BE5A-9F5E850E8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D2BE1BB-2AB2-4D7E-9E27-8D245181B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2A1615C-2156-4B15-BF3E-39794B37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97691"/>
            <a:ext cx="5378624" cy="6402614"/>
            <a:chOff x="-19221" y="197691"/>
            <a:chExt cx="5378624" cy="6402614"/>
          </a:xfrm>
        </p:grpSpPr>
        <p:sp>
          <p:nvSpPr>
            <p:cNvPr id="29" name="Freeform: Shape 28">
              <a:extLst>
                <a:ext uri="{FF2B5EF4-FFF2-40B4-BE49-F238E27FC236}">
                  <a16:creationId xmlns:a16="http://schemas.microsoft.com/office/drawing/2014/main" id="{D0AAA4B8-4E08-4663-9835-BA403F00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CB4869D1-3E13-4881-A292-2F38ECC07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3FEDB7CE-BB3D-4A0D-A73F-3117044F3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A6E0C6E1-7FBF-471E-849C-A54AF1D41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B2BFAA38-D910-41AD-BBED-0608E4AE71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97691"/>
              <a:ext cx="5378623" cy="6402614"/>
            </a:xfrm>
            <a:custGeom>
              <a:avLst/>
              <a:gdLst>
                <a:gd name="connsiteX0" fmla="*/ 2220349 w 5378623"/>
                <a:gd name="connsiteY0" fmla="*/ 67 h 6402614"/>
                <a:gd name="connsiteX1" fmla="*/ 3018161 w 5378623"/>
                <a:gd name="connsiteY1" fmla="*/ 108191 h 6402614"/>
                <a:gd name="connsiteX2" fmla="*/ 5265831 w 5378623"/>
                <a:gd name="connsiteY2" fmla="*/ 4066338 h 6402614"/>
                <a:gd name="connsiteX3" fmla="*/ 2912752 w 5378623"/>
                <a:gd name="connsiteY3" fmla="*/ 6386691 h 6402614"/>
                <a:gd name="connsiteX4" fmla="*/ 2840648 w 5378623"/>
                <a:gd name="connsiteY4" fmla="*/ 6402614 h 6402614"/>
                <a:gd name="connsiteX5" fmla="*/ 1474249 w 5378623"/>
                <a:gd name="connsiteY5" fmla="*/ 6402614 h 6402614"/>
                <a:gd name="connsiteX6" fmla="*/ 1340218 w 5378623"/>
                <a:gd name="connsiteY6" fmla="*/ 6370360 h 6402614"/>
                <a:gd name="connsiteX7" fmla="*/ 204687 w 5378623"/>
                <a:gd name="connsiteY7" fmla="*/ 5802379 h 6402614"/>
                <a:gd name="connsiteX8" fmla="*/ 0 w 5378623"/>
                <a:gd name="connsiteY8" fmla="*/ 5624181 h 6402614"/>
                <a:gd name="connsiteX9" fmla="*/ 0 w 5378623"/>
                <a:gd name="connsiteY9" fmla="*/ 5197118 h 6402614"/>
                <a:gd name="connsiteX10" fmla="*/ 120950 w 5378623"/>
                <a:gd name="connsiteY10" fmla="*/ 5327736 h 6402614"/>
                <a:gd name="connsiteX11" fmla="*/ 553277 w 5378623"/>
                <a:gd name="connsiteY11" fmla="*/ 5674143 h 6402614"/>
                <a:gd name="connsiteX12" fmla="*/ 1048951 w 5378623"/>
                <a:gd name="connsiteY12" fmla="*/ 5913372 h 6402614"/>
                <a:gd name="connsiteX13" fmla="*/ 1114406 w 5378623"/>
                <a:gd name="connsiteY13" fmla="*/ 5935664 h 6402614"/>
                <a:gd name="connsiteX14" fmla="*/ 1180375 w 5378623"/>
                <a:gd name="connsiteY14" fmla="*/ 5956470 h 6402614"/>
                <a:gd name="connsiteX15" fmla="*/ 1247107 w 5378623"/>
                <a:gd name="connsiteY15" fmla="*/ 5975278 h 6402614"/>
                <a:gd name="connsiteX16" fmla="*/ 1313053 w 5378623"/>
                <a:gd name="connsiteY16" fmla="*/ 5991905 h 6402614"/>
                <a:gd name="connsiteX17" fmla="*/ 1578771 w 5378623"/>
                <a:gd name="connsiteY17" fmla="*/ 6035400 h 6402614"/>
                <a:gd name="connsiteX18" fmla="*/ 2116969 w 5378623"/>
                <a:gd name="connsiteY18" fmla="*/ 6005033 h 6402614"/>
                <a:gd name="connsiteX19" fmla="*/ 2648341 w 5378623"/>
                <a:gd name="connsiteY19" fmla="*/ 5837212 h 6402614"/>
                <a:gd name="connsiteX20" fmla="*/ 3166862 w 5378623"/>
                <a:gd name="connsiteY20" fmla="*/ 5582136 h 6402614"/>
                <a:gd name="connsiteX21" fmla="*/ 3295551 w 5378623"/>
                <a:gd name="connsiteY21" fmla="*/ 5510900 h 6402614"/>
                <a:gd name="connsiteX22" fmla="*/ 3426292 w 5378623"/>
                <a:gd name="connsiteY22" fmla="*/ 5437546 h 6402614"/>
                <a:gd name="connsiteX23" fmla="*/ 3693498 w 5378623"/>
                <a:gd name="connsiteY23" fmla="*/ 5296779 h 6402614"/>
                <a:gd name="connsiteX24" fmla="*/ 3957511 w 5378623"/>
                <a:gd name="connsiteY24" fmla="*/ 5162806 h 6402614"/>
                <a:gd name="connsiteX25" fmla="*/ 4212170 w 5378623"/>
                <a:gd name="connsiteY25" fmla="*/ 5024936 h 6402614"/>
                <a:gd name="connsiteX26" fmla="*/ 4449651 w 5378623"/>
                <a:gd name="connsiteY26" fmla="*/ 4870986 h 6402614"/>
                <a:gd name="connsiteX27" fmla="*/ 4659728 w 5378623"/>
                <a:gd name="connsiteY27" fmla="*/ 4689640 h 6402614"/>
                <a:gd name="connsiteX28" fmla="*/ 4830457 w 5378623"/>
                <a:gd name="connsiteY28" fmla="*/ 4472596 h 6402614"/>
                <a:gd name="connsiteX29" fmla="*/ 4955705 w 5378623"/>
                <a:gd name="connsiteY29" fmla="*/ 4222268 h 6402614"/>
                <a:gd name="connsiteX30" fmla="*/ 4968352 w 5378623"/>
                <a:gd name="connsiteY30" fmla="*/ 4189141 h 6402614"/>
                <a:gd name="connsiteX31" fmla="*/ 4979564 w 5378623"/>
                <a:gd name="connsiteY31" fmla="*/ 4155400 h 6402614"/>
                <a:gd name="connsiteX32" fmla="*/ 4990913 w 5378623"/>
                <a:gd name="connsiteY32" fmla="*/ 4121577 h 6402614"/>
                <a:gd name="connsiteX33" fmla="*/ 5000865 w 5378623"/>
                <a:gd name="connsiteY33" fmla="*/ 4086570 h 6402614"/>
                <a:gd name="connsiteX34" fmla="*/ 5020612 w 5378623"/>
                <a:gd name="connsiteY34" fmla="*/ 4016281 h 6402614"/>
                <a:gd name="connsiteX35" fmla="*/ 5030486 w 5378623"/>
                <a:gd name="connsiteY35" fmla="*/ 3981137 h 6402614"/>
                <a:gd name="connsiteX36" fmla="*/ 5035423 w 5378623"/>
                <a:gd name="connsiteY36" fmla="*/ 3963565 h 6402614"/>
                <a:gd name="connsiteX37" fmla="*/ 5039507 w 5378623"/>
                <a:gd name="connsiteY37" fmla="*/ 3945765 h 6402614"/>
                <a:gd name="connsiteX38" fmla="*/ 5071597 w 5378623"/>
                <a:gd name="connsiteY38" fmla="*/ 3802972 h 6402614"/>
                <a:gd name="connsiteX39" fmla="*/ 5096108 w 5378623"/>
                <a:gd name="connsiteY39" fmla="*/ 3658610 h 6402614"/>
                <a:gd name="connsiteX40" fmla="*/ 5113299 w 5378623"/>
                <a:gd name="connsiteY40" fmla="*/ 3512985 h 6402614"/>
                <a:gd name="connsiteX41" fmla="*/ 5115328 w 5378623"/>
                <a:gd name="connsiteY41" fmla="*/ 3494749 h 6402614"/>
                <a:gd name="connsiteX42" fmla="*/ 5116446 w 5378623"/>
                <a:gd name="connsiteY42" fmla="*/ 3476502 h 6402614"/>
                <a:gd name="connsiteX43" fmla="*/ 5118711 w 5378623"/>
                <a:gd name="connsiteY43" fmla="*/ 3439898 h 6402614"/>
                <a:gd name="connsiteX44" fmla="*/ 5123270 w 5378623"/>
                <a:gd name="connsiteY44" fmla="*/ 3366583 h 6402614"/>
                <a:gd name="connsiteX45" fmla="*/ 5121172 w 5378623"/>
                <a:gd name="connsiteY45" fmla="*/ 3072860 h 6402614"/>
                <a:gd name="connsiteX46" fmla="*/ 5119473 w 5378623"/>
                <a:gd name="connsiteY46" fmla="*/ 3036121 h 6402614"/>
                <a:gd name="connsiteX47" fmla="*/ 5116244 w 5378623"/>
                <a:gd name="connsiteY47" fmla="*/ 2999552 h 6402614"/>
                <a:gd name="connsiteX48" fmla="*/ 5109221 w 5378623"/>
                <a:gd name="connsiteY48" fmla="*/ 2926379 h 6402614"/>
                <a:gd name="connsiteX49" fmla="*/ 5089643 w 5378623"/>
                <a:gd name="connsiteY49" fmla="*/ 2780639 h 6402614"/>
                <a:gd name="connsiteX50" fmla="*/ 5084078 w 5378623"/>
                <a:gd name="connsiteY50" fmla="*/ 2744255 h 6402614"/>
                <a:gd name="connsiteX51" fmla="*/ 5077785 w 5378623"/>
                <a:gd name="connsiteY51" fmla="*/ 2708026 h 6402614"/>
                <a:gd name="connsiteX52" fmla="*/ 5063128 w 5378623"/>
                <a:gd name="connsiteY52" fmla="*/ 2636053 h 6402614"/>
                <a:gd name="connsiteX53" fmla="*/ 5047530 w 5378623"/>
                <a:gd name="connsiteY53" fmla="*/ 2564176 h 6402614"/>
                <a:gd name="connsiteX54" fmla="*/ 5028967 w 5378623"/>
                <a:gd name="connsiteY54" fmla="*/ 2493127 h 6402614"/>
                <a:gd name="connsiteX55" fmla="*/ 4822623 w 5378623"/>
                <a:gd name="connsiteY55" fmla="*/ 1944830 h 6402614"/>
                <a:gd name="connsiteX56" fmla="*/ 4108183 w 5378623"/>
                <a:gd name="connsiteY56" fmla="*/ 1038170 h 6402614"/>
                <a:gd name="connsiteX57" fmla="*/ 3638213 w 5378623"/>
                <a:gd name="connsiteY57" fmla="*/ 712395 h 6402614"/>
                <a:gd name="connsiteX58" fmla="*/ 3575480 w 5378623"/>
                <a:gd name="connsiteY58" fmla="*/ 678662 h 6402614"/>
                <a:gd name="connsiteX59" fmla="*/ 3512574 w 5378623"/>
                <a:gd name="connsiteY59" fmla="*/ 645577 h 6402614"/>
                <a:gd name="connsiteX60" fmla="*/ 3448603 w 5378623"/>
                <a:gd name="connsiteY60" fmla="*/ 614757 h 6402614"/>
                <a:gd name="connsiteX61" fmla="*/ 3416617 w 5378623"/>
                <a:gd name="connsiteY61" fmla="*/ 599347 h 6402614"/>
                <a:gd name="connsiteX62" fmla="*/ 3384352 w 5378623"/>
                <a:gd name="connsiteY62" fmla="*/ 584559 h 6402614"/>
                <a:gd name="connsiteX63" fmla="*/ 3254088 w 5378623"/>
                <a:gd name="connsiteY63" fmla="*/ 529021 h 6402614"/>
                <a:gd name="connsiteX64" fmla="*/ 3121640 w 5378623"/>
                <a:gd name="connsiteY64" fmla="*/ 479505 h 6402614"/>
                <a:gd name="connsiteX65" fmla="*/ 2987193 w 5378623"/>
                <a:gd name="connsiteY65" fmla="*/ 436176 h 6402614"/>
                <a:gd name="connsiteX66" fmla="*/ 2851296 w 5378623"/>
                <a:gd name="connsiteY66" fmla="*/ 398256 h 6402614"/>
                <a:gd name="connsiteX67" fmla="*/ 2573611 w 5378623"/>
                <a:gd name="connsiteY67" fmla="*/ 336717 h 6402614"/>
                <a:gd name="connsiteX68" fmla="*/ 2014208 w 5378623"/>
                <a:gd name="connsiteY68" fmla="*/ 276896 h 6402614"/>
                <a:gd name="connsiteX69" fmla="*/ 1457097 w 5378623"/>
                <a:gd name="connsiteY69" fmla="*/ 322828 h 6402614"/>
                <a:gd name="connsiteX70" fmla="*/ 914684 w 5378623"/>
                <a:gd name="connsiteY70" fmla="*/ 486648 h 6402614"/>
                <a:gd name="connsiteX71" fmla="*/ 848661 w 5378623"/>
                <a:gd name="connsiteY71" fmla="*/ 515093 h 6402614"/>
                <a:gd name="connsiteX72" fmla="*/ 782834 w 5378623"/>
                <a:gd name="connsiteY72" fmla="*/ 544519 h 6402614"/>
                <a:gd name="connsiteX73" fmla="*/ 717715 w 5378623"/>
                <a:gd name="connsiteY73" fmla="*/ 575988 h 6402614"/>
                <a:gd name="connsiteX74" fmla="*/ 653112 w 5378623"/>
                <a:gd name="connsiteY74" fmla="*/ 608523 h 6402614"/>
                <a:gd name="connsiteX75" fmla="*/ 406671 w 5378623"/>
                <a:gd name="connsiteY75" fmla="*/ 756246 h 6402614"/>
                <a:gd name="connsiteX76" fmla="*/ 191033 w 5378623"/>
                <a:gd name="connsiteY76" fmla="*/ 942131 h 6402614"/>
                <a:gd name="connsiteX77" fmla="*/ 143339 w 5378623"/>
                <a:gd name="connsiteY77" fmla="*/ 996006 h 6402614"/>
                <a:gd name="connsiteX78" fmla="*/ 98848 w 5378623"/>
                <a:gd name="connsiteY78" fmla="*/ 1053288 h 6402614"/>
                <a:gd name="connsiteX79" fmla="*/ 56083 w 5378623"/>
                <a:gd name="connsiteY79" fmla="*/ 1112657 h 6402614"/>
                <a:gd name="connsiteX80" fmla="*/ 14889 w 5378623"/>
                <a:gd name="connsiteY80" fmla="*/ 1173837 h 6402614"/>
                <a:gd name="connsiteX81" fmla="*/ 0 w 5378623"/>
                <a:gd name="connsiteY81" fmla="*/ 1198088 h 6402614"/>
                <a:gd name="connsiteX82" fmla="*/ 0 w 5378623"/>
                <a:gd name="connsiteY82" fmla="*/ 888809 h 6402614"/>
                <a:gd name="connsiteX83" fmla="*/ 88781 w 5378623"/>
                <a:gd name="connsiteY83" fmla="*/ 802825 h 6402614"/>
                <a:gd name="connsiteX84" fmla="*/ 2220349 w 5378623"/>
                <a:gd name="connsiteY84" fmla="*/ 67 h 640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378623" h="6402614">
                  <a:moveTo>
                    <a:pt x="2220349" y="67"/>
                  </a:moveTo>
                  <a:cubicBezTo>
                    <a:pt x="2484151" y="1784"/>
                    <a:pt x="2751801" y="36820"/>
                    <a:pt x="3018161" y="108191"/>
                  </a:cubicBezTo>
                  <a:cubicBezTo>
                    <a:pt x="4722867" y="564965"/>
                    <a:pt x="5729192" y="2337049"/>
                    <a:pt x="5265831" y="4066338"/>
                  </a:cubicBezTo>
                  <a:cubicBezTo>
                    <a:pt x="4947269" y="5255224"/>
                    <a:pt x="4017004" y="6114300"/>
                    <a:pt x="2912752" y="6386691"/>
                  </a:cubicBezTo>
                  <a:lnTo>
                    <a:pt x="2840648" y="6402614"/>
                  </a:lnTo>
                  <a:lnTo>
                    <a:pt x="1474249" y="6402614"/>
                  </a:lnTo>
                  <a:lnTo>
                    <a:pt x="1340218" y="6370360"/>
                  </a:lnTo>
                  <a:cubicBezTo>
                    <a:pt x="914042" y="6256167"/>
                    <a:pt x="531514" y="6059766"/>
                    <a:pt x="204687" y="5802379"/>
                  </a:cubicBezTo>
                  <a:lnTo>
                    <a:pt x="0" y="5624181"/>
                  </a:lnTo>
                  <a:lnTo>
                    <a:pt x="0" y="5197118"/>
                  </a:lnTo>
                  <a:lnTo>
                    <a:pt x="120950" y="5327736"/>
                  </a:lnTo>
                  <a:cubicBezTo>
                    <a:pt x="253827" y="5458395"/>
                    <a:pt x="397634" y="5575985"/>
                    <a:pt x="553277" y="5674143"/>
                  </a:cubicBezTo>
                  <a:cubicBezTo>
                    <a:pt x="708978" y="5772084"/>
                    <a:pt x="875421" y="5851690"/>
                    <a:pt x="1048951" y="5913372"/>
                  </a:cubicBezTo>
                  <a:cubicBezTo>
                    <a:pt x="1070860" y="5920750"/>
                    <a:pt x="1092382" y="5928719"/>
                    <a:pt x="1114406" y="5935664"/>
                  </a:cubicBezTo>
                  <a:lnTo>
                    <a:pt x="1180375" y="5956470"/>
                  </a:lnTo>
                  <a:lnTo>
                    <a:pt x="1247107" y="5975278"/>
                  </a:lnTo>
                  <a:cubicBezTo>
                    <a:pt x="1269462" y="5981848"/>
                    <a:pt x="1291029" y="5986236"/>
                    <a:pt x="1313053" y="5991905"/>
                  </a:cubicBezTo>
                  <a:cubicBezTo>
                    <a:pt x="1400808" y="6012869"/>
                    <a:pt x="1489584" y="6027036"/>
                    <a:pt x="1578771" y="6035400"/>
                  </a:cubicBezTo>
                  <a:cubicBezTo>
                    <a:pt x="1757312" y="6051941"/>
                    <a:pt x="1937844" y="6040152"/>
                    <a:pt x="2116969" y="6005033"/>
                  </a:cubicBezTo>
                  <a:cubicBezTo>
                    <a:pt x="2296104" y="5969454"/>
                    <a:pt x="2473717" y="5910978"/>
                    <a:pt x="2648341" y="5837212"/>
                  </a:cubicBezTo>
                  <a:cubicBezTo>
                    <a:pt x="2823148" y="5763610"/>
                    <a:pt x="2995347" y="5675863"/>
                    <a:pt x="3166862" y="5582136"/>
                  </a:cubicBezTo>
                  <a:cubicBezTo>
                    <a:pt x="3209843" y="5558645"/>
                    <a:pt x="3252667" y="5534880"/>
                    <a:pt x="3295551" y="5510900"/>
                  </a:cubicBezTo>
                  <a:lnTo>
                    <a:pt x="3426292" y="5437546"/>
                  </a:lnTo>
                  <a:cubicBezTo>
                    <a:pt x="3515217" y="5388460"/>
                    <a:pt x="3604599" y="5341930"/>
                    <a:pt x="3693498" y="5296779"/>
                  </a:cubicBezTo>
                  <a:lnTo>
                    <a:pt x="3957511" y="5162806"/>
                  </a:lnTo>
                  <a:cubicBezTo>
                    <a:pt x="4044259" y="5118005"/>
                    <a:pt x="4129592" y="5072941"/>
                    <a:pt x="4212170" y="5024936"/>
                  </a:cubicBezTo>
                  <a:cubicBezTo>
                    <a:pt x="4294563" y="4976766"/>
                    <a:pt x="4374532" y="4926554"/>
                    <a:pt x="4449651" y="4870986"/>
                  </a:cubicBezTo>
                  <a:cubicBezTo>
                    <a:pt x="4524973" y="4815937"/>
                    <a:pt x="4596075" y="4756163"/>
                    <a:pt x="4659728" y="4689640"/>
                  </a:cubicBezTo>
                  <a:cubicBezTo>
                    <a:pt x="4723566" y="4623283"/>
                    <a:pt x="4780828" y="4550758"/>
                    <a:pt x="4830457" y="4472596"/>
                  </a:cubicBezTo>
                  <a:cubicBezTo>
                    <a:pt x="4880087" y="4394434"/>
                    <a:pt x="4921716" y="4310302"/>
                    <a:pt x="4955705" y="4222268"/>
                  </a:cubicBezTo>
                  <a:lnTo>
                    <a:pt x="4968352" y="4189141"/>
                  </a:lnTo>
                  <a:lnTo>
                    <a:pt x="4979564" y="4155400"/>
                  </a:lnTo>
                  <a:lnTo>
                    <a:pt x="4990913" y="4121577"/>
                  </a:lnTo>
                  <a:cubicBezTo>
                    <a:pt x="4994441" y="4110119"/>
                    <a:pt x="4997522" y="4098194"/>
                    <a:pt x="5000865" y="4086570"/>
                  </a:cubicBezTo>
                  <a:lnTo>
                    <a:pt x="5020612" y="4016281"/>
                  </a:lnTo>
                  <a:lnTo>
                    <a:pt x="5030486" y="3981137"/>
                  </a:lnTo>
                  <a:lnTo>
                    <a:pt x="5035423" y="3963565"/>
                  </a:lnTo>
                  <a:lnTo>
                    <a:pt x="5039507" y="3945765"/>
                  </a:lnTo>
                  <a:cubicBezTo>
                    <a:pt x="5050088" y="3898175"/>
                    <a:pt x="5061308" y="3850756"/>
                    <a:pt x="5071597" y="3802972"/>
                  </a:cubicBezTo>
                  <a:lnTo>
                    <a:pt x="5096108" y="3658610"/>
                  </a:lnTo>
                  <a:cubicBezTo>
                    <a:pt x="5102684" y="3610180"/>
                    <a:pt x="5107604" y="3561536"/>
                    <a:pt x="5113299" y="3512985"/>
                  </a:cubicBezTo>
                  <a:lnTo>
                    <a:pt x="5115328" y="3494749"/>
                  </a:lnTo>
                  <a:lnTo>
                    <a:pt x="5116446" y="3476502"/>
                  </a:lnTo>
                  <a:lnTo>
                    <a:pt x="5118711" y="3439898"/>
                  </a:lnTo>
                  <a:lnTo>
                    <a:pt x="5123270" y="3366583"/>
                  </a:lnTo>
                  <a:cubicBezTo>
                    <a:pt x="5126606" y="3268829"/>
                    <a:pt x="5127431" y="3170634"/>
                    <a:pt x="5121172" y="3072860"/>
                  </a:cubicBezTo>
                  <a:lnTo>
                    <a:pt x="5119473" y="3036121"/>
                  </a:lnTo>
                  <a:cubicBezTo>
                    <a:pt x="5118968" y="3023930"/>
                    <a:pt x="5117310" y="3011778"/>
                    <a:pt x="5116244" y="2999552"/>
                  </a:cubicBezTo>
                  <a:lnTo>
                    <a:pt x="5109221" y="2926379"/>
                  </a:lnTo>
                  <a:cubicBezTo>
                    <a:pt x="5105544" y="2877404"/>
                    <a:pt x="5096760" y="2829145"/>
                    <a:pt x="5089643" y="2780639"/>
                  </a:cubicBezTo>
                  <a:lnTo>
                    <a:pt x="5084078" y="2744255"/>
                  </a:lnTo>
                  <a:cubicBezTo>
                    <a:pt x="5082420" y="2732104"/>
                    <a:pt x="5080412" y="2719974"/>
                    <a:pt x="5077785" y="2708026"/>
                  </a:cubicBezTo>
                  <a:lnTo>
                    <a:pt x="5063128" y="2636053"/>
                  </a:lnTo>
                  <a:cubicBezTo>
                    <a:pt x="5057902" y="2612048"/>
                    <a:pt x="5053511" y="2587920"/>
                    <a:pt x="5047530" y="2564176"/>
                  </a:cubicBezTo>
                  <a:lnTo>
                    <a:pt x="5028967" y="2493127"/>
                  </a:lnTo>
                  <a:cubicBezTo>
                    <a:pt x="4979424" y="2303537"/>
                    <a:pt x="4909775" y="2119458"/>
                    <a:pt x="4822623" y="1944830"/>
                  </a:cubicBezTo>
                  <a:cubicBezTo>
                    <a:pt x="4648947" y="1594931"/>
                    <a:pt x="4401749" y="1285261"/>
                    <a:pt x="4108183" y="1038170"/>
                  </a:cubicBezTo>
                  <a:cubicBezTo>
                    <a:pt x="3961444" y="914460"/>
                    <a:pt x="3803854" y="805232"/>
                    <a:pt x="3638213" y="712395"/>
                  </a:cubicBezTo>
                  <a:lnTo>
                    <a:pt x="3575480" y="678662"/>
                  </a:lnTo>
                  <a:cubicBezTo>
                    <a:pt x="3554450" y="667578"/>
                    <a:pt x="3534194" y="655311"/>
                    <a:pt x="3512574" y="645577"/>
                  </a:cubicBezTo>
                  <a:lnTo>
                    <a:pt x="3448603" y="614757"/>
                  </a:lnTo>
                  <a:lnTo>
                    <a:pt x="3416617" y="599347"/>
                  </a:lnTo>
                  <a:cubicBezTo>
                    <a:pt x="3406000" y="594185"/>
                    <a:pt x="3395413" y="588913"/>
                    <a:pt x="3384352" y="584559"/>
                  </a:cubicBezTo>
                  <a:cubicBezTo>
                    <a:pt x="3340850" y="566062"/>
                    <a:pt x="3297707" y="547083"/>
                    <a:pt x="3254088" y="529021"/>
                  </a:cubicBezTo>
                  <a:cubicBezTo>
                    <a:pt x="3209736" y="512847"/>
                    <a:pt x="3165607" y="496270"/>
                    <a:pt x="3121640" y="479505"/>
                  </a:cubicBezTo>
                  <a:lnTo>
                    <a:pt x="2987193" y="436176"/>
                  </a:lnTo>
                  <a:cubicBezTo>
                    <a:pt x="2942116" y="422708"/>
                    <a:pt x="2896575" y="410968"/>
                    <a:pt x="2851296" y="398256"/>
                  </a:cubicBezTo>
                  <a:cubicBezTo>
                    <a:pt x="2759507" y="375285"/>
                    <a:pt x="2666373" y="353923"/>
                    <a:pt x="2573611" y="336717"/>
                  </a:cubicBezTo>
                  <a:cubicBezTo>
                    <a:pt x="2387776" y="301762"/>
                    <a:pt x="2200839" y="280304"/>
                    <a:pt x="2014208" y="276896"/>
                  </a:cubicBezTo>
                  <a:cubicBezTo>
                    <a:pt x="1827605" y="273381"/>
                    <a:pt x="1641223" y="288238"/>
                    <a:pt x="1457097" y="322828"/>
                  </a:cubicBezTo>
                  <a:cubicBezTo>
                    <a:pt x="1272912" y="357634"/>
                    <a:pt x="1091595" y="413727"/>
                    <a:pt x="914684" y="486648"/>
                  </a:cubicBezTo>
                  <a:lnTo>
                    <a:pt x="848661" y="515093"/>
                  </a:lnTo>
                  <a:cubicBezTo>
                    <a:pt x="826573" y="524592"/>
                    <a:pt x="804281" y="533573"/>
                    <a:pt x="782834" y="544519"/>
                  </a:cubicBezTo>
                  <a:lnTo>
                    <a:pt x="717715" y="575988"/>
                  </a:lnTo>
                  <a:cubicBezTo>
                    <a:pt x="696005" y="586632"/>
                    <a:pt x="673986" y="596729"/>
                    <a:pt x="653112" y="608523"/>
                  </a:cubicBezTo>
                  <a:cubicBezTo>
                    <a:pt x="568070" y="653782"/>
                    <a:pt x="483901" y="700897"/>
                    <a:pt x="406671" y="756246"/>
                  </a:cubicBezTo>
                  <a:cubicBezTo>
                    <a:pt x="327441" y="809669"/>
                    <a:pt x="256836" y="872706"/>
                    <a:pt x="191033" y="942131"/>
                  </a:cubicBezTo>
                  <a:cubicBezTo>
                    <a:pt x="175048" y="959988"/>
                    <a:pt x="159064" y="977846"/>
                    <a:pt x="143339" y="996006"/>
                  </a:cubicBezTo>
                  <a:lnTo>
                    <a:pt x="98848" y="1053288"/>
                  </a:lnTo>
                  <a:cubicBezTo>
                    <a:pt x="83542" y="1072023"/>
                    <a:pt x="70312" y="1092822"/>
                    <a:pt x="56083" y="1112657"/>
                  </a:cubicBezTo>
                  <a:cubicBezTo>
                    <a:pt x="42010" y="1132765"/>
                    <a:pt x="27965" y="1152765"/>
                    <a:pt x="14889" y="1173837"/>
                  </a:cubicBezTo>
                  <a:lnTo>
                    <a:pt x="0" y="1198088"/>
                  </a:lnTo>
                  <a:lnTo>
                    <a:pt x="0" y="888809"/>
                  </a:lnTo>
                  <a:lnTo>
                    <a:pt x="88781" y="802825"/>
                  </a:lnTo>
                  <a:cubicBezTo>
                    <a:pt x="672175" y="289643"/>
                    <a:pt x="1428944" y="-5083"/>
                    <a:pt x="2220349" y="6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3D72543-1893-7F77-5367-1D4265FB653F}"/>
              </a:ext>
            </a:extLst>
          </p:cNvPr>
          <p:cNvSpPr>
            <a:spLocks noGrp="1"/>
          </p:cNvSpPr>
          <p:nvPr>
            <p:ph type="title"/>
          </p:nvPr>
        </p:nvSpPr>
        <p:spPr>
          <a:xfrm>
            <a:off x="804672" y="3121701"/>
            <a:ext cx="3476488" cy="1786515"/>
          </a:xfrm>
          <a:prstGeom prst="ellipse">
            <a:avLst/>
          </a:prstGeom>
        </p:spPr>
        <p:txBody>
          <a:bodyPr vert="horz" lIns="91440" tIns="45720" rIns="91440" bIns="45720" rtlCol="0" anchor="t">
            <a:normAutofit/>
          </a:bodyPr>
          <a:lstStyle/>
          <a:p>
            <a:r>
              <a:rPr lang="en-US" sz="4000" kern="1200">
                <a:solidFill>
                  <a:schemeClr val="tx2"/>
                </a:solidFill>
                <a:latin typeface="+mj-lt"/>
                <a:ea typeface="+mj-ea"/>
                <a:cs typeface="+mj-cs"/>
              </a:rPr>
              <a:t>Subculture theory</a:t>
            </a:r>
          </a:p>
        </p:txBody>
      </p:sp>
      <p:pic>
        <p:nvPicPr>
          <p:cNvPr id="9" name="Content Placeholder 8">
            <a:extLst>
              <a:ext uri="{FF2B5EF4-FFF2-40B4-BE49-F238E27FC236}">
                <a16:creationId xmlns:a16="http://schemas.microsoft.com/office/drawing/2014/main" id="{31F2EDD8-D829-5910-B16A-831164204E78}"/>
              </a:ext>
            </a:extLst>
          </p:cNvPr>
          <p:cNvPicPr>
            <a:picLocks noGrp="1" noChangeAspect="1"/>
          </p:cNvPicPr>
          <p:nvPr>
            <p:ph idx="1"/>
          </p:nvPr>
        </p:nvPicPr>
        <p:blipFill>
          <a:blip r:embed="rId3"/>
          <a:stretch>
            <a:fillRect/>
          </a:stretch>
        </p:blipFill>
        <p:spPr>
          <a:xfrm>
            <a:off x="5900739" y="1273870"/>
            <a:ext cx="5507803" cy="4307384"/>
          </a:xfrm>
          <a:custGeom>
            <a:avLst/>
            <a:gdLst/>
            <a:ahLst/>
            <a:cxnLst/>
            <a:rect l="l" t="t" r="r" b="b"/>
            <a:pathLst>
              <a:path w="5017317" h="5380277">
                <a:moveTo>
                  <a:pt x="0" y="0"/>
                </a:moveTo>
                <a:lnTo>
                  <a:pt x="5017317" y="0"/>
                </a:lnTo>
                <a:lnTo>
                  <a:pt x="5017317" y="5380277"/>
                </a:lnTo>
                <a:lnTo>
                  <a:pt x="0" y="5380277"/>
                </a:lnTo>
                <a:close/>
              </a:path>
            </a:pathLst>
          </a:custGeom>
        </p:spPr>
      </p:pic>
    </p:spTree>
    <p:extLst>
      <p:ext uri="{BB962C8B-B14F-4D97-AF65-F5344CB8AC3E}">
        <p14:creationId xmlns:p14="http://schemas.microsoft.com/office/powerpoint/2010/main" val="40439756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777C6-B016-ECAB-DF4C-F0FDB9990371}"/>
              </a:ext>
            </a:extLst>
          </p:cNvPr>
          <p:cNvSpPr>
            <a:spLocks noGrp="1"/>
          </p:cNvSpPr>
          <p:nvPr>
            <p:ph type="title"/>
          </p:nvPr>
        </p:nvSpPr>
        <p:spPr>
          <a:xfrm>
            <a:off x="4965430" y="629268"/>
            <a:ext cx="6586491" cy="1286160"/>
          </a:xfrm>
        </p:spPr>
        <p:txBody>
          <a:bodyPr anchor="b">
            <a:normAutofit/>
          </a:bodyPr>
          <a:lstStyle/>
          <a:p>
            <a:r>
              <a:rPr lang="en-GB" dirty="0"/>
              <a:t>Task…. (10 mins)</a:t>
            </a:r>
          </a:p>
        </p:txBody>
      </p:sp>
      <p:sp>
        <p:nvSpPr>
          <p:cNvPr id="3" name="Content Placeholder 2">
            <a:extLst>
              <a:ext uri="{FF2B5EF4-FFF2-40B4-BE49-F238E27FC236}">
                <a16:creationId xmlns:a16="http://schemas.microsoft.com/office/drawing/2014/main" id="{37A07DC6-B52B-8452-35E2-878EA1377514}"/>
              </a:ext>
            </a:extLst>
          </p:cNvPr>
          <p:cNvSpPr>
            <a:spLocks noGrp="1"/>
          </p:cNvSpPr>
          <p:nvPr>
            <p:ph idx="1"/>
          </p:nvPr>
        </p:nvSpPr>
        <p:spPr>
          <a:xfrm>
            <a:off x="4965431" y="2438400"/>
            <a:ext cx="6586489" cy="3785419"/>
          </a:xfrm>
        </p:spPr>
        <p:txBody>
          <a:bodyPr>
            <a:normAutofit/>
          </a:bodyPr>
          <a:lstStyle/>
          <a:p>
            <a:r>
              <a:rPr lang="en-GB" sz="4000" dirty="0"/>
              <a:t>Find an example of subcultural theory within today’s society</a:t>
            </a:r>
          </a:p>
        </p:txBody>
      </p:sp>
      <p:pic>
        <p:nvPicPr>
          <p:cNvPr id="5" name="Picture 4" descr="A calculus formula">
            <a:extLst>
              <a:ext uri="{FF2B5EF4-FFF2-40B4-BE49-F238E27FC236}">
                <a16:creationId xmlns:a16="http://schemas.microsoft.com/office/drawing/2014/main" id="{80AF676E-EAFC-C4F3-F696-8E252C3BD553}"/>
              </a:ext>
            </a:extLst>
          </p:cNvPr>
          <p:cNvPicPr>
            <a:picLocks noChangeAspect="1"/>
          </p:cNvPicPr>
          <p:nvPr/>
        </p:nvPicPr>
        <p:blipFill rotWithShape="1">
          <a:blip r:embed="rId3"/>
          <a:srcRect l="24419" r="30462"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219531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95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5557" y="649675"/>
            <a:ext cx="4284420" cy="777148"/>
          </a:xfrm>
        </p:spPr>
        <p:txBody>
          <a:bodyPr anchor="t">
            <a:normAutofit/>
          </a:bodyPr>
          <a:lstStyle/>
          <a:p>
            <a:r>
              <a:rPr lang="en-GB" sz="3200">
                <a:solidFill>
                  <a:schemeClr val="bg1"/>
                </a:solidFill>
                <a:latin typeface="+mn-lt"/>
              </a:rPr>
              <a:t>summary</a:t>
            </a:r>
            <a:r>
              <a:rPr lang="de-DE" sz="3200">
                <a:solidFill>
                  <a:schemeClr val="bg1"/>
                </a:solidFill>
                <a:latin typeface="+mn-lt"/>
              </a:rPr>
              <a:t> </a:t>
            </a:r>
          </a:p>
        </p:txBody>
      </p:sp>
      <p:sp>
        <p:nvSpPr>
          <p:cNvPr id="18" name="Rectangle 1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4650" y="1244812"/>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olourful carved figures of humans">
            <a:extLst>
              <a:ext uri="{FF2B5EF4-FFF2-40B4-BE49-F238E27FC236}">
                <a16:creationId xmlns:a16="http://schemas.microsoft.com/office/drawing/2014/main" id="{7839D9E9-0F60-AA72-5649-1633D9DA31F4}"/>
              </a:ext>
            </a:extLst>
          </p:cNvPr>
          <p:cNvPicPr>
            <a:picLocks noChangeAspect="1"/>
          </p:cNvPicPr>
          <p:nvPr/>
        </p:nvPicPr>
        <p:blipFill rotWithShape="1">
          <a:blip r:embed="rId3"/>
          <a:srcRect l="24473" r="23660" b="-10"/>
          <a:stretch/>
        </p:blipFill>
        <p:spPr>
          <a:xfrm>
            <a:off x="1564201" y="1447788"/>
            <a:ext cx="3467132" cy="4763295"/>
          </a:xfrm>
          <a:prstGeom prst="rect">
            <a:avLst/>
          </a:prstGeom>
        </p:spPr>
      </p:pic>
      <p:sp>
        <p:nvSpPr>
          <p:cNvPr id="5" name="Content Placeholder 4"/>
          <p:cNvSpPr txBox="1">
            <a:spLocks noGrp="1"/>
          </p:cNvSpPr>
          <p:nvPr>
            <p:ph idx="1"/>
          </p:nvPr>
        </p:nvSpPr>
        <p:spPr bwMode="auto">
          <a:xfrm>
            <a:off x="6752022" y="1447788"/>
            <a:ext cx="4293333" cy="4763295"/>
          </a:xfrm>
          <a:prstGeom prst="rect">
            <a:avLst/>
          </a:prstGeom>
        </p:spPr>
        <p:txBody>
          <a:bodyPr vert="horz" lIns="91429" tIns="45715" rIns="91429" bIns="45715" rtlCol="0" anchor="t">
            <a:normAutofit/>
          </a:bodyPr>
          <a:lstStyle/>
          <a:p>
            <a:pPr eaLnBrk="0" hangingPunct="0">
              <a:buFont typeface="Wingdings" panose="05000000000000000000" pitchFamily="2" charset="2"/>
              <a:buChar char="§"/>
            </a:pPr>
            <a:r>
              <a:rPr lang="en-GB" sz="1900" dirty="0">
                <a:ea typeface="Calibri"/>
                <a:cs typeface="Calibri"/>
              </a:rPr>
              <a:t>What is policing?</a:t>
            </a:r>
            <a:endParaRPr lang="en-GB" sz="1900" dirty="0"/>
          </a:p>
          <a:p>
            <a:pPr>
              <a:buFont typeface="Wingdings" panose="05000000000000000000" pitchFamily="2" charset="2"/>
              <a:buChar char="§"/>
            </a:pPr>
            <a:r>
              <a:rPr lang="en-GB" sz="1900" dirty="0">
                <a:ea typeface="Calibri"/>
                <a:cs typeface="Calibri"/>
              </a:rPr>
              <a:t>What do the public think of the public?</a:t>
            </a:r>
            <a:endParaRPr lang="en-GB" sz="1900" dirty="0"/>
          </a:p>
          <a:p>
            <a:pPr>
              <a:buFont typeface="Wingdings" panose="05000000000000000000" pitchFamily="2" charset="2"/>
              <a:buChar char="§"/>
            </a:pPr>
            <a:r>
              <a:rPr lang="en-GB" sz="1900" dirty="0"/>
              <a:t>Social cohesion is focusing on one important aspect of a “decent society”.</a:t>
            </a:r>
            <a:endParaRPr lang="en-GB" sz="1900">
              <a:ea typeface="Calibri"/>
              <a:cs typeface="Calibri"/>
            </a:endParaRPr>
          </a:p>
          <a:p>
            <a:pPr eaLnBrk="0" hangingPunct="0">
              <a:buFont typeface="Wingdings" panose="05000000000000000000" pitchFamily="2" charset="2"/>
              <a:buChar char="§"/>
            </a:pPr>
            <a:r>
              <a:rPr lang="en-GB" sz="1900" dirty="0"/>
              <a:t>Social cohesion mainly depends on economic conditions, equality, and the value climate. </a:t>
            </a:r>
            <a:endParaRPr lang="en-GB" sz="1900" dirty="0">
              <a:ea typeface="Calibri"/>
              <a:cs typeface="Calibri"/>
            </a:endParaRPr>
          </a:p>
          <a:p>
            <a:pPr eaLnBrk="0" hangingPunct="0">
              <a:buFont typeface="Wingdings" panose="05000000000000000000" pitchFamily="2" charset="2"/>
              <a:buChar char="§"/>
            </a:pPr>
            <a:r>
              <a:rPr lang="en-GB" sz="1900" dirty="0"/>
              <a:t>Citizens have higher wellbeing in more cohesive societies.</a:t>
            </a:r>
            <a:endParaRPr lang="en-GB" sz="1900" dirty="0">
              <a:ea typeface="Calibri"/>
              <a:cs typeface="Calibri"/>
            </a:endParaRPr>
          </a:p>
          <a:p>
            <a:pPr eaLnBrk="0" hangingPunct="0">
              <a:buFont typeface="Wingdings" panose="05000000000000000000" pitchFamily="2" charset="2"/>
              <a:buChar char="§"/>
            </a:pPr>
            <a:r>
              <a:rPr lang="en-GB" sz="1900" dirty="0">
                <a:ea typeface="Calibri"/>
                <a:cs typeface="Calibri"/>
              </a:rPr>
              <a:t>Policing by consent- what is this and how is it achieved?</a:t>
            </a:r>
          </a:p>
          <a:p>
            <a:pPr>
              <a:buFont typeface="Wingdings" panose="05000000000000000000" pitchFamily="2" charset="2"/>
              <a:buChar char="§"/>
            </a:pPr>
            <a:endParaRPr lang="en-GB" sz="1900" dirty="0">
              <a:ea typeface="Calibri"/>
              <a:cs typeface="Calibri"/>
            </a:endParaRPr>
          </a:p>
          <a:p>
            <a:pPr>
              <a:buFont typeface="Wingdings" panose="05000000000000000000" pitchFamily="2" charset="2"/>
              <a:buChar char="§"/>
            </a:pPr>
            <a:endParaRPr lang="en-GB" sz="1900" dirty="0">
              <a:ea typeface="Calibri"/>
              <a:cs typeface="Calibri"/>
            </a:endParaRPr>
          </a:p>
          <a:p>
            <a:pPr marL="0" indent="0" eaLnBrk="0" hangingPunct="0">
              <a:buNone/>
            </a:pPr>
            <a:endParaRPr lang="en-GB" sz="1900"/>
          </a:p>
          <a:p>
            <a:pPr marL="0" indent="0" eaLnBrk="0" hangingPunct="0">
              <a:buNone/>
            </a:pPr>
            <a:endParaRPr lang="en-GB" sz="1900" b="1" dirty="0">
              <a:ea typeface="Calibri"/>
              <a:cs typeface="Calibri"/>
            </a:endParaRPr>
          </a:p>
          <a:p>
            <a:pPr eaLnBrk="0" hangingPunct="0">
              <a:buFont typeface="Wingdings" panose="05000000000000000000" pitchFamily="2" charset="2"/>
              <a:buChar char="§"/>
            </a:pPr>
            <a:endParaRPr lang="en-GB" sz="1900">
              <a:latin typeface="Arial Narrow" panose="020B0606020202030204" pitchFamily="34" charset="0"/>
            </a:endParaRPr>
          </a:p>
          <a:p>
            <a:pPr marL="0" indent="0" eaLnBrk="0" hangingPunct="0">
              <a:buNone/>
            </a:pPr>
            <a:endParaRPr lang="en-US" sz="1900">
              <a:latin typeface="Arial Narrow" panose="020B0606020202030204" pitchFamily="34" charset="0"/>
            </a:endParaRPr>
          </a:p>
          <a:p>
            <a:pPr eaLnBrk="0" hangingPunct="0">
              <a:buFont typeface="Wingdings" panose="05000000000000000000" pitchFamily="2" charset="2"/>
              <a:buChar char="§"/>
            </a:pPr>
            <a:endParaRPr lang="en-US" sz="1900">
              <a:latin typeface="Arial Narrow" panose="020B0606020202030204" pitchFamily="34" charset="0"/>
            </a:endParaRPr>
          </a:p>
          <a:p>
            <a:pPr marL="0" indent="0" eaLnBrk="0" hangingPunct="0">
              <a:buNone/>
            </a:pPr>
            <a:endParaRPr lang="en-US" sz="1900">
              <a:latin typeface="Arial Narrow" panose="020B0606020202030204" pitchFamily="34" charset="0"/>
            </a:endParaRPr>
          </a:p>
        </p:txBody>
      </p:sp>
    </p:spTree>
    <p:extLst>
      <p:ext uri="{BB962C8B-B14F-4D97-AF65-F5344CB8AC3E}">
        <p14:creationId xmlns:p14="http://schemas.microsoft.com/office/powerpoint/2010/main" val="260778462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FD04D-CCBD-3796-2CAF-A9985D61EF39}"/>
              </a:ext>
            </a:extLst>
          </p:cNvPr>
          <p:cNvSpPr>
            <a:spLocks noGrp="1"/>
          </p:cNvSpPr>
          <p:nvPr>
            <p:ph type="title"/>
          </p:nvPr>
        </p:nvSpPr>
        <p:spPr>
          <a:xfrm>
            <a:off x="5868557" y="1138036"/>
            <a:ext cx="5444382" cy="1402470"/>
          </a:xfrm>
        </p:spPr>
        <p:txBody>
          <a:bodyPr anchor="t">
            <a:normAutofit/>
          </a:bodyPr>
          <a:lstStyle/>
          <a:p>
            <a:r>
              <a:rPr lang="en-GB" sz="3200" dirty="0">
                <a:ea typeface="Calibri Light"/>
                <a:cs typeface="Calibri Light"/>
              </a:rPr>
              <a:t>NEXT WEEK...</a:t>
            </a:r>
            <a:endParaRPr lang="en-GB" sz="3200" dirty="0"/>
          </a:p>
        </p:txBody>
      </p:sp>
      <p:pic>
        <p:nvPicPr>
          <p:cNvPr id="5" name="Picture 4">
            <a:extLst>
              <a:ext uri="{FF2B5EF4-FFF2-40B4-BE49-F238E27FC236}">
                <a16:creationId xmlns:a16="http://schemas.microsoft.com/office/drawing/2014/main" id="{EA9020A4-DECC-2BE0-20F3-19CD5232E4B3}"/>
              </a:ext>
            </a:extLst>
          </p:cNvPr>
          <p:cNvPicPr>
            <a:picLocks noChangeAspect="1"/>
          </p:cNvPicPr>
          <p:nvPr/>
        </p:nvPicPr>
        <p:blipFill rotWithShape="1">
          <a:blip r:embed="rId3"/>
          <a:srcRect l="32321" r="28069" b="6250"/>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E463DA-3EA7-1703-9E93-430CCFC56D1F}"/>
              </a:ext>
            </a:extLst>
          </p:cNvPr>
          <p:cNvSpPr>
            <a:spLocks noGrp="1"/>
          </p:cNvSpPr>
          <p:nvPr>
            <p:ph idx="1"/>
          </p:nvPr>
        </p:nvSpPr>
        <p:spPr>
          <a:xfrm>
            <a:off x="5868557" y="2551176"/>
            <a:ext cx="5444382" cy="3591207"/>
          </a:xfrm>
        </p:spPr>
        <p:txBody>
          <a:bodyPr vert="horz" lIns="91440" tIns="45720" rIns="91440" bIns="45720" rtlCol="0" anchor="t">
            <a:normAutofit/>
          </a:bodyPr>
          <a:lstStyle/>
          <a:p>
            <a:endParaRPr lang="en-GB" sz="2000" dirty="0">
              <a:ea typeface="Calibri"/>
              <a:cs typeface="Calibri"/>
            </a:endParaRPr>
          </a:p>
          <a:p>
            <a:r>
              <a:rPr lang="en-GB" sz="2000" dirty="0">
                <a:ea typeface="Calibri"/>
                <a:cs typeface="Calibri"/>
              </a:rPr>
              <a:t>Police contact with the public</a:t>
            </a:r>
          </a:p>
          <a:p>
            <a:r>
              <a:rPr lang="en-GB" sz="2000" dirty="0">
                <a:ea typeface="Calibri"/>
                <a:cs typeface="Calibri"/>
              </a:rPr>
              <a:t>Public trust within the police</a:t>
            </a:r>
          </a:p>
          <a:p>
            <a:r>
              <a:rPr lang="en-GB" sz="2000" dirty="0">
                <a:ea typeface="Calibri"/>
                <a:cs typeface="Calibri"/>
              </a:rPr>
              <a:t>Community policing</a:t>
            </a:r>
          </a:p>
          <a:p>
            <a:endParaRPr lang="en-GB" sz="2000" dirty="0">
              <a:ea typeface="Calibri"/>
              <a:cs typeface="Calibri"/>
            </a:endParaRPr>
          </a:p>
          <a:p>
            <a:pPr marL="0" indent="0">
              <a:buNone/>
            </a:pPr>
            <a:r>
              <a:rPr lang="en-GB" sz="2000" b="1" u="sng" dirty="0">
                <a:ea typeface="Calibri"/>
                <a:cs typeface="Calibri"/>
              </a:rPr>
              <a:t>TASK:-</a:t>
            </a:r>
            <a:endParaRPr lang="en-GB" sz="2000" u="sng" dirty="0">
              <a:ea typeface="Calibri"/>
              <a:cs typeface="Calibri"/>
            </a:endParaRPr>
          </a:p>
          <a:p>
            <a:pPr marL="0" indent="0">
              <a:buNone/>
            </a:pPr>
            <a:r>
              <a:rPr lang="en-GB" sz="2000" dirty="0">
                <a:ea typeface="Calibri"/>
                <a:cs typeface="Calibri"/>
              </a:rPr>
              <a:t>For next week's session, research into the importance of public trust within the police.</a:t>
            </a:r>
          </a:p>
          <a:p>
            <a:endParaRPr lang="en-GB" sz="2000">
              <a:ea typeface="Calibri"/>
              <a:cs typeface="Calibri"/>
            </a:endParaRPr>
          </a:p>
        </p:txBody>
      </p:sp>
    </p:spTree>
    <p:extLst>
      <p:ext uri="{BB962C8B-B14F-4D97-AF65-F5344CB8AC3E}">
        <p14:creationId xmlns:p14="http://schemas.microsoft.com/office/powerpoint/2010/main" val="3157212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CE50B8A-67EF-4C58-89AB-6D20760006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61E4218-9A5B-469E-9B83-C8428237D78E}">
  <ds:schemaRefs>
    <ds:schemaRef ds:uri="http://schemas.microsoft.com/office/2006/metadata/properties"/>
    <ds:schemaRef ds:uri="58f7e881-cc1d-4294-8008-c54da3573a5f"/>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www.w3.org/XML/1998/namespace"/>
    <ds:schemaRef ds:uri="http://purl.org/dc/dcmitype/"/>
  </ds:schemaRefs>
</ds:datastoreItem>
</file>

<file path=customXml/itemProps3.xml><?xml version="1.0" encoding="utf-8"?>
<ds:datastoreItem xmlns:ds="http://schemas.openxmlformats.org/officeDocument/2006/customXml" ds:itemID="{E85145F3-48B9-44BF-ACAF-D88AAF9E05F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2751</Words>
  <Application>Microsoft Office PowerPoint</Application>
  <PresentationFormat>Widescreen</PresentationFormat>
  <Paragraphs>320</Paragraphs>
  <Slides>54</Slides>
  <Notes>54</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54</vt:i4>
      </vt:variant>
    </vt:vector>
  </HeadingPairs>
  <TitlesOfParts>
    <vt:vector size="65" baseType="lpstr">
      <vt:lpstr>Arial</vt:lpstr>
      <vt:lpstr>Arial Narrow</vt:lpstr>
      <vt:lpstr>Calibri</vt:lpstr>
      <vt:lpstr>Calibri Light</vt:lpstr>
      <vt:lpstr>Libre Baskerville</vt:lpstr>
      <vt:lpstr>Source Sans Pro</vt:lpstr>
      <vt:lpstr>Trebuchet MS</vt:lpstr>
      <vt:lpstr>Wingdings</vt:lpstr>
      <vt:lpstr>Wingdings 3</vt:lpstr>
      <vt:lpstr>Office Theme</vt:lpstr>
      <vt:lpstr>Facet</vt:lpstr>
      <vt:lpstr>Police, Policing and Society (BMCP5001) WEEK 2 </vt:lpstr>
      <vt:lpstr>Recap from last session</vt:lpstr>
      <vt:lpstr>Presentations- 12th December 2023</vt:lpstr>
      <vt:lpstr>Aims for today's session</vt:lpstr>
      <vt:lpstr>What is policing about?</vt:lpstr>
      <vt:lpstr>Egon Bittner (1974)</vt:lpstr>
      <vt:lpstr>Policing</vt:lpstr>
      <vt:lpstr>Police</vt:lpstr>
      <vt:lpstr>What is policing?</vt:lpstr>
      <vt:lpstr>What is policing?</vt:lpstr>
      <vt:lpstr>What is policing?</vt:lpstr>
      <vt:lpstr>An example- MENTAL HEALTH </vt:lpstr>
      <vt:lpstr>What is policing?</vt:lpstr>
      <vt:lpstr>What is policing?</vt:lpstr>
      <vt:lpstr>How are the police perceived?</vt:lpstr>
      <vt:lpstr>THE GOOD</vt:lpstr>
      <vt:lpstr>THE BAD</vt:lpstr>
      <vt:lpstr>How do the police ensure they work to a high standard and provide a good service?</vt:lpstr>
      <vt:lpstr>Code of Ethics</vt:lpstr>
      <vt:lpstr>PowerPoint Presentation</vt:lpstr>
      <vt:lpstr>The importance of the Code of Ethics</vt:lpstr>
      <vt:lpstr>The importance of the Code of Ethics </vt:lpstr>
      <vt:lpstr> National Decision Model and Code of Ethics </vt:lpstr>
      <vt:lpstr>Who regulates the police?</vt:lpstr>
      <vt:lpstr>Organisations</vt:lpstr>
      <vt:lpstr>Police Crime Commissioner</vt:lpstr>
      <vt:lpstr>Task.... 5 mins</vt:lpstr>
      <vt:lpstr>"The police are the public and the public are the police"- Sir Robert Peel </vt:lpstr>
      <vt:lpstr>Policing by consent</vt:lpstr>
      <vt:lpstr>PowerPoint Presentation</vt:lpstr>
      <vt:lpstr>Policing by consent</vt:lpstr>
      <vt:lpstr>Professional agents of social control? Total of 492</vt:lpstr>
      <vt:lpstr>Does policing have a positive impact on our society?</vt:lpstr>
      <vt:lpstr>Task.....10 mins</vt:lpstr>
      <vt:lpstr>Policing vision 2025</vt:lpstr>
      <vt:lpstr>What is meant by the term society?</vt:lpstr>
      <vt:lpstr>Social stratification</vt:lpstr>
      <vt:lpstr>Class</vt:lpstr>
      <vt:lpstr>Task- 20 mins</vt:lpstr>
      <vt:lpstr>Social Cohesion</vt:lpstr>
      <vt:lpstr> What determines the levels of social cohesion in society? </vt:lpstr>
      <vt:lpstr>Challenging Social Cohesion </vt:lpstr>
      <vt:lpstr>Unstable Cohesive Societies</vt:lpstr>
      <vt:lpstr>Challenges of policing a broken society</vt:lpstr>
      <vt:lpstr>Challenges cont..</vt:lpstr>
      <vt:lpstr>Challenges cont...</vt:lpstr>
      <vt:lpstr>Challenges cont...</vt:lpstr>
      <vt:lpstr>Riots</vt:lpstr>
      <vt:lpstr>Riots</vt:lpstr>
      <vt:lpstr>Subcultural theory</vt:lpstr>
      <vt:lpstr>Subculture theory</vt:lpstr>
      <vt:lpstr>Task…. (10 mins)</vt:lpstr>
      <vt:lpstr>summary </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Society</dc:title>
  <dc:creator>Jane Thomas</dc:creator>
  <cp:lastModifiedBy>Sadie France</cp:lastModifiedBy>
  <cp:revision>929</cp:revision>
  <dcterms:created xsi:type="dcterms:W3CDTF">2022-01-26T19:37:53Z</dcterms:created>
  <dcterms:modified xsi:type="dcterms:W3CDTF">2023-10-09T13:38:52Z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