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9" r:id="rId5"/>
    <p:sldId id="258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132D1-63E2-4A27-8C0E-A60C0FAE28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DB8D80-6472-417F-8EC1-34612A7C44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AB56AB-7075-4033-896D-3367058A0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0F75C-AA4E-446B-B2CA-D2AEA9CD0A6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A25E1-424E-474F-AB1E-1EBFCAEE2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0912DF-1D52-49C2-B1DB-8C6AE8AFF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7E366-A3AD-4E09-B51E-D56FB0DBD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01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22C3D-F9C2-4A55-A38B-490497149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263DD-9905-44D1-A444-31DEA6C53D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9E422A-0A4E-4BD9-A8D4-6479B75D2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0F75C-AA4E-446B-B2CA-D2AEA9CD0A6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AE6B62-BB52-4782-BDBD-3071EA1DB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DF8D8F-89BA-47A8-9FA7-F74ECB911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7E366-A3AD-4E09-B51E-D56FB0DBD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946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072F8-E6EA-40E0-BC7A-5EA7C6A60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D89BC5-B51D-4397-AC54-50CF05560F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15B44-2173-4187-B391-FEAF6A302D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0F75C-AA4E-446B-B2CA-D2AEA9CD0A6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B1AE5D-A931-45AD-A598-B5583E3EA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E2827-74B0-4469-B728-02A77FDDC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7E366-A3AD-4E09-B51E-D56FB0DBD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50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21F15-35B7-491A-A7F3-7E7FF35F7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47449-0223-45B1-896A-F127C18FA5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10ADDB-3E74-4F12-8785-2A46D9E7FB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D2EDEF-3AA8-48BB-8306-68C8DF623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0F75C-AA4E-446B-B2CA-D2AEA9CD0A6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4DFC74-7D37-4DE6-B1B3-FDE5D590A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398ABB-F6F3-4F04-8362-2733A4770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7E366-A3AD-4E09-B51E-D56FB0DBD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844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07D98-F440-4FCA-B7E2-5BE0CF4CF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54F0A-0036-4865-980D-1CCDEF87F4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203715-E45A-4AF1-A9A4-6A366E1D0B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853A97-3F15-4F22-A0E7-4A3F1B2904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201FEF-BBA8-4B60-824C-BF6D2E6361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FC937B-40DD-471D-BB5F-78CD24D9E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0F75C-AA4E-446B-B2CA-D2AEA9CD0A6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C2071C-477C-48DD-9944-7E83A3D535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B1F060-F8ED-4232-8767-955040A74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7E366-A3AD-4E09-B51E-D56FB0DBD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242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C03B7-CE03-4D3B-AA69-7A371C686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B22F6A-FD05-4030-8A3B-6A6811750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0F75C-AA4E-446B-B2CA-D2AEA9CD0A6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D2DAA6-BE1A-46E5-826C-5B4FB42B82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E2628-B347-484A-A1AD-75E7077F2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7E366-A3AD-4E09-B51E-D56FB0DBD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828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AC9B38-3B33-409C-8938-70DDBC3BB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0F75C-AA4E-446B-B2CA-D2AEA9CD0A6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FABDDD-242D-4326-84BB-F7CDA9F5C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07F8B5-0BFB-426C-A967-8BD7EB452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7E366-A3AD-4E09-B51E-D56FB0DBD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945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F08A8-DFA2-4E04-8A65-E2D10EEFC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6B159-CDDF-4F30-B419-F4239F572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EEB97A-0406-467E-9135-E308F9C7FF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B30712-BCC3-4DF3-B231-DA2BC8AEC3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0F75C-AA4E-446B-B2CA-D2AEA9CD0A6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696CE7-F06D-4B81-BA29-253272CF5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81D423-7845-4C57-976C-20D6B87154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7E366-A3AD-4E09-B51E-D56FB0DBD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055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BB75A-28F1-4117-BB8D-D1C5897A6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266942-C50C-49F9-95B3-180E5C85B4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057A3C-14D8-4828-AA12-049B7B8F4F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6E80D5-041F-4B1E-A385-8007002747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0F75C-AA4E-446B-B2CA-D2AEA9CD0A6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4A1C25-C2D5-4DF5-BF35-9CE832DFA9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931951-B648-4AC2-AD14-0A73DE96E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7E366-A3AD-4E09-B51E-D56FB0DBD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366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C0B55-6C8D-4C20-A7D3-706DD7FBC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FBA5B9-EE6C-4311-B099-C6D48B5EDC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EB81F1-85E2-4B64-B9E8-822D4BE59C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0F75C-AA4E-446B-B2CA-D2AEA9CD0A6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0BB32B-E967-4268-9258-39C93CF1A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164E05-1375-45AA-AB37-FA6559F2E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7E366-A3AD-4E09-B51E-D56FB0DBD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741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17E59C-A899-4BDA-92D9-E1F58514F3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E793A4-4A2F-4AC9-BC59-86BD0B6525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460E33-BC92-49EA-A489-2F3F9A181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0F75C-AA4E-446B-B2CA-D2AEA9CD0A6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600FFB-8D92-443B-B53D-D18F04BD4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4A8055-2B9F-430E-96CF-A0CBEA0DE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47E366-A3AD-4E09-B51E-D56FB0DBD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385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DBEBA-91B2-4AF5-BB03-620D18893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486A35-AD05-4534-87D3-4F9A0E71E2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C7EC0-5A36-467A-83F5-3C1099C313A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A0F75C-AA4E-446B-B2CA-D2AEA9CD0A6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5F9756-7D8C-4A9E-8546-65EA908E31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5BE03-B04F-4F31-B905-1EEDFBE3EA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47E366-A3AD-4E09-B51E-D56FB0DBD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15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F69B962-7551-4CDA-89C1-2400DC73EB8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62E3A0C-0174-4F6D-9EC7-0C22EB235428}"/>
              </a:ext>
            </a:extLst>
          </p:cNvPr>
          <p:cNvSpPr/>
          <p:nvPr/>
        </p:nvSpPr>
        <p:spPr>
          <a:xfrm>
            <a:off x="-102064" y="-63681"/>
            <a:ext cx="320812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50" dirty="0" err="1">
                <a:ln w="0"/>
                <a:solidFill>
                  <a:srgbClr val="FFFF0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Papur</a:t>
            </a:r>
            <a:r>
              <a:rPr lang="en-US" sz="4400" b="1" cap="none" spc="50" dirty="0">
                <a:ln w="0"/>
                <a:solidFill>
                  <a:srgbClr val="FFFF0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r>
              <a:rPr lang="en-US" sz="4400" b="1" cap="none" spc="50" dirty="0" err="1">
                <a:ln w="0"/>
                <a:solidFill>
                  <a:srgbClr val="FFFF0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briffio</a:t>
            </a:r>
            <a:endParaRPr lang="en-US" sz="4400" b="1" cap="none" spc="50" dirty="0">
              <a:ln w="0"/>
              <a:solidFill>
                <a:srgbClr val="FFFF00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CA3174-D95D-4110-8D4F-A17416EDEFF8}"/>
              </a:ext>
            </a:extLst>
          </p:cNvPr>
          <p:cNvSpPr txBox="1"/>
          <p:nvPr/>
        </p:nvSpPr>
        <p:spPr>
          <a:xfrm>
            <a:off x="91920" y="829429"/>
            <a:ext cx="2935705" cy="2062103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lawer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erthyglau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hawliau’r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52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42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sôn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lawer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erthyglau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rwy’n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addas ar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senario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rwyf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ddewis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rwy’n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0050B1-B96A-41EC-8EBC-65ADF6AFEC26}"/>
              </a:ext>
            </a:extLst>
          </p:cNvPr>
          <p:cNvSpPr txBox="1"/>
          <p:nvPr/>
        </p:nvSpPr>
        <p:spPr>
          <a:xfrm>
            <a:off x="3106058" y="122510"/>
            <a:ext cx="3670834" cy="6586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31:</a:t>
            </a: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31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sôn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Dywed y UNCRC (2017) bod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hwyl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nai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llai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wylio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ffilmiau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hollol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Mae’n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ymlacio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thyle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bach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gymered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rhyddyd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cultural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Dyle’r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siŵr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ên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haws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ganddyn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anabledd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beidio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Dywed Play England (Dim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),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hunan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ymwybyddiaeth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hunan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barch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help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chadw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iach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ffisegol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feddyliol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gymysgu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help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dychymig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annibyniaeth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dim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gefndir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Mae’n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CFD7ED2-1216-422E-B7D5-96C1F13790F4}"/>
              </a:ext>
            </a:extLst>
          </p:cNvPr>
          <p:cNvSpPr txBox="1"/>
          <p:nvPr/>
        </p:nvSpPr>
        <p:spPr>
          <a:xfrm>
            <a:off x="6909711" y="1706034"/>
            <a:ext cx="4861677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24: </a:t>
            </a: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24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sôn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safon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plant. </a:t>
            </a: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Dywed UNCRC (2020) bod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mwynhad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safon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ichaf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posib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cyfleusterau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iechyd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safon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driniaeth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posib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Dyle’r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siŵr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dim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amddifadu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o’i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fynediad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wasanaethau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iechyd. </a:t>
            </a: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Dywed Raising children (2020) Yn y 5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mlynedd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dyma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gyflymach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cyflym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pherthnasau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phethau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clywed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cyffwrdd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arogli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blasu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cysylltiadau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Felly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iechyd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ymddygiad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safon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hapus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ddiogel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safon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posib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Hefyd Dywed UNCRC (2020)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wybod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hiechyd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Dyle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penderfyniad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barn ar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E401162-318C-4D93-8FF4-BC7049A3C4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969" y="3151864"/>
            <a:ext cx="2794226" cy="246116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75097C7-6D36-48B9-9D7C-75D8AE24385C}"/>
              </a:ext>
            </a:extLst>
          </p:cNvPr>
          <p:cNvSpPr txBox="1"/>
          <p:nvPr/>
        </p:nvSpPr>
        <p:spPr>
          <a:xfrm>
            <a:off x="388069" y="5873364"/>
            <a:ext cx="268544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IPA World, Dim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00544F-BD1F-4094-B614-56665C2AE8C3}"/>
              </a:ext>
            </a:extLst>
          </p:cNvPr>
          <p:cNvSpPr txBox="1"/>
          <p:nvPr/>
        </p:nvSpPr>
        <p:spPr>
          <a:xfrm>
            <a:off x="6909712" y="321039"/>
            <a:ext cx="486167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Dywed Tina Bruce (2016) Mae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rheolau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hunan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cadw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rheolaeth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ddewis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dydyn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Felly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amlwg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2426810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4E52D60-80EC-44A7-AD56-E8D85A633B2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1C9E3C-965C-4A5F-8E0D-203AF00BCEDF}"/>
              </a:ext>
            </a:extLst>
          </p:cNvPr>
          <p:cNvSpPr txBox="1"/>
          <p:nvPr/>
        </p:nvSpPr>
        <p:spPr>
          <a:xfrm>
            <a:off x="0" y="3563393"/>
            <a:ext cx="3937936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12:</a:t>
            </a: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12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sôn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lais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Dywed CRC (2009)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12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siŵr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digon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barn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barn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amdano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pethau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effeithio’r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farn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cymerud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oedran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aeddfedrwydd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bethau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“judicial proceedings”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effeithio’r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uniongyrchol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llais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FC7EC6-7DE8-4ED7-86CE-6C77439BD0B0}"/>
              </a:ext>
            </a:extLst>
          </p:cNvPr>
          <p:cNvSpPr txBox="1"/>
          <p:nvPr/>
        </p:nvSpPr>
        <p:spPr>
          <a:xfrm>
            <a:off x="4034189" y="5288340"/>
            <a:ext cx="3661210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Erthygl28: </a:t>
            </a:r>
            <a:b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28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sôn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Dywed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Unisef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(2018)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gynradd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dyle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gwledydd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cyfoethog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gwledydd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tlotach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gyflawnu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B964AC-B0C4-4C7D-91FB-79E000DD3C80}"/>
              </a:ext>
            </a:extLst>
          </p:cNvPr>
          <p:cNvSpPr txBox="1"/>
          <p:nvPr/>
        </p:nvSpPr>
        <p:spPr>
          <a:xfrm>
            <a:off x="4034189" y="102305"/>
            <a:ext cx="3661210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Dywed Stef Daniel (2018)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bwysigrwydd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llais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barn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gadael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teimlad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rheolaidd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gadael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barn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.. </a:t>
            </a: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Mae’n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teimlon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parchu'r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tyfu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barn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byddant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ofn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Dywed UNCRC (2017)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Dydy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dim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pŵer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pleidleisio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does dim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arian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ganddyn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gymharu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12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dal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ganddyn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barn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cymeryd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ddifri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enwedig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parchu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9CF49B-893E-4727-A2CC-569C86305ACE}"/>
              </a:ext>
            </a:extLst>
          </p:cNvPr>
          <p:cNvSpPr txBox="1"/>
          <p:nvPr/>
        </p:nvSpPr>
        <p:spPr>
          <a:xfrm>
            <a:off x="96253" y="60158"/>
            <a:ext cx="366121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Dywed Maslow (1943) “Growth needs do not stem from a lack of something, but rather from a desire to grow as a person. Once these growth needs have been reasonably satisfied, one may be able to reach the highest level called self-actualization”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E748414-1A13-4F86-A948-D6CF4C0AC6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40" t="10831" r="43618" b="43696"/>
          <a:stretch/>
        </p:blipFill>
        <p:spPr>
          <a:xfrm>
            <a:off x="96253" y="1659229"/>
            <a:ext cx="3291840" cy="13136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570E3C2-096A-4BA9-9AD7-E44D235E9C63}"/>
              </a:ext>
            </a:extLst>
          </p:cNvPr>
          <p:cNvSpPr txBox="1"/>
          <p:nvPr/>
        </p:nvSpPr>
        <p:spPr>
          <a:xfrm>
            <a:off x="96253" y="3006506"/>
            <a:ext cx="1836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Ffynhonnell:Simply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Psychology (2020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C704D1-DFF1-4544-A5E8-05D8D679F30A}"/>
              </a:ext>
            </a:extLst>
          </p:cNvPr>
          <p:cNvSpPr txBox="1"/>
          <p:nvPr/>
        </p:nvSpPr>
        <p:spPr>
          <a:xfrm>
            <a:off x="7791652" y="5365284"/>
            <a:ext cx="4400348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Diweddglo:</a:t>
            </a:r>
          </a:p>
          <a:p>
            <a:pPr algn="just"/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amlwg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lawer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ganddyn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pawb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parchu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siŵr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cymeryd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ddifri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3328B0-4F09-4819-B308-7D56900F3696}"/>
              </a:ext>
            </a:extLst>
          </p:cNvPr>
          <p:cNvSpPr txBox="1"/>
          <p:nvPr/>
        </p:nvSpPr>
        <p:spPr>
          <a:xfrm>
            <a:off x="7791652" y="102305"/>
            <a:ext cx="4304095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Dywed CSIE (2019) Mae’n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uwchradd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Mae’n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mynediad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posib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Mae’n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presenoldeb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lehau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gollwng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Dywed Education World (2020)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lawer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bethau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hanes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Mathemateg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agor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ddrysau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datblygu'r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cloi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gymdeithasu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dyma’r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byddant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Mae’n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perthnasau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ffisegol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hegni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gwmni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oedran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hwyl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barod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flaen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dyfu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83917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D8AD158-99AF-44DD-8FF0-757124CE20CC}"/>
              </a:ext>
            </a:extLst>
          </p:cNvPr>
          <p:cNvSpPr txBox="1"/>
          <p:nvPr/>
        </p:nvSpPr>
        <p:spPr>
          <a:xfrm>
            <a:off x="0" y="0"/>
            <a:ext cx="12192000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Papur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Briffio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CCUHP (2020) CCUHP –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[On-line] Available at https://www.complantcymru.org.uk/ccuhp-hawliau-plant/ccuhp/  (Accessed 13th of May 2020)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CRC (2009) Convention on the Rights of the Child [On-line] Available at:  https://www2.ohchr.org/english/bodies/crc/docs/AdvanceVersions/CRC-C-GC-12.pdf  (Accessed 12th of May 2020)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CSIE (2019) The UN Convention on the Rights of the Child [On-line] Available at: http://www.csie.org.uk/inclusion/child-rights.shtml  (Accessed 13th of May 2020)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Educa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(2016) Learning Through Play with Tina Bruce [On-line] Available at: https://www.geteduca.com/blog/learning-through-play-tina-bruce/ (Accessed 12th of May 2020)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Education World (2020) The importance of school education in child development [On-line] Available at: https://www.educationworld.in/the-importance-of-school-education-in-child-development/ (Accessed 13th of May 2020)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IPA World  (Dim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 Children’s Right to Play Whoever they are,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whereever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they live [On-line] Available at: https://www.ludi-network.eu/wp-content/uploads/2018/06/LUDI_Cyprus_Tyler.pdf (Accessed 12th of May 2020)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Proffesors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house (2018) Giving Children an Opinion – Allowing them to Express Themselves [On-line] Available at:  https://www.professorshouse.com/giving-children-an-opinion/  (Accessed 12th of May 2020)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Raising Children (2020) Child development: the first five years [On-line] Available at: https://raisingchildren.net.au/newborns/development/understanding-development/development-first-five-years (Accessed 12th of May 2020)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Simply Psychology (2020) Maslow's Hierarchy of Needs [On-line] Available at: https://www.simplypsychology.org/maslow.html (Accessed 13th of May 2020)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UNCRC (2017) UNCRC Article 12 I have the right to be listened to and taken seriously [On-line] Available at: https://cypcs.org.uk/rights/uncrc/articles/article-12/ (Accessed 12th of May 2020) </a:t>
            </a:r>
          </a:p>
        </p:txBody>
      </p:sp>
    </p:spTree>
    <p:extLst>
      <p:ext uri="{BB962C8B-B14F-4D97-AF65-F5344CB8AC3E}">
        <p14:creationId xmlns:p14="http://schemas.microsoft.com/office/powerpoint/2010/main" val="37909684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A3A8A1-521B-4D98-B137-DFB769373258}"/>
              </a:ext>
            </a:extLst>
          </p:cNvPr>
          <p:cNvSpPr txBox="1"/>
          <p:nvPr/>
        </p:nvSpPr>
        <p:spPr>
          <a:xfrm>
            <a:off x="0" y="67377"/>
            <a:ext cx="12192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Raising Children (2020) Child development: the first five years [On-line] Available at: https://raisingchildren.net.au/newborns/development/understanding-development/development-first-five-years (Accessed 12th of May 2020)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Simply Psychology (2020) Maslow's Hierarchy of Needs [On-line] Available at: https://www.simplypsychology.org/maslow.html (Accessed 13th of May 2020)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UNCRC (2017) UNCRC Article 12 I have the right to be listened to and taken seriously [On-line] Available at: https://cypcs.org.uk/rights/uncrc/articles/article-12/ (Accessed 12th of May 2020)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UNCRC (2017) UNCRC Simplified Articles [On-line] Available at: https://cypcs.org.uk/rights/uncrc/articles/article-31/  (Accessed 12th of May 2020)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UNHR (2020) Convention on the Rights of the Child [On-line] Available at: https://www.ohchr.org/en/professionalinterest/pages/crc.aspx (Accessed 12th of May 2020)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UNICEF (2018) Pa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? [On-line] Available at: https://www.unicef.org.uk/rights-respecting-schools/wp-content/uploads/sites/4/2018/02/UNCRC-in-Welsh.pdf (Accessed 13th of May 2020)</a:t>
            </a:r>
          </a:p>
        </p:txBody>
      </p:sp>
    </p:spTree>
    <p:extLst>
      <p:ext uri="{BB962C8B-B14F-4D97-AF65-F5344CB8AC3E}">
        <p14:creationId xmlns:p14="http://schemas.microsoft.com/office/powerpoint/2010/main" val="2736797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9DE291B-18A9-4289-9247-63CF42B0493B}"/>
              </a:ext>
            </a:extLst>
          </p:cNvPr>
          <p:cNvSpPr txBox="1"/>
          <p:nvPr/>
        </p:nvSpPr>
        <p:spPr>
          <a:xfrm>
            <a:off x="0" y="0"/>
            <a:ext cx="12192000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Cyferirnodi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Arolygiaeth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Cymru (2020)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Rheoliadau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Safonau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Gofynnol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[On-line] Available at:  https://arolygiaethgofal.cymru/rheoliadau-safonau-gofynnol-cenedlaethol-gofal-dydd-chwarae (Accessed 6th of May 2020)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Conisiynydd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Cymru (2020)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Cenhedloedd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Unedig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Hawliau’r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[On-line] Available at:  https://www.complantcymru.org.uk/confensiwn-y-cenhedloedd-unedig-ar-hawliaur-plentyn-testun-llawn/ (Accessed 6th of May 2020)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Croner-I (2017) Settling-in: supporting the transition from home to childcare [On-line] Available at: https://app.croneri.co.uk/feature-articles/settling-supporting-transition-home-childcare (Accessed 6th of May 2020)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Early Years Careers (2015) Effective Communication [On-line] Available at: http://www.earlyyearscareers.com/eyc/latest-news/sector-news/effective-communication/  (Accessed 7th of May 2020)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Great Big Minds (2018) Understanding Why Planning Is Important For Success [On-line] Available at: https://www.greatbigminds.com/understanding-why-planning-important-for-success/  (Accessed 13th of May 2020)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Law Stuff (Dim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 What are children’s rights? [On-line] Available at: https://lawstuff.org.uk/my-rights/what-are-childrens-rights/  (Accessed 11th of May 2020)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NCT (Dim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 The benefits of outdoor play for children [On-line] Available at: https://www.nct.org.uk/baby-toddler/games-and-play/benefits-outdoor-play-for-children (Accessed 13th of May 2020)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(2018) Why play is important [On-line] Available at: https://www.nhs.uk/conditions/pregnancy-and-baby/why-play-is-important/  (Accessed 10th of May 2020)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Playful Childhood (Dim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 Why play matters [On-line] Available  at: https://www.playfulchildhoods.wales/Pages/Category/why-play-matters  (Accessed 7th of May 2020)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WebAnywhere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(2020) Different types of observation methods in early years [On-line] Available at: https://www.webanywhere.co.uk/blog/2019/05/different-types-observation-methods-early-years/ (Accessed 6th of May 2020)</a:t>
            </a:r>
          </a:p>
        </p:txBody>
      </p:sp>
    </p:spTree>
    <p:extLst>
      <p:ext uri="{BB962C8B-B14F-4D97-AF65-F5344CB8AC3E}">
        <p14:creationId xmlns:p14="http://schemas.microsoft.com/office/powerpoint/2010/main" val="32299975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1934</TotalTime>
  <Words>2179</Words>
  <Application>Microsoft Office PowerPoint</Application>
  <PresentationFormat>Widescreen</PresentationFormat>
  <Paragraphs>85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Angharad Walters</dc:creator>
  <cp:lastModifiedBy>Angharad Walters</cp:lastModifiedBy>
  <cp:revision>41</cp:revision>
  <dcterms:created xsi:type="dcterms:W3CDTF">2020-05-11T16:37:32Z</dcterms:created>
  <dcterms:modified xsi:type="dcterms:W3CDTF">2020-05-13T19:54:15Z</dcterms:modified>
</cp:coreProperties>
</file>