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notesMasterIdLst>
    <p:notesMasterId r:id="rId17"/>
  </p:notesMasterIdLst>
  <p:sldIdLst>
    <p:sldId id="256" r:id="rId2"/>
    <p:sldId id="276" r:id="rId3"/>
    <p:sldId id="275" r:id="rId4"/>
    <p:sldId id="263" r:id="rId5"/>
    <p:sldId id="264" r:id="rId6"/>
    <p:sldId id="266" r:id="rId7"/>
    <p:sldId id="267" r:id="rId8"/>
    <p:sldId id="268" r:id="rId9"/>
    <p:sldId id="277" r:id="rId10"/>
    <p:sldId id="278" r:id="rId11"/>
    <p:sldId id="279" r:id="rId12"/>
    <p:sldId id="280" r:id="rId13"/>
    <p:sldId id="281" r:id="rId14"/>
    <p:sldId id="282" r:id="rId15"/>
    <p:sldId id="28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6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EFCDBE-A181-4F7D-81C3-E60C72F96C1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FEB03-23F5-4458-BD7C-164EB0794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54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DFEB03-23F5-4458-BD7C-164EB079463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358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500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922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60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015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722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18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32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68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383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317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10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6971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7372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1411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0430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4262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045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4B91FFF-7983-4506-BDC5-CB93231A86B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4FF507-274A-4203-BA34-31A68E0E9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956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  <p:sldLayoutId id="21474838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nhs-app-reaches-over-6-million-users" TargetMode="External"/><Relationship Id="rId2" Type="http://schemas.openxmlformats.org/officeDocument/2006/relationships/hyperlink" Target="https://pifonline.org.uk/news/public-patient-experience-nhs-app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njl-admin.nihr.ac.uk/document/download/2046404" TargetMode="External"/><Relationship Id="rId4" Type="http://schemas.openxmlformats.org/officeDocument/2006/relationships/hyperlink" Target="https://htn.co.uk/2025/12/29/nhs-app-reaches-39-million-users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confed.org/publications/digital-transformation-nhs-reference-guide" TargetMode="External"/><Relationship Id="rId13" Type="http://schemas.openxmlformats.org/officeDocument/2006/relationships/hyperlink" Target="https://pmc.ncbi.nlm.nih.gov/articles/PMC11752663/" TargetMode="External"/><Relationship Id="rId3" Type="http://schemas.openxmlformats.org/officeDocument/2006/relationships/hyperlink" Target="https://pmc.ncbi.nlm.nih.gov/articles/PMC10562999/" TargetMode="External"/><Relationship Id="rId7" Type="http://schemas.openxmlformats.org/officeDocument/2006/relationships/hyperlink" Target="https://njl-admin.nihr.ac.uk/document/download/2046404" TargetMode="External"/><Relationship Id="rId12" Type="http://schemas.openxmlformats.org/officeDocument/2006/relationships/hyperlink" Target="https://pifonline.org.uk/news/public-patient-experience-nhs-app/" TargetMode="External"/><Relationship Id="rId2" Type="http://schemas.openxmlformats.org/officeDocument/2006/relationships/hyperlink" Target="https://www.cheshireandmerseyside.nhs.uk/posts/better-patient-experience-thanks-to-nhs-app-expansion-in-cheshire-and-merseysid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tn.co.uk/2025/12/29/nhs-app-reaches-39-million-users/" TargetMode="External"/><Relationship Id="rId11" Type="http://schemas.openxmlformats.org/officeDocument/2006/relationships/hyperlink" Target="https://www.england.nhs.uk/long-read/review-of-nhs-performance-and-delivery/" TargetMode="External"/><Relationship Id="rId5" Type="http://schemas.openxmlformats.org/officeDocument/2006/relationships/hyperlink" Target="https://www.gov.uk/government/publications/a-plan-for-digital-health-and-social-care/a-plan-for-digital-health-and-social-care" TargetMode="External"/><Relationship Id="rId10" Type="http://schemas.openxmlformats.org/officeDocument/2006/relationships/hyperlink" Target="https://www.england.nhs.uk/north-west/2025/05/14/better-patient-experience-thanks-to-nhs-app-expansion-in-the-north-west/" TargetMode="External"/><Relationship Id="rId4" Type="http://schemas.openxmlformats.org/officeDocument/2006/relationships/hyperlink" Target="https://www.gov.uk/government/news/nhs-app-reaches-over-6-million-users" TargetMode="External"/><Relationship Id="rId9" Type="http://schemas.openxmlformats.org/officeDocument/2006/relationships/hyperlink" Target="https://www.england.nhs.uk/wp-content/uploads/2024/01/item-8-annex-nhs-app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42607-427D-6B8D-0B49-174B879C80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0432" y="583345"/>
            <a:ext cx="7160357" cy="416482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NAME: ANNNIE ZIMBA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STUDENT NUMBER: 2325571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COURSE TITLE: DIGITAL TRANSFORMATION IN THE HEALTH AND SOCIAL CARE PROFESSION  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MODULE CODE: BMHP6026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LECTURER: MARTIN SVEJDA 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SUBMISSION DATE: 08</a:t>
            </a:r>
            <a:r>
              <a:rPr lang="en-US" sz="2000" baseline="30000" dirty="0">
                <a:solidFill>
                  <a:srgbClr val="FFFFFF"/>
                </a:solidFill>
              </a:rPr>
              <a:t>TH</a:t>
            </a:r>
            <a:r>
              <a:rPr lang="en-US" sz="2000" dirty="0">
                <a:solidFill>
                  <a:srgbClr val="FFFFFF"/>
                </a:solidFill>
              </a:rPr>
              <a:t> MARCH,2026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Physiology Rec1">
            <a:hlinkClick r:id="" action="ppaction://media"/>
            <a:extLst>
              <a:ext uri="{FF2B5EF4-FFF2-40B4-BE49-F238E27FC236}">
                <a16:creationId xmlns:a16="http://schemas.microsoft.com/office/drawing/2014/main" id="{C86CFF2B-F284-E644-EADF-4D833FBF21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83161" y="567631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547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47"/>
    </mc:Choice>
    <mc:Fallback xmlns="">
      <p:transition spd="slow" advTm="21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90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1102F-3CAD-3AF6-956B-4C894E49E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4726F-D9A9-F4FD-DF1A-C5A5BE8D7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NHS APP  </a:t>
            </a:r>
          </a:p>
          <a:p>
            <a:r>
              <a:rPr lang="en-GB" dirty="0"/>
              <a:t>Launch </a:t>
            </a:r>
          </a:p>
          <a:p>
            <a:pPr lvl="1"/>
            <a:r>
              <a:rPr lang="en-GB" dirty="0"/>
              <a:t>Positives </a:t>
            </a:r>
          </a:p>
          <a:p>
            <a:pPr lvl="1"/>
            <a:r>
              <a:rPr lang="en-GB" dirty="0"/>
              <a:t>Negatives</a:t>
            </a:r>
          </a:p>
          <a:p>
            <a:pPr lvl="1"/>
            <a:r>
              <a:rPr lang="en-GB" dirty="0"/>
              <a:t>Critical </a:t>
            </a:r>
            <a:r>
              <a:rPr lang="en-GB" dirty="0" err="1"/>
              <a:t>anaysis</a:t>
            </a:r>
            <a:endParaRPr lang="en-GB" dirty="0"/>
          </a:p>
          <a:p>
            <a:pPr lvl="1"/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</p:txBody>
      </p:sp>
      <p:pic>
        <p:nvPicPr>
          <p:cNvPr id="5" name="Physiology Rec2">
            <a:hlinkClick r:id="" action="ppaction://media"/>
            <a:extLst>
              <a:ext uri="{FF2B5EF4-FFF2-40B4-BE49-F238E27FC236}">
                <a16:creationId xmlns:a16="http://schemas.microsoft.com/office/drawing/2014/main" id="{E108020E-EE2C-3968-921F-1031D466EF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613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40"/>
    </mc:Choice>
    <mc:Fallback xmlns="">
      <p:transition spd="slow" advTm="28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A0E18-AB1A-5A28-E95B-58DDD1904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493614"/>
            <a:ext cx="10515600" cy="96222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3100" b="1" u="sng" dirty="0"/>
              <a:t>NHS APP </a:t>
            </a:r>
            <a:br>
              <a:rPr lang="en-US" sz="3100" b="1" u="sng" dirty="0"/>
            </a:br>
            <a:br>
              <a:rPr lang="en-US" sz="3100" b="1" u="sng" dirty="0"/>
            </a:br>
            <a:r>
              <a:rPr lang="en-US" sz="2700" b="1" u="sng" dirty="0"/>
              <a:t>Aim:</a:t>
            </a:r>
            <a:r>
              <a:rPr lang="en-US" sz="2700" b="1" dirty="0"/>
              <a:t> To critically </a:t>
            </a:r>
            <a:r>
              <a:rPr lang="en-US" sz="2700" b="1" dirty="0" err="1"/>
              <a:t>analyse</a:t>
            </a:r>
            <a:r>
              <a:rPr lang="en-US" sz="2700" b="1" dirty="0"/>
              <a:t> the NHS App using a SWOT framework focused on workforce, service delivery, patients and communities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Structure: Strengths, Weaknesses, Opportunities and Threats across health and social care settings.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dirty="0"/>
              <a:t>The NHS app was launched nationally in 2019 and is a ‘front door’ to NHS services, enabling appointment booking, repeat prescriptions, record access and public functions.</a:t>
            </a:r>
            <a:br>
              <a:rPr lang="en-US" sz="2700" dirty="0"/>
            </a:br>
            <a:r>
              <a:rPr lang="en-US" sz="2700" dirty="0"/>
              <a:t>It has reached tens of millions of users and is now seen as a core digital infrastructure in the NHS. </a:t>
            </a:r>
            <a:endParaRPr lang="en-GB" sz="2700" dirty="0"/>
          </a:p>
        </p:txBody>
      </p:sp>
      <p:pic>
        <p:nvPicPr>
          <p:cNvPr id="3" name="PhysiologyREc3">
            <a:hlinkClick r:id="" action="ppaction://media"/>
            <a:extLst>
              <a:ext uri="{FF2B5EF4-FFF2-40B4-BE49-F238E27FC236}">
                <a16:creationId xmlns:a16="http://schemas.microsoft.com/office/drawing/2014/main" id="{87FC7E0F-EA48-E3A4-7663-2B9E35627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9000" y="61880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10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34"/>
    </mc:Choice>
    <mc:Fallback xmlns="">
      <p:transition spd="slow" advTm="38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CC90A-8D61-A6AD-C8A7-2F00981EB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859" y="176983"/>
            <a:ext cx="10055942" cy="123886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700" dirty="0"/>
              <a:t>Policy aims and scale</a:t>
            </a:r>
            <a:br>
              <a:rPr lang="en-US" sz="3700" dirty="0"/>
            </a:br>
            <a:br>
              <a:rPr lang="en-US" sz="3700" dirty="0"/>
            </a:br>
            <a:br>
              <a:rPr lang="en-US" sz="2400" dirty="0"/>
            </a:b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B3954-1BEA-3F4F-104F-3B09F24669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5220" y="1439935"/>
            <a:ext cx="7726434" cy="51471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just">
              <a:buNone/>
            </a:pPr>
            <a:endParaRPr lang="en-US" sz="1800" dirty="0"/>
          </a:p>
          <a:p>
            <a:pPr marL="0" indent="0" algn="just">
              <a:buNone/>
            </a:pPr>
            <a:r>
              <a:rPr lang="en-US" sz="1800" dirty="0"/>
              <a:t>National policy positions the NHS App as central to digital transformation, improving access, efficiency and patient empowerment.</a:t>
            </a:r>
          </a:p>
          <a:p>
            <a:pPr marL="0" indent="0" algn="just">
              <a:buNone/>
            </a:pPr>
            <a:r>
              <a:rPr lang="en-US" sz="1800" dirty="0"/>
              <a:t>By 2023-2025, over 30-39 million users were registered, with very high volumes of record views and repeat prescriptions.</a:t>
            </a:r>
          </a:p>
          <a:p>
            <a:pPr marL="0" indent="0" algn="just">
              <a:buNone/>
            </a:pPr>
            <a:r>
              <a:rPr lang="en-US" sz="1800" dirty="0"/>
              <a:t>The App is intended to support integrated health and social care and reduce inequalities, though evidence shows mixed success.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sz="1600" dirty="0"/>
              <a:t>NHS England (2025)</a:t>
            </a:r>
          </a:p>
          <a:p>
            <a:pPr marL="0" indent="0">
              <a:buNone/>
            </a:pPr>
            <a:endParaRPr lang="en-US" sz="1300" dirty="0"/>
          </a:p>
        </p:txBody>
      </p:sp>
      <p:pic>
        <p:nvPicPr>
          <p:cNvPr id="3" name="PhysiologyRec4">
            <a:hlinkClick r:id="" action="ppaction://media"/>
            <a:extLst>
              <a:ext uri="{FF2B5EF4-FFF2-40B4-BE49-F238E27FC236}">
                <a16:creationId xmlns:a16="http://schemas.microsoft.com/office/drawing/2014/main" id="{04311B69-EF0B-D2D0-081F-7A5452F1F7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16854" y="466160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91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453"/>
    </mc:Choice>
    <mc:Fallback xmlns="">
      <p:transition spd="slow" advTm="96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4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22832-BECD-6D99-99AD-C0C2552C4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	           </a:t>
            </a:r>
            <a:r>
              <a:rPr lang="en-GB" sz="2400" b="1" u="sng" dirty="0"/>
              <a:t>WORKFORCE: ROLES, COMPETENCIES AND PRESSURES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46E18-1EC7-10D6-6509-81BAA7FDBE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81315" y="1976284"/>
            <a:ext cx="7964129" cy="4053348"/>
          </a:xfrm>
        </p:spPr>
        <p:txBody>
          <a:bodyPr>
            <a:normAutofit/>
          </a:bodyPr>
          <a:lstStyle/>
          <a:p>
            <a:r>
              <a:rPr lang="en-GB" sz="1800" b="1" u="sng" dirty="0"/>
              <a:t>ADMINISTRATIVE STAFF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They handle fewer routine phone calls for bookings and prescriptions</a:t>
            </a:r>
          </a:p>
          <a:p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Clinical Staff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.Experience changed demand patterns, with more patient-initiated contacts and record-related questions, requiring protocols and time for digital work.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-Implementation success depend on digital leadership, staff skills and capacity; without these, the app can feel like extra workload and widen gaps between organisations.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/>
              <a:t>NHS (2023-25)</a:t>
            </a:r>
            <a:endParaRPr lang="en-GB" sz="2400" dirty="0"/>
          </a:p>
        </p:txBody>
      </p:sp>
      <p:pic>
        <p:nvPicPr>
          <p:cNvPr id="5" name="PhysiologyRec5">
            <a:hlinkClick r:id="" action="ppaction://media"/>
            <a:extLst>
              <a:ext uri="{FF2B5EF4-FFF2-40B4-BE49-F238E27FC236}">
                <a16:creationId xmlns:a16="http://schemas.microsoft.com/office/drawing/2014/main" id="{F2BCFD0B-0A7C-EC4D-A33E-5F8E49466F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9000" y="6029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43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27"/>
    </mc:Choice>
    <mc:Fallback xmlns="">
      <p:transition spd="slow" advTm="51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5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179D9-D0E3-0B7F-D621-F70E5F010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u="sng" dirty="0"/>
              <a:t>Strengths: Service delivery: day-to-day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B9FFC-17C6-73C9-EE58-2E5E61466B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286000"/>
            <a:ext cx="10058600" cy="39540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The app enables digital appointment booking , cancellations and reminders </a:t>
            </a:r>
          </a:p>
          <a:p>
            <a:pPr marL="0"/>
            <a:r>
              <a:rPr lang="en-US" sz="2000" dirty="0"/>
              <a:t>-provide a safe space for expressing feelings</a:t>
            </a:r>
          </a:p>
          <a:p>
            <a:pPr marL="0"/>
            <a:r>
              <a:rPr lang="en-US" sz="2000" dirty="0"/>
              <a:t>Repeat prescriptions and record viewing have significantly shifted to digital</a:t>
            </a:r>
          </a:p>
          <a:p>
            <a:pPr marL="0"/>
            <a:r>
              <a:rPr lang="en-US" sz="2000" dirty="0"/>
              <a:t>-However, variable system integration and the need to maintain non-digital routes can create complexity and uneven experience. </a:t>
            </a:r>
          </a:p>
        </p:txBody>
      </p:sp>
      <p:pic>
        <p:nvPicPr>
          <p:cNvPr id="5" name="PhysiologyRec7">
            <a:hlinkClick r:id="" action="ppaction://media"/>
            <a:extLst>
              <a:ext uri="{FF2B5EF4-FFF2-40B4-BE49-F238E27FC236}">
                <a16:creationId xmlns:a16="http://schemas.microsoft.com/office/drawing/2014/main" id="{45242324-3815-3FE2-471B-2793A639AA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7155" y="62937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62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80"/>
    </mc:Choice>
    <mc:Fallback xmlns="">
      <p:transition spd="slow" advTm="60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3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2665-2900-43F7-9597-73E82B064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 dirty="0"/>
              <a:t>Strengths: Patient/service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B65A5-22A0-57FC-2626-8A2876786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Many users value convenience, control and transparency (e.g. checking results, managing appointments) and feel more involved in their care.</a:t>
            </a:r>
          </a:p>
          <a:p>
            <a:r>
              <a:rPr lang="en-GB" dirty="0"/>
              <a:t>Studies highlight concerns about usability, accessibility, digital literacy and anxiety from viewing records without adequate support or explanation. </a:t>
            </a:r>
          </a:p>
          <a:p>
            <a:r>
              <a:rPr lang="en-GB" dirty="0"/>
              <a:t>There is a risk of digital exclusion for people without devices, connectivity, language skills or confidence, potentially worsening existing health inequalities.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endParaRPr lang="en-GB" dirty="0"/>
          </a:p>
        </p:txBody>
      </p:sp>
      <p:pic>
        <p:nvPicPr>
          <p:cNvPr id="4" name="PhysiologyRec8">
            <a:hlinkClick r:id="" action="ppaction://media"/>
            <a:extLst>
              <a:ext uri="{FF2B5EF4-FFF2-40B4-BE49-F238E27FC236}">
                <a16:creationId xmlns:a16="http://schemas.microsoft.com/office/drawing/2014/main" id="{245CB210-7895-56B7-A0BB-0B87AB742E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9000" y="600709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64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97"/>
    </mc:Choice>
    <mc:Fallback xmlns="">
      <p:transition spd="slow" advTm="674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4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B4225-AE00-8C50-FCC3-54BE90BB8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u="sng" dirty="0"/>
              <a:t>Strength: Community, families and public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3B778-E4B6-C9CF-7F72-721724F16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 a national platform, the app supports remote access to services, reducing the need for travel and enabling care management across locations.</a:t>
            </a:r>
          </a:p>
          <a:p>
            <a:r>
              <a:rPr lang="en-GB" dirty="0"/>
              <a:t>Families and carers can more easily support appointments and medication management where proxy or shared use is enabled, especially in long term conditions and care settings. </a:t>
            </a:r>
          </a:p>
          <a:p>
            <a:r>
              <a:rPr lang="en-GB" dirty="0"/>
              <a:t>The app has been used for public health functions (COVID passes, messages, organ donation, screening prompts), but heavy reliance on digital channels may exclude disadvantaged groups from co-production and preventive programmes.</a:t>
            </a:r>
          </a:p>
        </p:txBody>
      </p:sp>
      <p:pic>
        <p:nvPicPr>
          <p:cNvPr id="4" name="PhysiologyRec9">
            <a:hlinkClick r:id="" action="ppaction://media"/>
            <a:extLst>
              <a:ext uri="{FF2B5EF4-FFF2-40B4-BE49-F238E27FC236}">
                <a16:creationId xmlns:a16="http://schemas.microsoft.com/office/drawing/2014/main" id="{FC44DF64-AC06-E81B-A2D9-DD3B211837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64645" y="570229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09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60"/>
    </mc:Choice>
    <mc:Fallback xmlns="">
      <p:transition spd="slow" advTm="69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2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8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BB59F-281A-B121-6682-BE8F7658D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u="sng" dirty="0"/>
              <a:t>Weaknesses: technical integration and workflows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0B4694-13AC-038F-477F-793ED5584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Functionality varies by GP system and hospital portal – ‘postcode lottery’ of features and </a:t>
            </a:r>
            <a:r>
              <a:rPr lang="en-GB" dirty="0" err="1"/>
              <a:t>usabibility</a:t>
            </a:r>
            <a:endParaRPr lang="en-GB" dirty="0"/>
          </a:p>
          <a:p>
            <a:r>
              <a:rPr lang="en-GB" dirty="0"/>
              <a:t>Parallel workflows (digital +</a:t>
            </a:r>
            <a:r>
              <a:rPr lang="en-GB" dirty="0" err="1"/>
              <a:t>phone+face</a:t>
            </a:r>
            <a:r>
              <a:rPr lang="en-GB" dirty="0"/>
              <a:t> to face routes, so staff often manage parallel digital and non-digital workflows</a:t>
            </a:r>
          </a:p>
          <a:p>
            <a:r>
              <a:rPr lang="en-GB" dirty="0"/>
              <a:t>Poor integration and unclear protocols (e.g. for viewing abnormal results) can create safety and workload concerns</a:t>
            </a:r>
          </a:p>
        </p:txBody>
      </p:sp>
    </p:spTree>
    <p:extLst>
      <p:ext uri="{BB962C8B-B14F-4D97-AF65-F5344CB8AC3E}">
        <p14:creationId xmlns:p14="http://schemas.microsoft.com/office/powerpoint/2010/main" val="2825628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247C29-F606-C2A8-DAE3-346211CE0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b="1" u="sng" dirty="0"/>
              <a:t>Weaknesses: workforce capacity and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7EA9B-3E08-500D-A0C4-707C64BF2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Variable organisational digital maturity and leadership mean some practices lack capacity to embed effectively</a:t>
            </a:r>
          </a:p>
          <a:p>
            <a:r>
              <a:rPr lang="en-GB" dirty="0"/>
              <a:t>Staff may see digital work (onboarding, troubleshooting, managing messages) as extra tasks not reflected in job plans or training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331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79271-B7D2-45E2-5180-27B73F252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b="1" u="sng" dirty="0"/>
              <a:t>Weaknesses: patient experience and digital exclusion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E6CE1-EF19-274C-A2CD-53D049E84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People with limited digital skills, disabilities, language barriers or no suitable device face significant barriers to using the app</a:t>
            </a:r>
          </a:p>
          <a:p>
            <a:r>
              <a:rPr lang="en-GB" dirty="0"/>
              <a:t>Some patients experience anxiety</a:t>
            </a:r>
          </a:p>
          <a:p>
            <a:r>
              <a:rPr lang="en-GB" dirty="0"/>
              <a:t>Evidence from local studies shows that a sizeable part of the population still do not access digital services, despite app growth.</a:t>
            </a:r>
          </a:p>
        </p:txBody>
      </p:sp>
    </p:spTree>
    <p:extLst>
      <p:ext uri="{BB962C8B-B14F-4D97-AF65-F5344CB8AC3E}">
        <p14:creationId xmlns:p14="http://schemas.microsoft.com/office/powerpoint/2010/main" val="2699270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B0089-1BAE-1E1C-22B9-03BA24832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b="1" u="sng" dirty="0"/>
              <a:t>Opportunities: Innovation and integration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76BFD-B28B-831D-1691-940823C7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The NHS App roadmap includes deeper integration</a:t>
            </a:r>
          </a:p>
          <a:p>
            <a:r>
              <a:rPr lang="en-GB" dirty="0"/>
              <a:t>Policy plans envisage links with wearables and a single Patient Record, strengthening continuity of care across settings </a:t>
            </a:r>
          </a:p>
          <a:p>
            <a:r>
              <a:rPr lang="en-GB" dirty="0"/>
              <a:t>Integration with social care and carer-facing tools could better support care homes and unpaid carers </a:t>
            </a:r>
          </a:p>
        </p:txBody>
      </p:sp>
    </p:spTree>
    <p:extLst>
      <p:ext uri="{BB962C8B-B14F-4D97-AF65-F5344CB8AC3E}">
        <p14:creationId xmlns:p14="http://schemas.microsoft.com/office/powerpoint/2010/main" val="3711417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0CD90-D6BD-0139-D5B2-7771281B7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b="1" u="sng" dirty="0"/>
              <a:t>Threats: inequalities, trust and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C0130-0468-E1CD-4F7A-9EC1EDE7F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If services become digital by default without alternatives, digitally excluded groups may suffer</a:t>
            </a:r>
          </a:p>
          <a:p>
            <a:r>
              <a:rPr lang="en-GB" dirty="0"/>
              <a:t>Data protection incidents or perceived privacy risks could reduce willingness to the app</a:t>
            </a:r>
          </a:p>
          <a:p>
            <a:r>
              <a:rPr lang="en-GB" dirty="0"/>
              <a:t>Dependency on legacy IT, complex integration and competing priorities can delay promised features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400" dirty="0"/>
              <a:t>Department of Health and Social Care (2024) </a:t>
            </a:r>
          </a:p>
        </p:txBody>
      </p:sp>
    </p:spTree>
    <p:extLst>
      <p:ext uri="{BB962C8B-B14F-4D97-AF65-F5344CB8AC3E}">
        <p14:creationId xmlns:p14="http://schemas.microsoft.com/office/powerpoint/2010/main" val="507008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5B25-AF79-7E49-4834-65EDE82C5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E066C-F11A-CB99-7895-343148E97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Digital Coalition (2024) Public and patient experience of the NHS App. Available at: </a:t>
            </a:r>
            <a:r>
              <a:rPr lang="en-GB" dirty="0">
                <a:hlinkClick r:id="rId2"/>
              </a:rPr>
              <a:t>https://pifonline.org.uk/news/public-patient-experience-nhs-app/</a:t>
            </a:r>
            <a:r>
              <a:rPr lang="en-GB" dirty="0"/>
              <a:t> [Accessed 19 February 2026].</a:t>
            </a:r>
            <a:r>
              <a:rPr lang="en-GB" dirty="0" err="1">
                <a:hlinkClick r:id="rId2"/>
              </a:rPr>
              <a:t>pifonline</a:t>
            </a:r>
            <a:r>
              <a:rPr lang="en-GB" dirty="0"/>
              <a:t>​</a:t>
            </a:r>
          </a:p>
          <a:p>
            <a:r>
              <a:rPr lang="en-GB" dirty="0"/>
              <a:t>Department of Health and Social Care (2021) NHS App reaches over 6 million users. Available at: </a:t>
            </a:r>
            <a:r>
              <a:rPr lang="en-GB" dirty="0">
                <a:hlinkClick r:id="rId3"/>
              </a:rPr>
              <a:t>https://www.gov.uk/government/news/nhs-app-reaches-over-6-million-users</a:t>
            </a:r>
            <a:r>
              <a:rPr lang="en-GB" dirty="0"/>
              <a:t> [Accessed 19 February 2026].</a:t>
            </a:r>
            <a:r>
              <a:rPr lang="en-GB" dirty="0">
                <a:hlinkClick r:id="rId3"/>
              </a:rPr>
              <a:t>gov</a:t>
            </a:r>
            <a:r>
              <a:rPr lang="en-GB" dirty="0"/>
              <a:t>​</a:t>
            </a:r>
          </a:p>
          <a:p>
            <a:r>
              <a:rPr lang="en-GB" dirty="0"/>
              <a:t>Health Tech News (2025) NHS App reaches 39 million users and 67.8 million annual repeat prescriptions. Available at: </a:t>
            </a:r>
            <a:r>
              <a:rPr lang="en-GB" dirty="0">
                <a:hlinkClick r:id="rId4"/>
              </a:rPr>
              <a:t>https://htn.co.uk/2025/12/29/nhs-app-reaches-39-million-users/</a:t>
            </a:r>
            <a:r>
              <a:rPr lang="en-GB" dirty="0"/>
              <a:t> [Accessed 19 February 2026].</a:t>
            </a:r>
            <a:r>
              <a:rPr lang="en-GB" dirty="0">
                <a:hlinkClick r:id="rId4"/>
              </a:rPr>
              <a:t>htn.co</a:t>
            </a:r>
            <a:r>
              <a:rPr lang="en-GB" dirty="0"/>
              <a:t>​</a:t>
            </a:r>
          </a:p>
          <a:p>
            <a:r>
              <a:rPr lang="en-GB" dirty="0"/>
              <a:t>National Institute for Health and Care Research (NIHR) (2023) Evaluating the national rollout of the NHS App in England. Available at: </a:t>
            </a:r>
            <a:r>
              <a:rPr lang="en-GB" dirty="0">
                <a:hlinkClick r:id="rId5"/>
              </a:rPr>
              <a:t>https://njl-admin.nihr.ac.uk/document/download/2046404</a:t>
            </a:r>
            <a:r>
              <a:rPr lang="en-GB" dirty="0"/>
              <a:t> [Accessed 19 February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384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8C1F8-76F1-5CD6-EF75-F3FEEB620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u="sng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61A8B-DAF9-E685-5B47-5E734B997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Cheshire and Merseyside NHS (2025) Better patient experience thanks to NHS App expansion in Cheshire and Merseyside. Available at: </a:t>
            </a:r>
            <a:r>
              <a:rPr lang="en-GB" dirty="0">
                <a:hlinkClick r:id="rId2"/>
              </a:rPr>
              <a:t>https://www.cheshireandmerseyside.nhs.uk/posts/better-patient-experience-thanks-to-nhs-app-expansion-in-cheshire-and-merseyside/</a:t>
            </a:r>
            <a:r>
              <a:rPr lang="en-GB" dirty="0"/>
              <a:t> [Accessed 28 February 2026].</a:t>
            </a:r>
            <a:r>
              <a:rPr lang="en-GB" dirty="0" err="1">
                <a:hlinkClick r:id="rId2"/>
              </a:rPr>
              <a:t>cheshireandmerseyside.nhs</a:t>
            </a:r>
            <a:r>
              <a:rPr lang="en-GB" dirty="0"/>
              <a:t>​</a:t>
            </a:r>
          </a:p>
          <a:p>
            <a:r>
              <a:rPr lang="en-GB" dirty="0"/>
              <a:t>Chowdhury, M., Shukla, V., Forbes, G. and MacRae, C. (2023) ‘GP health records viewed: a study of NHS App use in England, 2019–2021’, </a:t>
            </a:r>
            <a:r>
              <a:rPr lang="en-GB" i="1" dirty="0"/>
              <a:t>BJGP Open</a:t>
            </a:r>
            <a:r>
              <a:rPr lang="en-GB" dirty="0"/>
              <a:t>, 7(3), e10562999. Available at: </a:t>
            </a:r>
            <a:r>
              <a:rPr lang="en-GB" dirty="0">
                <a:hlinkClick r:id="rId3"/>
              </a:rPr>
              <a:t>https://pmc.ncbi.nlm.nih.gov/articles/PMC10562999/</a:t>
            </a:r>
            <a:r>
              <a:rPr lang="en-GB" dirty="0"/>
              <a:t> [Accessed 28 February 2026].</a:t>
            </a:r>
            <a:r>
              <a:rPr lang="en-GB" dirty="0" err="1">
                <a:hlinkClick r:id="rId3"/>
              </a:rPr>
              <a:t>pmc.ncbi.nlm.nih</a:t>
            </a:r>
            <a:r>
              <a:rPr lang="en-GB" dirty="0"/>
              <a:t>​</a:t>
            </a:r>
          </a:p>
          <a:p>
            <a:r>
              <a:rPr lang="en-GB" dirty="0"/>
              <a:t>Department of Health and Social Care (2021) NHS App reaches over 6 million users. Available at: </a:t>
            </a:r>
            <a:r>
              <a:rPr lang="en-GB" dirty="0">
                <a:hlinkClick r:id="rId4"/>
              </a:rPr>
              <a:t>https://www.gov.uk/government/news/nhs-app-reaches-over-6-million-users</a:t>
            </a:r>
            <a:r>
              <a:rPr lang="en-GB" dirty="0"/>
              <a:t> [Accessed 28 February 2026].</a:t>
            </a:r>
            <a:r>
              <a:rPr lang="en-GB" dirty="0">
                <a:hlinkClick r:id="rId4"/>
              </a:rPr>
              <a:t>gov</a:t>
            </a:r>
            <a:r>
              <a:rPr lang="en-GB" dirty="0"/>
              <a:t>​</a:t>
            </a:r>
          </a:p>
          <a:p>
            <a:r>
              <a:rPr lang="en-GB" dirty="0"/>
              <a:t>Department of Health and Social Care (2022) </a:t>
            </a:r>
            <a:r>
              <a:rPr lang="en-GB" i="1" dirty="0"/>
              <a:t>A plan for digital health and social care</a:t>
            </a:r>
            <a:r>
              <a:rPr lang="en-GB" dirty="0"/>
              <a:t>. London: DHSC. Available at: </a:t>
            </a:r>
            <a:r>
              <a:rPr lang="en-GB" dirty="0">
                <a:hlinkClick r:id="rId5"/>
              </a:rPr>
              <a:t>https://www.gov.uk/government/publications/a-plan-for-digital-health-and-social-care/a-plan-for-digital-health-and-social-care</a:t>
            </a:r>
            <a:r>
              <a:rPr lang="en-GB" dirty="0"/>
              <a:t> [Accessed 28 February 2026].</a:t>
            </a:r>
            <a:r>
              <a:rPr lang="en-GB" dirty="0">
                <a:hlinkClick r:id="rId5"/>
              </a:rPr>
              <a:t>gov</a:t>
            </a:r>
            <a:r>
              <a:rPr lang="en-GB" dirty="0"/>
              <a:t>​</a:t>
            </a:r>
          </a:p>
          <a:p>
            <a:r>
              <a:rPr lang="en-GB" dirty="0"/>
              <a:t>Health Tech News (2025) NHS App reaches 39 million users and 67.8 million annual repeat prescriptions. Available at: </a:t>
            </a:r>
            <a:r>
              <a:rPr lang="en-GB" dirty="0">
                <a:hlinkClick r:id="rId6"/>
              </a:rPr>
              <a:t>https://htn.co.uk/2025/12/29/nhs-app-reaches-39-million-users/</a:t>
            </a:r>
            <a:r>
              <a:rPr lang="en-GB" dirty="0"/>
              <a:t> [Accessed 28 February 2026].</a:t>
            </a:r>
            <a:r>
              <a:rPr lang="en-GB" dirty="0">
                <a:hlinkClick r:id="rId6"/>
              </a:rPr>
              <a:t>htn.co</a:t>
            </a:r>
            <a:r>
              <a:rPr lang="en-GB" dirty="0"/>
              <a:t>​</a:t>
            </a:r>
          </a:p>
          <a:p>
            <a:r>
              <a:rPr lang="en-GB" dirty="0"/>
              <a:t>National Institute for Health and Care Research (NIHR) (2023) Evaluating the national rollout of the NHS App in England. Available at: </a:t>
            </a:r>
            <a:r>
              <a:rPr lang="en-GB" dirty="0">
                <a:hlinkClick r:id="rId7"/>
              </a:rPr>
              <a:t>https://njl-admin.nihr.ac.uk/document/download/2046404</a:t>
            </a:r>
            <a:r>
              <a:rPr lang="en-GB" dirty="0"/>
              <a:t> [Accessed 28 February 2026].</a:t>
            </a:r>
            <a:r>
              <a:rPr lang="en-GB" dirty="0">
                <a:hlinkClick r:id="rId7"/>
              </a:rPr>
              <a:t>njl-admin.nihr.ac</a:t>
            </a:r>
            <a:r>
              <a:rPr lang="en-GB" dirty="0"/>
              <a:t>​</a:t>
            </a:r>
          </a:p>
          <a:p>
            <a:r>
              <a:rPr lang="en-GB" dirty="0"/>
              <a:t>NHS Confederation (2025) </a:t>
            </a:r>
            <a:r>
              <a:rPr lang="en-GB" i="1" dirty="0"/>
              <a:t>Digital transformation in the NHS: a reference guide</a:t>
            </a:r>
            <a:r>
              <a:rPr lang="en-GB" dirty="0"/>
              <a:t>. London: NHS Confederation. Available at: </a:t>
            </a:r>
            <a:r>
              <a:rPr lang="en-GB" dirty="0">
                <a:hlinkClick r:id="rId8"/>
              </a:rPr>
              <a:t>https://www.nhsconfed.org/publications/digital-transformation-nhs-reference-guide</a:t>
            </a:r>
            <a:r>
              <a:rPr lang="en-GB" dirty="0"/>
              <a:t> [Accessed 28 February 2026].</a:t>
            </a:r>
            <a:r>
              <a:rPr lang="en-GB" dirty="0" err="1">
                <a:hlinkClick r:id="rId8"/>
              </a:rPr>
              <a:t>nhsconfed</a:t>
            </a:r>
            <a:r>
              <a:rPr lang="en-GB" dirty="0"/>
              <a:t>​</a:t>
            </a:r>
          </a:p>
          <a:p>
            <a:r>
              <a:rPr lang="en-GB" dirty="0"/>
              <a:t>NHS England (2023) NHS App update. Available at: </a:t>
            </a:r>
            <a:r>
              <a:rPr lang="en-GB" dirty="0">
                <a:hlinkClick r:id="rId9"/>
              </a:rPr>
              <a:t>https://www.england.nhs.uk/wp-content/uploads/2024/01/item-8-annex-nhs-app.pdf</a:t>
            </a:r>
            <a:r>
              <a:rPr lang="en-GB" dirty="0"/>
              <a:t> [Accessed 28 February 2026].</a:t>
            </a:r>
            <a:r>
              <a:rPr lang="en-GB" dirty="0" err="1">
                <a:hlinkClick r:id="rId9"/>
              </a:rPr>
              <a:t>england.nhs</a:t>
            </a:r>
            <a:r>
              <a:rPr lang="en-GB" dirty="0"/>
              <a:t>​</a:t>
            </a:r>
          </a:p>
          <a:p>
            <a:r>
              <a:rPr lang="en-GB" dirty="0"/>
              <a:t>NHS England (2025) Better patient experience thanks to NHS App expansion in the North West. Available at: </a:t>
            </a:r>
            <a:r>
              <a:rPr lang="en-GB" dirty="0">
                <a:hlinkClick r:id="rId10"/>
              </a:rPr>
              <a:t>https://www.england.nhs.uk/north-west/2025/05/14/better-patient-experience-thanks-to-nhs-app-expansion-in-the-north-west/</a:t>
            </a:r>
            <a:r>
              <a:rPr lang="en-GB" dirty="0"/>
              <a:t> [Accessed 28 February 2026].</a:t>
            </a:r>
            <a:r>
              <a:rPr lang="en-GB" dirty="0" err="1">
                <a:hlinkClick r:id="rId10"/>
              </a:rPr>
              <a:t>england.nhs</a:t>
            </a:r>
            <a:r>
              <a:rPr lang="en-GB" dirty="0"/>
              <a:t>​</a:t>
            </a:r>
          </a:p>
          <a:p>
            <a:r>
              <a:rPr lang="en-GB" dirty="0"/>
              <a:t>NHS England (2025) Review of NHS performance and delivery. Available at: </a:t>
            </a:r>
            <a:r>
              <a:rPr lang="en-GB" dirty="0">
                <a:hlinkClick r:id="rId11"/>
              </a:rPr>
              <a:t>https://www.england.nhs.uk/long-read/review-of-nhs-performance-and-delivery/</a:t>
            </a:r>
            <a:r>
              <a:rPr lang="en-GB" dirty="0"/>
              <a:t> [Accessed 28 February 2026].</a:t>
            </a:r>
            <a:r>
              <a:rPr lang="en-GB" dirty="0" err="1">
                <a:hlinkClick r:id="rId11"/>
              </a:rPr>
              <a:t>england</a:t>
            </a:r>
            <a:r>
              <a:rPr lang="en-GB" dirty="0"/>
              <a:t>​</a:t>
            </a:r>
          </a:p>
          <a:p>
            <a:r>
              <a:rPr lang="en-GB" dirty="0"/>
              <a:t>PIF / Digital Coalition (2024) Public and patient experience of the NHS App. Available at: </a:t>
            </a:r>
            <a:r>
              <a:rPr lang="en-GB" dirty="0">
                <a:hlinkClick r:id="rId12"/>
              </a:rPr>
              <a:t>https://pifonline.org.uk/news/public-patient-experience-nhs-app/</a:t>
            </a:r>
            <a:r>
              <a:rPr lang="en-GB" dirty="0"/>
              <a:t> [Accessed 28 February 2026].</a:t>
            </a:r>
            <a:r>
              <a:rPr lang="en-GB" dirty="0" err="1">
                <a:hlinkClick r:id="rId12"/>
              </a:rPr>
              <a:t>pifonline</a:t>
            </a:r>
            <a:r>
              <a:rPr lang="en-GB" dirty="0"/>
              <a:t>​</a:t>
            </a:r>
          </a:p>
          <a:p>
            <a:r>
              <a:rPr lang="en-GB" dirty="0"/>
              <a:t>Rick, C. et al. (2025) ‘Qualitative evaluation of the implementation and national roll-out of the NHS App in England’, </a:t>
            </a:r>
            <a:r>
              <a:rPr lang="en-GB" i="1" dirty="0"/>
              <a:t>BMC Health Services Research</a:t>
            </a:r>
            <a:r>
              <a:rPr lang="en-GB" dirty="0"/>
              <a:t>, 25, 32. Available at: </a:t>
            </a:r>
            <a:r>
              <a:rPr lang="en-GB" dirty="0">
                <a:hlinkClick r:id="rId13"/>
              </a:rPr>
              <a:t>https://pmc.ncbi.nlm.nih.gov/articles/PMC11752663/</a:t>
            </a:r>
            <a:r>
              <a:rPr lang="en-GB" dirty="0"/>
              <a:t> [Accessed 28 February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985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24418</TotalTime>
  <Words>1570</Words>
  <Application>Microsoft Office PowerPoint</Application>
  <PresentationFormat>Widescreen</PresentationFormat>
  <Paragraphs>83</Paragraphs>
  <Slides>15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Century Gothic</vt:lpstr>
      <vt:lpstr>Wingdings 3</vt:lpstr>
      <vt:lpstr>Ion</vt:lpstr>
      <vt:lpstr>        NAME: ANNNIE ZIMBA  STUDENT NUMBER: 2325571  COURSE TITLE: DIGITAL TRANSFORMATION IN THE HEALTH AND SOCIAL CARE PROFESSION    MODULE CODE: BMHP6026  LECTURER: MARTIN SVEJDA   SUBMISSION DATE: 08TH MARCH,2026  </vt:lpstr>
      <vt:lpstr>Contents</vt:lpstr>
      <vt:lpstr> NHS APP   Aim: To critically analyse the NHS App using a SWOT framework focused on workforce, service delivery, patients and communities  Structure: Strengths, Weaknesses, Opportunities and Threats across health and social care settings.  The NHS app was launched nationally in 2019 and is a ‘front door’ to NHS services, enabling appointment booking, repeat prescriptions, record access and public functions. It has reached tens of millions of users and is now seen as a core digital infrastructure in the NHS. </vt:lpstr>
      <vt:lpstr>Policy aims and scale   </vt:lpstr>
      <vt:lpstr>            WORKFORCE: ROLES, COMPETENCIES AND PRESSURES</vt:lpstr>
      <vt:lpstr>Strengths: Service delivery: day-to-day changes</vt:lpstr>
      <vt:lpstr>Strengths: Patient/service user experience</vt:lpstr>
      <vt:lpstr>Strength: Community, families and public health </vt:lpstr>
      <vt:lpstr>Weaknesses: technical integration and workflows</vt:lpstr>
      <vt:lpstr>Weaknesses: workforce capacity and change</vt:lpstr>
      <vt:lpstr>Weaknesses: patient experience and digital exclusion</vt:lpstr>
      <vt:lpstr>Opportunities: Innovation and integration</vt:lpstr>
      <vt:lpstr>Threats: inequalities, trust and safety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Annie Taona Dick Zimba (2325571)</dc:creator>
  <cp:lastModifiedBy>Annie Taona Dick Zimba (2325571)</cp:lastModifiedBy>
  <cp:revision>59</cp:revision>
  <dcterms:created xsi:type="dcterms:W3CDTF">2024-10-05T09:18:17Z</dcterms:created>
  <dcterms:modified xsi:type="dcterms:W3CDTF">2026-03-06T21:43:06Z</dcterms:modified>
</cp:coreProperties>
</file>