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69" r:id="rId3"/>
    <p:sldId id="257" r:id="rId4"/>
    <p:sldId id="258" r:id="rId5"/>
    <p:sldId id="259" r:id="rId6"/>
    <p:sldId id="260" r:id="rId7"/>
    <p:sldId id="261" r:id="rId8"/>
    <p:sldId id="263" r:id="rId9"/>
    <p:sldId id="264" r:id="rId10"/>
    <p:sldId id="265" r:id="rId11"/>
    <p:sldId id="266" r:id="rId12"/>
    <p:sldId id="267"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GB"/>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5/3/22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26901782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5/3/22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726532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5/3/22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82311285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EB712588-04B1-427B-82EE-E8DB90309F08}" type="datetimeFigureOut">
              <a:rPr lang="en-US" dirty="0"/>
              <a:t>5/3/22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FF9F0C5-380F-41C2-899A-BAC0F0927E16}" type="slidenum">
              <a:rPr lang="en-US" dirty="0"/>
              <a:t>‹#›</a:t>
            </a:fld>
            <a:endParaRPr lang="en-US" dirty="0"/>
          </a:p>
        </p:txBody>
      </p:sp>
    </p:spTree>
    <p:extLst>
      <p:ext uri="{BB962C8B-B14F-4D97-AF65-F5344CB8AC3E}">
        <p14:creationId xmlns:p14="http://schemas.microsoft.com/office/powerpoint/2010/main" val="159334870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5/3/22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94942048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5/3/22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51215547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5/3/22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5290765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GB"/>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2A54C80-263E-416B-A8E0-580EDEADCBDC}" type="datetimeFigureOut">
              <a:rPr lang="en-US" dirty="0"/>
              <a:t>5/3/22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dirty="0"/>
          </a:p>
        </p:txBody>
      </p:sp>
    </p:spTree>
    <p:extLst>
      <p:ext uri="{BB962C8B-B14F-4D97-AF65-F5344CB8AC3E}">
        <p14:creationId xmlns:p14="http://schemas.microsoft.com/office/powerpoint/2010/main" val="147806143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5/3/22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9945557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5/3/22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06937344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5/3/22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154964213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5/3/22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51105773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5/3/22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61171878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5/3/22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65801713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5C6B4A9-1611-4792-9094-5F34BCA07E0B}" type="datetimeFigureOut">
              <a:rPr lang="en-US" dirty="0"/>
              <a:t>5/3/22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9333C77-0158-454C-844F-B7AB9BD7DAD4}" type="slidenum">
              <a:rPr lang="en-US" dirty="0"/>
              <a:t>‹#›</a:t>
            </a:fld>
            <a:endParaRPr lang="en-US" dirty="0"/>
          </a:p>
        </p:txBody>
      </p:sp>
    </p:spTree>
    <p:extLst>
      <p:ext uri="{BB962C8B-B14F-4D97-AF65-F5344CB8AC3E}">
        <p14:creationId xmlns:p14="http://schemas.microsoft.com/office/powerpoint/2010/main" val="77655553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GB"/>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5/3/22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07389592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5/3/22</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327163349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icmsbg.org/the-scientific-abstract-and-its-importance/" TargetMode="External"/><Relationship Id="rId2" Type="http://schemas.openxmlformats.org/officeDocument/2006/relationships/hyperlink" Target="https://www.sjsu.edu/writingcenter/docs/handouts/Discussion%20Section%20for%20Research%20Papers.pdf" TargetMode="External"/><Relationship Id="rId1" Type="http://schemas.openxmlformats.org/officeDocument/2006/relationships/slideLayout" Target="../slideLayouts/slideLayout2.xml"/><Relationship Id="rId5" Type="http://schemas.openxmlformats.org/officeDocument/2006/relationships/hyperlink" Target="https://www.ncbi.nlm.nih.gov/pmc/articles/PMC4936839/" TargetMode="External"/><Relationship Id="rId4" Type="http://schemas.openxmlformats.org/officeDocument/2006/relationships/hyperlink" Target="https://www.ncbi.nlm.nih.gov/pmc/articles/PMC7748331/" TargetMode="External"/></Relationships>
</file>

<file path=ppt/slides/_rels/slide12.xml.rels><?xml version="1.0" encoding="UTF-8" standalone="yes"?>
<Relationships xmlns="http://schemas.openxmlformats.org/package/2006/relationships"><Relationship Id="rId3" Type="http://schemas.openxmlformats.org/officeDocument/2006/relationships/hyperlink" Target="https://www.ncbi.nlm.nih.gov/pmc/articles/PMC4548571/" TargetMode="External"/><Relationship Id="rId2" Type="http://schemas.openxmlformats.org/officeDocument/2006/relationships/hyperlink" Target="https://www.rlf.org.uk/resources/what-is-a-literature-review/" TargetMode="External"/><Relationship Id="rId1" Type="http://schemas.openxmlformats.org/officeDocument/2006/relationships/slideLayout" Target="../slideLayouts/slideLayout2.xml"/><Relationship Id="rId5" Type="http://schemas.openxmlformats.org/officeDocument/2006/relationships/hyperlink" Target="https://libguides.usc.edu/writingguide/background" TargetMode="External"/><Relationship Id="rId4" Type="http://schemas.openxmlformats.org/officeDocument/2006/relationships/hyperlink" Target="https://www.ncbi.nlm.nih.gov/pmc/articles/PMC6398294/"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0D6407-A9D1-BB44-8719-A8B1FACE8CBA}"/>
              </a:ext>
            </a:extLst>
          </p:cNvPr>
          <p:cNvSpPr>
            <a:spLocks noGrp="1"/>
          </p:cNvSpPr>
          <p:nvPr>
            <p:ph type="ctrTitle"/>
          </p:nvPr>
        </p:nvSpPr>
        <p:spPr>
          <a:xfrm>
            <a:off x="765185" y="452673"/>
            <a:ext cx="7986498" cy="3067362"/>
          </a:xfrm>
        </p:spPr>
        <p:txBody>
          <a:bodyPr/>
          <a:lstStyle/>
          <a:p>
            <a:r>
              <a:rPr lang="en-GB" sz="4000" dirty="0"/>
              <a:t>Introduction to research skills in care (BMHP013)</a:t>
            </a:r>
            <a:br>
              <a:rPr lang="en-GB" sz="4000" dirty="0"/>
            </a:br>
            <a:r>
              <a:rPr lang="en-GB" sz="3600" dirty="0"/>
              <a:t> </a:t>
            </a:r>
            <a:r>
              <a:rPr lang="en-GB" dirty="0"/>
              <a:t>  </a:t>
            </a:r>
            <a:endParaRPr lang="en-US" dirty="0"/>
          </a:p>
        </p:txBody>
      </p:sp>
      <p:sp>
        <p:nvSpPr>
          <p:cNvPr id="3" name="Subtitle 2">
            <a:extLst>
              <a:ext uri="{FF2B5EF4-FFF2-40B4-BE49-F238E27FC236}">
                <a16:creationId xmlns:a16="http://schemas.microsoft.com/office/drawing/2014/main" id="{CACC362F-DCD8-B246-8236-CC9A825E5A0A}"/>
              </a:ext>
            </a:extLst>
          </p:cNvPr>
          <p:cNvSpPr>
            <a:spLocks noGrp="1"/>
          </p:cNvSpPr>
          <p:nvPr>
            <p:ph type="subTitle" idx="1"/>
          </p:nvPr>
        </p:nvSpPr>
        <p:spPr>
          <a:xfrm>
            <a:off x="2336968" y="4009219"/>
            <a:ext cx="7766936" cy="1096899"/>
          </a:xfrm>
        </p:spPr>
        <p:txBody>
          <a:bodyPr>
            <a:normAutofit fontScale="25000" lnSpcReduction="20000"/>
          </a:bodyPr>
          <a:lstStyle/>
          <a:p>
            <a:endParaRPr lang="en-GB" sz="14400" dirty="0"/>
          </a:p>
          <a:p>
            <a:endParaRPr lang="en-GB" sz="14400" dirty="0"/>
          </a:p>
          <a:p>
            <a:r>
              <a:rPr lang="en-GB" sz="14400" dirty="0"/>
              <a:t>Tibka mesfin 2115101</a:t>
            </a:r>
            <a:endParaRPr lang="en-US" sz="14400" dirty="0"/>
          </a:p>
        </p:txBody>
      </p:sp>
    </p:spTree>
    <p:extLst>
      <p:ext uri="{BB962C8B-B14F-4D97-AF65-F5344CB8AC3E}">
        <p14:creationId xmlns:p14="http://schemas.microsoft.com/office/powerpoint/2010/main" val="149418529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BC667F-0382-D3D6-45FF-297954DBCC4E}"/>
              </a:ext>
            </a:extLst>
          </p:cNvPr>
          <p:cNvSpPr>
            <a:spLocks noGrp="1"/>
          </p:cNvSpPr>
          <p:nvPr>
            <p:ph type="title"/>
          </p:nvPr>
        </p:nvSpPr>
        <p:spPr/>
        <p:txBody>
          <a:bodyPr/>
          <a:lstStyle/>
          <a:p>
            <a:r>
              <a:rPr lang="en-GB" dirty="0"/>
              <a:t>Introduction </a:t>
            </a:r>
            <a:endParaRPr lang="en-US" dirty="0"/>
          </a:p>
        </p:txBody>
      </p:sp>
      <p:sp>
        <p:nvSpPr>
          <p:cNvPr id="3" name="Content Placeholder 2">
            <a:extLst>
              <a:ext uri="{FF2B5EF4-FFF2-40B4-BE49-F238E27FC236}">
                <a16:creationId xmlns:a16="http://schemas.microsoft.com/office/drawing/2014/main" id="{FD47454B-FEA1-0B48-7494-E2B9F31C440C}"/>
              </a:ext>
            </a:extLst>
          </p:cNvPr>
          <p:cNvSpPr>
            <a:spLocks noGrp="1"/>
          </p:cNvSpPr>
          <p:nvPr>
            <p:ph idx="1"/>
          </p:nvPr>
        </p:nvSpPr>
        <p:spPr>
          <a:xfrm>
            <a:off x="1255750" y="1488613"/>
            <a:ext cx="8596668" cy="3880773"/>
          </a:xfrm>
        </p:spPr>
        <p:txBody>
          <a:bodyPr>
            <a:normAutofit fontScale="92500" lnSpcReduction="10000"/>
          </a:bodyPr>
          <a:lstStyle/>
          <a:p>
            <a:r>
              <a:rPr lang="en-GB" sz="3900" dirty="0"/>
              <a:t>Title-    </a:t>
            </a:r>
            <a:r>
              <a:rPr lang="en-GB" sz="2400" dirty="0"/>
              <a:t>The effect of physical activity on anxiety children  and young people  a systematic review and meta-analysis</a:t>
            </a:r>
          </a:p>
          <a:p>
            <a:endParaRPr lang="en-GB" sz="3900" dirty="0"/>
          </a:p>
          <a:p>
            <a:r>
              <a:rPr lang="en-GB" sz="3900" dirty="0"/>
              <a:t>Authors – </a:t>
            </a:r>
            <a:r>
              <a:rPr lang="en-GB" sz="2400" dirty="0"/>
              <a:t>Carter. , T, </a:t>
            </a:r>
            <a:r>
              <a:rPr lang="en-GB" sz="2400" dirty="0" err="1"/>
              <a:t>Pascob</a:t>
            </a:r>
            <a:r>
              <a:rPr lang="en-GB" sz="2400" dirty="0"/>
              <a:t>. , M, </a:t>
            </a:r>
            <a:r>
              <a:rPr lang="en-GB" sz="2400" dirty="0" err="1"/>
              <a:t>Bastounis</a:t>
            </a:r>
            <a:r>
              <a:rPr lang="en-GB" sz="2400" dirty="0"/>
              <a:t> ., A, </a:t>
            </a:r>
            <a:r>
              <a:rPr lang="en-GB" sz="2400" dirty="0" err="1"/>
              <a:t>Morres</a:t>
            </a:r>
            <a:r>
              <a:rPr lang="en-GB" sz="2400" dirty="0"/>
              <a:t>, J, D Callaghan ., P and Parker, A, G</a:t>
            </a:r>
          </a:p>
          <a:p>
            <a:endParaRPr lang="en-GB" sz="3900" dirty="0"/>
          </a:p>
          <a:p>
            <a:r>
              <a:rPr lang="en-GB" sz="3900" dirty="0"/>
              <a:t>Published online – </a:t>
            </a:r>
            <a:r>
              <a:rPr lang="en-GB" sz="2400" dirty="0"/>
              <a:t>8  February  2021    </a:t>
            </a:r>
          </a:p>
          <a:p>
            <a:endParaRPr lang="en-US" dirty="0"/>
          </a:p>
        </p:txBody>
      </p:sp>
    </p:spTree>
    <p:extLst>
      <p:ext uri="{BB962C8B-B14F-4D97-AF65-F5344CB8AC3E}">
        <p14:creationId xmlns:p14="http://schemas.microsoft.com/office/powerpoint/2010/main" val="41626634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1E1F4C-4497-734C-BE01-C76A4192D7FF}"/>
              </a:ext>
            </a:extLst>
          </p:cNvPr>
          <p:cNvSpPr>
            <a:spLocks noGrp="1"/>
          </p:cNvSpPr>
          <p:nvPr>
            <p:ph type="title"/>
          </p:nvPr>
        </p:nvSpPr>
        <p:spPr/>
        <p:txBody>
          <a:bodyPr/>
          <a:lstStyle/>
          <a:p>
            <a:r>
              <a:rPr lang="en-GB" dirty="0"/>
              <a:t>Title</a:t>
            </a:r>
            <a:endParaRPr lang="en-US" dirty="0"/>
          </a:p>
        </p:txBody>
      </p:sp>
      <p:sp>
        <p:nvSpPr>
          <p:cNvPr id="3" name="Content Placeholder 2">
            <a:extLst>
              <a:ext uri="{FF2B5EF4-FFF2-40B4-BE49-F238E27FC236}">
                <a16:creationId xmlns:a16="http://schemas.microsoft.com/office/drawing/2014/main" id="{4A3CFBA7-65CB-AC46-8708-745404B6A485}"/>
              </a:ext>
            </a:extLst>
          </p:cNvPr>
          <p:cNvSpPr>
            <a:spLocks noGrp="1"/>
          </p:cNvSpPr>
          <p:nvPr>
            <p:ph idx="1"/>
          </p:nvPr>
        </p:nvSpPr>
        <p:spPr/>
        <p:txBody>
          <a:bodyPr>
            <a:normAutofit/>
          </a:bodyPr>
          <a:lstStyle/>
          <a:p>
            <a:pPr algn="just"/>
            <a:r>
              <a:rPr lang="en-GB" sz="2000" dirty="0"/>
              <a:t>The title of Carter et al.(2021)research paper has given a complete insight of the whole research paper where it states the effect of physical activity on anxiety in children and young people. </a:t>
            </a:r>
            <a:r>
              <a:rPr lang="en-GB" sz="2000" dirty="0">
                <a:solidFill>
                  <a:srgbClr val="212121"/>
                </a:solidFill>
              </a:rPr>
              <a:t>According to </a:t>
            </a:r>
            <a:r>
              <a:rPr lang="en-GB" sz="2000" dirty="0" err="1">
                <a:solidFill>
                  <a:srgbClr val="212121"/>
                </a:solidFill>
              </a:rPr>
              <a:t>Tullu’s</a:t>
            </a:r>
            <a:r>
              <a:rPr lang="en-GB" sz="2000" dirty="0">
                <a:solidFill>
                  <a:srgbClr val="212121"/>
                </a:solidFill>
              </a:rPr>
              <a:t> (2019), it tells that having a title in a research is </a:t>
            </a:r>
            <a:r>
              <a:rPr lang="en-US" sz="2000" dirty="0">
                <a:solidFill>
                  <a:srgbClr val="212121"/>
                </a:solidFill>
              </a:rPr>
              <a:t>initial impression</a:t>
            </a:r>
            <a:r>
              <a:rPr lang="en-GB" sz="2000" dirty="0">
                <a:solidFill>
                  <a:srgbClr val="212121"/>
                </a:solidFill>
              </a:rPr>
              <a:t> </a:t>
            </a:r>
            <a:r>
              <a:rPr lang="en-US" sz="2000" dirty="0">
                <a:solidFill>
                  <a:srgbClr val="212121"/>
                </a:solidFill>
              </a:rPr>
              <a:t>of a research article, and hence </a:t>
            </a:r>
            <a:r>
              <a:rPr lang="en-GB" sz="2000" dirty="0">
                <a:solidFill>
                  <a:srgbClr val="212121"/>
                </a:solidFill>
              </a:rPr>
              <a:t>it </a:t>
            </a:r>
            <a:r>
              <a:rPr lang="en-US" sz="2000" dirty="0">
                <a:solidFill>
                  <a:srgbClr val="212121"/>
                </a:solidFill>
              </a:rPr>
              <a:t>need</a:t>
            </a:r>
            <a:r>
              <a:rPr lang="en-GB" sz="2000" dirty="0">
                <a:solidFill>
                  <a:srgbClr val="212121"/>
                </a:solidFill>
              </a:rPr>
              <a:t>s </a:t>
            </a:r>
            <a:r>
              <a:rPr lang="en-US" sz="2000" dirty="0">
                <a:solidFill>
                  <a:srgbClr val="212121"/>
                </a:solidFill>
              </a:rPr>
              <a:t>to be drafted correctly, accurately, carefully, and meticulously. Often </a:t>
            </a:r>
            <a:r>
              <a:rPr lang="en-GB" sz="2000" dirty="0">
                <a:solidFill>
                  <a:srgbClr val="212121"/>
                </a:solidFill>
              </a:rPr>
              <a:t>it is</a:t>
            </a:r>
            <a:r>
              <a:rPr lang="en-US" sz="2000" dirty="0">
                <a:solidFill>
                  <a:srgbClr val="212121"/>
                </a:solidFill>
              </a:rPr>
              <a:t> drafted after the full manuscript is ready.</a:t>
            </a:r>
            <a:endParaRPr lang="en-GB" sz="2000" dirty="0">
              <a:solidFill>
                <a:srgbClr val="212121"/>
              </a:solidFill>
            </a:endParaRPr>
          </a:p>
          <a:p>
            <a:pPr algn="just"/>
            <a:r>
              <a:rPr lang="en-GB" sz="2000" dirty="0">
                <a:solidFill>
                  <a:srgbClr val="212121"/>
                </a:solidFill>
              </a:rPr>
              <a:t>The research hasn’t also indicated any form of funding roles used for the research. </a:t>
            </a:r>
          </a:p>
        </p:txBody>
      </p:sp>
    </p:spTree>
    <p:extLst>
      <p:ext uri="{BB962C8B-B14F-4D97-AF65-F5344CB8AC3E}">
        <p14:creationId xmlns:p14="http://schemas.microsoft.com/office/powerpoint/2010/main" val="293822486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D5F9F5-9C48-4443-BA08-9108C90AD130}"/>
              </a:ext>
            </a:extLst>
          </p:cNvPr>
          <p:cNvSpPr>
            <a:spLocks noGrp="1"/>
          </p:cNvSpPr>
          <p:nvPr>
            <p:ph type="title"/>
          </p:nvPr>
        </p:nvSpPr>
        <p:spPr/>
        <p:txBody>
          <a:bodyPr/>
          <a:lstStyle/>
          <a:p>
            <a:r>
              <a:rPr lang="en-GB" dirty="0"/>
              <a:t>ABSTRACT</a:t>
            </a:r>
            <a:endParaRPr lang="en-US" dirty="0"/>
          </a:p>
        </p:txBody>
      </p:sp>
      <p:sp>
        <p:nvSpPr>
          <p:cNvPr id="3" name="Content Placeholder 2">
            <a:extLst>
              <a:ext uri="{FF2B5EF4-FFF2-40B4-BE49-F238E27FC236}">
                <a16:creationId xmlns:a16="http://schemas.microsoft.com/office/drawing/2014/main" id="{62721AA7-8D11-9846-8F54-C55EF03B5E10}"/>
              </a:ext>
            </a:extLst>
          </p:cNvPr>
          <p:cNvSpPr>
            <a:spLocks noGrp="1"/>
          </p:cNvSpPr>
          <p:nvPr>
            <p:ph idx="1"/>
          </p:nvPr>
        </p:nvSpPr>
        <p:spPr/>
        <p:txBody>
          <a:bodyPr>
            <a:normAutofit/>
          </a:bodyPr>
          <a:lstStyle/>
          <a:p>
            <a:pPr algn="just"/>
            <a:r>
              <a:rPr lang="en-GB" sz="2000" dirty="0"/>
              <a:t>The abstract bin carter et al. (2021) research paper is not fully detailed.  Even though the author gives adequate information about the background, methods, results and limitations made, there is neither aim nor introduction illustrated to provide a better understanding which the international congress of medical science(ICMS 2021) mentions  that an abstract in research should have the two formalities missed to show accuracy.</a:t>
            </a:r>
            <a:endParaRPr lang="en-US" sz="2000" dirty="0"/>
          </a:p>
        </p:txBody>
      </p:sp>
    </p:spTree>
    <p:extLst>
      <p:ext uri="{BB962C8B-B14F-4D97-AF65-F5344CB8AC3E}">
        <p14:creationId xmlns:p14="http://schemas.microsoft.com/office/powerpoint/2010/main" val="265906179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93928-3DCC-A04E-B0E8-C391B2455CC4}"/>
              </a:ext>
            </a:extLst>
          </p:cNvPr>
          <p:cNvSpPr>
            <a:spLocks noGrp="1"/>
          </p:cNvSpPr>
          <p:nvPr>
            <p:ph type="title"/>
          </p:nvPr>
        </p:nvSpPr>
        <p:spPr/>
        <p:txBody>
          <a:bodyPr/>
          <a:lstStyle/>
          <a:p>
            <a:r>
              <a:rPr lang="en-GB" dirty="0"/>
              <a:t>Background</a:t>
            </a:r>
            <a:endParaRPr lang="en-US" dirty="0"/>
          </a:p>
        </p:txBody>
      </p:sp>
      <p:sp>
        <p:nvSpPr>
          <p:cNvPr id="3" name="Content Placeholder 2">
            <a:extLst>
              <a:ext uri="{FF2B5EF4-FFF2-40B4-BE49-F238E27FC236}">
                <a16:creationId xmlns:a16="http://schemas.microsoft.com/office/drawing/2014/main" id="{981D3D1D-2104-7148-B22F-FB9D606789D7}"/>
              </a:ext>
            </a:extLst>
          </p:cNvPr>
          <p:cNvSpPr>
            <a:spLocks noGrp="1"/>
          </p:cNvSpPr>
          <p:nvPr>
            <p:ph idx="1"/>
          </p:nvPr>
        </p:nvSpPr>
        <p:spPr/>
        <p:txBody>
          <a:bodyPr/>
          <a:lstStyle/>
          <a:p>
            <a:pPr algn="just"/>
            <a:r>
              <a:rPr lang="en-GB" sz="2000" dirty="0"/>
              <a:t>The University of Southern California 2022 states the cruciality of providing a background since it forms the first part of the introduction section, which carter et al (2021) failed to include in their research paper. Following this, it becomes difficult to the readers as it is functional in order to communicate to the value of the research (</a:t>
            </a:r>
            <a:r>
              <a:rPr lang="en-GB" sz="2000" dirty="0" err="1"/>
              <a:t>Kataoka</a:t>
            </a:r>
            <a:r>
              <a:rPr lang="en-GB" sz="2000" dirty="0"/>
              <a:t> 2020 et al) . </a:t>
            </a:r>
            <a:endParaRPr lang="en-US" sz="2000" dirty="0"/>
          </a:p>
        </p:txBody>
      </p:sp>
    </p:spTree>
    <p:extLst>
      <p:ext uri="{BB962C8B-B14F-4D97-AF65-F5344CB8AC3E}">
        <p14:creationId xmlns:p14="http://schemas.microsoft.com/office/powerpoint/2010/main" val="75280393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104400-099D-2443-8520-C3A5FC441B95}"/>
              </a:ext>
            </a:extLst>
          </p:cNvPr>
          <p:cNvSpPr>
            <a:spLocks noGrp="1"/>
          </p:cNvSpPr>
          <p:nvPr>
            <p:ph type="title"/>
          </p:nvPr>
        </p:nvSpPr>
        <p:spPr/>
        <p:txBody>
          <a:bodyPr/>
          <a:lstStyle/>
          <a:p>
            <a:r>
              <a:rPr lang="en-GB" dirty="0"/>
              <a:t>LITERATURE REVIEW </a:t>
            </a:r>
            <a:endParaRPr lang="en-US" dirty="0"/>
          </a:p>
        </p:txBody>
      </p:sp>
      <p:sp>
        <p:nvSpPr>
          <p:cNvPr id="3" name="Content Placeholder 2">
            <a:extLst>
              <a:ext uri="{FF2B5EF4-FFF2-40B4-BE49-F238E27FC236}">
                <a16:creationId xmlns:a16="http://schemas.microsoft.com/office/drawing/2014/main" id="{C6E83D60-D997-DA4D-95F8-AA93F02576FB}"/>
              </a:ext>
            </a:extLst>
          </p:cNvPr>
          <p:cNvSpPr>
            <a:spLocks noGrp="1"/>
          </p:cNvSpPr>
          <p:nvPr>
            <p:ph idx="1"/>
          </p:nvPr>
        </p:nvSpPr>
        <p:spPr/>
        <p:txBody>
          <a:bodyPr>
            <a:normAutofit/>
          </a:bodyPr>
          <a:lstStyle/>
          <a:p>
            <a:pPr algn="just"/>
            <a:r>
              <a:rPr lang="en-GB" sz="2000" dirty="0"/>
              <a:t>In regards to </a:t>
            </a:r>
            <a:r>
              <a:rPr lang="en-GB" sz="2000" dirty="0" err="1"/>
              <a:t>Maggio</a:t>
            </a:r>
            <a:r>
              <a:rPr lang="en-GB" sz="2000" dirty="0"/>
              <a:t> et al. (2022), It says that </a:t>
            </a:r>
            <a:r>
              <a:rPr lang="en-US" sz="2000" dirty="0"/>
              <a:t>Literature reviews provide context, inform methods, identify innovations, minim</a:t>
            </a:r>
            <a:r>
              <a:rPr lang="en-GB" sz="2000" dirty="0" err="1"/>
              <a:t>ize</a:t>
            </a:r>
            <a:r>
              <a:rPr lang="en-GB" sz="2000" dirty="0"/>
              <a:t> </a:t>
            </a:r>
            <a:r>
              <a:rPr lang="en-US" sz="2000" dirty="0"/>
              <a:t> duplicate research, and ensure that expert standards are met so that each researcher participates in the conversation.</a:t>
            </a:r>
            <a:r>
              <a:rPr lang="en-GB" sz="2000" dirty="0"/>
              <a:t> This research has no written literature, which gives a low quality to the study in terms of providing a context, robust methodology and lastly, expanding the knowledge beyond a single sitting. Additionally,  literature review illustrates that the author has a good grasp of the research subject where they understand that the research fits into and puts to a current body of agreed knowledge.  (Royal Literary fund 2022)</a:t>
            </a:r>
            <a:endParaRPr lang="en-US" sz="2000" dirty="0"/>
          </a:p>
        </p:txBody>
      </p:sp>
    </p:spTree>
    <p:extLst>
      <p:ext uri="{BB962C8B-B14F-4D97-AF65-F5344CB8AC3E}">
        <p14:creationId xmlns:p14="http://schemas.microsoft.com/office/powerpoint/2010/main" val="142081045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5A509F-F39F-D2B1-269C-0EE0AFE7A310}"/>
              </a:ext>
            </a:extLst>
          </p:cNvPr>
          <p:cNvSpPr>
            <a:spLocks noGrp="1"/>
          </p:cNvSpPr>
          <p:nvPr>
            <p:ph type="title"/>
          </p:nvPr>
        </p:nvSpPr>
        <p:spPr/>
        <p:txBody>
          <a:bodyPr/>
          <a:lstStyle/>
          <a:p>
            <a:r>
              <a:rPr lang="en-GB" dirty="0"/>
              <a:t>Aim</a:t>
            </a:r>
            <a:endParaRPr lang="en-US" dirty="0"/>
          </a:p>
        </p:txBody>
      </p:sp>
      <p:sp>
        <p:nvSpPr>
          <p:cNvPr id="3" name="Content Placeholder 2">
            <a:extLst>
              <a:ext uri="{FF2B5EF4-FFF2-40B4-BE49-F238E27FC236}">
                <a16:creationId xmlns:a16="http://schemas.microsoft.com/office/drawing/2014/main" id="{6145D171-DC12-B894-ABF7-A0C8B5C729C3}"/>
              </a:ext>
            </a:extLst>
          </p:cNvPr>
          <p:cNvSpPr>
            <a:spLocks noGrp="1"/>
          </p:cNvSpPr>
          <p:nvPr>
            <p:ph idx="1"/>
          </p:nvPr>
        </p:nvSpPr>
        <p:spPr>
          <a:xfrm>
            <a:off x="134255" y="1535869"/>
            <a:ext cx="10515600" cy="4351338"/>
          </a:xfrm>
        </p:spPr>
        <p:txBody>
          <a:bodyPr>
            <a:normAutofit/>
          </a:bodyPr>
          <a:lstStyle/>
          <a:p>
            <a:pPr algn="just"/>
            <a:r>
              <a:rPr lang="en-GB" sz="2000" dirty="0"/>
              <a:t>Aim is crucial to include in a research as it gives a better and clear understanding of what the research is trying to discover. Furthermore, research aim emphasise what should be achieved within the frame work by the end of the research process.Achieving research goals provides answers to research questions Thomas and </a:t>
            </a:r>
            <a:r>
              <a:rPr lang="en-GB" sz="2000"/>
              <a:t>Hodges (</a:t>
            </a:r>
            <a:r>
              <a:rPr lang="en-GB" sz="2000" dirty="0"/>
              <a:t>2010) However, Carter et al.(2021) research doesn’t include an Aim in its research where it fails to fulfil one of the criteria. </a:t>
            </a:r>
            <a:endParaRPr lang="en-US" sz="2000" dirty="0"/>
          </a:p>
        </p:txBody>
      </p:sp>
    </p:spTree>
    <p:extLst>
      <p:ext uri="{BB962C8B-B14F-4D97-AF65-F5344CB8AC3E}">
        <p14:creationId xmlns:p14="http://schemas.microsoft.com/office/powerpoint/2010/main" val="90049139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BA64BF-C948-4B43-2508-D943A394D0DC}"/>
              </a:ext>
            </a:extLst>
          </p:cNvPr>
          <p:cNvSpPr>
            <a:spLocks noGrp="1"/>
          </p:cNvSpPr>
          <p:nvPr>
            <p:ph type="title"/>
          </p:nvPr>
        </p:nvSpPr>
        <p:spPr/>
        <p:txBody>
          <a:bodyPr/>
          <a:lstStyle/>
          <a:p>
            <a:r>
              <a:rPr lang="en-GB" dirty="0"/>
              <a:t>Results</a:t>
            </a:r>
            <a:endParaRPr lang="en-US" dirty="0"/>
          </a:p>
        </p:txBody>
      </p:sp>
      <p:sp>
        <p:nvSpPr>
          <p:cNvPr id="3" name="Content Placeholder 2">
            <a:extLst>
              <a:ext uri="{FF2B5EF4-FFF2-40B4-BE49-F238E27FC236}">
                <a16:creationId xmlns:a16="http://schemas.microsoft.com/office/drawing/2014/main" id="{809DA5F9-84E8-2B80-20C1-28782A119855}"/>
              </a:ext>
            </a:extLst>
          </p:cNvPr>
          <p:cNvSpPr>
            <a:spLocks noGrp="1"/>
          </p:cNvSpPr>
          <p:nvPr>
            <p:ph idx="1"/>
          </p:nvPr>
        </p:nvSpPr>
        <p:spPr/>
        <p:txBody>
          <a:bodyPr>
            <a:normAutofit/>
          </a:bodyPr>
          <a:lstStyle/>
          <a:p>
            <a:pPr algn="just"/>
            <a:r>
              <a:rPr lang="en-GB" sz="2000" dirty="0"/>
              <a:t>The result section has been well explained in 3 sub sections which is a study selection, study specifications and a design. The author has mentioned that 3590 articles were taken along side with a design in which 10 studies are compared. According to </a:t>
            </a:r>
            <a:r>
              <a:rPr lang="en-GB" sz="2000" dirty="0" err="1"/>
              <a:t>Tunel</a:t>
            </a:r>
            <a:r>
              <a:rPr lang="en-GB" sz="2000" dirty="0"/>
              <a:t> and </a:t>
            </a:r>
            <a:r>
              <a:rPr lang="en-GB" sz="2000" dirty="0" err="1"/>
              <a:t>Atan</a:t>
            </a:r>
            <a:r>
              <a:rPr lang="en-GB" sz="2000" dirty="0"/>
              <a:t>, (2013) the result section in a research is the most crucial part of a research article where the author share the results  of their research study  with their readers. </a:t>
            </a:r>
            <a:endParaRPr lang="en-US" sz="2000" dirty="0"/>
          </a:p>
        </p:txBody>
      </p:sp>
    </p:spTree>
    <p:extLst>
      <p:ext uri="{BB962C8B-B14F-4D97-AF65-F5344CB8AC3E}">
        <p14:creationId xmlns:p14="http://schemas.microsoft.com/office/powerpoint/2010/main" val="102825665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906F9F-9FA0-EAF1-74AC-330BEF509FDD}"/>
              </a:ext>
            </a:extLst>
          </p:cNvPr>
          <p:cNvSpPr>
            <a:spLocks noGrp="1"/>
          </p:cNvSpPr>
          <p:nvPr>
            <p:ph type="title"/>
          </p:nvPr>
        </p:nvSpPr>
        <p:spPr>
          <a:xfrm>
            <a:off x="1892946" y="623430"/>
            <a:ext cx="10515600" cy="1325563"/>
          </a:xfrm>
        </p:spPr>
        <p:txBody>
          <a:bodyPr/>
          <a:lstStyle/>
          <a:p>
            <a:r>
              <a:rPr lang="en-GB" dirty="0"/>
              <a:t>Discussion </a:t>
            </a:r>
            <a:endParaRPr lang="en-US" dirty="0"/>
          </a:p>
        </p:txBody>
      </p:sp>
      <p:sp>
        <p:nvSpPr>
          <p:cNvPr id="3" name="Content Placeholder 2">
            <a:extLst>
              <a:ext uri="{FF2B5EF4-FFF2-40B4-BE49-F238E27FC236}">
                <a16:creationId xmlns:a16="http://schemas.microsoft.com/office/drawing/2014/main" id="{DBF71DDC-4197-5BB7-7661-0BAB1A41C62E}"/>
              </a:ext>
            </a:extLst>
          </p:cNvPr>
          <p:cNvSpPr>
            <a:spLocks noGrp="1"/>
          </p:cNvSpPr>
          <p:nvPr>
            <p:ph idx="1"/>
          </p:nvPr>
        </p:nvSpPr>
        <p:spPr>
          <a:xfrm>
            <a:off x="577945" y="1667846"/>
            <a:ext cx="11036110" cy="4566724"/>
          </a:xfrm>
        </p:spPr>
        <p:txBody>
          <a:bodyPr>
            <a:normAutofit/>
          </a:bodyPr>
          <a:lstStyle/>
          <a:p>
            <a:pPr algn="just"/>
            <a:r>
              <a:rPr lang="en-GB" sz="2000" dirty="0"/>
              <a:t>Discussion section one of the last parts of a research paper where as the author explains, analyses, and interprets their discoveries(Denton 2021). In this research, the author has written about methods they used to conduct their research in which they aim to find out anxiety outcomes. Furthermore, as part of the research analyses, clinical and non-clinical studies were used to demonstrate that how physical activity leads to reduced state anxiety in children and young people. Lastly the author mentions that this research is one of the few published researchers which directs that we don’t see such studies in this field predominantly. </a:t>
            </a:r>
            <a:endParaRPr lang="en-US" sz="2000" dirty="0"/>
          </a:p>
        </p:txBody>
      </p:sp>
    </p:spTree>
    <p:extLst>
      <p:ext uri="{BB962C8B-B14F-4D97-AF65-F5344CB8AC3E}">
        <p14:creationId xmlns:p14="http://schemas.microsoft.com/office/powerpoint/2010/main" val="118394663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B30E93-171B-653C-4810-10E38454DD43}"/>
              </a:ext>
            </a:extLst>
          </p:cNvPr>
          <p:cNvSpPr>
            <a:spLocks noGrp="1"/>
          </p:cNvSpPr>
          <p:nvPr>
            <p:ph type="title"/>
          </p:nvPr>
        </p:nvSpPr>
        <p:spPr/>
        <p:txBody>
          <a:bodyPr/>
          <a:lstStyle/>
          <a:p>
            <a:r>
              <a:rPr lang="en-GB" dirty="0"/>
              <a:t>Conclusion</a:t>
            </a:r>
            <a:endParaRPr lang="en-US" dirty="0"/>
          </a:p>
        </p:txBody>
      </p:sp>
      <p:sp>
        <p:nvSpPr>
          <p:cNvPr id="3" name="Content Placeholder 2">
            <a:extLst>
              <a:ext uri="{FF2B5EF4-FFF2-40B4-BE49-F238E27FC236}">
                <a16:creationId xmlns:a16="http://schemas.microsoft.com/office/drawing/2014/main" id="{CA4B08F7-7EE0-3177-B5FA-0024A7CADC74}"/>
              </a:ext>
            </a:extLst>
          </p:cNvPr>
          <p:cNvSpPr>
            <a:spLocks noGrp="1"/>
          </p:cNvSpPr>
          <p:nvPr>
            <p:ph idx="1"/>
          </p:nvPr>
        </p:nvSpPr>
        <p:spPr>
          <a:xfrm>
            <a:off x="1155156" y="1632470"/>
            <a:ext cx="8596668" cy="3880773"/>
          </a:xfrm>
        </p:spPr>
        <p:txBody>
          <a:bodyPr>
            <a:normAutofit/>
          </a:bodyPr>
          <a:lstStyle/>
          <a:p>
            <a:pPr algn="just"/>
            <a:r>
              <a:rPr lang="en-US" sz="2000" dirty="0">
                <a:solidFill>
                  <a:prstClr val="black"/>
                </a:solidFill>
                <a:latin typeface="+mj-lt"/>
              </a:rPr>
              <a:t>T</a:t>
            </a:r>
            <a:r>
              <a:rPr lang="en-US" sz="2000" dirty="0">
                <a:solidFill>
                  <a:schemeClr val="bg1">
                    <a:lumMod val="10000"/>
                  </a:schemeClr>
                </a:solidFill>
                <a:latin typeface="+mj-lt"/>
              </a:rPr>
              <a:t>here is no clear link between the study conclusion and the recommendations made. Whilst it provides benefits to the subject in question it is not clearly derived from the study aim or findings. Moreover, as noted by </a:t>
            </a:r>
            <a:r>
              <a:rPr lang="en-US" sz="2000" dirty="0" err="1">
                <a:solidFill>
                  <a:schemeClr val="bg1">
                    <a:lumMod val="10000"/>
                  </a:schemeClr>
                </a:solidFill>
                <a:latin typeface="+mj-lt"/>
              </a:rPr>
              <a:t>Greenhalgh</a:t>
            </a:r>
            <a:r>
              <a:rPr lang="en-US" sz="2000" dirty="0">
                <a:solidFill>
                  <a:schemeClr val="bg1">
                    <a:lumMod val="10000"/>
                  </a:schemeClr>
                </a:solidFill>
                <a:latin typeface="+mj-lt"/>
              </a:rPr>
              <a:t> (2014) poorly structured instruments lead to poor quality data, misleading conclusions, and wooly recommendations as is the case in this paper. </a:t>
            </a:r>
          </a:p>
        </p:txBody>
      </p:sp>
    </p:spTree>
    <p:extLst>
      <p:ext uri="{BB962C8B-B14F-4D97-AF65-F5344CB8AC3E}">
        <p14:creationId xmlns:p14="http://schemas.microsoft.com/office/powerpoint/2010/main" val="269789998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0A5ADF-4AC4-683C-F913-166F7AAD1A36}"/>
              </a:ext>
            </a:extLst>
          </p:cNvPr>
          <p:cNvSpPr>
            <a:spLocks noGrp="1"/>
          </p:cNvSpPr>
          <p:nvPr>
            <p:ph type="title"/>
          </p:nvPr>
        </p:nvSpPr>
        <p:spPr/>
        <p:txBody>
          <a:bodyPr/>
          <a:lstStyle/>
          <a:p>
            <a:r>
              <a:rPr lang="en-GB" dirty="0"/>
              <a:t>References</a:t>
            </a:r>
            <a:endParaRPr lang="en-US" dirty="0"/>
          </a:p>
        </p:txBody>
      </p:sp>
      <p:sp>
        <p:nvSpPr>
          <p:cNvPr id="3" name="Content Placeholder 2">
            <a:extLst>
              <a:ext uri="{FF2B5EF4-FFF2-40B4-BE49-F238E27FC236}">
                <a16:creationId xmlns:a16="http://schemas.microsoft.com/office/drawing/2014/main" id="{ED0215F8-17BA-B8FA-478C-5A4DA6D344CE}"/>
              </a:ext>
            </a:extLst>
          </p:cNvPr>
          <p:cNvSpPr>
            <a:spLocks noGrp="1"/>
          </p:cNvSpPr>
          <p:nvPr>
            <p:ph idx="1"/>
          </p:nvPr>
        </p:nvSpPr>
        <p:spPr/>
        <p:txBody>
          <a:bodyPr>
            <a:normAutofit fontScale="92500" lnSpcReduction="10000"/>
          </a:bodyPr>
          <a:lstStyle/>
          <a:p>
            <a:endParaRPr lang="en-GB" dirty="0"/>
          </a:p>
          <a:p>
            <a:r>
              <a:rPr lang="en-GB" dirty="0" err="1"/>
              <a:t>Dunton</a:t>
            </a:r>
            <a:r>
              <a:rPr lang="en-GB" dirty="0"/>
              <a:t> , . D . (2021) Discussion section for research papers . Available at :  </a:t>
            </a:r>
            <a:r>
              <a:rPr lang="en-GB" dirty="0">
                <a:hlinkClick r:id="rId2"/>
              </a:rPr>
              <a:t>https://</a:t>
            </a:r>
            <a:r>
              <a:rPr lang="en-GB" dirty="0" err="1">
                <a:hlinkClick r:id="rId2"/>
              </a:rPr>
              <a:t>www.sjsu.edu</a:t>
            </a:r>
            <a:r>
              <a:rPr lang="en-GB" dirty="0">
                <a:hlinkClick r:id="rId2"/>
              </a:rPr>
              <a:t>/</a:t>
            </a:r>
            <a:r>
              <a:rPr lang="en-GB" dirty="0" err="1">
                <a:hlinkClick r:id="rId2"/>
              </a:rPr>
              <a:t>writingcenter</a:t>
            </a:r>
            <a:r>
              <a:rPr lang="en-GB" dirty="0">
                <a:hlinkClick r:id="rId2"/>
              </a:rPr>
              <a:t>/docs/handouts/Discussion%20Section%20for%20Research%20Papers.pdf</a:t>
            </a:r>
            <a:r>
              <a:rPr lang="en-GB" dirty="0"/>
              <a:t>.  ( Accessed 17 April ). </a:t>
            </a:r>
          </a:p>
          <a:p>
            <a:r>
              <a:rPr lang="en-GB" dirty="0"/>
              <a:t>International congress of medical science (2022) The scientific abstract and its importance . Available at : </a:t>
            </a:r>
            <a:r>
              <a:rPr lang="en-GB" dirty="0">
                <a:hlinkClick r:id="rId3"/>
              </a:rPr>
              <a:t>https://</a:t>
            </a:r>
            <a:r>
              <a:rPr lang="en-GB" dirty="0" err="1">
                <a:hlinkClick r:id="rId3"/>
              </a:rPr>
              <a:t>icmsbg.org</a:t>
            </a:r>
            <a:r>
              <a:rPr lang="en-GB" dirty="0">
                <a:hlinkClick r:id="rId3"/>
              </a:rPr>
              <a:t>/the-scientific-abstract-and-its-importance/</a:t>
            </a:r>
            <a:r>
              <a:rPr lang="en-GB" dirty="0"/>
              <a:t>. ( Accessed 15 April ).</a:t>
            </a:r>
          </a:p>
          <a:p>
            <a:r>
              <a:rPr lang="en-GB" dirty="0" err="1"/>
              <a:t>Kataoka</a:t>
            </a:r>
            <a:r>
              <a:rPr lang="en-GB" dirty="0"/>
              <a:t>, Y .  MD, MPH, DrPH, </a:t>
            </a:r>
            <a:r>
              <a:rPr lang="en-GB" dirty="0" err="1"/>
              <a:t>Taito</a:t>
            </a:r>
            <a:r>
              <a:rPr lang="en-GB" dirty="0"/>
              <a:t>, S . PT, PHD and </a:t>
            </a:r>
            <a:r>
              <a:rPr lang="en-GB" dirty="0" err="1"/>
              <a:t>Furukawa</a:t>
            </a:r>
            <a:r>
              <a:rPr lang="en-GB" dirty="0"/>
              <a:t>,  T, A . MD, PhD (2020) </a:t>
            </a:r>
            <a:r>
              <a:rPr lang="en-GB" dirty="0" err="1"/>
              <a:t>Bacground</a:t>
            </a:r>
            <a:r>
              <a:rPr lang="en-GB" dirty="0"/>
              <a:t> styles in the systematic review articles are note related to the publication in high –impact – factor journals . Available at : </a:t>
            </a:r>
            <a:r>
              <a:rPr lang="en-GB" dirty="0">
                <a:hlinkClick r:id="rId4"/>
              </a:rPr>
              <a:t>https://</a:t>
            </a:r>
            <a:r>
              <a:rPr lang="en-GB" dirty="0" err="1">
                <a:hlinkClick r:id="rId4"/>
              </a:rPr>
              <a:t>www.ncbi.nlm.nih.gov</a:t>
            </a:r>
            <a:r>
              <a:rPr lang="en-GB" dirty="0">
                <a:hlinkClick r:id="rId4"/>
              </a:rPr>
              <a:t>/</a:t>
            </a:r>
            <a:r>
              <a:rPr lang="en-GB" dirty="0" err="1">
                <a:hlinkClick r:id="rId4"/>
              </a:rPr>
              <a:t>pmc</a:t>
            </a:r>
            <a:r>
              <a:rPr lang="en-GB" dirty="0">
                <a:hlinkClick r:id="rId4"/>
              </a:rPr>
              <a:t>/articles/PMC7748331/</a:t>
            </a:r>
            <a:r>
              <a:rPr lang="en-GB" dirty="0"/>
              <a:t>. (Accessed 01 May )</a:t>
            </a:r>
          </a:p>
          <a:p>
            <a:r>
              <a:rPr lang="en-GB" dirty="0" err="1"/>
              <a:t>Maggio,L,A</a:t>
            </a:r>
            <a:r>
              <a:rPr lang="en-GB" dirty="0"/>
              <a:t> ,et al (2016) The literature review : A foundation for high - quality medical education research. Available at : </a:t>
            </a:r>
            <a:r>
              <a:rPr lang="en-GB" dirty="0">
                <a:hlinkClick r:id="rId5"/>
              </a:rPr>
              <a:t>https://</a:t>
            </a:r>
            <a:r>
              <a:rPr lang="en-GB" dirty="0" err="1">
                <a:hlinkClick r:id="rId5"/>
              </a:rPr>
              <a:t>www.ncbi.nlm.nih.gov</a:t>
            </a:r>
            <a:r>
              <a:rPr lang="en-GB" dirty="0">
                <a:hlinkClick r:id="rId5"/>
              </a:rPr>
              <a:t>/</a:t>
            </a:r>
            <a:r>
              <a:rPr lang="en-GB" dirty="0" err="1">
                <a:hlinkClick r:id="rId5"/>
              </a:rPr>
              <a:t>pmc</a:t>
            </a:r>
            <a:r>
              <a:rPr lang="en-GB" dirty="0">
                <a:hlinkClick r:id="rId5"/>
              </a:rPr>
              <a:t>/articles/PMC4936839/</a:t>
            </a:r>
            <a:r>
              <a:rPr lang="en-GB" dirty="0"/>
              <a:t> ( Accessed 16 April ). </a:t>
            </a:r>
          </a:p>
          <a:p>
            <a:endParaRPr lang="en-GB" dirty="0"/>
          </a:p>
          <a:p>
            <a:endParaRPr lang="en-US" dirty="0"/>
          </a:p>
        </p:txBody>
      </p:sp>
    </p:spTree>
    <p:extLst>
      <p:ext uri="{BB962C8B-B14F-4D97-AF65-F5344CB8AC3E}">
        <p14:creationId xmlns:p14="http://schemas.microsoft.com/office/powerpoint/2010/main" val="41846277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58428C-471B-0F95-D9D9-4FEDB327C013}"/>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84806602-CD55-8B96-BC4A-BCA69A5BBC62}"/>
              </a:ext>
            </a:extLst>
          </p:cNvPr>
          <p:cNvSpPr>
            <a:spLocks noGrp="1"/>
          </p:cNvSpPr>
          <p:nvPr>
            <p:ph idx="1"/>
          </p:nvPr>
        </p:nvSpPr>
        <p:spPr/>
        <p:txBody>
          <a:bodyPr>
            <a:normAutofit fontScale="77500" lnSpcReduction="20000"/>
          </a:bodyPr>
          <a:lstStyle/>
          <a:p>
            <a:endParaRPr lang="en-GB" dirty="0"/>
          </a:p>
          <a:p>
            <a:r>
              <a:rPr lang="en-GB" dirty="0"/>
              <a:t>Thomas, D, R and Hodges I (2010) developed research aims and objectives.  ( Accessed 18 April ). </a:t>
            </a:r>
          </a:p>
          <a:p>
            <a:endParaRPr lang="en-GB" dirty="0"/>
          </a:p>
          <a:p>
            <a:r>
              <a:rPr lang="en-GB" dirty="0"/>
              <a:t> The Royal literary (2022)  What is a literature review? Available at:  </a:t>
            </a:r>
            <a:r>
              <a:rPr lang="en-GB" dirty="0">
                <a:hlinkClick r:id="rId2"/>
              </a:rPr>
              <a:t>https://</a:t>
            </a:r>
            <a:r>
              <a:rPr lang="en-GB" dirty="0" err="1">
                <a:hlinkClick r:id="rId2"/>
              </a:rPr>
              <a:t>www.rlf.org.uk</a:t>
            </a:r>
            <a:r>
              <a:rPr lang="en-GB" dirty="0">
                <a:hlinkClick r:id="rId2"/>
              </a:rPr>
              <a:t>/resources/what-is-a-literature-review/</a:t>
            </a:r>
            <a:r>
              <a:rPr lang="en-GB" dirty="0"/>
              <a:t>.   Accessed 01 May . </a:t>
            </a:r>
          </a:p>
          <a:p>
            <a:endParaRPr lang="en-GB" dirty="0"/>
          </a:p>
          <a:p>
            <a:r>
              <a:rPr lang="en-GB" dirty="0" err="1"/>
              <a:t>Tuncel</a:t>
            </a:r>
            <a:r>
              <a:rPr lang="en-GB" dirty="0"/>
              <a:t> , . A and </a:t>
            </a:r>
            <a:r>
              <a:rPr lang="en-GB" dirty="0" err="1"/>
              <a:t>Atan</a:t>
            </a:r>
            <a:r>
              <a:rPr lang="en-GB" dirty="0"/>
              <a:t> , .A .(2013) how to clearly articulate results and construct tables and figures in scientific paper ? Available at: </a:t>
            </a:r>
            <a:r>
              <a:rPr lang="en-GB" dirty="0">
                <a:hlinkClick r:id="rId3"/>
              </a:rPr>
              <a:t>https://</a:t>
            </a:r>
            <a:r>
              <a:rPr lang="en-GB" dirty="0" err="1">
                <a:hlinkClick r:id="rId3"/>
              </a:rPr>
              <a:t>www.ncbi.nlm.nih.gov</a:t>
            </a:r>
            <a:r>
              <a:rPr lang="en-GB" dirty="0">
                <a:hlinkClick r:id="rId3"/>
              </a:rPr>
              <a:t>/</a:t>
            </a:r>
            <a:r>
              <a:rPr lang="en-GB" dirty="0" err="1">
                <a:hlinkClick r:id="rId3"/>
              </a:rPr>
              <a:t>pmc</a:t>
            </a:r>
            <a:r>
              <a:rPr lang="en-GB" dirty="0">
                <a:hlinkClick r:id="rId3"/>
              </a:rPr>
              <a:t>/articles/PMC4548571/</a:t>
            </a:r>
            <a:r>
              <a:rPr lang="en-GB" dirty="0"/>
              <a:t>. (Accessed 16 April ). </a:t>
            </a:r>
          </a:p>
          <a:p>
            <a:r>
              <a:rPr lang="en-GB" dirty="0" err="1"/>
              <a:t>Tullu</a:t>
            </a:r>
            <a:r>
              <a:rPr lang="en-GB" dirty="0"/>
              <a:t>, M, S . 2019 Writing the title and abstract for a research paper: Being concise, Precise and meticulous is the key . Available at: </a:t>
            </a:r>
            <a:r>
              <a:rPr lang="en-GB" dirty="0">
                <a:hlinkClick r:id="rId4"/>
              </a:rPr>
              <a:t>https://</a:t>
            </a:r>
            <a:r>
              <a:rPr lang="en-GB" dirty="0" err="1">
                <a:hlinkClick r:id="rId4"/>
              </a:rPr>
              <a:t>www.ncbi.nlm.nih.gov</a:t>
            </a:r>
            <a:r>
              <a:rPr lang="en-GB" dirty="0">
                <a:hlinkClick r:id="rId4"/>
              </a:rPr>
              <a:t>/</a:t>
            </a:r>
            <a:r>
              <a:rPr lang="en-GB" dirty="0" err="1">
                <a:hlinkClick r:id="rId4"/>
              </a:rPr>
              <a:t>pmc</a:t>
            </a:r>
            <a:r>
              <a:rPr lang="en-GB" dirty="0">
                <a:hlinkClick r:id="rId4"/>
              </a:rPr>
              <a:t>/articles/PMC6398294/</a:t>
            </a:r>
            <a:r>
              <a:rPr lang="en-GB" dirty="0"/>
              <a:t>.  (Accessed 15 April) .</a:t>
            </a:r>
          </a:p>
          <a:p>
            <a:endParaRPr lang="en-GB" dirty="0"/>
          </a:p>
          <a:p>
            <a:r>
              <a:rPr lang="en-GB" dirty="0"/>
              <a:t>University of Southern California ( 2022 ) Importance of Having enough background information . Available at : </a:t>
            </a:r>
            <a:r>
              <a:rPr lang="en-GB" dirty="0">
                <a:hlinkClick r:id="rId5"/>
              </a:rPr>
              <a:t>https://</a:t>
            </a:r>
            <a:r>
              <a:rPr lang="en-GB" dirty="0" err="1">
                <a:hlinkClick r:id="rId5"/>
              </a:rPr>
              <a:t>libguides.usc.edu</a:t>
            </a:r>
            <a:r>
              <a:rPr lang="en-GB" dirty="0">
                <a:hlinkClick r:id="rId5"/>
              </a:rPr>
              <a:t>/</a:t>
            </a:r>
            <a:r>
              <a:rPr lang="en-GB" dirty="0" err="1">
                <a:hlinkClick r:id="rId5"/>
              </a:rPr>
              <a:t>writingguide</a:t>
            </a:r>
            <a:r>
              <a:rPr lang="en-GB" dirty="0">
                <a:hlinkClick r:id="rId5"/>
              </a:rPr>
              <a:t>/background</a:t>
            </a:r>
            <a:r>
              <a:rPr lang="en-GB" dirty="0"/>
              <a:t>.  ( Accessed 16 April ) .</a:t>
            </a:r>
          </a:p>
          <a:p>
            <a:endParaRPr lang="en-GB" dirty="0"/>
          </a:p>
          <a:p>
            <a:endParaRPr lang="en-GB" dirty="0"/>
          </a:p>
          <a:p>
            <a:endParaRPr lang="en-US" dirty="0"/>
          </a:p>
        </p:txBody>
      </p:sp>
    </p:spTree>
    <p:extLst>
      <p:ext uri="{BB962C8B-B14F-4D97-AF65-F5344CB8AC3E}">
        <p14:creationId xmlns:p14="http://schemas.microsoft.com/office/powerpoint/2010/main" val="3460033544"/>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12</Slides>
  <Notes>0</Notes>
  <HiddenSlides>0</HiddenSlide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Facet</vt:lpstr>
      <vt:lpstr>Introduction to research skills in care (BMHP013)    </vt:lpstr>
      <vt:lpstr>Introduction </vt:lpstr>
      <vt:lpstr>Title</vt:lpstr>
      <vt:lpstr>ABSTRACT</vt:lpstr>
      <vt:lpstr>Background</vt:lpstr>
      <vt:lpstr>LITERATURE REVIEW </vt:lpstr>
      <vt:lpstr>Aim</vt:lpstr>
      <vt:lpstr>Results</vt:lpstr>
      <vt:lpstr>Discussion </vt:lpstr>
      <vt:lpstr>Conclusion</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Mesfin Kebede (2115101)</dc:creator>
  <cp:lastModifiedBy>Mesfin Kebede (2115101)</cp:lastModifiedBy>
  <cp:revision>9</cp:revision>
  <dcterms:created xsi:type="dcterms:W3CDTF">2022-04-12T15:42:11Z</dcterms:created>
  <dcterms:modified xsi:type="dcterms:W3CDTF">2022-05-04T08:24:32Z</dcterms:modified>
</cp:coreProperties>
</file>