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8" r:id="rId3"/>
    <p:sldId id="257" r:id="rId4"/>
    <p:sldId id="259" r:id="rId5"/>
    <p:sldId id="261" r:id="rId6"/>
    <p:sldId id="260"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0467FB-ADEA-08B7-E816-AB4B5938EBC3}" v="226" dt="2025-11-08T17:55:04.1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Zain Zakria (2428596)" userId="S::2428596@student.uwtsd.ac.uk::023db1bb-cfd5-461c-b7c8-adfe887d6aa6" providerId="AD" clId="Web-{DD0E8416-5492-61D3-2202-715DF499A4EC}"/>
    <pc:docChg chg="addSld modSld sldOrd addMainMaster delMainMaster">
      <pc:chgData name="Muhammad Zain Zakria (2428596)" userId="S::2428596@student.uwtsd.ac.uk::023db1bb-cfd5-461c-b7c8-adfe887d6aa6" providerId="AD" clId="Web-{DD0E8416-5492-61D3-2202-715DF499A4EC}" dt="2025-10-30T14:50:11.425" v="145" actId="14100"/>
      <pc:docMkLst>
        <pc:docMk/>
      </pc:docMkLst>
      <pc:sldChg chg="addSp modSp mod modTransition setBg modClrScheme chgLayout">
        <pc:chgData name="Muhammad Zain Zakria (2428596)" userId="S::2428596@student.uwtsd.ac.uk::023db1bb-cfd5-461c-b7c8-adfe887d6aa6" providerId="AD" clId="Web-{DD0E8416-5492-61D3-2202-715DF499A4EC}" dt="2025-10-30T14:31:03.052" v="25"/>
        <pc:sldMkLst>
          <pc:docMk/>
          <pc:sldMk cId="109857222" sldId="256"/>
        </pc:sldMkLst>
        <pc:spChg chg="mod">
          <ac:chgData name="Muhammad Zain Zakria (2428596)" userId="S::2428596@student.uwtsd.ac.uk::023db1bb-cfd5-461c-b7c8-adfe887d6aa6" providerId="AD" clId="Web-{DD0E8416-5492-61D3-2202-715DF499A4EC}" dt="2025-10-30T14:30:49.490" v="24"/>
          <ac:spMkLst>
            <pc:docMk/>
            <pc:sldMk cId="109857222" sldId="256"/>
            <ac:spMk id="2" creationId="{00000000-0000-0000-0000-000000000000}"/>
          </ac:spMkLst>
        </pc:spChg>
        <pc:spChg chg="mod">
          <ac:chgData name="Muhammad Zain Zakria (2428596)" userId="S::2428596@student.uwtsd.ac.uk::023db1bb-cfd5-461c-b7c8-adfe887d6aa6" providerId="AD" clId="Web-{DD0E8416-5492-61D3-2202-715DF499A4EC}" dt="2025-10-30T14:30:49.490" v="24"/>
          <ac:spMkLst>
            <pc:docMk/>
            <pc:sldMk cId="109857222" sldId="256"/>
            <ac:spMk id="3" creationId="{00000000-0000-0000-0000-000000000000}"/>
          </ac:spMkLst>
        </pc:spChg>
        <pc:spChg chg="add">
          <ac:chgData name="Muhammad Zain Zakria (2428596)" userId="S::2428596@student.uwtsd.ac.uk::023db1bb-cfd5-461c-b7c8-adfe887d6aa6" providerId="AD" clId="Web-{DD0E8416-5492-61D3-2202-715DF499A4EC}" dt="2025-10-30T14:30:49.490" v="24"/>
          <ac:spMkLst>
            <pc:docMk/>
            <pc:sldMk cId="109857222" sldId="256"/>
            <ac:spMk id="9" creationId="{9B7AD9F6-8CE7-4299-8FC6-328F4DCD3FF9}"/>
          </ac:spMkLst>
        </pc:spChg>
        <pc:spChg chg="add">
          <ac:chgData name="Muhammad Zain Zakria (2428596)" userId="S::2428596@student.uwtsd.ac.uk::023db1bb-cfd5-461c-b7c8-adfe887d6aa6" providerId="AD" clId="Web-{DD0E8416-5492-61D3-2202-715DF499A4EC}" dt="2025-10-30T14:30:49.490" v="24"/>
          <ac:spMkLst>
            <pc:docMk/>
            <pc:sldMk cId="109857222" sldId="256"/>
            <ac:spMk id="11" creationId="{F49775AF-8896-43EE-92C6-83497D6DC56F}"/>
          </ac:spMkLst>
        </pc:spChg>
        <pc:picChg chg="add">
          <ac:chgData name="Muhammad Zain Zakria (2428596)" userId="S::2428596@student.uwtsd.ac.uk::023db1bb-cfd5-461c-b7c8-adfe887d6aa6" providerId="AD" clId="Web-{DD0E8416-5492-61D3-2202-715DF499A4EC}" dt="2025-10-30T14:30:49.490" v="24"/>
          <ac:picMkLst>
            <pc:docMk/>
            <pc:sldMk cId="109857222" sldId="256"/>
            <ac:picMk id="4" creationId="{3EE57E7E-664E-73C4-7231-FDA21ED5F1DB}"/>
          </ac:picMkLst>
        </pc:picChg>
      </pc:sldChg>
      <pc:sldChg chg="modSp new ord modTransition">
        <pc:chgData name="Muhammad Zain Zakria (2428596)" userId="S::2428596@student.uwtsd.ac.uk::023db1bb-cfd5-461c-b7c8-adfe887d6aa6" providerId="AD" clId="Web-{DD0E8416-5492-61D3-2202-715DF499A4EC}" dt="2025-10-30T14:39:01.462" v="65"/>
        <pc:sldMkLst>
          <pc:docMk/>
          <pc:sldMk cId="2533932736" sldId="257"/>
        </pc:sldMkLst>
        <pc:spChg chg="mod">
          <ac:chgData name="Muhammad Zain Zakria (2428596)" userId="S::2428596@student.uwtsd.ac.uk::023db1bb-cfd5-461c-b7c8-adfe887d6aa6" providerId="AD" clId="Web-{DD0E8416-5492-61D3-2202-715DF499A4EC}" dt="2025-10-30T14:37:45.884" v="57" actId="20577"/>
          <ac:spMkLst>
            <pc:docMk/>
            <pc:sldMk cId="2533932736" sldId="257"/>
            <ac:spMk id="2" creationId="{1DD10C92-DB1F-9E9B-DAA0-5AF56690BF0B}"/>
          </ac:spMkLst>
        </pc:spChg>
        <pc:spChg chg="mod">
          <ac:chgData name="Muhammad Zain Zakria (2428596)" userId="S::2428596@student.uwtsd.ac.uk::023db1bb-cfd5-461c-b7c8-adfe887d6aa6" providerId="AD" clId="Web-{DD0E8416-5492-61D3-2202-715DF499A4EC}" dt="2025-10-30T14:38:51.009" v="63" actId="20577"/>
          <ac:spMkLst>
            <pc:docMk/>
            <pc:sldMk cId="2533932736" sldId="257"/>
            <ac:spMk id="3" creationId="{DF7E0433-2D80-265F-DD67-1118E83C743F}"/>
          </ac:spMkLst>
        </pc:spChg>
      </pc:sldChg>
      <pc:sldChg chg="modSp new modTransition">
        <pc:chgData name="Muhammad Zain Zakria (2428596)" userId="S::2428596@student.uwtsd.ac.uk::023db1bb-cfd5-461c-b7c8-adfe887d6aa6" providerId="AD" clId="Web-{DD0E8416-5492-61D3-2202-715DF499A4EC}" dt="2025-10-30T14:38:58.074" v="64"/>
        <pc:sldMkLst>
          <pc:docMk/>
          <pc:sldMk cId="2903185725" sldId="258"/>
        </pc:sldMkLst>
        <pc:spChg chg="mod">
          <ac:chgData name="Muhammad Zain Zakria (2428596)" userId="S::2428596@student.uwtsd.ac.uk::023db1bb-cfd5-461c-b7c8-adfe887d6aa6" providerId="AD" clId="Web-{DD0E8416-5492-61D3-2202-715DF499A4EC}" dt="2025-10-30T14:35:48.492" v="38" actId="20577"/>
          <ac:spMkLst>
            <pc:docMk/>
            <pc:sldMk cId="2903185725" sldId="258"/>
            <ac:spMk id="2" creationId="{E8EB61AC-ECAD-F54B-E9A7-BF26736A7A60}"/>
          </ac:spMkLst>
        </pc:spChg>
        <pc:spChg chg="mod">
          <ac:chgData name="Muhammad Zain Zakria (2428596)" userId="S::2428596@student.uwtsd.ac.uk::023db1bb-cfd5-461c-b7c8-adfe887d6aa6" providerId="AD" clId="Web-{DD0E8416-5492-61D3-2202-715DF499A4EC}" dt="2025-10-30T14:37:07.102" v="53" actId="20577"/>
          <ac:spMkLst>
            <pc:docMk/>
            <pc:sldMk cId="2903185725" sldId="258"/>
            <ac:spMk id="3" creationId="{53C46C8C-A7E7-4CB1-4337-6DBAC68112FD}"/>
          </ac:spMkLst>
        </pc:spChg>
      </pc:sldChg>
      <pc:sldChg chg="modSp new modTransition">
        <pc:chgData name="Muhammad Zain Zakria (2428596)" userId="S::2428596@student.uwtsd.ac.uk::023db1bb-cfd5-461c-b7c8-adfe887d6aa6" providerId="AD" clId="Web-{DD0E8416-5492-61D3-2202-715DF499A4EC}" dt="2025-10-30T14:43:24.448" v="83"/>
        <pc:sldMkLst>
          <pc:docMk/>
          <pc:sldMk cId="1132871250" sldId="259"/>
        </pc:sldMkLst>
        <pc:spChg chg="mod">
          <ac:chgData name="Muhammad Zain Zakria (2428596)" userId="S::2428596@student.uwtsd.ac.uk::023db1bb-cfd5-461c-b7c8-adfe887d6aa6" providerId="AD" clId="Web-{DD0E8416-5492-61D3-2202-715DF499A4EC}" dt="2025-10-30T14:41:25.619" v="70" actId="20577"/>
          <ac:spMkLst>
            <pc:docMk/>
            <pc:sldMk cId="1132871250" sldId="259"/>
            <ac:spMk id="2" creationId="{C8E6FCB9-9ED5-C293-CEBB-EA2B6F5D1BCE}"/>
          </ac:spMkLst>
        </pc:spChg>
        <pc:spChg chg="mod">
          <ac:chgData name="Muhammad Zain Zakria (2428596)" userId="S::2428596@student.uwtsd.ac.uk::023db1bb-cfd5-461c-b7c8-adfe887d6aa6" providerId="AD" clId="Web-{DD0E8416-5492-61D3-2202-715DF499A4EC}" dt="2025-10-30T14:43:24.324" v="82" actId="20577"/>
          <ac:spMkLst>
            <pc:docMk/>
            <pc:sldMk cId="1132871250" sldId="259"/>
            <ac:spMk id="3" creationId="{0D323477-AC94-D69B-0307-DF915CC22CA6}"/>
          </ac:spMkLst>
        </pc:spChg>
      </pc:sldChg>
      <pc:sldChg chg="modSp new">
        <pc:chgData name="Muhammad Zain Zakria (2428596)" userId="S::2428596@student.uwtsd.ac.uk::023db1bb-cfd5-461c-b7c8-adfe887d6aa6" providerId="AD" clId="Web-{DD0E8416-5492-61D3-2202-715DF499A4EC}" dt="2025-10-30T14:50:11.425" v="145" actId="14100"/>
        <pc:sldMkLst>
          <pc:docMk/>
          <pc:sldMk cId="758047671" sldId="260"/>
        </pc:sldMkLst>
        <pc:spChg chg="mod">
          <ac:chgData name="Muhammad Zain Zakria (2428596)" userId="S::2428596@student.uwtsd.ac.uk::023db1bb-cfd5-461c-b7c8-adfe887d6aa6" providerId="AD" clId="Web-{DD0E8416-5492-61D3-2202-715DF499A4EC}" dt="2025-10-30T14:44:06.026" v="87" actId="20577"/>
          <ac:spMkLst>
            <pc:docMk/>
            <pc:sldMk cId="758047671" sldId="260"/>
            <ac:spMk id="2" creationId="{7842DF4C-4418-F0E0-C528-D2B60FB7F49E}"/>
          </ac:spMkLst>
        </pc:spChg>
        <pc:spChg chg="mod">
          <ac:chgData name="Muhammad Zain Zakria (2428596)" userId="S::2428596@student.uwtsd.ac.uk::023db1bb-cfd5-461c-b7c8-adfe887d6aa6" providerId="AD" clId="Web-{DD0E8416-5492-61D3-2202-715DF499A4EC}" dt="2025-10-30T14:50:11.425" v="145" actId="14100"/>
          <ac:spMkLst>
            <pc:docMk/>
            <pc:sldMk cId="758047671" sldId="260"/>
            <ac:spMk id="3" creationId="{546688C4-3FBC-B388-B426-9D2B7E9370D6}"/>
          </ac:spMkLst>
        </pc:spChg>
      </pc:sldChg>
      <pc:sldMasterChg chg="add addSldLayout">
        <pc:chgData name="Muhammad Zain Zakria (2428596)" userId="S::2428596@student.uwtsd.ac.uk::023db1bb-cfd5-461c-b7c8-adfe887d6aa6" providerId="AD" clId="Web-{DD0E8416-5492-61D3-2202-715DF499A4EC}" dt="2025-10-30T14:30:49.490" v="24"/>
        <pc:sldMasterMkLst>
          <pc:docMk/>
          <pc:sldMasterMk cId="2582684815" sldId="2147483734"/>
        </pc:sldMasterMkLst>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3242590120" sldId="2147483723"/>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1611395790" sldId="2147483724"/>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3328521024" sldId="2147483725"/>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3408411733" sldId="2147483726"/>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958143310" sldId="2147483727"/>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3640461654" sldId="2147483728"/>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4070891236" sldId="2147483729"/>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846419607" sldId="2147483730"/>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1183310816" sldId="2147483731"/>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885722325" sldId="2147483732"/>
          </pc:sldLayoutMkLst>
        </pc:sldLayoutChg>
        <pc:sldLayoutChg chg="add">
          <pc:chgData name="Muhammad Zain Zakria (2428596)" userId="S::2428596@student.uwtsd.ac.uk::023db1bb-cfd5-461c-b7c8-adfe887d6aa6" providerId="AD" clId="Web-{DD0E8416-5492-61D3-2202-715DF499A4EC}" dt="2025-10-30T14:30:49.490" v="24"/>
          <pc:sldLayoutMkLst>
            <pc:docMk/>
            <pc:sldMasterMk cId="2582684815" sldId="2147483734"/>
            <pc:sldLayoutMk cId="3690129" sldId="2147483733"/>
          </pc:sldLayoutMkLst>
        </pc:sldLayoutChg>
      </pc:sldMasterChg>
    </pc:docChg>
  </pc:docChgLst>
  <pc:docChgLst>
    <pc:chgData name="Muhammad Zain Zakria (2428596)" userId="S::2428596@student.uwtsd.ac.uk::023db1bb-cfd5-461c-b7c8-adfe887d6aa6" providerId="AD" clId="Web-{AB0467FB-ADEA-08B7-E816-AB4B5938EBC3}"/>
    <pc:docChg chg="addSld delSld modSld sldOrd">
      <pc:chgData name="Muhammad Zain Zakria (2428596)" userId="S::2428596@student.uwtsd.ac.uk::023db1bb-cfd5-461c-b7c8-adfe887d6aa6" providerId="AD" clId="Web-{AB0467FB-ADEA-08B7-E816-AB4B5938EBC3}" dt="2025-11-08T17:55:04.185" v="188" actId="20577"/>
      <pc:docMkLst>
        <pc:docMk/>
      </pc:docMkLst>
      <pc:sldChg chg="addAnim modAnim">
        <pc:chgData name="Muhammad Zain Zakria (2428596)" userId="S::2428596@student.uwtsd.ac.uk::023db1bb-cfd5-461c-b7c8-adfe887d6aa6" providerId="AD" clId="Web-{AB0467FB-ADEA-08B7-E816-AB4B5938EBC3}" dt="2025-11-08T17:52:57.865" v="182"/>
        <pc:sldMkLst>
          <pc:docMk/>
          <pc:sldMk cId="109857222" sldId="256"/>
        </pc:sldMkLst>
      </pc:sldChg>
      <pc:sldChg chg="modSp">
        <pc:chgData name="Muhammad Zain Zakria (2428596)" userId="S::2428596@student.uwtsd.ac.uk::023db1bb-cfd5-461c-b7c8-adfe887d6aa6" providerId="AD" clId="Web-{AB0467FB-ADEA-08B7-E816-AB4B5938EBC3}" dt="2025-11-08T17:55:04.185" v="188" actId="20577"/>
        <pc:sldMkLst>
          <pc:docMk/>
          <pc:sldMk cId="2903185725" sldId="258"/>
        </pc:sldMkLst>
        <pc:spChg chg="mod">
          <ac:chgData name="Muhammad Zain Zakria (2428596)" userId="S::2428596@student.uwtsd.ac.uk::023db1bb-cfd5-461c-b7c8-adfe887d6aa6" providerId="AD" clId="Web-{AB0467FB-ADEA-08B7-E816-AB4B5938EBC3}" dt="2025-11-08T17:55:04.185" v="188" actId="20577"/>
          <ac:spMkLst>
            <pc:docMk/>
            <pc:sldMk cId="2903185725" sldId="258"/>
            <ac:spMk id="3" creationId="{53C46C8C-A7E7-4CB1-4337-6DBAC68112FD}"/>
          </ac:spMkLst>
        </pc:spChg>
      </pc:sldChg>
      <pc:sldChg chg="modSp">
        <pc:chgData name="Muhammad Zain Zakria (2428596)" userId="S::2428596@student.uwtsd.ac.uk::023db1bb-cfd5-461c-b7c8-adfe887d6aa6" providerId="AD" clId="Web-{AB0467FB-ADEA-08B7-E816-AB4B5938EBC3}" dt="2025-11-08T16:23:13.114" v="31" actId="14100"/>
        <pc:sldMkLst>
          <pc:docMk/>
          <pc:sldMk cId="1132871250" sldId="259"/>
        </pc:sldMkLst>
        <pc:spChg chg="mod">
          <ac:chgData name="Muhammad Zain Zakria (2428596)" userId="S::2428596@student.uwtsd.ac.uk::023db1bb-cfd5-461c-b7c8-adfe887d6aa6" providerId="AD" clId="Web-{AB0467FB-ADEA-08B7-E816-AB4B5938EBC3}" dt="2025-11-08T16:23:13.114" v="31" actId="14100"/>
          <ac:spMkLst>
            <pc:docMk/>
            <pc:sldMk cId="1132871250" sldId="259"/>
            <ac:spMk id="3" creationId="{0D323477-AC94-D69B-0307-DF915CC22CA6}"/>
          </ac:spMkLst>
        </pc:spChg>
      </pc:sldChg>
      <pc:sldChg chg="modSp">
        <pc:chgData name="Muhammad Zain Zakria (2428596)" userId="S::2428596@student.uwtsd.ac.uk::023db1bb-cfd5-461c-b7c8-adfe887d6aa6" providerId="AD" clId="Web-{AB0467FB-ADEA-08B7-E816-AB4B5938EBC3}" dt="2025-11-08T16:35:12.992" v="67" actId="20577"/>
        <pc:sldMkLst>
          <pc:docMk/>
          <pc:sldMk cId="758047671" sldId="260"/>
        </pc:sldMkLst>
        <pc:spChg chg="mod">
          <ac:chgData name="Muhammad Zain Zakria (2428596)" userId="S::2428596@student.uwtsd.ac.uk::023db1bb-cfd5-461c-b7c8-adfe887d6aa6" providerId="AD" clId="Web-{AB0467FB-ADEA-08B7-E816-AB4B5938EBC3}" dt="2025-11-08T16:35:12.992" v="67" actId="20577"/>
          <ac:spMkLst>
            <pc:docMk/>
            <pc:sldMk cId="758047671" sldId="260"/>
            <ac:spMk id="3" creationId="{546688C4-3FBC-B388-B426-9D2B7E9370D6}"/>
          </ac:spMkLst>
        </pc:spChg>
      </pc:sldChg>
      <pc:sldChg chg="new del">
        <pc:chgData name="Muhammad Zain Zakria (2428596)" userId="S::2428596@student.uwtsd.ac.uk::023db1bb-cfd5-461c-b7c8-adfe887d6aa6" providerId="AD" clId="Web-{AB0467FB-ADEA-08B7-E816-AB4B5938EBC3}" dt="2025-11-08T16:20:01.602" v="1"/>
        <pc:sldMkLst>
          <pc:docMk/>
          <pc:sldMk cId="1467660707" sldId="261"/>
        </pc:sldMkLst>
      </pc:sldChg>
      <pc:sldChg chg="modSp new ord modTransition">
        <pc:chgData name="Muhammad Zain Zakria (2428596)" userId="S::2428596@student.uwtsd.ac.uk::023db1bb-cfd5-461c-b7c8-adfe887d6aa6" providerId="AD" clId="Web-{AB0467FB-ADEA-08B7-E816-AB4B5938EBC3}" dt="2025-11-08T16:24:12.209" v="34"/>
        <pc:sldMkLst>
          <pc:docMk/>
          <pc:sldMk cId="3712420871" sldId="261"/>
        </pc:sldMkLst>
        <pc:spChg chg="mod">
          <ac:chgData name="Muhammad Zain Zakria (2428596)" userId="S::2428596@student.uwtsd.ac.uk::023db1bb-cfd5-461c-b7c8-adfe887d6aa6" providerId="AD" clId="Web-{AB0467FB-ADEA-08B7-E816-AB4B5938EBC3}" dt="2025-11-08T16:24:02.412" v="33" actId="14100"/>
          <ac:spMkLst>
            <pc:docMk/>
            <pc:sldMk cId="3712420871" sldId="261"/>
            <ac:spMk id="2" creationId="{FEF90B82-95DA-37B8-37DB-7954F1187718}"/>
          </ac:spMkLst>
        </pc:spChg>
        <pc:spChg chg="mod">
          <ac:chgData name="Muhammad Zain Zakria (2428596)" userId="S::2428596@student.uwtsd.ac.uk::023db1bb-cfd5-461c-b7c8-adfe887d6aa6" providerId="AD" clId="Web-{AB0467FB-ADEA-08B7-E816-AB4B5938EBC3}" dt="2025-11-08T16:22:31.362" v="15" actId="20577"/>
          <ac:spMkLst>
            <pc:docMk/>
            <pc:sldMk cId="3712420871" sldId="261"/>
            <ac:spMk id="3" creationId="{C8F9BAD8-D41B-06B6-40C3-C1309A7F2294}"/>
          </ac:spMkLst>
        </pc:spChg>
      </pc:sldChg>
      <pc:sldChg chg="modSp new">
        <pc:chgData name="Muhammad Zain Zakria (2428596)" userId="S::2428596@student.uwtsd.ac.uk::023db1bb-cfd5-461c-b7c8-adfe887d6aa6" providerId="AD" clId="Web-{AB0467FB-ADEA-08B7-E816-AB4B5938EBC3}" dt="2025-11-08T16:36:13.699" v="83" actId="20577"/>
        <pc:sldMkLst>
          <pc:docMk/>
          <pc:sldMk cId="3973894460" sldId="262"/>
        </pc:sldMkLst>
        <pc:spChg chg="mod">
          <ac:chgData name="Muhammad Zain Zakria (2428596)" userId="S::2428596@student.uwtsd.ac.uk::023db1bb-cfd5-461c-b7c8-adfe887d6aa6" providerId="AD" clId="Web-{AB0467FB-ADEA-08B7-E816-AB4B5938EBC3}" dt="2025-11-08T16:32:51.808" v="52" actId="20577"/>
          <ac:spMkLst>
            <pc:docMk/>
            <pc:sldMk cId="3973894460" sldId="262"/>
            <ac:spMk id="2" creationId="{36777C67-0343-1EC7-A3FE-4D0FB50D24FB}"/>
          </ac:spMkLst>
        </pc:spChg>
        <pc:spChg chg="mod">
          <ac:chgData name="Muhammad Zain Zakria (2428596)" userId="S::2428596@student.uwtsd.ac.uk::023db1bb-cfd5-461c-b7c8-adfe887d6aa6" providerId="AD" clId="Web-{AB0467FB-ADEA-08B7-E816-AB4B5938EBC3}" dt="2025-11-08T16:36:13.699" v="83" actId="20577"/>
          <ac:spMkLst>
            <pc:docMk/>
            <pc:sldMk cId="3973894460" sldId="262"/>
            <ac:spMk id="3" creationId="{5CCB5014-609A-95FA-BD59-9D133BC7C29C}"/>
          </ac:spMkLst>
        </pc:spChg>
      </pc:sldChg>
      <pc:sldChg chg="modSp new">
        <pc:chgData name="Muhammad Zain Zakria (2428596)" userId="S::2428596@student.uwtsd.ac.uk::023db1bb-cfd5-461c-b7c8-adfe887d6aa6" providerId="AD" clId="Web-{AB0467FB-ADEA-08B7-E816-AB4B5938EBC3}" dt="2025-11-08T16:51:40.017" v="99" actId="20577"/>
        <pc:sldMkLst>
          <pc:docMk/>
          <pc:sldMk cId="3088162486" sldId="263"/>
        </pc:sldMkLst>
        <pc:spChg chg="mod">
          <ac:chgData name="Muhammad Zain Zakria (2428596)" userId="S::2428596@student.uwtsd.ac.uk::023db1bb-cfd5-461c-b7c8-adfe887d6aa6" providerId="AD" clId="Web-{AB0467FB-ADEA-08B7-E816-AB4B5938EBC3}" dt="2025-11-08T16:37:58.085" v="86" actId="20577"/>
          <ac:spMkLst>
            <pc:docMk/>
            <pc:sldMk cId="3088162486" sldId="263"/>
            <ac:spMk id="2" creationId="{31749A85-65D3-C1EE-6073-54F22734D754}"/>
          </ac:spMkLst>
        </pc:spChg>
        <pc:spChg chg="mod">
          <ac:chgData name="Muhammad Zain Zakria (2428596)" userId="S::2428596@student.uwtsd.ac.uk::023db1bb-cfd5-461c-b7c8-adfe887d6aa6" providerId="AD" clId="Web-{AB0467FB-ADEA-08B7-E816-AB4B5938EBC3}" dt="2025-11-08T16:51:40.017" v="99" actId="20577"/>
          <ac:spMkLst>
            <pc:docMk/>
            <pc:sldMk cId="3088162486" sldId="263"/>
            <ac:spMk id="3" creationId="{EDFA80F9-4C11-808C-E531-31BFAC53E7EE}"/>
          </ac:spMkLst>
        </pc:spChg>
      </pc:sldChg>
      <pc:sldChg chg="modSp new">
        <pc:chgData name="Muhammad Zain Zakria (2428596)" userId="S::2428596@student.uwtsd.ac.uk::023db1bb-cfd5-461c-b7c8-adfe887d6aa6" providerId="AD" clId="Web-{AB0467FB-ADEA-08B7-E816-AB4B5938EBC3}" dt="2025-11-08T17:00:28.761" v="104" actId="20577"/>
        <pc:sldMkLst>
          <pc:docMk/>
          <pc:sldMk cId="296930551" sldId="264"/>
        </pc:sldMkLst>
        <pc:spChg chg="mod">
          <ac:chgData name="Muhammad Zain Zakria (2428596)" userId="S::2428596@student.uwtsd.ac.uk::023db1bb-cfd5-461c-b7c8-adfe887d6aa6" providerId="AD" clId="Web-{AB0467FB-ADEA-08B7-E816-AB4B5938EBC3}" dt="2025-11-08T16:52:03.488" v="103" actId="20577"/>
          <ac:spMkLst>
            <pc:docMk/>
            <pc:sldMk cId="296930551" sldId="264"/>
            <ac:spMk id="2" creationId="{98AD194C-ABDE-15C4-E53D-F17FEDC56724}"/>
          </ac:spMkLst>
        </pc:spChg>
        <pc:spChg chg="mod">
          <ac:chgData name="Muhammad Zain Zakria (2428596)" userId="S::2428596@student.uwtsd.ac.uk::023db1bb-cfd5-461c-b7c8-adfe887d6aa6" providerId="AD" clId="Web-{AB0467FB-ADEA-08B7-E816-AB4B5938EBC3}" dt="2025-11-08T17:00:28.761" v="104" actId="20577"/>
          <ac:spMkLst>
            <pc:docMk/>
            <pc:sldMk cId="296930551" sldId="264"/>
            <ac:spMk id="3" creationId="{CD6A0753-40C2-B685-4403-72F6F9A20518}"/>
          </ac:spMkLst>
        </pc:spChg>
      </pc:sldChg>
      <pc:sldChg chg="modSp new">
        <pc:chgData name="Muhammad Zain Zakria (2428596)" userId="S::2428596@student.uwtsd.ac.uk::023db1bb-cfd5-461c-b7c8-adfe887d6aa6" providerId="AD" clId="Web-{AB0467FB-ADEA-08B7-E816-AB4B5938EBC3}" dt="2025-11-08T17:03:16.765" v="114" actId="20577"/>
        <pc:sldMkLst>
          <pc:docMk/>
          <pc:sldMk cId="3365599333" sldId="265"/>
        </pc:sldMkLst>
        <pc:spChg chg="mod">
          <ac:chgData name="Muhammad Zain Zakria (2428596)" userId="S::2428596@student.uwtsd.ac.uk::023db1bb-cfd5-461c-b7c8-adfe887d6aa6" providerId="AD" clId="Web-{AB0467FB-ADEA-08B7-E816-AB4B5938EBC3}" dt="2025-11-08T17:01:16.246" v="109" actId="20577"/>
          <ac:spMkLst>
            <pc:docMk/>
            <pc:sldMk cId="3365599333" sldId="265"/>
            <ac:spMk id="2" creationId="{1F188CA4-DA54-439B-7249-FB25D548D338}"/>
          </ac:spMkLst>
        </pc:spChg>
        <pc:spChg chg="mod">
          <ac:chgData name="Muhammad Zain Zakria (2428596)" userId="S::2428596@student.uwtsd.ac.uk::023db1bb-cfd5-461c-b7c8-adfe887d6aa6" providerId="AD" clId="Web-{AB0467FB-ADEA-08B7-E816-AB4B5938EBC3}" dt="2025-11-08T17:03:16.765" v="114" actId="20577"/>
          <ac:spMkLst>
            <pc:docMk/>
            <pc:sldMk cId="3365599333" sldId="265"/>
            <ac:spMk id="3" creationId="{097D1B9C-999C-B752-4853-7DA02647B60C}"/>
          </ac:spMkLst>
        </pc:spChg>
      </pc:sldChg>
      <pc:sldChg chg="addSp delSp modSp new mod setBg">
        <pc:chgData name="Muhammad Zain Zakria (2428596)" userId="S::2428596@student.uwtsd.ac.uk::023db1bb-cfd5-461c-b7c8-adfe887d6aa6" providerId="AD" clId="Web-{AB0467FB-ADEA-08B7-E816-AB4B5938EBC3}" dt="2025-11-08T17:45:17.302" v="174"/>
        <pc:sldMkLst>
          <pc:docMk/>
          <pc:sldMk cId="513510570" sldId="266"/>
        </pc:sldMkLst>
        <pc:spChg chg="mod">
          <ac:chgData name="Muhammad Zain Zakria (2428596)" userId="S::2428596@student.uwtsd.ac.uk::023db1bb-cfd5-461c-b7c8-adfe887d6aa6" providerId="AD" clId="Web-{AB0467FB-ADEA-08B7-E816-AB4B5938EBC3}" dt="2025-11-08T17:44:36.301" v="126" actId="1076"/>
          <ac:spMkLst>
            <pc:docMk/>
            <pc:sldMk cId="513510570" sldId="266"/>
            <ac:spMk id="2" creationId="{F9EE2DF0-7634-651B-1D85-40F87C3ABBF3}"/>
          </ac:spMkLst>
        </pc:spChg>
        <pc:spChg chg="del">
          <ac:chgData name="Muhammad Zain Zakria (2428596)" userId="S::2428596@student.uwtsd.ac.uk::023db1bb-cfd5-461c-b7c8-adfe887d6aa6" providerId="AD" clId="Web-{AB0467FB-ADEA-08B7-E816-AB4B5938EBC3}" dt="2025-11-08T17:38:37.384" v="120"/>
          <ac:spMkLst>
            <pc:docMk/>
            <pc:sldMk cId="513510570" sldId="266"/>
            <ac:spMk id="3" creationId="{9FC056DA-2DE6-663C-90E2-223B0E88853A}"/>
          </ac:spMkLst>
        </pc:spChg>
        <pc:spChg chg="add del">
          <ac:chgData name="Muhammad Zain Zakria (2428596)" userId="S::2428596@student.uwtsd.ac.uk::023db1bb-cfd5-461c-b7c8-adfe887d6aa6" providerId="AD" clId="Web-{AB0467FB-ADEA-08B7-E816-AB4B5938EBC3}" dt="2025-11-08T17:38:53.307" v="122"/>
          <ac:spMkLst>
            <pc:docMk/>
            <pc:sldMk cId="513510570" sldId="266"/>
            <ac:spMk id="10" creationId="{247B6BBF-09F2-4A29-AE4E-3771E2924817}"/>
          </ac:spMkLst>
        </pc:spChg>
        <pc:spChg chg="add del">
          <ac:chgData name="Muhammad Zain Zakria (2428596)" userId="S::2428596@student.uwtsd.ac.uk::023db1bb-cfd5-461c-b7c8-adfe887d6aa6" providerId="AD" clId="Web-{AB0467FB-ADEA-08B7-E816-AB4B5938EBC3}" dt="2025-11-08T17:38:53.307" v="122"/>
          <ac:spMkLst>
            <pc:docMk/>
            <pc:sldMk cId="513510570" sldId="266"/>
            <ac:spMk id="12" creationId="{535742DD-1B16-4E9D-B715-0D74B4574A68}"/>
          </ac:spMkLst>
        </pc:spChg>
        <pc:spChg chg="add">
          <ac:chgData name="Muhammad Zain Zakria (2428596)" userId="S::2428596@student.uwtsd.ac.uk::023db1bb-cfd5-461c-b7c8-adfe887d6aa6" providerId="AD" clId="Web-{AB0467FB-ADEA-08B7-E816-AB4B5938EBC3}" dt="2025-11-08T17:38:53.322" v="123"/>
          <ac:spMkLst>
            <pc:docMk/>
            <pc:sldMk cId="513510570" sldId="266"/>
            <ac:spMk id="14" creationId="{247B6BBF-09F2-4A29-AE4E-3771E2924817}"/>
          </ac:spMkLst>
        </pc:spChg>
        <pc:spChg chg="add">
          <ac:chgData name="Muhammad Zain Zakria (2428596)" userId="S::2428596@student.uwtsd.ac.uk::023db1bb-cfd5-461c-b7c8-adfe887d6aa6" providerId="AD" clId="Web-{AB0467FB-ADEA-08B7-E816-AB4B5938EBC3}" dt="2025-11-08T17:38:53.322" v="123"/>
          <ac:spMkLst>
            <pc:docMk/>
            <pc:sldMk cId="513510570" sldId="266"/>
            <ac:spMk id="15" creationId="{535742DD-1B16-4E9D-B715-0D74B4574A68}"/>
          </ac:spMkLst>
        </pc:spChg>
        <pc:graphicFrameChg chg="add mod ord modGraphic">
          <ac:chgData name="Muhammad Zain Zakria (2428596)" userId="S::2428596@student.uwtsd.ac.uk::023db1bb-cfd5-461c-b7c8-adfe887d6aa6" providerId="AD" clId="Web-{AB0467FB-ADEA-08B7-E816-AB4B5938EBC3}" dt="2025-11-08T17:45:17.302" v="174"/>
          <ac:graphicFrameMkLst>
            <pc:docMk/>
            <pc:sldMk cId="513510570" sldId="266"/>
            <ac:graphicFrameMk id="5" creationId="{EEC2FB1D-0669-0D4C-E97D-C15467C083BF}"/>
          </ac:graphicFrameMkLst>
        </pc:graphicFrameChg>
      </pc:sldChg>
      <pc:sldChg chg="modSp new">
        <pc:chgData name="Muhammad Zain Zakria (2428596)" userId="S::2428596@student.uwtsd.ac.uk::023db1bb-cfd5-461c-b7c8-adfe887d6aa6" providerId="AD" clId="Web-{AB0467FB-ADEA-08B7-E816-AB4B5938EBC3}" dt="2025-11-08T17:52:15.628" v="180" actId="20577"/>
        <pc:sldMkLst>
          <pc:docMk/>
          <pc:sldMk cId="3630512965" sldId="267"/>
        </pc:sldMkLst>
        <pc:spChg chg="mod">
          <ac:chgData name="Muhammad Zain Zakria (2428596)" userId="S::2428596@student.uwtsd.ac.uk::023db1bb-cfd5-461c-b7c8-adfe887d6aa6" providerId="AD" clId="Web-{AB0467FB-ADEA-08B7-E816-AB4B5938EBC3}" dt="2025-11-08T17:51:41.047" v="177" actId="20577"/>
          <ac:spMkLst>
            <pc:docMk/>
            <pc:sldMk cId="3630512965" sldId="267"/>
            <ac:spMk id="2" creationId="{81215C78-CC7C-0909-F250-3023F46535C6}"/>
          </ac:spMkLst>
        </pc:spChg>
        <pc:spChg chg="mod">
          <ac:chgData name="Muhammad Zain Zakria (2428596)" userId="S::2428596@student.uwtsd.ac.uk::023db1bb-cfd5-461c-b7c8-adfe887d6aa6" providerId="AD" clId="Web-{AB0467FB-ADEA-08B7-E816-AB4B5938EBC3}" dt="2025-11-08T17:52:15.628" v="180" actId="20577"/>
          <ac:spMkLst>
            <pc:docMk/>
            <pc:sldMk cId="3630512965" sldId="267"/>
            <ac:spMk id="3" creationId="{66119FD7-6B12-E727-A5E1-079616E49B4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11/8/2025</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70891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46419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183310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885722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6901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58143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242590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1395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28521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4084117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11/8/2025</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40461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11/8/2025</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582684815"/>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vert="horz" lIns="91440" tIns="45720" rIns="91440" bIns="45720" rtlCol="0" anchor="b">
            <a:normAutofit/>
          </a:bodyPr>
          <a:lstStyle/>
          <a:p>
            <a:pPr>
              <a:lnSpc>
                <a:spcPct val="90000"/>
              </a:lnSpc>
            </a:pPr>
            <a:r>
              <a:rPr lang="en-GB" sz="2000" dirty="0">
                <a:latin typeface="Aptos"/>
              </a:rPr>
              <a:t>Module code: LCLM4006 </a:t>
            </a:r>
          </a:p>
          <a:p>
            <a:pPr>
              <a:lnSpc>
                <a:spcPct val="90000"/>
              </a:lnSpc>
            </a:pPr>
            <a:r>
              <a:rPr lang="en-GB" sz="2000">
                <a:latin typeface="Aptos"/>
              </a:rPr>
              <a:t>Module name: Enterprise and Entrepreneurship </a:t>
            </a:r>
          </a:p>
          <a:p>
            <a:pPr>
              <a:lnSpc>
                <a:spcPct val="90000"/>
              </a:lnSpc>
            </a:pPr>
            <a:r>
              <a:rPr lang="en-GB" sz="2000">
                <a:latin typeface="Aptos"/>
              </a:rPr>
              <a:t>Student name: Muhammed Zain Zakria </a:t>
            </a:r>
          </a:p>
          <a:p>
            <a:pPr>
              <a:lnSpc>
                <a:spcPct val="90000"/>
              </a:lnSpc>
            </a:pPr>
            <a:r>
              <a:rPr lang="en-GB" sz="2000">
                <a:latin typeface="Aptos"/>
              </a:rPr>
              <a:t>Student number: 2428596</a:t>
            </a:r>
          </a:p>
          <a:p>
            <a:pPr>
              <a:lnSpc>
                <a:spcPct val="90000"/>
              </a:lnSpc>
            </a:pPr>
            <a:r>
              <a:rPr lang="en-GB" sz="2000" dirty="0">
                <a:latin typeface="Aptos"/>
              </a:rPr>
              <a:t>Lecturer name: Trinh </a:t>
            </a:r>
            <a:r>
              <a:rPr lang="en-GB" sz="2000" dirty="0" err="1">
                <a:latin typeface="Aptos"/>
              </a:rPr>
              <a:t>nguyen</a:t>
            </a:r>
            <a:r>
              <a:rPr lang="en-GB" sz="2000" dirty="0">
                <a:latin typeface="Aptos"/>
              </a:rPr>
              <a:t> </a:t>
            </a:r>
            <a:r>
              <a:rPr lang="en-GB" sz="2000" dirty="0" err="1">
                <a:latin typeface="Aptos"/>
              </a:rPr>
              <a:t>thi</a:t>
            </a:r>
            <a:r>
              <a:rPr lang="en-GB" sz="2000" dirty="0">
                <a:latin typeface="Aptos"/>
              </a:rPr>
              <a:t> </a:t>
            </a:r>
            <a:r>
              <a:rPr lang="en-GB" sz="2000" dirty="0" err="1">
                <a:latin typeface="Aptos"/>
              </a:rPr>
              <a:t>ngoc</a:t>
            </a:r>
            <a:r>
              <a:rPr lang="en-GB" sz="2000" dirty="0">
                <a:latin typeface="Aptos"/>
              </a:rPr>
              <a:t> </a:t>
            </a:r>
          </a:p>
          <a:p>
            <a:pPr>
              <a:lnSpc>
                <a:spcPct val="90000"/>
              </a:lnSpc>
            </a:pPr>
            <a:r>
              <a:rPr lang="en-GB" sz="2000" dirty="0">
                <a:latin typeface="Aptos"/>
              </a:rPr>
              <a:t>Program of study:  </a:t>
            </a:r>
            <a:r>
              <a:rPr lang="en-GB" sz="2000" dirty="0" err="1">
                <a:latin typeface="Aptos"/>
              </a:rPr>
              <a:t>CertHE</a:t>
            </a:r>
            <a:r>
              <a:rPr lang="en-GB" sz="2000" dirty="0">
                <a:latin typeface="Aptos"/>
              </a:rPr>
              <a:t> business skills for the workplace </a:t>
            </a:r>
          </a:p>
          <a:p>
            <a:pPr>
              <a:lnSpc>
                <a:spcPct val="90000"/>
              </a:lnSpc>
            </a:pPr>
            <a:r>
              <a:rPr lang="en-GB" sz="2000">
                <a:latin typeface="Aptos"/>
              </a:rPr>
              <a:t>Business plan: Prestige Auto traders</a:t>
            </a:r>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r>
              <a:rPr lang="en-GB" dirty="0"/>
              <a:t>Component two</a:t>
            </a:r>
          </a:p>
        </p:txBody>
      </p:sp>
      <p:sp>
        <p:nvSpPr>
          <p:cNvPr id="1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sX0" fmla="*/ 0 w 3474720"/>
              <a:gd name="csY0" fmla="*/ 0 h 27432"/>
              <a:gd name="csX1" fmla="*/ 660197 w 3474720"/>
              <a:gd name="csY1" fmla="*/ 0 h 27432"/>
              <a:gd name="csX2" fmla="*/ 1355141 w 3474720"/>
              <a:gd name="csY2" fmla="*/ 0 h 27432"/>
              <a:gd name="csX3" fmla="*/ 2084832 w 3474720"/>
              <a:gd name="csY3" fmla="*/ 0 h 27432"/>
              <a:gd name="csX4" fmla="*/ 2814523 w 3474720"/>
              <a:gd name="csY4" fmla="*/ 0 h 27432"/>
              <a:gd name="csX5" fmla="*/ 3474720 w 3474720"/>
              <a:gd name="csY5" fmla="*/ 0 h 27432"/>
              <a:gd name="csX6" fmla="*/ 3474720 w 3474720"/>
              <a:gd name="csY6" fmla="*/ 27432 h 27432"/>
              <a:gd name="csX7" fmla="*/ 2710282 w 3474720"/>
              <a:gd name="csY7" fmla="*/ 27432 h 27432"/>
              <a:gd name="csX8" fmla="*/ 1945843 w 3474720"/>
              <a:gd name="csY8" fmla="*/ 27432 h 27432"/>
              <a:gd name="csX9" fmla="*/ 1250899 w 3474720"/>
              <a:gd name="csY9" fmla="*/ 27432 h 27432"/>
              <a:gd name="csX10" fmla="*/ 0 w 3474720"/>
              <a:gd name="csY10" fmla="*/ 27432 h 27432"/>
              <a:gd name="csX11" fmla="*/ 0 w 3474720"/>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33DDFB"/>
          </a:solidFill>
          <a:ln w="38100" cap="rnd">
            <a:solidFill>
              <a:srgbClr val="33DDF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EE57E7E-664E-73C4-7231-FDA21ED5F1DB}"/>
              </a:ext>
            </a:extLst>
          </p:cNvPr>
          <p:cNvPicPr>
            <a:picLocks noChangeAspect="1"/>
          </p:cNvPicPr>
          <p:nvPr/>
        </p:nvPicPr>
        <p:blipFill>
          <a:blip r:embed="rId2"/>
          <a:srcRect l="39515"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B61AC-ECAD-F54B-E9A7-BF26736A7A60}"/>
              </a:ext>
            </a:extLst>
          </p:cNvPr>
          <p:cNvSpPr>
            <a:spLocks noGrp="1"/>
          </p:cNvSpPr>
          <p:nvPr>
            <p:ph type="title"/>
          </p:nvPr>
        </p:nvSpPr>
        <p:spPr/>
        <p:txBody>
          <a:bodyPr>
            <a:normAutofit/>
          </a:bodyPr>
          <a:lstStyle/>
          <a:p>
            <a:r>
              <a:rPr lang="en-GB" sz="3200" dirty="0">
                <a:latin typeface="Aptos"/>
              </a:rPr>
              <a:t>Table of Contents</a:t>
            </a:r>
            <a:endParaRPr lang="en-US" sz="2400" dirty="0"/>
          </a:p>
        </p:txBody>
      </p:sp>
      <p:sp>
        <p:nvSpPr>
          <p:cNvPr id="3" name="Content Placeholder 2">
            <a:extLst>
              <a:ext uri="{FF2B5EF4-FFF2-40B4-BE49-F238E27FC236}">
                <a16:creationId xmlns:a16="http://schemas.microsoft.com/office/drawing/2014/main" id="{53C46C8C-A7E7-4CB1-4337-6DBAC68112FD}"/>
              </a:ext>
            </a:extLst>
          </p:cNvPr>
          <p:cNvSpPr>
            <a:spLocks noGrp="1"/>
          </p:cNvSpPr>
          <p:nvPr>
            <p:ph idx="1"/>
          </p:nvPr>
        </p:nvSpPr>
        <p:spPr/>
        <p:txBody>
          <a:bodyPr vert="horz" lIns="91440" tIns="45720" rIns="91440" bIns="45720" rtlCol="0" anchor="t">
            <a:normAutofit/>
          </a:bodyPr>
          <a:lstStyle/>
          <a:p>
            <a:r>
              <a:rPr lang="en-GB" sz="2000" dirty="0">
                <a:latin typeface="Aptos"/>
              </a:rPr>
              <a:t>1 Executive Summary</a:t>
            </a:r>
          </a:p>
          <a:p>
            <a:r>
              <a:rPr lang="en-GB" sz="2000" dirty="0">
                <a:latin typeface="Aptos"/>
              </a:rPr>
              <a:t>2 Overview of the Business Idea</a:t>
            </a:r>
          </a:p>
          <a:p>
            <a:r>
              <a:rPr lang="en-GB" sz="2000" dirty="0">
                <a:latin typeface="Aptos"/>
              </a:rPr>
              <a:t>3 Environmental Analysis (PESTEL)</a:t>
            </a:r>
          </a:p>
          <a:p>
            <a:r>
              <a:rPr lang="en-GB" sz="2000" dirty="0">
                <a:latin typeface="Aptos"/>
              </a:rPr>
              <a:t>4 Marketing Strategies</a:t>
            </a:r>
          </a:p>
          <a:p>
            <a:r>
              <a:rPr lang="en-GB" sz="2000" dirty="0">
                <a:latin typeface="Aptos"/>
              </a:rPr>
              <a:t>5 Financial Requirements &amp; Funding Sources</a:t>
            </a:r>
          </a:p>
          <a:p>
            <a:r>
              <a:rPr lang="en-GB" sz="2000" dirty="0">
                <a:latin typeface="Aptos"/>
              </a:rPr>
              <a:t>6 Initial Startup Expenses</a:t>
            </a:r>
          </a:p>
          <a:p>
            <a:r>
              <a:rPr lang="en-GB" sz="2000" dirty="0">
                <a:latin typeface="Aptos"/>
              </a:rPr>
              <a:t>7 Reference List </a:t>
            </a:r>
          </a:p>
          <a:p>
            <a:pPr marL="0" indent="0">
              <a:buNone/>
            </a:pPr>
            <a:endParaRPr lang="en-GB" sz="3200" dirty="0"/>
          </a:p>
        </p:txBody>
      </p:sp>
    </p:spTree>
    <p:extLst>
      <p:ext uri="{BB962C8B-B14F-4D97-AF65-F5344CB8AC3E}">
        <p14:creationId xmlns:p14="http://schemas.microsoft.com/office/powerpoint/2010/main" val="290318572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10C92-DB1F-9E9B-DAA0-5AF56690BF0B}"/>
              </a:ext>
            </a:extLst>
          </p:cNvPr>
          <p:cNvSpPr>
            <a:spLocks noGrp="1"/>
          </p:cNvSpPr>
          <p:nvPr>
            <p:ph type="title"/>
          </p:nvPr>
        </p:nvSpPr>
        <p:spPr/>
        <p:txBody>
          <a:bodyPr>
            <a:normAutofit/>
          </a:bodyPr>
          <a:lstStyle/>
          <a:p>
            <a:r>
              <a:rPr lang="en-GB" sz="2800" dirty="0">
                <a:latin typeface="Aptos"/>
              </a:rPr>
              <a:t>Executive Summary</a:t>
            </a:r>
          </a:p>
          <a:p>
            <a:endParaRPr lang="en-GB" sz="3200" dirty="0">
              <a:latin typeface="Aptos"/>
            </a:endParaRPr>
          </a:p>
        </p:txBody>
      </p:sp>
      <p:sp>
        <p:nvSpPr>
          <p:cNvPr id="3" name="Content Placeholder 2">
            <a:extLst>
              <a:ext uri="{FF2B5EF4-FFF2-40B4-BE49-F238E27FC236}">
                <a16:creationId xmlns:a16="http://schemas.microsoft.com/office/drawing/2014/main" id="{DF7E0433-2D80-265F-DD67-1118E83C743F}"/>
              </a:ext>
            </a:extLst>
          </p:cNvPr>
          <p:cNvSpPr>
            <a:spLocks noGrp="1"/>
          </p:cNvSpPr>
          <p:nvPr>
            <p:ph idx="1"/>
          </p:nvPr>
        </p:nvSpPr>
        <p:spPr/>
        <p:txBody>
          <a:bodyPr vert="horz" lIns="91440" tIns="45720" rIns="91440" bIns="45720" rtlCol="0" anchor="t">
            <a:noAutofit/>
          </a:bodyPr>
          <a:lstStyle/>
          <a:p>
            <a:r>
              <a:rPr lang="en-GB" sz="2000" dirty="0">
                <a:latin typeface="Aptos"/>
              </a:rPr>
              <a:t>Prestige Auto Traders is a startup focused on the purchase and resale of the quality pre-owned vehicles. The company aims to operate within the used car industry in Stoke on Trent and </a:t>
            </a:r>
            <a:r>
              <a:rPr lang="en-GB" sz="2000" dirty="0" err="1">
                <a:latin typeface="Aptos"/>
              </a:rPr>
              <a:t>Birmgham</a:t>
            </a:r>
            <a:r>
              <a:rPr lang="en-GB" sz="2000" dirty="0">
                <a:latin typeface="Aptos"/>
              </a:rPr>
              <a:t> but will be selling nationwide to provide to a wide audience of customers, offering competitively priced vehicles, exceptional customer service, in house mechanics and bodyworkers which will be done to the highest of standards and reliable after-sales support. With the growing demand for affordable transportation and the rise in Uk used car sales, Prestige Auto Traders intends to capitalize on this opportunity by providing trustworthy, inspected, and value-for-money vehicles.</a:t>
            </a:r>
          </a:p>
          <a:p>
            <a:r>
              <a:rPr lang="en-GB" sz="2000" dirty="0">
                <a:latin typeface="Aptos"/>
              </a:rPr>
              <a:t>This business plan outlines the market opportunity, structure, environmental considerations, marketing strategy, and funding requirements to successfully launch and grow the company into a nationwide name.</a:t>
            </a:r>
          </a:p>
          <a:p>
            <a:pPr marL="0" indent="0">
              <a:buNone/>
            </a:pPr>
            <a:endParaRPr lang="en-GB" dirty="0"/>
          </a:p>
        </p:txBody>
      </p:sp>
    </p:spTree>
    <p:extLst>
      <p:ext uri="{BB962C8B-B14F-4D97-AF65-F5344CB8AC3E}">
        <p14:creationId xmlns:p14="http://schemas.microsoft.com/office/powerpoint/2010/main" val="2533932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6FCB9-9ED5-C293-CEBB-EA2B6F5D1BCE}"/>
              </a:ext>
            </a:extLst>
          </p:cNvPr>
          <p:cNvSpPr>
            <a:spLocks noGrp="1"/>
          </p:cNvSpPr>
          <p:nvPr>
            <p:ph type="title"/>
          </p:nvPr>
        </p:nvSpPr>
        <p:spPr/>
        <p:txBody>
          <a:bodyPr>
            <a:normAutofit/>
          </a:bodyPr>
          <a:lstStyle/>
          <a:p>
            <a:r>
              <a:rPr lang="en-GB" sz="3200" dirty="0">
                <a:latin typeface="Aptos"/>
              </a:rPr>
              <a:t>Overview of the Business Idea</a:t>
            </a:r>
          </a:p>
        </p:txBody>
      </p:sp>
      <p:sp>
        <p:nvSpPr>
          <p:cNvPr id="3" name="Content Placeholder 2">
            <a:extLst>
              <a:ext uri="{FF2B5EF4-FFF2-40B4-BE49-F238E27FC236}">
                <a16:creationId xmlns:a16="http://schemas.microsoft.com/office/drawing/2014/main" id="{0D323477-AC94-D69B-0307-DF915CC22CA6}"/>
              </a:ext>
            </a:extLst>
          </p:cNvPr>
          <p:cNvSpPr>
            <a:spLocks noGrp="1"/>
          </p:cNvSpPr>
          <p:nvPr>
            <p:ph idx="1"/>
          </p:nvPr>
        </p:nvSpPr>
        <p:spPr>
          <a:xfrm>
            <a:off x="372534" y="1929384"/>
            <a:ext cx="11817163" cy="3999074"/>
          </a:xfrm>
        </p:spPr>
        <p:txBody>
          <a:bodyPr vert="horz" lIns="91440" tIns="45720" rIns="91440" bIns="45720" rtlCol="0" anchor="t">
            <a:noAutofit/>
          </a:bodyPr>
          <a:lstStyle/>
          <a:p>
            <a:r>
              <a:rPr lang="en-GB" sz="1600" dirty="0">
                <a:latin typeface="Aptos"/>
              </a:rPr>
              <a:t>Business Concept</a:t>
            </a:r>
          </a:p>
          <a:p>
            <a:r>
              <a:rPr lang="en-GB" sz="1600" dirty="0">
                <a:latin typeface="Aptos"/>
              </a:rPr>
              <a:t>Prestige Auto Traders will source used vehicles from both individual sellers and car auctions, refurbishing them if required, and reselling them to consumers. The company will specialize in offering vehicles that are less than 10 years old, in good condition, and competitively priced. Additional services will be the such included:</a:t>
            </a:r>
          </a:p>
          <a:p>
            <a:r>
              <a:rPr lang="en-GB" sz="1600" dirty="0">
                <a:latin typeface="Aptos"/>
              </a:rPr>
              <a:t>Vehicle history checks</a:t>
            </a:r>
          </a:p>
          <a:p>
            <a:r>
              <a:rPr lang="en-GB" sz="1600" dirty="0">
                <a:latin typeface="Aptos"/>
              </a:rPr>
              <a:t>Trade-in options</a:t>
            </a:r>
          </a:p>
          <a:p>
            <a:r>
              <a:rPr lang="en-GB" sz="1600" dirty="0">
                <a:latin typeface="Aptos"/>
              </a:rPr>
              <a:t>Financing referrals</a:t>
            </a:r>
          </a:p>
          <a:p>
            <a:r>
              <a:rPr lang="en-GB" sz="1600" dirty="0">
                <a:latin typeface="Aptos"/>
              </a:rPr>
              <a:t>Delivery services within city limits</a:t>
            </a:r>
          </a:p>
          <a:p>
            <a:r>
              <a:rPr lang="en-GB" sz="1600" dirty="0">
                <a:latin typeface="Aptos"/>
              </a:rPr>
              <a:t>Optional extended warranty partnerships</a:t>
            </a:r>
          </a:p>
          <a:p>
            <a:pPr marL="0" indent="0">
              <a:buNone/>
            </a:pPr>
            <a:endParaRPr lang="en-GB" sz="1100" dirty="0">
              <a:latin typeface="Aptos"/>
            </a:endParaRPr>
          </a:p>
          <a:p>
            <a:endParaRPr lang="en-GB" dirty="0"/>
          </a:p>
        </p:txBody>
      </p:sp>
    </p:spTree>
    <p:extLst>
      <p:ext uri="{BB962C8B-B14F-4D97-AF65-F5344CB8AC3E}">
        <p14:creationId xmlns:p14="http://schemas.microsoft.com/office/powerpoint/2010/main" val="1132871250"/>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90B82-95DA-37B8-37DB-7954F1187718}"/>
              </a:ext>
            </a:extLst>
          </p:cNvPr>
          <p:cNvSpPr>
            <a:spLocks noGrp="1"/>
          </p:cNvSpPr>
          <p:nvPr>
            <p:ph type="title"/>
          </p:nvPr>
        </p:nvSpPr>
        <p:spPr>
          <a:xfrm>
            <a:off x="838200" y="830791"/>
            <a:ext cx="10515600" cy="866952"/>
          </a:xfrm>
        </p:spPr>
        <p:txBody>
          <a:bodyPr/>
          <a:lstStyle/>
          <a:p>
            <a:r>
              <a:rPr lang="en-GB" sz="3200">
                <a:latin typeface="Aptos"/>
              </a:rPr>
              <a:t>Overview of the Business Idea</a:t>
            </a:r>
          </a:p>
          <a:p>
            <a:endParaRPr lang="en-GB" dirty="0"/>
          </a:p>
        </p:txBody>
      </p:sp>
      <p:sp>
        <p:nvSpPr>
          <p:cNvPr id="3" name="Content Placeholder 2">
            <a:extLst>
              <a:ext uri="{FF2B5EF4-FFF2-40B4-BE49-F238E27FC236}">
                <a16:creationId xmlns:a16="http://schemas.microsoft.com/office/drawing/2014/main" id="{C8F9BAD8-D41B-06B6-40C3-C1309A7F2294}"/>
              </a:ext>
            </a:extLst>
          </p:cNvPr>
          <p:cNvSpPr>
            <a:spLocks noGrp="1"/>
          </p:cNvSpPr>
          <p:nvPr>
            <p:ph idx="1"/>
          </p:nvPr>
        </p:nvSpPr>
        <p:spPr/>
        <p:txBody>
          <a:bodyPr vert="horz" lIns="91440" tIns="45720" rIns="91440" bIns="45720" rtlCol="0" anchor="t">
            <a:normAutofit/>
          </a:bodyPr>
          <a:lstStyle/>
          <a:p>
            <a:pPr>
              <a:buFont typeface="Arial"/>
              <a:buChar char="•"/>
            </a:pPr>
            <a:r>
              <a:rPr lang="en-GB" sz="1600" dirty="0">
                <a:latin typeface="Aptos"/>
              </a:rPr>
              <a:t>management Structure</a:t>
            </a:r>
            <a:endParaRPr lang="en-US" sz="1600">
              <a:latin typeface="Aptos"/>
            </a:endParaRPr>
          </a:p>
          <a:p>
            <a:pPr>
              <a:buFont typeface="Arial"/>
              <a:buChar char="•"/>
            </a:pPr>
            <a:r>
              <a:rPr lang="en-GB" sz="1600" dirty="0">
                <a:latin typeface="Aptos"/>
              </a:rPr>
              <a:t>Owner and Founder – Responsible for overall operations, strategy, and finance</a:t>
            </a:r>
            <a:endParaRPr lang="en-US" sz="1600">
              <a:latin typeface="Aptos"/>
            </a:endParaRPr>
          </a:p>
          <a:p>
            <a:pPr>
              <a:buFont typeface="Arial"/>
              <a:buChar char="•"/>
            </a:pPr>
            <a:r>
              <a:rPr lang="en-GB" sz="1600" dirty="0">
                <a:latin typeface="Aptos"/>
              </a:rPr>
              <a:t>Sales Manager – Oversees all customer inquiries, test drives, and sales documentation</a:t>
            </a:r>
            <a:endParaRPr lang="en-US" sz="1600">
              <a:latin typeface="Aptos"/>
            </a:endParaRPr>
          </a:p>
          <a:p>
            <a:pPr>
              <a:buFont typeface="Arial"/>
              <a:buChar char="•"/>
            </a:pPr>
            <a:r>
              <a:rPr lang="en-GB" sz="1600" dirty="0">
                <a:latin typeface="Aptos"/>
              </a:rPr>
              <a:t>Mechanic/Vehicle Inspector – Conducts inspections and minor or major repairs for customers.</a:t>
            </a:r>
            <a:endParaRPr lang="en-US" sz="1600">
              <a:latin typeface="Aptos"/>
            </a:endParaRPr>
          </a:p>
          <a:p>
            <a:pPr>
              <a:buFont typeface="Arial"/>
              <a:buChar char="•"/>
            </a:pPr>
            <a:r>
              <a:rPr lang="en-GB" sz="1600" dirty="0">
                <a:latin typeface="Aptos"/>
              </a:rPr>
              <a:t>Marketing Assistant – Manages online listings, social media, and local promotions. </a:t>
            </a:r>
            <a:endParaRPr lang="en-US" sz="1600">
              <a:latin typeface="Aptos"/>
            </a:endParaRPr>
          </a:p>
          <a:p>
            <a:pPr>
              <a:buFont typeface="Arial"/>
              <a:buChar char="•"/>
            </a:pPr>
            <a:r>
              <a:rPr lang="en-GB" sz="1600" dirty="0">
                <a:latin typeface="Aptos"/>
              </a:rPr>
              <a:t>As the business grows, additional roles will be needed e.g., admin, additional sales staff will be introduced.</a:t>
            </a:r>
            <a:endParaRPr lang="en-US" sz="1600">
              <a:latin typeface="Aptos"/>
            </a:endParaRPr>
          </a:p>
          <a:p>
            <a:pPr>
              <a:buFont typeface="Arial"/>
              <a:buChar char="•"/>
            </a:pPr>
            <a:r>
              <a:rPr lang="en-GB" sz="1600" dirty="0">
                <a:latin typeface="Aptos"/>
              </a:rPr>
              <a:t>Legal Format</a:t>
            </a:r>
            <a:endParaRPr lang="en-US" sz="1600">
              <a:latin typeface="Aptos"/>
            </a:endParaRPr>
          </a:p>
          <a:p>
            <a:pPr>
              <a:buFont typeface="Arial"/>
              <a:buChar char="•"/>
            </a:pPr>
            <a:r>
              <a:rPr lang="en-GB" sz="1600" dirty="0">
                <a:latin typeface="Aptos"/>
              </a:rPr>
              <a:t>The business will be registered as a Limited Liability Company (LLC). This legal structure provides personal asset protection, allows for multiple members, and offers tax flexibility. It also establishes a professional image to customers and suppliers.</a:t>
            </a:r>
            <a:endParaRPr lang="en-US" sz="1600" dirty="0">
              <a:latin typeface="Aptos"/>
            </a:endParaRPr>
          </a:p>
          <a:p>
            <a:pPr>
              <a:buFont typeface="Arial"/>
              <a:buChar char="•"/>
            </a:pPr>
            <a:endParaRPr lang="en-GB" dirty="0">
              <a:latin typeface="Arial"/>
              <a:cs typeface="Arial"/>
            </a:endParaRPr>
          </a:p>
          <a:p>
            <a:pPr>
              <a:buNone/>
            </a:pPr>
            <a:endParaRPr lang="en-US" dirty="0"/>
          </a:p>
        </p:txBody>
      </p:sp>
    </p:spTree>
    <p:extLst>
      <p:ext uri="{BB962C8B-B14F-4D97-AF65-F5344CB8AC3E}">
        <p14:creationId xmlns:p14="http://schemas.microsoft.com/office/powerpoint/2010/main" val="371242087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2DF4C-4418-F0E0-C528-D2B60FB7F49E}"/>
              </a:ext>
            </a:extLst>
          </p:cNvPr>
          <p:cNvSpPr>
            <a:spLocks noGrp="1"/>
          </p:cNvSpPr>
          <p:nvPr>
            <p:ph type="title"/>
          </p:nvPr>
        </p:nvSpPr>
        <p:spPr/>
        <p:txBody>
          <a:bodyPr>
            <a:normAutofit/>
          </a:bodyPr>
          <a:lstStyle/>
          <a:p>
            <a:r>
              <a:rPr lang="en-GB" sz="2800" dirty="0">
                <a:latin typeface="Aptos"/>
              </a:rPr>
              <a:t>Environmental Analysis (PESTEL)</a:t>
            </a:r>
          </a:p>
        </p:txBody>
      </p:sp>
      <p:sp>
        <p:nvSpPr>
          <p:cNvPr id="3" name="Content Placeholder 2">
            <a:extLst>
              <a:ext uri="{FF2B5EF4-FFF2-40B4-BE49-F238E27FC236}">
                <a16:creationId xmlns:a16="http://schemas.microsoft.com/office/drawing/2014/main" id="{546688C4-3FBC-B388-B426-9D2B7E9370D6}"/>
              </a:ext>
            </a:extLst>
          </p:cNvPr>
          <p:cNvSpPr>
            <a:spLocks noGrp="1"/>
          </p:cNvSpPr>
          <p:nvPr>
            <p:ph idx="1"/>
          </p:nvPr>
        </p:nvSpPr>
        <p:spPr>
          <a:xfrm>
            <a:off x="503990" y="1722176"/>
            <a:ext cx="11678650" cy="5114220"/>
          </a:xfrm>
        </p:spPr>
        <p:txBody>
          <a:bodyPr vert="horz" lIns="91440" tIns="45720" rIns="91440" bIns="45720" rtlCol="0" anchor="t">
            <a:noAutofit/>
          </a:bodyPr>
          <a:lstStyle/>
          <a:p>
            <a:r>
              <a:rPr lang="en-GB" sz="1600" dirty="0">
                <a:latin typeface="Aptos"/>
              </a:rPr>
              <a:t>To understand the external environment impacting Prestige Auto Traders, a PESTEL analysis is conducted:</a:t>
            </a:r>
          </a:p>
          <a:p>
            <a:r>
              <a:rPr lang="en-GB" sz="1600" dirty="0">
                <a:latin typeface="Aptos"/>
              </a:rPr>
              <a:t>Political</a:t>
            </a:r>
          </a:p>
          <a:p>
            <a:r>
              <a:rPr lang="en-GB" sz="1600" dirty="0">
                <a:latin typeface="Aptos"/>
              </a:rPr>
              <a:t>Government regulations around emissions, roadworthiness, and vehicle taxes impact car reselling.</a:t>
            </a:r>
          </a:p>
          <a:p>
            <a:r>
              <a:rPr lang="en-GB" sz="1600" dirty="0">
                <a:latin typeface="Aptos"/>
              </a:rPr>
              <a:t>Import duties or restrictions may affect sourcing vehicles from outside the country.</a:t>
            </a:r>
          </a:p>
          <a:p>
            <a:r>
              <a:rPr lang="en-GB" sz="1600" dirty="0">
                <a:latin typeface="Aptos"/>
              </a:rPr>
              <a:t>Licensing and insurance regulations must be strictly adhered to.</a:t>
            </a:r>
          </a:p>
          <a:p>
            <a:r>
              <a:rPr lang="en-GB" sz="1600" dirty="0">
                <a:latin typeface="Aptos"/>
              </a:rPr>
              <a:t>Economic</a:t>
            </a:r>
          </a:p>
          <a:p>
            <a:r>
              <a:rPr lang="en-GB" sz="1600" dirty="0">
                <a:latin typeface="Aptos"/>
              </a:rPr>
              <a:t>Demand for used cars tends to rise during economic downturns as consumers seek more affordable options.</a:t>
            </a:r>
          </a:p>
          <a:p>
            <a:r>
              <a:rPr lang="en-GB" sz="1600" dirty="0">
                <a:latin typeface="Aptos"/>
              </a:rPr>
              <a:t>Inflation, interest rates, and fuel prices may influence buyer preferences e.g., shift towards fuel-efficient or hybrid vehicles.</a:t>
            </a:r>
          </a:p>
          <a:p>
            <a:r>
              <a:rPr lang="en-GB" sz="1600" dirty="0">
                <a:latin typeface="Aptos"/>
              </a:rPr>
              <a:t>Financing availability is critical partnerships with credit institutions can help to aid in sales.</a:t>
            </a:r>
          </a:p>
          <a:p>
            <a:r>
              <a:rPr lang="en-GB" sz="1600" dirty="0">
                <a:latin typeface="Aptos"/>
              </a:rPr>
              <a:t>Social </a:t>
            </a:r>
          </a:p>
          <a:p>
            <a:r>
              <a:rPr lang="en-GB" sz="1600" dirty="0">
                <a:latin typeface="Aptos"/>
              </a:rPr>
              <a:t> Legal </a:t>
            </a:r>
          </a:p>
          <a:p>
            <a:r>
              <a:rPr lang="en-GB" sz="1600" dirty="0">
                <a:latin typeface="Aptos"/>
              </a:rPr>
              <a:t>Environmental</a:t>
            </a:r>
          </a:p>
          <a:p>
            <a:endParaRPr lang="en-GB" sz="600"/>
          </a:p>
        </p:txBody>
      </p:sp>
    </p:spTree>
    <p:extLst>
      <p:ext uri="{BB962C8B-B14F-4D97-AF65-F5344CB8AC3E}">
        <p14:creationId xmlns:p14="http://schemas.microsoft.com/office/powerpoint/2010/main" val="758047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77C67-0343-1EC7-A3FE-4D0FB50D24FB}"/>
              </a:ext>
            </a:extLst>
          </p:cNvPr>
          <p:cNvSpPr>
            <a:spLocks noGrp="1"/>
          </p:cNvSpPr>
          <p:nvPr>
            <p:ph type="title"/>
          </p:nvPr>
        </p:nvSpPr>
        <p:spPr/>
        <p:txBody>
          <a:bodyPr>
            <a:normAutofit/>
          </a:bodyPr>
          <a:lstStyle/>
          <a:p>
            <a:r>
              <a:rPr lang="en-GB" sz="3200">
                <a:latin typeface="Aptos"/>
              </a:rPr>
              <a:t>Environmental Analysis (PESTEL)</a:t>
            </a:r>
            <a:endParaRPr lang="en-US" sz="3200"/>
          </a:p>
        </p:txBody>
      </p:sp>
      <p:sp>
        <p:nvSpPr>
          <p:cNvPr id="3" name="Content Placeholder 2">
            <a:extLst>
              <a:ext uri="{FF2B5EF4-FFF2-40B4-BE49-F238E27FC236}">
                <a16:creationId xmlns:a16="http://schemas.microsoft.com/office/drawing/2014/main" id="{5CCB5014-609A-95FA-BD59-9D133BC7C29C}"/>
              </a:ext>
            </a:extLst>
          </p:cNvPr>
          <p:cNvSpPr>
            <a:spLocks noGrp="1"/>
          </p:cNvSpPr>
          <p:nvPr>
            <p:ph idx="1"/>
          </p:nvPr>
        </p:nvSpPr>
        <p:spPr>
          <a:xfrm>
            <a:off x="838200" y="1929384"/>
            <a:ext cx="10896599" cy="4865793"/>
          </a:xfrm>
        </p:spPr>
        <p:txBody>
          <a:bodyPr vert="horz" lIns="91440" tIns="45720" rIns="91440" bIns="45720" rtlCol="0" anchor="t">
            <a:noAutofit/>
          </a:bodyPr>
          <a:lstStyle/>
          <a:p>
            <a:r>
              <a:rPr lang="en-GB" sz="1400" dirty="0">
                <a:latin typeface="Aptos"/>
              </a:rPr>
              <a:t>   Increased environmental consciousness is leading consumers to prefer smaller, fuel-efficient, or hybrid vehicles.</a:t>
            </a:r>
            <a:endParaRPr lang="en-US" sz="1400">
              <a:latin typeface="Aptos"/>
            </a:endParaRPr>
          </a:p>
          <a:p>
            <a:r>
              <a:rPr lang="en-GB" sz="1400" dirty="0">
                <a:latin typeface="Aptos"/>
              </a:rPr>
              <a:t>The rise of gig economy jobs (e.g., Uber, delivery services) increases demand for personal vehicles also secondary vehicles due to their careers </a:t>
            </a:r>
          </a:p>
          <a:p>
            <a:r>
              <a:rPr lang="en-GB" sz="1400" dirty="0">
                <a:latin typeface="Aptos"/>
              </a:rPr>
              <a:t>Changing demographics, such as younger buyers, demand digital and convenient buying experiences.</a:t>
            </a:r>
          </a:p>
          <a:p>
            <a:r>
              <a:rPr lang="en-GB" sz="1400" dirty="0">
                <a:latin typeface="Aptos"/>
              </a:rPr>
              <a:t>Technological</a:t>
            </a:r>
          </a:p>
          <a:p>
            <a:r>
              <a:rPr lang="en-GB" sz="1400" dirty="0">
                <a:latin typeface="Aptos"/>
              </a:rPr>
              <a:t>Online car listing platforms such as the following Autotrader, CarGurus, Facebook Marketplace enable low-cost marketing.</a:t>
            </a:r>
          </a:p>
          <a:p>
            <a:r>
              <a:rPr lang="en-GB" sz="1400" dirty="0">
                <a:latin typeface="Aptos"/>
              </a:rPr>
              <a:t>Use of diagnostic tools for accurate vehicle assessments and pricing on such vehicles.</a:t>
            </a:r>
          </a:p>
          <a:p>
            <a:r>
              <a:rPr lang="en-GB" sz="1400" dirty="0">
                <a:latin typeface="Aptos"/>
              </a:rPr>
              <a:t>Mobile payment systems and e-signature tools can streamline transactions making payments easy for all ages of clients.</a:t>
            </a:r>
          </a:p>
          <a:p>
            <a:r>
              <a:rPr lang="en-GB" sz="1400" dirty="0">
                <a:latin typeface="Aptos"/>
              </a:rPr>
              <a:t>The push towards electric vehicles (EVs) may gradually reduce demand for traditional internal combustion vehicles.</a:t>
            </a:r>
          </a:p>
          <a:p>
            <a:r>
              <a:rPr lang="en-GB" sz="1400" dirty="0">
                <a:latin typeface="Aptos"/>
              </a:rPr>
              <a:t>Legal and social pressure on reducing emissions and ensuring vehicles meet environmental standards.</a:t>
            </a:r>
          </a:p>
          <a:p>
            <a:r>
              <a:rPr lang="en-GB" sz="1400" dirty="0">
                <a:latin typeface="Aptos"/>
              </a:rPr>
              <a:t>Compliance with consumer protection laws is essential (e.g., clear vehicle history, warranty disclosures).</a:t>
            </a:r>
          </a:p>
          <a:p>
            <a:r>
              <a:rPr lang="en-GB" sz="1400" dirty="0">
                <a:latin typeface="Aptos"/>
              </a:rPr>
              <a:t>Accurate and ethical representation of vehicle conditions.</a:t>
            </a:r>
          </a:p>
          <a:p>
            <a:r>
              <a:rPr lang="en-GB" sz="1400" dirty="0">
                <a:latin typeface="Aptos"/>
              </a:rPr>
              <a:t>Data protection for customers, especially in online transactions.</a:t>
            </a:r>
          </a:p>
          <a:p>
            <a:endParaRPr lang="en-GB" dirty="0">
              <a:latin typeface="Arial"/>
              <a:cs typeface="Arial"/>
            </a:endParaRPr>
          </a:p>
          <a:p>
            <a:endParaRPr lang="en-GB" dirty="0"/>
          </a:p>
        </p:txBody>
      </p:sp>
    </p:spTree>
    <p:extLst>
      <p:ext uri="{BB962C8B-B14F-4D97-AF65-F5344CB8AC3E}">
        <p14:creationId xmlns:p14="http://schemas.microsoft.com/office/powerpoint/2010/main" val="3973894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49A85-65D3-C1EE-6073-54F22734D754}"/>
              </a:ext>
            </a:extLst>
          </p:cNvPr>
          <p:cNvSpPr>
            <a:spLocks noGrp="1"/>
          </p:cNvSpPr>
          <p:nvPr>
            <p:ph type="title"/>
          </p:nvPr>
        </p:nvSpPr>
        <p:spPr/>
        <p:txBody>
          <a:bodyPr>
            <a:normAutofit/>
          </a:bodyPr>
          <a:lstStyle/>
          <a:p>
            <a:r>
              <a:rPr lang="en-GB" sz="3200" dirty="0">
                <a:latin typeface="Aptos"/>
              </a:rPr>
              <a:t>Marketing Strategies</a:t>
            </a:r>
          </a:p>
        </p:txBody>
      </p:sp>
      <p:sp>
        <p:nvSpPr>
          <p:cNvPr id="3" name="Content Placeholder 2">
            <a:extLst>
              <a:ext uri="{FF2B5EF4-FFF2-40B4-BE49-F238E27FC236}">
                <a16:creationId xmlns:a16="http://schemas.microsoft.com/office/drawing/2014/main" id="{EDFA80F9-4C11-808C-E531-31BFAC53E7EE}"/>
              </a:ext>
            </a:extLst>
          </p:cNvPr>
          <p:cNvSpPr>
            <a:spLocks noGrp="1"/>
          </p:cNvSpPr>
          <p:nvPr>
            <p:ph idx="1"/>
          </p:nvPr>
        </p:nvSpPr>
        <p:spPr>
          <a:xfrm>
            <a:off x="838200" y="1978773"/>
            <a:ext cx="10515600" cy="4251960"/>
          </a:xfrm>
        </p:spPr>
        <p:txBody>
          <a:bodyPr vert="horz" lIns="91440" tIns="45720" rIns="91440" bIns="45720" rtlCol="0" anchor="t">
            <a:normAutofit/>
          </a:bodyPr>
          <a:lstStyle/>
          <a:p>
            <a:r>
              <a:rPr lang="en-GB" sz="1600" dirty="0">
                <a:latin typeface="Aptos"/>
              </a:rPr>
              <a:t>Website: A user friendly, mobile optimized website with high quality photos, detailed car descriptions, and a contact form.</a:t>
            </a:r>
          </a:p>
          <a:p>
            <a:r>
              <a:rPr lang="en-GB" sz="1600" dirty="0">
                <a:latin typeface="Aptos"/>
              </a:rPr>
              <a:t>Social media: Active Instagram, TikTok and Facebook pages showcasing available inventory, customer testimonials, and promotions.</a:t>
            </a:r>
          </a:p>
          <a:p>
            <a:r>
              <a:rPr lang="en-GB" sz="1600" dirty="0">
                <a:latin typeface="Aptos"/>
              </a:rPr>
              <a:t>Online Listings: Regular posts on platforms such as the following Autotrader, Gumtree, eBay Motors, Facebook Marketplace and TikTok to gain a diverse range of customers.</a:t>
            </a:r>
          </a:p>
          <a:p>
            <a:r>
              <a:rPr lang="en-GB" sz="1600" dirty="0">
                <a:latin typeface="Aptos"/>
              </a:rPr>
              <a:t>Local Advertising</a:t>
            </a:r>
          </a:p>
          <a:p>
            <a:r>
              <a:rPr lang="en-GB" sz="1600" dirty="0">
                <a:latin typeface="Aptos"/>
              </a:rPr>
              <a:t>Flyers, banners, and posters in high key areas such as shopping malls, gas stations, and supermarkets.</a:t>
            </a:r>
          </a:p>
          <a:p>
            <a:r>
              <a:rPr lang="en-GB" sz="1600" dirty="0">
                <a:latin typeface="Aptos"/>
              </a:rPr>
              <a:t>Collaboration with local car washes or repair shops for referral incentives.</a:t>
            </a:r>
          </a:p>
          <a:p>
            <a:r>
              <a:rPr lang="en-GB" sz="1600" dirty="0">
                <a:latin typeface="Aptos"/>
              </a:rPr>
              <a:t>Customer Incentives</a:t>
            </a:r>
          </a:p>
          <a:p>
            <a:r>
              <a:rPr lang="en-GB" sz="1600" dirty="0">
                <a:latin typeface="Aptos"/>
              </a:rPr>
              <a:t>Referral bonuses for customers who introduce new buyers into they're first time buying.</a:t>
            </a:r>
          </a:p>
          <a:p>
            <a:endParaRPr lang="en-GB" sz="1800" dirty="0">
              <a:latin typeface="Aptos"/>
            </a:endParaRPr>
          </a:p>
        </p:txBody>
      </p:sp>
    </p:spTree>
    <p:extLst>
      <p:ext uri="{BB962C8B-B14F-4D97-AF65-F5344CB8AC3E}">
        <p14:creationId xmlns:p14="http://schemas.microsoft.com/office/powerpoint/2010/main" val="3088162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D194C-ABDE-15C4-E53D-F17FEDC56724}"/>
              </a:ext>
            </a:extLst>
          </p:cNvPr>
          <p:cNvSpPr>
            <a:spLocks noGrp="1"/>
          </p:cNvSpPr>
          <p:nvPr>
            <p:ph type="title"/>
          </p:nvPr>
        </p:nvSpPr>
        <p:spPr/>
        <p:txBody>
          <a:bodyPr/>
          <a:lstStyle/>
          <a:p>
            <a:r>
              <a:rPr lang="en-GB" sz="3200" dirty="0">
                <a:latin typeface="Aptos"/>
              </a:rPr>
              <a:t>Marketing Strategies</a:t>
            </a:r>
            <a:endParaRPr lang="en-US" dirty="0"/>
          </a:p>
        </p:txBody>
      </p:sp>
      <p:sp>
        <p:nvSpPr>
          <p:cNvPr id="3" name="Content Placeholder 2">
            <a:extLst>
              <a:ext uri="{FF2B5EF4-FFF2-40B4-BE49-F238E27FC236}">
                <a16:creationId xmlns:a16="http://schemas.microsoft.com/office/drawing/2014/main" id="{CD6A0753-40C2-B685-4403-72F6F9A20518}"/>
              </a:ext>
            </a:extLst>
          </p:cNvPr>
          <p:cNvSpPr>
            <a:spLocks noGrp="1"/>
          </p:cNvSpPr>
          <p:nvPr>
            <p:ph idx="1"/>
          </p:nvPr>
        </p:nvSpPr>
        <p:spPr/>
        <p:txBody>
          <a:bodyPr vert="horz" lIns="91440" tIns="45720" rIns="91440" bIns="45720" rtlCol="0" anchor="t">
            <a:normAutofit/>
          </a:bodyPr>
          <a:lstStyle/>
          <a:p>
            <a:r>
              <a:rPr lang="en-GB" sz="1800" dirty="0">
                <a:latin typeface="Aptos"/>
              </a:rPr>
              <a:t>Limited-time discounts or no admin fee promotions.</a:t>
            </a:r>
            <a:endParaRPr lang="en-US" sz="1800">
              <a:latin typeface="Aptos"/>
            </a:endParaRPr>
          </a:p>
          <a:p>
            <a:r>
              <a:rPr lang="en-GB" sz="1800" dirty="0">
                <a:latin typeface="Aptos"/>
              </a:rPr>
              <a:t>Trust-Building Tactics</a:t>
            </a:r>
            <a:endParaRPr lang="en-US" sz="1800">
              <a:latin typeface="Aptos"/>
            </a:endParaRPr>
          </a:p>
          <a:p>
            <a:r>
              <a:rPr lang="en-GB" sz="1800" dirty="0">
                <a:latin typeface="Aptos"/>
              </a:rPr>
              <a:t>Offer vehicle history reports (HPI or Carfax).</a:t>
            </a:r>
            <a:endParaRPr lang="en-US" sz="1800">
              <a:latin typeface="Aptos"/>
            </a:endParaRPr>
          </a:p>
          <a:p>
            <a:r>
              <a:rPr lang="en-GB" sz="1800" dirty="0">
                <a:latin typeface="Aptos"/>
              </a:rPr>
              <a:t>Provide 7-day satisfaction guarantee (vehicle exchange or partial refund).</a:t>
            </a:r>
            <a:endParaRPr lang="en-US" sz="1800">
              <a:latin typeface="Aptos"/>
            </a:endParaRPr>
          </a:p>
          <a:p>
            <a:r>
              <a:rPr lang="en-GB" sz="1800" dirty="0">
                <a:latin typeface="Aptos"/>
              </a:rPr>
              <a:t>Partner with reputable mechanics for independent pre-purchase inspections for customer peace of mind.</a:t>
            </a:r>
            <a:endParaRPr lang="en-US" sz="1800">
              <a:latin typeface="Aptos"/>
            </a:endParaRPr>
          </a:p>
          <a:p>
            <a:r>
              <a:rPr lang="en-GB" sz="1800" dirty="0">
                <a:latin typeface="Aptos"/>
              </a:rPr>
              <a:t>Strategic Partnerships</a:t>
            </a:r>
            <a:endParaRPr lang="en-US" sz="1800">
              <a:latin typeface="Aptos"/>
            </a:endParaRPr>
          </a:p>
          <a:p>
            <a:r>
              <a:rPr lang="en-GB" sz="1800" dirty="0">
                <a:latin typeface="Aptos"/>
              </a:rPr>
              <a:t>Collaborations with local banks for financing referrals.</a:t>
            </a:r>
            <a:endParaRPr lang="en-US" sz="1800">
              <a:latin typeface="Aptos"/>
            </a:endParaRPr>
          </a:p>
          <a:p>
            <a:r>
              <a:rPr lang="en-GB" sz="1800" dirty="0">
                <a:latin typeface="Aptos"/>
              </a:rPr>
              <a:t>Insurance providers offering bundled car and insurance packages.</a:t>
            </a:r>
            <a:endParaRPr lang="en-US" sz="1800">
              <a:latin typeface="Aptos"/>
            </a:endParaRPr>
          </a:p>
          <a:p>
            <a:endParaRPr lang="en-GB" dirty="0"/>
          </a:p>
        </p:txBody>
      </p:sp>
    </p:spTree>
    <p:extLst>
      <p:ext uri="{BB962C8B-B14F-4D97-AF65-F5344CB8AC3E}">
        <p14:creationId xmlns:p14="http://schemas.microsoft.com/office/powerpoint/2010/main" val="296930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88CA4-DA54-439B-7249-FB25D548D338}"/>
              </a:ext>
            </a:extLst>
          </p:cNvPr>
          <p:cNvSpPr>
            <a:spLocks noGrp="1"/>
          </p:cNvSpPr>
          <p:nvPr>
            <p:ph type="title"/>
          </p:nvPr>
        </p:nvSpPr>
        <p:spPr>
          <a:xfrm>
            <a:off x="844884" y="365125"/>
            <a:ext cx="10508916" cy="1338931"/>
          </a:xfrm>
        </p:spPr>
        <p:txBody>
          <a:bodyPr>
            <a:normAutofit/>
          </a:bodyPr>
          <a:lstStyle/>
          <a:p>
            <a:r>
              <a:rPr lang="en-GB" sz="3200" dirty="0">
                <a:latin typeface="Aptos"/>
              </a:rPr>
              <a:t>Financial Requirements and Funding Sources</a:t>
            </a:r>
          </a:p>
        </p:txBody>
      </p:sp>
      <p:sp>
        <p:nvSpPr>
          <p:cNvPr id="3" name="Content Placeholder 2">
            <a:extLst>
              <a:ext uri="{FF2B5EF4-FFF2-40B4-BE49-F238E27FC236}">
                <a16:creationId xmlns:a16="http://schemas.microsoft.com/office/drawing/2014/main" id="{097D1B9C-999C-B752-4853-7DA02647B60C}"/>
              </a:ext>
            </a:extLst>
          </p:cNvPr>
          <p:cNvSpPr>
            <a:spLocks noGrp="1"/>
          </p:cNvSpPr>
          <p:nvPr>
            <p:ph idx="1"/>
          </p:nvPr>
        </p:nvSpPr>
        <p:spPr/>
        <p:txBody>
          <a:bodyPr vert="horz" lIns="91440" tIns="45720" rIns="91440" bIns="45720" rtlCol="0" anchor="t">
            <a:normAutofit/>
          </a:bodyPr>
          <a:lstStyle/>
          <a:p>
            <a:r>
              <a:rPr lang="en-GB" sz="1600" dirty="0">
                <a:latin typeface="Aptos"/>
              </a:rPr>
              <a:t>Total Startup Funding Required: £50,000</a:t>
            </a:r>
          </a:p>
          <a:p>
            <a:r>
              <a:rPr lang="en-GB" sz="1800">
                <a:latin typeface="Aptos"/>
              </a:rPr>
              <a:t>Owner's Capital: £20,000 (40%)</a:t>
            </a:r>
          </a:p>
          <a:p>
            <a:r>
              <a:rPr lang="en-GB" sz="1800">
                <a:latin typeface="Aptos"/>
              </a:rPr>
              <a:t>Small Business Loan: £25,000 (50%)</a:t>
            </a:r>
          </a:p>
          <a:p>
            <a:r>
              <a:rPr lang="en-GB" sz="1800" dirty="0">
                <a:latin typeface="Aptos"/>
              </a:rPr>
              <a:t>Angel Investor/Family Loan: £5,000 (10%)</a:t>
            </a:r>
          </a:p>
          <a:p>
            <a:endParaRPr lang="en-GB" sz="1600" dirty="0">
              <a:latin typeface="Aptos"/>
            </a:endParaRPr>
          </a:p>
        </p:txBody>
      </p:sp>
    </p:spTree>
    <p:extLst>
      <p:ext uri="{BB962C8B-B14F-4D97-AF65-F5344CB8AC3E}">
        <p14:creationId xmlns:p14="http://schemas.microsoft.com/office/powerpoint/2010/main" val="3365599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EE2DF0-7634-651B-1D85-40F87C3ABBF3}"/>
              </a:ext>
            </a:extLst>
          </p:cNvPr>
          <p:cNvSpPr>
            <a:spLocks noGrp="1"/>
          </p:cNvSpPr>
          <p:nvPr>
            <p:ph type="title"/>
          </p:nvPr>
        </p:nvSpPr>
        <p:spPr>
          <a:xfrm>
            <a:off x="628316" y="186187"/>
            <a:ext cx="10921640" cy="1314698"/>
          </a:xfrm>
        </p:spPr>
        <p:txBody>
          <a:bodyPr anchor="ctr">
            <a:normAutofit/>
          </a:bodyPr>
          <a:lstStyle/>
          <a:p>
            <a:pPr algn="ctr">
              <a:lnSpc>
                <a:spcPct val="90000"/>
              </a:lnSpc>
            </a:pPr>
            <a:r>
              <a:rPr lang="en-GB" sz="5600" dirty="0">
                <a:latin typeface="Aptos"/>
              </a:rPr>
              <a:t>Initial Startup Expenses Month one</a:t>
            </a:r>
            <a:endParaRPr lang="en-US" sz="5600" dirty="0"/>
          </a:p>
        </p:txBody>
      </p:sp>
      <p:sp>
        <p:nvSpPr>
          <p:cNvPr id="15" name="Rectangle 14">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EEC2FB1D-0669-0D4C-E97D-C15467C083BF}"/>
              </a:ext>
            </a:extLst>
          </p:cNvPr>
          <p:cNvGraphicFramePr>
            <a:graphicFrameLocks noGrp="1"/>
          </p:cNvGraphicFramePr>
          <p:nvPr>
            <p:ph idx="1"/>
            <p:extLst>
              <p:ext uri="{D42A27DB-BD31-4B8C-83A1-F6EECF244321}">
                <p14:modId xmlns:p14="http://schemas.microsoft.com/office/powerpoint/2010/main" val="347641465"/>
              </p:ext>
            </p:extLst>
          </p:nvPr>
        </p:nvGraphicFramePr>
        <p:xfrm>
          <a:off x="1570789" y="2185736"/>
          <a:ext cx="8882769" cy="4494509"/>
        </p:xfrm>
        <a:graphic>
          <a:graphicData uri="http://schemas.openxmlformats.org/drawingml/2006/table">
            <a:tbl>
              <a:tblPr firstRow="1" bandRow="1">
                <a:noFill/>
                <a:tableStyleId>{5C22544A-7EE6-4342-B048-85BDC9FD1C3A}</a:tableStyleId>
              </a:tblPr>
              <a:tblGrid>
                <a:gridCol w="5080724">
                  <a:extLst>
                    <a:ext uri="{9D8B030D-6E8A-4147-A177-3AD203B41FA5}">
                      <a16:colId xmlns:a16="http://schemas.microsoft.com/office/drawing/2014/main" val="3926789562"/>
                    </a:ext>
                  </a:extLst>
                </a:gridCol>
                <a:gridCol w="3802045">
                  <a:extLst>
                    <a:ext uri="{9D8B030D-6E8A-4147-A177-3AD203B41FA5}">
                      <a16:colId xmlns:a16="http://schemas.microsoft.com/office/drawing/2014/main" val="2660611165"/>
                    </a:ext>
                  </a:extLst>
                </a:gridCol>
              </a:tblGrid>
              <a:tr h="390827">
                <a:tc>
                  <a:txBody>
                    <a:bodyPr/>
                    <a:lstStyle/>
                    <a:p>
                      <a:pPr algn="ctr" rtl="0" fontAlgn="base">
                        <a:lnSpc>
                          <a:spcPts val="1657"/>
                        </a:lnSpc>
                        <a:buNone/>
                      </a:pPr>
                      <a:r>
                        <a:rPr lang="en-GB" sz="1100" b="1" i="0" dirty="0">
                          <a:solidFill>
                            <a:schemeClr val="tx1">
                              <a:lumMod val="75000"/>
                              <a:lumOff val="25000"/>
                            </a:schemeClr>
                          </a:solidFill>
                          <a:effectLst/>
                          <a:latin typeface="Aptos"/>
                        </a:rPr>
                        <a:t>Expense</a:t>
                      </a:r>
                      <a:r>
                        <a:rPr lang="en-GB" sz="1100" b="0" i="0" dirty="0">
                          <a:solidFill>
                            <a:schemeClr val="tx1">
                              <a:lumMod val="75000"/>
                              <a:lumOff val="25000"/>
                            </a:schemeClr>
                          </a:solidFill>
                          <a:effectLst/>
                          <a:latin typeface="Aptos"/>
                        </a:rPr>
                        <a:t> </a:t>
                      </a:r>
                    </a:p>
                  </a:txBody>
                  <a:tcPr marL="135883" marR="81530" marT="81530" marB="81530"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tc>
                  <a:txBody>
                    <a:bodyPr/>
                    <a:lstStyle/>
                    <a:p>
                      <a:pPr algn="ctr" rtl="0" fontAlgn="base">
                        <a:lnSpc>
                          <a:spcPts val="1657"/>
                        </a:lnSpc>
                        <a:buNone/>
                      </a:pPr>
                      <a:r>
                        <a:rPr lang="en-GB" sz="1100" b="1" i="0" dirty="0">
                          <a:solidFill>
                            <a:schemeClr val="tx1">
                              <a:lumMod val="75000"/>
                              <a:lumOff val="25000"/>
                            </a:schemeClr>
                          </a:solidFill>
                          <a:effectLst/>
                          <a:latin typeface="Aptos"/>
                        </a:rPr>
                        <a:t>Estimated Cost (£)</a:t>
                      </a:r>
                      <a:r>
                        <a:rPr lang="en-GB" sz="1100" b="0" i="0" dirty="0">
                          <a:solidFill>
                            <a:schemeClr val="tx1">
                              <a:lumMod val="75000"/>
                              <a:lumOff val="25000"/>
                            </a:schemeClr>
                          </a:solidFill>
                          <a:effectLst/>
                          <a:latin typeface="Aptos"/>
                        </a:rPr>
                        <a:t> </a:t>
                      </a:r>
                    </a:p>
                  </a:txBody>
                  <a:tcPr marL="135883" marR="81530" marT="81530" marB="81530" anchor="ctr">
                    <a:lnL w="12700" cmpd="sng">
                      <a:noFill/>
                      <a:prstDash val="solid"/>
                    </a:lnL>
                    <a:lnR w="12700" cmpd="sng">
                      <a:noFill/>
                      <a:prstDash val="solid"/>
                    </a:lnR>
                    <a:lnT w="19050" cap="flat" cmpd="sng" algn="ctr">
                      <a:solidFill>
                        <a:srgbClr val="8F9A9D">
                          <a:alpha val="60000"/>
                        </a:srgbClr>
                      </a:solidFill>
                      <a:prstDash val="solid"/>
                    </a:lnT>
                    <a:lnB w="12700" cmpd="sng">
                      <a:noFill/>
                      <a:prstDash val="solid"/>
                    </a:lnB>
                    <a:noFill/>
                  </a:tcPr>
                </a:tc>
                <a:extLst>
                  <a:ext uri="{0D108BD9-81ED-4DB2-BD59-A6C34878D82A}">
                    <a16:rowId xmlns:a16="http://schemas.microsoft.com/office/drawing/2014/main" val="2022580623"/>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Vehicle Inventory (5–7 cars) </a:t>
                      </a:r>
                    </a:p>
                  </a:txBody>
                  <a:tcPr marL="135883" marR="70659" marT="70659" marB="70659" anchor="ctr">
                    <a:lnL w="12700" cmpd="sng">
                      <a:noFill/>
                      <a:prstDash val="solid"/>
                    </a:lnL>
                    <a:lnR w="12700" cmpd="sng">
                      <a:noFill/>
                      <a:prstDash val="solid"/>
                    </a:lnR>
                    <a:lnT w="12700" cmpd="sng">
                      <a:noFill/>
                      <a:prstDash val="soli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30,000 </a:t>
                      </a:r>
                    </a:p>
                  </a:txBody>
                  <a:tcPr marL="135883" marR="70659" marT="70659" marB="70659" anchor="ctr">
                    <a:lnL w="12700" cmpd="sng">
                      <a:noFill/>
                      <a:prstDash val="solid"/>
                    </a:lnL>
                    <a:lnR w="12700" cmpd="sng">
                      <a:noFill/>
                      <a:prstDash val="solid"/>
                    </a:lnR>
                    <a:lnT w="12700" cmpd="sng">
                      <a:no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14483508"/>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Vehicle Inspection &amp; Refurbishment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2,500 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805444965"/>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Business License &amp; Legal Fees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500 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133101616"/>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Insurance (Business &amp; Vehicles)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1,200 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732482499"/>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Office/Forecourt Rent (First Month)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1,000 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2573054539"/>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Marketing &amp; Website Development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2,000 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884255893"/>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Office Equipment &amp; Supplies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800 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1702651696"/>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Staff Salaries (First Month)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3,000 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638293598"/>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Utilities &amp; Internet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500 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350523878"/>
                  </a:ext>
                </a:extLst>
              </a:tr>
              <a:tr h="373062">
                <a:tc>
                  <a:txBody>
                    <a:bodyPr/>
                    <a:lstStyle/>
                    <a:p>
                      <a:pPr algn="l" rtl="0" fontAlgn="base">
                        <a:lnSpc>
                          <a:spcPts val="1657"/>
                        </a:lnSpc>
                        <a:buNone/>
                      </a:pPr>
                      <a:r>
                        <a:rPr lang="en-GB" sz="800" b="0" i="0" dirty="0">
                          <a:solidFill>
                            <a:schemeClr val="tx1">
                              <a:lumMod val="75000"/>
                              <a:lumOff val="25000"/>
                            </a:schemeClr>
                          </a:solidFill>
                          <a:effectLst/>
                          <a:latin typeface="Aptos"/>
                        </a:rPr>
                        <a:t>Miscellaneous/Contingency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9050" cap="flat" cmpd="sng" algn="ctr">
                      <a:solidFill>
                        <a:srgbClr val="FFFFFF"/>
                      </a:solidFill>
                      <a:prstDash val="solid"/>
                      <a:round/>
                      <a:headEnd type="none" w="med" len="med"/>
                      <a:tailEnd type="none" w="med" len="med"/>
                    </a:lnB>
                    <a:solidFill>
                      <a:srgbClr val="B4BCBE">
                        <a:alpha val="34902"/>
                      </a:srgbClr>
                    </a:solidFill>
                  </a:tcPr>
                </a:tc>
                <a:tc>
                  <a:txBody>
                    <a:bodyPr/>
                    <a:lstStyle/>
                    <a:p>
                      <a:pPr algn="l" rtl="0" fontAlgn="base">
                        <a:lnSpc>
                          <a:spcPts val="1657"/>
                        </a:lnSpc>
                        <a:buNone/>
                      </a:pPr>
                      <a:r>
                        <a:rPr lang="en-GB" sz="800" b="0" i="0" dirty="0">
                          <a:solidFill>
                            <a:schemeClr val="tx1">
                              <a:lumMod val="75000"/>
                              <a:lumOff val="25000"/>
                            </a:schemeClr>
                          </a:solidFill>
                          <a:effectLst/>
                          <a:latin typeface="Aptos"/>
                        </a:rPr>
                        <a:t>1,500 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9050" cap="flat" cmpd="sng" algn="ctr">
                      <a:solidFill>
                        <a:srgbClr val="FFFFFF"/>
                      </a:solidFill>
                      <a:prstDash val="solid"/>
                    </a:lnB>
                    <a:solidFill>
                      <a:srgbClr val="B4BCBE">
                        <a:alpha val="34902"/>
                      </a:srgbClr>
                    </a:solidFill>
                  </a:tcPr>
                </a:tc>
                <a:extLst>
                  <a:ext uri="{0D108BD9-81ED-4DB2-BD59-A6C34878D82A}">
                    <a16:rowId xmlns:a16="http://schemas.microsoft.com/office/drawing/2014/main" val="854443713"/>
                  </a:ext>
                </a:extLst>
              </a:tr>
              <a:tr h="373062">
                <a:tc>
                  <a:txBody>
                    <a:bodyPr/>
                    <a:lstStyle/>
                    <a:p>
                      <a:pPr algn="l" rtl="0" fontAlgn="base">
                        <a:lnSpc>
                          <a:spcPts val="1657"/>
                        </a:lnSpc>
                        <a:buNone/>
                      </a:pPr>
                      <a:r>
                        <a:rPr lang="en-GB" sz="800" b="1" i="0" dirty="0">
                          <a:solidFill>
                            <a:schemeClr val="tx1">
                              <a:lumMod val="75000"/>
                              <a:lumOff val="25000"/>
                            </a:schemeClr>
                          </a:solidFill>
                          <a:effectLst/>
                          <a:latin typeface="Aptos"/>
                        </a:rPr>
                        <a:t>Total</a:t>
                      </a:r>
                      <a:r>
                        <a:rPr lang="en-GB" sz="800" b="0" i="0" dirty="0">
                          <a:solidFill>
                            <a:schemeClr val="tx1">
                              <a:lumMod val="75000"/>
                              <a:lumOff val="25000"/>
                            </a:schemeClr>
                          </a:solidFill>
                          <a:effectLst/>
                          <a:latin typeface="Aptos"/>
                        </a:rPr>
                        <a:t> </a:t>
                      </a:r>
                    </a:p>
                  </a:txBody>
                  <a:tcPr marL="135883" marR="70659" marT="70659" marB="70659" anchor="ctr">
                    <a:lnL w="12700" cmpd="sng">
                      <a:noFill/>
                      <a:prstDash val="solid"/>
                    </a:lnL>
                    <a:lnR w="12700" cmpd="sng">
                      <a:noFill/>
                      <a:prstDash val="solid"/>
                    </a:lnR>
                    <a:lnT w="19050" cap="flat" cmpd="sng" algn="ctr">
                      <a:solidFill>
                        <a:srgbClr val="FFFFFF"/>
                      </a:solidFill>
                      <a:prstDash val="solid"/>
                      <a:round/>
                      <a:headEnd type="none" w="med" len="med"/>
                      <a:tailEnd type="none" w="med" len="med"/>
                    </a:lnT>
                    <a:lnB w="12700" cmpd="sng">
                      <a:noFill/>
                      <a:prstDash val="solid"/>
                    </a:lnB>
                    <a:solidFill>
                      <a:srgbClr val="B4BCBE">
                        <a:alpha val="34902"/>
                      </a:srgbClr>
                    </a:solidFill>
                  </a:tcPr>
                </a:tc>
                <a:tc>
                  <a:txBody>
                    <a:bodyPr/>
                    <a:lstStyle/>
                    <a:p>
                      <a:pPr algn="l" rtl="0" fontAlgn="base">
                        <a:lnSpc>
                          <a:spcPts val="1657"/>
                        </a:lnSpc>
                        <a:buNone/>
                      </a:pPr>
                      <a:r>
                        <a:rPr lang="en-GB" sz="800" b="1" i="0" dirty="0">
                          <a:solidFill>
                            <a:schemeClr val="tx1">
                              <a:lumMod val="75000"/>
                              <a:lumOff val="25000"/>
                            </a:schemeClr>
                          </a:solidFill>
                          <a:effectLst/>
                          <a:latin typeface="Aptos"/>
                        </a:rPr>
                        <a:t>£43,000</a:t>
                      </a:r>
                      <a:r>
                        <a:rPr lang="en-GB" sz="800" b="0" i="0" dirty="0">
                          <a:solidFill>
                            <a:schemeClr val="tx1">
                              <a:lumMod val="75000"/>
                              <a:lumOff val="25000"/>
                            </a:schemeClr>
                          </a:solidFill>
                          <a:effectLst/>
                          <a:latin typeface="Aptos"/>
                        </a:rPr>
                        <a:t> </a:t>
                      </a:r>
                    </a:p>
                  </a:txBody>
                  <a:tcPr marL="135883" marR="70659" marT="70659" marB="70659" anchor="ctr">
                    <a:lnL w="12700" cmpd="sng">
                      <a:noFill/>
                      <a:prstDash val="solid"/>
                    </a:lnL>
                    <a:lnR w="12700" cmpd="sng">
                      <a:noFill/>
                      <a:prstDash val="solid"/>
                    </a:lnR>
                    <a:lnT w="19050" cap="flat" cmpd="sng" algn="ctr">
                      <a:solidFill>
                        <a:srgbClr val="FFFFFF"/>
                      </a:solidFill>
                      <a:prstDash val="solid"/>
                    </a:lnT>
                    <a:lnB w="12700" cmpd="sng">
                      <a:noFill/>
                      <a:prstDash val="solid"/>
                    </a:lnB>
                    <a:solidFill>
                      <a:srgbClr val="B4BCBE">
                        <a:alpha val="34902"/>
                      </a:srgbClr>
                    </a:solidFill>
                  </a:tcPr>
                </a:tc>
                <a:extLst>
                  <a:ext uri="{0D108BD9-81ED-4DB2-BD59-A6C34878D82A}">
                    <a16:rowId xmlns:a16="http://schemas.microsoft.com/office/drawing/2014/main" val="3917703685"/>
                  </a:ext>
                </a:extLst>
              </a:tr>
            </a:tbl>
          </a:graphicData>
        </a:graphic>
      </p:graphicFrame>
    </p:spTree>
    <p:extLst>
      <p:ext uri="{BB962C8B-B14F-4D97-AF65-F5344CB8AC3E}">
        <p14:creationId xmlns:p14="http://schemas.microsoft.com/office/powerpoint/2010/main" val="5135105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15C78-CC7C-0909-F250-3023F46535C6}"/>
              </a:ext>
            </a:extLst>
          </p:cNvPr>
          <p:cNvSpPr>
            <a:spLocks noGrp="1"/>
          </p:cNvSpPr>
          <p:nvPr>
            <p:ph type="title"/>
          </p:nvPr>
        </p:nvSpPr>
        <p:spPr/>
        <p:txBody>
          <a:bodyPr>
            <a:normAutofit/>
          </a:bodyPr>
          <a:lstStyle/>
          <a:p>
            <a:r>
              <a:rPr lang="en-GB" sz="3200">
                <a:latin typeface="Aptos"/>
              </a:rPr>
              <a:t>Reference List</a:t>
            </a:r>
            <a:endParaRPr lang="en-US" sz="3200"/>
          </a:p>
        </p:txBody>
      </p:sp>
      <p:sp>
        <p:nvSpPr>
          <p:cNvPr id="3" name="Content Placeholder 2">
            <a:extLst>
              <a:ext uri="{FF2B5EF4-FFF2-40B4-BE49-F238E27FC236}">
                <a16:creationId xmlns:a16="http://schemas.microsoft.com/office/drawing/2014/main" id="{66119FD7-6B12-E727-A5E1-079616E49B47}"/>
              </a:ext>
            </a:extLst>
          </p:cNvPr>
          <p:cNvSpPr>
            <a:spLocks noGrp="1"/>
          </p:cNvSpPr>
          <p:nvPr>
            <p:ph idx="1"/>
          </p:nvPr>
        </p:nvSpPr>
        <p:spPr/>
        <p:txBody>
          <a:bodyPr vert="horz" lIns="91440" tIns="45720" rIns="91440" bIns="45720" rtlCol="0" anchor="t">
            <a:normAutofit/>
          </a:bodyPr>
          <a:lstStyle/>
          <a:p>
            <a:r>
              <a:rPr lang="en-GB" sz="1800">
                <a:latin typeface="Aptos"/>
              </a:rPr>
              <a:t>British Vehicle Rental &amp; Leasing Association (BVRLA). (2024). Used Car Market Overview.</a:t>
            </a:r>
            <a:endParaRPr lang="en-GB" sz="1800" dirty="0">
              <a:latin typeface="Aptos"/>
            </a:endParaRPr>
          </a:p>
          <a:p>
            <a:r>
              <a:rPr lang="en-GB" sz="1800" dirty="0">
                <a:latin typeface="Aptos"/>
              </a:rPr>
              <a:t>Autotrader UK. (2025). Buying and Selling Used Cars – Trends and Insights.</a:t>
            </a:r>
          </a:p>
          <a:p>
            <a:r>
              <a:rPr lang="en-GB" sz="1800" dirty="0">
                <a:latin typeface="Aptos"/>
              </a:rPr>
              <a:t>GOV.UK. (2024). Used Vehicle Regulations and Licensing.</a:t>
            </a:r>
          </a:p>
          <a:p>
            <a:r>
              <a:rPr lang="en-GB" sz="1800" dirty="0">
                <a:latin typeface="Aptos"/>
              </a:rPr>
              <a:t>Statista. (2025). Used Car Sales in the UK – Market Growth Trends.</a:t>
            </a:r>
          </a:p>
          <a:p>
            <a:r>
              <a:rPr lang="en-GB" sz="1800" dirty="0">
                <a:latin typeface="Aptos"/>
              </a:rPr>
              <a:t>Federation of Small Businesses (FSB). (2024). Small Business Funding Options.</a:t>
            </a:r>
          </a:p>
          <a:p>
            <a:r>
              <a:rPr lang="en-GB" sz="1800" dirty="0">
                <a:latin typeface="Aptos"/>
              </a:rPr>
              <a:t>DVLA. (2025). Vehicle Registration and Ownership Transfer Rules.</a:t>
            </a:r>
          </a:p>
          <a:p>
            <a:endParaRPr lang="en-GB" sz="1800" dirty="0">
              <a:latin typeface="Aptos"/>
            </a:endParaRPr>
          </a:p>
          <a:p>
            <a:endParaRPr lang="en-GB" dirty="0"/>
          </a:p>
        </p:txBody>
      </p:sp>
    </p:spTree>
    <p:extLst>
      <p:ext uri="{BB962C8B-B14F-4D97-AF65-F5344CB8AC3E}">
        <p14:creationId xmlns:p14="http://schemas.microsoft.com/office/powerpoint/2010/main" val="3630512965"/>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SketchyVTI</vt:lpstr>
      <vt:lpstr>Module code: LCLM4006  Module name: Enterprise and Entrepreneurship  Student name: Muhammed Zain Zakria  Student number: 2428596 Lecturer name: Trinh nguyen thi ngoc  Program of study:  CertHE business skills for the workplace  Business plan: Prestige Auto traders</vt:lpstr>
      <vt:lpstr>Table of Contents</vt:lpstr>
      <vt:lpstr>Executive Summary </vt:lpstr>
      <vt:lpstr>Overview of the Business Idea</vt:lpstr>
      <vt:lpstr>Overview of the Business Idea </vt:lpstr>
      <vt:lpstr>Environmental Analysis (PESTEL)</vt:lpstr>
      <vt:lpstr>Environmental Analysis (PESTEL)</vt:lpstr>
      <vt:lpstr>Marketing Strategies</vt:lpstr>
      <vt:lpstr>Marketing Strategies</vt:lpstr>
      <vt:lpstr>Financial Requirements and Funding Sources</vt:lpstr>
      <vt:lpstr>Initial Startup Expenses Month one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181</cp:revision>
  <dcterms:created xsi:type="dcterms:W3CDTF">2025-10-30T14:27:16Z</dcterms:created>
  <dcterms:modified xsi:type="dcterms:W3CDTF">2025-11-08T17:55:08Z</dcterms:modified>
</cp:coreProperties>
</file>