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74" r:id="rId3"/>
  </p:sldMasterIdLst>
  <p:notesMasterIdLst>
    <p:notesMasterId r:id="rId23"/>
  </p:notesMasterIdLst>
  <p:sldIdLst>
    <p:sldId id="256" r:id="rId4"/>
    <p:sldId id="257" r:id="rId5"/>
    <p:sldId id="259" r:id="rId6"/>
    <p:sldId id="258" r:id="rId7"/>
    <p:sldId id="264" r:id="rId8"/>
    <p:sldId id="265" r:id="rId9"/>
    <p:sldId id="288" r:id="rId10"/>
    <p:sldId id="289" r:id="rId11"/>
    <p:sldId id="299" r:id="rId12"/>
    <p:sldId id="314" r:id="rId13"/>
    <p:sldId id="321" r:id="rId14"/>
    <p:sldId id="353" r:id="rId15"/>
    <p:sldId id="349" r:id="rId16"/>
    <p:sldId id="350" r:id="rId17"/>
    <p:sldId id="351" r:id="rId18"/>
    <p:sldId id="352" r:id="rId19"/>
    <p:sldId id="324" r:id="rId20"/>
    <p:sldId id="323" r:id="rId21"/>
    <p:sldId id="328"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1392" autoAdjust="0"/>
  </p:normalViewPr>
  <p:slideViewPr>
    <p:cSldViewPr snapToGrid="0">
      <p:cViewPr varScale="1">
        <p:scale>
          <a:sx n="73" d="100"/>
          <a:sy n="73" d="100"/>
        </p:scale>
        <p:origin x="172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6" name="PlaceHolder 1"/>
          <p:cNvSpPr>
            <a:spLocks noGrp="1" noRot="1" noChangeAspect="1"/>
          </p:cNvSpPr>
          <p:nvPr>
            <p:ph type="sldImg"/>
          </p:nvPr>
        </p:nvSpPr>
        <p:spPr>
          <a:xfrm>
            <a:off x="216000" y="812520"/>
            <a:ext cx="7127280" cy="4008960"/>
          </a:xfrm>
          <a:prstGeom prst="rect">
            <a:avLst/>
          </a:prstGeom>
        </p:spPr>
        <p:txBody>
          <a:bodyPr lIns="0" tIns="0" rIns="0" bIns="0" anchor="ctr">
            <a:noAutofit/>
          </a:bodyPr>
          <a:lstStyle/>
          <a:p>
            <a:r>
              <a:rPr lang="en-US" sz="2400" b="0" strike="noStrike" spc="-1">
                <a:solidFill>
                  <a:srgbClr val="000000"/>
                </a:solidFill>
                <a:latin typeface="Arial"/>
              </a:rPr>
              <a:t>Click to move the slide</a:t>
            </a:r>
          </a:p>
        </p:txBody>
      </p:sp>
      <p:sp>
        <p:nvSpPr>
          <p:cNvPr id="117" name="PlaceHolder 2"/>
          <p:cNvSpPr>
            <a:spLocks noGrp="1"/>
          </p:cNvSpPr>
          <p:nvPr>
            <p:ph type="body"/>
          </p:nvPr>
        </p:nvSpPr>
        <p:spPr>
          <a:xfrm>
            <a:off x="756000" y="5078520"/>
            <a:ext cx="6047640" cy="4811040"/>
          </a:xfrm>
          <a:prstGeom prst="rect">
            <a:avLst/>
          </a:prstGeom>
        </p:spPr>
        <p:txBody>
          <a:bodyPr lIns="0" tIns="0" rIns="0" bIns="0">
            <a:noAutofit/>
          </a:bodyPr>
          <a:lstStyle/>
          <a:p>
            <a:r>
              <a:rPr lang="en-GB" sz="2000" b="0" strike="noStrike" spc="-1">
                <a:latin typeface="Arial"/>
              </a:rPr>
              <a:t>Click to edit the notes format</a:t>
            </a:r>
          </a:p>
        </p:txBody>
      </p:sp>
      <p:sp>
        <p:nvSpPr>
          <p:cNvPr id="118" name="PlaceHolder 3"/>
          <p:cNvSpPr>
            <a:spLocks noGrp="1"/>
          </p:cNvSpPr>
          <p:nvPr>
            <p:ph type="hdr"/>
          </p:nvPr>
        </p:nvSpPr>
        <p:spPr>
          <a:xfrm>
            <a:off x="0" y="0"/>
            <a:ext cx="3280680" cy="534240"/>
          </a:xfrm>
          <a:prstGeom prst="rect">
            <a:avLst/>
          </a:prstGeom>
        </p:spPr>
        <p:txBody>
          <a:bodyPr lIns="0" tIns="0" rIns="0" bIns="0">
            <a:noAutofit/>
          </a:bodyPr>
          <a:lstStyle/>
          <a:p>
            <a:r>
              <a:rPr lang="en-GB" sz="1400" b="0" strike="noStrike" spc="-1">
                <a:latin typeface="Times New Roman"/>
              </a:rPr>
              <a:t>&lt;header&gt;</a:t>
            </a:r>
          </a:p>
        </p:txBody>
      </p:sp>
      <p:sp>
        <p:nvSpPr>
          <p:cNvPr id="119" name="PlaceHolder 4"/>
          <p:cNvSpPr>
            <a:spLocks noGrp="1"/>
          </p:cNvSpPr>
          <p:nvPr>
            <p:ph type="dt"/>
          </p:nvPr>
        </p:nvSpPr>
        <p:spPr>
          <a:xfrm>
            <a:off x="4278960" y="0"/>
            <a:ext cx="3280680" cy="534240"/>
          </a:xfrm>
          <a:prstGeom prst="rect">
            <a:avLst/>
          </a:prstGeom>
        </p:spPr>
        <p:txBody>
          <a:bodyPr lIns="0" tIns="0" rIns="0" bIns="0">
            <a:noAutofit/>
          </a:bodyPr>
          <a:lstStyle/>
          <a:p>
            <a:pPr algn="r"/>
            <a:r>
              <a:rPr lang="en-GB" sz="1400" b="0" strike="noStrike" spc="-1">
                <a:latin typeface="Times New Roman"/>
              </a:rPr>
              <a:t>&lt;date/time&gt;</a:t>
            </a:r>
          </a:p>
        </p:txBody>
      </p:sp>
      <p:sp>
        <p:nvSpPr>
          <p:cNvPr id="120" name="PlaceHolder 5"/>
          <p:cNvSpPr>
            <a:spLocks noGrp="1"/>
          </p:cNvSpPr>
          <p:nvPr>
            <p:ph type="ftr"/>
          </p:nvPr>
        </p:nvSpPr>
        <p:spPr>
          <a:xfrm>
            <a:off x="0" y="10157400"/>
            <a:ext cx="3280680" cy="534240"/>
          </a:xfrm>
          <a:prstGeom prst="rect">
            <a:avLst/>
          </a:prstGeom>
        </p:spPr>
        <p:txBody>
          <a:bodyPr lIns="0" tIns="0" rIns="0" bIns="0" anchor="b">
            <a:noAutofit/>
          </a:bodyPr>
          <a:lstStyle/>
          <a:p>
            <a:r>
              <a:rPr lang="en-GB" sz="1400" b="0" strike="noStrike" spc="-1">
                <a:latin typeface="Times New Roman"/>
              </a:rPr>
              <a:t>&lt;footer&gt;</a:t>
            </a:r>
          </a:p>
        </p:txBody>
      </p:sp>
      <p:sp>
        <p:nvSpPr>
          <p:cNvPr id="121" name="PlaceHolder 6"/>
          <p:cNvSpPr>
            <a:spLocks noGrp="1"/>
          </p:cNvSpPr>
          <p:nvPr>
            <p:ph type="sldNum"/>
          </p:nvPr>
        </p:nvSpPr>
        <p:spPr>
          <a:xfrm>
            <a:off x="4278960" y="10157400"/>
            <a:ext cx="3280680" cy="534240"/>
          </a:xfrm>
          <a:prstGeom prst="rect">
            <a:avLst/>
          </a:prstGeom>
        </p:spPr>
        <p:txBody>
          <a:bodyPr lIns="0" tIns="0" rIns="0" bIns="0" anchor="b">
            <a:noAutofit/>
          </a:bodyPr>
          <a:lstStyle/>
          <a:p>
            <a:pPr algn="r"/>
            <a:fld id="{0175DF0A-7E81-4C12-A086-C7860CBEDB2F}" type="slidenum">
              <a:rPr lang="en-GB" sz="1400" b="0" strike="noStrike" spc="-1">
                <a:latin typeface="Times New Roman"/>
              </a:rPr>
              <a:t>‹#›</a:t>
            </a:fld>
            <a:endParaRPr lang="en-GB"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 name="PlaceHolder 1"/>
          <p:cNvSpPr>
            <a:spLocks noGrp="1" noRot="1" noChangeAspect="1"/>
          </p:cNvSpPr>
          <p:nvPr>
            <p:ph type="sldImg"/>
          </p:nvPr>
        </p:nvSpPr>
        <p:spPr>
          <a:xfrm>
            <a:off x="1143000" y="685800"/>
            <a:ext cx="4572000" cy="3429000"/>
          </a:xfrm>
          <a:prstGeom prst="rect">
            <a:avLst/>
          </a:prstGeom>
        </p:spPr>
      </p:sp>
      <p:sp>
        <p:nvSpPr>
          <p:cNvPr id="277" name="PlaceHolder 2"/>
          <p:cNvSpPr>
            <a:spLocks noGrp="1"/>
          </p:cNvSpPr>
          <p:nvPr>
            <p:ph type="body"/>
          </p:nvPr>
        </p:nvSpPr>
        <p:spPr>
          <a:xfrm>
            <a:off x="685800" y="4343400"/>
            <a:ext cx="5486040" cy="4114440"/>
          </a:xfrm>
          <a:prstGeom prst="rect">
            <a:avLst/>
          </a:prstGeom>
        </p:spPr>
        <p:txBody>
          <a:bodyPr>
            <a:noAutofit/>
          </a:bodyPr>
          <a:lstStyle/>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dirty="0">
              <a:latin typeface="Arial"/>
            </a:endParaRPr>
          </a:p>
        </p:txBody>
      </p:sp>
      <p:sp>
        <p:nvSpPr>
          <p:cNvPr id="278"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2EBDBFF0-E176-47E8-9CE8-A5C552A53964}" type="slidenum">
              <a:rPr lang="en-US" sz="1200" b="0" strike="noStrike" spc="-1">
                <a:solidFill>
                  <a:srgbClr val="000000"/>
                </a:solidFill>
                <a:latin typeface="Arial"/>
                <a:ea typeface="ＭＳ Ｐゴシック"/>
              </a:rPr>
              <a:t>2</a:t>
            </a:fld>
            <a:endParaRPr lang="en-GB" sz="1200" b="0" strike="noStrike" spc="-1">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PlaceHolder 1"/>
          <p:cNvSpPr>
            <a:spLocks noGrp="1" noRot="1" noChangeAspect="1"/>
          </p:cNvSpPr>
          <p:nvPr>
            <p:ph type="sldImg"/>
          </p:nvPr>
        </p:nvSpPr>
        <p:spPr>
          <a:xfrm>
            <a:off x="1143000" y="685800"/>
            <a:ext cx="4572000" cy="3429000"/>
          </a:xfrm>
          <a:prstGeom prst="rect">
            <a:avLst/>
          </a:prstGeom>
        </p:spPr>
      </p:sp>
      <p:sp>
        <p:nvSpPr>
          <p:cNvPr id="283" name="PlaceHolder 2"/>
          <p:cNvSpPr>
            <a:spLocks noGrp="1"/>
          </p:cNvSpPr>
          <p:nvPr>
            <p:ph type="body"/>
          </p:nvPr>
        </p:nvSpPr>
        <p:spPr>
          <a:xfrm>
            <a:off x="685800" y="4343400"/>
            <a:ext cx="5486040" cy="4114440"/>
          </a:xfrm>
          <a:prstGeom prst="rect">
            <a:avLst/>
          </a:prstGeom>
        </p:spPr>
        <p:txBody>
          <a:bodyPr>
            <a:noAutofit/>
          </a:bodyPr>
          <a:lstStyle/>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dirty="0">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dirty="0">
              <a:latin typeface="Arial"/>
            </a:endParaRPr>
          </a:p>
        </p:txBody>
      </p:sp>
      <p:sp>
        <p:nvSpPr>
          <p:cNvPr id="284"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95F1FAD4-506D-48DB-9DC4-F7168D256F24}" type="slidenum">
              <a:rPr lang="en-US" sz="1200" b="0" strike="noStrike" spc="-1">
                <a:solidFill>
                  <a:srgbClr val="000000"/>
                </a:solidFill>
                <a:latin typeface="Arial"/>
                <a:ea typeface="ＭＳ Ｐゴシック"/>
              </a:rPr>
              <a:t>3</a:t>
            </a:fld>
            <a:endParaRPr lang="en-GB" sz="1200" b="0" strike="noStrike" spc="-1">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 name="PlaceHolder 1"/>
          <p:cNvSpPr>
            <a:spLocks noGrp="1" noRot="1" noChangeAspect="1"/>
          </p:cNvSpPr>
          <p:nvPr>
            <p:ph type="sldImg"/>
          </p:nvPr>
        </p:nvSpPr>
        <p:spPr>
          <a:xfrm>
            <a:off x="1143000" y="685800"/>
            <a:ext cx="4572000" cy="3429000"/>
          </a:xfrm>
          <a:prstGeom prst="rect">
            <a:avLst/>
          </a:prstGeom>
        </p:spPr>
      </p:sp>
      <p:sp>
        <p:nvSpPr>
          <p:cNvPr id="280" name="PlaceHolder 2"/>
          <p:cNvSpPr>
            <a:spLocks noGrp="1"/>
          </p:cNvSpPr>
          <p:nvPr>
            <p:ph type="body"/>
          </p:nvPr>
        </p:nvSpPr>
        <p:spPr>
          <a:xfrm>
            <a:off x="685800" y="4343400"/>
            <a:ext cx="5486040" cy="4114440"/>
          </a:xfrm>
          <a:prstGeom prst="rect">
            <a:avLst/>
          </a:prstGeom>
        </p:spPr>
        <p:txBody>
          <a:bodyPr>
            <a:normAutofit/>
          </a:bodyPr>
          <a:lstStyle/>
          <a:p>
            <a:pPr marL="216000" indent="-216000">
              <a:lnSpc>
                <a:spcPct val="100000"/>
              </a:lnSpc>
            </a:pPr>
            <a:r>
              <a:rPr lang="en-GB" sz="1200" b="0" strike="noStrike" spc="-1" dirty="0">
                <a:solidFill>
                  <a:srgbClr val="000000"/>
                </a:solidFill>
                <a:latin typeface="Arial"/>
                <a:ea typeface="+mn-ea"/>
              </a:rPr>
              <a:t>The </a:t>
            </a:r>
            <a:r>
              <a:rPr lang="en-GB" sz="1200" b="1" strike="noStrike" spc="-1" dirty="0">
                <a:solidFill>
                  <a:srgbClr val="000000"/>
                </a:solidFill>
                <a:latin typeface="Arial"/>
                <a:ea typeface="+mn-ea"/>
              </a:rPr>
              <a:t>upper management </a:t>
            </a:r>
            <a:r>
              <a:rPr lang="en-GB" sz="1200" b="0" strike="noStrike" spc="-1" dirty="0">
                <a:solidFill>
                  <a:srgbClr val="000000"/>
                </a:solidFill>
                <a:latin typeface="Arial"/>
                <a:ea typeface="+mn-ea"/>
              </a:rPr>
              <a:t>of an organization is responsible for overseeing, enabling, and supporting the structuring of IT and information security functions to defend its information</a:t>
            </a: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assets—information and data, hardware, software, procedures, networks, and people. </a:t>
            </a: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Part of the information security governance requirement of upper management is the establishment and support of an effective risk management (RM) program.</a:t>
            </a:r>
            <a:endParaRPr lang="en-GB" sz="1200" b="0" strike="noStrike" spc="-1" dirty="0">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dirty="0">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dirty="0">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dirty="0">
              <a:latin typeface="Arial"/>
            </a:endParaRPr>
          </a:p>
        </p:txBody>
      </p:sp>
      <p:sp>
        <p:nvSpPr>
          <p:cNvPr id="281"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1702C749-72F4-4DBC-99CD-6DA96265D47B}" type="slidenum">
              <a:rPr lang="en-US" sz="1200" b="0" strike="noStrike" spc="-1">
                <a:solidFill>
                  <a:srgbClr val="000000"/>
                </a:solidFill>
                <a:latin typeface="Arial"/>
                <a:ea typeface="ＭＳ Ｐゴシック"/>
              </a:rPr>
              <a:t>4</a:t>
            </a:fld>
            <a:endParaRPr lang="en-GB" sz="1200" b="0" strike="noStrike" spc="-1">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 name="PlaceHolder 1"/>
          <p:cNvSpPr>
            <a:spLocks noGrp="1" noRot="1" noChangeAspect="1"/>
          </p:cNvSpPr>
          <p:nvPr>
            <p:ph type="sldImg"/>
          </p:nvPr>
        </p:nvSpPr>
        <p:spPr>
          <a:xfrm>
            <a:off x="1143000" y="685800"/>
            <a:ext cx="4572000" cy="3429000"/>
          </a:xfrm>
          <a:prstGeom prst="rect">
            <a:avLst/>
          </a:prstGeom>
        </p:spPr>
      </p:sp>
      <p:sp>
        <p:nvSpPr>
          <p:cNvPr id="292" name="PlaceHolder 2"/>
          <p:cNvSpPr>
            <a:spLocks noGrp="1"/>
          </p:cNvSpPr>
          <p:nvPr>
            <p:ph type="body"/>
          </p:nvPr>
        </p:nvSpPr>
        <p:spPr>
          <a:xfrm>
            <a:off x="685800" y="4343400"/>
            <a:ext cx="5486040" cy="4114440"/>
          </a:xfrm>
          <a:prstGeom prst="rect">
            <a:avLst/>
          </a:prstGeom>
        </p:spPr>
        <p:txBody>
          <a:bodyPr>
            <a:noAutofit/>
          </a:bodyPr>
          <a:lstStyle/>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dirty="0">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dirty="0">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dirty="0">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dirty="0">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dirty="0">
              <a:latin typeface="Arial"/>
            </a:endParaRPr>
          </a:p>
        </p:txBody>
      </p:sp>
      <p:sp>
        <p:nvSpPr>
          <p:cNvPr id="293"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436294FC-5F2D-4005-9FE5-C5CA4993A097}" type="slidenum">
              <a:rPr lang="en-US" sz="1200" b="0" strike="noStrike" spc="-1">
                <a:solidFill>
                  <a:srgbClr val="000000"/>
                </a:solidFill>
                <a:latin typeface="Arial"/>
                <a:ea typeface="ＭＳ Ｐゴシック"/>
              </a:rPr>
              <a:t>5</a:t>
            </a:fld>
            <a:endParaRPr lang="en-GB" sz="1200" b="0" strike="noStrike" spc="-1">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 name="PlaceHolder 1"/>
          <p:cNvSpPr>
            <a:spLocks noGrp="1" noRot="1" noChangeAspect="1"/>
          </p:cNvSpPr>
          <p:nvPr>
            <p:ph type="sldImg"/>
          </p:nvPr>
        </p:nvSpPr>
        <p:spPr>
          <a:xfrm>
            <a:off x="1143000" y="685800"/>
            <a:ext cx="4572000" cy="3429000"/>
          </a:xfrm>
          <a:prstGeom prst="rect">
            <a:avLst/>
          </a:prstGeom>
        </p:spPr>
      </p:sp>
      <p:sp>
        <p:nvSpPr>
          <p:cNvPr id="295" name="PlaceHolder 2"/>
          <p:cNvSpPr>
            <a:spLocks noGrp="1"/>
          </p:cNvSpPr>
          <p:nvPr>
            <p:ph type="body"/>
          </p:nvPr>
        </p:nvSpPr>
        <p:spPr>
          <a:xfrm>
            <a:off x="685800" y="4343400"/>
            <a:ext cx="5486040" cy="4114440"/>
          </a:xfrm>
          <a:prstGeom prst="rect">
            <a:avLst/>
          </a:prstGeom>
        </p:spPr>
        <p:txBody>
          <a:bodyPr>
            <a:normAutofit fontScale="83500" lnSpcReduction="10000"/>
          </a:bodyPr>
          <a:lstStyle/>
          <a:p>
            <a:pPr marL="216000" indent="-216000">
              <a:lnSpc>
                <a:spcPct val="100000"/>
              </a:lnSpc>
            </a:pPr>
            <a:r>
              <a:rPr lang="en-GB" sz="1200" b="0" strike="noStrike" spc="-1" dirty="0">
                <a:solidFill>
                  <a:srgbClr val="000000"/>
                </a:solidFill>
                <a:latin typeface="Arial"/>
                <a:ea typeface="+mn-ea"/>
              </a:rPr>
              <a:t>The process must then be planned, with </a:t>
            </a:r>
            <a:r>
              <a:rPr lang="en-GB" sz="1200" b="1" strike="noStrike" spc="-1" dirty="0">
                <a:solidFill>
                  <a:srgbClr val="000000"/>
                </a:solidFill>
                <a:latin typeface="Arial"/>
                <a:ea typeface="+mn-ea"/>
              </a:rPr>
              <a:t>periodic deliverables, reviews, and presentations </a:t>
            </a:r>
            <a:r>
              <a:rPr lang="en-GB" sz="1200" b="0" strike="noStrike" spc="-1" dirty="0">
                <a:solidFill>
                  <a:srgbClr val="000000"/>
                </a:solidFill>
                <a:latin typeface="Arial"/>
                <a:ea typeface="+mn-ea"/>
              </a:rPr>
              <a:t>to management.</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This iterative process begins with the identification and inventory of assets, including all elements of an organization’s system, such as </a:t>
            </a:r>
            <a:r>
              <a:rPr lang="en-GB" sz="1200" b="1" strike="noStrike" spc="-1" dirty="0">
                <a:solidFill>
                  <a:srgbClr val="000000"/>
                </a:solidFill>
                <a:latin typeface="Arial"/>
                <a:ea typeface="+mn-ea"/>
              </a:rPr>
              <a:t>people, procedures, data and information, software, hardware, and networking elements.</a:t>
            </a:r>
            <a:endParaRPr lang="en-GB" sz="1200" b="1" strike="noStrike" spc="-1" dirty="0">
              <a:latin typeface="Arial"/>
            </a:endParaRPr>
          </a:p>
          <a:p>
            <a:pPr marL="216000" indent="-216000">
              <a:lnSpc>
                <a:spcPct val="100000"/>
              </a:lnSpc>
            </a:pPr>
            <a:r>
              <a:rPr lang="en-GB" sz="1200" b="0" strike="noStrike" spc="-1" dirty="0">
                <a:solidFill>
                  <a:srgbClr val="000000"/>
                </a:solidFill>
                <a:latin typeface="Arial"/>
                <a:ea typeface="+mn-ea"/>
              </a:rPr>
              <a:t>The objective of this process is </a:t>
            </a:r>
            <a:r>
              <a:rPr lang="en-GB" sz="1200" b="1" strike="noStrike" spc="-1" dirty="0">
                <a:solidFill>
                  <a:srgbClr val="000000"/>
                </a:solidFill>
                <a:latin typeface="Arial"/>
                <a:ea typeface="+mn-ea"/>
              </a:rPr>
              <a:t>to establish the relative priority </a:t>
            </a:r>
            <a:r>
              <a:rPr lang="en-GB" sz="1200" b="0" strike="noStrike" spc="-1" dirty="0">
                <a:solidFill>
                  <a:srgbClr val="000000"/>
                </a:solidFill>
                <a:latin typeface="Arial"/>
                <a:ea typeface="+mn-ea"/>
              </a:rPr>
              <a:t>of assets to the success of the organization.</a:t>
            </a: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Creating an inventory of information assets is a critical function of </a:t>
            </a:r>
            <a:r>
              <a:rPr lang="en-GB" sz="1200" b="1" strike="noStrike" spc="-1" dirty="0">
                <a:solidFill>
                  <a:srgbClr val="000000"/>
                </a:solidFill>
                <a:latin typeface="Arial"/>
                <a:ea typeface="+mn-ea"/>
              </a:rPr>
              <a:t>understanding what the organization is protecting</a:t>
            </a:r>
            <a:r>
              <a:rPr lang="en-GB" sz="1200" b="0" strike="noStrike" spc="-1" dirty="0">
                <a:solidFill>
                  <a:srgbClr val="000000"/>
                </a:solidFill>
                <a:latin typeface="Arial"/>
                <a:ea typeface="+mn-ea"/>
              </a:rPr>
              <a:t>.</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Data Classification and Management Corporate and government organizations use a variety of classification schemes. Many corporations use a </a:t>
            </a:r>
            <a:r>
              <a:rPr lang="en-GB" sz="1200" b="1" strike="noStrike" spc="-1" dirty="0">
                <a:solidFill>
                  <a:srgbClr val="000000"/>
                </a:solidFill>
                <a:latin typeface="Arial"/>
                <a:ea typeface="+mn-ea"/>
              </a:rPr>
              <a:t>data classification scheme to help secure the confidentiality and integrity of information.</a:t>
            </a:r>
          </a:p>
          <a:p>
            <a:pPr marL="216000" indent="-216000">
              <a:lnSpc>
                <a:spcPct val="100000"/>
              </a:lnSpc>
            </a:pPr>
            <a:endParaRPr lang="en-GB" sz="1200" b="1" strike="noStrike" spc="-1" dirty="0">
              <a:latin typeface="Arial"/>
            </a:endParaRPr>
          </a:p>
          <a:p>
            <a:pPr marL="216000" indent="-216000">
              <a:lnSpc>
                <a:spcPct val="100000"/>
              </a:lnSpc>
            </a:pPr>
            <a:r>
              <a:rPr lang="en-GB" sz="1200" b="0" strike="noStrike" spc="-1" dirty="0">
                <a:solidFill>
                  <a:srgbClr val="000000"/>
                </a:solidFill>
                <a:latin typeface="Arial"/>
                <a:ea typeface="+mn-ea"/>
              </a:rPr>
              <a:t>Information Asset Prioritization Once the inventory and value assessment are complete, you can prioritize each asset using a straightforward process known as </a:t>
            </a:r>
            <a:r>
              <a:rPr lang="en-GB" sz="1200" b="1" strike="noStrike" spc="-1" dirty="0">
                <a:solidFill>
                  <a:srgbClr val="000000"/>
                </a:solidFill>
                <a:latin typeface="Arial"/>
                <a:ea typeface="+mn-ea"/>
              </a:rPr>
              <a:t>weighted factor analysis or simply </a:t>
            </a:r>
            <a:r>
              <a:rPr lang="en-GB" sz="1200" b="0" strike="noStrike" spc="-1" dirty="0">
                <a:solidFill>
                  <a:srgbClr val="000000"/>
                </a:solidFill>
                <a:latin typeface="Arial"/>
                <a:ea typeface="+mn-ea"/>
              </a:rPr>
              <a:t>using a weighted table.</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Which threats present a danger to an organization’s assets in the given environment?</a:t>
            </a: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Which threats represent the most danger to the organization’s information?</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Once you have identified the organization’s information assets and documented some criteria for beginning to assess the threats it faces, you review each information asset for each relevant threat and create a list of vulnerabilities.</a:t>
            </a: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Vulnerabilities are specific avenues that threat</a:t>
            </a: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agents can exploit to attack an information asset.</a:t>
            </a:r>
            <a:endParaRPr lang="en-GB" sz="1200" b="0" strike="noStrike" spc="-1" dirty="0">
              <a:latin typeface="Arial"/>
            </a:endParaRPr>
          </a:p>
        </p:txBody>
      </p:sp>
      <p:sp>
        <p:nvSpPr>
          <p:cNvPr id="296"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5BF5CAB0-8726-462E-A707-14F32358C300}" type="slidenum">
              <a:rPr lang="en-US" sz="1200" b="0" strike="noStrike" spc="-1">
                <a:solidFill>
                  <a:srgbClr val="000000"/>
                </a:solidFill>
                <a:latin typeface="Arial"/>
                <a:ea typeface="ＭＳ Ｐゴシック"/>
              </a:rPr>
              <a:t>6</a:t>
            </a:fld>
            <a:endParaRPr lang="en-GB" sz="1200" b="0" strike="noStrike" spc="-1">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9" name="PlaceHolder 1"/>
          <p:cNvSpPr>
            <a:spLocks noGrp="1" noRot="1" noChangeAspect="1"/>
          </p:cNvSpPr>
          <p:nvPr>
            <p:ph type="sldImg"/>
          </p:nvPr>
        </p:nvSpPr>
        <p:spPr>
          <a:xfrm>
            <a:off x="1143000" y="685800"/>
            <a:ext cx="4572000" cy="3429000"/>
          </a:xfrm>
          <a:prstGeom prst="rect">
            <a:avLst/>
          </a:prstGeom>
        </p:spPr>
      </p:sp>
      <p:sp>
        <p:nvSpPr>
          <p:cNvPr id="340" name="PlaceHolder 2"/>
          <p:cNvSpPr>
            <a:spLocks noGrp="1"/>
          </p:cNvSpPr>
          <p:nvPr>
            <p:ph type="body"/>
          </p:nvPr>
        </p:nvSpPr>
        <p:spPr>
          <a:xfrm>
            <a:off x="685800" y="4343400"/>
            <a:ext cx="5486040" cy="4114440"/>
          </a:xfrm>
          <a:prstGeom prst="rect">
            <a:avLst/>
          </a:prstGeom>
        </p:spPr>
        <p:txBody>
          <a:bodyPr>
            <a:normAutofit fontScale="78500" lnSpcReduction="10000"/>
          </a:bodyPr>
          <a:lstStyle/>
          <a:p>
            <a:pPr marL="216000" indent="-216000">
              <a:lnSpc>
                <a:spcPct val="100000"/>
              </a:lnSpc>
            </a:pPr>
            <a:r>
              <a:rPr lang="en-GB" sz="1200" b="0" strike="noStrike" spc="-1" dirty="0">
                <a:solidFill>
                  <a:srgbClr val="000000"/>
                </a:solidFill>
                <a:latin typeface="Arial"/>
                <a:ea typeface="+mn-ea"/>
              </a:rPr>
              <a:t>Now that you have identified the organization’s information assets and its threats and vulnerabilities, you can evaluate the relative risk for each vulnerability. This process is called risk assessment.</a:t>
            </a:r>
            <a:endParaRPr lang="en-GB" sz="1200" b="0" strike="noStrike" spc="-1" dirty="0">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dirty="0">
              <a:latin typeface="Arial"/>
            </a:endParaRPr>
          </a:p>
          <a:p>
            <a:pPr marL="216000" indent="-216000">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dirty="0">
                <a:solidFill>
                  <a:srgbClr val="000000"/>
                </a:solidFill>
                <a:latin typeface="Arial"/>
                <a:ea typeface="+mn-ea"/>
              </a:rPr>
              <a:t>Risk assessment assigns a risk rating or score to each information asset. While this number does not mean anything in absolute terms, it is useful in gauging the relative risk to each vulnerable information asset and it facilitates the development of comparative ratings later in the risk control process.</a:t>
            </a:r>
            <a:endParaRPr lang="en-GB" sz="1200" b="0" strike="noStrike" spc="-1" dirty="0">
              <a:latin typeface="Arial"/>
            </a:endParaRPr>
          </a:p>
          <a:p>
            <a:pPr marL="216000" indent="-216000">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dirty="0">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400" b="0" strike="noStrike" spc="-1" dirty="0">
              <a:latin typeface="Arial"/>
            </a:endParaRPr>
          </a:p>
        </p:txBody>
      </p:sp>
      <p:sp>
        <p:nvSpPr>
          <p:cNvPr id="341"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7707617F-A74C-4F56-B553-D225E7F98924}" type="slidenum">
              <a:rPr lang="en-US" sz="1200" b="0" strike="noStrike" spc="-1">
                <a:solidFill>
                  <a:srgbClr val="000000"/>
                </a:solidFill>
                <a:latin typeface="Arial"/>
                <a:ea typeface="ＭＳ Ｐゴシック"/>
              </a:rPr>
              <a:t>7</a:t>
            </a:fld>
            <a:endParaRPr lang="en-GB" sz="1200" b="0" strike="noStrike" spc="-1">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2" name="PlaceHolder 1"/>
          <p:cNvSpPr>
            <a:spLocks noGrp="1" noRot="1" noChangeAspect="1"/>
          </p:cNvSpPr>
          <p:nvPr>
            <p:ph type="sldImg"/>
          </p:nvPr>
        </p:nvSpPr>
        <p:spPr>
          <a:xfrm>
            <a:off x="1143000" y="685800"/>
            <a:ext cx="4572000" cy="3429000"/>
          </a:xfrm>
          <a:prstGeom prst="rect">
            <a:avLst/>
          </a:prstGeom>
        </p:spPr>
      </p:sp>
      <p:sp>
        <p:nvSpPr>
          <p:cNvPr id="343" name="PlaceHolder 2"/>
          <p:cNvSpPr>
            <a:spLocks noGrp="1"/>
          </p:cNvSpPr>
          <p:nvPr>
            <p:ph type="body"/>
          </p:nvPr>
        </p:nvSpPr>
        <p:spPr>
          <a:xfrm>
            <a:off x="685800" y="4343400"/>
            <a:ext cx="5486040" cy="4114440"/>
          </a:xfrm>
          <a:prstGeom prst="rect">
            <a:avLst/>
          </a:prstGeom>
        </p:spPr>
        <p:txBody>
          <a:bodyPr>
            <a:normAutofit fontScale="80000" lnSpcReduction="10000"/>
          </a:bodyPr>
          <a:lstStyle/>
          <a:p>
            <a:pPr marL="216000" indent="-216000">
              <a:lnSpc>
                <a:spcPct val="100000"/>
              </a:lnSpc>
            </a:pPr>
            <a:r>
              <a:rPr lang="en-GB" sz="1200" b="0" strike="noStrike" spc="-1">
                <a:solidFill>
                  <a:srgbClr val="000000"/>
                </a:solidFill>
                <a:latin typeface="Arial"/>
                <a:ea typeface="+mn-ea"/>
              </a:rPr>
              <a:t>The goal at this point is to create a method for evaluating the relative risk of each listed vulnerability.</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Loss frequency describes an assessment of the likelihood of an attack combined with its expected probability of success if it targets your organization (attack success probability).</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Likelihood In risk assessment, you assign a numeric value to the likelihood of an attack on your organization.</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For example, if an organization within a particular industry is targeted by hackers once every five years, the annualized likelihood of attack is 1/5, or 20 percent.</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This likelihood is often relayed as a 20 percent probability of an attack, given the current control structure.</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Loss Event Frequency Combining the likelihood and attack success probability results in an assessment of the loss frequency, also known as loss event frequency.</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In other words, loss frequency is the probability that an organization will be the target of an attack, multiplied by the probability that the organization’s information assets will be successfully compromised if attacked.</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The next important step of risk assessment is to determine how much of an information asset could be lost in a successful attack. This quantity is known as the loss magnitude or asset</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exposure; its evaluation can be quantitative or qualitative.</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Organizations usually have some level of experience in creating best-case, worst-case, and most likely outcomes for various scenarios.</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The same types of calculations apply when determining loss magnitude.</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If an organization can determine loss frequency and loss magnitude for an asset, it can then calculate the risk to the asset.</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For each threat and its associated vulnerabilities that have residual risk, you must create a ranking of their relative risk levels.</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Documenting the Results of Risk Assessment </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By the end of the risk assessment process, you will probably have long lists of information assets and data about each of them. </a:t>
            </a:r>
            <a:endParaRPr lang="en-GB" sz="1200" b="0" strike="noStrike" spc="-1">
              <a:latin typeface="Arial"/>
            </a:endParaRPr>
          </a:p>
          <a:p>
            <a:pPr marL="216000" indent="-216000">
              <a:lnSpc>
                <a:spcPct val="100000"/>
              </a:lnSpc>
            </a:pPr>
            <a:endParaRPr lang="en-GB" sz="1200" b="0" strike="noStrike" spc="-1">
              <a:latin typeface="Arial"/>
            </a:endParaRPr>
          </a:p>
        </p:txBody>
      </p:sp>
      <p:sp>
        <p:nvSpPr>
          <p:cNvPr id="344"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8C9A30E2-412B-46D2-88D8-D5678175C131}" type="slidenum">
              <a:rPr lang="en-US" sz="1200" b="0" strike="noStrike" spc="-1">
                <a:solidFill>
                  <a:srgbClr val="000000"/>
                </a:solidFill>
                <a:latin typeface="Arial"/>
                <a:ea typeface="ＭＳ Ｐゴシック"/>
              </a:rPr>
              <a:t>8</a:t>
            </a:fld>
            <a:endParaRPr lang="en-GB" sz="1200" b="0" strike="noStrike" spc="-1">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0" name="PlaceHolder 1"/>
          <p:cNvSpPr>
            <a:spLocks noGrp="1" noRot="1" noChangeAspect="1"/>
          </p:cNvSpPr>
          <p:nvPr>
            <p:ph type="sldImg"/>
          </p:nvPr>
        </p:nvSpPr>
        <p:spPr>
          <a:xfrm>
            <a:off x="1143000" y="685800"/>
            <a:ext cx="4572000" cy="3429000"/>
          </a:xfrm>
          <a:prstGeom prst="rect">
            <a:avLst/>
          </a:prstGeom>
        </p:spPr>
      </p:sp>
      <p:sp>
        <p:nvSpPr>
          <p:cNvPr id="361" name="PlaceHolder 2"/>
          <p:cNvSpPr>
            <a:spLocks noGrp="1"/>
          </p:cNvSpPr>
          <p:nvPr>
            <p:ph type="body"/>
          </p:nvPr>
        </p:nvSpPr>
        <p:spPr>
          <a:xfrm>
            <a:off x="685800" y="4343400"/>
            <a:ext cx="5486040" cy="4114440"/>
          </a:xfrm>
          <a:prstGeom prst="rect">
            <a:avLst/>
          </a:prstGeom>
        </p:spPr>
        <p:txBody>
          <a:bodyPr>
            <a:normAutofit fontScale="40000" lnSpcReduction="10000"/>
          </a:bodyPr>
          <a:lstStyle/>
          <a:p>
            <a:pPr marL="216000" indent="-216000">
              <a:lnSpc>
                <a:spcPct val="100000"/>
              </a:lnSpc>
            </a:pPr>
            <a:r>
              <a:rPr lang="en-GB" sz="1200" b="0" strike="noStrike" spc="-1">
                <a:solidFill>
                  <a:srgbClr val="000000"/>
                </a:solidFill>
                <a:latin typeface="Arial"/>
                <a:ea typeface="+mn-ea"/>
              </a:rPr>
              <a:t>When an organization’s management determines that risks from information security threats are creating a competitive disadvantage, it empowers the information technology and information</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security communities of interest to control the risks.</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Risk control involves three basic steps: selection of control strategies, justification of these strategies to upper management, and the implementation, monitoring, and ongoing assessment</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of the adopted controls.</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 </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The defense risk control strategy attempts to prevent the exploitation of vulnerabilities. This strategy is the preferred approach to controlling risk.</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The defense strategy includes three common methods:</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 Application of policy</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 Education and training</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 Application of technology</a:t>
            </a:r>
            <a:endParaRPr lang="en-GB" sz="1200" b="0" strike="noStrike" spc="-1">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a:latin typeface="Arial"/>
            </a:endParaRPr>
          </a:p>
          <a:p>
            <a:pPr marL="216000" indent="-216000">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Arial"/>
                <a:ea typeface="+mn-ea"/>
              </a:rPr>
              <a:t>The transference risk control strategy attempts to shift risk to other assets, other processes, or other organizations.</a:t>
            </a:r>
            <a:endParaRPr lang="en-GB" sz="1200" b="0" strike="noStrike" spc="-1">
              <a:latin typeface="Arial"/>
            </a:endParaRPr>
          </a:p>
          <a:p>
            <a:pPr marL="216000" indent="-216000">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a:latin typeface="Arial"/>
            </a:endParaRPr>
          </a:p>
          <a:p>
            <a:pPr marL="216000" indent="-216000">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Arial"/>
                <a:ea typeface="+mn-ea"/>
              </a:rPr>
              <a:t>The mitigation risk control strategy attempts to reduce the impact of an attack rather than reduce the success of the attack itself. This approach requires the creation of three types of contingency</a:t>
            </a:r>
            <a:endParaRPr lang="en-GB" sz="1200" b="0" strike="noStrike" spc="-1">
              <a:latin typeface="Arial"/>
            </a:endParaRPr>
          </a:p>
          <a:p>
            <a:pPr marL="216000" indent="-216000">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Arial"/>
                <a:ea typeface="+mn-ea"/>
              </a:rPr>
              <a:t>plans: the incident response plan, the disaster recovery plan, and the business continuity plan.</a:t>
            </a:r>
            <a:endParaRPr lang="en-GB" sz="1200" b="0" strike="noStrike" spc="-1">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Arial"/>
                <a:ea typeface="+mn-ea"/>
              </a:rPr>
              <a:t>The most common mitigation plans are contingency plans, which was discussed in the previous lecture that is:</a:t>
            </a:r>
            <a:endParaRPr lang="en-GB" sz="1200" b="0" strike="noStrike" spc="-1">
              <a:latin typeface="Arial"/>
            </a:endParaRPr>
          </a:p>
          <a:p>
            <a:pPr marL="171360" indent="-171000">
              <a:lnSpc>
                <a:spcPct val="100000"/>
              </a:lnSpc>
              <a:buClr>
                <a:srgbClr val="000000"/>
              </a:buClr>
              <a:buFont typeface="Aria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Arial"/>
                <a:ea typeface="+mn-ea"/>
              </a:rPr>
              <a:t>Incident response (IR) plan: </a:t>
            </a:r>
            <a:endParaRPr lang="en-GB" sz="1200" b="0" strike="noStrike" spc="-1">
              <a:latin typeface="Arial"/>
            </a:endParaRPr>
          </a:p>
          <a:p>
            <a:pPr marL="171360" indent="-171000">
              <a:lnSpc>
                <a:spcPct val="100000"/>
              </a:lnSpc>
              <a:buClr>
                <a:srgbClr val="000000"/>
              </a:buClr>
              <a:buFont typeface="Aria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Arial"/>
                <a:ea typeface="+mn-ea"/>
              </a:rPr>
              <a:t>Disaster recovery (DR) plan: </a:t>
            </a:r>
            <a:endParaRPr lang="en-GB" sz="1200" b="0" strike="noStrike" spc="-1">
              <a:latin typeface="Arial"/>
            </a:endParaRPr>
          </a:p>
          <a:p>
            <a:pPr marL="171360" indent="-171000">
              <a:lnSpc>
                <a:spcPct val="100000"/>
              </a:lnSpc>
              <a:buClr>
                <a:srgbClr val="000000"/>
              </a:buClr>
              <a:buFont typeface="Aria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Arial"/>
                <a:ea typeface="+mn-ea"/>
              </a:rPr>
              <a:t>Business continuity (BC) plan:</a:t>
            </a:r>
            <a:endParaRPr lang="en-GB" sz="1200" b="0" strike="noStrike" spc="-1">
              <a:latin typeface="Arial"/>
            </a:endParaRPr>
          </a:p>
          <a:p>
            <a:pPr>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Arial"/>
                <a:ea typeface="+mn-ea"/>
              </a:rPr>
              <a:t>The acceptance risk control strategy is the choice to do nothing more to protect a vulnerability based on the current residual risk and the organization’s risk appetite. </a:t>
            </a:r>
            <a:endParaRPr lang="en-GB" sz="12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Arial"/>
                <a:ea typeface="+mn-ea"/>
              </a:rPr>
              <a:t>This strategy may or may not be a conscious business decision.</a:t>
            </a:r>
            <a:endParaRPr lang="en-GB" sz="12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Arial"/>
                <a:ea typeface="+mn-ea"/>
              </a:rPr>
              <a:t>The termination risk control strategy directs the organization to avoid business activities that introduce uncontrollable risks. </a:t>
            </a:r>
            <a:endParaRPr lang="en-GB" sz="12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Arial"/>
                <a:ea typeface="+mn-ea"/>
              </a:rPr>
              <a:t>For example, if an organization studies the risks of implementing business-to-consumer e-commerce operations and determines that the risks are not sufficiently offset by the potential benefits, the organization may seek an alternate mechanism</a:t>
            </a:r>
            <a:endParaRPr lang="en-GB" sz="12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Arial"/>
                <a:ea typeface="+mn-ea"/>
              </a:rPr>
              <a:t>to meet customer needs—perhaps developing new channels for product distribution or new partnership opportunities.</a:t>
            </a:r>
            <a:endParaRPr lang="en-GB" sz="12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a:latin typeface="Arial"/>
            </a:endParaRPr>
          </a:p>
          <a:p>
            <a:pPr>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a:latin typeface="Arial"/>
            </a:endParaRPr>
          </a:p>
          <a:p>
            <a:pPr>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a:latin typeface="Arial"/>
            </a:endParaRPr>
          </a:p>
          <a:p>
            <a:pPr>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strike="noStrike" spc="-1">
                <a:solidFill>
                  <a:srgbClr val="000000"/>
                </a:solidFill>
                <a:latin typeface="Arial"/>
                <a:ea typeface="Lucida Sans Unicode"/>
              </a:rPr>
              <a:t>Risk Control Strategies</a:t>
            </a:r>
            <a:endParaRPr lang="en-GB" sz="2000" b="0" strike="noStrike" spc="-1">
              <a:latin typeface="Arial"/>
            </a:endParaRPr>
          </a:p>
          <a:p>
            <a:pPr marL="343080" indent="-342720">
              <a:lnSpc>
                <a:spcPct val="100000"/>
              </a:lnSpc>
              <a:spcBef>
                <a:spcPts val="499"/>
              </a:spcBef>
              <a:buClr>
                <a:srgbClr val="222222"/>
              </a:buClr>
              <a:buFont typeface="Aria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500" b="0" strike="noStrike" spc="-1">
                <a:solidFill>
                  <a:srgbClr val="222222"/>
                </a:solidFill>
                <a:latin typeface="Arial"/>
                <a:ea typeface="Lucida Sans Unicode"/>
              </a:rPr>
              <a:t>Involves selection of control strategies, justification of strategies to upper management, and implementation/monitoring/ongoing assessment of adopted controls</a:t>
            </a:r>
            <a:endParaRPr lang="en-GB" sz="2500" b="0" strike="noStrike" spc="-1">
              <a:latin typeface="Arial"/>
            </a:endParaRPr>
          </a:p>
          <a:p>
            <a:pPr marL="343080" indent="-342720">
              <a:lnSpc>
                <a:spcPct val="100000"/>
              </a:lnSpc>
              <a:spcBef>
                <a:spcPts val="499"/>
              </a:spcBef>
              <a:buClr>
                <a:srgbClr val="222222"/>
              </a:buClr>
              <a:buFont typeface="Arial"/>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500" b="0" strike="noStrike" spc="-1">
                <a:solidFill>
                  <a:srgbClr val="222222"/>
                </a:solidFill>
                <a:latin typeface="Arial"/>
                <a:ea typeface="Lucida Sans Unicode"/>
              </a:rPr>
              <a:t>Once ranked vulnerability risk worksheet complete, must choose one of five strategies to control each risk: </a:t>
            </a:r>
            <a:endParaRPr lang="en-GB" sz="2500" b="0" strike="noStrike" spc="-1">
              <a:latin typeface="Arial"/>
            </a:endParaRPr>
          </a:p>
          <a:p>
            <a:pPr marL="743040" lvl="1" indent="-285480">
              <a:lnSpc>
                <a:spcPct val="100000"/>
              </a:lnSpc>
              <a:spcBef>
                <a:spcPts val="400"/>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000" b="0" strike="noStrike" spc="-1">
                <a:solidFill>
                  <a:srgbClr val="222222"/>
                </a:solidFill>
                <a:latin typeface="Arial"/>
                <a:ea typeface="Lucida Sans Unicode"/>
              </a:rPr>
              <a:t>Defense</a:t>
            </a:r>
            <a:endParaRPr lang="en-GB" sz="2000" b="0" strike="noStrike" spc="-1">
              <a:latin typeface="Arial"/>
            </a:endParaRPr>
          </a:p>
          <a:p>
            <a:pPr marL="743040" lvl="1" indent="-285480">
              <a:lnSpc>
                <a:spcPct val="100000"/>
              </a:lnSpc>
              <a:spcBef>
                <a:spcPts val="400"/>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000" b="0" strike="noStrike" spc="-1">
                <a:solidFill>
                  <a:srgbClr val="222222"/>
                </a:solidFill>
                <a:latin typeface="Arial"/>
                <a:ea typeface="Lucida Sans Unicode"/>
              </a:rPr>
              <a:t>Transfer</a:t>
            </a:r>
            <a:endParaRPr lang="en-GB" sz="2000" b="0" strike="noStrike" spc="-1">
              <a:latin typeface="Arial"/>
            </a:endParaRPr>
          </a:p>
          <a:p>
            <a:pPr marL="743040" lvl="1" indent="-285480">
              <a:lnSpc>
                <a:spcPct val="100000"/>
              </a:lnSpc>
              <a:spcBef>
                <a:spcPts val="400"/>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000" b="0" strike="noStrike" spc="-1">
                <a:solidFill>
                  <a:srgbClr val="222222"/>
                </a:solidFill>
                <a:latin typeface="Arial"/>
                <a:ea typeface="Lucida Sans Unicode"/>
              </a:rPr>
              <a:t>Mitigation</a:t>
            </a:r>
            <a:endParaRPr lang="en-GB" sz="2000" b="0" strike="noStrike" spc="-1">
              <a:latin typeface="Arial"/>
            </a:endParaRPr>
          </a:p>
          <a:p>
            <a:pPr marL="743040" lvl="1" indent="-285480">
              <a:lnSpc>
                <a:spcPct val="100000"/>
              </a:lnSpc>
              <a:spcBef>
                <a:spcPts val="400"/>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000" b="0" strike="noStrike" spc="-1">
                <a:solidFill>
                  <a:srgbClr val="222222"/>
                </a:solidFill>
                <a:latin typeface="Arial"/>
                <a:ea typeface="Lucida Sans Unicode"/>
              </a:rPr>
              <a:t>Acceptance</a:t>
            </a:r>
            <a:endParaRPr lang="en-GB" sz="2000" b="0" strike="noStrike" spc="-1">
              <a:latin typeface="Arial"/>
            </a:endParaRPr>
          </a:p>
          <a:p>
            <a:pPr marL="743040" lvl="1" indent="-285480">
              <a:lnSpc>
                <a:spcPct val="100000"/>
              </a:lnSpc>
              <a:spcBef>
                <a:spcPts val="400"/>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000" b="0" strike="noStrike" spc="-1">
                <a:solidFill>
                  <a:srgbClr val="222222"/>
                </a:solidFill>
                <a:latin typeface="Arial"/>
                <a:ea typeface="Lucida Sans Unicode"/>
              </a:rPr>
              <a:t>Termination</a:t>
            </a:r>
            <a:endParaRPr lang="en-GB" sz="20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a:latin typeface="Arial"/>
            </a:endParaRPr>
          </a:p>
        </p:txBody>
      </p:sp>
      <p:sp>
        <p:nvSpPr>
          <p:cNvPr id="362"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667326C4-2B06-429F-8400-95E4A28A5A25}" type="slidenum">
              <a:rPr lang="en-US" sz="1200" b="0" strike="noStrike" spc="-1">
                <a:solidFill>
                  <a:srgbClr val="000000"/>
                </a:solidFill>
                <a:latin typeface="Arial"/>
                <a:ea typeface="ＭＳ Ｐゴシック"/>
              </a:rPr>
              <a:t>9</a:t>
            </a:fld>
            <a:endParaRPr lang="en-GB" sz="1200" b="0" strike="noStrike" spc="-1">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 name="PlaceHolder 1"/>
          <p:cNvSpPr>
            <a:spLocks noGrp="1" noRot="1" noChangeAspect="1"/>
          </p:cNvSpPr>
          <p:nvPr>
            <p:ph type="sldImg"/>
          </p:nvPr>
        </p:nvSpPr>
        <p:spPr>
          <a:xfrm>
            <a:off x="1143000" y="685800"/>
            <a:ext cx="4572000" cy="3429000"/>
          </a:xfrm>
          <a:prstGeom prst="rect">
            <a:avLst/>
          </a:prstGeom>
        </p:spPr>
      </p:sp>
      <p:sp>
        <p:nvSpPr>
          <p:cNvPr id="400" name="PlaceHolder 2"/>
          <p:cNvSpPr>
            <a:spLocks noGrp="1"/>
          </p:cNvSpPr>
          <p:nvPr>
            <p:ph type="body"/>
          </p:nvPr>
        </p:nvSpPr>
        <p:spPr>
          <a:xfrm>
            <a:off x="685800" y="4343400"/>
            <a:ext cx="5486040" cy="4114440"/>
          </a:xfrm>
          <a:prstGeom prst="rect">
            <a:avLst/>
          </a:prstGeom>
        </p:spPr>
        <p:txBody>
          <a:bodyPr>
            <a:normAutofit fontScale="32500" lnSpcReduction="10000"/>
          </a:bodyPr>
          <a:lstStyle/>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strike="noStrike" spc="-1">
                <a:latin typeface="Arial"/>
                <a:ea typeface="Lucida Sans Unicode"/>
              </a:rPr>
              <a:t>Benchmarking and Best Practices</a:t>
            </a:r>
            <a:endParaRPr lang="en-GB" sz="2000" b="0" strike="noStrike" spc="-1">
              <a:latin typeface="Arial"/>
            </a:endParaRPr>
          </a:p>
          <a:p>
            <a:pPr marL="343080" indent="-342720">
              <a:lnSpc>
                <a:spcPct val="100000"/>
              </a:lnSpc>
              <a:spcBef>
                <a:spcPts val="51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An alternative approach to risk management</a:t>
            </a:r>
            <a:endParaRPr lang="en-GB" sz="2600" b="0" strike="noStrike" spc="-1">
              <a:latin typeface="Arial"/>
            </a:endParaRPr>
          </a:p>
          <a:p>
            <a:pPr marL="343080" indent="-342720">
              <a:lnSpc>
                <a:spcPct val="100000"/>
              </a:lnSpc>
              <a:spcBef>
                <a:spcPts val="51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Benchmarking: process of seeking out and studying practices in other organizations that one’s own organization desires to duplicate</a:t>
            </a:r>
            <a:endParaRPr lang="en-GB" sz="2600" b="0" strike="noStrike" spc="-1">
              <a:latin typeface="Arial"/>
            </a:endParaRPr>
          </a:p>
          <a:p>
            <a:pPr marL="343080" indent="-342720">
              <a:lnSpc>
                <a:spcPct val="100000"/>
              </a:lnSpc>
              <a:spcBef>
                <a:spcPts val="51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One of two measures typically used to compare practices: </a:t>
            </a:r>
            <a:endParaRPr lang="en-GB" sz="2600" b="0" strike="noStrike" spc="-1">
              <a:latin typeface="Arial"/>
            </a:endParaRPr>
          </a:p>
          <a:p>
            <a:pPr marL="743040" lvl="1" indent="-285480">
              <a:lnSpc>
                <a:spcPct val="100000"/>
              </a:lnSpc>
              <a:spcBef>
                <a:spcPts val="47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Metrics-based measures; based on numerical standards</a:t>
            </a:r>
            <a:endParaRPr lang="en-GB" sz="2400" b="0" strike="noStrike" spc="-1">
              <a:latin typeface="Arial"/>
            </a:endParaRPr>
          </a:p>
          <a:p>
            <a:pPr marL="743040" lvl="1" indent="-285480">
              <a:lnSpc>
                <a:spcPct val="100000"/>
              </a:lnSpc>
              <a:spcBef>
                <a:spcPts val="47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Process-based measures; more strategic and less focused on numbers</a:t>
            </a:r>
            <a:endParaRPr lang="en-GB" sz="2400" b="0" strike="noStrike" spc="-1">
              <a:latin typeface="Arial"/>
            </a:endParaRPr>
          </a:p>
          <a:p>
            <a:pPr>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400" b="0" strike="noStrike" spc="-1">
              <a:latin typeface="Arial"/>
            </a:endParaRPr>
          </a:p>
          <a:p>
            <a:pPr>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strike="noStrike" spc="-1">
                <a:solidFill>
                  <a:srgbClr val="222222"/>
                </a:solidFill>
                <a:latin typeface="Arial"/>
                <a:ea typeface="Lucida Sans Unicode"/>
              </a:rPr>
              <a:t>Benchmarking/Best Practices cont’d.</a:t>
            </a:r>
            <a:endParaRPr lang="en-GB" sz="2000" b="0" strike="noStrike" spc="-1">
              <a:latin typeface="Arial"/>
            </a:endParaRPr>
          </a:p>
          <a:p>
            <a:pPr marL="343080" indent="-342720">
              <a:lnSpc>
                <a:spcPct val="100000"/>
              </a:lnSpc>
              <a:spcBef>
                <a:spcPts val="241"/>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222222"/>
                </a:solidFill>
                <a:latin typeface="Arial"/>
                <a:ea typeface="Lucida Sans Unicode"/>
              </a:rPr>
              <a:t>Standard of due care: when adopting levels of security for a legal </a:t>
            </a:r>
            <a:r>
              <a:rPr lang="en-US" sz="1200" b="0" strike="noStrike" spc="-1">
                <a:solidFill>
                  <a:srgbClr val="222222"/>
                </a:solidFill>
                <a:latin typeface="Arial"/>
                <a:ea typeface="Lucida Sans Unicode"/>
              </a:rPr>
              <a:t>defense</a:t>
            </a:r>
            <a:r>
              <a:rPr lang="en-GB" sz="1200" b="0" strike="noStrike" spc="-1">
                <a:solidFill>
                  <a:srgbClr val="222222"/>
                </a:solidFill>
                <a:latin typeface="Arial"/>
                <a:ea typeface="Lucida Sans Unicode"/>
              </a:rPr>
              <a:t>, organization shows it has done what any prudent organization would do in similar circumstances</a:t>
            </a:r>
            <a:endParaRPr lang="en-GB" sz="1200" b="0" strike="noStrike" spc="-1">
              <a:latin typeface="Arial"/>
            </a:endParaRPr>
          </a:p>
          <a:p>
            <a:pPr marL="343080" indent="-342720">
              <a:lnSpc>
                <a:spcPct val="100000"/>
              </a:lnSpc>
              <a:spcBef>
                <a:spcPts val="241"/>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222222"/>
                </a:solidFill>
                <a:latin typeface="Arial"/>
                <a:ea typeface="Lucida Sans Unicode"/>
              </a:rPr>
              <a:t>Application of controls at or above prescribed levels and maintenance of standards of due care show due diligence on organization’s part</a:t>
            </a:r>
            <a:endParaRPr lang="en-GB" sz="1200" b="0" strike="noStrike" spc="-1">
              <a:latin typeface="Arial"/>
            </a:endParaRPr>
          </a:p>
          <a:p>
            <a:pPr marL="343080" indent="-342720">
              <a:lnSpc>
                <a:spcPct val="100000"/>
              </a:lnSpc>
              <a:spcBef>
                <a:spcPts val="241"/>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222222"/>
                </a:solidFill>
                <a:latin typeface="Arial"/>
                <a:ea typeface="Lucida Sans Unicode"/>
              </a:rPr>
              <a:t>Failure to support standard of due care or due diligence can leave organization open to legal liability </a:t>
            </a:r>
            <a:endParaRPr lang="en-GB" sz="12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a:latin typeface="Arial"/>
            </a:endParaRPr>
          </a:p>
          <a:p>
            <a:pPr>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strike="noStrike" spc="-1">
                <a:solidFill>
                  <a:srgbClr val="222222"/>
                </a:solidFill>
                <a:latin typeface="Arial"/>
                <a:ea typeface="Lucida Sans Unicode"/>
              </a:rPr>
              <a:t>Best Business Practices</a:t>
            </a:r>
            <a:endParaRPr lang="en-GB" sz="2000" b="0" strike="noStrike" spc="-1">
              <a:latin typeface="Arial"/>
            </a:endParaRPr>
          </a:p>
          <a:p>
            <a:pPr marL="343080" indent="-342720">
              <a:lnSpc>
                <a:spcPct val="100000"/>
              </a:lnSpc>
              <a:spcBef>
                <a:spcPts val="51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Best business practices: security efforts that provide a superior level of information protection</a:t>
            </a:r>
            <a:endParaRPr lang="en-GB" sz="2600" b="0" strike="noStrike" spc="-1">
              <a:latin typeface="Arial"/>
            </a:endParaRPr>
          </a:p>
          <a:p>
            <a:pPr marL="343080" indent="-342720">
              <a:lnSpc>
                <a:spcPct val="100000"/>
              </a:lnSpc>
              <a:spcBef>
                <a:spcPts val="51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When considering best practices for adoption in an organization, consider:</a:t>
            </a:r>
            <a:endParaRPr lang="en-GB" sz="2600" b="0" strike="noStrike" spc="-1">
              <a:latin typeface="Arial"/>
            </a:endParaRPr>
          </a:p>
          <a:p>
            <a:pPr marL="743040" lvl="1" indent="-285480">
              <a:lnSpc>
                <a:spcPct val="100000"/>
              </a:lnSpc>
              <a:spcBef>
                <a:spcPts val="47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Does organization resemble identified target organization with best practice?</a:t>
            </a:r>
            <a:endParaRPr lang="en-GB" sz="2400" b="0" strike="noStrike" spc="-1">
              <a:latin typeface="Arial"/>
            </a:endParaRPr>
          </a:p>
          <a:p>
            <a:pPr marL="743040" lvl="1" indent="-285480">
              <a:lnSpc>
                <a:spcPct val="100000"/>
              </a:lnSpc>
              <a:spcBef>
                <a:spcPts val="47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Are expendable resources similar? </a:t>
            </a:r>
            <a:endParaRPr lang="en-GB" sz="2400" b="0" strike="noStrike" spc="-1">
              <a:latin typeface="Arial"/>
            </a:endParaRPr>
          </a:p>
          <a:p>
            <a:pPr marL="743040" lvl="1" indent="-285480">
              <a:lnSpc>
                <a:spcPct val="100000"/>
              </a:lnSpc>
              <a:spcBef>
                <a:spcPts val="47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Is organization in a similar threat environment?</a:t>
            </a:r>
            <a:endParaRPr lang="en-GB" sz="24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400" b="0" strike="noStrike" spc="-1">
              <a:latin typeface="Arial"/>
            </a:endParaRPr>
          </a:p>
          <a:p>
            <a:pPr>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strike="noStrike" spc="-1">
                <a:solidFill>
                  <a:srgbClr val="222222"/>
                </a:solidFill>
                <a:latin typeface="Arial"/>
                <a:ea typeface="Lucida Sans Unicode"/>
              </a:rPr>
              <a:t>Problems with Benchmarking and Best Practices</a:t>
            </a:r>
            <a:endParaRPr lang="en-GB" sz="2000" b="0" strike="noStrike" spc="-1">
              <a:latin typeface="Arial"/>
            </a:endParaRPr>
          </a:p>
          <a:p>
            <a:pPr marL="343080" indent="-342720">
              <a:lnSpc>
                <a:spcPct val="100000"/>
              </a:lnSpc>
              <a:spcBef>
                <a:spcPts val="51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Problems with the application of benchmarking and best practices</a:t>
            </a:r>
            <a:endParaRPr lang="en-GB" sz="2600" b="0" strike="noStrike" spc="-1">
              <a:latin typeface="Arial"/>
            </a:endParaRPr>
          </a:p>
          <a:p>
            <a:pPr marL="743040" lvl="1" indent="-285480">
              <a:lnSpc>
                <a:spcPct val="100000"/>
              </a:lnSpc>
              <a:spcBef>
                <a:spcPts val="47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Organizations don’t talk to each other (biggest problem)‏</a:t>
            </a:r>
            <a:endParaRPr lang="en-GB" sz="2400" b="0" strike="noStrike" spc="-1">
              <a:latin typeface="Arial"/>
            </a:endParaRPr>
          </a:p>
          <a:p>
            <a:pPr marL="743040" lvl="1" indent="-285480">
              <a:lnSpc>
                <a:spcPct val="100000"/>
              </a:lnSpc>
              <a:spcBef>
                <a:spcPts val="47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No two organizations are identical</a:t>
            </a:r>
            <a:endParaRPr lang="en-GB" sz="2400" b="0" strike="noStrike" spc="-1">
              <a:latin typeface="Arial"/>
            </a:endParaRPr>
          </a:p>
          <a:p>
            <a:pPr marL="743040" lvl="1" indent="-285480">
              <a:lnSpc>
                <a:spcPct val="100000"/>
              </a:lnSpc>
              <a:spcBef>
                <a:spcPts val="47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Best practices are a moving target</a:t>
            </a:r>
            <a:endParaRPr lang="en-GB" sz="2400" b="0" strike="noStrike" spc="-1">
              <a:latin typeface="Arial"/>
            </a:endParaRPr>
          </a:p>
          <a:p>
            <a:pPr marL="743040" lvl="1" indent="-285480">
              <a:lnSpc>
                <a:spcPct val="100000"/>
              </a:lnSpc>
              <a:spcBef>
                <a:spcPts val="47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Researching information security benchmarks doesn’t necessarily prepare practitioner for what to do next</a:t>
            </a:r>
            <a:endParaRPr lang="en-GB" sz="24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400" b="0" strike="noStrike" spc="-1">
              <a:latin typeface="Arial"/>
            </a:endParaRPr>
          </a:p>
          <a:p>
            <a:pPr>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strike="noStrike" spc="-1">
                <a:solidFill>
                  <a:srgbClr val="222222"/>
                </a:solidFill>
                <a:latin typeface="Arial"/>
                <a:ea typeface="Lucida Sans Unicode"/>
              </a:rPr>
              <a:t>Baselining</a:t>
            </a:r>
            <a:endParaRPr lang="en-GB" sz="2000" b="0" strike="noStrike" spc="-1">
              <a:latin typeface="Arial"/>
            </a:endParaRPr>
          </a:p>
          <a:p>
            <a:pPr marL="343080" indent="-342720">
              <a:lnSpc>
                <a:spcPct val="100000"/>
              </a:lnSpc>
              <a:spcBef>
                <a:spcPts val="51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Baselining</a:t>
            </a:r>
            <a:endParaRPr lang="en-GB" sz="2600" b="0" strike="noStrike" spc="-1">
              <a:latin typeface="Arial"/>
            </a:endParaRPr>
          </a:p>
          <a:p>
            <a:pPr marL="743040" lvl="1" indent="-285480">
              <a:lnSpc>
                <a:spcPct val="100000"/>
              </a:lnSpc>
              <a:spcBef>
                <a:spcPts val="47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Performance value or metric used to compare changes in object being measured</a:t>
            </a:r>
            <a:endParaRPr lang="en-GB" sz="2400" b="0" strike="noStrike" spc="-1">
              <a:latin typeface="Arial"/>
            </a:endParaRPr>
          </a:p>
          <a:p>
            <a:pPr marL="743040" lvl="1" indent="-285480">
              <a:lnSpc>
                <a:spcPct val="100000"/>
              </a:lnSpc>
              <a:spcBef>
                <a:spcPts val="47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In information security, baselining is comparison of past security activities and events against an organization’s future performance</a:t>
            </a:r>
            <a:endParaRPr lang="en-GB" sz="2400" b="0" strike="noStrike" spc="-1">
              <a:latin typeface="Arial"/>
            </a:endParaRPr>
          </a:p>
          <a:p>
            <a:pPr marL="743040" lvl="1" indent="-285480">
              <a:lnSpc>
                <a:spcPct val="100000"/>
              </a:lnSpc>
              <a:spcBef>
                <a:spcPts val="47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Useful during baselining to have a guide to the overall process </a:t>
            </a:r>
            <a:endParaRPr lang="en-GB" sz="24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4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4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400" b="0" strike="noStrike" spc="-1">
              <a:latin typeface="Arial"/>
            </a:endParaRPr>
          </a:p>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400" b="0" strike="noStrike" spc="-1">
              <a:latin typeface="Arial"/>
            </a:endParaRPr>
          </a:p>
        </p:txBody>
      </p:sp>
      <p:sp>
        <p:nvSpPr>
          <p:cNvPr id="401"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324F23D9-9B6B-4A00-9C4B-FAAA984EDDDC}" type="slidenum">
              <a:rPr lang="en-US" sz="1200" b="0" strike="noStrike" spc="-1">
                <a:solidFill>
                  <a:srgbClr val="000000"/>
                </a:solidFill>
                <a:latin typeface="Arial"/>
                <a:ea typeface="ＭＳ Ｐゴシック"/>
              </a:rPr>
              <a:t>10</a:t>
            </a:fld>
            <a:endParaRPr lang="en-GB" sz="1200" b="0" strike="noStrike" spc="-1">
              <a:latin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0" name="PlaceHolder 1"/>
          <p:cNvSpPr>
            <a:spLocks noGrp="1" noRot="1" noChangeAspect="1"/>
          </p:cNvSpPr>
          <p:nvPr>
            <p:ph type="sldImg"/>
          </p:nvPr>
        </p:nvSpPr>
        <p:spPr>
          <a:xfrm>
            <a:off x="1143000" y="685800"/>
            <a:ext cx="4572000" cy="3429000"/>
          </a:xfrm>
          <a:prstGeom prst="rect">
            <a:avLst/>
          </a:prstGeom>
        </p:spPr>
      </p:sp>
      <p:sp>
        <p:nvSpPr>
          <p:cNvPr id="421" name="PlaceHolder 2"/>
          <p:cNvSpPr>
            <a:spLocks noGrp="1"/>
          </p:cNvSpPr>
          <p:nvPr>
            <p:ph type="body"/>
          </p:nvPr>
        </p:nvSpPr>
        <p:spPr>
          <a:xfrm>
            <a:off x="685800" y="4343400"/>
            <a:ext cx="5486040" cy="4114440"/>
          </a:xfrm>
          <a:prstGeom prst="rect">
            <a:avLst/>
          </a:prstGeom>
        </p:spPr>
        <p:txBody>
          <a:bodyPr>
            <a:noAutofit/>
          </a:bodyPr>
          <a:lstStyle/>
          <a:p>
            <a:pP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dirty="0">
              <a:latin typeface="Arial"/>
            </a:endParaRPr>
          </a:p>
        </p:txBody>
      </p:sp>
      <p:sp>
        <p:nvSpPr>
          <p:cNvPr id="422"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25A40028-3ECE-40FB-820D-BDC3AC1EDF6B}" type="slidenum">
              <a:rPr lang="en-US" sz="1200" b="0" strike="noStrike" spc="-1">
                <a:solidFill>
                  <a:srgbClr val="000000"/>
                </a:solidFill>
                <a:latin typeface="Arial"/>
                <a:ea typeface="ＭＳ Ｐゴシック"/>
              </a:rPr>
              <a:t>11</a:t>
            </a:fld>
            <a:endParaRPr lang="en-GB" sz="1200" b="0" strike="noStrike" spc="-1">
              <a:latin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3" name="PlaceHolder 1"/>
          <p:cNvSpPr>
            <a:spLocks noGrp="1" noRot="1" noChangeAspect="1"/>
          </p:cNvSpPr>
          <p:nvPr>
            <p:ph type="sldImg"/>
          </p:nvPr>
        </p:nvSpPr>
        <p:spPr>
          <a:xfrm>
            <a:off x="1143000" y="685800"/>
            <a:ext cx="4572000" cy="3429000"/>
          </a:xfrm>
          <a:prstGeom prst="rect">
            <a:avLst/>
          </a:prstGeom>
        </p:spPr>
      </p:sp>
      <p:sp>
        <p:nvSpPr>
          <p:cNvPr id="424" name="PlaceHolder 2"/>
          <p:cNvSpPr>
            <a:spLocks noGrp="1"/>
          </p:cNvSpPr>
          <p:nvPr>
            <p:ph type="body"/>
          </p:nvPr>
        </p:nvSpPr>
        <p:spPr>
          <a:xfrm>
            <a:off x="685800" y="4343400"/>
            <a:ext cx="5486040" cy="4114440"/>
          </a:xfrm>
          <a:prstGeom prst="rect">
            <a:avLst/>
          </a:prstGeom>
        </p:spPr>
        <p:txBody>
          <a:bodyPr>
            <a:noAutofit/>
          </a:bodyPr>
          <a:lstStyle/>
          <a:p>
            <a:pPr>
              <a:lnSpc>
                <a:spcPct val="100000"/>
              </a:lnSpc>
            </a:pPr>
            <a:endParaRPr lang="en-GB" sz="2400" b="0" strike="noStrike" spc="-1" dirty="0">
              <a:latin typeface="Arial"/>
            </a:endParaRPr>
          </a:p>
        </p:txBody>
      </p:sp>
      <p:sp>
        <p:nvSpPr>
          <p:cNvPr id="425"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F009AFF1-7E3F-44DC-BA40-927BC2CC4E93}" type="slidenum">
              <a:rPr lang="en-US" sz="1200" b="0" strike="noStrike" spc="-1">
                <a:solidFill>
                  <a:srgbClr val="000000"/>
                </a:solidFill>
                <a:latin typeface="Arial"/>
                <a:ea typeface="ＭＳ Ｐゴシック"/>
              </a:rPr>
              <a:t>18</a:t>
            </a:fld>
            <a:endParaRPr lang="en-GB" sz="1200" b="0" strike="noStrike" spc="-1">
              <a:latin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5" name="PlaceHolder 2"/>
          <p:cNvSpPr>
            <a:spLocks noGrp="1"/>
          </p:cNvSpPr>
          <p:nvPr>
            <p:ph type="subTitle"/>
          </p:nvPr>
        </p:nvSpPr>
        <p:spPr>
          <a:xfrm>
            <a:off x="228600" y="1295280"/>
            <a:ext cx="8762760" cy="48304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7" name="PlaceHolder 2"/>
          <p:cNvSpPr>
            <a:spLocks noGrp="1"/>
          </p:cNvSpPr>
          <p:nvPr>
            <p:ph type="body"/>
          </p:nvPr>
        </p:nvSpPr>
        <p:spPr>
          <a:xfrm>
            <a:off x="228600" y="1295280"/>
            <a:ext cx="8762760" cy="483048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9" name="PlaceHolder 2"/>
          <p:cNvSpPr>
            <a:spLocks noGrp="1"/>
          </p:cNvSpPr>
          <p:nvPr>
            <p:ph type="body"/>
          </p:nvPr>
        </p:nvSpPr>
        <p:spPr>
          <a:xfrm>
            <a:off x="22860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0" name="PlaceHolder 3"/>
          <p:cNvSpPr>
            <a:spLocks noGrp="1"/>
          </p:cNvSpPr>
          <p:nvPr>
            <p:ph type="body"/>
          </p:nvPr>
        </p:nvSpPr>
        <p:spPr>
          <a:xfrm>
            <a:off x="471888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2" name="PlaceHolder 1"/>
          <p:cNvSpPr>
            <a:spLocks noGrp="1"/>
          </p:cNvSpPr>
          <p:nvPr>
            <p:ph type="subTitle"/>
          </p:nvPr>
        </p:nvSpPr>
        <p:spPr>
          <a:xfrm>
            <a:off x="45720" y="27720"/>
            <a:ext cx="9052200" cy="481572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14"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5" name="PlaceHolder 3"/>
          <p:cNvSpPr>
            <a:spLocks noGrp="1"/>
          </p:cNvSpPr>
          <p:nvPr>
            <p:ph type="body"/>
          </p:nvPr>
        </p:nvSpPr>
        <p:spPr>
          <a:xfrm>
            <a:off x="471888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6" name="PlaceHolder 4"/>
          <p:cNvSpPr>
            <a:spLocks noGrp="1"/>
          </p:cNvSpPr>
          <p:nvPr>
            <p:ph type="body"/>
          </p:nvPr>
        </p:nvSpPr>
        <p:spPr>
          <a:xfrm>
            <a:off x="22860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18" name="PlaceHolder 2"/>
          <p:cNvSpPr>
            <a:spLocks noGrp="1"/>
          </p:cNvSpPr>
          <p:nvPr>
            <p:ph type="body"/>
          </p:nvPr>
        </p:nvSpPr>
        <p:spPr>
          <a:xfrm>
            <a:off x="22860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9"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20" name="PlaceHolder 4"/>
          <p:cNvSpPr>
            <a:spLocks noGrp="1"/>
          </p:cNvSpPr>
          <p:nvPr>
            <p:ph type="body"/>
          </p:nvPr>
        </p:nvSpPr>
        <p:spPr>
          <a:xfrm>
            <a:off x="471888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22"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23"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24" name="PlaceHolder 4"/>
          <p:cNvSpPr>
            <a:spLocks noGrp="1"/>
          </p:cNvSpPr>
          <p:nvPr>
            <p:ph type="body"/>
          </p:nvPr>
        </p:nvSpPr>
        <p:spPr>
          <a:xfrm>
            <a:off x="228600" y="381852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26" name="PlaceHolder 2"/>
          <p:cNvSpPr>
            <a:spLocks noGrp="1"/>
          </p:cNvSpPr>
          <p:nvPr>
            <p:ph type="body"/>
          </p:nvPr>
        </p:nvSpPr>
        <p:spPr>
          <a:xfrm>
            <a:off x="228600" y="129528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27" name="PlaceHolder 3"/>
          <p:cNvSpPr>
            <a:spLocks noGrp="1"/>
          </p:cNvSpPr>
          <p:nvPr>
            <p:ph type="body"/>
          </p:nvPr>
        </p:nvSpPr>
        <p:spPr>
          <a:xfrm>
            <a:off x="228600" y="381852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29"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0"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1" name="PlaceHolder 4"/>
          <p:cNvSpPr>
            <a:spLocks noGrp="1"/>
          </p:cNvSpPr>
          <p:nvPr>
            <p:ph type="body"/>
          </p:nvPr>
        </p:nvSpPr>
        <p:spPr>
          <a:xfrm>
            <a:off x="22860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2" name="PlaceHolder 5"/>
          <p:cNvSpPr>
            <a:spLocks noGrp="1"/>
          </p:cNvSpPr>
          <p:nvPr>
            <p:ph type="body"/>
          </p:nvPr>
        </p:nvSpPr>
        <p:spPr>
          <a:xfrm>
            <a:off x="471888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34" name="PlaceHolder 2"/>
          <p:cNvSpPr>
            <a:spLocks noGrp="1"/>
          </p:cNvSpPr>
          <p:nvPr>
            <p:ph type="body"/>
          </p:nvPr>
        </p:nvSpPr>
        <p:spPr>
          <a:xfrm>
            <a:off x="2286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5" name="PlaceHolder 3"/>
          <p:cNvSpPr>
            <a:spLocks noGrp="1"/>
          </p:cNvSpPr>
          <p:nvPr>
            <p:ph type="body"/>
          </p:nvPr>
        </p:nvSpPr>
        <p:spPr>
          <a:xfrm>
            <a:off x="31914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6" name="PlaceHolder 4"/>
          <p:cNvSpPr>
            <a:spLocks noGrp="1"/>
          </p:cNvSpPr>
          <p:nvPr>
            <p:ph type="body"/>
          </p:nvPr>
        </p:nvSpPr>
        <p:spPr>
          <a:xfrm>
            <a:off x="61542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7" name="PlaceHolder 5"/>
          <p:cNvSpPr>
            <a:spLocks noGrp="1"/>
          </p:cNvSpPr>
          <p:nvPr>
            <p:ph type="body"/>
          </p:nvPr>
        </p:nvSpPr>
        <p:spPr>
          <a:xfrm>
            <a:off x="2286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8" name="PlaceHolder 6"/>
          <p:cNvSpPr>
            <a:spLocks noGrp="1"/>
          </p:cNvSpPr>
          <p:nvPr>
            <p:ph type="body"/>
          </p:nvPr>
        </p:nvSpPr>
        <p:spPr>
          <a:xfrm>
            <a:off x="31914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9" name="PlaceHolder 7"/>
          <p:cNvSpPr>
            <a:spLocks noGrp="1"/>
          </p:cNvSpPr>
          <p:nvPr>
            <p:ph type="body"/>
          </p:nvPr>
        </p:nvSpPr>
        <p:spPr>
          <a:xfrm>
            <a:off x="61542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43" name="PlaceHolder 2"/>
          <p:cNvSpPr>
            <a:spLocks noGrp="1"/>
          </p:cNvSpPr>
          <p:nvPr>
            <p:ph type="subTitle"/>
          </p:nvPr>
        </p:nvSpPr>
        <p:spPr>
          <a:xfrm>
            <a:off x="228600" y="1295280"/>
            <a:ext cx="8762760" cy="48304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45" name="PlaceHolder 2"/>
          <p:cNvSpPr>
            <a:spLocks noGrp="1"/>
          </p:cNvSpPr>
          <p:nvPr>
            <p:ph type="body"/>
          </p:nvPr>
        </p:nvSpPr>
        <p:spPr>
          <a:xfrm>
            <a:off x="228600" y="1295280"/>
            <a:ext cx="8762760" cy="483048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47" name="PlaceHolder 2"/>
          <p:cNvSpPr>
            <a:spLocks noGrp="1"/>
          </p:cNvSpPr>
          <p:nvPr>
            <p:ph type="body"/>
          </p:nvPr>
        </p:nvSpPr>
        <p:spPr>
          <a:xfrm>
            <a:off x="22860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48" name="PlaceHolder 3"/>
          <p:cNvSpPr>
            <a:spLocks noGrp="1"/>
          </p:cNvSpPr>
          <p:nvPr>
            <p:ph type="body"/>
          </p:nvPr>
        </p:nvSpPr>
        <p:spPr>
          <a:xfrm>
            <a:off x="471888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50" name="PlaceHolder 1"/>
          <p:cNvSpPr>
            <a:spLocks noGrp="1"/>
          </p:cNvSpPr>
          <p:nvPr>
            <p:ph type="subTitle"/>
          </p:nvPr>
        </p:nvSpPr>
        <p:spPr>
          <a:xfrm>
            <a:off x="45720" y="27720"/>
            <a:ext cx="9052200" cy="481572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51"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52"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53" name="PlaceHolder 3"/>
          <p:cNvSpPr>
            <a:spLocks noGrp="1"/>
          </p:cNvSpPr>
          <p:nvPr>
            <p:ph type="body"/>
          </p:nvPr>
        </p:nvSpPr>
        <p:spPr>
          <a:xfrm>
            <a:off x="471888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54" name="PlaceHolder 4"/>
          <p:cNvSpPr>
            <a:spLocks noGrp="1"/>
          </p:cNvSpPr>
          <p:nvPr>
            <p:ph type="body"/>
          </p:nvPr>
        </p:nvSpPr>
        <p:spPr>
          <a:xfrm>
            <a:off x="22860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56" name="PlaceHolder 2"/>
          <p:cNvSpPr>
            <a:spLocks noGrp="1"/>
          </p:cNvSpPr>
          <p:nvPr>
            <p:ph type="body"/>
          </p:nvPr>
        </p:nvSpPr>
        <p:spPr>
          <a:xfrm>
            <a:off x="22860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57"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58" name="PlaceHolder 4"/>
          <p:cNvSpPr>
            <a:spLocks noGrp="1"/>
          </p:cNvSpPr>
          <p:nvPr>
            <p:ph type="body"/>
          </p:nvPr>
        </p:nvSpPr>
        <p:spPr>
          <a:xfrm>
            <a:off x="471888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60"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61"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62" name="PlaceHolder 4"/>
          <p:cNvSpPr>
            <a:spLocks noGrp="1"/>
          </p:cNvSpPr>
          <p:nvPr>
            <p:ph type="body"/>
          </p:nvPr>
        </p:nvSpPr>
        <p:spPr>
          <a:xfrm>
            <a:off x="228600" y="381852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64" name="PlaceHolder 2"/>
          <p:cNvSpPr>
            <a:spLocks noGrp="1"/>
          </p:cNvSpPr>
          <p:nvPr>
            <p:ph type="body"/>
          </p:nvPr>
        </p:nvSpPr>
        <p:spPr>
          <a:xfrm>
            <a:off x="228600" y="129528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65" name="PlaceHolder 3"/>
          <p:cNvSpPr>
            <a:spLocks noGrp="1"/>
          </p:cNvSpPr>
          <p:nvPr>
            <p:ph type="body"/>
          </p:nvPr>
        </p:nvSpPr>
        <p:spPr>
          <a:xfrm>
            <a:off x="228600" y="381852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67"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68"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69" name="PlaceHolder 4"/>
          <p:cNvSpPr>
            <a:spLocks noGrp="1"/>
          </p:cNvSpPr>
          <p:nvPr>
            <p:ph type="body"/>
          </p:nvPr>
        </p:nvSpPr>
        <p:spPr>
          <a:xfrm>
            <a:off x="22860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70" name="PlaceHolder 5"/>
          <p:cNvSpPr>
            <a:spLocks noGrp="1"/>
          </p:cNvSpPr>
          <p:nvPr>
            <p:ph type="body"/>
          </p:nvPr>
        </p:nvSpPr>
        <p:spPr>
          <a:xfrm>
            <a:off x="471888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72" name="PlaceHolder 2"/>
          <p:cNvSpPr>
            <a:spLocks noGrp="1"/>
          </p:cNvSpPr>
          <p:nvPr>
            <p:ph type="body"/>
          </p:nvPr>
        </p:nvSpPr>
        <p:spPr>
          <a:xfrm>
            <a:off x="2286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73" name="PlaceHolder 3"/>
          <p:cNvSpPr>
            <a:spLocks noGrp="1"/>
          </p:cNvSpPr>
          <p:nvPr>
            <p:ph type="body"/>
          </p:nvPr>
        </p:nvSpPr>
        <p:spPr>
          <a:xfrm>
            <a:off x="31914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74" name="PlaceHolder 4"/>
          <p:cNvSpPr>
            <a:spLocks noGrp="1"/>
          </p:cNvSpPr>
          <p:nvPr>
            <p:ph type="body"/>
          </p:nvPr>
        </p:nvSpPr>
        <p:spPr>
          <a:xfrm>
            <a:off x="61542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75" name="PlaceHolder 5"/>
          <p:cNvSpPr>
            <a:spLocks noGrp="1"/>
          </p:cNvSpPr>
          <p:nvPr>
            <p:ph type="body"/>
          </p:nvPr>
        </p:nvSpPr>
        <p:spPr>
          <a:xfrm>
            <a:off x="2286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76" name="PlaceHolder 6"/>
          <p:cNvSpPr>
            <a:spLocks noGrp="1"/>
          </p:cNvSpPr>
          <p:nvPr>
            <p:ph type="body"/>
          </p:nvPr>
        </p:nvSpPr>
        <p:spPr>
          <a:xfrm>
            <a:off x="31914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77" name="PlaceHolder 7"/>
          <p:cNvSpPr>
            <a:spLocks noGrp="1"/>
          </p:cNvSpPr>
          <p:nvPr>
            <p:ph type="body"/>
          </p:nvPr>
        </p:nvSpPr>
        <p:spPr>
          <a:xfrm>
            <a:off x="61542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80"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81" name="PlaceHolder 2"/>
          <p:cNvSpPr>
            <a:spLocks noGrp="1"/>
          </p:cNvSpPr>
          <p:nvPr>
            <p:ph type="subTitle"/>
          </p:nvPr>
        </p:nvSpPr>
        <p:spPr>
          <a:xfrm>
            <a:off x="228600" y="1295280"/>
            <a:ext cx="8762760" cy="48304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83" name="PlaceHolder 2"/>
          <p:cNvSpPr>
            <a:spLocks noGrp="1"/>
          </p:cNvSpPr>
          <p:nvPr>
            <p:ph type="body"/>
          </p:nvPr>
        </p:nvSpPr>
        <p:spPr>
          <a:xfrm>
            <a:off x="228600" y="1295280"/>
            <a:ext cx="8762760" cy="483048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84"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85" name="PlaceHolder 2"/>
          <p:cNvSpPr>
            <a:spLocks noGrp="1"/>
          </p:cNvSpPr>
          <p:nvPr>
            <p:ph type="body"/>
          </p:nvPr>
        </p:nvSpPr>
        <p:spPr>
          <a:xfrm>
            <a:off x="22860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86" name="PlaceHolder 3"/>
          <p:cNvSpPr>
            <a:spLocks noGrp="1"/>
          </p:cNvSpPr>
          <p:nvPr>
            <p:ph type="body"/>
          </p:nvPr>
        </p:nvSpPr>
        <p:spPr>
          <a:xfrm>
            <a:off x="471888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7"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88" name="PlaceHolder 1"/>
          <p:cNvSpPr>
            <a:spLocks noGrp="1"/>
          </p:cNvSpPr>
          <p:nvPr>
            <p:ph type="subTitle"/>
          </p:nvPr>
        </p:nvSpPr>
        <p:spPr>
          <a:xfrm>
            <a:off x="45720" y="27720"/>
            <a:ext cx="9052200" cy="481572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89"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90"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91" name="PlaceHolder 3"/>
          <p:cNvSpPr>
            <a:spLocks noGrp="1"/>
          </p:cNvSpPr>
          <p:nvPr>
            <p:ph type="body"/>
          </p:nvPr>
        </p:nvSpPr>
        <p:spPr>
          <a:xfrm>
            <a:off x="471888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92" name="PlaceHolder 4"/>
          <p:cNvSpPr>
            <a:spLocks noGrp="1"/>
          </p:cNvSpPr>
          <p:nvPr>
            <p:ph type="body"/>
          </p:nvPr>
        </p:nvSpPr>
        <p:spPr>
          <a:xfrm>
            <a:off x="22860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93"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94" name="PlaceHolder 2"/>
          <p:cNvSpPr>
            <a:spLocks noGrp="1"/>
          </p:cNvSpPr>
          <p:nvPr>
            <p:ph type="body"/>
          </p:nvPr>
        </p:nvSpPr>
        <p:spPr>
          <a:xfrm>
            <a:off x="22860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95"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96" name="PlaceHolder 4"/>
          <p:cNvSpPr>
            <a:spLocks noGrp="1"/>
          </p:cNvSpPr>
          <p:nvPr>
            <p:ph type="body"/>
          </p:nvPr>
        </p:nvSpPr>
        <p:spPr>
          <a:xfrm>
            <a:off x="471888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97"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98"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99"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00" name="PlaceHolder 4"/>
          <p:cNvSpPr>
            <a:spLocks noGrp="1"/>
          </p:cNvSpPr>
          <p:nvPr>
            <p:ph type="body"/>
          </p:nvPr>
        </p:nvSpPr>
        <p:spPr>
          <a:xfrm>
            <a:off x="228600" y="381852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01"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102" name="PlaceHolder 2"/>
          <p:cNvSpPr>
            <a:spLocks noGrp="1"/>
          </p:cNvSpPr>
          <p:nvPr>
            <p:ph type="body"/>
          </p:nvPr>
        </p:nvSpPr>
        <p:spPr>
          <a:xfrm>
            <a:off x="228600" y="129528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03" name="PlaceHolder 3"/>
          <p:cNvSpPr>
            <a:spLocks noGrp="1"/>
          </p:cNvSpPr>
          <p:nvPr>
            <p:ph type="body"/>
          </p:nvPr>
        </p:nvSpPr>
        <p:spPr>
          <a:xfrm>
            <a:off x="228600" y="381852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04"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105"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06"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07" name="PlaceHolder 4"/>
          <p:cNvSpPr>
            <a:spLocks noGrp="1"/>
          </p:cNvSpPr>
          <p:nvPr>
            <p:ph type="body"/>
          </p:nvPr>
        </p:nvSpPr>
        <p:spPr>
          <a:xfrm>
            <a:off x="22860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08" name="PlaceHolder 5"/>
          <p:cNvSpPr>
            <a:spLocks noGrp="1"/>
          </p:cNvSpPr>
          <p:nvPr>
            <p:ph type="body"/>
          </p:nvPr>
        </p:nvSpPr>
        <p:spPr>
          <a:xfrm>
            <a:off x="471888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09"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2400" b="0" strike="noStrike" spc="-1">
              <a:solidFill>
                <a:srgbClr val="000000"/>
              </a:solidFill>
              <a:latin typeface="Arial"/>
            </a:endParaRPr>
          </a:p>
        </p:txBody>
      </p:sp>
      <p:sp>
        <p:nvSpPr>
          <p:cNvPr id="110" name="PlaceHolder 2"/>
          <p:cNvSpPr>
            <a:spLocks noGrp="1"/>
          </p:cNvSpPr>
          <p:nvPr>
            <p:ph type="body"/>
          </p:nvPr>
        </p:nvSpPr>
        <p:spPr>
          <a:xfrm>
            <a:off x="2286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11" name="PlaceHolder 3"/>
          <p:cNvSpPr>
            <a:spLocks noGrp="1"/>
          </p:cNvSpPr>
          <p:nvPr>
            <p:ph type="body"/>
          </p:nvPr>
        </p:nvSpPr>
        <p:spPr>
          <a:xfrm>
            <a:off x="31914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12" name="PlaceHolder 4"/>
          <p:cNvSpPr>
            <a:spLocks noGrp="1"/>
          </p:cNvSpPr>
          <p:nvPr>
            <p:ph type="body"/>
          </p:nvPr>
        </p:nvSpPr>
        <p:spPr>
          <a:xfrm>
            <a:off x="61542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13" name="PlaceHolder 5"/>
          <p:cNvSpPr>
            <a:spLocks noGrp="1"/>
          </p:cNvSpPr>
          <p:nvPr>
            <p:ph type="body"/>
          </p:nvPr>
        </p:nvSpPr>
        <p:spPr>
          <a:xfrm>
            <a:off x="2286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14" name="PlaceHolder 6"/>
          <p:cNvSpPr>
            <a:spLocks noGrp="1"/>
          </p:cNvSpPr>
          <p:nvPr>
            <p:ph type="body"/>
          </p:nvPr>
        </p:nvSpPr>
        <p:spPr>
          <a:xfrm>
            <a:off x="31914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15" name="PlaceHolder 7"/>
          <p:cNvSpPr>
            <a:spLocks noGrp="1"/>
          </p:cNvSpPr>
          <p:nvPr>
            <p:ph type="body"/>
          </p:nvPr>
        </p:nvSpPr>
        <p:spPr>
          <a:xfrm>
            <a:off x="61542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28600"/>
            <a:ext cx="8229240" cy="622440"/>
          </a:xfrm>
          <a:prstGeom prst="rect">
            <a:avLst/>
          </a:prstGeom>
        </p:spPr>
        <p:txBody>
          <a:bodyPr>
            <a:noAutofit/>
          </a:bodyPr>
          <a:lstStyle/>
          <a:p>
            <a:pPr algn="ctr">
              <a:lnSpc>
                <a:spcPct val="100000"/>
              </a:lnSpc>
            </a:pPr>
            <a:r>
              <a:rPr lang="en-US" sz="3600" b="0" strike="noStrike" spc="-1">
                <a:solidFill>
                  <a:srgbClr val="000000"/>
                </a:solidFill>
                <a:latin typeface="Arial"/>
                <a:ea typeface="Verdana"/>
              </a:rPr>
              <a:t>Click to edit Master title style</a:t>
            </a:r>
            <a:endParaRPr lang="en-US" sz="3600" b="0" strike="noStrike" spc="-1">
              <a:solidFill>
                <a:srgbClr val="000000"/>
              </a:solidFill>
              <a:latin typeface="Arial"/>
            </a:endParaRPr>
          </a:p>
        </p:txBody>
      </p:sp>
      <p:sp>
        <p:nvSpPr>
          <p:cNvPr id="5" name="PlaceHolder 2"/>
          <p:cNvSpPr>
            <a:spLocks noGrp="1"/>
          </p:cNvSpPr>
          <p:nvPr>
            <p:ph type="body"/>
          </p:nvPr>
        </p:nvSpPr>
        <p:spPr>
          <a:xfrm>
            <a:off x="457200" y="816480"/>
            <a:ext cx="8229240" cy="478440"/>
          </a:xfrm>
          <a:prstGeom prst="rect">
            <a:avLst/>
          </a:prstGeom>
        </p:spPr>
        <p:txBody>
          <a:bodyPr>
            <a:noAutofit/>
          </a:bodyPr>
          <a:lstStyle/>
          <a:p>
            <a:pPr>
              <a:lnSpc>
                <a:spcPct val="100000"/>
              </a:lnSpc>
              <a:tabLst>
                <a:tab pos="0" algn="l"/>
              </a:tabLst>
            </a:pPr>
            <a:r>
              <a:rPr lang="en-US" sz="2400" b="0" strike="noStrike" spc="-1">
                <a:solidFill>
                  <a:srgbClr val="000000"/>
                </a:solidFill>
                <a:latin typeface="Arial"/>
                <a:ea typeface="Verdana"/>
              </a:rPr>
              <a:t>Add edition here</a:t>
            </a:r>
            <a:endParaRPr lang="en-US" sz="2400" b="0" strike="noStrike" spc="-1">
              <a:solidFill>
                <a:srgbClr val="000000"/>
              </a:solidFill>
              <a:latin typeface="Arial"/>
            </a:endParaRPr>
          </a:p>
        </p:txBody>
      </p:sp>
      <p:sp>
        <p:nvSpPr>
          <p:cNvPr id="2" name="PlaceHolder 3"/>
          <p:cNvSpPr>
            <a:spLocks noGrp="1"/>
          </p:cNvSpPr>
          <p:nvPr>
            <p:ph type="body"/>
          </p:nvPr>
        </p:nvSpPr>
        <p:spPr>
          <a:xfrm>
            <a:off x="4114800" y="1320120"/>
            <a:ext cx="4571640" cy="1599840"/>
          </a:xfrm>
          <a:prstGeom prst="rect">
            <a:avLst/>
          </a:prstGeom>
        </p:spPr>
        <p:txBody>
          <a:bodyPr anchor="b">
            <a:noAutofit/>
          </a:bodyPr>
          <a:lstStyle/>
          <a:p>
            <a:pPr>
              <a:lnSpc>
                <a:spcPct val="100000"/>
              </a:lnSpc>
              <a:tabLst>
                <a:tab pos="0" algn="l"/>
              </a:tabLst>
            </a:pPr>
            <a:r>
              <a:rPr lang="en-US" sz="4400" b="0" strike="noStrike" spc="-1">
                <a:solidFill>
                  <a:srgbClr val="000000"/>
                </a:solidFill>
                <a:latin typeface="Arial"/>
                <a:ea typeface="Verdana"/>
              </a:rPr>
              <a:t>Chapter ##</a:t>
            </a:r>
            <a:endParaRPr lang="en-US" sz="4400" b="0" strike="noStrike" spc="-1">
              <a:solidFill>
                <a:srgbClr val="000000"/>
              </a:solidFill>
              <a:latin typeface="Arial"/>
            </a:endParaRPr>
          </a:p>
        </p:txBody>
      </p:sp>
      <p:sp>
        <p:nvSpPr>
          <p:cNvPr id="3" name="PlaceHolder 4"/>
          <p:cNvSpPr>
            <a:spLocks noGrp="1"/>
          </p:cNvSpPr>
          <p:nvPr>
            <p:ph type="body"/>
          </p:nvPr>
        </p:nvSpPr>
        <p:spPr>
          <a:xfrm>
            <a:off x="5029200" y="2945520"/>
            <a:ext cx="3657240" cy="2514240"/>
          </a:xfrm>
          <a:prstGeom prst="rect">
            <a:avLst/>
          </a:prstGeom>
        </p:spPr>
        <p:txBody>
          <a:bodyPr>
            <a:noAutofit/>
          </a:bodyPr>
          <a:lstStyle/>
          <a:p>
            <a:pPr>
              <a:lnSpc>
                <a:spcPct val="100000"/>
              </a:lnSpc>
              <a:tabLst>
                <a:tab pos="0" algn="l"/>
              </a:tabLst>
            </a:pPr>
            <a:r>
              <a:rPr lang="en-US" sz="2800" b="0" strike="noStrike" spc="-1">
                <a:solidFill>
                  <a:srgbClr val="000000"/>
                </a:solidFill>
                <a:latin typeface="Arial"/>
                <a:ea typeface="Verdana"/>
              </a:rPr>
              <a:t>Chapter title</a:t>
            </a:r>
            <a:endParaRPr lang="en-US" sz="2800" b="0" strike="noStrike" spc="-1">
              <a:solidFill>
                <a:srgbClr val="000000"/>
              </a:solidFill>
              <a:latin typeface="Arial"/>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 y="27720"/>
            <a:ext cx="9052200" cy="1038600"/>
          </a:xfrm>
          <a:prstGeom prst="rect">
            <a:avLst/>
          </a:prstGeom>
        </p:spPr>
        <p:txBody>
          <a:bodyPr anchor="ctr">
            <a:normAutofit/>
          </a:bodyPr>
          <a:lstStyle/>
          <a:p>
            <a:pPr algn="ctr">
              <a:lnSpc>
                <a:spcPct val="100000"/>
              </a:lnSpc>
            </a:pPr>
            <a:r>
              <a:rPr lang="en-US" sz="3600" b="0" strike="noStrike" spc="-1">
                <a:solidFill>
                  <a:srgbClr val="000000"/>
                </a:solidFill>
                <a:latin typeface="Arial"/>
                <a:ea typeface="Verdana"/>
              </a:rPr>
              <a:t>Click to edit Master title style</a:t>
            </a:r>
            <a:endParaRPr lang="en-US" sz="3600" b="0" strike="noStrike" spc="-1">
              <a:solidFill>
                <a:srgbClr val="000000"/>
              </a:solidFill>
              <a:latin typeface="Arial"/>
            </a:endParaRPr>
          </a:p>
        </p:txBody>
      </p:sp>
      <p:sp>
        <p:nvSpPr>
          <p:cNvPr id="41" name="PlaceHolder 2"/>
          <p:cNvSpPr>
            <a:spLocks noGrp="1"/>
          </p:cNvSpPr>
          <p:nvPr>
            <p:ph type="body"/>
          </p:nvPr>
        </p:nvSpPr>
        <p:spPr>
          <a:xfrm>
            <a:off x="228600" y="1295280"/>
            <a:ext cx="8762760" cy="4830480"/>
          </a:xfrm>
          <a:prstGeom prst="rect">
            <a:avLst/>
          </a:prstGeom>
        </p:spPr>
        <p:txBody>
          <a:bodyPr>
            <a:noAutofit/>
          </a:bodyPr>
          <a:lstStyle/>
          <a:p>
            <a:pPr marL="457200" indent="-456840">
              <a:lnSpc>
                <a:spcPct val="100000"/>
              </a:lnSpc>
              <a:spcBef>
                <a:spcPts val="519"/>
              </a:spcBef>
              <a:buClr>
                <a:srgbClr val="364162"/>
              </a:buClr>
              <a:buFont typeface="Arial"/>
              <a:buChar char="•"/>
            </a:pPr>
            <a:r>
              <a:rPr lang="en-US" sz="2600" b="0" strike="noStrike" spc="-1">
                <a:solidFill>
                  <a:srgbClr val="000000"/>
                </a:solidFill>
                <a:latin typeface="Arial"/>
                <a:ea typeface="Verdana"/>
              </a:rPr>
              <a:t>Click to edit Master text styles</a:t>
            </a:r>
            <a:endParaRPr lang="en-US" sz="26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Second level</a:t>
            </a:r>
            <a:endParaRPr lang="en-US" sz="2400" b="0" strike="noStrike" spc="-1">
              <a:solidFill>
                <a:srgbClr val="000000"/>
              </a:solidFill>
              <a:latin typeface="Arial"/>
            </a:endParaRPr>
          </a:p>
          <a:p>
            <a:pPr marL="1143000" lvl="2" indent="-228240">
              <a:lnSpc>
                <a:spcPct val="100000"/>
              </a:lnSpc>
              <a:spcBef>
                <a:spcPts val="439"/>
              </a:spcBef>
              <a:buClr>
                <a:srgbClr val="364162"/>
              </a:buClr>
              <a:buFont typeface="Wingdings" charset="2"/>
              <a:buChar char=""/>
            </a:pPr>
            <a:r>
              <a:rPr lang="en-US" sz="2200" b="0" strike="noStrike" spc="-1">
                <a:solidFill>
                  <a:srgbClr val="000000"/>
                </a:solidFill>
                <a:latin typeface="Arial"/>
                <a:ea typeface="Verdana"/>
              </a:rPr>
              <a:t>Third level</a:t>
            </a:r>
            <a:endParaRPr lang="en-US" sz="2200" b="0" strike="noStrike" spc="-1">
              <a:solidFill>
                <a:srgbClr val="000000"/>
              </a:solidFill>
              <a:latin typeface="Arial"/>
            </a:endParaRPr>
          </a:p>
          <a:p>
            <a:pPr marL="1600200" lvl="3" indent="-228240">
              <a:lnSpc>
                <a:spcPct val="100000"/>
              </a:lnSpc>
              <a:spcBef>
                <a:spcPts val="400"/>
              </a:spcBef>
              <a:buClr>
                <a:srgbClr val="364162"/>
              </a:buClr>
              <a:buFont typeface="Courier New"/>
              <a:buChar char="o"/>
            </a:pPr>
            <a:r>
              <a:rPr lang="en-US" sz="2000" b="0" strike="noStrike" spc="-1">
                <a:solidFill>
                  <a:srgbClr val="000000"/>
                </a:solidFill>
                <a:latin typeface="Arial"/>
                <a:ea typeface="Verdana"/>
              </a:rPr>
              <a:t>Fourth level</a:t>
            </a:r>
            <a:endParaRPr lang="en-US" sz="2000" b="0" strike="noStrike" spc="-1">
              <a:solidFill>
                <a:srgbClr val="000000"/>
              </a:solidFill>
              <a:latin typeface="Arial"/>
            </a:endParaRPr>
          </a:p>
          <a:p>
            <a:pPr marL="2057400" lvl="4" indent="-228240">
              <a:lnSpc>
                <a:spcPct val="100000"/>
              </a:lnSpc>
              <a:spcBef>
                <a:spcPts val="400"/>
              </a:spcBef>
              <a:buClr>
                <a:srgbClr val="364162"/>
              </a:buClr>
              <a:buFont typeface="Arial"/>
              <a:buChar char="»"/>
            </a:pPr>
            <a:r>
              <a:rPr lang="en-US" sz="2000" b="0" strike="noStrike" spc="-1">
                <a:solidFill>
                  <a:srgbClr val="000000"/>
                </a:solidFill>
                <a:latin typeface="Arial"/>
                <a:ea typeface="Verdana"/>
              </a:rPr>
              <a:t>Fifth level</a:t>
            </a:r>
            <a:endParaRPr lang="en-US" sz="2000" b="0" strike="noStrike" spc="-1">
              <a:solidFill>
                <a:srgbClr val="000000"/>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78" name="PlaceHolder 1"/>
          <p:cNvSpPr>
            <a:spLocks noGrp="1"/>
          </p:cNvSpPr>
          <p:nvPr>
            <p:ph type="title"/>
          </p:nvPr>
        </p:nvSpPr>
        <p:spPr>
          <a:xfrm>
            <a:off x="519120" y="357480"/>
            <a:ext cx="8032320" cy="1003680"/>
          </a:xfrm>
          <a:prstGeom prst="rect">
            <a:avLst/>
          </a:prstGeom>
        </p:spPr>
        <p:txBody>
          <a:bodyPr anchor="ctr">
            <a:normAutofit/>
          </a:bodyPr>
          <a:lstStyle/>
          <a:p>
            <a:pPr algn="ctr">
              <a:lnSpc>
                <a:spcPct val="100000"/>
              </a:lnSpc>
            </a:pPr>
            <a:r>
              <a:rPr lang="en-US" sz="3600" b="0" strike="noStrike" spc="-1">
                <a:solidFill>
                  <a:srgbClr val="000000"/>
                </a:solidFill>
                <a:latin typeface="Arial"/>
              </a:rPr>
              <a:t>Click to edit Master title style</a:t>
            </a:r>
          </a:p>
        </p:txBody>
      </p:sp>
      <p:sp>
        <p:nvSpPr>
          <p:cNvPr id="79" name="PlaceHolder 2"/>
          <p:cNvSpPr>
            <a:spLocks noGrp="1"/>
          </p:cNvSpPr>
          <p:nvPr>
            <p:ph type="body"/>
          </p:nvPr>
        </p:nvSpPr>
        <p:spPr>
          <a:xfrm>
            <a:off x="685800" y="3276720"/>
            <a:ext cx="8152920" cy="837720"/>
          </a:xfrm>
          <a:prstGeom prst="rect">
            <a:avLst/>
          </a:prstGeom>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Click to edit Master text styles</a:t>
            </a:r>
            <a:endParaRPr lang="en-US" sz="26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Second level</a:t>
            </a:r>
            <a:endParaRPr lang="en-US" sz="2400" b="0" strike="noStrike" spc="-1">
              <a:solidFill>
                <a:srgbClr val="000000"/>
              </a:solidFill>
              <a:latin typeface="Arial"/>
            </a:endParaRPr>
          </a:p>
          <a:p>
            <a:pPr marL="1143000" lvl="2" indent="-228240">
              <a:lnSpc>
                <a:spcPct val="100000"/>
              </a:lnSpc>
              <a:spcBef>
                <a:spcPts val="439"/>
              </a:spcBef>
              <a:buClr>
                <a:srgbClr val="364162"/>
              </a:buClr>
              <a:buFont typeface="Wingdings" charset="2"/>
              <a:buChar char=""/>
            </a:pPr>
            <a:r>
              <a:rPr lang="en-US" sz="2200" b="0" strike="noStrike" spc="-1">
                <a:solidFill>
                  <a:srgbClr val="000000"/>
                </a:solidFill>
                <a:latin typeface="Arial"/>
                <a:ea typeface="Verdana"/>
              </a:rPr>
              <a:t>Third level</a:t>
            </a:r>
            <a:endParaRPr lang="en-US" sz="2200" b="0" strike="noStrike" spc="-1">
              <a:solidFill>
                <a:srgbClr val="000000"/>
              </a:solidFill>
              <a:latin typeface="Arial"/>
            </a:endParaRPr>
          </a:p>
          <a:p>
            <a:pPr marL="1600200" lvl="3" indent="-228240">
              <a:lnSpc>
                <a:spcPct val="100000"/>
              </a:lnSpc>
              <a:spcBef>
                <a:spcPts val="400"/>
              </a:spcBef>
              <a:buClr>
                <a:srgbClr val="364162"/>
              </a:buClr>
              <a:buFont typeface="Courier New"/>
              <a:buChar char="o"/>
            </a:pPr>
            <a:r>
              <a:rPr lang="en-US" sz="2000" b="0" strike="noStrike" spc="-1">
                <a:solidFill>
                  <a:srgbClr val="000000"/>
                </a:solidFill>
                <a:latin typeface="Arial"/>
                <a:ea typeface="Verdana"/>
              </a:rPr>
              <a:t>Fourth level</a:t>
            </a:r>
            <a:endParaRPr lang="en-US" sz="2000" b="0" strike="noStrike" spc="-1">
              <a:solidFill>
                <a:srgbClr val="000000"/>
              </a:solidFill>
              <a:latin typeface="Arial"/>
            </a:endParaRPr>
          </a:p>
          <a:p>
            <a:pPr marL="2057400" lvl="4" indent="-228240">
              <a:lnSpc>
                <a:spcPct val="100000"/>
              </a:lnSpc>
              <a:spcBef>
                <a:spcPts val="400"/>
              </a:spcBef>
              <a:buClr>
                <a:srgbClr val="364162"/>
              </a:buClr>
              <a:buFont typeface="Arial"/>
              <a:buChar char="»"/>
            </a:pPr>
            <a:r>
              <a:rPr lang="en-US" sz="2000" b="0" strike="noStrike" spc="-1">
                <a:solidFill>
                  <a:srgbClr val="000000"/>
                </a:solidFill>
                <a:latin typeface="Arial"/>
                <a:ea typeface="Verdana"/>
              </a:rPr>
              <a:t>Fifth level</a:t>
            </a:r>
            <a:endParaRPr lang="en-US" sz="2000" b="0" strike="noStrike" spc="-1">
              <a:solidFill>
                <a:srgbClr val="000000"/>
              </a:solidFill>
              <a:latin typeface="Arial"/>
            </a:endParaRP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TextShape 1"/>
          <p:cNvSpPr txBox="1"/>
          <p:nvPr/>
        </p:nvSpPr>
        <p:spPr>
          <a:xfrm>
            <a:off x="457200" y="609480"/>
            <a:ext cx="8229240" cy="622440"/>
          </a:xfrm>
          <a:prstGeom prst="rect">
            <a:avLst/>
          </a:prstGeom>
          <a:noFill/>
          <a:ln w="9360">
            <a:noFill/>
          </a:ln>
        </p:spPr>
        <p:txBody>
          <a:bodyPr>
            <a:noAutofit/>
          </a:bodyPr>
          <a:lstStyle/>
          <a:p>
            <a:pPr algn="ctr">
              <a:lnSpc>
                <a:spcPct val="100000"/>
              </a:lnSpc>
            </a:pPr>
            <a:r>
              <a:rPr lang="en-US" sz="3600" b="0" strike="noStrike" spc="-1">
                <a:solidFill>
                  <a:srgbClr val="000000"/>
                </a:solidFill>
                <a:latin typeface="Arial"/>
                <a:ea typeface="Verdana"/>
              </a:rPr>
              <a:t>Data Security and Compliance</a:t>
            </a:r>
            <a:br/>
            <a:r>
              <a:rPr lang="en-US" sz="3600" b="0" strike="noStrike" spc="-1">
                <a:solidFill>
                  <a:srgbClr val="000000"/>
                </a:solidFill>
                <a:latin typeface="Arial"/>
                <a:ea typeface="Verdana"/>
              </a:rPr>
              <a:t>ACCA5034</a:t>
            </a:r>
            <a:br/>
            <a:br/>
            <a:br/>
            <a:endParaRPr lang="en-US" sz="3600" b="0" strike="noStrike" spc="-1">
              <a:solidFill>
                <a:srgbClr val="000000"/>
              </a:solidFill>
              <a:latin typeface="Arial"/>
            </a:endParaRPr>
          </a:p>
        </p:txBody>
      </p:sp>
      <p:sp>
        <p:nvSpPr>
          <p:cNvPr id="123" name="TextShape 2"/>
          <p:cNvSpPr txBox="1"/>
          <p:nvPr/>
        </p:nvSpPr>
        <p:spPr>
          <a:xfrm>
            <a:off x="2666880" y="2474640"/>
            <a:ext cx="3962160" cy="958320"/>
          </a:xfrm>
          <a:prstGeom prst="rect">
            <a:avLst/>
          </a:prstGeom>
          <a:noFill/>
          <a:ln w="0">
            <a:noFill/>
          </a:ln>
        </p:spPr>
        <p:txBody>
          <a:bodyPr anchor="b">
            <a:noAutofit/>
          </a:bodyPr>
          <a:lstStyle/>
          <a:p>
            <a:pPr algn="ctr">
              <a:lnSpc>
                <a:spcPct val="100000"/>
              </a:lnSpc>
              <a:tabLst>
                <a:tab pos="0" algn="l"/>
              </a:tabLst>
            </a:pPr>
            <a:r>
              <a:rPr lang="en-US" sz="4000" b="1" strike="noStrike" spc="-1">
                <a:solidFill>
                  <a:srgbClr val="000000"/>
                </a:solidFill>
                <a:latin typeface="Arial"/>
                <a:ea typeface="Verdana"/>
              </a:rPr>
              <a:t>Lecture 5</a:t>
            </a:r>
            <a:endParaRPr lang="en-US" sz="4000" b="0" strike="noStrike" spc="-1">
              <a:solidFill>
                <a:srgbClr val="000000"/>
              </a:solidFill>
              <a:latin typeface="Arial"/>
            </a:endParaRPr>
          </a:p>
        </p:txBody>
      </p:sp>
      <p:sp>
        <p:nvSpPr>
          <p:cNvPr id="124" name="TextShape 3"/>
          <p:cNvSpPr txBox="1"/>
          <p:nvPr/>
        </p:nvSpPr>
        <p:spPr>
          <a:xfrm>
            <a:off x="2666880" y="4675320"/>
            <a:ext cx="5105160" cy="761760"/>
          </a:xfrm>
          <a:prstGeom prst="rect">
            <a:avLst/>
          </a:prstGeom>
          <a:noFill/>
          <a:ln w="0">
            <a:noFill/>
          </a:ln>
        </p:spPr>
        <p:txBody>
          <a:bodyPr>
            <a:noAutofit/>
          </a:bodyPr>
          <a:lstStyle/>
          <a:p>
            <a:pPr>
              <a:lnSpc>
                <a:spcPct val="100000"/>
              </a:lnSpc>
              <a:tabLst>
                <a:tab pos="0" algn="l"/>
              </a:tabLst>
            </a:pPr>
            <a:r>
              <a:rPr lang="en-GB" sz="2800" b="0" strike="noStrike" spc="-1">
                <a:solidFill>
                  <a:srgbClr val="000000"/>
                </a:solidFill>
                <a:latin typeface="Arial"/>
                <a:ea typeface="Verdana"/>
              </a:rPr>
              <a:t>Risk Management</a:t>
            </a:r>
            <a:endParaRPr lang="en-US" sz="2800" b="0" strike="noStrike" spc="-1">
              <a:solidFill>
                <a:srgbClr val="000000"/>
              </a:solidFill>
              <a:latin typeface="Arial"/>
            </a:endParaRPr>
          </a:p>
        </p:txBody>
      </p:sp>
      <p:grpSp>
        <p:nvGrpSpPr>
          <p:cNvPr id="125" name="Group 4"/>
          <p:cNvGrpSpPr/>
          <p:nvPr/>
        </p:nvGrpSpPr>
        <p:grpSpPr>
          <a:xfrm>
            <a:off x="228600" y="2057400"/>
            <a:ext cx="1828440" cy="2571840"/>
            <a:chOff x="228600" y="2057400"/>
            <a:chExt cx="1828440" cy="2571840"/>
          </a:xfrm>
        </p:grpSpPr>
        <p:pic>
          <p:nvPicPr>
            <p:cNvPr id="1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p:nvPr/>
          </p:nvPicPr>
          <p:blipFill>
            <a:blip r:embed="rId2"/>
            <a:stretch/>
          </p:blipFill>
          <p:spPr>
            <a:xfrm>
              <a:off x="279360" y="2057400"/>
              <a:ext cx="1541520" cy="2217600"/>
            </a:xfrm>
            <a:prstGeom prst="rect">
              <a:avLst/>
            </a:prstGeom>
            <a:ln w="0">
              <a:noFill/>
            </a:ln>
          </p:spPr>
        </p:pic>
        <p:sp>
          <p:nvSpPr>
            <p:cNvPr id="127" name="CustomShape 5"/>
            <p:cNvSpPr/>
            <p:nvPr/>
          </p:nvSpPr>
          <p:spPr>
            <a:xfrm>
              <a:off x="228600" y="4264560"/>
              <a:ext cx="1828440" cy="364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00000"/>
                  </a:solidFill>
                  <a:latin typeface="Arial"/>
                  <a:ea typeface="ＭＳ Ｐゴシック"/>
                </a:rPr>
                <a:t>Adapted Text</a:t>
              </a:r>
              <a:endParaRPr lang="en-GB" sz="1800" b="0" strike="noStrike" spc="-1">
                <a:latin typeface="Arial"/>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Learning Objectives</a:t>
            </a:r>
            <a:endParaRPr lang="en-US" sz="3600" b="0" strike="noStrike" spc="-1">
              <a:solidFill>
                <a:srgbClr val="000000"/>
              </a:solidFill>
              <a:latin typeface="Arial"/>
            </a:endParaRPr>
          </a:p>
        </p:txBody>
      </p:sp>
      <p:sp>
        <p:nvSpPr>
          <p:cNvPr id="129" name="TextShape 2"/>
          <p:cNvSpPr txBox="1"/>
          <p:nvPr/>
        </p:nvSpPr>
        <p:spPr>
          <a:xfrm>
            <a:off x="304920" y="838080"/>
            <a:ext cx="8762760" cy="4830480"/>
          </a:xfrm>
          <a:prstGeom prst="rect">
            <a:avLst/>
          </a:prstGeom>
          <a:noFill/>
          <a:ln w="0">
            <a:noFill/>
          </a:ln>
        </p:spPr>
        <p:txBody>
          <a:bodyPr>
            <a:normAutofit/>
          </a:bodyPr>
          <a:lstStyle/>
          <a:p>
            <a:pPr marL="457200" indent="-456840">
              <a:lnSpc>
                <a:spcPct val="100000"/>
              </a:lnSpc>
              <a:spcBef>
                <a:spcPts val="519"/>
              </a:spcBef>
              <a:buClr>
                <a:srgbClr val="364162"/>
              </a:buClr>
              <a:buFont typeface="Arial"/>
              <a:buChar char="•"/>
            </a:pPr>
            <a:r>
              <a:rPr lang="en-GB" sz="2600" b="0" strike="noStrike" spc="-1">
                <a:solidFill>
                  <a:srgbClr val="000000"/>
                </a:solidFill>
                <a:latin typeface="Arial"/>
                <a:ea typeface="Verdana"/>
              </a:rPr>
              <a:t>Upon completion of this material, you should be able to:</a:t>
            </a:r>
            <a:endParaRPr lang="en-US" sz="26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Define risk management, risk identification, risk assessment, and risk control</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Describe how risk is identified and assessed</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Describe various options for a risk mitigation strategy</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Define risk appetite and explain how it relates to residual risk</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Discuss conceptual frameworks for evaluating risk controls and formulate a cost-benefit analysis</a:t>
            </a:r>
            <a:endParaRPr lang="en-US" sz="2400" b="0" strike="noStrike" spc="-1">
              <a:solidFill>
                <a:srgbClr val="000000"/>
              </a:solidFill>
              <a:latin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An Overview of Risk Management</a:t>
            </a:r>
            <a:endParaRPr lang="en-US" sz="3600" b="0" strike="noStrike" spc="-1">
              <a:solidFill>
                <a:srgbClr val="000000"/>
              </a:solidFill>
              <a:latin typeface="Arial"/>
            </a:endParaRPr>
          </a:p>
        </p:txBody>
      </p:sp>
      <p:sp>
        <p:nvSpPr>
          <p:cNvPr id="133" name="TextShape 2"/>
          <p:cNvSpPr txBox="1"/>
          <p:nvPr/>
        </p:nvSpPr>
        <p:spPr>
          <a:xfrm>
            <a:off x="228600" y="1295280"/>
            <a:ext cx="8762760" cy="4114440"/>
          </a:xfrm>
          <a:prstGeom prst="rect">
            <a:avLst/>
          </a:prstGeom>
          <a:noFill/>
          <a:ln w="0">
            <a:noFill/>
          </a:ln>
        </p:spPr>
        <p:txBody>
          <a:bodyPr>
            <a:noAutofit/>
          </a:bodyPr>
          <a:lstStyle/>
          <a:p>
            <a:pPr marL="343080" indent="-342720">
              <a:lnSpc>
                <a:spcPct val="100000"/>
              </a:lnSpc>
              <a:spcBef>
                <a:spcPts val="241"/>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800" b="1" spc="-1" dirty="0">
                <a:solidFill>
                  <a:srgbClr val="222222"/>
                </a:solidFill>
                <a:ea typeface="Lucida Sans Unicode"/>
              </a:rPr>
              <a:t>Know yourself</a:t>
            </a:r>
            <a:r>
              <a:rPr lang="en-GB" sz="2800" spc="-1" dirty="0">
                <a:solidFill>
                  <a:srgbClr val="222222"/>
                </a:solidFill>
                <a:ea typeface="Lucida Sans Unicode"/>
              </a:rPr>
              <a:t>: identify, examine, and understand the information and systems currently in place</a:t>
            </a:r>
            <a:endParaRPr lang="en-GB" sz="2800" spc="-1" dirty="0"/>
          </a:p>
          <a:p>
            <a:pPr marL="343080" indent="-342720">
              <a:lnSpc>
                <a:spcPct val="100000"/>
              </a:lnSpc>
              <a:spcBef>
                <a:spcPts val="241"/>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800" b="1" spc="-1" dirty="0">
                <a:solidFill>
                  <a:srgbClr val="222222"/>
                </a:solidFill>
                <a:ea typeface="Lucida Sans Unicode"/>
              </a:rPr>
              <a:t>Know the enemy</a:t>
            </a:r>
            <a:r>
              <a:rPr lang="en-GB" sz="2800" spc="-1" dirty="0">
                <a:solidFill>
                  <a:srgbClr val="222222"/>
                </a:solidFill>
                <a:ea typeface="Lucida Sans Unicode"/>
              </a:rPr>
              <a:t>: identify, examine, and understand threats facing the organization</a:t>
            </a:r>
            <a:endParaRPr lang="en-GB" sz="2800" spc="-1" dirty="0"/>
          </a:p>
          <a:p>
            <a:pPr marL="343080" indent="-342720">
              <a:lnSpc>
                <a:spcPct val="100000"/>
              </a:lnSpc>
              <a:spcBef>
                <a:spcPts val="241"/>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800" b="1" spc="-1" dirty="0">
                <a:solidFill>
                  <a:srgbClr val="222222"/>
                </a:solidFill>
                <a:ea typeface="Lucida Sans Unicode"/>
              </a:rPr>
              <a:t>Responsibility</a:t>
            </a:r>
            <a:r>
              <a:rPr lang="en-GB" sz="2800" spc="-1" dirty="0">
                <a:solidFill>
                  <a:srgbClr val="222222"/>
                </a:solidFill>
                <a:ea typeface="Lucida Sans Unicode"/>
              </a:rPr>
              <a:t> of each community of interest within an organization to </a:t>
            </a:r>
            <a:r>
              <a:rPr lang="en-GB" sz="2800" b="1" spc="-1" dirty="0">
                <a:solidFill>
                  <a:srgbClr val="222222"/>
                </a:solidFill>
                <a:ea typeface="Lucida Sans Unicode"/>
              </a:rPr>
              <a:t>manage risks that are encountered</a:t>
            </a:r>
            <a:endParaRPr lang="en-GB" sz="2800" b="1" spc="-1" dirty="0"/>
          </a:p>
          <a:p>
            <a:pPr marL="457200" indent="-456840" algn="just">
              <a:lnSpc>
                <a:spcPct val="100000"/>
              </a:lnSpc>
              <a:spcBef>
                <a:spcPts val="519"/>
              </a:spcBef>
              <a:buClr>
                <a:srgbClr val="364162"/>
              </a:buClr>
              <a:buFont typeface="Arial"/>
              <a:buChar char="•"/>
            </a:pPr>
            <a:r>
              <a:rPr lang="en-GB" sz="2600" b="0" strike="noStrike" spc="-1" dirty="0">
                <a:solidFill>
                  <a:srgbClr val="000000"/>
                </a:solidFill>
                <a:latin typeface="Arial"/>
              </a:rPr>
              <a:t> </a:t>
            </a:r>
            <a:endParaRPr lang="en-US" sz="2600" b="0" strike="noStrike" spc="-1" dirty="0">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3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3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3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3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TextShape 1"/>
          <p:cNvSpPr txBox="1"/>
          <p:nvPr/>
        </p:nvSpPr>
        <p:spPr>
          <a:xfrm>
            <a:off x="45720" y="27720"/>
            <a:ext cx="9052200" cy="581400"/>
          </a:xfrm>
          <a:prstGeom prst="rect">
            <a:avLst/>
          </a:prstGeom>
          <a:noFill/>
          <a:ln w="9360">
            <a:noFill/>
          </a:ln>
        </p:spPr>
        <p:txBody>
          <a:bodyPr anchor="ctr">
            <a:normAutofit fontScale="91000" lnSpcReduction="10000"/>
          </a:bodyPr>
          <a:lstStyle/>
          <a:p>
            <a:pPr algn="ctr">
              <a:lnSpc>
                <a:spcPct val="100000"/>
              </a:lnSpc>
            </a:pPr>
            <a:r>
              <a:rPr lang="en-GB" sz="3600" b="0" strike="noStrike" spc="-1" dirty="0">
                <a:solidFill>
                  <a:srgbClr val="000000"/>
                </a:solidFill>
                <a:latin typeface="Arial"/>
                <a:ea typeface="Verdana"/>
              </a:rPr>
              <a:t>Continue….</a:t>
            </a:r>
            <a:endParaRPr lang="en-US" sz="3600" b="0" strike="noStrike" spc="-1" dirty="0">
              <a:solidFill>
                <a:srgbClr val="000000"/>
              </a:solidFill>
              <a:latin typeface="Arial"/>
            </a:endParaRPr>
          </a:p>
        </p:txBody>
      </p:sp>
      <p:sp>
        <p:nvSpPr>
          <p:cNvPr id="131" name="TextShape 2"/>
          <p:cNvSpPr txBox="1"/>
          <p:nvPr/>
        </p:nvSpPr>
        <p:spPr>
          <a:xfrm>
            <a:off x="190440" y="533520"/>
            <a:ext cx="8762760" cy="5105160"/>
          </a:xfrm>
          <a:prstGeom prst="rect">
            <a:avLst/>
          </a:prstGeom>
          <a:noFill/>
          <a:ln w="0">
            <a:noFill/>
          </a:ln>
        </p:spPr>
        <p:txBody>
          <a:bodyPr>
            <a:noAutofit/>
          </a:bodyPr>
          <a:lstStyle/>
          <a:p>
            <a:pPr marL="457200" indent="-45684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Organizations also must </a:t>
            </a:r>
            <a:r>
              <a:rPr lang="en-US" sz="2400" b="1" strike="noStrike" spc="-1" dirty="0">
                <a:solidFill>
                  <a:srgbClr val="000000"/>
                </a:solidFill>
                <a:latin typeface="Arial"/>
                <a:ea typeface="Verdana"/>
              </a:rPr>
              <a:t>design and create safe environments </a:t>
            </a:r>
            <a:r>
              <a:rPr lang="en-US" sz="2400" b="0" strike="noStrike" spc="-1" dirty="0">
                <a:solidFill>
                  <a:srgbClr val="000000"/>
                </a:solidFill>
                <a:latin typeface="Arial"/>
                <a:ea typeface="Verdana"/>
              </a:rPr>
              <a:t>in which business processes and procedures can function.</a:t>
            </a:r>
            <a:endParaRPr lang="en-US" sz="2400" b="0" strike="noStrike" spc="-1" dirty="0">
              <a:solidFill>
                <a:srgbClr val="000000"/>
              </a:solidFill>
              <a:latin typeface="Arial"/>
            </a:endParaRPr>
          </a:p>
          <a:p>
            <a:pPr marL="914400" lvl="1" indent="-456840" algn="just">
              <a:spcBef>
                <a:spcPts val="479"/>
              </a:spcBef>
              <a:buClr>
                <a:srgbClr val="364162"/>
              </a:buClr>
              <a:buFont typeface="Arial"/>
              <a:buChar char="•"/>
            </a:pPr>
            <a:r>
              <a:rPr lang="en-US" sz="2200" b="1" strike="noStrike" spc="-1" dirty="0">
                <a:solidFill>
                  <a:srgbClr val="000000"/>
                </a:solidFill>
                <a:latin typeface="Arial"/>
                <a:ea typeface="Verdana"/>
              </a:rPr>
              <a:t>Risk identification</a:t>
            </a:r>
            <a:r>
              <a:rPr lang="en-US" sz="2200" b="0" strike="noStrike" spc="-1" dirty="0">
                <a:solidFill>
                  <a:srgbClr val="000000"/>
                </a:solidFill>
                <a:latin typeface="Arial"/>
                <a:ea typeface="Verdana"/>
              </a:rPr>
              <a:t>: The </a:t>
            </a:r>
            <a:r>
              <a:rPr lang="en-US" sz="2200" b="1" strike="noStrike" spc="-1" dirty="0">
                <a:solidFill>
                  <a:srgbClr val="000000"/>
                </a:solidFill>
                <a:latin typeface="Arial"/>
                <a:ea typeface="Verdana"/>
              </a:rPr>
              <a:t>recognition</a:t>
            </a:r>
            <a:r>
              <a:rPr lang="en-US" sz="2200" b="1" spc="-1" dirty="0">
                <a:solidFill>
                  <a:srgbClr val="000000"/>
                </a:solidFill>
                <a:latin typeface="Arial"/>
                <a:ea typeface="Verdana"/>
              </a:rPr>
              <a:t> </a:t>
            </a:r>
            <a:r>
              <a:rPr lang="en-US" sz="2200" b="1" strike="noStrike" spc="-1" dirty="0">
                <a:solidFill>
                  <a:srgbClr val="000000"/>
                </a:solidFill>
                <a:latin typeface="Arial"/>
                <a:ea typeface="Verdana"/>
              </a:rPr>
              <a:t>and documentation </a:t>
            </a:r>
            <a:r>
              <a:rPr lang="en-US" sz="2200" b="0" strike="noStrike" spc="-1" dirty="0">
                <a:solidFill>
                  <a:srgbClr val="000000"/>
                </a:solidFill>
                <a:latin typeface="Arial"/>
                <a:ea typeface="Verdana"/>
              </a:rPr>
              <a:t>of risks to an organization’s information assets.</a:t>
            </a:r>
          </a:p>
          <a:p>
            <a:pPr marL="914400" lvl="1" indent="-456840" algn="just">
              <a:spcBef>
                <a:spcPts val="479"/>
              </a:spcBef>
              <a:buClr>
                <a:srgbClr val="364162"/>
              </a:buClr>
              <a:buFont typeface="Arial"/>
              <a:buChar char="•"/>
            </a:pPr>
            <a:r>
              <a:rPr lang="en-US" sz="2200" b="1" spc="-1" dirty="0">
                <a:solidFill>
                  <a:srgbClr val="000000"/>
                </a:solidFill>
                <a:ea typeface="Verdana"/>
              </a:rPr>
              <a:t>Risk assessment: </a:t>
            </a:r>
            <a:r>
              <a:rPr lang="en-US" sz="2200" spc="-1" dirty="0">
                <a:solidFill>
                  <a:srgbClr val="000000"/>
                </a:solidFill>
                <a:ea typeface="Verdana"/>
              </a:rPr>
              <a:t>A </a:t>
            </a:r>
            <a:r>
              <a:rPr lang="en-US" sz="2200" i="1" spc="-1" dirty="0">
                <a:solidFill>
                  <a:srgbClr val="000000"/>
                </a:solidFill>
                <a:ea typeface="Verdana"/>
              </a:rPr>
              <a:t>determination</a:t>
            </a:r>
            <a:r>
              <a:rPr lang="en-US" sz="2200" spc="-1" dirty="0">
                <a:solidFill>
                  <a:srgbClr val="000000"/>
                </a:solidFill>
                <a:ea typeface="Verdana"/>
              </a:rPr>
              <a:t> of the extent to which an </a:t>
            </a:r>
            <a:r>
              <a:rPr lang="en-US" sz="2200" i="1" spc="-1" dirty="0">
                <a:solidFill>
                  <a:srgbClr val="000000"/>
                </a:solidFill>
                <a:ea typeface="Verdana"/>
              </a:rPr>
              <a:t>organization’s information assets are exposed </a:t>
            </a:r>
            <a:r>
              <a:rPr lang="en-US" sz="2200" spc="-1" dirty="0">
                <a:solidFill>
                  <a:srgbClr val="000000"/>
                </a:solidFill>
                <a:ea typeface="Verdana"/>
              </a:rPr>
              <a:t>to risk.</a:t>
            </a:r>
            <a:endParaRPr lang="en-US" sz="2200" spc="-1" dirty="0">
              <a:solidFill>
                <a:srgbClr val="000000"/>
              </a:solidFill>
            </a:endParaRPr>
          </a:p>
          <a:p>
            <a:pPr marL="914400" lvl="1" indent="-456840" algn="just">
              <a:spcBef>
                <a:spcPts val="479"/>
              </a:spcBef>
              <a:buClr>
                <a:srgbClr val="364162"/>
              </a:buClr>
              <a:buFont typeface="Arial"/>
              <a:buChar char="•"/>
            </a:pPr>
            <a:r>
              <a:rPr lang="en-US" sz="2200" b="1" spc="-1" dirty="0">
                <a:solidFill>
                  <a:srgbClr val="000000"/>
                </a:solidFill>
                <a:ea typeface="Verdana"/>
              </a:rPr>
              <a:t>Risk control:</a:t>
            </a:r>
            <a:r>
              <a:rPr lang="en-US" sz="2200" spc="-1" dirty="0">
                <a:solidFill>
                  <a:srgbClr val="000000"/>
                </a:solidFill>
                <a:ea typeface="Verdana"/>
              </a:rPr>
              <a:t> The application of </a:t>
            </a:r>
            <a:r>
              <a:rPr lang="en-US" sz="2200" b="1" i="1" spc="-1" dirty="0">
                <a:solidFill>
                  <a:srgbClr val="000000"/>
                </a:solidFill>
                <a:ea typeface="Verdana"/>
              </a:rPr>
              <a:t>controls that reduce the risks </a:t>
            </a:r>
            <a:r>
              <a:rPr lang="en-US" sz="2200" spc="-1" dirty="0">
                <a:solidFill>
                  <a:srgbClr val="000000"/>
                </a:solidFill>
                <a:ea typeface="Verdana"/>
              </a:rPr>
              <a:t>to an organization’s information assets to an acceptable level.</a:t>
            </a:r>
            <a:endParaRPr lang="en-US" sz="2200" spc="-1" dirty="0">
              <a:solidFill>
                <a:srgbClr val="000000"/>
              </a:solidFill>
            </a:endParaRPr>
          </a:p>
          <a:p>
            <a:pPr marL="914400" lvl="1" indent="-456840" algn="just">
              <a:spcBef>
                <a:spcPts val="479"/>
              </a:spcBef>
              <a:buClr>
                <a:srgbClr val="364162"/>
              </a:buClr>
              <a:buFont typeface="Arial"/>
              <a:buChar char="•"/>
            </a:pPr>
            <a:r>
              <a:rPr lang="en-US" sz="2200" b="1" strike="noStrike" spc="-1" dirty="0">
                <a:solidFill>
                  <a:srgbClr val="000000"/>
                </a:solidFill>
                <a:latin typeface="Arial"/>
                <a:ea typeface="Verdana"/>
              </a:rPr>
              <a:t>Risk management strategies: </a:t>
            </a:r>
            <a:r>
              <a:rPr lang="en-US" sz="2200" b="0" strike="noStrike" spc="-1" dirty="0">
                <a:solidFill>
                  <a:srgbClr val="000000"/>
                </a:solidFill>
                <a:latin typeface="Arial"/>
                <a:ea typeface="Verdana"/>
              </a:rPr>
              <a:t>The process of </a:t>
            </a:r>
            <a:r>
              <a:rPr lang="en-US" sz="2200" b="1" strike="noStrike" spc="-1" dirty="0">
                <a:solidFill>
                  <a:srgbClr val="000000"/>
                </a:solidFill>
                <a:latin typeface="Arial"/>
                <a:ea typeface="Verdana"/>
              </a:rPr>
              <a:t>identifying</a:t>
            </a:r>
            <a:r>
              <a:rPr lang="en-US" sz="2200" b="0" strike="noStrike" spc="-1" dirty="0">
                <a:solidFill>
                  <a:srgbClr val="000000"/>
                </a:solidFill>
                <a:latin typeface="Arial"/>
                <a:ea typeface="Verdana"/>
              </a:rPr>
              <a:t> risk, </a:t>
            </a:r>
            <a:r>
              <a:rPr lang="en-US" sz="2200" b="1" strike="noStrike" spc="-1" dirty="0">
                <a:solidFill>
                  <a:srgbClr val="000000"/>
                </a:solidFill>
                <a:latin typeface="Arial"/>
                <a:ea typeface="Verdana"/>
              </a:rPr>
              <a:t>assessing</a:t>
            </a:r>
            <a:r>
              <a:rPr lang="en-US" sz="2200" b="0" strike="noStrike" spc="-1" dirty="0">
                <a:solidFill>
                  <a:srgbClr val="000000"/>
                </a:solidFill>
                <a:latin typeface="Arial"/>
                <a:ea typeface="Verdana"/>
              </a:rPr>
              <a:t> its relative magnitude, and </a:t>
            </a:r>
            <a:r>
              <a:rPr lang="en-US" sz="2200" b="1" strike="noStrike" spc="-1" dirty="0">
                <a:solidFill>
                  <a:srgbClr val="000000"/>
                </a:solidFill>
                <a:latin typeface="Arial"/>
                <a:ea typeface="Verdana"/>
              </a:rPr>
              <a:t>taking steps </a:t>
            </a:r>
            <a:r>
              <a:rPr lang="en-US" sz="2200" b="0" strike="noStrike" spc="-1" dirty="0">
                <a:solidFill>
                  <a:srgbClr val="000000"/>
                </a:solidFill>
                <a:latin typeface="Arial"/>
                <a:ea typeface="Verdana"/>
              </a:rPr>
              <a:t>to reduce it to an acceptable level.</a:t>
            </a:r>
            <a:endParaRPr lang="en-US" sz="2200" b="0" strike="noStrike" spc="-1" dirty="0">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1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 name="TextShape 1"/>
          <p:cNvSpPr txBox="1"/>
          <p:nvPr/>
        </p:nvSpPr>
        <p:spPr>
          <a:xfrm>
            <a:off x="45720" y="27720"/>
            <a:ext cx="9052200" cy="65772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Risk Identification</a:t>
            </a:r>
            <a:endParaRPr lang="en-US" sz="3600" b="0" strike="noStrike" spc="-1">
              <a:solidFill>
                <a:srgbClr val="000000"/>
              </a:solidFill>
              <a:latin typeface="Arial"/>
            </a:endParaRPr>
          </a:p>
        </p:txBody>
      </p:sp>
      <p:sp>
        <p:nvSpPr>
          <p:cNvPr id="143" name="TextShape 2"/>
          <p:cNvSpPr txBox="1"/>
          <p:nvPr/>
        </p:nvSpPr>
        <p:spPr>
          <a:xfrm>
            <a:off x="190440" y="1143000"/>
            <a:ext cx="8762760" cy="3809520"/>
          </a:xfrm>
          <a:prstGeom prst="rect">
            <a:avLst/>
          </a:prstGeom>
          <a:noFill/>
          <a:ln w="0">
            <a:noFill/>
          </a:ln>
        </p:spPr>
        <p:txBody>
          <a:bodyPr>
            <a:noAutofit/>
          </a:bodyPr>
          <a:lstStyle/>
          <a:p>
            <a:pPr marL="457200" indent="-45684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Risk management requires that InfoSec professionals </a:t>
            </a:r>
            <a:r>
              <a:rPr lang="en-GB" sz="2600" b="1" strike="noStrike" spc="-1" dirty="0">
                <a:solidFill>
                  <a:srgbClr val="000000"/>
                </a:solidFill>
                <a:latin typeface="Arial"/>
                <a:ea typeface="Verdana"/>
              </a:rPr>
              <a:t>know how to identify, classify, and prioritize </a:t>
            </a:r>
            <a:r>
              <a:rPr lang="en-GB" sz="2600" b="0" strike="noStrike" spc="-1" dirty="0">
                <a:solidFill>
                  <a:srgbClr val="000000"/>
                </a:solidFill>
                <a:latin typeface="Arial"/>
                <a:ea typeface="Verdana"/>
              </a:rPr>
              <a:t>an organization’s information assets.</a:t>
            </a:r>
            <a:endParaRPr lang="en-US" sz="2600" b="0" strike="noStrike" spc="-1" dirty="0">
              <a:solidFill>
                <a:srgbClr val="000000"/>
              </a:solidFill>
              <a:latin typeface="Arial"/>
            </a:endParaRPr>
          </a:p>
          <a:p>
            <a:pPr marL="457200" indent="-45684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A threat assessment process </a:t>
            </a:r>
            <a:r>
              <a:rPr lang="en-US" sz="2600" b="1" strike="noStrike" spc="-1" dirty="0">
                <a:solidFill>
                  <a:srgbClr val="000000"/>
                </a:solidFill>
                <a:latin typeface="Arial"/>
                <a:ea typeface="Verdana"/>
              </a:rPr>
              <a:t>identifies and evaluates </a:t>
            </a:r>
            <a:r>
              <a:rPr lang="en-US" sz="2600" b="0" strike="noStrike" spc="-1" dirty="0">
                <a:solidFill>
                  <a:srgbClr val="000000"/>
                </a:solidFill>
                <a:latin typeface="Arial"/>
                <a:ea typeface="Verdana"/>
              </a:rPr>
              <a:t>the risks facing each asset</a:t>
            </a:r>
            <a:endParaRPr lang="en-US" sz="2600" b="0" strike="noStrike" spc="-1" dirty="0">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 name="TextShape 1"/>
          <p:cNvSpPr txBox="1"/>
          <p:nvPr/>
        </p:nvSpPr>
        <p:spPr>
          <a:xfrm>
            <a:off x="0" y="0"/>
            <a:ext cx="9143640" cy="83772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rPr>
              <a:t>Components of risk identification</a:t>
            </a:r>
          </a:p>
        </p:txBody>
      </p:sp>
      <p:pic>
        <p:nvPicPr>
          <p:cNvPr id="145" name="Picture 4" descr="An illustration shows five blocks one below the other that goes like a step from top to bottom. The block on the top is labeled as, “Plan and organize the process.” The first block points with an arrow to the second block. It is labeled as, “Identify, inventory, &amp; categorize assets.” The third block is labeled as, “Classify, value, &amp; prioritize assets.” An arrow is marked from second block to the third block. The third block points to the fourth block with an arrow. The fourth block is labeled as, “Identify &amp; prioritize threats.” This block points with an arrow to fifth block which is labeled as, “Specify asset vulnerabilities.” Dotted arrows are marked from the fifth block to the fourth and third blocks. Two dotted arrows from fourth block points to third and second block. Two dotted arrows emerges from third block pointing to second and first blocks. Second block points with a dotted arrow to first block.&#10;"/>
          <p:cNvPicPr/>
          <p:nvPr/>
        </p:nvPicPr>
        <p:blipFill>
          <a:blip r:embed="rId3"/>
          <a:stretch/>
        </p:blipFill>
        <p:spPr>
          <a:xfrm>
            <a:off x="802080" y="914400"/>
            <a:ext cx="7539480" cy="4473000"/>
          </a:xfrm>
          <a:prstGeom prst="rect">
            <a:avLst/>
          </a:prstGeom>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Risk Assessment</a:t>
            </a:r>
            <a:endParaRPr lang="en-US" sz="3600" b="0" strike="noStrike" spc="-1">
              <a:solidFill>
                <a:srgbClr val="000000"/>
              </a:solidFill>
              <a:latin typeface="Arial"/>
            </a:endParaRPr>
          </a:p>
        </p:txBody>
      </p:sp>
      <p:sp>
        <p:nvSpPr>
          <p:cNvPr id="195" name="TextShape 2"/>
          <p:cNvSpPr txBox="1"/>
          <p:nvPr/>
        </p:nvSpPr>
        <p:spPr>
          <a:xfrm>
            <a:off x="228600" y="1295280"/>
            <a:ext cx="8762760" cy="4830480"/>
          </a:xfrm>
          <a:prstGeom prst="rect">
            <a:avLst/>
          </a:prstGeom>
          <a:noFill/>
          <a:ln w="0">
            <a:noFill/>
          </a:ln>
        </p:spPr>
        <p:txBody>
          <a:bodyPr>
            <a:noAutofit/>
          </a:bodyPr>
          <a:lstStyle/>
          <a:p>
            <a:pPr marL="457200" indent="-456840">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Risk assessment evaluates the </a:t>
            </a:r>
            <a:r>
              <a:rPr lang="en-GB" sz="2600" b="1" strike="noStrike" spc="-1" dirty="0">
                <a:solidFill>
                  <a:srgbClr val="000000"/>
                </a:solidFill>
                <a:latin typeface="Arial"/>
                <a:ea typeface="Verdana"/>
              </a:rPr>
              <a:t>relative risk for each vulnerability.</a:t>
            </a:r>
            <a:endParaRPr lang="en-US" sz="2600" b="1" strike="noStrike" spc="-1" dirty="0">
              <a:solidFill>
                <a:srgbClr val="000000"/>
              </a:solidFill>
              <a:latin typeface="Arial"/>
            </a:endParaRPr>
          </a:p>
          <a:p>
            <a:pPr marL="457200" indent="-456840">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It assigns a </a:t>
            </a:r>
            <a:r>
              <a:rPr lang="en-GB" sz="2600" b="1" strike="noStrike" spc="-1" dirty="0">
                <a:solidFill>
                  <a:srgbClr val="000000"/>
                </a:solidFill>
                <a:latin typeface="Arial"/>
                <a:ea typeface="Verdana"/>
              </a:rPr>
              <a:t>risk rating or score </a:t>
            </a:r>
            <a:r>
              <a:rPr lang="en-GB" sz="2600" b="0" strike="noStrike" spc="-1" dirty="0">
                <a:solidFill>
                  <a:srgbClr val="000000"/>
                </a:solidFill>
                <a:latin typeface="Arial"/>
                <a:ea typeface="Verdana"/>
              </a:rPr>
              <a:t>to each information asset.</a:t>
            </a:r>
            <a:endParaRPr lang="en-US" sz="2600" b="0" strike="noStrike" spc="-1" dirty="0">
              <a:solidFill>
                <a:srgbClr val="000000"/>
              </a:solidFill>
              <a:latin typeface="Arial"/>
            </a:endParaRPr>
          </a:p>
          <a:p>
            <a:pPr marL="457200" indent="-456840">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Planning and organizing risk assessment</a:t>
            </a:r>
            <a:endParaRPr lang="en-US" sz="2600" b="0" strike="noStrike" spc="-1" dirty="0">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The goal at this point is to </a:t>
            </a:r>
            <a:r>
              <a:rPr lang="en-US" sz="2400" b="1" strike="noStrike" spc="-1" dirty="0">
                <a:solidFill>
                  <a:srgbClr val="000000"/>
                </a:solidFill>
                <a:latin typeface="Arial"/>
                <a:ea typeface="Verdana"/>
              </a:rPr>
              <a:t>create a method for evaluating </a:t>
            </a:r>
            <a:r>
              <a:rPr lang="en-US" sz="2400" b="0" strike="noStrike" spc="-1" dirty="0">
                <a:solidFill>
                  <a:srgbClr val="000000"/>
                </a:solidFill>
                <a:latin typeface="Arial"/>
                <a:ea typeface="Verdana"/>
              </a:rPr>
              <a:t>the relative risk of each listed vulnerability</a:t>
            </a:r>
            <a:endParaRPr lang="en-US" sz="2400" b="0" strike="noStrike" spc="-1" dirty="0">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TextShape 1"/>
          <p:cNvSpPr txBox="1"/>
          <p:nvPr/>
        </p:nvSpPr>
        <p:spPr>
          <a:xfrm>
            <a:off x="415800" y="304920"/>
            <a:ext cx="8312400" cy="609120"/>
          </a:xfrm>
          <a:prstGeom prst="rect">
            <a:avLst/>
          </a:prstGeom>
          <a:noFill/>
          <a:ln w="9360">
            <a:noFill/>
          </a:ln>
        </p:spPr>
        <p:txBody>
          <a:bodyPr anchor="ctr">
            <a:noAutofit/>
          </a:bodyPr>
          <a:lstStyle/>
          <a:p>
            <a:pPr algn="ctr">
              <a:lnSpc>
                <a:spcPct val="100000"/>
              </a:lnSpc>
              <a:tabLst>
                <a:tab pos="4397400" algn="l"/>
              </a:tabLst>
            </a:pPr>
            <a:r>
              <a:rPr lang="en-US" sz="3600" b="0" strike="noStrike" spc="-1">
                <a:solidFill>
                  <a:srgbClr val="000000"/>
                </a:solidFill>
                <a:latin typeface="Arial"/>
              </a:rPr>
              <a:t>Major stages of risk assessment</a:t>
            </a:r>
          </a:p>
        </p:txBody>
      </p:sp>
      <p:pic>
        <p:nvPicPr>
          <p:cNvPr id="197" name="Picture 6" descr="An illustration shows five blocks placed one below the other in a step like formation from the top to bottom. The first block on the top is labeled as, “Plan and organize the process.” First block points to the second block with an arrow. The second block is labeled as, “Determine loss frequency (Likelihood).” The second block points to the third block with an arrow. The third block is labeled as, “Evaluate loss magnitude (Impact).” Then it pointed with an arrow to the fourth block which is labeled as, “Calculate risk.” The fourth block is pointed to the fifth block with an arrow. The fifth block is labeled as, “Assess risk acceptability.” Dotted arrows are marked from the fifth block to the fourth and third blocks. Two dotted arrows from fourth block points to third and second block. Two dotted arrows emerges from third block pointing to second and first blocks. Second block points with a dotted arrow to first block.&#10;"/>
          <p:cNvPicPr/>
          <p:nvPr/>
        </p:nvPicPr>
        <p:blipFill>
          <a:blip r:embed="rId3"/>
          <a:stretch/>
        </p:blipFill>
        <p:spPr>
          <a:xfrm>
            <a:off x="749160" y="1143000"/>
            <a:ext cx="7645680" cy="4536000"/>
          </a:xfrm>
          <a:prstGeom prst="rect">
            <a:avLst/>
          </a:prstGeom>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9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Risk Control</a:t>
            </a:r>
            <a:endParaRPr lang="en-US" sz="3600" b="0" strike="noStrike" spc="-1">
              <a:solidFill>
                <a:srgbClr val="000000"/>
              </a:solidFill>
              <a:latin typeface="Arial"/>
            </a:endParaRPr>
          </a:p>
        </p:txBody>
      </p:sp>
      <p:sp>
        <p:nvSpPr>
          <p:cNvPr id="217" name="TextShape 2"/>
          <p:cNvSpPr txBox="1"/>
          <p:nvPr/>
        </p:nvSpPr>
        <p:spPr>
          <a:xfrm>
            <a:off x="190440" y="914400"/>
            <a:ext cx="8762760" cy="4830480"/>
          </a:xfrm>
          <a:prstGeom prst="rect">
            <a:avLst/>
          </a:prstGeom>
          <a:noFill/>
          <a:ln w="0">
            <a:noFill/>
          </a:ln>
        </p:spPr>
        <p:txBody>
          <a:bodyPr>
            <a:normAutofit/>
          </a:bodyPr>
          <a:lstStyle/>
          <a:p>
            <a:pPr marL="457200" indent="-45684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Involves selection of control strategies, justification of strategies to upper management, and implementation/monitoring/on going assessment of adopted controls</a:t>
            </a:r>
            <a:endParaRPr lang="en-US" sz="2600" b="0" strike="noStrike" spc="-1" dirty="0">
              <a:solidFill>
                <a:srgbClr val="000000"/>
              </a:solidFill>
              <a:latin typeface="Arial"/>
            </a:endParaRPr>
          </a:p>
          <a:p>
            <a:pPr marL="457200" indent="-45684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Once the ranked vulnerability risk worksheet is complete, the organization must choose one strategies to control each risk: </a:t>
            </a:r>
            <a:endParaRPr lang="en-US" sz="26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Defense</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Transference</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Mitigation</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Acceptance</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endParaRPr lang="en-US" sz="2400" b="0" strike="noStrike" spc="-1" dirty="0">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1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1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1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1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21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p:cTn id="26" dur="1" fill="hold">
                                          <p:stCondLst>
                                            <p:cond delay="0"/>
                                          </p:stCondLst>
                                        </p:cTn>
                                        <p:tgtEl>
                                          <p:spTgt spid="21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Benchmarking and Best Practices</a:t>
            </a:r>
            <a:endParaRPr lang="en-US" sz="3600" b="0" strike="noStrike" spc="-1">
              <a:solidFill>
                <a:srgbClr val="000000"/>
              </a:solidFill>
              <a:latin typeface="Arial"/>
            </a:endParaRPr>
          </a:p>
        </p:txBody>
      </p:sp>
      <p:sp>
        <p:nvSpPr>
          <p:cNvPr id="247" name="TextShape 2"/>
          <p:cNvSpPr txBox="1"/>
          <p:nvPr/>
        </p:nvSpPr>
        <p:spPr>
          <a:xfrm>
            <a:off x="228600" y="1295280"/>
            <a:ext cx="8762760" cy="4266720"/>
          </a:xfrm>
          <a:prstGeom prst="rect">
            <a:avLst/>
          </a:prstGeom>
          <a:noFill/>
          <a:ln w="0">
            <a:noFill/>
          </a:ln>
        </p:spPr>
        <p:txBody>
          <a:bodyPr>
            <a:noAutofit/>
          </a:bodyPr>
          <a:lstStyle/>
          <a:p>
            <a:pPr marL="457200" indent="-456840" algn="just">
              <a:lnSpc>
                <a:spcPct val="100000"/>
              </a:lnSpc>
              <a:spcBef>
                <a:spcPts val="519"/>
              </a:spcBef>
              <a:buClr>
                <a:srgbClr val="364162"/>
              </a:buClr>
              <a:buFont typeface="Arial"/>
              <a:buChar char="•"/>
            </a:pPr>
            <a:r>
              <a:rPr lang="en-GB" sz="2600" b="0" strike="noStrike" spc="-1">
                <a:solidFill>
                  <a:srgbClr val="000000"/>
                </a:solidFill>
                <a:latin typeface="Arial"/>
                <a:ea typeface="Verdana"/>
              </a:rPr>
              <a:t>An alternative approach to risk management</a:t>
            </a:r>
            <a:endParaRPr lang="en-US" sz="2600" b="0" strike="noStrike" spc="-1">
              <a:solidFill>
                <a:srgbClr val="000000"/>
              </a:solidFill>
              <a:latin typeface="Arial"/>
            </a:endParaRPr>
          </a:p>
          <a:p>
            <a:pPr marL="457200" indent="-456840" algn="just">
              <a:lnSpc>
                <a:spcPct val="100000"/>
              </a:lnSpc>
              <a:spcBef>
                <a:spcPts val="519"/>
              </a:spcBef>
              <a:buClr>
                <a:srgbClr val="364162"/>
              </a:buClr>
              <a:buFont typeface="Arial"/>
              <a:buChar char="•"/>
            </a:pPr>
            <a:r>
              <a:rPr lang="en-GB" sz="2600" b="0" strike="noStrike" spc="-1">
                <a:solidFill>
                  <a:srgbClr val="000000"/>
                </a:solidFill>
                <a:latin typeface="Arial"/>
                <a:ea typeface="Verdana"/>
              </a:rPr>
              <a:t>Benchmarking: process of seeking out and studying practices in other organizations that one’s own organization desires to duplicate</a:t>
            </a:r>
            <a:endParaRPr lang="en-US" sz="2600" b="0" strike="noStrike" spc="-1">
              <a:solidFill>
                <a:srgbClr val="000000"/>
              </a:solidFill>
              <a:latin typeface="Arial"/>
            </a:endParaRPr>
          </a:p>
          <a:p>
            <a:pPr marL="457200" indent="-456840" algn="just">
              <a:lnSpc>
                <a:spcPct val="100000"/>
              </a:lnSpc>
              <a:spcBef>
                <a:spcPts val="519"/>
              </a:spcBef>
              <a:buClr>
                <a:srgbClr val="364162"/>
              </a:buClr>
              <a:buFont typeface="Arial"/>
              <a:buChar char="•"/>
            </a:pPr>
            <a:r>
              <a:rPr lang="en-GB" sz="2600" b="0" strike="noStrike" spc="-1">
                <a:solidFill>
                  <a:srgbClr val="000000"/>
                </a:solidFill>
                <a:latin typeface="Arial"/>
                <a:ea typeface="Verdana"/>
              </a:rPr>
              <a:t>One of two measures typically used to compare practices: </a:t>
            </a:r>
            <a:endParaRPr lang="en-US" sz="26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a:solidFill>
                  <a:srgbClr val="000000"/>
                </a:solidFill>
                <a:latin typeface="Arial"/>
                <a:ea typeface="Verdana"/>
              </a:rPr>
              <a:t>Metrics-based measures, based on numerical standards</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a:solidFill>
                  <a:srgbClr val="000000"/>
                </a:solidFill>
                <a:latin typeface="Arial"/>
                <a:ea typeface="Verdana"/>
              </a:rPr>
              <a:t>Process-based measures, more strategic and less focused on </a:t>
            </a:r>
            <a:endParaRPr lang="en-US" sz="24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2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Documenting Results </a:t>
            </a:r>
            <a:endParaRPr lang="en-US" sz="3600" b="0" strike="noStrike" spc="-1">
              <a:solidFill>
                <a:srgbClr val="000000"/>
              </a:solidFill>
              <a:latin typeface="Arial"/>
            </a:endParaRPr>
          </a:p>
        </p:txBody>
      </p:sp>
      <p:sp>
        <p:nvSpPr>
          <p:cNvPr id="261" name="TextShape 2"/>
          <p:cNvSpPr txBox="1"/>
          <p:nvPr/>
        </p:nvSpPr>
        <p:spPr>
          <a:xfrm>
            <a:off x="228600" y="1295280"/>
            <a:ext cx="8762760" cy="4266720"/>
          </a:xfrm>
          <a:prstGeom prst="rect">
            <a:avLst/>
          </a:prstGeom>
          <a:noFill/>
          <a:ln w="0">
            <a:noFill/>
          </a:ln>
        </p:spPr>
        <p:txBody>
          <a:bodyPr>
            <a:noAutofit/>
          </a:bodyPr>
          <a:lstStyle/>
          <a:p>
            <a:pPr marL="216000" indent="-216000">
              <a:lnSpc>
                <a:spcPct val="100000"/>
              </a:lnSpc>
            </a:pPr>
            <a:r>
              <a:rPr lang="en-GB" sz="2800" spc="-1" dirty="0">
                <a:solidFill>
                  <a:srgbClr val="000000"/>
                </a:solidFill>
              </a:rPr>
              <a:t>  The results of risk management activities can be delivered via a report on a systematic approach to risk management, a project-based risk assessment, or a topic-specific risk assessment.</a:t>
            </a:r>
            <a:endParaRPr lang="en-GB" sz="2800" spc="-1" dirty="0"/>
          </a:p>
          <a:p>
            <a:pPr marL="914400" lvl="1" indent="-456840" algn="just">
              <a:spcBef>
                <a:spcPts val="519"/>
              </a:spcBef>
              <a:buClr>
                <a:srgbClr val="364162"/>
              </a:buClr>
              <a:buFont typeface="Arial"/>
              <a:buChar char="•"/>
            </a:pPr>
            <a:r>
              <a:rPr lang="en-GB" sz="2600" b="0" strike="noStrike" spc="-1" dirty="0">
                <a:solidFill>
                  <a:srgbClr val="000000"/>
                </a:solidFill>
                <a:latin typeface="Arial"/>
                <a:ea typeface="Verdana"/>
              </a:rPr>
              <a:t>At minimum, each information asset-threat pair should have documented control strategy clearly identifying any remaining residual risk.</a:t>
            </a:r>
            <a:endParaRPr lang="en-US" sz="2600" b="0" strike="noStrike" spc="-1" dirty="0">
              <a:solidFill>
                <a:srgbClr val="000000"/>
              </a:solidFill>
              <a:latin typeface="Arial"/>
            </a:endParaRPr>
          </a:p>
          <a:p>
            <a:pPr marL="914400" lvl="1" indent="-456840" algn="just">
              <a:spcBef>
                <a:spcPts val="519"/>
              </a:spcBef>
              <a:buClr>
                <a:srgbClr val="364162"/>
              </a:buClr>
              <a:buFont typeface="Arial"/>
              <a:buChar char="•"/>
            </a:pPr>
            <a:r>
              <a:rPr lang="en-GB" sz="2600" b="0" strike="noStrike" spc="-1" dirty="0">
                <a:solidFill>
                  <a:srgbClr val="000000"/>
                </a:solidFill>
                <a:latin typeface="Arial"/>
                <a:ea typeface="Verdana"/>
              </a:rPr>
              <a:t>Another option: Document the outcome of the control strategy for each information asset-vulnerability pair as an action plan.</a:t>
            </a:r>
            <a:r>
              <a:rPr lang="en-GB" sz="2600" b="0" strike="noStrike" spc="-1" dirty="0">
                <a:solidFill>
                  <a:srgbClr val="000000"/>
                </a:solidFill>
                <a:latin typeface="Arial"/>
              </a:rPr>
              <a:t> </a:t>
            </a:r>
            <a:endParaRPr lang="en-US" sz="2600" b="0" strike="noStrike" spc="-1" dirty="0">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6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6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6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0F0B31A-A8CB-45EB-8154-3C34D5FB2CBD}"/>
              </a:ext>
            </a:extLst>
          </p:cNvPr>
          <p:cNvSpPr>
            <a:spLocks noGrp="1"/>
          </p:cNvSpPr>
          <p:nvPr>
            <p:ph type="subTitle"/>
          </p:nvPr>
        </p:nvSpPr>
        <p:spPr/>
        <p:txBody>
          <a:bodyPr/>
          <a:lstStyle/>
          <a:p>
            <a:pPr marL="0" indent="0" algn="ctr">
              <a:buNone/>
            </a:pPr>
            <a:r>
              <a:rPr lang="en-GB" sz="4800" b="1" dirty="0"/>
              <a:t>Risk Management </a:t>
            </a:r>
          </a:p>
          <a:p>
            <a:pPr marL="0" indent="0" algn="ctr">
              <a:buNone/>
            </a:pPr>
            <a:r>
              <a:rPr lang="en-GB" sz="4800" b="1" dirty="0"/>
              <a:t>Strategies</a:t>
            </a:r>
          </a:p>
        </p:txBody>
      </p:sp>
    </p:spTree>
    <p:extLst>
      <p:ext uri="{BB962C8B-B14F-4D97-AF65-F5344CB8AC3E}">
        <p14:creationId xmlns:p14="http://schemas.microsoft.com/office/powerpoint/2010/main" val="1716570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DAEF0F5-8C05-1D3B-8094-FE3D197A47E7}"/>
              </a:ext>
            </a:extLst>
          </p:cNvPr>
          <p:cNvSpPr txBox="1">
            <a:spLocks/>
          </p:cNvSpPr>
          <p:nvPr/>
        </p:nvSpPr>
        <p:spPr>
          <a:xfrm>
            <a:off x="943282" y="1690689"/>
            <a:ext cx="6612122" cy="3263504"/>
          </a:xfrm>
          <a:prstGeom prst="rect">
            <a:avLst/>
          </a:prstGeom>
        </p:spPr>
        <p:txBody>
          <a:bodyPr>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a:t>If the cost to mitigate the risk, outweighs the risk itself:</a:t>
            </a:r>
          </a:p>
          <a:p>
            <a:r>
              <a:rPr lang="en-GB" dirty="0"/>
              <a:t>Ultimately, an organisation is all about </a:t>
            </a:r>
            <a:r>
              <a:rPr lang="en-GB" b="1" dirty="0"/>
              <a:t>ensuring that they can continue to delivering their goals and to do this</a:t>
            </a:r>
            <a:r>
              <a:rPr lang="en-GB" dirty="0"/>
              <a:t>, a </a:t>
            </a:r>
            <a:r>
              <a:rPr lang="en-GB" b="1" dirty="0">
                <a:solidFill>
                  <a:schemeClr val="accent5">
                    <a:lumMod val="75000"/>
                  </a:schemeClr>
                </a:solidFill>
              </a:rPr>
              <a:t>budget must be assigned to everything. </a:t>
            </a:r>
          </a:p>
          <a:p>
            <a:r>
              <a:rPr lang="en-GB" dirty="0"/>
              <a:t>If the cost to mitigate a risk </a:t>
            </a:r>
            <a:r>
              <a:rPr lang="en-GB" b="1" dirty="0">
                <a:solidFill>
                  <a:schemeClr val="accent5">
                    <a:lumMod val="75000"/>
                  </a:schemeClr>
                </a:solidFill>
              </a:rPr>
              <a:t>far outweighs the risk score </a:t>
            </a:r>
            <a:r>
              <a:rPr lang="en-GB" dirty="0"/>
              <a:t>assigned to that risk, then an organisation may choose </a:t>
            </a:r>
            <a:r>
              <a:rPr lang="en-GB" b="1" dirty="0">
                <a:solidFill>
                  <a:schemeClr val="accent5">
                    <a:lumMod val="75000"/>
                  </a:schemeClr>
                </a:solidFill>
              </a:rPr>
              <a:t>just to accept it</a:t>
            </a:r>
            <a:r>
              <a:rPr lang="en-GB" dirty="0"/>
              <a:t>.</a:t>
            </a:r>
          </a:p>
          <a:p>
            <a:endParaRPr lang="en-GB" b="1" dirty="0"/>
          </a:p>
          <a:p>
            <a:pPr marL="0" indent="0">
              <a:buFont typeface="Arial" panose="020B0604020202020204" pitchFamily="34" charset="0"/>
              <a:buNone/>
            </a:pPr>
            <a:r>
              <a:rPr lang="en-GB" b="1" dirty="0"/>
              <a:t>If the risk has no legal or legislative implications:</a:t>
            </a:r>
          </a:p>
          <a:p>
            <a:r>
              <a:rPr lang="en-GB" dirty="0"/>
              <a:t>If a risk has no legal or legislative implications and </a:t>
            </a:r>
            <a:r>
              <a:rPr lang="en-GB" b="1" dirty="0">
                <a:solidFill>
                  <a:schemeClr val="accent5">
                    <a:lumMod val="75000"/>
                  </a:schemeClr>
                </a:solidFill>
              </a:rPr>
              <a:t>is simply an operational risk</a:t>
            </a:r>
            <a:r>
              <a:rPr lang="en-GB" dirty="0"/>
              <a:t>, then an organisation may decide just to </a:t>
            </a:r>
            <a:r>
              <a:rPr lang="en-GB" dirty="0">
                <a:solidFill>
                  <a:schemeClr val="accent5">
                    <a:lumMod val="75000"/>
                  </a:schemeClr>
                </a:solidFill>
              </a:rPr>
              <a:t>accept</a:t>
            </a:r>
            <a:r>
              <a:rPr lang="en-GB" dirty="0"/>
              <a:t> it as part of doing business.</a:t>
            </a:r>
          </a:p>
          <a:p>
            <a:endParaRPr lang="en-GB" b="1" dirty="0"/>
          </a:p>
          <a:p>
            <a:pPr marL="0" indent="0">
              <a:buFont typeface="Arial" panose="020B0604020202020204" pitchFamily="34" charset="0"/>
              <a:buNone/>
            </a:pPr>
            <a:r>
              <a:rPr lang="en-GB" b="1" dirty="0"/>
              <a:t>The risk cannot be mitigated with controls available to the market: then </a:t>
            </a:r>
            <a:r>
              <a:rPr lang="en-GB" b="1" dirty="0">
                <a:solidFill>
                  <a:schemeClr val="accent5">
                    <a:lumMod val="75000"/>
                  </a:schemeClr>
                </a:solidFill>
              </a:rPr>
              <a:t>just to accept it.</a:t>
            </a:r>
            <a:endParaRPr lang="en-GB" b="1" dirty="0"/>
          </a:p>
        </p:txBody>
      </p:sp>
      <p:sp>
        <p:nvSpPr>
          <p:cNvPr id="5" name="Title 1">
            <a:extLst>
              <a:ext uri="{FF2B5EF4-FFF2-40B4-BE49-F238E27FC236}">
                <a16:creationId xmlns:a16="http://schemas.microsoft.com/office/drawing/2014/main" id="{92BE5301-F5E0-38E6-5881-8910908ADEC8}"/>
              </a:ext>
            </a:extLst>
          </p:cNvPr>
          <p:cNvSpPr txBox="1">
            <a:spLocks/>
          </p:cNvSpPr>
          <p:nvPr/>
        </p:nvSpPr>
        <p:spPr>
          <a:xfrm>
            <a:off x="628651" y="365126"/>
            <a:ext cx="6081935" cy="1325563"/>
          </a:xfrm>
          <a:prstGeom prst="rect">
            <a:avLst/>
          </a:prstGeom>
        </p:spPr>
        <p:txBody>
          <a:bodyPr lIns="0" tIns="0" rIns="0" bIns="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Risk Acceptance </a:t>
            </a:r>
            <a:endParaRPr lang="en-GB" dirty="0"/>
          </a:p>
        </p:txBody>
      </p:sp>
    </p:spTree>
    <p:extLst>
      <p:ext uri="{BB962C8B-B14F-4D97-AF65-F5344CB8AC3E}">
        <p14:creationId xmlns:p14="http://schemas.microsoft.com/office/powerpoint/2010/main" val="3447408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E812273-19C0-FB48-CBF0-950ABE1BB08F}"/>
              </a:ext>
            </a:extLst>
          </p:cNvPr>
          <p:cNvSpPr txBox="1">
            <a:spLocks/>
          </p:cNvSpPr>
          <p:nvPr/>
        </p:nvSpPr>
        <p:spPr>
          <a:xfrm>
            <a:off x="628651" y="365126"/>
            <a:ext cx="6081935" cy="1325563"/>
          </a:xfrm>
          <a:prstGeom prst="rect">
            <a:avLst/>
          </a:prstGeom>
        </p:spPr>
        <p:txBody>
          <a:bodyPr lIns="0" tIns="0" rIns="0" bIns="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Risk Avoidance </a:t>
            </a:r>
            <a:endParaRPr lang="en-GB" dirty="0"/>
          </a:p>
        </p:txBody>
      </p:sp>
      <p:sp>
        <p:nvSpPr>
          <p:cNvPr id="5" name="Content Placeholder 2">
            <a:extLst>
              <a:ext uri="{FF2B5EF4-FFF2-40B4-BE49-F238E27FC236}">
                <a16:creationId xmlns:a16="http://schemas.microsoft.com/office/drawing/2014/main" id="{8697EA10-59C3-EED5-873A-56552F142447}"/>
              </a:ext>
            </a:extLst>
          </p:cNvPr>
          <p:cNvSpPr txBox="1">
            <a:spLocks/>
          </p:cNvSpPr>
          <p:nvPr/>
        </p:nvSpPr>
        <p:spPr>
          <a:xfrm>
            <a:off x="805631" y="1797248"/>
            <a:ext cx="6747687" cy="3263504"/>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t>The </a:t>
            </a:r>
            <a:r>
              <a:rPr lang="en-GB" b="1">
                <a:solidFill>
                  <a:schemeClr val="accent5">
                    <a:lumMod val="75000"/>
                  </a:schemeClr>
                </a:solidFill>
              </a:rPr>
              <a:t>risk is too expensive to mitigate</a:t>
            </a:r>
            <a:r>
              <a:rPr lang="en-GB" b="1"/>
              <a:t>, but the risk being realised would be detrimental to the business:</a:t>
            </a:r>
          </a:p>
          <a:p>
            <a:pPr lvl="1"/>
            <a:r>
              <a:rPr lang="en-GB"/>
              <a:t>Some </a:t>
            </a:r>
            <a:r>
              <a:rPr lang="en-GB">
                <a:solidFill>
                  <a:schemeClr val="accent5">
                    <a:lumMod val="75000"/>
                  </a:schemeClr>
                </a:solidFill>
              </a:rPr>
              <a:t>risks could be so bad</a:t>
            </a:r>
            <a:r>
              <a:rPr lang="en-GB"/>
              <a:t>, that it </a:t>
            </a:r>
            <a:r>
              <a:rPr lang="en-GB">
                <a:solidFill>
                  <a:schemeClr val="accent5">
                    <a:lumMod val="75000"/>
                  </a:schemeClr>
                </a:solidFill>
              </a:rPr>
              <a:t>puts an organisation out of business</a:t>
            </a:r>
            <a:r>
              <a:rPr lang="en-GB"/>
              <a:t>. If this is the case and the </a:t>
            </a:r>
            <a:r>
              <a:rPr lang="en-GB">
                <a:solidFill>
                  <a:schemeClr val="accent5">
                    <a:lumMod val="75000"/>
                  </a:schemeClr>
                </a:solidFill>
              </a:rPr>
              <a:t>risk cannot be mitigated </a:t>
            </a:r>
            <a:r>
              <a:rPr lang="en-GB"/>
              <a:t>due to an exceptional cost, then an organisation may </a:t>
            </a:r>
            <a:r>
              <a:rPr lang="en-GB">
                <a:solidFill>
                  <a:schemeClr val="accent5">
                    <a:lumMod val="75000"/>
                  </a:schemeClr>
                </a:solidFill>
              </a:rPr>
              <a:t>wish to avoid the risk all together.</a:t>
            </a:r>
          </a:p>
          <a:p>
            <a:r>
              <a:rPr lang="en-GB" b="1"/>
              <a:t>The risk can’t be mitigated, but legal/legislative actions would mean the organisation would cease operation.</a:t>
            </a:r>
          </a:p>
          <a:p>
            <a:pPr lvl="1"/>
            <a:r>
              <a:rPr lang="en-GB"/>
              <a:t>If the </a:t>
            </a:r>
            <a:r>
              <a:rPr lang="en-GB" b="1">
                <a:solidFill>
                  <a:schemeClr val="accent5">
                    <a:lumMod val="75000"/>
                  </a:schemeClr>
                </a:solidFill>
              </a:rPr>
              <a:t>risk can’t be mitigated</a:t>
            </a:r>
            <a:r>
              <a:rPr lang="en-GB"/>
              <a:t>, or it </a:t>
            </a:r>
            <a:r>
              <a:rPr lang="en-GB" b="1">
                <a:solidFill>
                  <a:schemeClr val="accent5">
                    <a:lumMod val="75000"/>
                  </a:schemeClr>
                </a:solidFill>
              </a:rPr>
              <a:t>isn’t cost effective to mitigate</a:t>
            </a:r>
            <a:r>
              <a:rPr lang="en-GB"/>
              <a:t> it, but there are legislations in place that would require an organisation </a:t>
            </a:r>
            <a:r>
              <a:rPr lang="en-GB" b="1">
                <a:solidFill>
                  <a:schemeClr val="accent5">
                    <a:lumMod val="75000"/>
                  </a:schemeClr>
                </a:solidFill>
              </a:rPr>
              <a:t>to show mitigations</a:t>
            </a:r>
            <a:r>
              <a:rPr lang="en-GB"/>
              <a:t>, then an organisation may avoid the risk altogether.</a:t>
            </a:r>
          </a:p>
          <a:p>
            <a:endParaRPr lang="en-GB"/>
          </a:p>
          <a:p>
            <a:endParaRPr lang="en-GB" dirty="0"/>
          </a:p>
        </p:txBody>
      </p:sp>
    </p:spTree>
    <p:extLst>
      <p:ext uri="{BB962C8B-B14F-4D97-AF65-F5344CB8AC3E}">
        <p14:creationId xmlns:p14="http://schemas.microsoft.com/office/powerpoint/2010/main" val="38783663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83EBB92E-8F72-AE98-E65C-6E1C72107EAF}"/>
              </a:ext>
            </a:extLst>
          </p:cNvPr>
          <p:cNvSpPr txBox="1">
            <a:spLocks/>
          </p:cNvSpPr>
          <p:nvPr/>
        </p:nvSpPr>
        <p:spPr>
          <a:xfrm>
            <a:off x="677811" y="1695527"/>
            <a:ext cx="6747687" cy="3263504"/>
          </a:xfrm>
          <a:prstGeom prst="rect">
            <a:avLst/>
          </a:prstGeom>
        </p:spPr>
        <p:txBody>
          <a:bodyPr>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800" dirty="0"/>
              <a:t>Some risks may be </a:t>
            </a:r>
            <a:r>
              <a:rPr lang="en-GB" sz="2800" b="1" dirty="0">
                <a:solidFill>
                  <a:schemeClr val="accent5">
                    <a:lumMod val="75000"/>
                  </a:schemeClr>
                </a:solidFill>
              </a:rPr>
              <a:t>quite complicated or expensive to mitigate </a:t>
            </a:r>
            <a:r>
              <a:rPr lang="en-GB" sz="2800" dirty="0"/>
              <a:t>by an organisation on its own, but a </a:t>
            </a:r>
            <a:r>
              <a:rPr lang="en-GB" sz="2800" b="1" dirty="0">
                <a:solidFill>
                  <a:schemeClr val="accent5">
                    <a:lumMod val="75000"/>
                  </a:schemeClr>
                </a:solidFill>
              </a:rPr>
              <a:t>third party may be specifically designed to reduce this risk for clients</a:t>
            </a:r>
            <a:r>
              <a:rPr lang="en-GB" sz="2800" dirty="0"/>
              <a:t>, in which case, the organisation may wish to </a:t>
            </a:r>
            <a:r>
              <a:rPr lang="en-GB" sz="2800" b="1" dirty="0"/>
              <a:t>transfer the risk over to them</a:t>
            </a:r>
            <a:r>
              <a:rPr lang="en-GB" sz="2800" dirty="0"/>
              <a:t>.</a:t>
            </a:r>
          </a:p>
          <a:p>
            <a:endParaRPr lang="en-GB" sz="2800" b="1" dirty="0"/>
          </a:p>
          <a:p>
            <a:pPr marL="0" indent="0">
              <a:buNone/>
            </a:pPr>
            <a:r>
              <a:rPr lang="en-GB" sz="2800" b="1" dirty="0">
                <a:solidFill>
                  <a:schemeClr val="accent5">
                    <a:lumMod val="75000"/>
                  </a:schemeClr>
                </a:solidFill>
              </a:rPr>
              <a:t>Beneficial as the third party should have greater knowledge and technology in order to manage the risk. </a:t>
            </a:r>
          </a:p>
          <a:p>
            <a:pPr marL="0" indent="0">
              <a:buNone/>
            </a:pPr>
            <a:endParaRPr lang="en-GB" sz="2800" b="1" dirty="0">
              <a:solidFill>
                <a:schemeClr val="accent5">
                  <a:lumMod val="75000"/>
                </a:schemeClr>
              </a:solidFill>
            </a:endParaRPr>
          </a:p>
          <a:p>
            <a:pPr marL="0" indent="0">
              <a:buNone/>
            </a:pPr>
            <a:r>
              <a:rPr lang="en-GB" sz="2800" dirty="0"/>
              <a:t>However, an organisation should ensure that the third party </a:t>
            </a:r>
            <a:r>
              <a:rPr lang="en-GB" sz="2800" dirty="0">
                <a:solidFill>
                  <a:schemeClr val="accent5">
                    <a:lumMod val="75000"/>
                  </a:schemeClr>
                </a:solidFill>
              </a:rPr>
              <a:t>passes audits and legislative requirements on a regular basis.</a:t>
            </a:r>
          </a:p>
          <a:p>
            <a:endParaRPr lang="en-GB" sz="2800" b="1" dirty="0"/>
          </a:p>
          <a:p>
            <a:pPr marL="0" indent="0">
              <a:buNone/>
            </a:pPr>
            <a:r>
              <a:rPr lang="en-GB" sz="2800" dirty="0"/>
              <a:t>Unfortunately, if an organisation is breached, </a:t>
            </a:r>
            <a:r>
              <a:rPr lang="en-GB" sz="2800" b="1" dirty="0">
                <a:solidFill>
                  <a:schemeClr val="accent5">
                    <a:lumMod val="75000"/>
                  </a:schemeClr>
                </a:solidFill>
              </a:rPr>
              <a:t>it can become very difficult to prove legally that it was the third party responsible. </a:t>
            </a:r>
            <a:r>
              <a:rPr lang="en-GB" sz="2800" dirty="0"/>
              <a:t>In some cases, third parties may even use clauses in the contract to push the blame back onto the organisation. Responsibilities need to be made clear from the start so that an organisation understands how the risk will be managed. </a:t>
            </a:r>
          </a:p>
          <a:p>
            <a:endParaRPr lang="en-GB" dirty="0"/>
          </a:p>
          <a:p>
            <a:endParaRPr lang="en-GB" dirty="0"/>
          </a:p>
        </p:txBody>
      </p:sp>
      <p:sp>
        <p:nvSpPr>
          <p:cNvPr id="5" name="Title 1">
            <a:extLst>
              <a:ext uri="{FF2B5EF4-FFF2-40B4-BE49-F238E27FC236}">
                <a16:creationId xmlns:a16="http://schemas.microsoft.com/office/drawing/2014/main" id="{CC6E279B-EF43-BBF1-43E1-7DFE1DE547E1}"/>
              </a:ext>
            </a:extLst>
          </p:cNvPr>
          <p:cNvSpPr txBox="1">
            <a:spLocks/>
          </p:cNvSpPr>
          <p:nvPr/>
        </p:nvSpPr>
        <p:spPr>
          <a:xfrm>
            <a:off x="552451" y="990601"/>
            <a:ext cx="6081935" cy="716756"/>
          </a:xfrm>
          <a:prstGeom prst="rect">
            <a:avLst/>
          </a:prstGeom>
        </p:spPr>
        <p:txBody>
          <a:bodyPr lIns="0" tIns="0" rIns="0" bIns="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Risk Transfer</a:t>
            </a:r>
            <a:endParaRPr lang="en-GB" dirty="0"/>
          </a:p>
        </p:txBody>
      </p:sp>
    </p:spTree>
    <p:extLst>
      <p:ext uri="{BB962C8B-B14F-4D97-AF65-F5344CB8AC3E}">
        <p14:creationId xmlns:p14="http://schemas.microsoft.com/office/powerpoint/2010/main" val="30056147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579CA1F1-4D7F-94D3-7509-F76143103179}"/>
              </a:ext>
            </a:extLst>
          </p:cNvPr>
          <p:cNvSpPr txBox="1">
            <a:spLocks/>
          </p:cNvSpPr>
          <p:nvPr/>
        </p:nvSpPr>
        <p:spPr>
          <a:xfrm>
            <a:off x="835127" y="1594324"/>
            <a:ext cx="6686550" cy="3263504"/>
          </a:xfrm>
          <a:prstGeom prst="rect">
            <a:avLst/>
          </a:prstGeom>
        </p:spPr>
        <p:txBody>
          <a:bodyPr>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a:t>Implement controls to reduce the likelihood or impact:</a:t>
            </a:r>
          </a:p>
          <a:p>
            <a:r>
              <a:rPr lang="en-GB" dirty="0"/>
              <a:t>An organisation </a:t>
            </a:r>
            <a:r>
              <a:rPr lang="en-GB" b="1" dirty="0">
                <a:solidFill>
                  <a:schemeClr val="accent5">
                    <a:lumMod val="75000"/>
                  </a:schemeClr>
                </a:solidFill>
              </a:rPr>
              <a:t>will use controls as “insurances” to lower the risk score</a:t>
            </a:r>
            <a:r>
              <a:rPr lang="en-GB" dirty="0"/>
              <a:t>, either through likelihood reduction, or impact reduction.</a:t>
            </a:r>
          </a:p>
          <a:p>
            <a:endParaRPr lang="en-GB" b="1" dirty="0"/>
          </a:p>
          <a:p>
            <a:pPr marL="0" indent="0">
              <a:buFont typeface="Arial" panose="020B0604020202020204" pitchFamily="34" charset="0"/>
              <a:buNone/>
            </a:pPr>
            <a:r>
              <a:rPr lang="en-GB" b="1" dirty="0"/>
              <a:t>Requirement if the organisation needs to be exposed to the risk to do business:</a:t>
            </a:r>
          </a:p>
          <a:p>
            <a:r>
              <a:rPr lang="en-GB" dirty="0"/>
              <a:t>Risk is </a:t>
            </a:r>
            <a:r>
              <a:rPr lang="en-GB" b="1" dirty="0">
                <a:solidFill>
                  <a:schemeClr val="accent5">
                    <a:lumMod val="75000"/>
                  </a:schemeClr>
                </a:solidFill>
              </a:rPr>
              <a:t>part of business and an organisation may need to be exposed to risk in order to operate</a:t>
            </a:r>
            <a:r>
              <a:rPr lang="en-GB" dirty="0"/>
              <a:t>.</a:t>
            </a:r>
          </a:p>
          <a:p>
            <a:r>
              <a:rPr lang="en-GB" dirty="0"/>
              <a:t>In these circumstances, this is where the organisation </a:t>
            </a:r>
            <a:r>
              <a:rPr lang="en-GB" b="1" dirty="0">
                <a:solidFill>
                  <a:schemeClr val="accent5">
                    <a:lumMod val="75000"/>
                  </a:schemeClr>
                </a:solidFill>
              </a:rPr>
              <a:t>will use mitigating controls to reduce risks</a:t>
            </a:r>
            <a:r>
              <a:rPr lang="en-GB" dirty="0"/>
              <a:t>.</a:t>
            </a:r>
          </a:p>
          <a:p>
            <a:endParaRPr lang="en-GB" b="1" dirty="0"/>
          </a:p>
          <a:p>
            <a:pPr marL="0" indent="0">
              <a:buFont typeface="Arial" panose="020B0604020202020204" pitchFamily="34" charset="0"/>
              <a:buNone/>
            </a:pPr>
            <a:r>
              <a:rPr lang="en-GB" b="1" dirty="0"/>
              <a:t>Part of legislative implications:</a:t>
            </a:r>
          </a:p>
          <a:p>
            <a:r>
              <a:rPr lang="en-GB" dirty="0"/>
              <a:t>If a risk is part of legislation, but the organisation must be exposed to it, </a:t>
            </a:r>
            <a:r>
              <a:rPr lang="en-GB" b="1" dirty="0">
                <a:solidFill>
                  <a:schemeClr val="accent5">
                    <a:lumMod val="75000"/>
                  </a:schemeClr>
                </a:solidFill>
              </a:rPr>
              <a:t>then mitigations are mandatory</a:t>
            </a:r>
            <a:r>
              <a:rPr lang="en-GB" dirty="0"/>
              <a:t>.</a:t>
            </a:r>
          </a:p>
        </p:txBody>
      </p:sp>
      <p:sp>
        <p:nvSpPr>
          <p:cNvPr id="5" name="Title 1">
            <a:extLst>
              <a:ext uri="{FF2B5EF4-FFF2-40B4-BE49-F238E27FC236}">
                <a16:creationId xmlns:a16="http://schemas.microsoft.com/office/drawing/2014/main" id="{476435C6-3216-1193-0110-DE49F7BE5A88}"/>
              </a:ext>
            </a:extLst>
          </p:cNvPr>
          <p:cNvSpPr txBox="1">
            <a:spLocks/>
          </p:cNvSpPr>
          <p:nvPr/>
        </p:nvSpPr>
        <p:spPr>
          <a:xfrm>
            <a:off x="628651" y="365126"/>
            <a:ext cx="6081935" cy="1325563"/>
          </a:xfrm>
          <a:prstGeom prst="rect">
            <a:avLst/>
          </a:prstGeom>
        </p:spPr>
        <p:txBody>
          <a:bodyPr lIns="0" tIns="0" rIns="0" bIns="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Risk Reduction</a:t>
            </a:r>
            <a:endParaRPr lang="en-GB" dirty="0"/>
          </a:p>
        </p:txBody>
      </p:sp>
    </p:spTree>
    <p:extLst>
      <p:ext uri="{BB962C8B-B14F-4D97-AF65-F5344CB8AC3E}">
        <p14:creationId xmlns:p14="http://schemas.microsoft.com/office/powerpoint/2010/main" val="32747576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 name="TextShape 1"/>
          <p:cNvSpPr txBox="1"/>
          <p:nvPr/>
        </p:nvSpPr>
        <p:spPr>
          <a:xfrm>
            <a:off x="402840" y="152280"/>
            <a:ext cx="8312400" cy="546480"/>
          </a:xfrm>
          <a:prstGeom prst="rect">
            <a:avLst/>
          </a:prstGeom>
          <a:noFill/>
          <a:ln w="9360">
            <a:noFill/>
          </a:ln>
        </p:spPr>
        <p:txBody>
          <a:bodyPr anchor="ctr">
            <a:noAutofit/>
          </a:bodyPr>
          <a:lstStyle/>
          <a:p>
            <a:pPr algn="ctr">
              <a:lnSpc>
                <a:spcPct val="100000"/>
              </a:lnSpc>
              <a:tabLst>
                <a:tab pos="4397400" algn="l"/>
              </a:tabLst>
            </a:pPr>
            <a:r>
              <a:rPr lang="en-US" sz="3600" b="0" strike="noStrike" spc="-1">
                <a:solidFill>
                  <a:srgbClr val="000000"/>
                </a:solidFill>
                <a:latin typeface="Arial"/>
              </a:rPr>
              <a:t>NIST risk management process</a:t>
            </a:r>
          </a:p>
        </p:txBody>
      </p:sp>
      <p:pic>
        <p:nvPicPr>
          <p:cNvPr id="267" name="Picture 6" descr="A figure shows a triangular shape illustration with four circles in it representing the risk management process. The circle on the top is labeled as, “Assess” which points with double sided arrows to both the circles below and with double sided arrows to the circle at the center. The circle on the left corner is labeled as, “Monitor” and the double sided arrow between top and left circle is labeled as, “information and communications flows.&quot; The circle at the right side is labeled as, “Respond” and the double sided arrow between top and right side circle is also labeled as, “information and communications flows.” The circle at the center is labeled as, “Frame” and marked with double sided arrows to all the three circles around."/>
          <p:cNvPicPr/>
          <p:nvPr/>
        </p:nvPicPr>
        <p:blipFill>
          <a:blip r:embed="rId2"/>
          <a:stretch/>
        </p:blipFill>
        <p:spPr>
          <a:xfrm>
            <a:off x="1298520" y="838080"/>
            <a:ext cx="6521040" cy="4716720"/>
          </a:xfrm>
          <a:prstGeom prst="rect">
            <a:avLst/>
          </a:prstGeom>
          <a:ln w="0">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The NIST Risk Management Framework</a:t>
            </a:r>
            <a:endParaRPr lang="en-US" sz="3600" b="0" strike="noStrike" spc="-1">
              <a:solidFill>
                <a:srgbClr val="000000"/>
              </a:solidFill>
              <a:latin typeface="Arial"/>
            </a:endParaRPr>
          </a:p>
        </p:txBody>
      </p:sp>
      <p:sp>
        <p:nvSpPr>
          <p:cNvPr id="265" name="TextShape 2"/>
          <p:cNvSpPr txBox="1"/>
          <p:nvPr/>
        </p:nvSpPr>
        <p:spPr>
          <a:xfrm>
            <a:off x="228600" y="1295280"/>
            <a:ext cx="8762760" cy="4114440"/>
          </a:xfrm>
          <a:prstGeom prst="rect">
            <a:avLst/>
          </a:prstGeom>
          <a:noFill/>
          <a:ln w="0">
            <a:noFill/>
          </a:ln>
        </p:spPr>
        <p:txBody>
          <a:bodyPr>
            <a:noAutofit/>
          </a:bodyPr>
          <a:lstStyle/>
          <a:p>
            <a:pPr marL="457200" indent="-456840">
              <a:lnSpc>
                <a:spcPct val="100000"/>
              </a:lnSpc>
              <a:spcBef>
                <a:spcPts val="519"/>
              </a:spcBef>
              <a:buClr>
                <a:srgbClr val="364162"/>
              </a:buClr>
              <a:buFont typeface="Arial"/>
              <a:buChar char="•"/>
            </a:pPr>
            <a:r>
              <a:rPr lang="en-GB" sz="2600" b="0" strike="noStrike" spc="-1">
                <a:solidFill>
                  <a:srgbClr val="000000"/>
                </a:solidFill>
                <a:latin typeface="Arial"/>
                <a:ea typeface="Verdana"/>
              </a:rPr>
              <a:t>Describes risk management as a comprehensive process requiring organizations to: </a:t>
            </a:r>
            <a:endParaRPr lang="en-US" sz="26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GB" sz="2400" b="0" strike="noStrike" spc="-1">
                <a:solidFill>
                  <a:srgbClr val="000000"/>
                </a:solidFill>
                <a:latin typeface="Arial"/>
                <a:ea typeface="Verdana"/>
              </a:rPr>
              <a:t>Frame risk</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GB" sz="2400" b="0" strike="noStrike" spc="-1">
                <a:solidFill>
                  <a:srgbClr val="000000"/>
                </a:solidFill>
                <a:latin typeface="Arial"/>
                <a:ea typeface="Verdana"/>
              </a:rPr>
              <a:t>Assess risk</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GB" sz="2400" b="0" strike="noStrike" spc="-1">
                <a:solidFill>
                  <a:srgbClr val="000000"/>
                </a:solidFill>
                <a:latin typeface="Arial"/>
                <a:ea typeface="Verdana"/>
              </a:rPr>
              <a:t>Respond to determined risk</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GB" sz="2400" b="0" strike="noStrike" spc="-1">
                <a:solidFill>
                  <a:srgbClr val="000000"/>
                </a:solidFill>
                <a:latin typeface="Arial"/>
                <a:ea typeface="Verdana"/>
              </a:rPr>
              <a:t>Monitor risk on on going basis</a:t>
            </a:r>
            <a:endParaRPr lang="en-US" sz="2400" b="0" strike="noStrike" spc="-1">
              <a:solidFill>
                <a:srgbClr val="000000"/>
              </a:solidFill>
              <a:latin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References</a:t>
            </a:r>
            <a:endParaRPr lang="en-US" sz="3600" b="0" strike="noStrike" spc="-1">
              <a:solidFill>
                <a:srgbClr val="000000"/>
              </a:solidFill>
              <a:latin typeface="Arial"/>
            </a:endParaRPr>
          </a:p>
        </p:txBody>
      </p:sp>
      <p:sp>
        <p:nvSpPr>
          <p:cNvPr id="275" name="TextShape 2"/>
          <p:cNvSpPr txBox="1"/>
          <p:nvPr/>
        </p:nvSpPr>
        <p:spPr>
          <a:xfrm>
            <a:off x="228600" y="1295280"/>
            <a:ext cx="8762760" cy="4343040"/>
          </a:xfrm>
          <a:prstGeom prst="rect">
            <a:avLst/>
          </a:prstGeom>
          <a:noFill/>
          <a:ln w="0">
            <a:noFill/>
          </a:ln>
        </p:spPr>
        <p:txBody>
          <a:bodyPr>
            <a:normAutofit/>
          </a:bodyPr>
          <a:lstStyle/>
          <a:p>
            <a:pPr marL="432000" indent="-324000">
              <a:lnSpc>
                <a:spcPct val="100000"/>
              </a:lnSpc>
              <a:spcBef>
                <a:spcPts val="1417"/>
              </a:spcBef>
              <a:buClr>
                <a:srgbClr val="000000"/>
              </a:buClr>
              <a:buSzPct val="45000"/>
              <a:buFont typeface="Wingdings" charset="2"/>
              <a:buChar char=""/>
            </a:pPr>
            <a:r>
              <a:rPr lang="en-US" sz="2600" b="0" strike="noStrike" spc="-1">
                <a:solidFill>
                  <a:srgbClr val="000000"/>
                </a:solidFill>
                <a:latin typeface="Arial"/>
                <a:ea typeface="Verdana"/>
              </a:rPr>
              <a:t>Whitman, M.E.,Mattord, H.J., 2018. Principles of Information Security . Cengage Learning 658. </a:t>
            </a:r>
            <a:endParaRPr lang="en-US" sz="2600" b="0" strike="noStrike" spc="-1">
              <a:solidFill>
                <a:srgbClr val="000000"/>
              </a:solidFill>
              <a:latin typeface="Arial"/>
            </a:endParaRPr>
          </a:p>
          <a:p>
            <a:pPr marL="432000" indent="-324000">
              <a:lnSpc>
                <a:spcPct val="100000"/>
              </a:lnSpc>
              <a:spcBef>
                <a:spcPts val="1417"/>
              </a:spcBef>
              <a:buClr>
                <a:srgbClr val="000000"/>
              </a:buClr>
              <a:buSzPct val="45000"/>
              <a:buFont typeface="Wingdings" charset="2"/>
              <a:buChar char=""/>
            </a:pPr>
            <a:r>
              <a:rPr lang="en-US" sz="2600" b="0" strike="noStrike" spc="-1">
                <a:solidFill>
                  <a:srgbClr val="000000"/>
                </a:solidFill>
                <a:latin typeface="Arial"/>
                <a:ea typeface="Verdana"/>
              </a:rPr>
              <a:t>Whitman, ME., Mattord H.J., 2011. Readings and Cases in Information Security Law and Ethics. Cengage </a:t>
            </a:r>
            <a:endParaRPr lang="en-US" sz="2600" b="0" strike="noStrike" spc="-1">
              <a:solidFill>
                <a:srgbClr val="000000"/>
              </a:solidFill>
              <a:latin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Russell_4e_ch03</Template>
  <TotalTime>5070</TotalTime>
  <Words>2497</Words>
  <Application>Microsoft Office PowerPoint</Application>
  <PresentationFormat>On-screen Show (4:3)</PresentationFormat>
  <Paragraphs>222</Paragraphs>
  <Slides>19</Slides>
  <Notes>11</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19</vt:i4>
      </vt:variant>
    </vt:vector>
  </HeadingPairs>
  <TitlesOfParts>
    <vt:vector size="29" baseType="lpstr">
      <vt:lpstr>Arial</vt:lpstr>
      <vt:lpstr>Courier New</vt:lpstr>
      <vt:lpstr>Lucida Sans Unicode</vt:lpstr>
      <vt:lpstr>Symbol</vt:lpstr>
      <vt:lpstr>Times New Roman</vt:lpstr>
      <vt:lpstr>Verdana</vt:lpstr>
      <vt:lpstr>Wingdings</vt:lpstr>
      <vt:lpstr>Office Theme</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5 Risk Management</dc:title>
  <dc:subject/>
  <dc:creator>Whitman</dc:creator>
  <dc:description/>
  <cp:lastModifiedBy>Abida Perveen</cp:lastModifiedBy>
  <cp:revision>226</cp:revision>
  <dcterms:created xsi:type="dcterms:W3CDTF">2008-12-13T17:52:47Z</dcterms:created>
  <dcterms:modified xsi:type="dcterms:W3CDTF">2024-02-11T20:05:16Z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HiddenSlides">
    <vt:i4>45</vt:i4>
  </property>
  <property fmtid="{D5CDD505-2E9C-101B-9397-08002B2CF9AE}" pid="3" name="Notes">
    <vt:i4>52</vt:i4>
  </property>
  <property fmtid="{D5CDD505-2E9C-101B-9397-08002B2CF9AE}" pid="4" name="PresentationFormat">
    <vt:lpwstr>On-screen Show (4:3)</vt:lpwstr>
  </property>
  <property fmtid="{D5CDD505-2E9C-101B-9397-08002B2CF9AE}" pid="5" name="Slides">
    <vt:i4>72</vt:i4>
  </property>
</Properties>
</file>