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Poppins" panose="00000500000000000000" pitchFamily="2" charset="0"/>
      <p:regular r:id="rId15"/>
      <p:bold r:id="rId16"/>
      <p:italic r:id="rId17"/>
      <p:boldItalic r:id="rId18"/>
    </p:embeddedFont>
    <p:embeddedFont>
      <p:font typeface="Poppins Bold" panose="00000800000000000000" charset="0"/>
      <p:regular r:id="rId19"/>
    </p:embeddedFont>
    <p:embeddedFont>
      <p:font typeface="Poppins Medium" panose="00000600000000000000" pitchFamily="2" charset="0"/>
      <p:regular r:id="rId20"/>
      <p:italic r:id="rId21"/>
    </p:embeddedFont>
    <p:embeddedFont>
      <p:font typeface="Poppins Semi-Bold" panose="020B0604020202020204" charset="0"/>
      <p:regular r:id="rId22"/>
    </p:embeddedFont>
    <p:embeddedFont>
      <p:font typeface="Poppins Ultra-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8.fntdata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535E69-A9CF-49AD-A14D-91052DE5C83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AB2386-E82B-46A2-8763-970665B556FA}">
      <dgm:prSet phldrT="[Text]"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3600" b="1"/>
            <a:t>Cost vs. Benefit:</a:t>
          </a:r>
          <a:r>
            <a:rPr lang="en-GB" sz="3600"/>
            <a:t> Initial investment vs. long-term savings</a:t>
          </a:r>
        </a:p>
      </dgm:t>
    </dgm:pt>
    <dgm:pt modelId="{42262E95-797F-47D5-8135-E6FD08FED196}" type="parTrans" cxnId="{4AF05302-51F2-45EB-98DF-83561E5E1433}">
      <dgm:prSet/>
      <dgm:spPr/>
      <dgm:t>
        <a:bodyPr/>
        <a:lstStyle/>
        <a:p>
          <a:endParaRPr lang="en-GB" sz="6600"/>
        </a:p>
      </dgm:t>
    </dgm:pt>
    <dgm:pt modelId="{E7D5B849-9B0E-499B-B962-86729E34A922}" type="sibTrans" cxnId="{4AF05302-51F2-45EB-98DF-83561E5E1433}">
      <dgm:prSet/>
      <dgm:spPr/>
      <dgm:t>
        <a:bodyPr/>
        <a:lstStyle/>
        <a:p>
          <a:endParaRPr lang="en-GB" sz="6600"/>
        </a:p>
      </dgm:t>
    </dgm:pt>
    <dgm:pt modelId="{67A0400E-E7CC-4095-AC45-71AEB31FA999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3600" b="1"/>
            <a:t>Consumer Demand:</a:t>
          </a:r>
          <a:r>
            <a:rPr lang="en-GB" sz="3600"/>
            <a:t> Rise in eco-conscious travelers</a:t>
          </a:r>
        </a:p>
      </dgm:t>
    </dgm:pt>
    <dgm:pt modelId="{7402330A-D1E2-41A1-974F-E1F5CD648B34}" type="parTrans" cxnId="{3EDABCA8-C1B2-4617-B135-E12EA2DB1BB1}">
      <dgm:prSet/>
      <dgm:spPr/>
      <dgm:t>
        <a:bodyPr/>
        <a:lstStyle/>
        <a:p>
          <a:endParaRPr lang="en-GB" sz="6600"/>
        </a:p>
      </dgm:t>
    </dgm:pt>
    <dgm:pt modelId="{E1EE3668-33CA-4CE4-938A-532D2F195DFA}" type="sibTrans" cxnId="{3EDABCA8-C1B2-4617-B135-E12EA2DB1BB1}">
      <dgm:prSet/>
      <dgm:spPr/>
      <dgm:t>
        <a:bodyPr/>
        <a:lstStyle/>
        <a:p>
          <a:endParaRPr lang="en-GB" sz="6600"/>
        </a:p>
      </dgm:t>
    </dgm:pt>
    <dgm:pt modelId="{4CA6CB5A-FC7B-4E20-B5D4-0EE5F692AB14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3600" b="1"/>
            <a:t>Financial Risks:</a:t>
          </a:r>
          <a:r>
            <a:rPr lang="en-GB" sz="3600"/>
            <a:t> Penalties for non-compliance with green policies</a:t>
          </a:r>
        </a:p>
      </dgm:t>
    </dgm:pt>
    <dgm:pt modelId="{BFFB2CBD-5672-4388-9FA0-4EA23DDCAE76}" type="parTrans" cxnId="{5357A80B-2A31-436F-BE52-4674155050F0}">
      <dgm:prSet/>
      <dgm:spPr/>
      <dgm:t>
        <a:bodyPr/>
        <a:lstStyle/>
        <a:p>
          <a:endParaRPr lang="en-GB" sz="6600"/>
        </a:p>
      </dgm:t>
    </dgm:pt>
    <dgm:pt modelId="{A7DA2245-604E-4C0B-85A5-366098182401}" type="sibTrans" cxnId="{5357A80B-2A31-436F-BE52-4674155050F0}">
      <dgm:prSet/>
      <dgm:spPr/>
      <dgm:t>
        <a:bodyPr/>
        <a:lstStyle/>
        <a:p>
          <a:endParaRPr lang="en-GB" sz="6600"/>
        </a:p>
      </dgm:t>
    </dgm:pt>
    <dgm:pt modelId="{EBECC919-E421-4CA9-98AB-5F1FC5F939FC}">
      <dgm:prSet phldrT="[Text]" custT="1"/>
      <dgm:spPr/>
      <dgm:t>
        <a:bodyPr/>
        <a:lstStyle/>
        <a:p>
          <a:r>
            <a:rPr lang="en-GB" sz="3600"/>
            <a:t>High initial costs for solar panels, waste management tech.</a:t>
          </a:r>
        </a:p>
      </dgm:t>
    </dgm:pt>
    <dgm:pt modelId="{EF81414C-FDD1-4662-8971-0CB320782320}" type="parTrans" cxnId="{BD50D1E1-1783-47C6-BB93-D0289BB24C92}">
      <dgm:prSet/>
      <dgm:spPr/>
      <dgm:t>
        <a:bodyPr/>
        <a:lstStyle/>
        <a:p>
          <a:endParaRPr lang="en-GB" sz="4800"/>
        </a:p>
      </dgm:t>
    </dgm:pt>
    <dgm:pt modelId="{B1F5822F-D6CF-40A0-B7FC-9B79B3BF6A98}" type="sibTrans" cxnId="{BD50D1E1-1783-47C6-BB93-D0289BB24C92}">
      <dgm:prSet/>
      <dgm:spPr/>
      <dgm:t>
        <a:bodyPr/>
        <a:lstStyle/>
        <a:p>
          <a:endParaRPr lang="en-GB" sz="4800"/>
        </a:p>
      </dgm:t>
    </dgm:pt>
    <dgm:pt modelId="{7592491A-8D58-4B19-8915-B4A22179AFE6}">
      <dgm:prSet phldrT="[Text]" custT="1"/>
      <dgm:spPr/>
      <dgm:t>
        <a:bodyPr/>
        <a:lstStyle/>
        <a:p>
          <a:r>
            <a:rPr lang="en-GB" sz="3600" dirty="0"/>
            <a:t>But long-term savings – Green hotels save 25% annually on energy</a:t>
          </a:r>
          <a:r>
            <a:rPr lang="en-GB" sz="3600" b="1" dirty="0"/>
            <a:t> </a:t>
          </a:r>
          <a:r>
            <a:rPr lang="en-GB" sz="3600" b="0" dirty="0"/>
            <a:t>(Molina-Collado et al., 2022).</a:t>
          </a:r>
        </a:p>
      </dgm:t>
    </dgm:pt>
    <dgm:pt modelId="{C70CD240-4B28-4EA0-850E-B624FB8BF092}" type="parTrans" cxnId="{82B6E71B-80CD-4BB0-845D-05ECEC4E3C9B}">
      <dgm:prSet/>
      <dgm:spPr/>
      <dgm:t>
        <a:bodyPr/>
        <a:lstStyle/>
        <a:p>
          <a:endParaRPr lang="en-GB" sz="4800"/>
        </a:p>
      </dgm:t>
    </dgm:pt>
    <dgm:pt modelId="{94E6973C-746B-4B25-B56F-F096ADE2B9A3}" type="sibTrans" cxnId="{82B6E71B-80CD-4BB0-845D-05ECEC4E3C9B}">
      <dgm:prSet/>
      <dgm:spPr/>
      <dgm:t>
        <a:bodyPr/>
        <a:lstStyle/>
        <a:p>
          <a:endParaRPr lang="en-GB" sz="4800"/>
        </a:p>
      </dgm:t>
    </dgm:pt>
    <dgm:pt modelId="{63CA5848-D893-4785-A36D-F35707DBAEDF}" type="pres">
      <dgm:prSet presAssocID="{50535E69-A9CF-49AD-A14D-91052DE5C83C}" presName="linear" presStyleCnt="0">
        <dgm:presLayoutVars>
          <dgm:dir/>
          <dgm:animLvl val="lvl"/>
          <dgm:resizeHandles val="exact"/>
        </dgm:presLayoutVars>
      </dgm:prSet>
      <dgm:spPr/>
    </dgm:pt>
    <dgm:pt modelId="{5152E15A-122C-45F9-B22B-56DA394D8313}" type="pres">
      <dgm:prSet presAssocID="{46AB2386-E82B-46A2-8763-970665B556FA}" presName="parentLin" presStyleCnt="0"/>
      <dgm:spPr/>
    </dgm:pt>
    <dgm:pt modelId="{7B383944-74B7-42E4-8A2B-3EA5460C6FFA}" type="pres">
      <dgm:prSet presAssocID="{46AB2386-E82B-46A2-8763-970665B556FA}" presName="parentLeftMargin" presStyleLbl="node1" presStyleIdx="0" presStyleCnt="3"/>
      <dgm:spPr/>
    </dgm:pt>
    <dgm:pt modelId="{62F57B0B-5343-4772-8FF0-8D0A73449C88}" type="pres">
      <dgm:prSet presAssocID="{46AB2386-E82B-46A2-8763-970665B556F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C8121F9-64FC-4202-82BB-DDD7F625970C}" type="pres">
      <dgm:prSet presAssocID="{46AB2386-E82B-46A2-8763-970665B556FA}" presName="negativeSpace" presStyleCnt="0"/>
      <dgm:spPr/>
    </dgm:pt>
    <dgm:pt modelId="{3D4BDCC2-892D-4283-BBAB-D62BCCCD2B5C}" type="pres">
      <dgm:prSet presAssocID="{46AB2386-E82B-46A2-8763-970665B556FA}" presName="childText" presStyleLbl="conFgAcc1" presStyleIdx="0" presStyleCnt="3">
        <dgm:presLayoutVars>
          <dgm:bulletEnabled val="1"/>
        </dgm:presLayoutVars>
      </dgm:prSet>
      <dgm:spPr/>
    </dgm:pt>
    <dgm:pt modelId="{457074BC-E38C-465A-84A0-887800A9B3F8}" type="pres">
      <dgm:prSet presAssocID="{E7D5B849-9B0E-499B-B962-86729E34A922}" presName="spaceBetweenRectangles" presStyleCnt="0"/>
      <dgm:spPr/>
    </dgm:pt>
    <dgm:pt modelId="{F5F5357F-DC36-4C87-B456-EE0B4692F96C}" type="pres">
      <dgm:prSet presAssocID="{67A0400E-E7CC-4095-AC45-71AEB31FA999}" presName="parentLin" presStyleCnt="0"/>
      <dgm:spPr/>
    </dgm:pt>
    <dgm:pt modelId="{06A72259-2623-4297-90B1-4A47CA759ED8}" type="pres">
      <dgm:prSet presAssocID="{67A0400E-E7CC-4095-AC45-71AEB31FA999}" presName="parentLeftMargin" presStyleLbl="node1" presStyleIdx="0" presStyleCnt="3"/>
      <dgm:spPr/>
    </dgm:pt>
    <dgm:pt modelId="{F30E31DB-6E8B-42FF-98E7-D28C8E7B9CB8}" type="pres">
      <dgm:prSet presAssocID="{67A0400E-E7CC-4095-AC45-71AEB31FA9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AF2CB12-3C85-43B2-BF23-EF7F235FAE68}" type="pres">
      <dgm:prSet presAssocID="{67A0400E-E7CC-4095-AC45-71AEB31FA999}" presName="negativeSpace" presStyleCnt="0"/>
      <dgm:spPr/>
    </dgm:pt>
    <dgm:pt modelId="{91F193EE-87F3-41B5-AFD7-730FCABDE275}" type="pres">
      <dgm:prSet presAssocID="{67A0400E-E7CC-4095-AC45-71AEB31FA999}" presName="childText" presStyleLbl="conFgAcc1" presStyleIdx="1" presStyleCnt="3">
        <dgm:presLayoutVars>
          <dgm:bulletEnabled val="1"/>
        </dgm:presLayoutVars>
      </dgm:prSet>
      <dgm:spPr/>
    </dgm:pt>
    <dgm:pt modelId="{E651AEB0-2B3F-4A47-9A8F-DB4614858B1F}" type="pres">
      <dgm:prSet presAssocID="{E1EE3668-33CA-4CE4-938A-532D2F195DFA}" presName="spaceBetweenRectangles" presStyleCnt="0"/>
      <dgm:spPr/>
    </dgm:pt>
    <dgm:pt modelId="{BA753EAC-6701-4AC3-A7CB-4D14A3D1B4DB}" type="pres">
      <dgm:prSet presAssocID="{4CA6CB5A-FC7B-4E20-B5D4-0EE5F692AB14}" presName="parentLin" presStyleCnt="0"/>
      <dgm:spPr/>
    </dgm:pt>
    <dgm:pt modelId="{01018EFA-1288-4C09-AF97-44E2564044E8}" type="pres">
      <dgm:prSet presAssocID="{4CA6CB5A-FC7B-4E20-B5D4-0EE5F692AB14}" presName="parentLeftMargin" presStyleLbl="node1" presStyleIdx="1" presStyleCnt="3"/>
      <dgm:spPr/>
    </dgm:pt>
    <dgm:pt modelId="{4B4E5186-6B99-414A-AC63-3F715D912B12}" type="pres">
      <dgm:prSet presAssocID="{4CA6CB5A-FC7B-4E20-B5D4-0EE5F692AB1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1654CB4-EBA1-4578-B1F8-19213C30A8A0}" type="pres">
      <dgm:prSet presAssocID="{4CA6CB5A-FC7B-4E20-B5D4-0EE5F692AB14}" presName="negativeSpace" presStyleCnt="0"/>
      <dgm:spPr/>
    </dgm:pt>
    <dgm:pt modelId="{2BFAF797-6097-4722-8B3D-C1E44EEDD5E4}" type="pres">
      <dgm:prSet presAssocID="{4CA6CB5A-FC7B-4E20-B5D4-0EE5F692AB1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AF05302-51F2-45EB-98DF-83561E5E1433}" srcId="{50535E69-A9CF-49AD-A14D-91052DE5C83C}" destId="{46AB2386-E82B-46A2-8763-970665B556FA}" srcOrd="0" destOrd="0" parTransId="{42262E95-797F-47D5-8135-E6FD08FED196}" sibTransId="{E7D5B849-9B0E-499B-B962-86729E34A922}"/>
    <dgm:cxn modelId="{5357A80B-2A31-436F-BE52-4674155050F0}" srcId="{50535E69-A9CF-49AD-A14D-91052DE5C83C}" destId="{4CA6CB5A-FC7B-4E20-B5D4-0EE5F692AB14}" srcOrd="2" destOrd="0" parTransId="{BFFB2CBD-5672-4388-9FA0-4EA23DDCAE76}" sibTransId="{A7DA2245-604E-4C0B-85A5-366098182401}"/>
    <dgm:cxn modelId="{82B6E71B-80CD-4BB0-845D-05ECEC4E3C9B}" srcId="{46AB2386-E82B-46A2-8763-970665B556FA}" destId="{7592491A-8D58-4B19-8915-B4A22179AFE6}" srcOrd="1" destOrd="0" parTransId="{C70CD240-4B28-4EA0-850E-B624FB8BF092}" sibTransId="{94E6973C-746B-4B25-B56F-F096ADE2B9A3}"/>
    <dgm:cxn modelId="{6B0C3A24-D271-4EFA-BE98-26534965BC7B}" type="presOf" srcId="{4CA6CB5A-FC7B-4E20-B5D4-0EE5F692AB14}" destId="{01018EFA-1288-4C09-AF97-44E2564044E8}" srcOrd="0" destOrd="0" presId="urn:microsoft.com/office/officeart/2005/8/layout/list1"/>
    <dgm:cxn modelId="{1ACAF127-34FF-4D12-B617-BFD09E37DB6A}" type="presOf" srcId="{7592491A-8D58-4B19-8915-B4A22179AFE6}" destId="{3D4BDCC2-892D-4283-BBAB-D62BCCCD2B5C}" srcOrd="0" destOrd="1" presId="urn:microsoft.com/office/officeart/2005/8/layout/list1"/>
    <dgm:cxn modelId="{F60C7E4A-C96F-42A9-BE81-A34B01194CA6}" type="presOf" srcId="{67A0400E-E7CC-4095-AC45-71AEB31FA999}" destId="{F30E31DB-6E8B-42FF-98E7-D28C8E7B9CB8}" srcOrd="1" destOrd="0" presId="urn:microsoft.com/office/officeart/2005/8/layout/list1"/>
    <dgm:cxn modelId="{BAF41F70-153A-46A3-AA7C-F8AF619484C9}" type="presOf" srcId="{67A0400E-E7CC-4095-AC45-71AEB31FA999}" destId="{06A72259-2623-4297-90B1-4A47CA759ED8}" srcOrd="0" destOrd="0" presId="urn:microsoft.com/office/officeart/2005/8/layout/list1"/>
    <dgm:cxn modelId="{E2BA3975-4716-45D8-84C1-5F65614EB048}" type="presOf" srcId="{46AB2386-E82B-46A2-8763-970665B556FA}" destId="{7B383944-74B7-42E4-8A2B-3EA5460C6FFA}" srcOrd="0" destOrd="0" presId="urn:microsoft.com/office/officeart/2005/8/layout/list1"/>
    <dgm:cxn modelId="{F9FD1187-F50E-4FD9-A47A-20978A47075D}" type="presOf" srcId="{46AB2386-E82B-46A2-8763-970665B556FA}" destId="{62F57B0B-5343-4772-8FF0-8D0A73449C88}" srcOrd="1" destOrd="0" presId="urn:microsoft.com/office/officeart/2005/8/layout/list1"/>
    <dgm:cxn modelId="{3EDABCA8-C1B2-4617-B135-E12EA2DB1BB1}" srcId="{50535E69-A9CF-49AD-A14D-91052DE5C83C}" destId="{67A0400E-E7CC-4095-AC45-71AEB31FA999}" srcOrd="1" destOrd="0" parTransId="{7402330A-D1E2-41A1-974F-E1F5CD648B34}" sibTransId="{E1EE3668-33CA-4CE4-938A-532D2F195DFA}"/>
    <dgm:cxn modelId="{48407CC3-6BE1-4036-9355-9A95A2B6A964}" type="presOf" srcId="{EBECC919-E421-4CA9-98AB-5F1FC5F939FC}" destId="{3D4BDCC2-892D-4283-BBAB-D62BCCCD2B5C}" srcOrd="0" destOrd="0" presId="urn:microsoft.com/office/officeart/2005/8/layout/list1"/>
    <dgm:cxn modelId="{11B235C4-0E0A-47D0-8F49-4CC89B6B8A18}" type="presOf" srcId="{4CA6CB5A-FC7B-4E20-B5D4-0EE5F692AB14}" destId="{4B4E5186-6B99-414A-AC63-3F715D912B12}" srcOrd="1" destOrd="0" presId="urn:microsoft.com/office/officeart/2005/8/layout/list1"/>
    <dgm:cxn modelId="{43D8EBD3-6653-4765-84D1-15ADB2EB0204}" type="presOf" srcId="{50535E69-A9CF-49AD-A14D-91052DE5C83C}" destId="{63CA5848-D893-4785-A36D-F35707DBAEDF}" srcOrd="0" destOrd="0" presId="urn:microsoft.com/office/officeart/2005/8/layout/list1"/>
    <dgm:cxn modelId="{BD50D1E1-1783-47C6-BB93-D0289BB24C92}" srcId="{46AB2386-E82B-46A2-8763-970665B556FA}" destId="{EBECC919-E421-4CA9-98AB-5F1FC5F939FC}" srcOrd="0" destOrd="0" parTransId="{EF81414C-FDD1-4662-8971-0CB320782320}" sibTransId="{B1F5822F-D6CF-40A0-B7FC-9B79B3BF6A98}"/>
    <dgm:cxn modelId="{CED16D91-D869-426C-B228-B5458DA9D926}" type="presParOf" srcId="{63CA5848-D893-4785-A36D-F35707DBAEDF}" destId="{5152E15A-122C-45F9-B22B-56DA394D8313}" srcOrd="0" destOrd="0" presId="urn:microsoft.com/office/officeart/2005/8/layout/list1"/>
    <dgm:cxn modelId="{5A1034E6-AC10-43ED-B19B-FFA2ED746C20}" type="presParOf" srcId="{5152E15A-122C-45F9-B22B-56DA394D8313}" destId="{7B383944-74B7-42E4-8A2B-3EA5460C6FFA}" srcOrd="0" destOrd="0" presId="urn:microsoft.com/office/officeart/2005/8/layout/list1"/>
    <dgm:cxn modelId="{66BE6318-CF4F-4DFF-A8F5-9653729D1A85}" type="presParOf" srcId="{5152E15A-122C-45F9-B22B-56DA394D8313}" destId="{62F57B0B-5343-4772-8FF0-8D0A73449C88}" srcOrd="1" destOrd="0" presId="urn:microsoft.com/office/officeart/2005/8/layout/list1"/>
    <dgm:cxn modelId="{668E07E1-E5DB-4545-8D69-B58D54A45EE8}" type="presParOf" srcId="{63CA5848-D893-4785-A36D-F35707DBAEDF}" destId="{CC8121F9-64FC-4202-82BB-DDD7F625970C}" srcOrd="1" destOrd="0" presId="urn:microsoft.com/office/officeart/2005/8/layout/list1"/>
    <dgm:cxn modelId="{7550BEF4-5A0B-417F-B65B-55DB03BC1646}" type="presParOf" srcId="{63CA5848-D893-4785-A36D-F35707DBAEDF}" destId="{3D4BDCC2-892D-4283-BBAB-D62BCCCD2B5C}" srcOrd="2" destOrd="0" presId="urn:microsoft.com/office/officeart/2005/8/layout/list1"/>
    <dgm:cxn modelId="{94C762D1-4FA2-4B8E-AE61-E831F4083C83}" type="presParOf" srcId="{63CA5848-D893-4785-A36D-F35707DBAEDF}" destId="{457074BC-E38C-465A-84A0-887800A9B3F8}" srcOrd="3" destOrd="0" presId="urn:microsoft.com/office/officeart/2005/8/layout/list1"/>
    <dgm:cxn modelId="{F9B6AACE-2B4D-4DB4-B977-0D37385EC24B}" type="presParOf" srcId="{63CA5848-D893-4785-A36D-F35707DBAEDF}" destId="{F5F5357F-DC36-4C87-B456-EE0B4692F96C}" srcOrd="4" destOrd="0" presId="urn:microsoft.com/office/officeart/2005/8/layout/list1"/>
    <dgm:cxn modelId="{02FBA315-9918-426D-9AF6-4C681B407835}" type="presParOf" srcId="{F5F5357F-DC36-4C87-B456-EE0B4692F96C}" destId="{06A72259-2623-4297-90B1-4A47CA759ED8}" srcOrd="0" destOrd="0" presId="urn:microsoft.com/office/officeart/2005/8/layout/list1"/>
    <dgm:cxn modelId="{342878AE-96A6-4FCB-A0AA-C943B4D48A50}" type="presParOf" srcId="{F5F5357F-DC36-4C87-B456-EE0B4692F96C}" destId="{F30E31DB-6E8B-42FF-98E7-D28C8E7B9CB8}" srcOrd="1" destOrd="0" presId="urn:microsoft.com/office/officeart/2005/8/layout/list1"/>
    <dgm:cxn modelId="{61FC0A9C-921F-45AA-9DFD-30D554B47EDC}" type="presParOf" srcId="{63CA5848-D893-4785-A36D-F35707DBAEDF}" destId="{6AF2CB12-3C85-43B2-BF23-EF7F235FAE68}" srcOrd="5" destOrd="0" presId="urn:microsoft.com/office/officeart/2005/8/layout/list1"/>
    <dgm:cxn modelId="{1464C4AF-9BC8-425B-B35F-0B0B893FDACB}" type="presParOf" srcId="{63CA5848-D893-4785-A36D-F35707DBAEDF}" destId="{91F193EE-87F3-41B5-AFD7-730FCABDE275}" srcOrd="6" destOrd="0" presId="urn:microsoft.com/office/officeart/2005/8/layout/list1"/>
    <dgm:cxn modelId="{94EA8B33-8041-4C50-87C3-8637C6631F4D}" type="presParOf" srcId="{63CA5848-D893-4785-A36D-F35707DBAEDF}" destId="{E651AEB0-2B3F-4A47-9A8F-DB4614858B1F}" srcOrd="7" destOrd="0" presId="urn:microsoft.com/office/officeart/2005/8/layout/list1"/>
    <dgm:cxn modelId="{72F52CFA-4A9F-4F69-91E3-A720E996FD3A}" type="presParOf" srcId="{63CA5848-D893-4785-A36D-F35707DBAEDF}" destId="{BA753EAC-6701-4AC3-A7CB-4D14A3D1B4DB}" srcOrd="8" destOrd="0" presId="urn:microsoft.com/office/officeart/2005/8/layout/list1"/>
    <dgm:cxn modelId="{B3856E29-D62A-4157-83F0-C58F9058A15E}" type="presParOf" srcId="{BA753EAC-6701-4AC3-A7CB-4D14A3D1B4DB}" destId="{01018EFA-1288-4C09-AF97-44E2564044E8}" srcOrd="0" destOrd="0" presId="urn:microsoft.com/office/officeart/2005/8/layout/list1"/>
    <dgm:cxn modelId="{B57A7790-5F67-4BDF-8473-822E475AC6A8}" type="presParOf" srcId="{BA753EAC-6701-4AC3-A7CB-4D14A3D1B4DB}" destId="{4B4E5186-6B99-414A-AC63-3F715D912B12}" srcOrd="1" destOrd="0" presId="urn:microsoft.com/office/officeart/2005/8/layout/list1"/>
    <dgm:cxn modelId="{230B8703-B881-4E55-AF20-8D771EA29B42}" type="presParOf" srcId="{63CA5848-D893-4785-A36D-F35707DBAEDF}" destId="{01654CB4-EBA1-4578-B1F8-19213C30A8A0}" srcOrd="9" destOrd="0" presId="urn:microsoft.com/office/officeart/2005/8/layout/list1"/>
    <dgm:cxn modelId="{ACD2DD6B-CC68-4FEB-9EEB-6DFC156527DC}" type="presParOf" srcId="{63CA5848-D893-4785-A36D-F35707DBAEDF}" destId="{2BFAF797-6097-4722-8B3D-C1E44EEDD5E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84D76D-E7BC-4F03-A565-F4828475F97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3F7078-C308-419D-8583-B1952176ACD7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Consumer Behavior</a:t>
          </a:r>
          <a:endParaRPr lang="en-GB"/>
        </a:p>
      </dgm:t>
    </dgm:pt>
    <dgm:pt modelId="{0BB6AFCC-D560-4ADC-9A65-4A49F52D2849}" type="parTrans" cxnId="{FE3C9CFE-4A13-4E39-A81E-B71EDA89D840}">
      <dgm:prSet/>
      <dgm:spPr/>
      <dgm:t>
        <a:bodyPr/>
        <a:lstStyle/>
        <a:p>
          <a:endParaRPr lang="en-GB"/>
        </a:p>
      </dgm:t>
    </dgm:pt>
    <dgm:pt modelId="{12C28C87-55B9-44E2-8372-320AE2AEBA66}" type="sibTrans" cxnId="{FE3C9CFE-4A13-4E39-A81E-B71EDA89D840}">
      <dgm:prSet/>
      <dgm:spPr/>
      <dgm:t>
        <a:bodyPr/>
        <a:lstStyle/>
        <a:p>
          <a:endParaRPr lang="en-GB"/>
        </a:p>
      </dgm:t>
    </dgm:pt>
    <dgm:pt modelId="{5DC7FE3C-0450-491B-A87E-FA265406ADE4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Workforce Sustainability</a:t>
          </a:r>
          <a:endParaRPr lang="en-GB"/>
        </a:p>
      </dgm:t>
    </dgm:pt>
    <dgm:pt modelId="{49D59660-0028-4021-A629-CCB0E94D3829}" type="parTrans" cxnId="{238379D6-55FB-4030-9003-80F49241136B}">
      <dgm:prSet/>
      <dgm:spPr/>
      <dgm:t>
        <a:bodyPr/>
        <a:lstStyle/>
        <a:p>
          <a:endParaRPr lang="en-GB"/>
        </a:p>
      </dgm:t>
    </dgm:pt>
    <dgm:pt modelId="{372F4FBF-47F2-4E3E-B648-E14C77F11398}" type="sibTrans" cxnId="{238379D6-55FB-4030-9003-80F49241136B}">
      <dgm:prSet/>
      <dgm:spPr/>
      <dgm:t>
        <a:bodyPr/>
        <a:lstStyle/>
        <a:p>
          <a:endParaRPr lang="en-GB"/>
        </a:p>
      </dgm:t>
    </dgm:pt>
    <dgm:pt modelId="{DDF174B1-F6A8-41F5-8FE5-3D050CBDED0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Community Engagement</a:t>
          </a:r>
          <a:endParaRPr lang="en-GB"/>
        </a:p>
      </dgm:t>
    </dgm:pt>
    <dgm:pt modelId="{B7084089-B5B2-4B68-99F7-1D2CA15BD957}" type="parTrans" cxnId="{B70F168A-2827-4473-85C3-39C8766C4E9F}">
      <dgm:prSet/>
      <dgm:spPr/>
      <dgm:t>
        <a:bodyPr/>
        <a:lstStyle/>
        <a:p>
          <a:endParaRPr lang="en-GB"/>
        </a:p>
      </dgm:t>
    </dgm:pt>
    <dgm:pt modelId="{47AB808D-9E47-483E-B57C-544656B1FE70}" type="sibTrans" cxnId="{B70F168A-2827-4473-85C3-39C8766C4E9F}">
      <dgm:prSet/>
      <dgm:spPr/>
      <dgm:t>
        <a:bodyPr/>
        <a:lstStyle/>
        <a:p>
          <a:endParaRPr lang="en-GB"/>
        </a:p>
      </dgm:t>
    </dgm:pt>
    <dgm:pt modelId="{E0B56DA3-8CE9-4C2E-B118-C6FF56EFD2BB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Growing eco-tourism trend</a:t>
          </a:r>
          <a:endParaRPr lang="en-GB"/>
        </a:p>
      </dgm:t>
    </dgm:pt>
    <dgm:pt modelId="{8799E8BB-27D1-4634-81AB-0F98B2DD00B3}" type="parTrans" cxnId="{B56036ED-9AF4-4C7E-80D1-E458107A78EF}">
      <dgm:prSet/>
      <dgm:spPr/>
      <dgm:t>
        <a:bodyPr/>
        <a:lstStyle/>
        <a:p>
          <a:endParaRPr lang="en-GB"/>
        </a:p>
      </dgm:t>
    </dgm:pt>
    <dgm:pt modelId="{D656B09A-EB83-4634-9E14-FFCCB6C18169}" type="sibTrans" cxnId="{B56036ED-9AF4-4C7E-80D1-E458107A78EF}">
      <dgm:prSet/>
      <dgm:spPr/>
      <dgm:t>
        <a:bodyPr/>
        <a:lstStyle/>
        <a:p>
          <a:endParaRPr lang="en-GB"/>
        </a:p>
      </dgm:t>
    </dgm:pt>
    <dgm:pt modelId="{81C8FD62-EA94-4AB3-8D4E-F7F69A39D72C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Preference for eco-friendly hotels.</a:t>
          </a:r>
        </a:p>
      </dgm:t>
    </dgm:pt>
    <dgm:pt modelId="{D323349C-38FC-466A-BA9B-A2CEA4B238C7}" type="parTrans" cxnId="{FDE42129-913D-4E73-8444-E5EE4670FF3D}">
      <dgm:prSet/>
      <dgm:spPr/>
      <dgm:t>
        <a:bodyPr/>
        <a:lstStyle/>
        <a:p>
          <a:endParaRPr lang="en-GB"/>
        </a:p>
      </dgm:t>
    </dgm:pt>
    <dgm:pt modelId="{6D0E3571-5FD6-452A-A7E4-B54FA28FF0CE}" type="sibTrans" cxnId="{FDE42129-913D-4E73-8444-E5EE4670FF3D}">
      <dgm:prSet/>
      <dgm:spPr/>
      <dgm:t>
        <a:bodyPr/>
        <a:lstStyle/>
        <a:p>
          <a:endParaRPr lang="en-GB"/>
        </a:p>
      </dgm:t>
    </dgm:pt>
    <dgm:pt modelId="{50F788E5-AE9B-4E45-BA0B-DD27DFC87CF3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dirty="0"/>
            <a:t>Training staff in sustainable practices (Yousaf et al., 2021).</a:t>
          </a:r>
        </a:p>
      </dgm:t>
    </dgm:pt>
    <dgm:pt modelId="{83C24001-45CF-4382-ACA6-6BF98A3E9FCE}" type="parTrans" cxnId="{53FA5267-60F0-435E-91E9-C8D6E83D4F35}">
      <dgm:prSet/>
      <dgm:spPr/>
      <dgm:t>
        <a:bodyPr/>
        <a:lstStyle/>
        <a:p>
          <a:endParaRPr lang="en-GB"/>
        </a:p>
      </dgm:t>
    </dgm:pt>
    <dgm:pt modelId="{E6ABFDEC-76AD-4355-8A09-BCD08C57C469}" type="sibTrans" cxnId="{53FA5267-60F0-435E-91E9-C8D6E83D4F35}">
      <dgm:prSet/>
      <dgm:spPr/>
      <dgm:t>
        <a:bodyPr/>
        <a:lstStyle/>
        <a:p>
          <a:endParaRPr lang="en-GB"/>
        </a:p>
      </dgm:t>
    </dgm:pt>
    <dgm:pt modelId="{59830A2F-6180-42A9-A4A0-C02701DCB63B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Local sourcing, ethical tourism.</a:t>
          </a:r>
        </a:p>
      </dgm:t>
    </dgm:pt>
    <dgm:pt modelId="{E4137945-A501-4718-AAEC-80817C2DF49B}" type="parTrans" cxnId="{FCD86EC4-10F0-4653-A64E-241B5D7D08E2}">
      <dgm:prSet/>
      <dgm:spPr/>
      <dgm:t>
        <a:bodyPr/>
        <a:lstStyle/>
        <a:p>
          <a:endParaRPr lang="en-GB"/>
        </a:p>
      </dgm:t>
    </dgm:pt>
    <dgm:pt modelId="{E07FC77F-103E-4CED-9688-C38076F5E360}" type="sibTrans" cxnId="{FCD86EC4-10F0-4653-A64E-241B5D7D08E2}">
      <dgm:prSet/>
      <dgm:spPr/>
      <dgm:t>
        <a:bodyPr/>
        <a:lstStyle/>
        <a:p>
          <a:endParaRPr lang="en-GB"/>
        </a:p>
      </dgm:t>
    </dgm:pt>
    <dgm:pt modelId="{72085E27-DE69-4A69-B78D-B7E4FC75AEEA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/>
            <a:t>Guests demand green hotels.</a:t>
          </a:r>
        </a:p>
      </dgm:t>
    </dgm:pt>
    <dgm:pt modelId="{3FA53F33-4022-4849-AE03-088741F8056A}" type="parTrans" cxnId="{20712D68-1C9C-4807-B445-3140787C91B3}">
      <dgm:prSet/>
      <dgm:spPr/>
      <dgm:t>
        <a:bodyPr/>
        <a:lstStyle/>
        <a:p>
          <a:endParaRPr lang="en-GB"/>
        </a:p>
      </dgm:t>
    </dgm:pt>
    <dgm:pt modelId="{AB27B7E4-86EC-459A-A040-A17741297C9E}" type="sibTrans" cxnId="{20712D68-1C9C-4807-B445-3140787C91B3}">
      <dgm:prSet/>
      <dgm:spPr/>
      <dgm:t>
        <a:bodyPr/>
        <a:lstStyle/>
        <a:p>
          <a:endParaRPr lang="en-GB"/>
        </a:p>
      </dgm:t>
    </dgm:pt>
    <dgm:pt modelId="{F461B7AC-AC06-4FEA-A473-5CF37AE15363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Luxury brands (Hilton, IHG) adopting biodegradable toiletries &amp; zero-plastic policies.</a:t>
          </a:r>
        </a:p>
      </dgm:t>
    </dgm:pt>
    <dgm:pt modelId="{89474314-FFDF-4449-A0DB-304A26D02B93}" type="parTrans" cxnId="{AF481CBF-F4AF-4696-A2D4-58843DA0D2A7}">
      <dgm:prSet/>
      <dgm:spPr/>
      <dgm:t>
        <a:bodyPr/>
        <a:lstStyle/>
        <a:p>
          <a:endParaRPr lang="en-GB"/>
        </a:p>
      </dgm:t>
    </dgm:pt>
    <dgm:pt modelId="{D0AAE44A-E965-4E3F-B4A0-936A35F7733E}" type="sibTrans" cxnId="{AF481CBF-F4AF-4696-A2D4-58843DA0D2A7}">
      <dgm:prSet/>
      <dgm:spPr/>
      <dgm:t>
        <a:bodyPr/>
        <a:lstStyle/>
        <a:p>
          <a:endParaRPr lang="en-GB"/>
        </a:p>
      </dgm:t>
    </dgm:pt>
    <dgm:pt modelId="{4BD9BE6D-BC49-4B28-AC40-63622F439818}" type="pres">
      <dgm:prSet presAssocID="{8A84D76D-E7BC-4F03-A565-F4828475F97B}" presName="Name0" presStyleCnt="0">
        <dgm:presLayoutVars>
          <dgm:dir/>
          <dgm:animLvl val="lvl"/>
          <dgm:resizeHandles val="exact"/>
        </dgm:presLayoutVars>
      </dgm:prSet>
      <dgm:spPr/>
    </dgm:pt>
    <dgm:pt modelId="{BFF434D9-12E9-4082-8663-A354516FC9BA}" type="pres">
      <dgm:prSet presAssocID="{E53F7078-C308-419D-8583-B1952176ACD7}" presName="linNode" presStyleCnt="0"/>
      <dgm:spPr/>
    </dgm:pt>
    <dgm:pt modelId="{7BC6E0A2-DE20-4403-A99E-EFDCF8382E37}" type="pres">
      <dgm:prSet presAssocID="{E53F7078-C308-419D-8583-B1952176ACD7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24523DD3-8C9E-4905-92BA-F2BA9C60B84A}" type="pres">
      <dgm:prSet presAssocID="{E53F7078-C308-419D-8583-B1952176ACD7}" presName="descendantText" presStyleLbl="alignAccFollowNode1" presStyleIdx="0" presStyleCnt="4">
        <dgm:presLayoutVars>
          <dgm:bulletEnabled val="1"/>
        </dgm:presLayoutVars>
      </dgm:prSet>
      <dgm:spPr/>
    </dgm:pt>
    <dgm:pt modelId="{30AEC081-2A10-4852-BA49-0049FCB4589C}" type="pres">
      <dgm:prSet presAssocID="{12C28C87-55B9-44E2-8372-320AE2AEBA66}" presName="sp" presStyleCnt="0"/>
      <dgm:spPr/>
    </dgm:pt>
    <dgm:pt modelId="{51579CC3-2B8B-4EE6-8ADE-7868A5201555}" type="pres">
      <dgm:prSet presAssocID="{5DC7FE3C-0450-491B-A87E-FA265406ADE4}" presName="linNode" presStyleCnt="0"/>
      <dgm:spPr/>
    </dgm:pt>
    <dgm:pt modelId="{3CE0323D-7D78-441B-857F-4A38CE6FED11}" type="pres">
      <dgm:prSet presAssocID="{5DC7FE3C-0450-491B-A87E-FA265406ADE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EE5DE55A-7C2B-4B0F-8229-8D97727A6E7B}" type="pres">
      <dgm:prSet presAssocID="{5DC7FE3C-0450-491B-A87E-FA265406ADE4}" presName="descendantText" presStyleLbl="alignAccFollowNode1" presStyleIdx="1" presStyleCnt="4">
        <dgm:presLayoutVars>
          <dgm:bulletEnabled val="1"/>
        </dgm:presLayoutVars>
      </dgm:prSet>
      <dgm:spPr/>
    </dgm:pt>
    <dgm:pt modelId="{8D701B9C-1587-4767-8A2D-1FC61F8B9B98}" type="pres">
      <dgm:prSet presAssocID="{372F4FBF-47F2-4E3E-B648-E14C77F11398}" presName="sp" presStyleCnt="0"/>
      <dgm:spPr/>
    </dgm:pt>
    <dgm:pt modelId="{58A589BC-D864-4246-A083-79688FD7CE46}" type="pres">
      <dgm:prSet presAssocID="{DDF174B1-F6A8-41F5-8FE5-3D050CBDED0F}" presName="linNode" presStyleCnt="0"/>
      <dgm:spPr/>
    </dgm:pt>
    <dgm:pt modelId="{F9F37522-D4E6-4FBA-BD35-9A883B69216A}" type="pres">
      <dgm:prSet presAssocID="{DDF174B1-F6A8-41F5-8FE5-3D050CBDED0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B6A4E41-CC45-496E-84BE-7297F6D3A31E}" type="pres">
      <dgm:prSet presAssocID="{DDF174B1-F6A8-41F5-8FE5-3D050CBDED0F}" presName="descendantText" presStyleLbl="alignAccFollowNode1" presStyleIdx="2" presStyleCnt="4">
        <dgm:presLayoutVars>
          <dgm:bulletEnabled val="1"/>
        </dgm:presLayoutVars>
      </dgm:prSet>
      <dgm:spPr/>
    </dgm:pt>
    <dgm:pt modelId="{85D696E0-3BB1-47FD-8D00-A7E3034232F4}" type="pres">
      <dgm:prSet presAssocID="{47AB808D-9E47-483E-B57C-544656B1FE70}" presName="sp" presStyleCnt="0"/>
      <dgm:spPr/>
    </dgm:pt>
    <dgm:pt modelId="{FBC96480-FA82-4162-A23D-1461CDCFF9B9}" type="pres">
      <dgm:prSet presAssocID="{E0B56DA3-8CE9-4C2E-B118-C6FF56EFD2BB}" presName="linNode" presStyleCnt="0"/>
      <dgm:spPr/>
    </dgm:pt>
    <dgm:pt modelId="{8902DFBD-AC8A-4B71-BAE4-1CE4AC3A7113}" type="pres">
      <dgm:prSet presAssocID="{E0B56DA3-8CE9-4C2E-B118-C6FF56EFD2BB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5840510C-1AF2-4A83-BEDC-3BCC41D78204}" type="pres">
      <dgm:prSet presAssocID="{E0B56DA3-8CE9-4C2E-B118-C6FF56EFD2BB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F43A6E14-BABB-4BE4-89DE-3FFCD1713556}" type="presOf" srcId="{E0B56DA3-8CE9-4C2E-B118-C6FF56EFD2BB}" destId="{8902DFBD-AC8A-4B71-BAE4-1CE4AC3A7113}" srcOrd="0" destOrd="0" presId="urn:microsoft.com/office/officeart/2005/8/layout/vList5"/>
    <dgm:cxn modelId="{9723F61A-9D25-418A-A517-CB059B62BCF8}" type="presOf" srcId="{59830A2F-6180-42A9-A4A0-C02701DCB63B}" destId="{1B6A4E41-CC45-496E-84BE-7297F6D3A31E}" srcOrd="0" destOrd="0" presId="urn:microsoft.com/office/officeart/2005/8/layout/vList5"/>
    <dgm:cxn modelId="{FDE42129-913D-4E73-8444-E5EE4670FF3D}" srcId="{E53F7078-C308-419D-8583-B1952176ACD7}" destId="{81C8FD62-EA94-4AB3-8D4E-F7F69A39D72C}" srcOrd="0" destOrd="0" parTransId="{D323349C-38FC-466A-BA9B-A2CEA4B238C7}" sibTransId="{6D0E3571-5FD6-452A-A7E4-B54FA28FF0CE}"/>
    <dgm:cxn modelId="{53FA5267-60F0-435E-91E9-C8D6E83D4F35}" srcId="{5DC7FE3C-0450-491B-A87E-FA265406ADE4}" destId="{50F788E5-AE9B-4E45-BA0B-DD27DFC87CF3}" srcOrd="0" destOrd="0" parTransId="{83C24001-45CF-4382-ACA6-6BF98A3E9FCE}" sibTransId="{E6ABFDEC-76AD-4355-8A09-BCD08C57C469}"/>
    <dgm:cxn modelId="{20712D68-1C9C-4807-B445-3140787C91B3}" srcId="{E0B56DA3-8CE9-4C2E-B118-C6FF56EFD2BB}" destId="{72085E27-DE69-4A69-B78D-B7E4FC75AEEA}" srcOrd="0" destOrd="0" parTransId="{3FA53F33-4022-4849-AE03-088741F8056A}" sibTransId="{AB27B7E4-86EC-459A-A040-A17741297C9E}"/>
    <dgm:cxn modelId="{20FB9C75-6362-421E-B8FD-1418B19BCFB0}" type="presOf" srcId="{81C8FD62-EA94-4AB3-8D4E-F7F69A39D72C}" destId="{24523DD3-8C9E-4905-92BA-F2BA9C60B84A}" srcOrd="0" destOrd="0" presId="urn:microsoft.com/office/officeart/2005/8/layout/vList5"/>
    <dgm:cxn modelId="{925A4777-CB10-496D-9DFA-787A47BBE594}" type="presOf" srcId="{E53F7078-C308-419D-8583-B1952176ACD7}" destId="{7BC6E0A2-DE20-4403-A99E-EFDCF8382E37}" srcOrd="0" destOrd="0" presId="urn:microsoft.com/office/officeart/2005/8/layout/vList5"/>
    <dgm:cxn modelId="{52C85181-B066-442E-813A-40B8BC484E82}" type="presOf" srcId="{F461B7AC-AC06-4FEA-A473-5CF37AE15363}" destId="{5840510C-1AF2-4A83-BEDC-3BCC41D78204}" srcOrd="0" destOrd="1" presId="urn:microsoft.com/office/officeart/2005/8/layout/vList5"/>
    <dgm:cxn modelId="{B70F168A-2827-4473-85C3-39C8766C4E9F}" srcId="{8A84D76D-E7BC-4F03-A565-F4828475F97B}" destId="{DDF174B1-F6A8-41F5-8FE5-3D050CBDED0F}" srcOrd="2" destOrd="0" parTransId="{B7084089-B5B2-4B68-99F7-1D2CA15BD957}" sibTransId="{47AB808D-9E47-483E-B57C-544656B1FE70}"/>
    <dgm:cxn modelId="{37880D8E-64A0-4247-A858-1240A18C4281}" type="presOf" srcId="{8A84D76D-E7BC-4F03-A565-F4828475F97B}" destId="{4BD9BE6D-BC49-4B28-AC40-63622F439818}" srcOrd="0" destOrd="0" presId="urn:microsoft.com/office/officeart/2005/8/layout/vList5"/>
    <dgm:cxn modelId="{205EAC90-12CB-4E51-AE61-8F1B62513475}" type="presOf" srcId="{DDF174B1-F6A8-41F5-8FE5-3D050CBDED0F}" destId="{F9F37522-D4E6-4FBA-BD35-9A883B69216A}" srcOrd="0" destOrd="0" presId="urn:microsoft.com/office/officeart/2005/8/layout/vList5"/>
    <dgm:cxn modelId="{E4461DBA-F0D0-489F-A02B-DD7E715F6A34}" type="presOf" srcId="{50F788E5-AE9B-4E45-BA0B-DD27DFC87CF3}" destId="{EE5DE55A-7C2B-4B0F-8229-8D97727A6E7B}" srcOrd="0" destOrd="0" presId="urn:microsoft.com/office/officeart/2005/8/layout/vList5"/>
    <dgm:cxn modelId="{AF481CBF-F4AF-4696-A2D4-58843DA0D2A7}" srcId="{E0B56DA3-8CE9-4C2E-B118-C6FF56EFD2BB}" destId="{F461B7AC-AC06-4FEA-A473-5CF37AE15363}" srcOrd="1" destOrd="0" parTransId="{89474314-FFDF-4449-A0DB-304A26D02B93}" sibTransId="{D0AAE44A-E965-4E3F-B4A0-936A35F7733E}"/>
    <dgm:cxn modelId="{7E8771C1-DE24-4FAD-846D-9DA19FE69FA8}" type="presOf" srcId="{5DC7FE3C-0450-491B-A87E-FA265406ADE4}" destId="{3CE0323D-7D78-441B-857F-4A38CE6FED11}" srcOrd="0" destOrd="0" presId="urn:microsoft.com/office/officeart/2005/8/layout/vList5"/>
    <dgm:cxn modelId="{FCD86EC4-10F0-4653-A64E-241B5D7D08E2}" srcId="{DDF174B1-F6A8-41F5-8FE5-3D050CBDED0F}" destId="{59830A2F-6180-42A9-A4A0-C02701DCB63B}" srcOrd="0" destOrd="0" parTransId="{E4137945-A501-4718-AAEC-80817C2DF49B}" sibTransId="{E07FC77F-103E-4CED-9688-C38076F5E360}"/>
    <dgm:cxn modelId="{238379D6-55FB-4030-9003-80F49241136B}" srcId="{8A84D76D-E7BC-4F03-A565-F4828475F97B}" destId="{5DC7FE3C-0450-491B-A87E-FA265406ADE4}" srcOrd="1" destOrd="0" parTransId="{49D59660-0028-4021-A629-CCB0E94D3829}" sibTransId="{372F4FBF-47F2-4E3E-B648-E14C77F11398}"/>
    <dgm:cxn modelId="{B56036ED-9AF4-4C7E-80D1-E458107A78EF}" srcId="{8A84D76D-E7BC-4F03-A565-F4828475F97B}" destId="{E0B56DA3-8CE9-4C2E-B118-C6FF56EFD2BB}" srcOrd="3" destOrd="0" parTransId="{8799E8BB-27D1-4634-81AB-0F98B2DD00B3}" sibTransId="{D656B09A-EB83-4634-9E14-FFCCB6C18169}"/>
    <dgm:cxn modelId="{650AE0FD-8202-490B-9AAA-1A55B627562F}" type="presOf" srcId="{72085E27-DE69-4A69-B78D-B7E4FC75AEEA}" destId="{5840510C-1AF2-4A83-BEDC-3BCC41D78204}" srcOrd="0" destOrd="0" presId="urn:microsoft.com/office/officeart/2005/8/layout/vList5"/>
    <dgm:cxn modelId="{FE3C9CFE-4A13-4E39-A81E-B71EDA89D840}" srcId="{8A84D76D-E7BC-4F03-A565-F4828475F97B}" destId="{E53F7078-C308-419D-8583-B1952176ACD7}" srcOrd="0" destOrd="0" parTransId="{0BB6AFCC-D560-4ADC-9A65-4A49F52D2849}" sibTransId="{12C28C87-55B9-44E2-8372-320AE2AEBA66}"/>
    <dgm:cxn modelId="{1B442917-B439-4CBB-B3DF-C9C920B17D6F}" type="presParOf" srcId="{4BD9BE6D-BC49-4B28-AC40-63622F439818}" destId="{BFF434D9-12E9-4082-8663-A354516FC9BA}" srcOrd="0" destOrd="0" presId="urn:microsoft.com/office/officeart/2005/8/layout/vList5"/>
    <dgm:cxn modelId="{B76DDCA5-10EE-42F7-87D6-4E6105E38B67}" type="presParOf" srcId="{BFF434D9-12E9-4082-8663-A354516FC9BA}" destId="{7BC6E0A2-DE20-4403-A99E-EFDCF8382E37}" srcOrd="0" destOrd="0" presId="urn:microsoft.com/office/officeart/2005/8/layout/vList5"/>
    <dgm:cxn modelId="{1B84B632-5EE5-4C67-98F3-F72BA2192225}" type="presParOf" srcId="{BFF434D9-12E9-4082-8663-A354516FC9BA}" destId="{24523DD3-8C9E-4905-92BA-F2BA9C60B84A}" srcOrd="1" destOrd="0" presId="urn:microsoft.com/office/officeart/2005/8/layout/vList5"/>
    <dgm:cxn modelId="{9D911C47-E96E-4A7A-87A0-672ECC339ED7}" type="presParOf" srcId="{4BD9BE6D-BC49-4B28-AC40-63622F439818}" destId="{30AEC081-2A10-4852-BA49-0049FCB4589C}" srcOrd="1" destOrd="0" presId="urn:microsoft.com/office/officeart/2005/8/layout/vList5"/>
    <dgm:cxn modelId="{661A41C6-FEA5-43DF-912B-C739D4D918DC}" type="presParOf" srcId="{4BD9BE6D-BC49-4B28-AC40-63622F439818}" destId="{51579CC3-2B8B-4EE6-8ADE-7868A5201555}" srcOrd="2" destOrd="0" presId="urn:microsoft.com/office/officeart/2005/8/layout/vList5"/>
    <dgm:cxn modelId="{896B7140-DD2D-4AD0-9BB1-68800A5B1DA4}" type="presParOf" srcId="{51579CC3-2B8B-4EE6-8ADE-7868A5201555}" destId="{3CE0323D-7D78-441B-857F-4A38CE6FED11}" srcOrd="0" destOrd="0" presId="urn:microsoft.com/office/officeart/2005/8/layout/vList5"/>
    <dgm:cxn modelId="{EAB35F32-4347-4F7C-8532-484269F92BCD}" type="presParOf" srcId="{51579CC3-2B8B-4EE6-8ADE-7868A5201555}" destId="{EE5DE55A-7C2B-4B0F-8229-8D97727A6E7B}" srcOrd="1" destOrd="0" presId="urn:microsoft.com/office/officeart/2005/8/layout/vList5"/>
    <dgm:cxn modelId="{A788A4F7-E779-4BDE-A9F9-233E940CB5C3}" type="presParOf" srcId="{4BD9BE6D-BC49-4B28-AC40-63622F439818}" destId="{8D701B9C-1587-4767-8A2D-1FC61F8B9B98}" srcOrd="3" destOrd="0" presId="urn:microsoft.com/office/officeart/2005/8/layout/vList5"/>
    <dgm:cxn modelId="{1FE0E3E9-BE3D-4DCF-8263-64BA33DC4D79}" type="presParOf" srcId="{4BD9BE6D-BC49-4B28-AC40-63622F439818}" destId="{58A589BC-D864-4246-A083-79688FD7CE46}" srcOrd="4" destOrd="0" presId="urn:microsoft.com/office/officeart/2005/8/layout/vList5"/>
    <dgm:cxn modelId="{E4604942-CFC2-4EA2-B698-71E11DA23B0C}" type="presParOf" srcId="{58A589BC-D864-4246-A083-79688FD7CE46}" destId="{F9F37522-D4E6-4FBA-BD35-9A883B69216A}" srcOrd="0" destOrd="0" presId="urn:microsoft.com/office/officeart/2005/8/layout/vList5"/>
    <dgm:cxn modelId="{736F78F5-95DE-483B-B8B5-F73D77916564}" type="presParOf" srcId="{58A589BC-D864-4246-A083-79688FD7CE46}" destId="{1B6A4E41-CC45-496E-84BE-7297F6D3A31E}" srcOrd="1" destOrd="0" presId="urn:microsoft.com/office/officeart/2005/8/layout/vList5"/>
    <dgm:cxn modelId="{BFF54BF6-186E-4265-959E-3E8469F8CA65}" type="presParOf" srcId="{4BD9BE6D-BC49-4B28-AC40-63622F439818}" destId="{85D696E0-3BB1-47FD-8D00-A7E3034232F4}" srcOrd="5" destOrd="0" presId="urn:microsoft.com/office/officeart/2005/8/layout/vList5"/>
    <dgm:cxn modelId="{B2206C9D-A94F-4F59-A334-5BE72D2C4BD5}" type="presParOf" srcId="{4BD9BE6D-BC49-4B28-AC40-63622F439818}" destId="{FBC96480-FA82-4162-A23D-1461CDCFF9B9}" srcOrd="6" destOrd="0" presId="urn:microsoft.com/office/officeart/2005/8/layout/vList5"/>
    <dgm:cxn modelId="{59E5EBA5-D410-4C1E-A733-281443D4E2F7}" type="presParOf" srcId="{FBC96480-FA82-4162-A23D-1461CDCFF9B9}" destId="{8902DFBD-AC8A-4B71-BAE4-1CE4AC3A7113}" srcOrd="0" destOrd="0" presId="urn:microsoft.com/office/officeart/2005/8/layout/vList5"/>
    <dgm:cxn modelId="{8238B523-35A8-4EBF-9B66-81F2C3289CCB}" type="presParOf" srcId="{FBC96480-FA82-4162-A23D-1461CDCFF9B9}" destId="{5840510C-1AF2-4A83-BEDC-3BCC41D7820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31BF29-1D8A-40D8-94B8-492C47A246D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072D37-71C1-4E84-84C6-3D49C088584B}">
      <dgm:prSet phldrT="[Text]"/>
      <dgm:spPr/>
      <dgm:t>
        <a:bodyPr/>
        <a:lstStyle/>
        <a:p>
          <a:r>
            <a:rPr lang="en-GB" b="0"/>
            <a:t>1. Strengthening Government &amp; Industry Collaboration:</a:t>
          </a:r>
        </a:p>
      </dgm:t>
    </dgm:pt>
    <dgm:pt modelId="{6645107A-E9AC-4D8E-9976-02B3D418BF31}" type="parTrans" cxnId="{D986661E-BC89-44E4-BC09-B8595E34E2BB}">
      <dgm:prSet/>
      <dgm:spPr/>
      <dgm:t>
        <a:bodyPr/>
        <a:lstStyle/>
        <a:p>
          <a:endParaRPr lang="en-GB"/>
        </a:p>
      </dgm:t>
    </dgm:pt>
    <dgm:pt modelId="{4D06CF77-9EEC-4C8D-976C-EE5A3E72E9EC}" type="sibTrans" cxnId="{D986661E-BC89-44E4-BC09-B8595E34E2BB}">
      <dgm:prSet/>
      <dgm:spPr/>
      <dgm:t>
        <a:bodyPr/>
        <a:lstStyle/>
        <a:p>
          <a:endParaRPr lang="en-GB"/>
        </a:p>
      </dgm:t>
    </dgm:pt>
    <dgm:pt modelId="{2E8F43D3-9BCC-4D0F-8C18-6747CE87CE95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Establish global sustainability policies for consistency.</a:t>
          </a:r>
        </a:p>
      </dgm:t>
    </dgm:pt>
    <dgm:pt modelId="{F2683FF4-EB1A-437A-97DF-F84F536F248D}" type="parTrans" cxnId="{02930DB5-9C58-4686-8C92-6525BD4D4211}">
      <dgm:prSet/>
      <dgm:spPr/>
      <dgm:t>
        <a:bodyPr/>
        <a:lstStyle/>
        <a:p>
          <a:endParaRPr lang="en-GB"/>
        </a:p>
      </dgm:t>
    </dgm:pt>
    <dgm:pt modelId="{76895059-8198-45E5-9974-8CB5580EAC4E}" type="sibTrans" cxnId="{02930DB5-9C58-4686-8C92-6525BD4D4211}">
      <dgm:prSet/>
      <dgm:spPr/>
      <dgm:t>
        <a:bodyPr/>
        <a:lstStyle/>
        <a:p>
          <a:endParaRPr lang="en-GB"/>
        </a:p>
      </dgm:t>
    </dgm:pt>
    <dgm:pt modelId="{5D9F529E-D448-468D-A5CC-F62E78E9445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 dirty="0"/>
            <a:t>Provide green funding incentives for hotels (</a:t>
          </a:r>
          <a:r>
            <a:rPr lang="en-GB" b="0" dirty="0" err="1"/>
            <a:t>Vardopoulos</a:t>
          </a:r>
          <a:r>
            <a:rPr lang="en-GB" b="0" dirty="0"/>
            <a:t> et al., 2021).</a:t>
          </a:r>
        </a:p>
      </dgm:t>
    </dgm:pt>
    <dgm:pt modelId="{24864093-8DFB-49A9-B123-7B98281011D7}" type="parTrans" cxnId="{23D03C7C-70AE-4EAA-A03F-1982BECB77EB}">
      <dgm:prSet/>
      <dgm:spPr/>
      <dgm:t>
        <a:bodyPr/>
        <a:lstStyle/>
        <a:p>
          <a:endParaRPr lang="en-GB"/>
        </a:p>
      </dgm:t>
    </dgm:pt>
    <dgm:pt modelId="{B3DBC489-1C9A-453E-AA52-829A001FD122}" type="sibTrans" cxnId="{23D03C7C-70AE-4EAA-A03F-1982BECB77EB}">
      <dgm:prSet/>
      <dgm:spPr/>
      <dgm:t>
        <a:bodyPr/>
        <a:lstStyle/>
        <a:p>
          <a:endParaRPr lang="en-GB"/>
        </a:p>
      </dgm:t>
    </dgm:pt>
    <dgm:pt modelId="{9DDCDA33-00DA-4643-B200-CB2CE3781AE4}">
      <dgm:prSet/>
      <dgm:spPr/>
      <dgm:t>
        <a:bodyPr/>
        <a:lstStyle/>
        <a:p>
          <a:r>
            <a:rPr lang="en-GB" b="0"/>
            <a:t>2. Accelerating Green Technology Adoption:</a:t>
          </a:r>
        </a:p>
      </dgm:t>
    </dgm:pt>
    <dgm:pt modelId="{8645F535-F5FB-40CD-A5F3-7743FD8B33C0}" type="parTrans" cxnId="{AD2F53E5-47E2-4B7F-99D4-E42F669491DB}">
      <dgm:prSet/>
      <dgm:spPr/>
      <dgm:t>
        <a:bodyPr/>
        <a:lstStyle/>
        <a:p>
          <a:endParaRPr lang="en-GB"/>
        </a:p>
      </dgm:t>
    </dgm:pt>
    <dgm:pt modelId="{04232F28-F4CD-46D3-89D6-99412A3B2520}" type="sibTrans" cxnId="{AD2F53E5-47E2-4B7F-99D4-E42F669491DB}">
      <dgm:prSet/>
      <dgm:spPr/>
      <dgm:t>
        <a:bodyPr/>
        <a:lstStyle/>
        <a:p>
          <a:endParaRPr lang="en-GB"/>
        </a:p>
      </dgm:t>
    </dgm:pt>
    <dgm:pt modelId="{4BB83231-84FE-494A-891C-025C43C3A470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AI-driven sustainability tracking &amp; blockchain integration.</a:t>
          </a:r>
        </a:p>
      </dgm:t>
    </dgm:pt>
    <dgm:pt modelId="{0D0AA0AF-759A-4643-B357-C8785F89D0FB}" type="parTrans" cxnId="{BDC1666D-3A9A-4EA5-82C9-83E64AA094FD}">
      <dgm:prSet/>
      <dgm:spPr/>
      <dgm:t>
        <a:bodyPr/>
        <a:lstStyle/>
        <a:p>
          <a:endParaRPr lang="en-GB"/>
        </a:p>
      </dgm:t>
    </dgm:pt>
    <dgm:pt modelId="{33CDAF69-4BB3-4B44-A7F4-2FC89BF1AB0E}" type="sibTrans" cxnId="{BDC1666D-3A9A-4EA5-82C9-83E64AA094FD}">
      <dgm:prSet/>
      <dgm:spPr/>
      <dgm:t>
        <a:bodyPr/>
        <a:lstStyle/>
        <a:p>
          <a:endParaRPr lang="en-GB"/>
        </a:p>
      </dgm:t>
    </dgm:pt>
    <dgm:pt modelId="{0956FA6D-BB25-4365-A302-BC55C0E60835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Expansion of solar &amp; geothermal energy in hospitality.</a:t>
          </a:r>
        </a:p>
      </dgm:t>
    </dgm:pt>
    <dgm:pt modelId="{E8A18B10-F829-4374-AA27-630B9DBA156C}" type="parTrans" cxnId="{F7A245F5-3C38-445B-B3CE-C3E6754A4B72}">
      <dgm:prSet/>
      <dgm:spPr/>
      <dgm:t>
        <a:bodyPr/>
        <a:lstStyle/>
        <a:p>
          <a:endParaRPr lang="en-GB"/>
        </a:p>
      </dgm:t>
    </dgm:pt>
    <dgm:pt modelId="{905BBFF2-E756-47CF-A3B2-225E46CAD6D2}" type="sibTrans" cxnId="{F7A245F5-3C38-445B-B3CE-C3E6754A4B72}">
      <dgm:prSet/>
      <dgm:spPr/>
      <dgm:t>
        <a:bodyPr/>
        <a:lstStyle/>
        <a:p>
          <a:endParaRPr lang="en-GB"/>
        </a:p>
      </dgm:t>
    </dgm:pt>
    <dgm:pt modelId="{918B5895-41B8-4AAC-B9F6-8033106FB5EF}">
      <dgm:prSet/>
      <dgm:spPr/>
      <dgm:t>
        <a:bodyPr/>
        <a:lstStyle/>
        <a:p>
          <a:r>
            <a:rPr lang="en-GB" b="0"/>
            <a:t>3. Educating Guests &amp; Employees on Sustainability:</a:t>
          </a:r>
        </a:p>
      </dgm:t>
    </dgm:pt>
    <dgm:pt modelId="{F3C2CC9E-0375-4AF6-96A4-03D242CBF16D}" type="parTrans" cxnId="{68F31584-EE1F-4D3F-BECA-AA94CE5CFC50}">
      <dgm:prSet/>
      <dgm:spPr/>
      <dgm:t>
        <a:bodyPr/>
        <a:lstStyle/>
        <a:p>
          <a:endParaRPr lang="en-GB"/>
        </a:p>
      </dgm:t>
    </dgm:pt>
    <dgm:pt modelId="{6F835FCF-748D-4C9F-93CB-5F34E5B7A4A0}" type="sibTrans" cxnId="{68F31584-EE1F-4D3F-BECA-AA94CE5CFC50}">
      <dgm:prSet/>
      <dgm:spPr/>
      <dgm:t>
        <a:bodyPr/>
        <a:lstStyle/>
        <a:p>
          <a:endParaRPr lang="en-GB"/>
        </a:p>
      </dgm:t>
    </dgm:pt>
    <dgm:pt modelId="{379EAA5F-E2FF-4875-B7A2-F68FE68D43AD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Encourage eco-friendly behaviors through incentives &amp; programs.</a:t>
          </a:r>
        </a:p>
      </dgm:t>
    </dgm:pt>
    <dgm:pt modelId="{9282946F-FEB2-40E7-B7FA-E8E7AC36B154}" type="parTrans" cxnId="{32DB97B8-D343-4078-A554-8BDCA87510EE}">
      <dgm:prSet/>
      <dgm:spPr/>
      <dgm:t>
        <a:bodyPr/>
        <a:lstStyle/>
        <a:p>
          <a:endParaRPr lang="en-GB"/>
        </a:p>
      </dgm:t>
    </dgm:pt>
    <dgm:pt modelId="{59535119-5CE7-4FE2-A00A-A773D56328F7}" type="sibTrans" cxnId="{32DB97B8-D343-4078-A554-8BDCA87510EE}">
      <dgm:prSet/>
      <dgm:spPr/>
      <dgm:t>
        <a:bodyPr/>
        <a:lstStyle/>
        <a:p>
          <a:endParaRPr lang="en-GB"/>
        </a:p>
      </dgm:t>
    </dgm:pt>
    <dgm:pt modelId="{E42FC61E-E280-4EA0-906A-2BD98FA66402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Implement hotel-wide sustainability training for staff.</a:t>
          </a:r>
        </a:p>
      </dgm:t>
    </dgm:pt>
    <dgm:pt modelId="{19FBE1D4-D5D0-4C47-815B-06A94EB85205}" type="parTrans" cxnId="{2F891607-B4B4-4DBA-BA3B-893330AD2A3A}">
      <dgm:prSet/>
      <dgm:spPr/>
      <dgm:t>
        <a:bodyPr/>
        <a:lstStyle/>
        <a:p>
          <a:endParaRPr lang="en-GB"/>
        </a:p>
      </dgm:t>
    </dgm:pt>
    <dgm:pt modelId="{575C919E-BAB4-4D58-84C0-E7A3791488EC}" type="sibTrans" cxnId="{2F891607-B4B4-4DBA-BA3B-893330AD2A3A}">
      <dgm:prSet/>
      <dgm:spPr/>
      <dgm:t>
        <a:bodyPr/>
        <a:lstStyle/>
        <a:p>
          <a:endParaRPr lang="en-GB"/>
        </a:p>
      </dgm:t>
    </dgm:pt>
    <dgm:pt modelId="{D9DF6A0F-3251-4680-8598-23A392789842}">
      <dgm:prSet/>
      <dgm:spPr/>
      <dgm:t>
        <a:bodyPr/>
        <a:lstStyle/>
        <a:p>
          <a:r>
            <a:rPr lang="en-GB" b="0"/>
            <a:t>4. Expanding Sustainable Supply Chain Management:</a:t>
          </a:r>
        </a:p>
      </dgm:t>
    </dgm:pt>
    <dgm:pt modelId="{E68F31F5-B2E3-4359-9FCB-6A0BFCC8611E}" type="parTrans" cxnId="{36C162F4-8836-48E2-8D57-4CC70861D1E7}">
      <dgm:prSet/>
      <dgm:spPr/>
      <dgm:t>
        <a:bodyPr/>
        <a:lstStyle/>
        <a:p>
          <a:endParaRPr lang="en-GB"/>
        </a:p>
      </dgm:t>
    </dgm:pt>
    <dgm:pt modelId="{27F2A30D-B933-44EE-8DE2-B28AF7B38955}" type="sibTrans" cxnId="{36C162F4-8836-48E2-8D57-4CC70861D1E7}">
      <dgm:prSet/>
      <dgm:spPr/>
      <dgm:t>
        <a:bodyPr/>
        <a:lstStyle/>
        <a:p>
          <a:endParaRPr lang="en-GB"/>
        </a:p>
      </dgm:t>
    </dgm:pt>
    <dgm:pt modelId="{1348C85D-0A27-4CB9-AF2E-E5B3C5F44E72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Hotels must partner with eco-certified suppliers.</a:t>
          </a:r>
        </a:p>
      </dgm:t>
    </dgm:pt>
    <dgm:pt modelId="{5F11D218-4506-4426-9EFC-16F7972B13DE}" type="parTrans" cxnId="{0707C258-C292-49A7-B2BA-4AF815242886}">
      <dgm:prSet/>
      <dgm:spPr/>
      <dgm:t>
        <a:bodyPr/>
        <a:lstStyle/>
        <a:p>
          <a:endParaRPr lang="en-GB"/>
        </a:p>
      </dgm:t>
    </dgm:pt>
    <dgm:pt modelId="{95485DC0-5E02-4CBC-B4E1-6E15BC8825D9}" type="sibTrans" cxnId="{0707C258-C292-49A7-B2BA-4AF815242886}">
      <dgm:prSet/>
      <dgm:spPr/>
      <dgm:t>
        <a:bodyPr/>
        <a:lstStyle/>
        <a:p>
          <a:endParaRPr lang="en-GB"/>
        </a:p>
      </dgm:t>
    </dgm:pt>
    <dgm:pt modelId="{45FB14B5-D2F0-4AF4-9A51-01C2DF9C5524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 dirty="0"/>
            <a:t>Reduce carbon emissions through locally sourced products (</a:t>
          </a:r>
          <a:r>
            <a:rPr lang="en-GB" b="0" dirty="0" err="1"/>
            <a:t>Vardopoulos</a:t>
          </a:r>
          <a:r>
            <a:rPr lang="en-GB" b="0" dirty="0"/>
            <a:t> et al., 2021).</a:t>
          </a:r>
        </a:p>
      </dgm:t>
    </dgm:pt>
    <dgm:pt modelId="{F1B5F8C9-A6C5-41DC-9706-8B28B99C4096}" type="parTrans" cxnId="{6077EEB9-4E8C-4AFE-B63F-1CAC05707D66}">
      <dgm:prSet/>
      <dgm:spPr/>
      <dgm:t>
        <a:bodyPr/>
        <a:lstStyle/>
        <a:p>
          <a:endParaRPr lang="en-GB"/>
        </a:p>
      </dgm:t>
    </dgm:pt>
    <dgm:pt modelId="{DD47BBB0-DD37-458C-A080-9988A18F140B}" type="sibTrans" cxnId="{6077EEB9-4E8C-4AFE-B63F-1CAC05707D66}">
      <dgm:prSet/>
      <dgm:spPr/>
      <dgm:t>
        <a:bodyPr/>
        <a:lstStyle/>
        <a:p>
          <a:endParaRPr lang="en-GB"/>
        </a:p>
      </dgm:t>
    </dgm:pt>
    <dgm:pt modelId="{C19DEEFB-D1DD-47F9-82DE-192FBB6F9C7F}">
      <dgm:prSet/>
      <dgm:spPr/>
      <dgm:t>
        <a:bodyPr/>
        <a:lstStyle/>
        <a:p>
          <a:r>
            <a:rPr lang="en-GB" b="0"/>
            <a:t>5. Making Sustainability Certifications Mandatory:</a:t>
          </a:r>
        </a:p>
      </dgm:t>
    </dgm:pt>
    <dgm:pt modelId="{274B413E-D64D-4A12-87BC-19997A193F06}" type="parTrans" cxnId="{281B738B-7E1B-497D-B9F0-351F8733995E}">
      <dgm:prSet/>
      <dgm:spPr/>
      <dgm:t>
        <a:bodyPr/>
        <a:lstStyle/>
        <a:p>
          <a:endParaRPr lang="en-GB"/>
        </a:p>
      </dgm:t>
    </dgm:pt>
    <dgm:pt modelId="{35F7C887-A281-43EF-9AC2-C46BCB38097A}" type="sibTrans" cxnId="{281B738B-7E1B-497D-B9F0-351F8733995E}">
      <dgm:prSet/>
      <dgm:spPr/>
      <dgm:t>
        <a:bodyPr/>
        <a:lstStyle/>
        <a:p>
          <a:endParaRPr lang="en-GB"/>
        </a:p>
      </dgm:t>
    </dgm:pt>
    <dgm:pt modelId="{8F3FE34F-CA7D-4504-9E1A-A88530FCF07B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0"/>
            <a:t>Industry-wide LEED &amp; Green Key adoption for all hotels.</a:t>
          </a:r>
        </a:p>
      </dgm:t>
    </dgm:pt>
    <dgm:pt modelId="{E6EBAE5D-59FC-401F-BFA7-DF8216F6B648}" type="parTrans" cxnId="{99D9324D-5AE0-44F0-A24D-9629EEABAD60}">
      <dgm:prSet/>
      <dgm:spPr/>
      <dgm:t>
        <a:bodyPr/>
        <a:lstStyle/>
        <a:p>
          <a:endParaRPr lang="en-GB"/>
        </a:p>
      </dgm:t>
    </dgm:pt>
    <dgm:pt modelId="{EAF8F7C0-CA0C-46B1-9074-5486DD689B21}" type="sibTrans" cxnId="{99D9324D-5AE0-44F0-A24D-9629EEABAD60}">
      <dgm:prSet/>
      <dgm:spPr/>
      <dgm:t>
        <a:bodyPr/>
        <a:lstStyle/>
        <a:p>
          <a:endParaRPr lang="en-GB"/>
        </a:p>
      </dgm:t>
    </dgm:pt>
    <dgm:pt modelId="{4FA33929-2030-4955-A738-353722C6222E}">
      <dgm:prSet/>
      <dgm:spPr/>
      <dgm:t>
        <a:bodyPr/>
        <a:lstStyle/>
        <a:p>
          <a:r>
            <a:rPr lang="en-GB" b="0"/>
            <a:t>Real-time sustainability reporting for guest transparency.</a:t>
          </a:r>
        </a:p>
      </dgm:t>
    </dgm:pt>
    <dgm:pt modelId="{CDBF0CEF-7785-4F24-AEA6-F5B745ABF57D}" type="parTrans" cxnId="{8215E58B-E5EB-451F-BC9D-EF3F4EA12B0C}">
      <dgm:prSet/>
      <dgm:spPr/>
      <dgm:t>
        <a:bodyPr/>
        <a:lstStyle/>
        <a:p>
          <a:endParaRPr lang="en-GB"/>
        </a:p>
      </dgm:t>
    </dgm:pt>
    <dgm:pt modelId="{39BA37A7-EE05-4F08-A0EA-03C7A435F35D}" type="sibTrans" cxnId="{8215E58B-E5EB-451F-BC9D-EF3F4EA12B0C}">
      <dgm:prSet/>
      <dgm:spPr/>
      <dgm:t>
        <a:bodyPr/>
        <a:lstStyle/>
        <a:p>
          <a:endParaRPr lang="en-GB"/>
        </a:p>
      </dgm:t>
    </dgm:pt>
    <dgm:pt modelId="{36EEADB4-B07D-4C7C-831E-AF514D63D329}" type="pres">
      <dgm:prSet presAssocID="{2631BF29-1D8A-40D8-94B8-492C47A246D7}" presName="Name0" presStyleCnt="0">
        <dgm:presLayoutVars>
          <dgm:dir/>
          <dgm:animLvl val="lvl"/>
          <dgm:resizeHandles val="exact"/>
        </dgm:presLayoutVars>
      </dgm:prSet>
      <dgm:spPr/>
    </dgm:pt>
    <dgm:pt modelId="{B92E5CF7-41B3-4ECF-B20D-6258BAAC3DD1}" type="pres">
      <dgm:prSet presAssocID="{E2072D37-71C1-4E84-84C6-3D49C088584B}" presName="linNode" presStyleCnt="0"/>
      <dgm:spPr/>
    </dgm:pt>
    <dgm:pt modelId="{2DEC2396-43DD-4E6E-A1E5-14992573A429}" type="pres">
      <dgm:prSet presAssocID="{E2072D37-71C1-4E84-84C6-3D49C088584B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B615C9D5-612A-40B2-95E6-C14E5E38E4D9}" type="pres">
      <dgm:prSet presAssocID="{E2072D37-71C1-4E84-84C6-3D49C088584B}" presName="descendantText" presStyleLbl="alignAccFollowNode1" presStyleIdx="0" presStyleCnt="5">
        <dgm:presLayoutVars>
          <dgm:bulletEnabled val="1"/>
        </dgm:presLayoutVars>
      </dgm:prSet>
      <dgm:spPr/>
    </dgm:pt>
    <dgm:pt modelId="{A60D25D3-DCED-4E65-851C-60A025883127}" type="pres">
      <dgm:prSet presAssocID="{4D06CF77-9EEC-4C8D-976C-EE5A3E72E9EC}" presName="sp" presStyleCnt="0"/>
      <dgm:spPr/>
    </dgm:pt>
    <dgm:pt modelId="{CF9A29C3-47E3-4E0B-BA9D-FE7244B160D5}" type="pres">
      <dgm:prSet presAssocID="{9DDCDA33-00DA-4643-B200-CB2CE3781AE4}" presName="linNode" presStyleCnt="0"/>
      <dgm:spPr/>
    </dgm:pt>
    <dgm:pt modelId="{A9CCE060-C7CD-4F34-897C-7400E559538B}" type="pres">
      <dgm:prSet presAssocID="{9DDCDA33-00DA-4643-B200-CB2CE3781AE4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FA919B0-B8CA-4136-AEDE-C6073A5165D3}" type="pres">
      <dgm:prSet presAssocID="{9DDCDA33-00DA-4643-B200-CB2CE3781AE4}" presName="descendantText" presStyleLbl="alignAccFollowNode1" presStyleIdx="1" presStyleCnt="5">
        <dgm:presLayoutVars>
          <dgm:bulletEnabled val="1"/>
        </dgm:presLayoutVars>
      </dgm:prSet>
      <dgm:spPr/>
    </dgm:pt>
    <dgm:pt modelId="{BF36253F-962D-4AEB-A042-76DDD5790EA1}" type="pres">
      <dgm:prSet presAssocID="{04232F28-F4CD-46D3-89D6-99412A3B2520}" presName="sp" presStyleCnt="0"/>
      <dgm:spPr/>
    </dgm:pt>
    <dgm:pt modelId="{9BF8FBAD-870F-499F-8ECD-E2A37E8DEF52}" type="pres">
      <dgm:prSet presAssocID="{918B5895-41B8-4AAC-B9F6-8033106FB5EF}" presName="linNode" presStyleCnt="0"/>
      <dgm:spPr/>
    </dgm:pt>
    <dgm:pt modelId="{1D201FD4-6615-4315-B85B-5E390372732D}" type="pres">
      <dgm:prSet presAssocID="{918B5895-41B8-4AAC-B9F6-8033106FB5EF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7CCCEA7-E9B7-4979-9AB8-C78DA9FFB3B0}" type="pres">
      <dgm:prSet presAssocID="{918B5895-41B8-4AAC-B9F6-8033106FB5EF}" presName="descendantText" presStyleLbl="alignAccFollowNode1" presStyleIdx="2" presStyleCnt="5">
        <dgm:presLayoutVars>
          <dgm:bulletEnabled val="1"/>
        </dgm:presLayoutVars>
      </dgm:prSet>
      <dgm:spPr/>
    </dgm:pt>
    <dgm:pt modelId="{F3ACD66D-C747-4ECF-9444-D995E7B0E2FC}" type="pres">
      <dgm:prSet presAssocID="{6F835FCF-748D-4C9F-93CB-5F34E5B7A4A0}" presName="sp" presStyleCnt="0"/>
      <dgm:spPr/>
    </dgm:pt>
    <dgm:pt modelId="{69FAC598-0CFB-4D13-A38E-7728D73CEA6B}" type="pres">
      <dgm:prSet presAssocID="{D9DF6A0F-3251-4680-8598-23A392789842}" presName="linNode" presStyleCnt="0"/>
      <dgm:spPr/>
    </dgm:pt>
    <dgm:pt modelId="{72C50E36-C96E-43BC-94EA-2551CC1AB32B}" type="pres">
      <dgm:prSet presAssocID="{D9DF6A0F-3251-4680-8598-23A39278984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C9D1FB57-DD92-4F2A-91EF-9290C5CD23BA}" type="pres">
      <dgm:prSet presAssocID="{D9DF6A0F-3251-4680-8598-23A392789842}" presName="descendantText" presStyleLbl="alignAccFollowNode1" presStyleIdx="3" presStyleCnt="5">
        <dgm:presLayoutVars>
          <dgm:bulletEnabled val="1"/>
        </dgm:presLayoutVars>
      </dgm:prSet>
      <dgm:spPr/>
    </dgm:pt>
    <dgm:pt modelId="{2FACE99D-3D31-4DF4-BEC0-049D74F3BDC9}" type="pres">
      <dgm:prSet presAssocID="{27F2A30D-B933-44EE-8DE2-B28AF7B38955}" presName="sp" presStyleCnt="0"/>
      <dgm:spPr/>
    </dgm:pt>
    <dgm:pt modelId="{81C90C7F-91EF-4C22-AFBB-2BB077E562CB}" type="pres">
      <dgm:prSet presAssocID="{C19DEEFB-D1DD-47F9-82DE-192FBB6F9C7F}" presName="linNode" presStyleCnt="0"/>
      <dgm:spPr/>
    </dgm:pt>
    <dgm:pt modelId="{4FDCA812-955F-4408-A0E3-BEBE8F6D4B10}" type="pres">
      <dgm:prSet presAssocID="{C19DEEFB-D1DD-47F9-82DE-192FBB6F9C7F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40C03024-C820-4305-85AA-E8299D385682}" type="pres">
      <dgm:prSet presAssocID="{C19DEEFB-D1DD-47F9-82DE-192FBB6F9C7F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2F891607-B4B4-4DBA-BA3B-893330AD2A3A}" srcId="{918B5895-41B8-4AAC-B9F6-8033106FB5EF}" destId="{E42FC61E-E280-4EA0-906A-2BD98FA66402}" srcOrd="1" destOrd="0" parTransId="{19FBE1D4-D5D0-4C47-815B-06A94EB85205}" sibTransId="{575C919E-BAB4-4D58-84C0-E7A3791488EC}"/>
    <dgm:cxn modelId="{368BE90D-80D6-4FA7-B011-F2B3E4F96A13}" type="presOf" srcId="{2E8F43D3-9BCC-4D0F-8C18-6747CE87CE95}" destId="{B615C9D5-612A-40B2-95E6-C14E5E38E4D9}" srcOrd="0" destOrd="0" presId="urn:microsoft.com/office/officeart/2005/8/layout/vList5"/>
    <dgm:cxn modelId="{D986661E-BC89-44E4-BC09-B8595E34E2BB}" srcId="{2631BF29-1D8A-40D8-94B8-492C47A246D7}" destId="{E2072D37-71C1-4E84-84C6-3D49C088584B}" srcOrd="0" destOrd="0" parTransId="{6645107A-E9AC-4D8E-9976-02B3D418BF31}" sibTransId="{4D06CF77-9EEC-4C8D-976C-EE5A3E72E9EC}"/>
    <dgm:cxn modelId="{2E2C872F-118E-42E4-A9B1-EC19E83B6FAA}" type="presOf" srcId="{2631BF29-1D8A-40D8-94B8-492C47A246D7}" destId="{36EEADB4-B07D-4C7C-831E-AF514D63D329}" srcOrd="0" destOrd="0" presId="urn:microsoft.com/office/officeart/2005/8/layout/vList5"/>
    <dgm:cxn modelId="{4F188433-AA37-47F9-A5A3-315129DFC7CA}" type="presOf" srcId="{9DDCDA33-00DA-4643-B200-CB2CE3781AE4}" destId="{A9CCE060-C7CD-4F34-897C-7400E559538B}" srcOrd="0" destOrd="0" presId="urn:microsoft.com/office/officeart/2005/8/layout/vList5"/>
    <dgm:cxn modelId="{973B9E41-CC40-43C8-A049-08CF7032EC5A}" type="presOf" srcId="{C19DEEFB-D1DD-47F9-82DE-192FBB6F9C7F}" destId="{4FDCA812-955F-4408-A0E3-BEBE8F6D4B10}" srcOrd="0" destOrd="0" presId="urn:microsoft.com/office/officeart/2005/8/layout/vList5"/>
    <dgm:cxn modelId="{58424762-51CE-4E6B-85F7-492468B0774F}" type="presOf" srcId="{45FB14B5-D2F0-4AF4-9A51-01C2DF9C5524}" destId="{C9D1FB57-DD92-4F2A-91EF-9290C5CD23BA}" srcOrd="0" destOrd="1" presId="urn:microsoft.com/office/officeart/2005/8/layout/vList5"/>
    <dgm:cxn modelId="{99D9324D-5AE0-44F0-A24D-9629EEABAD60}" srcId="{C19DEEFB-D1DD-47F9-82DE-192FBB6F9C7F}" destId="{8F3FE34F-CA7D-4504-9E1A-A88530FCF07B}" srcOrd="0" destOrd="0" parTransId="{E6EBAE5D-59FC-401F-BFA7-DF8216F6B648}" sibTransId="{EAF8F7C0-CA0C-46B1-9074-5486DD689B21}"/>
    <dgm:cxn modelId="{BDC1666D-3A9A-4EA5-82C9-83E64AA094FD}" srcId="{9DDCDA33-00DA-4643-B200-CB2CE3781AE4}" destId="{4BB83231-84FE-494A-891C-025C43C3A470}" srcOrd="0" destOrd="0" parTransId="{0D0AA0AF-759A-4643-B357-C8785F89D0FB}" sibTransId="{33CDAF69-4BB3-4B44-A7F4-2FC89BF1AB0E}"/>
    <dgm:cxn modelId="{0707C258-C292-49A7-B2BA-4AF815242886}" srcId="{D9DF6A0F-3251-4680-8598-23A392789842}" destId="{1348C85D-0A27-4CB9-AF2E-E5B3C5F44E72}" srcOrd="0" destOrd="0" parTransId="{5F11D218-4506-4426-9EFC-16F7972B13DE}" sibTransId="{95485DC0-5E02-4CBC-B4E1-6E15BC8825D9}"/>
    <dgm:cxn modelId="{23D03C7C-70AE-4EAA-A03F-1982BECB77EB}" srcId="{E2072D37-71C1-4E84-84C6-3D49C088584B}" destId="{5D9F529E-D448-468D-A5CC-F62E78E9445F}" srcOrd="1" destOrd="0" parTransId="{24864093-8DFB-49A9-B123-7B98281011D7}" sibTransId="{B3DBC489-1C9A-453E-AA52-829A001FD122}"/>
    <dgm:cxn modelId="{68F31584-EE1F-4D3F-BECA-AA94CE5CFC50}" srcId="{2631BF29-1D8A-40D8-94B8-492C47A246D7}" destId="{918B5895-41B8-4AAC-B9F6-8033106FB5EF}" srcOrd="2" destOrd="0" parTransId="{F3C2CC9E-0375-4AF6-96A4-03D242CBF16D}" sibTransId="{6F835FCF-748D-4C9F-93CB-5F34E5B7A4A0}"/>
    <dgm:cxn modelId="{859E2488-FA78-437C-9E6E-D5B19A7D5FAC}" type="presOf" srcId="{4BB83231-84FE-494A-891C-025C43C3A470}" destId="{FFA919B0-B8CA-4136-AEDE-C6073A5165D3}" srcOrd="0" destOrd="0" presId="urn:microsoft.com/office/officeart/2005/8/layout/vList5"/>
    <dgm:cxn modelId="{281B738B-7E1B-497D-B9F0-351F8733995E}" srcId="{2631BF29-1D8A-40D8-94B8-492C47A246D7}" destId="{C19DEEFB-D1DD-47F9-82DE-192FBB6F9C7F}" srcOrd="4" destOrd="0" parTransId="{274B413E-D64D-4A12-87BC-19997A193F06}" sibTransId="{35F7C887-A281-43EF-9AC2-C46BCB38097A}"/>
    <dgm:cxn modelId="{8215E58B-E5EB-451F-BC9D-EF3F4EA12B0C}" srcId="{C19DEEFB-D1DD-47F9-82DE-192FBB6F9C7F}" destId="{4FA33929-2030-4955-A738-353722C6222E}" srcOrd="1" destOrd="0" parTransId="{CDBF0CEF-7785-4F24-AEA6-F5B745ABF57D}" sibTransId="{39BA37A7-EE05-4F08-A0EA-03C7A435F35D}"/>
    <dgm:cxn modelId="{8B560D9B-8346-47C2-B9EB-7EDE74A07901}" type="presOf" srcId="{1348C85D-0A27-4CB9-AF2E-E5B3C5F44E72}" destId="{C9D1FB57-DD92-4F2A-91EF-9290C5CD23BA}" srcOrd="0" destOrd="0" presId="urn:microsoft.com/office/officeart/2005/8/layout/vList5"/>
    <dgm:cxn modelId="{91A4719B-75EC-4533-B943-89AD1C65D9FB}" type="presOf" srcId="{379EAA5F-E2FF-4875-B7A2-F68FE68D43AD}" destId="{A7CCCEA7-E9B7-4979-9AB8-C78DA9FFB3B0}" srcOrd="0" destOrd="0" presId="urn:microsoft.com/office/officeart/2005/8/layout/vList5"/>
    <dgm:cxn modelId="{39746A9D-9285-4F1D-9E55-4805830F5AC6}" type="presOf" srcId="{8F3FE34F-CA7D-4504-9E1A-A88530FCF07B}" destId="{40C03024-C820-4305-85AA-E8299D385682}" srcOrd="0" destOrd="0" presId="urn:microsoft.com/office/officeart/2005/8/layout/vList5"/>
    <dgm:cxn modelId="{02930DB5-9C58-4686-8C92-6525BD4D4211}" srcId="{E2072D37-71C1-4E84-84C6-3D49C088584B}" destId="{2E8F43D3-9BCC-4D0F-8C18-6747CE87CE95}" srcOrd="0" destOrd="0" parTransId="{F2683FF4-EB1A-437A-97DF-F84F536F248D}" sibTransId="{76895059-8198-45E5-9974-8CB5580EAC4E}"/>
    <dgm:cxn modelId="{32DB97B8-D343-4078-A554-8BDCA87510EE}" srcId="{918B5895-41B8-4AAC-B9F6-8033106FB5EF}" destId="{379EAA5F-E2FF-4875-B7A2-F68FE68D43AD}" srcOrd="0" destOrd="0" parTransId="{9282946F-FEB2-40E7-B7FA-E8E7AC36B154}" sibTransId="{59535119-5CE7-4FE2-A00A-A773D56328F7}"/>
    <dgm:cxn modelId="{F04CE1B8-EAF6-4121-AD35-D8F627EB4132}" type="presOf" srcId="{918B5895-41B8-4AAC-B9F6-8033106FB5EF}" destId="{1D201FD4-6615-4315-B85B-5E390372732D}" srcOrd="0" destOrd="0" presId="urn:microsoft.com/office/officeart/2005/8/layout/vList5"/>
    <dgm:cxn modelId="{6077EEB9-4E8C-4AFE-B63F-1CAC05707D66}" srcId="{D9DF6A0F-3251-4680-8598-23A392789842}" destId="{45FB14B5-D2F0-4AF4-9A51-01C2DF9C5524}" srcOrd="1" destOrd="0" parTransId="{F1B5F8C9-A6C5-41DC-9706-8B28B99C4096}" sibTransId="{DD47BBB0-DD37-458C-A080-9988A18F140B}"/>
    <dgm:cxn modelId="{594164C0-CB6D-46F9-82CD-FCF0AD99BAE1}" type="presOf" srcId="{D9DF6A0F-3251-4680-8598-23A392789842}" destId="{72C50E36-C96E-43BC-94EA-2551CC1AB32B}" srcOrd="0" destOrd="0" presId="urn:microsoft.com/office/officeart/2005/8/layout/vList5"/>
    <dgm:cxn modelId="{D7E769CD-D26B-41F5-8660-F9FB77CBCCD4}" type="presOf" srcId="{E42FC61E-E280-4EA0-906A-2BD98FA66402}" destId="{A7CCCEA7-E9B7-4979-9AB8-C78DA9FFB3B0}" srcOrd="0" destOrd="1" presId="urn:microsoft.com/office/officeart/2005/8/layout/vList5"/>
    <dgm:cxn modelId="{F11390CF-3094-4526-B705-D41A2D21ADBD}" type="presOf" srcId="{0956FA6D-BB25-4365-A302-BC55C0E60835}" destId="{FFA919B0-B8CA-4136-AEDE-C6073A5165D3}" srcOrd="0" destOrd="1" presId="urn:microsoft.com/office/officeart/2005/8/layout/vList5"/>
    <dgm:cxn modelId="{9A8294D8-B72B-4D4B-96B2-AD3115399840}" type="presOf" srcId="{4FA33929-2030-4955-A738-353722C6222E}" destId="{40C03024-C820-4305-85AA-E8299D385682}" srcOrd="0" destOrd="1" presId="urn:microsoft.com/office/officeart/2005/8/layout/vList5"/>
    <dgm:cxn modelId="{AD2F53E5-47E2-4B7F-99D4-E42F669491DB}" srcId="{2631BF29-1D8A-40D8-94B8-492C47A246D7}" destId="{9DDCDA33-00DA-4643-B200-CB2CE3781AE4}" srcOrd="1" destOrd="0" parTransId="{8645F535-F5FB-40CD-A5F3-7743FD8B33C0}" sibTransId="{04232F28-F4CD-46D3-89D6-99412A3B2520}"/>
    <dgm:cxn modelId="{3E4E85E9-04A6-4011-9FE7-839AFB8B52A8}" type="presOf" srcId="{E2072D37-71C1-4E84-84C6-3D49C088584B}" destId="{2DEC2396-43DD-4E6E-A1E5-14992573A429}" srcOrd="0" destOrd="0" presId="urn:microsoft.com/office/officeart/2005/8/layout/vList5"/>
    <dgm:cxn modelId="{36C162F4-8836-48E2-8D57-4CC70861D1E7}" srcId="{2631BF29-1D8A-40D8-94B8-492C47A246D7}" destId="{D9DF6A0F-3251-4680-8598-23A392789842}" srcOrd="3" destOrd="0" parTransId="{E68F31F5-B2E3-4359-9FCB-6A0BFCC8611E}" sibTransId="{27F2A30D-B933-44EE-8DE2-B28AF7B38955}"/>
    <dgm:cxn modelId="{F7A245F5-3C38-445B-B3CE-C3E6754A4B72}" srcId="{9DDCDA33-00DA-4643-B200-CB2CE3781AE4}" destId="{0956FA6D-BB25-4365-A302-BC55C0E60835}" srcOrd="1" destOrd="0" parTransId="{E8A18B10-F829-4374-AA27-630B9DBA156C}" sibTransId="{905BBFF2-E756-47CF-A3B2-225E46CAD6D2}"/>
    <dgm:cxn modelId="{54BFD5FC-382B-4320-AC48-888AFE9783EE}" type="presOf" srcId="{5D9F529E-D448-468D-A5CC-F62E78E9445F}" destId="{B615C9D5-612A-40B2-95E6-C14E5E38E4D9}" srcOrd="0" destOrd="1" presId="urn:microsoft.com/office/officeart/2005/8/layout/vList5"/>
    <dgm:cxn modelId="{9B8D9C6C-3239-403E-9EEC-0C11CC3B5779}" type="presParOf" srcId="{36EEADB4-B07D-4C7C-831E-AF514D63D329}" destId="{B92E5CF7-41B3-4ECF-B20D-6258BAAC3DD1}" srcOrd="0" destOrd="0" presId="urn:microsoft.com/office/officeart/2005/8/layout/vList5"/>
    <dgm:cxn modelId="{454D1E0A-5AE1-4910-9C92-62CB6D99043A}" type="presParOf" srcId="{B92E5CF7-41B3-4ECF-B20D-6258BAAC3DD1}" destId="{2DEC2396-43DD-4E6E-A1E5-14992573A429}" srcOrd="0" destOrd="0" presId="urn:microsoft.com/office/officeart/2005/8/layout/vList5"/>
    <dgm:cxn modelId="{3053CA5D-3D68-461C-B907-BBE19B2994DF}" type="presParOf" srcId="{B92E5CF7-41B3-4ECF-B20D-6258BAAC3DD1}" destId="{B615C9D5-612A-40B2-95E6-C14E5E38E4D9}" srcOrd="1" destOrd="0" presId="urn:microsoft.com/office/officeart/2005/8/layout/vList5"/>
    <dgm:cxn modelId="{5ED2C83C-B735-432A-9523-6BC62E2D2C6E}" type="presParOf" srcId="{36EEADB4-B07D-4C7C-831E-AF514D63D329}" destId="{A60D25D3-DCED-4E65-851C-60A025883127}" srcOrd="1" destOrd="0" presId="urn:microsoft.com/office/officeart/2005/8/layout/vList5"/>
    <dgm:cxn modelId="{F477F7E8-CA29-46F3-B1F7-799722B92148}" type="presParOf" srcId="{36EEADB4-B07D-4C7C-831E-AF514D63D329}" destId="{CF9A29C3-47E3-4E0B-BA9D-FE7244B160D5}" srcOrd="2" destOrd="0" presId="urn:microsoft.com/office/officeart/2005/8/layout/vList5"/>
    <dgm:cxn modelId="{CF00C0BB-1E53-4320-AD6D-6239208D896D}" type="presParOf" srcId="{CF9A29C3-47E3-4E0B-BA9D-FE7244B160D5}" destId="{A9CCE060-C7CD-4F34-897C-7400E559538B}" srcOrd="0" destOrd="0" presId="urn:microsoft.com/office/officeart/2005/8/layout/vList5"/>
    <dgm:cxn modelId="{B59D28ED-1DE4-409B-A469-0B1EF4BA287E}" type="presParOf" srcId="{CF9A29C3-47E3-4E0B-BA9D-FE7244B160D5}" destId="{FFA919B0-B8CA-4136-AEDE-C6073A5165D3}" srcOrd="1" destOrd="0" presId="urn:microsoft.com/office/officeart/2005/8/layout/vList5"/>
    <dgm:cxn modelId="{8DD0FDE7-72E3-4F3E-B558-091651CEEE14}" type="presParOf" srcId="{36EEADB4-B07D-4C7C-831E-AF514D63D329}" destId="{BF36253F-962D-4AEB-A042-76DDD5790EA1}" srcOrd="3" destOrd="0" presId="urn:microsoft.com/office/officeart/2005/8/layout/vList5"/>
    <dgm:cxn modelId="{C828A63F-358E-4422-B3D2-1BEF5DA1978B}" type="presParOf" srcId="{36EEADB4-B07D-4C7C-831E-AF514D63D329}" destId="{9BF8FBAD-870F-499F-8ECD-E2A37E8DEF52}" srcOrd="4" destOrd="0" presId="urn:microsoft.com/office/officeart/2005/8/layout/vList5"/>
    <dgm:cxn modelId="{AB58EE1D-AC06-4D27-AAF2-6BA2E04CEFF8}" type="presParOf" srcId="{9BF8FBAD-870F-499F-8ECD-E2A37E8DEF52}" destId="{1D201FD4-6615-4315-B85B-5E390372732D}" srcOrd="0" destOrd="0" presId="urn:microsoft.com/office/officeart/2005/8/layout/vList5"/>
    <dgm:cxn modelId="{CA75F5CE-5685-4C52-8E74-FE2F1195F70E}" type="presParOf" srcId="{9BF8FBAD-870F-499F-8ECD-E2A37E8DEF52}" destId="{A7CCCEA7-E9B7-4979-9AB8-C78DA9FFB3B0}" srcOrd="1" destOrd="0" presId="urn:microsoft.com/office/officeart/2005/8/layout/vList5"/>
    <dgm:cxn modelId="{42E09C93-65E4-48D8-A6ED-5CB6EE4FDE98}" type="presParOf" srcId="{36EEADB4-B07D-4C7C-831E-AF514D63D329}" destId="{F3ACD66D-C747-4ECF-9444-D995E7B0E2FC}" srcOrd="5" destOrd="0" presId="urn:microsoft.com/office/officeart/2005/8/layout/vList5"/>
    <dgm:cxn modelId="{6FACEE59-935C-4256-B270-96BAD74CD052}" type="presParOf" srcId="{36EEADB4-B07D-4C7C-831E-AF514D63D329}" destId="{69FAC598-0CFB-4D13-A38E-7728D73CEA6B}" srcOrd="6" destOrd="0" presId="urn:microsoft.com/office/officeart/2005/8/layout/vList5"/>
    <dgm:cxn modelId="{2E8EA507-9DD1-4BDA-87F5-53EDE62FDF50}" type="presParOf" srcId="{69FAC598-0CFB-4D13-A38E-7728D73CEA6B}" destId="{72C50E36-C96E-43BC-94EA-2551CC1AB32B}" srcOrd="0" destOrd="0" presId="urn:microsoft.com/office/officeart/2005/8/layout/vList5"/>
    <dgm:cxn modelId="{B362646D-B401-476D-AAF8-644382986E67}" type="presParOf" srcId="{69FAC598-0CFB-4D13-A38E-7728D73CEA6B}" destId="{C9D1FB57-DD92-4F2A-91EF-9290C5CD23BA}" srcOrd="1" destOrd="0" presId="urn:microsoft.com/office/officeart/2005/8/layout/vList5"/>
    <dgm:cxn modelId="{1691840F-0D3A-4455-A5D6-3D2E88E46003}" type="presParOf" srcId="{36EEADB4-B07D-4C7C-831E-AF514D63D329}" destId="{2FACE99D-3D31-4DF4-BEC0-049D74F3BDC9}" srcOrd="7" destOrd="0" presId="urn:microsoft.com/office/officeart/2005/8/layout/vList5"/>
    <dgm:cxn modelId="{019C154A-B305-4AD1-9F94-02B82E81D69F}" type="presParOf" srcId="{36EEADB4-B07D-4C7C-831E-AF514D63D329}" destId="{81C90C7F-91EF-4C22-AFBB-2BB077E562CB}" srcOrd="8" destOrd="0" presId="urn:microsoft.com/office/officeart/2005/8/layout/vList5"/>
    <dgm:cxn modelId="{103A719C-62BF-486A-918C-4405899C31A2}" type="presParOf" srcId="{81C90C7F-91EF-4C22-AFBB-2BB077E562CB}" destId="{4FDCA812-955F-4408-A0E3-BEBE8F6D4B10}" srcOrd="0" destOrd="0" presId="urn:microsoft.com/office/officeart/2005/8/layout/vList5"/>
    <dgm:cxn modelId="{8693AA4D-E095-4254-BEB6-DCFFD7A4302F}" type="presParOf" srcId="{81C90C7F-91EF-4C22-AFBB-2BB077E562CB}" destId="{40C03024-C820-4305-85AA-E8299D38568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BDCC2-892D-4283-BBAB-D62BCCCD2B5C}">
      <dsp:nvSpPr>
        <dsp:cNvPr id="0" name=""/>
        <dsp:cNvSpPr/>
      </dsp:nvSpPr>
      <dsp:spPr>
        <a:xfrm>
          <a:off x="0" y="567676"/>
          <a:ext cx="11817058" cy="3146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135" tIns="770636" rIns="917135" bIns="256032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/>
            <a:t>High initial costs for solar panels, waste management tech.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 dirty="0"/>
            <a:t>But long-term savings – Green hotels save 25% annually on energy</a:t>
          </a:r>
          <a:r>
            <a:rPr lang="en-GB" sz="3600" b="1" kern="1200" dirty="0"/>
            <a:t> </a:t>
          </a:r>
          <a:r>
            <a:rPr lang="en-GB" sz="3600" b="0" kern="1200" dirty="0"/>
            <a:t>(Molina-Collado et al., 2022).</a:t>
          </a:r>
        </a:p>
      </dsp:txBody>
      <dsp:txXfrm>
        <a:off x="0" y="567676"/>
        <a:ext cx="11817058" cy="3146850"/>
      </dsp:txXfrm>
    </dsp:sp>
    <dsp:sp modelId="{62F57B0B-5343-4772-8FF0-8D0A73449C88}">
      <dsp:nvSpPr>
        <dsp:cNvPr id="0" name=""/>
        <dsp:cNvSpPr/>
      </dsp:nvSpPr>
      <dsp:spPr>
        <a:xfrm>
          <a:off x="590852" y="21556"/>
          <a:ext cx="827194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60" tIns="0" rIns="31266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600" b="1" kern="1200"/>
            <a:t>Cost vs. Benefit:</a:t>
          </a:r>
          <a:r>
            <a:rPr lang="en-GB" sz="3600" kern="1200"/>
            <a:t> Initial investment vs. long-term savings</a:t>
          </a:r>
        </a:p>
      </dsp:txBody>
      <dsp:txXfrm>
        <a:off x="644171" y="74875"/>
        <a:ext cx="8165302" cy="985602"/>
      </dsp:txXfrm>
    </dsp:sp>
    <dsp:sp modelId="{91F193EE-87F3-41B5-AFD7-730FCABDE275}">
      <dsp:nvSpPr>
        <dsp:cNvPr id="0" name=""/>
        <dsp:cNvSpPr/>
      </dsp:nvSpPr>
      <dsp:spPr>
        <a:xfrm>
          <a:off x="0" y="4460446"/>
          <a:ext cx="1181705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E31DB-6E8B-42FF-98E7-D28C8E7B9CB8}">
      <dsp:nvSpPr>
        <dsp:cNvPr id="0" name=""/>
        <dsp:cNvSpPr/>
      </dsp:nvSpPr>
      <dsp:spPr>
        <a:xfrm>
          <a:off x="590852" y="3914326"/>
          <a:ext cx="827194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60" tIns="0" rIns="31266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600" b="1" kern="1200"/>
            <a:t>Consumer Demand:</a:t>
          </a:r>
          <a:r>
            <a:rPr lang="en-GB" sz="3600" kern="1200"/>
            <a:t> Rise in eco-conscious travelers</a:t>
          </a:r>
        </a:p>
      </dsp:txBody>
      <dsp:txXfrm>
        <a:off x="644171" y="3967645"/>
        <a:ext cx="8165302" cy="985602"/>
      </dsp:txXfrm>
    </dsp:sp>
    <dsp:sp modelId="{2BFAF797-6097-4722-8B3D-C1E44EEDD5E4}">
      <dsp:nvSpPr>
        <dsp:cNvPr id="0" name=""/>
        <dsp:cNvSpPr/>
      </dsp:nvSpPr>
      <dsp:spPr>
        <a:xfrm>
          <a:off x="0" y="6138766"/>
          <a:ext cx="11817058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E5186-6B99-414A-AC63-3F715D912B12}">
      <dsp:nvSpPr>
        <dsp:cNvPr id="0" name=""/>
        <dsp:cNvSpPr/>
      </dsp:nvSpPr>
      <dsp:spPr>
        <a:xfrm>
          <a:off x="590852" y="5592646"/>
          <a:ext cx="8271940" cy="1092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60" tIns="0" rIns="312660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600" b="1" kern="1200"/>
            <a:t>Financial Risks:</a:t>
          </a:r>
          <a:r>
            <a:rPr lang="en-GB" sz="3600" kern="1200"/>
            <a:t> Penalties for non-compliance with green policies</a:t>
          </a:r>
        </a:p>
      </dsp:txBody>
      <dsp:txXfrm>
        <a:off x="644171" y="5645965"/>
        <a:ext cx="8165302" cy="985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23DD3-8C9E-4905-92BA-F2BA9C60B84A}">
      <dsp:nvSpPr>
        <dsp:cNvPr id="0" name=""/>
        <dsp:cNvSpPr/>
      </dsp:nvSpPr>
      <dsp:spPr>
        <a:xfrm rot="5400000">
          <a:off x="8941088" y="-3645328"/>
          <a:ext cx="1433178" cy="9089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600" kern="1200"/>
            <a:t>Preference for eco-friendly hotels.</a:t>
          </a:r>
        </a:p>
      </dsp:txBody>
      <dsp:txXfrm rot="-5400000">
        <a:off x="5112888" y="252834"/>
        <a:ext cx="9019617" cy="1293254"/>
      </dsp:txXfrm>
    </dsp:sp>
    <dsp:sp modelId="{7BC6E0A2-DE20-4403-A99E-EFDCF8382E37}">
      <dsp:nvSpPr>
        <dsp:cNvPr id="0" name=""/>
        <dsp:cNvSpPr/>
      </dsp:nvSpPr>
      <dsp:spPr>
        <a:xfrm>
          <a:off x="0" y="3724"/>
          <a:ext cx="5112888" cy="17914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95250" rIns="190500" bIns="9525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5000" b="1" kern="1200"/>
            <a:t>Consumer Behavior</a:t>
          </a:r>
          <a:endParaRPr lang="en-GB" sz="5000" kern="1200"/>
        </a:p>
      </dsp:txBody>
      <dsp:txXfrm>
        <a:off x="87453" y="91177"/>
        <a:ext cx="4937982" cy="1616567"/>
      </dsp:txXfrm>
    </dsp:sp>
    <dsp:sp modelId="{EE5DE55A-7C2B-4B0F-8229-8D97727A6E7B}">
      <dsp:nvSpPr>
        <dsp:cNvPr id="0" name=""/>
        <dsp:cNvSpPr/>
      </dsp:nvSpPr>
      <dsp:spPr>
        <a:xfrm rot="5400000">
          <a:off x="8941088" y="-1764280"/>
          <a:ext cx="1433178" cy="9089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600" kern="1200" dirty="0"/>
            <a:t>Training staff in sustainable practices (Yousaf et al., 2021).</a:t>
          </a:r>
        </a:p>
      </dsp:txBody>
      <dsp:txXfrm rot="-5400000">
        <a:off x="5112888" y="2133882"/>
        <a:ext cx="9019617" cy="1293254"/>
      </dsp:txXfrm>
    </dsp:sp>
    <dsp:sp modelId="{3CE0323D-7D78-441B-857F-4A38CE6FED11}">
      <dsp:nvSpPr>
        <dsp:cNvPr id="0" name=""/>
        <dsp:cNvSpPr/>
      </dsp:nvSpPr>
      <dsp:spPr>
        <a:xfrm>
          <a:off x="0" y="1884772"/>
          <a:ext cx="5112888" cy="17914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95250" rIns="190500" bIns="9525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5000" b="1" kern="1200"/>
            <a:t>Workforce Sustainability</a:t>
          </a:r>
          <a:endParaRPr lang="en-GB" sz="5000" kern="1200"/>
        </a:p>
      </dsp:txBody>
      <dsp:txXfrm>
        <a:off x="87453" y="1972225"/>
        <a:ext cx="4937982" cy="1616567"/>
      </dsp:txXfrm>
    </dsp:sp>
    <dsp:sp modelId="{1B6A4E41-CC45-496E-84BE-7297F6D3A31E}">
      <dsp:nvSpPr>
        <dsp:cNvPr id="0" name=""/>
        <dsp:cNvSpPr/>
      </dsp:nvSpPr>
      <dsp:spPr>
        <a:xfrm rot="5400000">
          <a:off x="8941088" y="116766"/>
          <a:ext cx="1433178" cy="9089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600" kern="1200"/>
            <a:t>Local sourcing, ethical tourism.</a:t>
          </a:r>
        </a:p>
      </dsp:txBody>
      <dsp:txXfrm rot="-5400000">
        <a:off x="5112888" y="4014928"/>
        <a:ext cx="9019617" cy="1293254"/>
      </dsp:txXfrm>
    </dsp:sp>
    <dsp:sp modelId="{F9F37522-D4E6-4FBA-BD35-9A883B69216A}">
      <dsp:nvSpPr>
        <dsp:cNvPr id="0" name=""/>
        <dsp:cNvSpPr/>
      </dsp:nvSpPr>
      <dsp:spPr>
        <a:xfrm>
          <a:off x="0" y="3765819"/>
          <a:ext cx="5112888" cy="17914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95250" rIns="190500" bIns="9525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5000" b="1" kern="1200"/>
            <a:t>Community Engagement</a:t>
          </a:r>
          <a:endParaRPr lang="en-GB" sz="5000" kern="1200"/>
        </a:p>
      </dsp:txBody>
      <dsp:txXfrm>
        <a:off x="87453" y="3853272"/>
        <a:ext cx="4937982" cy="1616567"/>
      </dsp:txXfrm>
    </dsp:sp>
    <dsp:sp modelId="{5840510C-1AF2-4A83-BEDC-3BCC41D78204}">
      <dsp:nvSpPr>
        <dsp:cNvPr id="0" name=""/>
        <dsp:cNvSpPr/>
      </dsp:nvSpPr>
      <dsp:spPr>
        <a:xfrm rot="5400000">
          <a:off x="8941088" y="1997813"/>
          <a:ext cx="1433178" cy="90895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600" kern="1200"/>
            <a:t>Guests demand green hotels.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600" b="0" kern="1200"/>
            <a:t>Luxury brands (Hilton, IHG) adopting biodegradable toiletries &amp; zero-plastic policies.</a:t>
          </a:r>
        </a:p>
      </dsp:txBody>
      <dsp:txXfrm rot="-5400000">
        <a:off x="5112888" y="5895975"/>
        <a:ext cx="9019617" cy="1293254"/>
      </dsp:txXfrm>
    </dsp:sp>
    <dsp:sp modelId="{8902DFBD-AC8A-4B71-BAE4-1CE4AC3A7113}">
      <dsp:nvSpPr>
        <dsp:cNvPr id="0" name=""/>
        <dsp:cNvSpPr/>
      </dsp:nvSpPr>
      <dsp:spPr>
        <a:xfrm>
          <a:off x="0" y="5646866"/>
          <a:ext cx="5112888" cy="17914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95250" rIns="190500" bIns="9525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5000" b="1" kern="1200"/>
            <a:t>Growing eco-tourism trend</a:t>
          </a:r>
          <a:endParaRPr lang="en-GB" sz="5000" kern="1200"/>
        </a:p>
      </dsp:txBody>
      <dsp:txXfrm>
        <a:off x="87453" y="5734319"/>
        <a:ext cx="4937982" cy="16165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15C9D5-612A-40B2-95E6-C14E5E38E4D9}">
      <dsp:nvSpPr>
        <dsp:cNvPr id="0" name=""/>
        <dsp:cNvSpPr/>
      </dsp:nvSpPr>
      <dsp:spPr>
        <a:xfrm rot="5400000">
          <a:off x="10784599" y="-4592313"/>
          <a:ext cx="1229841" cy="10728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Establish global sustainability policies for consistency.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 dirty="0"/>
            <a:t>Provide green funding incentives for hotels (</a:t>
          </a:r>
          <a:r>
            <a:rPr lang="en-GB" sz="2300" b="0" kern="1200" dirty="0" err="1"/>
            <a:t>Vardopoulos</a:t>
          </a:r>
          <a:r>
            <a:rPr lang="en-GB" sz="2300" b="0" kern="1200" dirty="0"/>
            <a:t> et al., 2021).</a:t>
          </a:r>
        </a:p>
      </dsp:txBody>
      <dsp:txXfrm rot="-5400000">
        <a:off x="6035040" y="217282"/>
        <a:ext cx="10668924" cy="1109769"/>
      </dsp:txXfrm>
    </dsp:sp>
    <dsp:sp modelId="{2DEC2396-43DD-4E6E-A1E5-14992573A429}">
      <dsp:nvSpPr>
        <dsp:cNvPr id="0" name=""/>
        <dsp:cNvSpPr/>
      </dsp:nvSpPr>
      <dsp:spPr>
        <a:xfrm>
          <a:off x="0" y="3516"/>
          <a:ext cx="6035040" cy="1537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0" kern="1200"/>
            <a:t>1. Strengthening Government &amp; Industry Collaboration:</a:t>
          </a:r>
        </a:p>
      </dsp:txBody>
      <dsp:txXfrm>
        <a:off x="75045" y="78561"/>
        <a:ext cx="5884950" cy="1387211"/>
      </dsp:txXfrm>
    </dsp:sp>
    <dsp:sp modelId="{FFA919B0-B8CA-4136-AEDE-C6073A5165D3}">
      <dsp:nvSpPr>
        <dsp:cNvPr id="0" name=""/>
        <dsp:cNvSpPr/>
      </dsp:nvSpPr>
      <dsp:spPr>
        <a:xfrm rot="5400000">
          <a:off x="10784599" y="-2978146"/>
          <a:ext cx="1229841" cy="10728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AI-driven sustainability tracking &amp; blockchain integration.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Expansion of solar &amp; geothermal energy in hospitality.</a:t>
          </a:r>
        </a:p>
      </dsp:txBody>
      <dsp:txXfrm rot="-5400000">
        <a:off x="6035040" y="1831449"/>
        <a:ext cx="10668924" cy="1109769"/>
      </dsp:txXfrm>
    </dsp:sp>
    <dsp:sp modelId="{A9CCE060-C7CD-4F34-897C-7400E559538B}">
      <dsp:nvSpPr>
        <dsp:cNvPr id="0" name=""/>
        <dsp:cNvSpPr/>
      </dsp:nvSpPr>
      <dsp:spPr>
        <a:xfrm>
          <a:off x="0" y="1617682"/>
          <a:ext cx="6035040" cy="1537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0" kern="1200"/>
            <a:t>2. Accelerating Green Technology Adoption:</a:t>
          </a:r>
        </a:p>
      </dsp:txBody>
      <dsp:txXfrm>
        <a:off x="75045" y="1692727"/>
        <a:ext cx="5884950" cy="1387211"/>
      </dsp:txXfrm>
    </dsp:sp>
    <dsp:sp modelId="{A7CCCEA7-E9B7-4979-9AB8-C78DA9FFB3B0}">
      <dsp:nvSpPr>
        <dsp:cNvPr id="0" name=""/>
        <dsp:cNvSpPr/>
      </dsp:nvSpPr>
      <dsp:spPr>
        <a:xfrm rot="5400000">
          <a:off x="10784599" y="-1363980"/>
          <a:ext cx="1229841" cy="10728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Encourage eco-friendly behaviors through incentives &amp; programs.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Implement hotel-wide sustainability training for staff.</a:t>
          </a:r>
        </a:p>
      </dsp:txBody>
      <dsp:txXfrm rot="-5400000">
        <a:off x="6035040" y="3445615"/>
        <a:ext cx="10668924" cy="1109769"/>
      </dsp:txXfrm>
    </dsp:sp>
    <dsp:sp modelId="{1D201FD4-6615-4315-B85B-5E390372732D}">
      <dsp:nvSpPr>
        <dsp:cNvPr id="0" name=""/>
        <dsp:cNvSpPr/>
      </dsp:nvSpPr>
      <dsp:spPr>
        <a:xfrm>
          <a:off x="0" y="3231849"/>
          <a:ext cx="6035040" cy="1537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0" kern="1200"/>
            <a:t>3. Educating Guests &amp; Employees on Sustainability:</a:t>
          </a:r>
        </a:p>
      </dsp:txBody>
      <dsp:txXfrm>
        <a:off x="75045" y="3306894"/>
        <a:ext cx="5884950" cy="1387211"/>
      </dsp:txXfrm>
    </dsp:sp>
    <dsp:sp modelId="{C9D1FB57-DD92-4F2A-91EF-9290C5CD23BA}">
      <dsp:nvSpPr>
        <dsp:cNvPr id="0" name=""/>
        <dsp:cNvSpPr/>
      </dsp:nvSpPr>
      <dsp:spPr>
        <a:xfrm rot="5400000">
          <a:off x="10784599" y="250186"/>
          <a:ext cx="1229841" cy="10728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Hotels must partner with eco-certified suppliers.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 dirty="0"/>
            <a:t>Reduce carbon emissions through locally sourced products (</a:t>
          </a:r>
          <a:r>
            <a:rPr lang="en-GB" sz="2300" b="0" kern="1200" dirty="0" err="1"/>
            <a:t>Vardopoulos</a:t>
          </a:r>
          <a:r>
            <a:rPr lang="en-GB" sz="2300" b="0" kern="1200" dirty="0"/>
            <a:t> et al., 2021).</a:t>
          </a:r>
        </a:p>
      </dsp:txBody>
      <dsp:txXfrm rot="-5400000">
        <a:off x="6035040" y="5059781"/>
        <a:ext cx="10668924" cy="1109769"/>
      </dsp:txXfrm>
    </dsp:sp>
    <dsp:sp modelId="{72C50E36-C96E-43BC-94EA-2551CC1AB32B}">
      <dsp:nvSpPr>
        <dsp:cNvPr id="0" name=""/>
        <dsp:cNvSpPr/>
      </dsp:nvSpPr>
      <dsp:spPr>
        <a:xfrm>
          <a:off x="0" y="4846015"/>
          <a:ext cx="6035040" cy="1537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0" kern="1200"/>
            <a:t>4. Expanding Sustainable Supply Chain Management:</a:t>
          </a:r>
        </a:p>
      </dsp:txBody>
      <dsp:txXfrm>
        <a:off x="75045" y="4921060"/>
        <a:ext cx="5884950" cy="1387211"/>
      </dsp:txXfrm>
    </dsp:sp>
    <dsp:sp modelId="{40C03024-C820-4305-85AA-E8299D385682}">
      <dsp:nvSpPr>
        <dsp:cNvPr id="0" name=""/>
        <dsp:cNvSpPr/>
      </dsp:nvSpPr>
      <dsp:spPr>
        <a:xfrm rot="5400000">
          <a:off x="10784599" y="1864353"/>
          <a:ext cx="1229841" cy="10728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2300" b="0" kern="1200"/>
            <a:t>Industry-wide LEED &amp; Green Key adoption for all hotels.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0" kern="1200"/>
            <a:t>Real-time sustainability reporting for guest transparency.</a:t>
          </a:r>
        </a:p>
      </dsp:txBody>
      <dsp:txXfrm rot="-5400000">
        <a:off x="6035040" y="6673948"/>
        <a:ext cx="10668924" cy="1109769"/>
      </dsp:txXfrm>
    </dsp:sp>
    <dsp:sp modelId="{4FDCA812-955F-4408-A0E3-BEBE8F6D4B10}">
      <dsp:nvSpPr>
        <dsp:cNvPr id="0" name=""/>
        <dsp:cNvSpPr/>
      </dsp:nvSpPr>
      <dsp:spPr>
        <a:xfrm>
          <a:off x="0" y="6460182"/>
          <a:ext cx="6035040" cy="1537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0" kern="1200"/>
            <a:t>5. Making Sustainability Certifications Mandatory:</a:t>
          </a:r>
        </a:p>
      </dsp:txBody>
      <dsp:txXfrm>
        <a:off x="75045" y="6535227"/>
        <a:ext cx="5884950" cy="13872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image" Target="../media/image16.sv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75536" y="1757486"/>
            <a:ext cx="6817181" cy="6817181"/>
            <a:chOff x="0" y="0"/>
            <a:chExt cx="837653" cy="83765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37653" cy="837653"/>
            </a:xfrm>
            <a:custGeom>
              <a:avLst/>
              <a:gdLst/>
              <a:ahLst/>
              <a:cxnLst/>
              <a:rect l="l" t="t" r="r" b="b"/>
              <a:pathLst>
                <a:path w="837653" h="837653">
                  <a:moveTo>
                    <a:pt x="418826" y="0"/>
                  </a:moveTo>
                  <a:cubicBezTo>
                    <a:pt x="187515" y="0"/>
                    <a:pt x="0" y="187515"/>
                    <a:pt x="0" y="418826"/>
                  </a:cubicBezTo>
                  <a:cubicBezTo>
                    <a:pt x="0" y="650138"/>
                    <a:pt x="187515" y="837653"/>
                    <a:pt x="418826" y="837653"/>
                  </a:cubicBezTo>
                  <a:cubicBezTo>
                    <a:pt x="650138" y="837653"/>
                    <a:pt x="837653" y="650138"/>
                    <a:pt x="837653" y="418826"/>
                  </a:cubicBezTo>
                  <a:cubicBezTo>
                    <a:pt x="837653" y="187515"/>
                    <a:pt x="650138" y="0"/>
                    <a:pt x="418826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8530" y="21380"/>
              <a:ext cx="680593" cy="7377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73928" y="2055878"/>
            <a:ext cx="6220398" cy="6220398"/>
          </a:xfrm>
          <a:custGeom>
            <a:avLst/>
            <a:gdLst/>
            <a:ahLst/>
            <a:cxnLst/>
            <a:rect l="l" t="t" r="r" b="b"/>
            <a:pathLst>
              <a:path w="6220398" h="6220398">
                <a:moveTo>
                  <a:pt x="0" y="0"/>
                </a:moveTo>
                <a:lnTo>
                  <a:pt x="6220398" y="0"/>
                </a:lnTo>
                <a:lnTo>
                  <a:pt x="6220398" y="6220397"/>
                </a:lnTo>
                <a:lnTo>
                  <a:pt x="0" y="62203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48736" y="2138378"/>
            <a:ext cx="6055396" cy="6055396"/>
          </a:xfrm>
          <a:custGeom>
            <a:avLst/>
            <a:gdLst/>
            <a:ahLst/>
            <a:cxnLst/>
            <a:rect l="l" t="t" r="r" b="b"/>
            <a:pathLst>
              <a:path w="6055396" h="6055396">
                <a:moveTo>
                  <a:pt x="0" y="0"/>
                </a:moveTo>
                <a:lnTo>
                  <a:pt x="6055396" y="0"/>
                </a:lnTo>
                <a:lnTo>
                  <a:pt x="6055396" y="6055397"/>
                </a:lnTo>
                <a:lnTo>
                  <a:pt x="0" y="60553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406471" y="2399664"/>
            <a:ext cx="5805876" cy="5532824"/>
            <a:chOff x="0" y="0"/>
            <a:chExt cx="852913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52913" cy="812800"/>
            </a:xfrm>
            <a:custGeom>
              <a:avLst/>
              <a:gdLst/>
              <a:ahLst/>
              <a:cxnLst/>
              <a:rect l="l" t="t" r="r" b="b"/>
              <a:pathLst>
                <a:path w="852913" h="812800">
                  <a:moveTo>
                    <a:pt x="426456" y="0"/>
                  </a:moveTo>
                  <a:cubicBezTo>
                    <a:pt x="190931" y="0"/>
                    <a:pt x="0" y="181951"/>
                    <a:pt x="0" y="406400"/>
                  </a:cubicBezTo>
                  <a:cubicBezTo>
                    <a:pt x="0" y="630849"/>
                    <a:pt x="190931" y="812800"/>
                    <a:pt x="426456" y="812800"/>
                  </a:cubicBezTo>
                  <a:cubicBezTo>
                    <a:pt x="661982" y="812800"/>
                    <a:pt x="852913" y="630849"/>
                    <a:pt x="852913" y="406400"/>
                  </a:cubicBezTo>
                  <a:cubicBezTo>
                    <a:pt x="852913" y="181951"/>
                    <a:pt x="661982" y="0"/>
                    <a:pt x="426456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9961" y="19050"/>
              <a:ext cx="692992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709788" y="2591748"/>
            <a:ext cx="5148678" cy="5148657"/>
            <a:chOff x="0" y="0"/>
            <a:chExt cx="6350000" cy="634997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24999" r="-249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 rot="-10800000">
            <a:off x="4284127" y="750863"/>
            <a:ext cx="4392637" cy="8785274"/>
          </a:xfrm>
          <a:custGeom>
            <a:avLst/>
            <a:gdLst/>
            <a:ahLst/>
            <a:cxnLst/>
            <a:rect l="l" t="t" r="r" b="b"/>
            <a:pathLst>
              <a:path w="4392637" h="8785274">
                <a:moveTo>
                  <a:pt x="0" y="0"/>
                </a:moveTo>
                <a:lnTo>
                  <a:pt x="4392637" y="0"/>
                </a:lnTo>
                <a:lnTo>
                  <a:pt x="4392637" y="8785274"/>
                </a:lnTo>
                <a:lnTo>
                  <a:pt x="0" y="878527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-1802175" y="4393923"/>
            <a:ext cx="5103504" cy="1499154"/>
          </a:xfrm>
          <a:custGeom>
            <a:avLst/>
            <a:gdLst/>
            <a:ahLst/>
            <a:cxnLst/>
            <a:rect l="l" t="t" r="r" b="b"/>
            <a:pathLst>
              <a:path w="5103504" h="1499154">
                <a:moveTo>
                  <a:pt x="0" y="0"/>
                </a:moveTo>
                <a:lnTo>
                  <a:pt x="5103504" y="0"/>
                </a:lnTo>
                <a:lnTo>
                  <a:pt x="5103504" y="1499154"/>
                </a:lnTo>
                <a:lnTo>
                  <a:pt x="0" y="149915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1303801" y="2353149"/>
            <a:ext cx="432044" cy="43204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46065" y="7456654"/>
            <a:ext cx="432044" cy="432044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-9525" y="9089590"/>
            <a:ext cx="2831992" cy="2831992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823139" y="435103"/>
            <a:ext cx="1187194" cy="1187194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404132" y="8711283"/>
            <a:ext cx="1050577" cy="1050577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042772" y="-897152"/>
            <a:ext cx="1794303" cy="1794303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9039798" y="3924300"/>
            <a:ext cx="8998046" cy="1115758"/>
          </a:xfrm>
          <a:custGeom>
            <a:avLst/>
            <a:gdLst/>
            <a:ahLst/>
            <a:cxnLst/>
            <a:rect l="l" t="t" r="r" b="b"/>
            <a:pathLst>
              <a:path w="9897851" h="1115758">
                <a:moveTo>
                  <a:pt x="0" y="0"/>
                </a:moveTo>
                <a:lnTo>
                  <a:pt x="9897851" y="0"/>
                </a:lnTo>
                <a:lnTo>
                  <a:pt x="9897851" y="1115758"/>
                </a:lnTo>
                <a:lnTo>
                  <a:pt x="0" y="111575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8545402" y="264884"/>
            <a:ext cx="9497885" cy="3371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047"/>
              </a:lnSpc>
            </a:pPr>
            <a:r>
              <a:rPr lang="en-US" sz="4786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Title: Sustainability in the Hotel and Hospitality Sector: Challenges and Opportunities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792200" y="5372100"/>
            <a:ext cx="4072510" cy="14234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3650"/>
              </a:lnSpc>
            </a:pPr>
            <a:r>
              <a:rPr lang="en-US" sz="3202" b="1" dirty="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Student Name &amp; ID:</a:t>
            </a:r>
          </a:p>
          <a:p>
            <a:pPr algn="r">
              <a:lnSpc>
                <a:spcPts val="3650"/>
              </a:lnSpc>
            </a:pPr>
            <a:r>
              <a:rPr lang="en-US" sz="3202" b="1" dirty="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Laura Lupoae</a:t>
            </a:r>
          </a:p>
          <a:p>
            <a:pPr algn="r">
              <a:lnSpc>
                <a:spcPts val="3650"/>
              </a:lnSpc>
            </a:pPr>
            <a:r>
              <a:rPr lang="en-US" sz="3202" b="1" dirty="0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2128001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9786341-E239-31D9-B21B-DC735A5178E1}"/>
              </a:ext>
            </a:extLst>
          </p:cNvPr>
          <p:cNvSpPr txBox="1"/>
          <p:nvPr/>
        </p:nvSpPr>
        <p:spPr>
          <a:xfrm>
            <a:off x="9268398" y="7124700"/>
            <a:ext cx="886720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000" b="1" dirty="0">
                <a:latin typeface="Poppins Semi-Bold" panose="020B0604020202020204" charset="0"/>
                <a:cs typeface="Poppins Semi-Bold" panose="020B0604020202020204" charset="0"/>
              </a:rPr>
              <a:t>Module: </a:t>
            </a:r>
            <a:r>
              <a:rPr lang="en-GB" sz="2000" b="1" i="0" dirty="0">
                <a:effectLst/>
                <a:latin typeface="Poppins Semi-Bold" panose="020B0604020202020204" charset="0"/>
                <a:cs typeface="Poppins Semi-Bold" panose="020B0604020202020204" charset="0"/>
              </a:rPr>
              <a:t>Contemporary Themes in the Hotel and Hospitality Sector </a:t>
            </a:r>
          </a:p>
          <a:p>
            <a:pPr algn="l"/>
            <a:r>
              <a:rPr lang="en-GB" sz="2000" b="1" i="0" dirty="0">
                <a:effectLst/>
                <a:latin typeface="Poppins Semi-Bold" panose="020B0604020202020204" charset="0"/>
                <a:cs typeface="Poppins Semi-Bold" panose="020B0604020202020204" charset="0"/>
              </a:rPr>
              <a:t>(BMIH6001) </a:t>
            </a:r>
          </a:p>
          <a:p>
            <a:pPr algn="l"/>
            <a:endParaRPr lang="en-GB" sz="2000" b="1" i="0" dirty="0">
              <a:effectLst/>
              <a:latin typeface="Poppins Semi-Bold" panose="020B0604020202020204" charset="0"/>
              <a:cs typeface="Poppins Semi-Bold" panose="020B060402020202020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F16689A-DE59-AAD0-B099-58E189F02068}"/>
              </a:ext>
            </a:extLst>
          </p:cNvPr>
          <p:cNvSpPr txBox="1"/>
          <p:nvPr/>
        </p:nvSpPr>
        <p:spPr>
          <a:xfrm>
            <a:off x="10247534" y="8684449"/>
            <a:ext cx="589744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300" b="1" dirty="0">
                <a:latin typeface="Poppins Semi-Bold" panose="020B0604020202020204" charset="0"/>
                <a:cs typeface="Poppins Semi-Bold" panose="020B0604020202020204" charset="0"/>
              </a:rPr>
              <a:t>Module lead: </a:t>
            </a:r>
            <a:r>
              <a:rPr lang="en-GB" sz="2300" b="1" i="1" dirty="0">
                <a:latin typeface="Poppins Semi-Bold" panose="020B0604020202020204" charset="0"/>
                <a:cs typeface="Poppins Semi-Bold" panose="020B0604020202020204" charset="0"/>
              </a:rPr>
              <a:t>Dr Ernest </a:t>
            </a:r>
            <a:r>
              <a:rPr lang="en-GB" sz="2300" b="1" i="1" dirty="0" err="1">
                <a:latin typeface="Poppins Semi-Bold" panose="020B0604020202020204" charset="0"/>
                <a:cs typeface="Poppins Semi-Bold" panose="020B0604020202020204" charset="0"/>
              </a:rPr>
              <a:t>Balutie</a:t>
            </a:r>
            <a:r>
              <a:rPr lang="en-GB" sz="2300" b="1" i="1" dirty="0">
                <a:latin typeface="Poppins Semi-Bold" panose="020B0604020202020204" charset="0"/>
                <a:cs typeface="Poppins Semi-Bold" panose="020B0604020202020204" charset="0"/>
              </a:rPr>
              <a:t> </a:t>
            </a:r>
            <a:r>
              <a:rPr lang="en-GB" sz="2300" b="1" i="1" dirty="0" err="1">
                <a:latin typeface="Poppins Semi-Bold" panose="020B0604020202020204" charset="0"/>
                <a:cs typeface="Poppins Semi-Bold" panose="020B0604020202020204" charset="0"/>
              </a:rPr>
              <a:t>Wavei</a:t>
            </a:r>
            <a:endParaRPr lang="en-GB" sz="2300" b="1" i="1" dirty="0">
              <a:latin typeface="Poppins Semi-Bold" panose="020B0604020202020204" charset="0"/>
              <a:cs typeface="Poppins Semi-Bold" panose="020B06040202020202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5885997"/>
            <a:ext cx="7720456" cy="15965114"/>
            <a:chOff x="0" y="-57150"/>
            <a:chExt cx="812800" cy="904328"/>
          </a:xfrm>
        </p:grpSpPr>
        <p:sp>
          <p:nvSpPr>
            <p:cNvPr id="3" name="Freeform 3"/>
            <p:cNvSpPr/>
            <p:nvPr/>
          </p:nvSpPr>
          <p:spPr>
            <a:xfrm>
              <a:off x="0" y="288032"/>
              <a:ext cx="812800" cy="559146"/>
            </a:xfrm>
            <a:custGeom>
              <a:avLst/>
              <a:gdLst/>
              <a:ahLst/>
              <a:cxnLst/>
              <a:rect l="l" t="t" r="r" b="b"/>
              <a:pathLst>
                <a:path w="812800" h="847178">
                  <a:moveTo>
                    <a:pt x="0" y="0"/>
                  </a:moveTo>
                  <a:lnTo>
                    <a:pt x="812800" y="0"/>
                  </a:lnTo>
                  <a:lnTo>
                    <a:pt x="812800" y="847178"/>
                  </a:lnTo>
                  <a:lnTo>
                    <a:pt x="0" y="847178"/>
                  </a:lnTo>
                  <a:close/>
                </a:path>
              </a:pathLst>
            </a:custGeom>
            <a:solidFill>
              <a:srgbClr val="EDA71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12800" cy="9043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04875"/>
            <a:ext cx="7522960" cy="8353425"/>
            <a:chOff x="0" y="0"/>
            <a:chExt cx="849225" cy="5430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49225" cy="543061"/>
            </a:xfrm>
            <a:custGeom>
              <a:avLst/>
              <a:gdLst/>
              <a:ahLst/>
              <a:cxnLst/>
              <a:rect l="l" t="t" r="r" b="b"/>
              <a:pathLst>
                <a:path w="849225" h="543061">
                  <a:moveTo>
                    <a:pt x="0" y="0"/>
                  </a:moveTo>
                  <a:lnTo>
                    <a:pt x="849225" y="0"/>
                  </a:lnTo>
                  <a:lnTo>
                    <a:pt x="849225" y="543061"/>
                  </a:lnTo>
                  <a:lnTo>
                    <a:pt x="0" y="543061"/>
                  </a:ln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849225" cy="6002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0" y="904875"/>
            <a:ext cx="7522960" cy="8353425"/>
          </a:xfrm>
          <a:custGeom>
            <a:avLst/>
            <a:gdLst/>
            <a:ahLst/>
            <a:cxnLst/>
            <a:rect l="l" t="t" r="r" b="b"/>
            <a:pathLst>
              <a:path w="7522960" h="6959141">
                <a:moveTo>
                  <a:pt x="0" y="0"/>
                </a:moveTo>
                <a:lnTo>
                  <a:pt x="7522960" y="0"/>
                </a:lnTo>
                <a:lnTo>
                  <a:pt x="7522960" y="6959141"/>
                </a:lnTo>
                <a:lnTo>
                  <a:pt x="0" y="695914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42" r="-204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8382000" y="66675"/>
            <a:ext cx="7805304" cy="962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185"/>
              </a:lnSpc>
            </a:pPr>
            <a:r>
              <a:rPr lang="en-US" sz="5987" b="1" dirty="0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Introduction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23913" y="809088"/>
            <a:ext cx="9866422" cy="9363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915"/>
              </a:lnSpc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✅</a:t>
            </a:r>
            <a:r>
              <a:rPr lang="en-US" sz="3111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Why is sustainability important in hospitality?</a:t>
            </a:r>
          </a:p>
          <a:p>
            <a:pPr marL="671683" lvl="1" indent="-335842" algn="just">
              <a:lnSpc>
                <a:spcPts val="4915"/>
              </a:lnSpc>
              <a:buFont typeface="Arial"/>
              <a:buChar char="•"/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hospitality industry has a high environmental footprint – energy use, carbon emissions, waste (</a:t>
            </a:r>
            <a:r>
              <a:rPr lang="en-US" sz="3111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Abualigah</a:t>
            </a: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et al., 2023).</a:t>
            </a:r>
          </a:p>
          <a:p>
            <a:pPr marL="671683" lvl="1" indent="-335842" algn="just">
              <a:lnSpc>
                <a:spcPts val="4915"/>
              </a:lnSpc>
              <a:buFont typeface="Arial"/>
              <a:buChar char="•"/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Regulations &amp; consumer demand are pushing hotels towards greener operations.</a:t>
            </a:r>
          </a:p>
          <a:p>
            <a:pPr marL="671683" lvl="1" indent="-335842" algn="just">
              <a:lnSpc>
                <a:spcPts val="4915"/>
              </a:lnSpc>
              <a:buFont typeface="Arial"/>
              <a:buChar char="•"/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Sustainable hotels benefit from cost savings, enhanced reputation, and regulatory compliance (</a:t>
            </a:r>
            <a:r>
              <a:rPr lang="en-US" sz="3111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Abualigah</a:t>
            </a: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et al., 2023).</a:t>
            </a:r>
          </a:p>
          <a:p>
            <a:pPr algn="just">
              <a:lnSpc>
                <a:spcPts val="4915"/>
              </a:lnSpc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✅</a:t>
            </a:r>
            <a:r>
              <a:rPr lang="en-US" sz="3111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Research Focus:</a:t>
            </a:r>
          </a:p>
          <a:p>
            <a:pPr marL="671683" lvl="1" indent="-335842" algn="just">
              <a:lnSpc>
                <a:spcPts val="4915"/>
              </a:lnSpc>
              <a:buFont typeface="Arial"/>
              <a:buChar char="•"/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Examining energy efficiency &amp; waste management in hotels.</a:t>
            </a:r>
          </a:p>
          <a:p>
            <a:pPr marL="671683" lvl="1" indent="-335842" algn="just">
              <a:lnSpc>
                <a:spcPts val="4915"/>
              </a:lnSpc>
              <a:buFont typeface="Arial"/>
              <a:buChar char="•"/>
            </a:pPr>
            <a:r>
              <a:rPr lang="en-US" sz="3111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PESTLE framework used to analyze sustainability’s impact.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045122" y="1366042"/>
            <a:ext cx="5814320" cy="7119183"/>
            <a:chOff x="0" y="0"/>
            <a:chExt cx="663823" cy="812800"/>
          </a:xfrm>
        </p:grpSpPr>
        <p:sp>
          <p:nvSpPr>
            <p:cNvPr id="3" name="Freeform 3"/>
            <p:cNvSpPr/>
            <p:nvPr/>
          </p:nvSpPr>
          <p:spPr>
            <a:xfrm>
              <a:off x="14788" y="26531"/>
              <a:ext cx="634246" cy="759737"/>
            </a:xfrm>
            <a:custGeom>
              <a:avLst/>
              <a:gdLst/>
              <a:ahLst/>
              <a:cxnLst/>
              <a:rect l="l" t="t" r="r" b="b"/>
              <a:pathLst>
                <a:path w="634246" h="759737">
                  <a:moveTo>
                    <a:pt x="352499" y="16783"/>
                  </a:moveTo>
                  <a:lnTo>
                    <a:pt x="613660" y="336555"/>
                  </a:lnTo>
                  <a:cubicBezTo>
                    <a:pt x="634247" y="361762"/>
                    <a:pt x="634247" y="397976"/>
                    <a:pt x="613660" y="423183"/>
                  </a:cubicBezTo>
                  <a:lnTo>
                    <a:pt x="352499" y="742955"/>
                  </a:lnTo>
                  <a:cubicBezTo>
                    <a:pt x="343824" y="753576"/>
                    <a:pt x="330837" y="759738"/>
                    <a:pt x="317124" y="759738"/>
                  </a:cubicBezTo>
                  <a:cubicBezTo>
                    <a:pt x="303410" y="759738"/>
                    <a:pt x="290423" y="753576"/>
                    <a:pt x="281749" y="742955"/>
                  </a:cubicBezTo>
                  <a:lnTo>
                    <a:pt x="20587" y="423183"/>
                  </a:lnTo>
                  <a:cubicBezTo>
                    <a:pt x="0" y="397976"/>
                    <a:pt x="0" y="361762"/>
                    <a:pt x="20587" y="336555"/>
                  </a:cubicBezTo>
                  <a:lnTo>
                    <a:pt x="281749" y="16783"/>
                  </a:lnTo>
                  <a:cubicBezTo>
                    <a:pt x="290423" y="6162"/>
                    <a:pt x="303410" y="0"/>
                    <a:pt x="317124" y="0"/>
                  </a:cubicBezTo>
                  <a:cubicBezTo>
                    <a:pt x="330837" y="0"/>
                    <a:pt x="343824" y="6162"/>
                    <a:pt x="352499" y="16783"/>
                  </a:cubicBezTo>
                  <a:close/>
                </a:path>
              </a:pathLst>
            </a:custGeom>
            <a:solidFill>
              <a:srgbClr val="D68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095" y="101600"/>
              <a:ext cx="435634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748521" y="747014"/>
            <a:ext cx="2192179" cy="2684152"/>
            <a:chOff x="0" y="0"/>
            <a:chExt cx="663823" cy="812800"/>
          </a:xfrm>
        </p:grpSpPr>
        <p:sp>
          <p:nvSpPr>
            <p:cNvPr id="6" name="Freeform 6"/>
            <p:cNvSpPr/>
            <p:nvPr/>
          </p:nvSpPr>
          <p:spPr>
            <a:xfrm>
              <a:off x="12141" y="21781"/>
              <a:ext cx="639542" cy="769238"/>
            </a:xfrm>
            <a:custGeom>
              <a:avLst/>
              <a:gdLst/>
              <a:ahLst/>
              <a:cxnLst/>
              <a:rect l="l" t="t" r="r" b="b"/>
              <a:pathLst>
                <a:path w="639542" h="769238">
                  <a:moveTo>
                    <a:pt x="348812" y="13778"/>
                  </a:moveTo>
                  <a:lnTo>
                    <a:pt x="622641" y="349060"/>
                  </a:lnTo>
                  <a:cubicBezTo>
                    <a:pt x="639542" y="369754"/>
                    <a:pt x="639542" y="399484"/>
                    <a:pt x="622641" y="420178"/>
                  </a:cubicBezTo>
                  <a:lnTo>
                    <a:pt x="348812" y="755460"/>
                  </a:lnTo>
                  <a:cubicBezTo>
                    <a:pt x="341691" y="764180"/>
                    <a:pt x="331028" y="769238"/>
                    <a:pt x="319771" y="769238"/>
                  </a:cubicBezTo>
                  <a:cubicBezTo>
                    <a:pt x="308513" y="769238"/>
                    <a:pt x="297851" y="764180"/>
                    <a:pt x="290729" y="755460"/>
                  </a:cubicBezTo>
                  <a:lnTo>
                    <a:pt x="16900" y="420178"/>
                  </a:lnTo>
                  <a:cubicBezTo>
                    <a:pt x="0" y="399484"/>
                    <a:pt x="0" y="369754"/>
                    <a:pt x="16900" y="349060"/>
                  </a:cubicBezTo>
                  <a:lnTo>
                    <a:pt x="290729" y="13778"/>
                  </a:lnTo>
                  <a:cubicBezTo>
                    <a:pt x="297851" y="5058"/>
                    <a:pt x="308513" y="0"/>
                    <a:pt x="319771" y="0"/>
                  </a:cubicBezTo>
                  <a:cubicBezTo>
                    <a:pt x="331028" y="0"/>
                    <a:pt x="341691" y="5058"/>
                    <a:pt x="348812" y="13778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095" y="101600"/>
              <a:ext cx="435634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61262" y="6106718"/>
            <a:ext cx="1197635" cy="1466412"/>
            <a:chOff x="0" y="0"/>
            <a:chExt cx="663823" cy="812800"/>
          </a:xfrm>
        </p:grpSpPr>
        <p:sp>
          <p:nvSpPr>
            <p:cNvPr id="9" name="Freeform 9"/>
            <p:cNvSpPr/>
            <p:nvPr/>
          </p:nvSpPr>
          <p:spPr>
            <a:xfrm>
              <a:off x="22222" y="39868"/>
              <a:ext cx="619379" cy="733063"/>
            </a:xfrm>
            <a:custGeom>
              <a:avLst/>
              <a:gdLst/>
              <a:ahLst/>
              <a:cxnLst/>
              <a:rect l="l" t="t" r="r" b="b"/>
              <a:pathLst>
                <a:path w="619379" h="733063">
                  <a:moveTo>
                    <a:pt x="362847" y="25219"/>
                  </a:moveTo>
                  <a:lnTo>
                    <a:pt x="588444" y="301445"/>
                  </a:lnTo>
                  <a:cubicBezTo>
                    <a:pt x="619379" y="339322"/>
                    <a:pt x="619379" y="393742"/>
                    <a:pt x="588444" y="431619"/>
                  </a:cubicBezTo>
                  <a:lnTo>
                    <a:pt x="362847" y="707845"/>
                  </a:lnTo>
                  <a:cubicBezTo>
                    <a:pt x="349812" y="723805"/>
                    <a:pt x="330296" y="733064"/>
                    <a:pt x="309690" y="733064"/>
                  </a:cubicBezTo>
                  <a:cubicBezTo>
                    <a:pt x="289083" y="733064"/>
                    <a:pt x="269567" y="723805"/>
                    <a:pt x="256532" y="707845"/>
                  </a:cubicBezTo>
                  <a:lnTo>
                    <a:pt x="30936" y="431619"/>
                  </a:lnTo>
                  <a:cubicBezTo>
                    <a:pt x="0" y="393742"/>
                    <a:pt x="0" y="339322"/>
                    <a:pt x="30936" y="301445"/>
                  </a:cubicBezTo>
                  <a:lnTo>
                    <a:pt x="256532" y="25219"/>
                  </a:lnTo>
                  <a:cubicBezTo>
                    <a:pt x="269567" y="9259"/>
                    <a:pt x="289083" y="0"/>
                    <a:pt x="309690" y="0"/>
                  </a:cubicBezTo>
                  <a:cubicBezTo>
                    <a:pt x="330296" y="0"/>
                    <a:pt x="349812" y="9259"/>
                    <a:pt x="362847" y="25219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4095" y="101600"/>
              <a:ext cx="435634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754707" y="1366042"/>
            <a:ext cx="8533293" cy="8920958"/>
            <a:chOff x="0" y="0"/>
            <a:chExt cx="622354" cy="57995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22354" cy="579956"/>
            </a:xfrm>
            <a:custGeom>
              <a:avLst/>
              <a:gdLst/>
              <a:ahLst/>
              <a:cxnLst/>
              <a:rect l="l" t="t" r="r" b="b"/>
              <a:pathLst>
                <a:path w="622354" h="579956">
                  <a:moveTo>
                    <a:pt x="0" y="0"/>
                  </a:moveTo>
                  <a:lnTo>
                    <a:pt x="622354" y="0"/>
                  </a:lnTo>
                  <a:lnTo>
                    <a:pt x="622354" y="579956"/>
                  </a:lnTo>
                  <a:lnTo>
                    <a:pt x="0" y="579956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622354" cy="6371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9967127" y="1508378"/>
            <a:ext cx="8063510" cy="8291669"/>
          </a:xfrm>
          <a:custGeom>
            <a:avLst/>
            <a:gdLst/>
            <a:ahLst/>
            <a:cxnLst/>
            <a:rect l="l" t="t" r="r" b="b"/>
            <a:pathLst>
              <a:path w="8063510" h="4643497">
                <a:moveTo>
                  <a:pt x="0" y="0"/>
                </a:moveTo>
                <a:lnTo>
                  <a:pt x="8063510" y="0"/>
                </a:lnTo>
                <a:lnTo>
                  <a:pt x="8063510" y="4643497"/>
                </a:lnTo>
                <a:lnTo>
                  <a:pt x="0" y="46434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874" t="-764" b="-7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342076" y="108942"/>
            <a:ext cx="15850137" cy="919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054"/>
              </a:lnSpc>
              <a:spcBef>
                <a:spcPct val="0"/>
              </a:spcBef>
            </a:pPr>
            <a:r>
              <a:rPr lang="en-US" sz="503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Literature Review – Sustainability in Hospitality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42076" y="1213103"/>
            <a:ext cx="8212176" cy="84193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6267" lvl="1" indent="-353133" algn="just">
              <a:lnSpc>
                <a:spcPts val="6706"/>
              </a:lnSpc>
              <a:buFont typeface="Arial"/>
              <a:buChar char="•"/>
            </a:pPr>
            <a:r>
              <a:rPr lang="en-US" sz="32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Hotels increasingly focus on renewable energy, waste reduction, and eco-friendly construction (</a:t>
            </a:r>
            <a:r>
              <a:rPr lang="en-US" sz="3271" dirty="0" err="1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Casañ</a:t>
            </a:r>
            <a:r>
              <a:rPr lang="en-US" sz="32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 et al., 2021).</a:t>
            </a:r>
          </a:p>
          <a:p>
            <a:pPr marL="706267" lvl="1" indent="-353133" algn="just">
              <a:lnSpc>
                <a:spcPts val="6706"/>
              </a:lnSpc>
              <a:buFont typeface="Arial"/>
              <a:buChar char="•"/>
            </a:pPr>
            <a:r>
              <a:rPr lang="en-US" sz="32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Green certifications (LEED, Green Key, ISO 14001) drive sustainability adoption.</a:t>
            </a:r>
          </a:p>
          <a:p>
            <a:pPr marL="706267" lvl="1" indent="-353133" algn="just">
              <a:lnSpc>
                <a:spcPts val="6706"/>
              </a:lnSpc>
              <a:buFont typeface="Arial"/>
              <a:buChar char="•"/>
            </a:pPr>
            <a:r>
              <a:rPr lang="en-US" sz="32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COVID-19 accelerated the need for touchless tech &amp; energy efficiency (</a:t>
            </a:r>
            <a:r>
              <a:rPr lang="en-US" sz="3271" dirty="0" err="1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Casañ</a:t>
            </a:r>
            <a:r>
              <a:rPr lang="en-US" sz="32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 et al., 2021).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045122" y="1366042"/>
            <a:ext cx="5814320" cy="7119183"/>
            <a:chOff x="0" y="0"/>
            <a:chExt cx="663823" cy="812800"/>
          </a:xfrm>
        </p:grpSpPr>
        <p:sp>
          <p:nvSpPr>
            <p:cNvPr id="3" name="Freeform 3"/>
            <p:cNvSpPr/>
            <p:nvPr/>
          </p:nvSpPr>
          <p:spPr>
            <a:xfrm>
              <a:off x="14788" y="26531"/>
              <a:ext cx="634246" cy="759737"/>
            </a:xfrm>
            <a:custGeom>
              <a:avLst/>
              <a:gdLst/>
              <a:ahLst/>
              <a:cxnLst/>
              <a:rect l="l" t="t" r="r" b="b"/>
              <a:pathLst>
                <a:path w="634246" h="759737">
                  <a:moveTo>
                    <a:pt x="352499" y="16783"/>
                  </a:moveTo>
                  <a:lnTo>
                    <a:pt x="613660" y="336555"/>
                  </a:lnTo>
                  <a:cubicBezTo>
                    <a:pt x="634247" y="361762"/>
                    <a:pt x="634247" y="397976"/>
                    <a:pt x="613660" y="423183"/>
                  </a:cubicBezTo>
                  <a:lnTo>
                    <a:pt x="352499" y="742955"/>
                  </a:lnTo>
                  <a:cubicBezTo>
                    <a:pt x="343824" y="753576"/>
                    <a:pt x="330837" y="759738"/>
                    <a:pt x="317124" y="759738"/>
                  </a:cubicBezTo>
                  <a:cubicBezTo>
                    <a:pt x="303410" y="759738"/>
                    <a:pt x="290423" y="753576"/>
                    <a:pt x="281749" y="742955"/>
                  </a:cubicBezTo>
                  <a:lnTo>
                    <a:pt x="20587" y="423183"/>
                  </a:lnTo>
                  <a:cubicBezTo>
                    <a:pt x="0" y="397976"/>
                    <a:pt x="0" y="361762"/>
                    <a:pt x="20587" y="336555"/>
                  </a:cubicBezTo>
                  <a:lnTo>
                    <a:pt x="281749" y="16783"/>
                  </a:lnTo>
                  <a:cubicBezTo>
                    <a:pt x="290423" y="6162"/>
                    <a:pt x="303410" y="0"/>
                    <a:pt x="317124" y="0"/>
                  </a:cubicBezTo>
                  <a:cubicBezTo>
                    <a:pt x="330837" y="0"/>
                    <a:pt x="343824" y="6162"/>
                    <a:pt x="352499" y="16783"/>
                  </a:cubicBezTo>
                  <a:close/>
                </a:path>
              </a:pathLst>
            </a:custGeom>
            <a:solidFill>
              <a:srgbClr val="D68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14095" y="101600"/>
              <a:ext cx="435634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748521" y="747014"/>
            <a:ext cx="2192179" cy="2684152"/>
            <a:chOff x="0" y="0"/>
            <a:chExt cx="663823" cy="812800"/>
          </a:xfrm>
        </p:grpSpPr>
        <p:sp>
          <p:nvSpPr>
            <p:cNvPr id="6" name="Freeform 6"/>
            <p:cNvSpPr/>
            <p:nvPr/>
          </p:nvSpPr>
          <p:spPr>
            <a:xfrm>
              <a:off x="12141" y="21781"/>
              <a:ext cx="639542" cy="769238"/>
            </a:xfrm>
            <a:custGeom>
              <a:avLst/>
              <a:gdLst/>
              <a:ahLst/>
              <a:cxnLst/>
              <a:rect l="l" t="t" r="r" b="b"/>
              <a:pathLst>
                <a:path w="639542" h="769238">
                  <a:moveTo>
                    <a:pt x="348812" y="13778"/>
                  </a:moveTo>
                  <a:lnTo>
                    <a:pt x="622641" y="349060"/>
                  </a:lnTo>
                  <a:cubicBezTo>
                    <a:pt x="639542" y="369754"/>
                    <a:pt x="639542" y="399484"/>
                    <a:pt x="622641" y="420178"/>
                  </a:cubicBezTo>
                  <a:lnTo>
                    <a:pt x="348812" y="755460"/>
                  </a:lnTo>
                  <a:cubicBezTo>
                    <a:pt x="341691" y="764180"/>
                    <a:pt x="331028" y="769238"/>
                    <a:pt x="319771" y="769238"/>
                  </a:cubicBezTo>
                  <a:cubicBezTo>
                    <a:pt x="308513" y="769238"/>
                    <a:pt x="297851" y="764180"/>
                    <a:pt x="290729" y="755460"/>
                  </a:cubicBezTo>
                  <a:lnTo>
                    <a:pt x="16900" y="420178"/>
                  </a:lnTo>
                  <a:cubicBezTo>
                    <a:pt x="0" y="399484"/>
                    <a:pt x="0" y="369754"/>
                    <a:pt x="16900" y="349060"/>
                  </a:cubicBezTo>
                  <a:lnTo>
                    <a:pt x="290729" y="13778"/>
                  </a:lnTo>
                  <a:cubicBezTo>
                    <a:pt x="297851" y="5058"/>
                    <a:pt x="308513" y="0"/>
                    <a:pt x="319771" y="0"/>
                  </a:cubicBezTo>
                  <a:cubicBezTo>
                    <a:pt x="331028" y="0"/>
                    <a:pt x="341691" y="5058"/>
                    <a:pt x="348812" y="13778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095" y="101600"/>
              <a:ext cx="435634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61262" y="6106718"/>
            <a:ext cx="1197635" cy="1466412"/>
            <a:chOff x="0" y="0"/>
            <a:chExt cx="663823" cy="812800"/>
          </a:xfrm>
        </p:grpSpPr>
        <p:sp>
          <p:nvSpPr>
            <p:cNvPr id="9" name="Freeform 9"/>
            <p:cNvSpPr/>
            <p:nvPr/>
          </p:nvSpPr>
          <p:spPr>
            <a:xfrm>
              <a:off x="22222" y="39868"/>
              <a:ext cx="619379" cy="733063"/>
            </a:xfrm>
            <a:custGeom>
              <a:avLst/>
              <a:gdLst/>
              <a:ahLst/>
              <a:cxnLst/>
              <a:rect l="l" t="t" r="r" b="b"/>
              <a:pathLst>
                <a:path w="619379" h="733063">
                  <a:moveTo>
                    <a:pt x="362847" y="25219"/>
                  </a:moveTo>
                  <a:lnTo>
                    <a:pt x="588444" y="301445"/>
                  </a:lnTo>
                  <a:cubicBezTo>
                    <a:pt x="619379" y="339322"/>
                    <a:pt x="619379" y="393742"/>
                    <a:pt x="588444" y="431619"/>
                  </a:cubicBezTo>
                  <a:lnTo>
                    <a:pt x="362847" y="707845"/>
                  </a:lnTo>
                  <a:cubicBezTo>
                    <a:pt x="349812" y="723805"/>
                    <a:pt x="330296" y="733064"/>
                    <a:pt x="309690" y="733064"/>
                  </a:cubicBezTo>
                  <a:cubicBezTo>
                    <a:pt x="289083" y="733064"/>
                    <a:pt x="269567" y="723805"/>
                    <a:pt x="256532" y="707845"/>
                  </a:cubicBezTo>
                  <a:lnTo>
                    <a:pt x="30936" y="431619"/>
                  </a:lnTo>
                  <a:cubicBezTo>
                    <a:pt x="0" y="393742"/>
                    <a:pt x="0" y="339322"/>
                    <a:pt x="30936" y="301445"/>
                  </a:cubicBezTo>
                  <a:lnTo>
                    <a:pt x="256532" y="25219"/>
                  </a:lnTo>
                  <a:cubicBezTo>
                    <a:pt x="269567" y="9259"/>
                    <a:pt x="289083" y="0"/>
                    <a:pt x="309690" y="0"/>
                  </a:cubicBezTo>
                  <a:cubicBezTo>
                    <a:pt x="330296" y="0"/>
                    <a:pt x="349812" y="9259"/>
                    <a:pt x="362847" y="25219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4095" y="101600"/>
              <a:ext cx="435634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773757" y="1366042"/>
            <a:ext cx="9573130" cy="8920958"/>
            <a:chOff x="0" y="0"/>
            <a:chExt cx="622354" cy="57995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22354" cy="579956"/>
            </a:xfrm>
            <a:custGeom>
              <a:avLst/>
              <a:gdLst/>
              <a:ahLst/>
              <a:cxnLst/>
              <a:rect l="l" t="t" r="r" b="b"/>
              <a:pathLst>
                <a:path w="622354" h="579956">
                  <a:moveTo>
                    <a:pt x="0" y="0"/>
                  </a:moveTo>
                  <a:lnTo>
                    <a:pt x="622354" y="0"/>
                  </a:lnTo>
                  <a:lnTo>
                    <a:pt x="622354" y="579956"/>
                  </a:lnTo>
                  <a:lnTo>
                    <a:pt x="0" y="579956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622354" cy="6371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9980879" y="1508377"/>
            <a:ext cx="8019764" cy="8291669"/>
          </a:xfrm>
          <a:custGeom>
            <a:avLst/>
            <a:gdLst/>
            <a:ahLst/>
            <a:cxnLst/>
            <a:rect l="l" t="t" r="r" b="b"/>
            <a:pathLst>
              <a:path w="8019764" h="7208516">
                <a:moveTo>
                  <a:pt x="0" y="0"/>
                </a:moveTo>
                <a:lnTo>
                  <a:pt x="8019763" y="0"/>
                </a:lnTo>
                <a:lnTo>
                  <a:pt x="8019763" y="7208516"/>
                </a:lnTo>
                <a:lnTo>
                  <a:pt x="0" y="72085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671038" y="108942"/>
            <a:ext cx="16945924" cy="919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054"/>
              </a:lnSpc>
              <a:spcBef>
                <a:spcPct val="0"/>
              </a:spcBef>
            </a:pPr>
            <a:r>
              <a:rPr lang="en-US" sz="503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Literature Review – Energy &amp; Waste Management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47800" y="1384553"/>
            <a:ext cx="8212176" cy="812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4677" lvl="1" indent="-342339" algn="just">
              <a:lnSpc>
                <a:spcPts val="4883"/>
              </a:lnSpc>
              <a:buFont typeface="Arial"/>
              <a:buChar char="•"/>
            </a:pPr>
            <a:r>
              <a:rPr lang="en-US" sz="31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Hotels contribute 1% of global CO₂ emissions (IEA, 2021).</a:t>
            </a:r>
          </a:p>
          <a:p>
            <a:pPr marL="684677" lvl="1" indent="-342339" algn="just">
              <a:lnSpc>
                <a:spcPts val="4883"/>
              </a:lnSpc>
              <a:buFont typeface="Arial"/>
              <a:buChar char="•"/>
            </a:pPr>
            <a:r>
              <a:rPr lang="en-US" sz="31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Solutions: AI-powered energy tracking, solar panels, LED lighting, geothermal heating.</a:t>
            </a:r>
          </a:p>
          <a:p>
            <a:pPr marL="684677" lvl="1" indent="-342339" algn="just">
              <a:lnSpc>
                <a:spcPts val="4883"/>
              </a:lnSpc>
              <a:buFont typeface="Arial"/>
              <a:buChar char="•"/>
            </a:pPr>
            <a:r>
              <a:rPr lang="en-US" sz="31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Marriott &amp; Hilton reduced energy use by 20% through smart technology.</a:t>
            </a:r>
          </a:p>
          <a:p>
            <a:pPr marL="684677" lvl="1" indent="-342339" algn="just">
              <a:lnSpc>
                <a:spcPts val="4883"/>
              </a:lnSpc>
              <a:buFont typeface="Arial"/>
              <a:buChar char="•"/>
            </a:pPr>
            <a:r>
              <a:rPr lang="en-US" sz="31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Hotels produce 1 kg of waste per guest per night, with food waste at 50% of total waste (</a:t>
            </a:r>
            <a:r>
              <a:rPr lang="en-US" sz="3171" dirty="0" err="1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Khatter</a:t>
            </a:r>
            <a:r>
              <a:rPr lang="en-US" sz="31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2023).</a:t>
            </a:r>
          </a:p>
          <a:p>
            <a:pPr marL="684677" lvl="1" indent="-342339" algn="just">
              <a:lnSpc>
                <a:spcPts val="4883"/>
              </a:lnSpc>
              <a:buFont typeface="Arial"/>
              <a:buChar char="•"/>
            </a:pPr>
            <a:r>
              <a:rPr lang="en-US" sz="317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Digital waste tracking &amp; circular economy models are reducing landfill contributions.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135898"/>
            <a:ext cx="6156310" cy="6187247"/>
          </a:xfrm>
          <a:custGeom>
            <a:avLst/>
            <a:gdLst/>
            <a:ahLst/>
            <a:cxnLst/>
            <a:rect l="l" t="t" r="r" b="b"/>
            <a:pathLst>
              <a:path w="6156310" h="6187247">
                <a:moveTo>
                  <a:pt x="0" y="0"/>
                </a:moveTo>
                <a:lnTo>
                  <a:pt x="6156310" y="0"/>
                </a:lnTo>
                <a:lnTo>
                  <a:pt x="6156310" y="6187246"/>
                </a:lnTo>
                <a:lnTo>
                  <a:pt x="0" y="61872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491342" y="3837068"/>
            <a:ext cx="4387929" cy="2748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5"/>
              </a:lnSpc>
              <a:spcBef>
                <a:spcPct val="0"/>
              </a:spcBef>
            </a:pPr>
            <a:r>
              <a:rPr lang="en-US" sz="2604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analyzing industry reports, academic journals, and sustainability case studies (Legrand et al., 2022).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110085" y="2891699"/>
            <a:ext cx="1012044" cy="1012044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98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051210" y="6558391"/>
            <a:ext cx="1001739" cy="1001739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322578" y="2796037"/>
            <a:ext cx="1012044" cy="101204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98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357169" y="6443341"/>
            <a:ext cx="1001739" cy="1001739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679068" y="2893504"/>
            <a:ext cx="1243518" cy="1243518"/>
          </a:xfrm>
          <a:custGeom>
            <a:avLst/>
            <a:gdLst/>
            <a:ahLst/>
            <a:cxnLst/>
            <a:rect l="l" t="t" r="r" b="b"/>
            <a:pathLst>
              <a:path w="1243518" h="1243518">
                <a:moveTo>
                  <a:pt x="0" y="0"/>
                </a:moveTo>
                <a:lnTo>
                  <a:pt x="1243518" y="0"/>
                </a:lnTo>
                <a:lnTo>
                  <a:pt x="1243518" y="1243518"/>
                </a:lnTo>
                <a:lnTo>
                  <a:pt x="0" y="12435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269373" y="3015765"/>
            <a:ext cx="1050713" cy="874957"/>
          </a:xfrm>
          <a:custGeom>
            <a:avLst/>
            <a:gdLst/>
            <a:ahLst/>
            <a:cxnLst/>
            <a:rect l="l" t="t" r="r" b="b"/>
            <a:pathLst>
              <a:path w="1050713" h="874957">
                <a:moveTo>
                  <a:pt x="0" y="0"/>
                </a:moveTo>
                <a:lnTo>
                  <a:pt x="1050713" y="0"/>
                </a:lnTo>
                <a:lnTo>
                  <a:pt x="1050713" y="874957"/>
                </a:lnTo>
                <a:lnTo>
                  <a:pt x="0" y="87495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807111" y="6540566"/>
            <a:ext cx="987433" cy="987433"/>
          </a:xfrm>
          <a:custGeom>
            <a:avLst/>
            <a:gdLst/>
            <a:ahLst/>
            <a:cxnLst/>
            <a:rect l="l" t="t" r="r" b="b"/>
            <a:pathLst>
              <a:path w="987433" h="987433">
                <a:moveTo>
                  <a:pt x="0" y="0"/>
                </a:moveTo>
                <a:lnTo>
                  <a:pt x="987433" y="0"/>
                </a:lnTo>
                <a:lnTo>
                  <a:pt x="987433" y="987433"/>
                </a:lnTo>
                <a:lnTo>
                  <a:pt x="0" y="98743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4311090" y="6540566"/>
            <a:ext cx="1008996" cy="1008996"/>
          </a:xfrm>
          <a:custGeom>
            <a:avLst/>
            <a:gdLst/>
            <a:ahLst/>
            <a:cxnLst/>
            <a:rect l="l" t="t" r="r" b="b"/>
            <a:pathLst>
              <a:path w="1008996" h="1008996">
                <a:moveTo>
                  <a:pt x="0" y="0"/>
                </a:moveTo>
                <a:lnTo>
                  <a:pt x="1008996" y="0"/>
                </a:lnTo>
                <a:lnTo>
                  <a:pt x="1008996" y="1008996"/>
                </a:lnTo>
                <a:lnTo>
                  <a:pt x="0" y="100899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4269373" y="568649"/>
            <a:ext cx="10412481" cy="979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18"/>
              </a:lnSpc>
            </a:pPr>
            <a:r>
              <a:rPr lang="en-US" sz="7200" b="1" dirty="0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Methodology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72493" y="2443854"/>
            <a:ext cx="4478717" cy="1218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64"/>
              </a:lnSpc>
              <a:spcBef>
                <a:spcPct val="0"/>
              </a:spcBef>
            </a:pPr>
            <a:r>
              <a:rPr lang="en-US" sz="3403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Secondary research approach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63708" y="6617128"/>
            <a:ext cx="3274342" cy="6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22"/>
              </a:lnSpc>
              <a:spcBef>
                <a:spcPct val="0"/>
              </a:spcBef>
            </a:pPr>
            <a:r>
              <a:rPr lang="en-US" sz="3372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Data Sources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315761" y="2691262"/>
            <a:ext cx="3797378" cy="583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64"/>
              </a:lnSpc>
              <a:spcBef>
                <a:spcPct val="0"/>
              </a:spcBef>
            </a:pPr>
            <a:r>
              <a:rPr lang="en-US" sz="3403" b="1" dirty="0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PEST analysis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360207" y="6441839"/>
            <a:ext cx="4369165" cy="6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22"/>
              </a:lnSpc>
              <a:spcBef>
                <a:spcPct val="0"/>
              </a:spcBef>
            </a:pPr>
            <a:r>
              <a:rPr lang="en-US" sz="3372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Other Sources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341442" y="3456240"/>
            <a:ext cx="4387929" cy="2286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5"/>
              </a:lnSpc>
              <a:spcBef>
                <a:spcPct val="0"/>
              </a:spcBef>
            </a:pPr>
            <a:r>
              <a:rPr lang="en-US" sz="2604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analysis used to assess macro-environmental factors affecting sustainability in hospitality.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491342" y="7413523"/>
            <a:ext cx="4252611" cy="1829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11"/>
              </a:lnSpc>
              <a:spcBef>
                <a:spcPct val="0"/>
              </a:spcBef>
            </a:pPr>
            <a:r>
              <a:rPr lang="en-US" sz="2579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Peer-reviewed journals (2018–2024), industry reports (IEA, UNWTO).</a:t>
            </a:r>
          </a:p>
          <a:p>
            <a:pPr algn="just">
              <a:lnSpc>
                <a:spcPts val="3611"/>
              </a:lnSpc>
              <a:spcBef>
                <a:spcPct val="0"/>
              </a:spcBef>
            </a:pPr>
            <a:endParaRPr lang="en-US" sz="2579" dirty="0">
              <a:solidFill>
                <a:srgbClr val="292828"/>
              </a:solidFill>
              <a:latin typeface="Poppins Medium"/>
              <a:ea typeface="Poppins Medium"/>
              <a:cs typeface="Poppins Medium"/>
              <a:sym typeface="Poppins Medium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3298176" y="7351167"/>
            <a:ext cx="4343250" cy="2285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11"/>
              </a:lnSpc>
              <a:spcBef>
                <a:spcPct val="0"/>
              </a:spcBef>
            </a:pPr>
            <a:r>
              <a:rPr lang="en-US" sz="2579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Real-world examples from Marriott, Hilton, IHG showcasing sustainability in practice (Legrand et al., 2022).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537857" y="238555"/>
            <a:ext cx="10017825" cy="1924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62"/>
              </a:lnSpc>
            </a:pPr>
            <a:r>
              <a:rPr lang="en-US" sz="6135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 – Political Factors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530059" y="3153205"/>
            <a:ext cx="2526591" cy="252659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7271" y="3153205"/>
            <a:ext cx="2526591" cy="252659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063250" y="3262034"/>
            <a:ext cx="2526591" cy="252659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044352" y="7794195"/>
            <a:ext cx="3603196" cy="2461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65"/>
              </a:lnSpc>
            </a:pPr>
            <a:r>
              <a:rPr lang="en-US" sz="2931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Environmental policies affecting hotels (</a:t>
            </a:r>
            <a:r>
              <a:rPr lang="en-US" sz="2931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Matušíková</a:t>
            </a:r>
            <a:r>
              <a:rPr lang="en-US" sz="2931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 et al., 2023).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44352" y="6104352"/>
            <a:ext cx="3498005" cy="1405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  <a:spcBef>
                <a:spcPct val="0"/>
              </a:spcBef>
            </a:pPr>
            <a:r>
              <a:rPr lang="en-US" sz="392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Government Regulations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9410" y="7794195"/>
            <a:ext cx="3516553" cy="1760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51"/>
              </a:lnSpc>
            </a:pPr>
            <a:r>
              <a:rPr lang="en-US" sz="28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EU &amp; UK laws on carbon emissions, plastic use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9410" y="6104352"/>
            <a:ext cx="3800128" cy="1405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  <a:spcBef>
                <a:spcPct val="0"/>
              </a:spcBef>
            </a:pPr>
            <a:r>
              <a:rPr lang="en-US" sz="392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Sustainability Standards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70170" y="7721412"/>
            <a:ext cx="4046229" cy="241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817"/>
              </a:lnSpc>
            </a:pPr>
            <a:r>
              <a:rPr lang="en-US" sz="29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Tax benefits for sustainable hotels (</a:t>
            </a:r>
            <a:r>
              <a:rPr lang="en-US" sz="2902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Matušíková</a:t>
            </a:r>
            <a:r>
              <a:rPr lang="en-US" sz="29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 et al., 2023).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016042" y="6207889"/>
            <a:ext cx="2776426" cy="683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1"/>
              </a:lnSpc>
              <a:spcBef>
                <a:spcPct val="0"/>
              </a:spcBef>
            </a:pPr>
            <a:r>
              <a:rPr lang="en-US" sz="382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Incentives</a:t>
            </a:r>
          </a:p>
        </p:txBody>
      </p:sp>
      <p:sp>
        <p:nvSpPr>
          <p:cNvPr id="18" name="Freeform 18"/>
          <p:cNvSpPr/>
          <p:nvPr/>
        </p:nvSpPr>
        <p:spPr>
          <a:xfrm>
            <a:off x="2997035" y="3620181"/>
            <a:ext cx="1592639" cy="1592639"/>
          </a:xfrm>
          <a:custGeom>
            <a:avLst/>
            <a:gdLst/>
            <a:ahLst/>
            <a:cxnLst/>
            <a:rect l="l" t="t" r="r" b="b"/>
            <a:pathLst>
              <a:path w="1592639" h="1592639">
                <a:moveTo>
                  <a:pt x="0" y="0"/>
                </a:moveTo>
                <a:lnTo>
                  <a:pt x="1592640" y="0"/>
                </a:lnTo>
                <a:lnTo>
                  <a:pt x="1592640" y="1592639"/>
                </a:lnTo>
                <a:lnTo>
                  <a:pt x="0" y="1592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8094247" y="3620181"/>
            <a:ext cx="1592639" cy="1592639"/>
          </a:xfrm>
          <a:custGeom>
            <a:avLst/>
            <a:gdLst/>
            <a:ahLst/>
            <a:cxnLst/>
            <a:rect l="l" t="t" r="r" b="b"/>
            <a:pathLst>
              <a:path w="1592639" h="1592639">
                <a:moveTo>
                  <a:pt x="0" y="0"/>
                </a:moveTo>
                <a:lnTo>
                  <a:pt x="1592639" y="0"/>
                </a:lnTo>
                <a:lnTo>
                  <a:pt x="1592639" y="1592639"/>
                </a:lnTo>
                <a:lnTo>
                  <a:pt x="0" y="1592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3530226" y="3729010"/>
            <a:ext cx="1592639" cy="1592639"/>
          </a:xfrm>
          <a:custGeom>
            <a:avLst/>
            <a:gdLst/>
            <a:ahLst/>
            <a:cxnLst/>
            <a:rect l="l" t="t" r="r" b="b"/>
            <a:pathLst>
              <a:path w="1592639" h="1592639">
                <a:moveTo>
                  <a:pt x="0" y="0"/>
                </a:moveTo>
                <a:lnTo>
                  <a:pt x="1592639" y="0"/>
                </a:lnTo>
                <a:lnTo>
                  <a:pt x="1592639" y="1592639"/>
                </a:lnTo>
                <a:lnTo>
                  <a:pt x="0" y="1592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559591" y="1580478"/>
            <a:ext cx="7119183" cy="7119183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18919" y="18919"/>
              <a:ext cx="774963" cy="774963"/>
            </a:xfrm>
            <a:custGeom>
              <a:avLst/>
              <a:gdLst/>
              <a:ahLst/>
              <a:cxnLst/>
              <a:rect l="l" t="t" r="r" b="b"/>
              <a:pathLst>
                <a:path w="774963" h="774963">
                  <a:moveTo>
                    <a:pt x="419777" y="13377"/>
                  </a:moveTo>
                  <a:lnTo>
                    <a:pt x="761585" y="355185"/>
                  </a:lnTo>
                  <a:cubicBezTo>
                    <a:pt x="770150" y="363750"/>
                    <a:pt x="774962" y="375368"/>
                    <a:pt x="774962" y="387481"/>
                  </a:cubicBezTo>
                  <a:cubicBezTo>
                    <a:pt x="774962" y="399594"/>
                    <a:pt x="770150" y="411212"/>
                    <a:pt x="761585" y="419777"/>
                  </a:cubicBezTo>
                  <a:lnTo>
                    <a:pt x="419777" y="761585"/>
                  </a:lnTo>
                  <a:cubicBezTo>
                    <a:pt x="411212" y="770150"/>
                    <a:pt x="399594" y="774962"/>
                    <a:pt x="387481" y="774962"/>
                  </a:cubicBezTo>
                  <a:cubicBezTo>
                    <a:pt x="375368" y="774962"/>
                    <a:pt x="363750" y="770150"/>
                    <a:pt x="355185" y="761585"/>
                  </a:cubicBezTo>
                  <a:lnTo>
                    <a:pt x="13377" y="419777"/>
                  </a:lnTo>
                  <a:cubicBezTo>
                    <a:pt x="4812" y="411212"/>
                    <a:pt x="0" y="399594"/>
                    <a:pt x="0" y="387481"/>
                  </a:cubicBezTo>
                  <a:cubicBezTo>
                    <a:pt x="0" y="375368"/>
                    <a:pt x="4812" y="363750"/>
                    <a:pt x="13377" y="355185"/>
                  </a:cubicBezTo>
                  <a:lnTo>
                    <a:pt x="355185" y="13377"/>
                  </a:lnTo>
                  <a:cubicBezTo>
                    <a:pt x="363750" y="4812"/>
                    <a:pt x="375368" y="0"/>
                    <a:pt x="387481" y="0"/>
                  </a:cubicBezTo>
                  <a:cubicBezTo>
                    <a:pt x="399594" y="0"/>
                    <a:pt x="411212" y="4812"/>
                    <a:pt x="419777" y="13377"/>
                  </a:cubicBezTo>
                  <a:close/>
                </a:path>
              </a:pathLst>
            </a:custGeom>
            <a:solidFill>
              <a:srgbClr val="D68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342076" y="747014"/>
            <a:ext cx="2684152" cy="268415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15531" y="15531"/>
              <a:ext cx="781737" cy="781737"/>
            </a:xfrm>
            <a:custGeom>
              <a:avLst/>
              <a:gdLst/>
              <a:ahLst/>
              <a:cxnLst/>
              <a:rect l="l" t="t" r="r" b="b"/>
              <a:pathLst>
                <a:path w="781737" h="781737">
                  <a:moveTo>
                    <a:pt x="417383" y="10983"/>
                  </a:moveTo>
                  <a:lnTo>
                    <a:pt x="770755" y="364355"/>
                  </a:lnTo>
                  <a:cubicBezTo>
                    <a:pt x="777787" y="371387"/>
                    <a:pt x="781738" y="380924"/>
                    <a:pt x="781738" y="390869"/>
                  </a:cubicBezTo>
                  <a:cubicBezTo>
                    <a:pt x="781738" y="400814"/>
                    <a:pt x="777787" y="410351"/>
                    <a:pt x="770755" y="417383"/>
                  </a:cubicBezTo>
                  <a:lnTo>
                    <a:pt x="417383" y="770755"/>
                  </a:lnTo>
                  <a:cubicBezTo>
                    <a:pt x="410351" y="777787"/>
                    <a:pt x="400814" y="781738"/>
                    <a:pt x="390869" y="781738"/>
                  </a:cubicBezTo>
                  <a:cubicBezTo>
                    <a:pt x="380924" y="781738"/>
                    <a:pt x="371387" y="777787"/>
                    <a:pt x="364355" y="770755"/>
                  </a:cubicBezTo>
                  <a:lnTo>
                    <a:pt x="10983" y="417383"/>
                  </a:lnTo>
                  <a:cubicBezTo>
                    <a:pt x="3951" y="410351"/>
                    <a:pt x="0" y="400814"/>
                    <a:pt x="0" y="390869"/>
                  </a:cubicBezTo>
                  <a:cubicBezTo>
                    <a:pt x="0" y="380924"/>
                    <a:pt x="3951" y="371387"/>
                    <a:pt x="10983" y="364355"/>
                  </a:cubicBezTo>
                  <a:lnTo>
                    <a:pt x="364355" y="10983"/>
                  </a:lnTo>
                  <a:cubicBezTo>
                    <a:pt x="371387" y="3951"/>
                    <a:pt x="380924" y="0"/>
                    <a:pt x="390869" y="0"/>
                  </a:cubicBezTo>
                  <a:cubicBezTo>
                    <a:pt x="400814" y="0"/>
                    <a:pt x="410351" y="3951"/>
                    <a:pt x="417383" y="10983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35684" y="6321154"/>
            <a:ext cx="1466412" cy="146641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21728" y="21728"/>
              <a:ext cx="769344" cy="769344"/>
            </a:xfrm>
            <a:custGeom>
              <a:avLst/>
              <a:gdLst/>
              <a:ahLst/>
              <a:cxnLst/>
              <a:rect l="l" t="t" r="r" b="b"/>
              <a:pathLst>
                <a:path w="769344" h="769344">
                  <a:moveTo>
                    <a:pt x="433203" y="26803"/>
                  </a:moveTo>
                  <a:lnTo>
                    <a:pt x="742541" y="336141"/>
                  </a:lnTo>
                  <a:cubicBezTo>
                    <a:pt x="769344" y="362944"/>
                    <a:pt x="769344" y="406400"/>
                    <a:pt x="742541" y="433203"/>
                  </a:cubicBezTo>
                  <a:lnTo>
                    <a:pt x="433203" y="742541"/>
                  </a:lnTo>
                  <a:cubicBezTo>
                    <a:pt x="406400" y="769344"/>
                    <a:pt x="362944" y="769344"/>
                    <a:pt x="336141" y="742541"/>
                  </a:cubicBezTo>
                  <a:lnTo>
                    <a:pt x="26803" y="433203"/>
                  </a:lnTo>
                  <a:cubicBezTo>
                    <a:pt x="0" y="406400"/>
                    <a:pt x="0" y="362944"/>
                    <a:pt x="26803" y="336141"/>
                  </a:cubicBezTo>
                  <a:lnTo>
                    <a:pt x="336141" y="26803"/>
                  </a:lnTo>
                  <a:cubicBezTo>
                    <a:pt x="362944" y="0"/>
                    <a:pt x="406400" y="0"/>
                    <a:pt x="433203" y="26803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169144" y="27236"/>
            <a:ext cx="13949712" cy="2151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54"/>
              </a:lnSpc>
              <a:spcBef>
                <a:spcPct val="0"/>
              </a:spcBef>
            </a:pPr>
            <a:r>
              <a:rPr lang="en-US" sz="603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 – Economic Factors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272461A2-573E-9891-21E5-BA77FF2B47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5851747"/>
              </p:ext>
            </p:extLst>
          </p:nvPr>
        </p:nvGraphicFramePr>
        <p:xfrm>
          <a:off x="3803942" y="2470376"/>
          <a:ext cx="11817058" cy="7092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559591" y="1580478"/>
            <a:ext cx="7119183" cy="7119183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18919" y="18919"/>
              <a:ext cx="774963" cy="774963"/>
            </a:xfrm>
            <a:custGeom>
              <a:avLst/>
              <a:gdLst/>
              <a:ahLst/>
              <a:cxnLst/>
              <a:rect l="l" t="t" r="r" b="b"/>
              <a:pathLst>
                <a:path w="774963" h="774963">
                  <a:moveTo>
                    <a:pt x="419777" y="13377"/>
                  </a:moveTo>
                  <a:lnTo>
                    <a:pt x="761585" y="355185"/>
                  </a:lnTo>
                  <a:cubicBezTo>
                    <a:pt x="770150" y="363750"/>
                    <a:pt x="774962" y="375368"/>
                    <a:pt x="774962" y="387481"/>
                  </a:cubicBezTo>
                  <a:cubicBezTo>
                    <a:pt x="774962" y="399594"/>
                    <a:pt x="770150" y="411212"/>
                    <a:pt x="761585" y="419777"/>
                  </a:cubicBezTo>
                  <a:lnTo>
                    <a:pt x="419777" y="761585"/>
                  </a:lnTo>
                  <a:cubicBezTo>
                    <a:pt x="411212" y="770150"/>
                    <a:pt x="399594" y="774962"/>
                    <a:pt x="387481" y="774962"/>
                  </a:cubicBezTo>
                  <a:cubicBezTo>
                    <a:pt x="375368" y="774962"/>
                    <a:pt x="363750" y="770150"/>
                    <a:pt x="355185" y="761585"/>
                  </a:cubicBezTo>
                  <a:lnTo>
                    <a:pt x="13377" y="419777"/>
                  </a:lnTo>
                  <a:cubicBezTo>
                    <a:pt x="4812" y="411212"/>
                    <a:pt x="0" y="399594"/>
                    <a:pt x="0" y="387481"/>
                  </a:cubicBezTo>
                  <a:cubicBezTo>
                    <a:pt x="0" y="375368"/>
                    <a:pt x="4812" y="363750"/>
                    <a:pt x="13377" y="355185"/>
                  </a:cubicBezTo>
                  <a:lnTo>
                    <a:pt x="355185" y="13377"/>
                  </a:lnTo>
                  <a:cubicBezTo>
                    <a:pt x="363750" y="4812"/>
                    <a:pt x="375368" y="0"/>
                    <a:pt x="387481" y="0"/>
                  </a:cubicBezTo>
                  <a:cubicBezTo>
                    <a:pt x="399594" y="0"/>
                    <a:pt x="411212" y="4812"/>
                    <a:pt x="419777" y="13377"/>
                  </a:cubicBezTo>
                  <a:close/>
                </a:path>
              </a:pathLst>
            </a:custGeom>
            <a:solidFill>
              <a:srgbClr val="D68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342076" y="747014"/>
            <a:ext cx="2684152" cy="268415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15531" y="15531"/>
              <a:ext cx="781737" cy="781737"/>
            </a:xfrm>
            <a:custGeom>
              <a:avLst/>
              <a:gdLst/>
              <a:ahLst/>
              <a:cxnLst/>
              <a:rect l="l" t="t" r="r" b="b"/>
              <a:pathLst>
                <a:path w="781737" h="781737">
                  <a:moveTo>
                    <a:pt x="417383" y="10983"/>
                  </a:moveTo>
                  <a:lnTo>
                    <a:pt x="770755" y="364355"/>
                  </a:lnTo>
                  <a:cubicBezTo>
                    <a:pt x="777787" y="371387"/>
                    <a:pt x="781738" y="380924"/>
                    <a:pt x="781738" y="390869"/>
                  </a:cubicBezTo>
                  <a:cubicBezTo>
                    <a:pt x="781738" y="400814"/>
                    <a:pt x="777787" y="410351"/>
                    <a:pt x="770755" y="417383"/>
                  </a:cubicBezTo>
                  <a:lnTo>
                    <a:pt x="417383" y="770755"/>
                  </a:lnTo>
                  <a:cubicBezTo>
                    <a:pt x="410351" y="777787"/>
                    <a:pt x="400814" y="781738"/>
                    <a:pt x="390869" y="781738"/>
                  </a:cubicBezTo>
                  <a:cubicBezTo>
                    <a:pt x="380924" y="781738"/>
                    <a:pt x="371387" y="777787"/>
                    <a:pt x="364355" y="770755"/>
                  </a:cubicBezTo>
                  <a:lnTo>
                    <a:pt x="10983" y="417383"/>
                  </a:lnTo>
                  <a:cubicBezTo>
                    <a:pt x="3951" y="410351"/>
                    <a:pt x="0" y="400814"/>
                    <a:pt x="0" y="390869"/>
                  </a:cubicBezTo>
                  <a:cubicBezTo>
                    <a:pt x="0" y="380924"/>
                    <a:pt x="3951" y="371387"/>
                    <a:pt x="10983" y="364355"/>
                  </a:cubicBezTo>
                  <a:lnTo>
                    <a:pt x="364355" y="10983"/>
                  </a:lnTo>
                  <a:cubicBezTo>
                    <a:pt x="371387" y="3951"/>
                    <a:pt x="380924" y="0"/>
                    <a:pt x="390869" y="0"/>
                  </a:cubicBezTo>
                  <a:cubicBezTo>
                    <a:pt x="400814" y="0"/>
                    <a:pt x="410351" y="3951"/>
                    <a:pt x="417383" y="10983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835684" y="6321154"/>
            <a:ext cx="1466412" cy="146641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21728" y="21728"/>
              <a:ext cx="769344" cy="769344"/>
            </a:xfrm>
            <a:custGeom>
              <a:avLst/>
              <a:gdLst/>
              <a:ahLst/>
              <a:cxnLst/>
              <a:rect l="l" t="t" r="r" b="b"/>
              <a:pathLst>
                <a:path w="769344" h="769344">
                  <a:moveTo>
                    <a:pt x="433203" y="26803"/>
                  </a:moveTo>
                  <a:lnTo>
                    <a:pt x="742541" y="336141"/>
                  </a:lnTo>
                  <a:cubicBezTo>
                    <a:pt x="769344" y="362944"/>
                    <a:pt x="769344" y="406400"/>
                    <a:pt x="742541" y="433203"/>
                  </a:cubicBezTo>
                  <a:lnTo>
                    <a:pt x="433203" y="742541"/>
                  </a:lnTo>
                  <a:cubicBezTo>
                    <a:pt x="406400" y="769344"/>
                    <a:pt x="362944" y="769344"/>
                    <a:pt x="336141" y="742541"/>
                  </a:cubicBezTo>
                  <a:lnTo>
                    <a:pt x="26803" y="433203"/>
                  </a:lnTo>
                  <a:cubicBezTo>
                    <a:pt x="0" y="406400"/>
                    <a:pt x="0" y="362944"/>
                    <a:pt x="26803" y="336141"/>
                  </a:cubicBezTo>
                  <a:lnTo>
                    <a:pt x="336141" y="26803"/>
                  </a:lnTo>
                  <a:cubicBezTo>
                    <a:pt x="362944" y="0"/>
                    <a:pt x="406400" y="0"/>
                    <a:pt x="433203" y="26803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169144" y="27236"/>
            <a:ext cx="14594856" cy="2151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54"/>
              </a:lnSpc>
              <a:spcBef>
                <a:spcPct val="0"/>
              </a:spcBef>
            </a:pPr>
            <a:r>
              <a:rPr lang="en-US" sz="6039" b="1" dirty="0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 – Social Factors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36D6EA2C-45C3-37F5-F3FC-B1740BBDD6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2003354"/>
              </p:ext>
            </p:extLst>
          </p:nvPr>
        </p:nvGraphicFramePr>
        <p:xfrm>
          <a:off x="3381177" y="2470376"/>
          <a:ext cx="14202468" cy="7442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537857" y="238555"/>
            <a:ext cx="10585009" cy="1924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62"/>
              </a:lnSpc>
            </a:pPr>
            <a:r>
              <a:rPr lang="en-US" sz="6135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 – Technological Factors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530059" y="3153205"/>
            <a:ext cx="2526591" cy="252659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7271" y="3153205"/>
            <a:ext cx="2526591" cy="252659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063250" y="3262034"/>
            <a:ext cx="2526591" cy="252659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044352" y="7794195"/>
            <a:ext cx="3603196" cy="1833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65"/>
              </a:lnSpc>
            </a:pPr>
            <a:r>
              <a:rPr lang="en-US" sz="2931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Smart energy management, water recycling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44352" y="6104352"/>
            <a:ext cx="3894970" cy="1405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  <a:spcBef>
                <a:spcPct val="0"/>
              </a:spcBef>
            </a:pPr>
            <a:r>
              <a:rPr lang="en-US" sz="392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Innovation in Sustainability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3936" y="7451791"/>
            <a:ext cx="3800128" cy="2350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51"/>
              </a:lnSpc>
            </a:pPr>
            <a:r>
              <a:rPr lang="en-US" sz="28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AI in waste management and carbon footprint tracking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9410" y="6104352"/>
            <a:ext cx="3800128" cy="709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  <a:spcBef>
                <a:spcPct val="0"/>
              </a:spcBef>
            </a:pPr>
            <a:r>
              <a:rPr lang="en-US" sz="392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Digitalization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644264" y="7721412"/>
            <a:ext cx="3800128" cy="2412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817"/>
              </a:lnSpc>
            </a:pPr>
            <a:r>
              <a:rPr lang="en-US" sz="29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Use of sustainable materials in new hotels(</a:t>
            </a:r>
            <a:r>
              <a:rPr lang="en-US" sz="2902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Tourais</a:t>
            </a:r>
            <a:r>
              <a:rPr lang="en-US" sz="29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 &amp; </a:t>
            </a:r>
            <a:r>
              <a:rPr lang="en-US" sz="2902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Videira</a:t>
            </a:r>
            <a:r>
              <a:rPr lang="en-US" sz="2902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2024).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3988" y="6098801"/>
            <a:ext cx="3606443" cy="1360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1"/>
              </a:lnSpc>
              <a:spcBef>
                <a:spcPct val="0"/>
              </a:spcBef>
            </a:pPr>
            <a:r>
              <a:rPr lang="en-US" sz="3829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Green Construction</a:t>
            </a:r>
          </a:p>
        </p:txBody>
      </p:sp>
      <p:sp>
        <p:nvSpPr>
          <p:cNvPr id="18" name="Freeform 18"/>
          <p:cNvSpPr/>
          <p:nvPr/>
        </p:nvSpPr>
        <p:spPr>
          <a:xfrm>
            <a:off x="2997035" y="3620181"/>
            <a:ext cx="1592639" cy="1592639"/>
          </a:xfrm>
          <a:custGeom>
            <a:avLst/>
            <a:gdLst/>
            <a:ahLst/>
            <a:cxnLst/>
            <a:rect l="l" t="t" r="r" b="b"/>
            <a:pathLst>
              <a:path w="1592639" h="1592639">
                <a:moveTo>
                  <a:pt x="0" y="0"/>
                </a:moveTo>
                <a:lnTo>
                  <a:pt x="1592640" y="0"/>
                </a:lnTo>
                <a:lnTo>
                  <a:pt x="1592640" y="1592639"/>
                </a:lnTo>
                <a:lnTo>
                  <a:pt x="0" y="1592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8094247" y="3620181"/>
            <a:ext cx="1592639" cy="1592639"/>
          </a:xfrm>
          <a:custGeom>
            <a:avLst/>
            <a:gdLst/>
            <a:ahLst/>
            <a:cxnLst/>
            <a:rect l="l" t="t" r="r" b="b"/>
            <a:pathLst>
              <a:path w="1592639" h="1592639">
                <a:moveTo>
                  <a:pt x="0" y="0"/>
                </a:moveTo>
                <a:lnTo>
                  <a:pt x="1592639" y="0"/>
                </a:lnTo>
                <a:lnTo>
                  <a:pt x="1592639" y="1592639"/>
                </a:lnTo>
                <a:lnTo>
                  <a:pt x="0" y="1592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3530226" y="3729010"/>
            <a:ext cx="1592639" cy="1592639"/>
          </a:xfrm>
          <a:custGeom>
            <a:avLst/>
            <a:gdLst/>
            <a:ahLst/>
            <a:cxnLst/>
            <a:rect l="l" t="t" r="r" b="b"/>
            <a:pathLst>
              <a:path w="1592639" h="1592639">
                <a:moveTo>
                  <a:pt x="0" y="0"/>
                </a:moveTo>
                <a:lnTo>
                  <a:pt x="1592639" y="0"/>
                </a:lnTo>
                <a:lnTo>
                  <a:pt x="1592639" y="1592639"/>
                </a:lnTo>
                <a:lnTo>
                  <a:pt x="0" y="1592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37739" y="486832"/>
            <a:ext cx="10612522" cy="1068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22"/>
              </a:lnSpc>
            </a:pPr>
            <a:r>
              <a:rPr lang="en-US" sz="6685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Conclusion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1321348" y="1883323"/>
            <a:ext cx="20930696" cy="9834412"/>
            <a:chOff x="0" y="0"/>
            <a:chExt cx="5512611" cy="25901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512611" cy="2590133"/>
            </a:xfrm>
            <a:custGeom>
              <a:avLst/>
              <a:gdLst/>
              <a:ahLst/>
              <a:cxnLst/>
              <a:rect l="l" t="t" r="r" b="b"/>
              <a:pathLst>
                <a:path w="5512611" h="2590133">
                  <a:moveTo>
                    <a:pt x="0" y="0"/>
                  </a:moveTo>
                  <a:lnTo>
                    <a:pt x="5512611" y="0"/>
                  </a:lnTo>
                  <a:lnTo>
                    <a:pt x="5512611" y="2590133"/>
                  </a:lnTo>
                  <a:lnTo>
                    <a:pt x="0" y="2590133"/>
                  </a:lnTo>
                  <a:close/>
                </a:path>
              </a:pathLst>
            </a:custGeom>
            <a:solidFill>
              <a:srgbClr val="D68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5512611" cy="26282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8110" y="2105025"/>
            <a:ext cx="17106304" cy="8069507"/>
            <a:chOff x="0" y="0"/>
            <a:chExt cx="4505364" cy="212530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505364" cy="2125302"/>
            </a:xfrm>
            <a:custGeom>
              <a:avLst/>
              <a:gdLst/>
              <a:ahLst/>
              <a:cxnLst/>
              <a:rect l="l" t="t" r="r" b="b"/>
              <a:pathLst>
                <a:path w="4505364" h="2125302">
                  <a:moveTo>
                    <a:pt x="33491" y="0"/>
                  </a:moveTo>
                  <a:lnTo>
                    <a:pt x="4471873" y="0"/>
                  </a:lnTo>
                  <a:cubicBezTo>
                    <a:pt x="4480755" y="0"/>
                    <a:pt x="4489274" y="3528"/>
                    <a:pt x="4495555" y="9809"/>
                  </a:cubicBezTo>
                  <a:cubicBezTo>
                    <a:pt x="4501835" y="16090"/>
                    <a:pt x="4505364" y="24608"/>
                    <a:pt x="4505364" y="33491"/>
                  </a:cubicBezTo>
                  <a:lnTo>
                    <a:pt x="4505364" y="2091811"/>
                  </a:lnTo>
                  <a:cubicBezTo>
                    <a:pt x="4505364" y="2110308"/>
                    <a:pt x="4490369" y="2125302"/>
                    <a:pt x="4471873" y="2125302"/>
                  </a:cubicBezTo>
                  <a:lnTo>
                    <a:pt x="33491" y="2125302"/>
                  </a:lnTo>
                  <a:cubicBezTo>
                    <a:pt x="24608" y="2125302"/>
                    <a:pt x="16090" y="2121774"/>
                    <a:pt x="9809" y="2115493"/>
                  </a:cubicBezTo>
                  <a:cubicBezTo>
                    <a:pt x="3528" y="2109212"/>
                    <a:pt x="0" y="2100694"/>
                    <a:pt x="0" y="2091811"/>
                  </a:cubicBezTo>
                  <a:lnTo>
                    <a:pt x="0" y="33491"/>
                  </a:lnTo>
                  <a:cubicBezTo>
                    <a:pt x="0" y="24608"/>
                    <a:pt x="3528" y="16090"/>
                    <a:pt x="9809" y="9809"/>
                  </a:cubicBezTo>
                  <a:cubicBezTo>
                    <a:pt x="16090" y="3528"/>
                    <a:pt x="24608" y="0"/>
                    <a:pt x="3349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476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505364" cy="21634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744950" y="-981075"/>
            <a:ext cx="2864398" cy="286439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C4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177086" y="2279635"/>
            <a:ext cx="15567864" cy="711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6459" lvl="1" indent="-368230" algn="just">
              <a:lnSpc>
                <a:spcPts val="8152"/>
              </a:lnSpc>
              <a:buFont typeface="Arial"/>
              <a:buChar char="•"/>
            </a:pPr>
            <a:r>
              <a:rPr lang="en-US" sz="341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✅ Sustainability is a business necessity, not an option.</a:t>
            </a:r>
          </a:p>
          <a:p>
            <a:pPr marL="736459" lvl="1" indent="-368230" algn="just">
              <a:lnSpc>
                <a:spcPts val="8152"/>
              </a:lnSpc>
              <a:buFont typeface="Arial"/>
              <a:buChar char="•"/>
            </a:pPr>
            <a:r>
              <a:rPr lang="en-US" sz="341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✅ Regulatory pressure &amp; customer demand are accelerating green adoption.</a:t>
            </a:r>
          </a:p>
          <a:p>
            <a:pPr marL="736459" lvl="1" indent="-368230" algn="just">
              <a:lnSpc>
                <a:spcPts val="8152"/>
              </a:lnSpc>
              <a:buFont typeface="Arial"/>
              <a:buChar char="•"/>
            </a:pPr>
            <a:r>
              <a:rPr lang="en-US" sz="341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✅ Energy efficiency &amp; waste reduction yield significant cost savings.</a:t>
            </a:r>
          </a:p>
          <a:p>
            <a:pPr marL="736459" lvl="1" indent="-368230" algn="just">
              <a:lnSpc>
                <a:spcPts val="8152"/>
              </a:lnSpc>
              <a:buFont typeface="Arial"/>
              <a:buChar char="•"/>
            </a:pPr>
            <a:r>
              <a:rPr lang="en-US" sz="341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✅ Hotels that fail to adopt sustainability risk penalties &amp; reputational loss.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5858243" y="451124"/>
            <a:ext cx="603155" cy="603155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047633" y="1277496"/>
            <a:ext cx="827529" cy="827529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68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82593" y="209550"/>
            <a:ext cx="13722814" cy="97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42"/>
              </a:lnSpc>
            </a:pPr>
            <a:r>
              <a:rPr lang="en-US" sz="6035" b="1" dirty="0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Recommendations 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3B324BE-6837-2D51-C107-8A4912B56B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1313595"/>
              </p:ext>
            </p:extLst>
          </p:nvPr>
        </p:nvGraphicFramePr>
        <p:xfrm>
          <a:off x="762000" y="1638300"/>
          <a:ext cx="16764000" cy="800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4514" y="61068"/>
            <a:ext cx="11978971" cy="111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82"/>
              </a:lnSpc>
            </a:pPr>
            <a:r>
              <a:rPr lang="en-US" sz="6985" b="1">
                <a:solidFill>
                  <a:srgbClr val="D6801C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503" y="971550"/>
            <a:ext cx="17314994" cy="8585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Abualigah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A.,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Koburtay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T.,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Bourini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I., Badar, K. and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Gerged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A.M. (2023) ‘Towards sustainable development in the hospitality sector: Does green human resource management stimulate green creativity? A moderated mediation model’, Business Strategy and the Environment, 32(6), pp. 3217–3232. Available at: https://onlinelibrary.wiley.com/doi/abs/10.1002/bse.3296 (Accessed: 30 January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Casañ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M.J.,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Alier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M. and Llorens, A. (2021) ‘A collaborative learning activity to analyze the sustainability of an innovation using PESTLE’, Sustainability, 13(16), p. 8756. Available at: https://www.mdpi.com/2071-1050/13/16/8756 (Accessed: 31 January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IEA (International Energy Agency) (2021) Energy consumption in the hospitality sector. Available at: https://www.iea.org/reports/energy-efficiency-2021/executive-summary (Accessed: 6 February 2025).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Khatter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A. (2023) ‘Challenges and solutions for environmental sustainability in the hospitality sector’, Sustainability, 15(15), p. 11491. Available at: https://doi.org/10.3390/su151511491 (Accessed: 8 February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Legrand, W., Chen, J.S. and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Laeis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G.C. (2022) Sustainability in the hospitality industry: Principles of sustainable operations. Routledge.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Matušíková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D.,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Vargová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T.D.,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Lukáč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M. and Scholtz, E. (2023) ‘Perception of the necessity of digital innovations application as an element of health protection and sustainable hospitality sector future’, Geo Journal of Tourism and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Geosites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47(2), pp. 397–406. Available at: https://gtg.webhost.uoradea.ro/PDF/GTG-2-2023/gtg.47205-1037.pdf (Accessed: 31 January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Molina-Collado, A., Santos-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Vijande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M.L., Gómez-Rico, M. and Madera, J.M. (2022) ‘Sustainability in hospitality and tourism: A review of key research topics from 1994 to 2020’, International Journal of Contemporary Hospitality Management, 34(8), pp. 3029–3064. Available at: https://www.emerald.com/insight/content/doi/10.1108/IJCHM-10-2021-1305/full/html (Accessed: 2 February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Tourais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P. and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Videira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N. (2024) ‘Sustainability transition strategies in a business context: A co‐creation process in the Portuguese hospitality sector’, Corporate Social Responsibility and Environmental Management, 31(1), pp. 600–628. Available at: https://onlinelibrary.wiley.com/doi/abs/10.1002/csr.2588 (Accessed: 6 February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Vardopoulos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I.,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Tsilika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E.,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Sarantakou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E.,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Zorpas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A.A., Salvati, L. and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Tsartas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P. (2021) ‘An integrated SWOT-PESTLE-AHP model assessing sustainability in adaptive reuse projects’, Applied Sciences, 11(15), p. 7134. Available at: https://www.mdpi.com/2076-3417/11/15/7134 (Accessed: 31 January 2025). </a:t>
            </a:r>
          </a:p>
          <a:p>
            <a:pPr marL="438116" lvl="1" indent="-219058" algn="just">
              <a:lnSpc>
                <a:spcPts val="2840"/>
              </a:lnSpc>
              <a:buAutoNum type="arabicPeriod"/>
            </a:pP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Yousaf, Z.,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Radulescu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M., Sinisi, C.I.,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Serbanescu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L. and </a:t>
            </a:r>
            <a:r>
              <a:rPr lang="en-US" sz="1600" dirty="0" err="1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Paunescu</a:t>
            </a:r>
            <a:r>
              <a:rPr lang="en-US" sz="1600" dirty="0">
                <a:solidFill>
                  <a:srgbClr val="292828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, L.M. (2021) ‘Harmonization of green motives and green business strategies towards sustainable development of hospitality and tourism industry: Green environmental policies’, Sustainability, 13(12), p. 6592. Available at: https://www.mdpi.com/2071-1050/13/12/6592 (Accessed: 4 February 2025).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8888" y="1757486"/>
            <a:ext cx="6817181" cy="6817181"/>
            <a:chOff x="0" y="0"/>
            <a:chExt cx="837653" cy="83765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37653" cy="837653"/>
            </a:xfrm>
            <a:custGeom>
              <a:avLst/>
              <a:gdLst/>
              <a:ahLst/>
              <a:cxnLst/>
              <a:rect l="l" t="t" r="r" b="b"/>
              <a:pathLst>
                <a:path w="837653" h="837653">
                  <a:moveTo>
                    <a:pt x="418826" y="0"/>
                  </a:moveTo>
                  <a:cubicBezTo>
                    <a:pt x="187515" y="0"/>
                    <a:pt x="0" y="187515"/>
                    <a:pt x="0" y="418826"/>
                  </a:cubicBezTo>
                  <a:cubicBezTo>
                    <a:pt x="0" y="650138"/>
                    <a:pt x="187515" y="837653"/>
                    <a:pt x="418826" y="837653"/>
                  </a:cubicBezTo>
                  <a:cubicBezTo>
                    <a:pt x="650138" y="837653"/>
                    <a:pt x="837653" y="650138"/>
                    <a:pt x="837653" y="418826"/>
                  </a:cubicBezTo>
                  <a:cubicBezTo>
                    <a:pt x="837653" y="187515"/>
                    <a:pt x="650138" y="0"/>
                    <a:pt x="418826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8530" y="21380"/>
              <a:ext cx="680593" cy="7377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287279" y="2055878"/>
            <a:ext cx="6220398" cy="6220398"/>
          </a:xfrm>
          <a:custGeom>
            <a:avLst/>
            <a:gdLst/>
            <a:ahLst/>
            <a:cxnLst/>
            <a:rect l="l" t="t" r="r" b="b"/>
            <a:pathLst>
              <a:path w="6220398" h="6220398">
                <a:moveTo>
                  <a:pt x="0" y="0"/>
                </a:moveTo>
                <a:lnTo>
                  <a:pt x="6220398" y="0"/>
                </a:lnTo>
                <a:lnTo>
                  <a:pt x="6220398" y="6220397"/>
                </a:lnTo>
                <a:lnTo>
                  <a:pt x="0" y="62203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62087" y="2138378"/>
            <a:ext cx="6055396" cy="6055396"/>
          </a:xfrm>
          <a:custGeom>
            <a:avLst/>
            <a:gdLst/>
            <a:ahLst/>
            <a:cxnLst/>
            <a:rect l="l" t="t" r="r" b="b"/>
            <a:pathLst>
              <a:path w="6055396" h="6055396">
                <a:moveTo>
                  <a:pt x="0" y="0"/>
                </a:moveTo>
                <a:lnTo>
                  <a:pt x="6055397" y="0"/>
                </a:lnTo>
                <a:lnTo>
                  <a:pt x="6055397" y="6055397"/>
                </a:lnTo>
                <a:lnTo>
                  <a:pt x="0" y="60553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519823" y="2399664"/>
            <a:ext cx="5805876" cy="5532824"/>
            <a:chOff x="0" y="0"/>
            <a:chExt cx="852913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52913" cy="812800"/>
            </a:xfrm>
            <a:custGeom>
              <a:avLst/>
              <a:gdLst/>
              <a:ahLst/>
              <a:cxnLst/>
              <a:rect l="l" t="t" r="r" b="b"/>
              <a:pathLst>
                <a:path w="852913" h="812800">
                  <a:moveTo>
                    <a:pt x="426456" y="0"/>
                  </a:moveTo>
                  <a:cubicBezTo>
                    <a:pt x="190931" y="0"/>
                    <a:pt x="0" y="181951"/>
                    <a:pt x="0" y="406400"/>
                  </a:cubicBezTo>
                  <a:cubicBezTo>
                    <a:pt x="0" y="630849"/>
                    <a:pt x="190931" y="812800"/>
                    <a:pt x="426456" y="812800"/>
                  </a:cubicBezTo>
                  <a:cubicBezTo>
                    <a:pt x="661982" y="812800"/>
                    <a:pt x="852913" y="630849"/>
                    <a:pt x="852913" y="406400"/>
                  </a:cubicBezTo>
                  <a:cubicBezTo>
                    <a:pt x="852913" y="181951"/>
                    <a:pt x="661982" y="0"/>
                    <a:pt x="426456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9961" y="19050"/>
              <a:ext cx="692992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823139" y="2591748"/>
            <a:ext cx="5148678" cy="5148657"/>
            <a:chOff x="0" y="0"/>
            <a:chExt cx="6350000" cy="634997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l="-24999" r="-249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 rot="-10800000">
            <a:off x="4397478" y="750863"/>
            <a:ext cx="4392637" cy="8785274"/>
          </a:xfrm>
          <a:custGeom>
            <a:avLst/>
            <a:gdLst/>
            <a:ahLst/>
            <a:cxnLst/>
            <a:rect l="l" t="t" r="r" b="b"/>
            <a:pathLst>
              <a:path w="4392637" h="8785274">
                <a:moveTo>
                  <a:pt x="0" y="0"/>
                </a:moveTo>
                <a:lnTo>
                  <a:pt x="4392637" y="0"/>
                </a:lnTo>
                <a:lnTo>
                  <a:pt x="4392637" y="8785274"/>
                </a:lnTo>
                <a:lnTo>
                  <a:pt x="0" y="878527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-1802175" y="4393923"/>
            <a:ext cx="5103504" cy="1499154"/>
          </a:xfrm>
          <a:custGeom>
            <a:avLst/>
            <a:gdLst/>
            <a:ahLst/>
            <a:cxnLst/>
            <a:rect l="l" t="t" r="r" b="b"/>
            <a:pathLst>
              <a:path w="5103504" h="1499154">
                <a:moveTo>
                  <a:pt x="0" y="0"/>
                </a:moveTo>
                <a:lnTo>
                  <a:pt x="5103504" y="0"/>
                </a:lnTo>
                <a:lnTo>
                  <a:pt x="5103504" y="1499154"/>
                </a:lnTo>
                <a:lnTo>
                  <a:pt x="0" y="149915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1303801" y="2353149"/>
            <a:ext cx="432044" cy="43204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46065" y="7456654"/>
            <a:ext cx="432044" cy="432044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5AF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3827" y="9089590"/>
            <a:ext cx="2831992" cy="2831992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823139" y="435103"/>
            <a:ext cx="1187194" cy="1187194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517484" y="8711283"/>
            <a:ext cx="1050577" cy="1050577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042772" y="-897152"/>
            <a:ext cx="1794303" cy="1794303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C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10072505" y="5232537"/>
            <a:ext cx="9897851" cy="1115758"/>
          </a:xfrm>
          <a:custGeom>
            <a:avLst/>
            <a:gdLst/>
            <a:ahLst/>
            <a:cxnLst/>
            <a:rect l="l" t="t" r="r" b="b"/>
            <a:pathLst>
              <a:path w="9897851" h="1115758">
                <a:moveTo>
                  <a:pt x="0" y="0"/>
                </a:moveTo>
                <a:lnTo>
                  <a:pt x="9897851" y="0"/>
                </a:lnTo>
                <a:lnTo>
                  <a:pt x="9897851" y="1115758"/>
                </a:lnTo>
                <a:lnTo>
                  <a:pt x="0" y="111575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11156155" y="3692809"/>
            <a:ext cx="5970332" cy="1313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839"/>
              </a:lnSpc>
            </a:pPr>
            <a:r>
              <a:rPr lang="en-US" sz="81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1144340" y="5464746"/>
            <a:ext cx="5989652" cy="6761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147"/>
              </a:lnSpc>
            </a:pPr>
            <a:r>
              <a:rPr lang="en-US" sz="4289" b="1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1381</Words>
  <Application>Microsoft Office PowerPoint</Application>
  <PresentationFormat>Custom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Poppins Bold</vt:lpstr>
      <vt:lpstr>Calibri</vt:lpstr>
      <vt:lpstr>Poppins Ultra-Bold</vt:lpstr>
      <vt:lpstr>Poppins Semi-Bold</vt:lpstr>
      <vt:lpstr>Poppins Medium</vt:lpstr>
      <vt:lpstr>Poppins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2025-02-14T11:46:01Z</dcterms:created>
  <dcterms:modified xsi:type="dcterms:W3CDTF">2025-02-19T10:23:07Z</dcterms:modified>
  <dc:identifier/>
</cp:coreProperties>
</file>