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2" r:id="rId5"/>
    <p:sldId id="268" r:id="rId6"/>
    <p:sldId id="261" r:id="rId7"/>
    <p:sldId id="259" r:id="rId8"/>
    <p:sldId id="260" r:id="rId9"/>
    <p:sldId id="263" r:id="rId10"/>
    <p:sldId id="264" r:id="rId11"/>
    <p:sldId id="265" r:id="rId12"/>
    <p:sldId id="266" r:id="rId13"/>
    <p:sldId id="301" r:id="rId14"/>
    <p:sldId id="273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05"/>
  </p:normalViewPr>
  <p:slideViewPr>
    <p:cSldViewPr snapToGrid="0" snapToObjects="1">
      <p:cViewPr>
        <p:scale>
          <a:sx n="108" d="100"/>
          <a:sy n="108" d="100"/>
        </p:scale>
        <p:origin x="7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3A6996-A571-DD42-92C9-ACE706DE398F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139E63-B224-B64E-A4A4-EB81CD25CFE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056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139E63-B224-B64E-A4A4-EB81CD25CFE1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8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8171B-9D28-D547-A91F-E881EAEDCA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E237F4-5A72-8B4E-AD9A-69D6F67F25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60249-8BDF-B44D-A1C7-DF0DA2892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A4380-C84A-F148-AD53-F93FC616F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A4B2A-9926-7341-B03C-51E9C4E10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9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A49CE-7F1C-C64C-9B3C-619E4036C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B16BF-E5EC-4848-A2BC-203AA091E8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293D61-4F83-7C4D-BE01-D16682624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742AAD-7D4E-BB4A-86F0-B06FD9202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501C8-D494-2D48-81FF-CC0BBC097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58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E2EB-51D1-0847-A55E-042691021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09E25-2028-9D4E-AB13-AD658B1DD2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4EEF8-0D6D-F841-9ABD-31B85E4F6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4EEB20-DCCA-0244-A0A9-A1E83E824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9508D-1765-9242-A6AE-58955652F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727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337E1-6B41-D34F-8685-7E3296EAD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55666-EA83-A94E-B013-231F38A9A1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B4B8B0-A8B9-394D-A1B1-44D8D55F07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466834-ED82-7847-B374-DF2ECBD6A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25180-1A06-9247-9AA1-616C3F1FE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E66160-9D46-114E-A86D-A082498EF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0078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69ED-E88C-FD42-BACF-2298F4F5C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A34CD3-9112-C542-8412-B40CA2C16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9061BD-FF4C-0342-99E7-8F281E5BF6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BCCDC0-DF61-BF4B-8B5F-A7522A29DA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529370-1079-8B47-8667-DA67F318D0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FFE4FF-C7A0-C84E-86E7-E436EC46E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83DB1A-50C0-5B4C-AC23-4976C5F0E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B0587C-94E4-3749-9ED2-D3C3BFF00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065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8DCCC-3401-7941-A6CB-EB4670A41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F31C53-E0D3-5A49-8C16-842354C4A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324B9E-76F9-6B42-88DE-7C70E68F9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DA83BB-42DB-834B-9D96-719F36413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420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D95019-CD7B-B542-9640-E63DFE9BA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323D0B-0D73-9740-9287-034D695AB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91A532-2A0C-894C-ADA5-A42D54D1F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015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4CF02-E2DC-2344-B43B-4FD9F81CA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3F179-3567-4C49-9C65-551BEB94B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975C4-23D7-4A48-8DEE-3DC151D8E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2A3D14-4CA6-3D4D-BA8B-386A297F2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5D45CD-EDBF-1D4F-BC62-83E66C6E5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B55C18-1A94-0748-909B-FE5B76603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114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0AE5F-4D18-3744-BC54-0AE5282F5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968335-385A-5E4E-A7C7-31A1CBC52E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3C59F7-FF6D-DA49-87AD-DC1307709B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EDA5A8-9637-3E4B-8B2B-3C1627B66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B7770F-2603-504A-8029-A401ABE70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86BE9A-D482-1B44-9A2D-84C57EE3D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127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05FCE-AE4F-AC4F-B657-41F6F854A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A22339-9B71-D146-8E15-19E1D0F5DD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5A6BA-F6C5-4243-97BC-FE99CE257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4DF6B4-BC02-F74A-8797-9F468596F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12E226-C25C-594A-8C62-C0A4509DB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618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C62555-FA7C-8D46-8C2D-BD30E4234C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6BF590-B34E-3743-B9E1-F41427972B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53DA6-3FD5-564E-B7EE-CA474CC81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578E5B-A46C-A048-AA2D-2D138CF68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77CC3E-60C7-1D41-B822-65752D781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787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DF31CD-16F3-0B46-8E08-C5033D019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A3002A-7291-EB48-8802-73DBA1C809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43C799-2896-ED4B-B6A1-44E2683C28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E1412B-FDF9-8946-8173-B09FCD113DEB}" type="datetimeFigureOut">
              <a:rPr lang="en-US" smtClean="0"/>
              <a:t>11/18/19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575DAC-CF01-F340-8CE9-B832527B6E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27FCE-1878-D443-A834-0768EE72CD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BFB901-4251-9F46-83DD-3F444FCC1C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43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AEF99C9-F890-F049-8B7C-261E54B8A1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1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96CA1-F25A-9545-8653-15F417CC99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US" sz="3100" dirty="0"/>
              <a:t>Real world marketing  and marketing teams</a:t>
            </a:r>
            <a:br>
              <a:rPr lang="en-US" sz="3100" dirty="0"/>
            </a:br>
            <a:endParaRPr lang="en-US" sz="31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8317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415D54-1930-0043-BDD6-7277FB3F2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chemeClr val="accent1"/>
                </a:solidFill>
              </a:rPr>
              <a:t>What did you find out?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0BE60-F747-4E4C-A58D-99CBD7CE3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Either individually or in small groups, research a real life company</a:t>
            </a:r>
          </a:p>
          <a:p>
            <a:pPr marL="0" indent="0">
              <a:buNone/>
            </a:pPr>
            <a:endParaRPr lang="en-US" sz="2000" dirty="0"/>
          </a:p>
          <a:p>
            <a:pPr>
              <a:buFontTx/>
              <a:buChar char="-"/>
            </a:pPr>
            <a:r>
              <a:rPr lang="en-US" sz="2000" dirty="0"/>
              <a:t>How big is their marketing team?</a:t>
            </a:r>
          </a:p>
          <a:p>
            <a:pPr>
              <a:buFontTx/>
              <a:buChar char="-"/>
            </a:pPr>
            <a:r>
              <a:rPr lang="en-US" sz="2000" dirty="0"/>
              <a:t>What roles are in their marketing teams?</a:t>
            </a:r>
          </a:p>
          <a:p>
            <a:pPr>
              <a:buFontTx/>
              <a:buChar char="-"/>
            </a:pPr>
            <a:r>
              <a:rPr lang="en-US" sz="2000" dirty="0"/>
              <a:t>What are they selling? What is their sales messages?</a:t>
            </a:r>
          </a:p>
          <a:p>
            <a:pPr>
              <a:buFontTx/>
              <a:buChar char="-"/>
            </a:pPr>
            <a:r>
              <a:rPr lang="en-US" sz="2000" dirty="0"/>
              <a:t>Who is their target audience?</a:t>
            </a:r>
          </a:p>
          <a:p>
            <a:pPr>
              <a:buFontTx/>
              <a:buChar char="-"/>
            </a:pPr>
            <a:r>
              <a:rPr lang="en-US" sz="2000" dirty="0"/>
              <a:t>How do they keep customers loyal?</a:t>
            </a:r>
          </a:p>
          <a:p>
            <a:pPr>
              <a:buFontTx/>
              <a:buChar char="-"/>
            </a:pPr>
            <a:r>
              <a:rPr lang="en-US" sz="2000" dirty="0"/>
              <a:t>What media channels do they use?</a:t>
            </a:r>
          </a:p>
          <a:p>
            <a:pPr>
              <a:buFontTx/>
              <a:buChar char="-"/>
            </a:pPr>
            <a:r>
              <a:rPr lang="en-US" sz="2000" dirty="0"/>
              <a:t>How do they use social media?</a:t>
            </a:r>
          </a:p>
          <a:p>
            <a:pPr>
              <a:buFontTx/>
              <a:buChar char="-"/>
            </a:pPr>
            <a:r>
              <a:rPr lang="en-US" sz="2000" dirty="0"/>
              <a:t>What do they do well?</a:t>
            </a:r>
          </a:p>
          <a:p>
            <a:pPr>
              <a:buFontTx/>
              <a:buChar char="-"/>
            </a:pPr>
            <a:r>
              <a:rPr lang="en-US" sz="2000" dirty="0"/>
              <a:t>What could they do better?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56573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72B4ED-A793-8C4D-B7CF-D3FC74EB3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chemeClr val="accent1"/>
                </a:solidFill>
              </a:rPr>
              <a:t>Sarah’s example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F2C10-B1FA-EB4B-BDC1-453D34DF4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400" dirty="0"/>
              <a:t>Highstreet finance company</a:t>
            </a:r>
          </a:p>
          <a:p>
            <a:r>
              <a:rPr lang="en-US" sz="2400" dirty="0"/>
              <a:t>Arts / events organization </a:t>
            </a:r>
          </a:p>
          <a:p>
            <a:r>
              <a:rPr lang="en-US" sz="2400" dirty="0"/>
              <a:t>Auto accessory website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97655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41D0EE-95C6-854E-B949-D9D93EBA0EC4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>
            <a:alphaModFix amt="50000"/>
          </a:blip>
          <a:srcRect t="23453" r="-1" b="3928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4D1AE5-BBFE-274F-A6A3-E61A9EE4D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349" y="1200152"/>
            <a:ext cx="6897171" cy="44576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TEAM WORK MAKES THE DREAM WORK!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24D17C8-E9C2-48A4-AA36-D7048A6C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286000"/>
            <a:ext cx="0" cy="22860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1989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716CE-F6E7-7D46-9326-2A2261E03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Who may be in a marketing team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AB819-395D-7E48-84EC-B91881BE69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US" sz="2000" dirty="0"/>
              <a:t>CMO</a:t>
            </a:r>
          </a:p>
          <a:p>
            <a:r>
              <a:rPr lang="en-US" sz="2000" dirty="0"/>
              <a:t>Marketing Director</a:t>
            </a:r>
          </a:p>
          <a:p>
            <a:r>
              <a:rPr lang="en-US" sz="2000" dirty="0"/>
              <a:t>Marketing manager</a:t>
            </a:r>
          </a:p>
          <a:p>
            <a:r>
              <a:rPr lang="en-US" sz="2000" dirty="0"/>
              <a:t>Social media manager</a:t>
            </a:r>
          </a:p>
          <a:p>
            <a:r>
              <a:rPr lang="en-US" sz="2000" dirty="0"/>
              <a:t>PPC/Search manager</a:t>
            </a:r>
          </a:p>
          <a:p>
            <a:r>
              <a:rPr lang="en-US" sz="2000" dirty="0"/>
              <a:t>SEO manager</a:t>
            </a:r>
          </a:p>
          <a:p>
            <a:r>
              <a:rPr lang="en-US" sz="2000" dirty="0"/>
              <a:t>Email/ CRM executive</a:t>
            </a:r>
          </a:p>
          <a:p>
            <a:r>
              <a:rPr lang="en-US" sz="2000" dirty="0"/>
              <a:t>Marketing assistants</a:t>
            </a:r>
          </a:p>
          <a:p>
            <a:r>
              <a:rPr lang="en-US" sz="2000" dirty="0"/>
              <a:t>UX specialists</a:t>
            </a:r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F598AF-A4FD-6A4B-B0D3-A7757D132E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US" sz="2000" dirty="0"/>
              <a:t>CX specialists</a:t>
            </a:r>
          </a:p>
          <a:p>
            <a:r>
              <a:rPr lang="en-US" sz="2000" dirty="0"/>
              <a:t>Planner</a:t>
            </a:r>
          </a:p>
          <a:p>
            <a:r>
              <a:rPr lang="en-US" sz="2000" dirty="0"/>
              <a:t>Researcher</a:t>
            </a:r>
          </a:p>
          <a:p>
            <a:r>
              <a:rPr lang="en-US" sz="2000" dirty="0"/>
              <a:t>Media Booker</a:t>
            </a:r>
          </a:p>
          <a:p>
            <a:r>
              <a:rPr lang="en-US" sz="2000" dirty="0"/>
              <a:t>Analyst</a:t>
            </a:r>
          </a:p>
          <a:p>
            <a:r>
              <a:rPr lang="en-US" sz="2000" dirty="0"/>
              <a:t>Assistant</a:t>
            </a:r>
          </a:p>
          <a:p>
            <a:r>
              <a:rPr lang="en-US" sz="2000" dirty="0"/>
              <a:t>Web designer</a:t>
            </a:r>
          </a:p>
          <a:p>
            <a:r>
              <a:rPr lang="en-US" sz="2000" dirty="0"/>
              <a:t>Graphic designer</a:t>
            </a:r>
          </a:p>
          <a:p>
            <a:r>
              <a:rPr lang="en-US" sz="2000" dirty="0"/>
              <a:t>More!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11311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7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7" name="Group 9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C20436-2824-B243-B6FD-F8700E0B5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Can you work well as part of a team?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4A0C7-9258-E745-BCAD-9BC68E91E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There is a sinking ship in the middle of the sea. The lifeboat has space for only 8 passengers. Work as part of a team to decide  who gets a space on the boat…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1. A doctor. GP. He is addicted to drugs and very nervous, aged 60.</a:t>
            </a:r>
            <a:br>
              <a:rPr lang="en-GB" sz="1700" dirty="0"/>
            </a:br>
            <a:r>
              <a:rPr lang="en-GB" sz="1700" dirty="0"/>
              <a:t>2. A vicar, age 27.</a:t>
            </a:r>
            <a:br>
              <a:rPr lang="en-GB" sz="1700" dirty="0"/>
            </a:br>
            <a:r>
              <a:rPr lang="en-GB" sz="1700" dirty="0"/>
              <a:t>3. A Prostitute, no parents. She is an excellent nurse. Has already saved a drowning child. Age 37.</a:t>
            </a:r>
            <a:br>
              <a:rPr lang="en-GB" sz="1700" dirty="0"/>
            </a:br>
            <a:r>
              <a:rPr lang="en-GB" sz="1700" dirty="0"/>
              <a:t>4. A male criminal. Charged with murder. He is the only one capable of navigating the boat. Age 37.</a:t>
            </a:r>
            <a:br>
              <a:rPr lang="en-GB" sz="1700" dirty="0"/>
            </a:br>
            <a:r>
              <a:rPr lang="en-GB" sz="1700" dirty="0"/>
              <a:t>5. A man mentally disturbed, who carries important government secrets in his head, age 41.</a:t>
            </a:r>
            <a:br>
              <a:rPr lang="en-GB" sz="1700" dirty="0"/>
            </a:br>
            <a:r>
              <a:rPr lang="en-GB" sz="1700" dirty="0"/>
              <a:t>6. A salesman. He sales automatic washing machines. Member of the local Rotary Club. Age 51.</a:t>
            </a:r>
            <a:br>
              <a:rPr lang="en-GB" sz="1700" dirty="0"/>
            </a:br>
            <a:r>
              <a:rPr lang="en-GB" sz="1700" dirty="0"/>
              <a:t>7/8. A married couple. He is a construction worker, who drinks a lot. Age 27. She is a housewife with two children at home. Age 23.</a:t>
            </a:r>
            <a:br>
              <a:rPr lang="en-GB" sz="1700" dirty="0"/>
            </a:br>
            <a:r>
              <a:rPr lang="en-GB" sz="1700" dirty="0"/>
              <a:t>9. A restaurant owner married with three children at home. Age 40.</a:t>
            </a:r>
            <a:br>
              <a:rPr lang="en-GB" sz="1700" dirty="0"/>
            </a:br>
            <a:r>
              <a:rPr lang="en-GB" sz="1700" dirty="0"/>
              <a:t>10. A teacher considered one of the best in Essex. Age 32.</a:t>
            </a:r>
            <a:br>
              <a:rPr lang="en-GB" sz="1700" dirty="0"/>
            </a:br>
            <a:r>
              <a:rPr lang="en-GB" sz="1700" dirty="0"/>
              <a:t>11. An unemployed man, formally a professor of literature. He has a great sense of humour, showed courage in the last war, age 53.</a:t>
            </a:r>
            <a:br>
              <a:rPr lang="en-GB" sz="1700" dirty="0"/>
            </a:br>
            <a:r>
              <a:rPr lang="en-GB" sz="1700" dirty="0"/>
              <a:t>12. A married couple deeply in love, but yet no children. Both age 21.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548689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495F8E3-5243-4F02-AC53-F05721B35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5280F9F-2129-4B35-86B4-8A4267DFA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079E950F-26FD-49A5-8CFB-664703BE5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A957C5C2-2E01-464B-97B4-1981AF0523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53B7BE02-9D75-4EBB-879B-D7B75937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0D9536D6-02B7-4110-BF2B-17B08DDFE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DA6B83F-32F5-4D8C-AA2F-53A4FA1252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AE2FF24D-C357-4073-8093-410279D42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A7D5D9E-853D-4831-B45D-ED773133B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5D185781-4FC4-4AF1-B231-942FDE963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CC270413-B0D3-4A07-BD1B-E9254A989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2C47358D-4669-406F-AC20-6D169951B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328C9057-3C8A-45CB-A084-4AD4535CD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D204A0F9-30D5-4D9E-9019-95DEDCFFE8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F9CC2C27-C82D-467C-836F-F166E7059B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F680CD9A-5DEE-446A-A951-936A1B2D1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0F745C0-6118-47A3-85AB-A412FE581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3CEC5B1E-7348-4ACE-B1DD-E53926EB7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F96B7951-47C0-4555-9A22-86491610F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ACD5C04A-A4EA-432A-A9B5-F84F41D745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B33C957B-D207-438D-9823-4FF59328F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F79D782-A9ED-4AEE-B67D-DDD6F1CB5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E6C9F140-6D17-42C4-96E2-F124090D4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EE0A3AEC-72D0-4759-A596-564927A0C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A027B02-EC1B-499B-B4F5-7221EC8D8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E3D96E-3095-754A-A90F-5CE6195D1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5648" y="2075688"/>
            <a:ext cx="8677656" cy="17465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Class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CEB60-EBB2-F042-BFB1-B9DBFCA3D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5648" y="3881568"/>
            <a:ext cx="8677656" cy="123153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What makes a good team? </a:t>
            </a:r>
          </a:p>
        </p:txBody>
      </p:sp>
    </p:spTree>
    <p:extLst>
      <p:ext uri="{BB962C8B-B14F-4D97-AF65-F5344CB8AC3E}">
        <p14:creationId xmlns:p14="http://schemas.microsoft.com/office/powerpoint/2010/main" val="3733961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1F5D10F-E683-48AF-9F3D-8B027C441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F9BC050-CF20-4F0B-BB6F-A4A477486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B2380829-74FF-4F4E-A02B-2A0216F77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3730642F-4585-48C7-9493-40BD544E9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13DC1C73-7342-49DB-9A8C-B3CE5E2AD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38E8072E-5F3C-4B39-9B24-2A039F7C7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4062AC30-9CDB-43AC-98FF-310A3444F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850AC42-5EE3-4B8D-9F1F-0835CB067C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2129323C-5E69-41BA-BEF5-EADBC7A98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885656C4-397F-4669-92B9-6741E543D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34862245-C3D4-42D2-A690-E3769D6E1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74B4866E-8B45-4CC8-80AC-EA10DB8D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BA2DE150-D734-401A-AD12-A2AD93740C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69C387D8-101F-4B43-8F35-50BCB0E78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DDE05331-3390-4508-9F8F-E2FA2C7A7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61531BDF-B6D6-48B6-BA74-69FE6BDEB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EFCF0FF-FE7D-4B62-A05F-14BC7AEF7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FB209825-1EE6-4B6C-98B1-F4457AE4D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8A3926F-FD48-4255-8ADC-64D4DC8041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2707943F-6B86-4554-9E61-5378380A7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D1BCE722-EFEE-4871-9133-2AD70CFA8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77CAED55-FB8F-47D2-AE4A-5F1059508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C1CE725E-91C0-4D58-9F97-2BF557575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2F1B43D9-C551-4B12-B955-90EA9A4E3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047102"/>
            <a:ext cx="5936885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Isosceles Triangle 22">
            <a:extLst>
              <a:ext uri="{FF2B5EF4-FFF2-40B4-BE49-F238E27FC236}">
                <a16:creationId xmlns:a16="http://schemas.microsoft.com/office/drawing/2014/main" id="{70980CB4-1A49-4BFE-A81F-503F5B5EE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2131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75EF11F-E897-488C-B684-92EE83A77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5935796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6B6A4-D3D9-3D4E-BCC8-4B69FEEF1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978" y="1718735"/>
            <a:ext cx="5767566" cy="1072378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What makes a great team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4E6B1-556E-2F40-8E91-0A6635CED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102" y="2789239"/>
            <a:ext cx="5768442" cy="2683606"/>
          </a:xfrm>
        </p:spPr>
        <p:txBody>
          <a:bodyPr anchor="ctr">
            <a:normAutofit/>
          </a:bodyPr>
          <a:lstStyle/>
          <a:p>
            <a:r>
              <a:rPr lang="en-US" sz="1600" dirty="0">
                <a:solidFill>
                  <a:srgbClr val="FFFFFE"/>
                </a:solidFill>
              </a:rPr>
              <a:t>Different skills/unique talents</a:t>
            </a:r>
          </a:p>
          <a:p>
            <a:r>
              <a:rPr lang="en-US" sz="1600" dirty="0">
                <a:solidFill>
                  <a:srgbClr val="FFFFFE"/>
                </a:solidFill>
              </a:rPr>
              <a:t>Communication</a:t>
            </a:r>
          </a:p>
          <a:p>
            <a:r>
              <a:rPr lang="en-US" sz="1600" dirty="0">
                <a:solidFill>
                  <a:srgbClr val="FFFFFE"/>
                </a:solidFill>
              </a:rPr>
              <a:t>Support</a:t>
            </a:r>
          </a:p>
          <a:p>
            <a:r>
              <a:rPr lang="en-US" sz="1600" dirty="0">
                <a:solidFill>
                  <a:srgbClr val="FFFFFE"/>
                </a:solidFill>
              </a:rPr>
              <a:t>Leadership</a:t>
            </a:r>
          </a:p>
          <a:p>
            <a:r>
              <a:rPr lang="en-US" sz="1600" dirty="0">
                <a:solidFill>
                  <a:srgbClr val="FFFFFE"/>
                </a:solidFill>
              </a:rPr>
              <a:t>Flexibility</a:t>
            </a:r>
          </a:p>
          <a:p>
            <a:r>
              <a:rPr lang="en-US" sz="1600" dirty="0">
                <a:solidFill>
                  <a:srgbClr val="FFFFFE"/>
                </a:solidFill>
              </a:rPr>
              <a:t>Clear goals</a:t>
            </a:r>
          </a:p>
          <a:p>
            <a:endParaRPr lang="en-US" sz="1600" dirty="0">
              <a:solidFill>
                <a:srgbClr val="FFFFFE"/>
              </a:solidFill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9959CDE-EE43-4BAD-B6E8-209CD5F1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9862" y="-6706"/>
            <a:ext cx="4642138" cy="6871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3732BA-29BF-6044-89C6-B21B8EB7D3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6652" y="444399"/>
            <a:ext cx="3990545" cy="5978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87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BF8FE-2D32-424F-B09B-BCBFA3F60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Tuckman’s FSNP (FSNPA) model</a:t>
            </a:r>
            <a:br>
              <a:rPr lang="en-GB" b="1" dirty="0"/>
            </a:b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DFF2FC-63F9-E64B-9276-6341262FD2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033" y="1690688"/>
            <a:ext cx="633503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0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FA302-6D7B-D744-BF24-76C7BF626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Common themes of a successful team</a:t>
            </a:r>
          </a:p>
        </p:txBody>
      </p:sp>
      <p:cxnSp>
        <p:nvCxnSpPr>
          <p:cNvPr id="42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8F900-CD7C-5641-A4EB-F02412670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Regular reports</a:t>
            </a:r>
          </a:p>
          <a:p>
            <a:r>
              <a:rPr lang="en-US" sz="1800" dirty="0"/>
              <a:t>Regular meetings</a:t>
            </a:r>
          </a:p>
          <a:p>
            <a:r>
              <a:rPr lang="en-US" sz="1800" dirty="0"/>
              <a:t>Clear goal</a:t>
            </a:r>
          </a:p>
          <a:p>
            <a:r>
              <a:rPr lang="en-US" sz="1800" dirty="0"/>
              <a:t>Personal objectives / accountability</a:t>
            </a:r>
          </a:p>
          <a:p>
            <a:r>
              <a:rPr lang="en-US" sz="1800" dirty="0"/>
              <a:t>Success celebration</a:t>
            </a:r>
          </a:p>
          <a:p>
            <a:r>
              <a:rPr lang="en-US" sz="1800" dirty="0"/>
              <a:t>Experts</a:t>
            </a:r>
          </a:p>
          <a:p>
            <a:r>
              <a:rPr lang="en-US" sz="1800" dirty="0"/>
              <a:t>Different perspectives</a:t>
            </a:r>
          </a:p>
          <a:p>
            <a:r>
              <a:rPr lang="en-US" sz="1800" dirty="0"/>
              <a:t>Foster creativity</a:t>
            </a:r>
          </a:p>
          <a:p>
            <a:r>
              <a:rPr lang="en-US" sz="1800" dirty="0"/>
              <a:t>Minimize unscheduled interruptions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538E97-7922-5544-8B65-E6C09434C6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076" r="1570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26204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58DA4-0E02-5A41-8206-E20221F9F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Working with agencies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AFC59-6244-AD45-83F3-620642774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Media byers</a:t>
            </a:r>
          </a:p>
          <a:p>
            <a:r>
              <a:rPr lang="en-US" sz="1800" dirty="0"/>
              <a:t>Media planners</a:t>
            </a:r>
          </a:p>
          <a:p>
            <a:r>
              <a:rPr lang="en-US" sz="1800" dirty="0"/>
              <a:t>Search specialists</a:t>
            </a:r>
          </a:p>
          <a:p>
            <a:r>
              <a:rPr lang="en-US" sz="1800" dirty="0"/>
              <a:t>PR agency</a:t>
            </a:r>
          </a:p>
          <a:p>
            <a:r>
              <a:rPr lang="en-US" sz="1800" dirty="0"/>
              <a:t>Creative agency</a:t>
            </a:r>
          </a:p>
          <a:p>
            <a:r>
              <a:rPr lang="en-US" sz="1800" dirty="0"/>
              <a:t>Analytics company </a:t>
            </a:r>
          </a:p>
          <a:p>
            <a:r>
              <a:rPr lang="en-US" sz="1800" dirty="0"/>
              <a:t>Research company </a:t>
            </a:r>
          </a:p>
          <a:p>
            <a:r>
              <a:rPr lang="en-US" sz="1800" dirty="0"/>
              <a:t>Social media agency</a:t>
            </a:r>
          </a:p>
          <a:p>
            <a:r>
              <a:rPr lang="en-US" sz="1800" dirty="0"/>
              <a:t>And more!</a:t>
            </a:r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FE17D4-B61F-AB48-B7E3-BBA2A954C9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68" r="1741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19669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E8651-C0FB-D344-A45B-5B4AA0F4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How to brief agencies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F1580-6D13-6C48-8704-52F4D6319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Output is only as good as the brief</a:t>
            </a:r>
          </a:p>
          <a:p>
            <a:r>
              <a:rPr lang="en-US" sz="1800" dirty="0"/>
              <a:t>Clear defined deliverables and objectives</a:t>
            </a:r>
          </a:p>
          <a:p>
            <a:r>
              <a:rPr lang="en-US" sz="1800" dirty="0"/>
              <a:t>Deadline</a:t>
            </a:r>
          </a:p>
          <a:p>
            <a:r>
              <a:rPr lang="en-US" sz="1800" dirty="0"/>
              <a:t>Target market</a:t>
            </a:r>
          </a:p>
          <a:p>
            <a:r>
              <a:rPr lang="en-US" sz="1800" dirty="0"/>
              <a:t>Brand guideline</a:t>
            </a:r>
          </a:p>
          <a:p>
            <a:r>
              <a:rPr lang="en-US" sz="1800" dirty="0"/>
              <a:t>Any other useful info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EE6DD7-EE8F-984B-B2BF-E545AD1FFE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78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4053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88CBF30-B822-6B44-9DD5-E637AB2DAE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05" b="1010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804" y="640081"/>
            <a:ext cx="6619811" cy="907365"/>
          </a:xfrm>
        </p:spPr>
        <p:txBody>
          <a:bodyPr>
            <a:normAutofit/>
          </a:bodyPr>
          <a:lstStyle/>
          <a:p>
            <a:r>
              <a:rPr lang="en-GB" sz="2800" dirty="0"/>
              <a:t>Factors important in enhancing creativity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109" y="1350498"/>
            <a:ext cx="6620505" cy="4544275"/>
          </a:xfrm>
        </p:spPr>
        <p:txBody>
          <a:bodyPr>
            <a:normAutofit lnSpcReduction="10000"/>
          </a:bodyPr>
          <a:lstStyle/>
          <a:p>
            <a:r>
              <a:rPr lang="en-GB" sz="1800" dirty="0"/>
              <a:t>Recognition and appreciation</a:t>
            </a:r>
          </a:p>
          <a:p>
            <a:r>
              <a:rPr lang="en-GB" sz="1800" dirty="0"/>
              <a:t>Freedom to work on areas of greatest interest</a:t>
            </a:r>
          </a:p>
          <a:p>
            <a:r>
              <a:rPr lang="en-GB" sz="1800" dirty="0"/>
              <a:t>Encouragement to take risks</a:t>
            </a:r>
          </a:p>
          <a:p>
            <a:r>
              <a:rPr lang="en-GB" sz="1800" dirty="0"/>
              <a:t>Broad contacts with stimulating colleagues</a:t>
            </a:r>
          </a:p>
          <a:p>
            <a:r>
              <a:rPr lang="en-GB" sz="1800" dirty="0"/>
              <a:t>Tolerance of  non-conformity</a:t>
            </a:r>
          </a:p>
          <a:p>
            <a:r>
              <a:rPr lang="en-GB" sz="1800" dirty="0"/>
              <a:t>Monetary Rewards</a:t>
            </a:r>
          </a:p>
          <a:p>
            <a:r>
              <a:rPr lang="en-GB" sz="1800" dirty="0"/>
              <a:t>Opportunity to work alone</a:t>
            </a:r>
          </a:p>
          <a:p>
            <a:r>
              <a:rPr lang="en-GB" sz="1800" dirty="0"/>
              <a:t>Rather than in a team</a:t>
            </a:r>
          </a:p>
          <a:p>
            <a:r>
              <a:rPr lang="en-GB" sz="1800" dirty="0"/>
              <a:t>Creativity Training Programmes</a:t>
            </a:r>
          </a:p>
          <a:p>
            <a:r>
              <a:rPr lang="en-GB" sz="1800" dirty="0"/>
              <a:t>Regular Performance Appraisals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Based on responses from ‘the most creative’ US Scientists as judged by peers</a:t>
            </a:r>
          </a:p>
          <a:p>
            <a:pPr marL="0" indent="0">
              <a:buNone/>
            </a:pPr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  <a:p>
            <a:endParaRPr lang="en-GB" sz="13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AA14A5C-77EB-C449-8D39-45E86886EC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9543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Internal barriers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to creativity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66951" y="3355130"/>
            <a:ext cx="2669407" cy="2427333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 key reasons:</a:t>
            </a:r>
          </a:p>
          <a:p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Insufficient time</a:t>
            </a:r>
          </a:p>
          <a:p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Fear of change</a:t>
            </a:r>
          </a:p>
          <a:p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Internal politics</a:t>
            </a:r>
          </a:p>
          <a:p>
            <a:pPr marL="0"/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Should also include:</a:t>
            </a:r>
          </a:p>
          <a:p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‘Blame culture’ and</a:t>
            </a:r>
          </a:p>
          <a:p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‘Groupthink’             Janis (1972)</a:t>
            </a:r>
          </a:p>
          <a:p>
            <a:endParaRPr lang="en-US" sz="1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959" y="1204108"/>
            <a:ext cx="7713001" cy="4338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540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C98BF-5704-C845-BD13-463A5B192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exercise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B3623-7145-7B4E-ACD0-8A211F752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own a new website selling children’s books.  You have a significant budget for marketing and will be advertising on TV (as well as Google, social media, radio and email).</a:t>
            </a:r>
          </a:p>
          <a:p>
            <a:r>
              <a:rPr lang="en-US" dirty="0"/>
              <a:t>You need to consider who should be in your marketing team.  Please consider; </a:t>
            </a:r>
          </a:p>
          <a:p>
            <a:pPr marL="0" indent="0">
              <a:buNone/>
            </a:pPr>
            <a:r>
              <a:rPr lang="en-US" dirty="0"/>
              <a:t>-What positions you need to hire</a:t>
            </a:r>
          </a:p>
          <a:p>
            <a:pPr marL="0" indent="0">
              <a:buNone/>
            </a:pPr>
            <a:r>
              <a:rPr lang="en-US" dirty="0"/>
              <a:t>-The type of people who you would like to hire ( and their experience)</a:t>
            </a:r>
          </a:p>
          <a:p>
            <a:pPr marL="0" indent="0">
              <a:buNone/>
            </a:pPr>
            <a:r>
              <a:rPr lang="en-US" dirty="0"/>
              <a:t>- How you might get the best performance from your team</a:t>
            </a:r>
          </a:p>
          <a:p>
            <a:pPr>
              <a:buFontTx/>
              <a:buChar char="-"/>
            </a:pPr>
            <a:r>
              <a:rPr lang="en-US" dirty="0"/>
              <a:t>Whether you would need to hire an agency</a:t>
            </a:r>
          </a:p>
        </p:txBody>
      </p:sp>
    </p:spTree>
    <p:extLst>
      <p:ext uri="{BB962C8B-B14F-4D97-AF65-F5344CB8AC3E}">
        <p14:creationId xmlns:p14="http://schemas.microsoft.com/office/powerpoint/2010/main" val="40955626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506</Words>
  <Application>Microsoft Macintosh PowerPoint</Application>
  <PresentationFormat>Widescreen</PresentationFormat>
  <Paragraphs>112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Real world marketing  and marketing teams </vt:lpstr>
      <vt:lpstr>What did you find out? </vt:lpstr>
      <vt:lpstr>Sarah’s example</vt:lpstr>
      <vt:lpstr>TEAM WORK MAKES THE DREAM WORK!</vt:lpstr>
      <vt:lpstr>Who may be in a marketing team </vt:lpstr>
      <vt:lpstr>Can you work well as part of a team? </vt:lpstr>
      <vt:lpstr>Class question</vt:lpstr>
      <vt:lpstr>What makes a great team </vt:lpstr>
      <vt:lpstr>Tuckman’s FSNP (FSNPA) model </vt:lpstr>
      <vt:lpstr>Common themes of a successful team</vt:lpstr>
      <vt:lpstr>Working with agencies</vt:lpstr>
      <vt:lpstr>How to brief agencies</vt:lpstr>
      <vt:lpstr>Factors important in enhancing creativity </vt:lpstr>
      <vt:lpstr>Internal barriers  to creativity</vt:lpstr>
      <vt:lpstr>Class exercise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 world marketing  and marketing teams </dc:title>
  <dc:creator>Sarah Campodonic</dc:creator>
  <cp:lastModifiedBy>Sarah Campodonic</cp:lastModifiedBy>
  <cp:revision>1</cp:revision>
  <dcterms:created xsi:type="dcterms:W3CDTF">2019-11-18T12:06:02Z</dcterms:created>
  <dcterms:modified xsi:type="dcterms:W3CDTF">2019-11-18T12:10:28Z</dcterms:modified>
</cp:coreProperties>
</file>