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4"/>
  </p:sldMasterIdLst>
  <p:notesMasterIdLst>
    <p:notesMasterId r:id="rId18"/>
  </p:notesMasterIdLst>
  <p:sldIdLst>
    <p:sldId id="256" r:id="rId5"/>
    <p:sldId id="258" r:id="rId6"/>
    <p:sldId id="257" r:id="rId7"/>
    <p:sldId id="259" r:id="rId8"/>
    <p:sldId id="260" r:id="rId9"/>
    <p:sldId id="261" r:id="rId10"/>
    <p:sldId id="262" r:id="rId11"/>
    <p:sldId id="263" r:id="rId12"/>
    <p:sldId id="264" r:id="rId13"/>
    <p:sldId id="265" r:id="rId14"/>
    <p:sldId id="266" r:id="rId15"/>
    <p:sldId id="268" r:id="rId16"/>
    <p:sldId id="267" r:id="rId17"/>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C35B739C-43E7-4CFC-BF09-3F2CD9F50A43}" v="4" dt="2022-11-05T15:25:58.213"/>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DA37D80-6434-44D0-A028-1B22A696006F}" styleName="Light Style 3 - Accent 2">
    <a:wholeTbl>
      <a:tcTxStyle>
        <a:fontRef idx="minor">
          <a:scrgbClr r="0" g="0" b="0"/>
        </a:fontRef>
        <a:schemeClr val="tx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noFill/>
        </a:fill>
      </a:tcStyle>
    </a:wholeTbl>
    <a:band1H>
      <a:tcStyle>
        <a:tcBdr/>
        <a:fill>
          <a:solidFill>
            <a:schemeClr val="accent2">
              <a:alpha val="20000"/>
            </a:schemeClr>
          </a:solidFill>
        </a:fill>
      </a:tcStyle>
    </a:band1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noFill/>
        </a:fill>
      </a:tcStyle>
    </a:lastRow>
    <a:firstRow>
      <a:tcTxStyle b="on"/>
      <a:tcStyle>
        <a:tcBdr>
          <a:bottom>
            <a:ln w="25400" cmpd="sng">
              <a:solidFill>
                <a:schemeClr val="accent2"/>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000" autoAdjust="0"/>
    <p:restoredTop sz="86188" autoAdjust="0"/>
  </p:normalViewPr>
  <p:slideViewPr>
    <p:cSldViewPr snapToGrid="0">
      <p:cViewPr varScale="1">
        <p:scale>
          <a:sx n="71" d="100"/>
          <a:sy n="71" d="100"/>
        </p:scale>
        <p:origin x="1138" y="53"/>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notesMaster" Target="notesMasters/notesMaster1.xml"/><Relationship Id="rId3" Type="http://schemas.openxmlformats.org/officeDocument/2006/relationships/customXml" Target="../customXml/item3.xml"/><Relationship Id="rId21" Type="http://schemas.openxmlformats.org/officeDocument/2006/relationships/theme" Target="theme/theme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microsoft.com/office/2015/10/relationships/revisionInfo" Target="revisionInfo.xml"/><Relationship Id="rId5" Type="http://schemas.openxmlformats.org/officeDocument/2006/relationships/slide" Target="slides/slide1.xml"/><Relationship Id="rId15" Type="http://schemas.openxmlformats.org/officeDocument/2006/relationships/slide" Target="slides/slide11.xml"/><Relationship Id="rId23" Type="http://schemas.microsoft.com/office/2016/11/relationships/changesInfo" Target="changesInfos/changesInfo1.xml"/><Relationship Id="rId10" Type="http://schemas.openxmlformats.org/officeDocument/2006/relationships/slide" Target="slides/slide6.xml"/><Relationship Id="rId19"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ohammed Salim (1807323)" userId="efc01643-bd9d-427d-ba82-0f276aeabff1" providerId="ADAL" clId="{C35B739C-43E7-4CFC-BF09-3F2CD9F50A43}"/>
    <pc:docChg chg="custSel modSld">
      <pc:chgData name="Mohammed Salim (1807323)" userId="efc01643-bd9d-427d-ba82-0f276aeabff1" providerId="ADAL" clId="{C35B739C-43E7-4CFC-BF09-3F2CD9F50A43}" dt="2022-11-05T15:28:56.773" v="219" actId="1076"/>
      <pc:docMkLst>
        <pc:docMk/>
      </pc:docMkLst>
      <pc:sldChg chg="addSp delSp modSp mod">
        <pc:chgData name="Mohammed Salim (1807323)" userId="efc01643-bd9d-427d-ba82-0f276aeabff1" providerId="ADAL" clId="{C35B739C-43E7-4CFC-BF09-3F2CD9F50A43}" dt="2022-11-05T15:28:56.773" v="219" actId="1076"/>
        <pc:sldMkLst>
          <pc:docMk/>
          <pc:sldMk cId="1512311901" sldId="258"/>
        </pc:sldMkLst>
        <pc:spChg chg="del">
          <ac:chgData name="Mohammed Salim (1807323)" userId="efc01643-bd9d-427d-ba82-0f276aeabff1" providerId="ADAL" clId="{C35B739C-43E7-4CFC-BF09-3F2CD9F50A43}" dt="2022-11-05T15:28:24.774" v="203" actId="21"/>
          <ac:spMkLst>
            <pc:docMk/>
            <pc:sldMk cId="1512311901" sldId="258"/>
            <ac:spMk id="2" creationId="{843AAA07-D5B4-BAA7-7981-D178372FC2D4}"/>
          </ac:spMkLst>
        </pc:spChg>
        <pc:spChg chg="mod">
          <ac:chgData name="Mohammed Salim (1807323)" userId="efc01643-bd9d-427d-ba82-0f276aeabff1" providerId="ADAL" clId="{C35B739C-43E7-4CFC-BF09-3F2CD9F50A43}" dt="2022-11-05T15:28:51.345" v="218" actId="1076"/>
          <ac:spMkLst>
            <pc:docMk/>
            <pc:sldMk cId="1512311901" sldId="258"/>
            <ac:spMk id="3" creationId="{3B3C0E15-F1F9-31AC-7C74-C12939D1AE66}"/>
          </ac:spMkLst>
        </pc:spChg>
        <pc:spChg chg="add del mod">
          <ac:chgData name="Mohammed Salim (1807323)" userId="efc01643-bd9d-427d-ba82-0f276aeabff1" providerId="ADAL" clId="{C35B739C-43E7-4CFC-BF09-3F2CD9F50A43}" dt="2022-11-05T15:28:33.328" v="204" actId="21"/>
          <ac:spMkLst>
            <pc:docMk/>
            <pc:sldMk cId="1512311901" sldId="258"/>
            <ac:spMk id="9" creationId="{BD1D3F95-0AE3-7B7D-7DD2-F2A241C23099}"/>
          </ac:spMkLst>
        </pc:spChg>
        <pc:graphicFrameChg chg="add mod modGraphic">
          <ac:chgData name="Mohammed Salim (1807323)" userId="efc01643-bd9d-427d-ba82-0f276aeabff1" providerId="ADAL" clId="{C35B739C-43E7-4CFC-BF09-3F2CD9F50A43}" dt="2022-11-05T15:28:56.773" v="219" actId="1076"/>
          <ac:graphicFrameMkLst>
            <pc:docMk/>
            <pc:sldMk cId="1512311901" sldId="258"/>
            <ac:graphicFrameMk id="4" creationId="{E1BB465B-4792-2E24-D746-A226BD12A59B}"/>
          </ac:graphicFrameMkLst>
        </pc:graphicFrameChg>
        <pc:graphicFrameChg chg="del mod modGraphic">
          <ac:chgData name="Mohammed Salim (1807323)" userId="efc01643-bd9d-427d-ba82-0f276aeabff1" providerId="ADAL" clId="{C35B739C-43E7-4CFC-BF09-3F2CD9F50A43}" dt="2022-11-05T15:16:08.623" v="59" actId="21"/>
          <ac:graphicFrameMkLst>
            <pc:docMk/>
            <pc:sldMk cId="1512311901" sldId="258"/>
            <ac:graphicFrameMk id="5" creationId="{FA790241-B723-2FE9-3504-101861A842E9}"/>
          </ac:graphicFrameMkLst>
        </pc:graphicFrameChg>
        <pc:graphicFrameChg chg="add del mod">
          <ac:chgData name="Mohammed Salim (1807323)" userId="efc01643-bd9d-427d-ba82-0f276aeabff1" providerId="ADAL" clId="{C35B739C-43E7-4CFC-BF09-3F2CD9F50A43}" dt="2022-11-05T15:18:17.322" v="152" actId="21"/>
          <ac:graphicFrameMkLst>
            <pc:docMk/>
            <pc:sldMk cId="1512311901" sldId="258"/>
            <ac:graphicFrameMk id="7" creationId="{DC3DA13C-DB02-19E2-D9E0-1DB902D13AFD}"/>
          </ac:graphicFrameMkLst>
        </pc:graphicFrameChg>
      </pc:sldChg>
      <pc:sldChg chg="modSp mod">
        <pc:chgData name="Mohammed Salim (1807323)" userId="efc01643-bd9d-427d-ba82-0f276aeabff1" providerId="ADAL" clId="{C35B739C-43E7-4CFC-BF09-3F2CD9F50A43}" dt="2022-11-05T15:19:57.710" v="164" actId="20577"/>
        <pc:sldMkLst>
          <pc:docMk/>
          <pc:sldMk cId="631347468" sldId="268"/>
        </pc:sldMkLst>
        <pc:spChg chg="mod">
          <ac:chgData name="Mohammed Salim (1807323)" userId="efc01643-bd9d-427d-ba82-0f276aeabff1" providerId="ADAL" clId="{C35B739C-43E7-4CFC-BF09-3F2CD9F50A43}" dt="2022-11-05T15:19:57.710" v="164" actId="20577"/>
          <ac:spMkLst>
            <pc:docMk/>
            <pc:sldMk cId="631347468" sldId="268"/>
            <ac:spMk id="3" creationId="{9F541FAF-730D-47FE-9638-C05616C3132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DE0A0D5-8F98-4CC1-A28E-021F0B6B475C}" type="datetimeFigureOut">
              <a:rPr lang="en-US" smtClean="0"/>
              <a:t>11/5/2022</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603C52C-5E29-41AF-BAA3-8217E886DA08}" type="slidenum">
              <a:rPr lang="en-US" smtClean="0"/>
              <a:t>‹#›</a:t>
            </a:fld>
            <a:endParaRPr lang="en-US" dirty="0"/>
          </a:p>
        </p:txBody>
      </p:sp>
    </p:spTree>
    <p:extLst>
      <p:ext uri="{BB962C8B-B14F-4D97-AF65-F5344CB8AC3E}">
        <p14:creationId xmlns:p14="http://schemas.microsoft.com/office/powerpoint/2010/main" val="196196172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gn="just">
              <a:lnSpc>
                <a:spcPct val="150000"/>
              </a:lnSpc>
              <a:spcBef>
                <a:spcPts val="0"/>
              </a:spcBef>
              <a:spcAft>
                <a:spcPts val="800"/>
              </a:spcAft>
            </a:pPr>
            <a:r>
              <a:rPr lang="en-US" sz="1200" dirty="0">
                <a:effectLst/>
                <a:latin typeface="Times New Roman" panose="02020603050405020304" pitchFamily="18" charset="0"/>
                <a:ea typeface="Calibri" panose="020F0502020204030204" pitchFamily="34" charset="0"/>
                <a:cs typeface="Times New Roman" panose="02020603050405020304" pitchFamily="18" charset="0"/>
              </a:rPr>
              <a:t>The business plan presentations aim to provide an extensive look at the specific steps that the proposed digital-first business concept “PharmaAve” is required to release itself as well as serve as a guideline for achieving short and long-term objectives of the business. </a:t>
            </a:r>
            <a:r>
              <a:rPr lang="en-US" sz="1200">
                <a:effectLst/>
                <a:latin typeface="Times New Roman" panose="02020603050405020304" pitchFamily="18" charset="0"/>
                <a:ea typeface="Calibri" panose="020F0502020204030204" pitchFamily="34" charset="0"/>
                <a:cs typeface="Times New Roman" panose="02020603050405020304" pitchFamily="18" charset="0"/>
              </a:rPr>
              <a:t>As per a standard business plan, the presentation will go through discussing the proposed business, its offerings, and target market, conducting market analysis as well as developing plans for marketing, future financials and team management.</a:t>
            </a:r>
          </a:p>
          <a:p>
            <a:endParaRPr lang="en-US"/>
          </a:p>
        </p:txBody>
      </p:sp>
      <p:sp>
        <p:nvSpPr>
          <p:cNvPr id="4" name="Slide Number Placeholder 3"/>
          <p:cNvSpPr>
            <a:spLocks noGrp="1"/>
          </p:cNvSpPr>
          <p:nvPr>
            <p:ph type="sldNum" sz="quarter" idx="5"/>
          </p:nvPr>
        </p:nvSpPr>
        <p:spPr/>
        <p:txBody>
          <a:bodyPr/>
          <a:lstStyle/>
          <a:p>
            <a:fld id="{5603C52C-5E29-41AF-BAA3-8217E886DA08}" type="slidenum">
              <a:rPr lang="en-US" smtClean="0"/>
              <a:t>3</a:t>
            </a:fld>
            <a:endParaRPr lang="en-US" dirty="0"/>
          </a:p>
        </p:txBody>
      </p:sp>
    </p:spTree>
    <p:extLst>
      <p:ext uri="{BB962C8B-B14F-4D97-AF65-F5344CB8AC3E}">
        <p14:creationId xmlns:p14="http://schemas.microsoft.com/office/powerpoint/2010/main" val="331982552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gn="just">
              <a:lnSpc>
                <a:spcPct val="150000"/>
              </a:lnSpc>
              <a:spcBef>
                <a:spcPts val="0"/>
              </a:spcBef>
              <a:spcAft>
                <a:spcPts val="800"/>
              </a:spcAft>
            </a:pPr>
            <a:r>
              <a:rPr lang="en-US" sz="1200" dirty="0">
                <a:effectLst/>
                <a:latin typeface="Times New Roman" panose="02020603050405020304" pitchFamily="18" charset="0"/>
                <a:ea typeface="Calibri" panose="020F0502020204030204" pitchFamily="34" charset="0"/>
                <a:cs typeface="Times New Roman" panose="02020603050405020304" pitchFamily="18" charset="0"/>
              </a:rPr>
              <a:t>PharmaAve is a UK-based digital pharmacy that is headquartered in London and </a:t>
            </a:r>
            <a:r>
              <a:rPr lang="en-US" sz="1200" dirty="0" err="1">
                <a:effectLst/>
                <a:latin typeface="Times New Roman" panose="02020603050405020304" pitchFamily="18" charset="0"/>
                <a:ea typeface="Calibri" panose="020F0502020204030204" pitchFamily="34" charset="0"/>
                <a:cs typeface="Times New Roman" panose="02020603050405020304" pitchFamily="18" charset="0"/>
              </a:rPr>
              <a:t>specialises</a:t>
            </a:r>
            <a:r>
              <a:rPr lang="en-US" sz="1200" dirty="0">
                <a:effectLst/>
                <a:latin typeface="Times New Roman" panose="02020603050405020304" pitchFamily="18" charset="0"/>
                <a:ea typeface="Calibri" panose="020F0502020204030204" pitchFamily="34" charset="0"/>
                <a:cs typeface="Times New Roman" panose="02020603050405020304" pitchFamily="18" charset="0"/>
              </a:rPr>
              <a:t> to offer prescriptions at the best price with free home delivery with a wide range of selected medications. The business is integrated with a digital-driven model and leans more so on IT in its key operations. The brand offers its customers the opportunity to purchase medicines online, sitting at home, while the medicine is delivered to them at their doorsteps. PharmaAve is similar to that Pharmacy2u.co.uk, Blink RX, Amazon Pharmacy, Select RX etc. (Williams, 2022).</a:t>
            </a:r>
          </a:p>
          <a:p>
            <a:endParaRPr lang="en-US" dirty="0"/>
          </a:p>
        </p:txBody>
      </p:sp>
      <p:sp>
        <p:nvSpPr>
          <p:cNvPr id="4" name="Slide Number Placeholder 3"/>
          <p:cNvSpPr>
            <a:spLocks noGrp="1"/>
          </p:cNvSpPr>
          <p:nvPr>
            <p:ph type="sldNum" sz="quarter" idx="5"/>
          </p:nvPr>
        </p:nvSpPr>
        <p:spPr/>
        <p:txBody>
          <a:bodyPr/>
          <a:lstStyle/>
          <a:p>
            <a:fld id="{5603C52C-5E29-41AF-BAA3-8217E886DA08}" type="slidenum">
              <a:rPr lang="en-US" smtClean="0"/>
              <a:t>4</a:t>
            </a:fld>
            <a:endParaRPr lang="en-US" dirty="0"/>
          </a:p>
        </p:txBody>
      </p:sp>
    </p:spTree>
    <p:extLst>
      <p:ext uri="{BB962C8B-B14F-4D97-AF65-F5344CB8AC3E}">
        <p14:creationId xmlns:p14="http://schemas.microsoft.com/office/powerpoint/2010/main" val="65148838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gn="just">
              <a:lnSpc>
                <a:spcPct val="150000"/>
              </a:lnSpc>
              <a:spcBef>
                <a:spcPts val="0"/>
              </a:spcBef>
              <a:spcAft>
                <a:spcPts val="800"/>
              </a:spcAft>
            </a:pPr>
            <a:r>
              <a:rPr lang="en-US" sz="1200" dirty="0">
                <a:effectLst/>
                <a:latin typeface="Times New Roman" panose="02020603050405020304" pitchFamily="18" charset="0"/>
                <a:ea typeface="Calibri" panose="020F0502020204030204" pitchFamily="34" charset="0"/>
                <a:cs typeface="Times New Roman" panose="02020603050405020304" pitchFamily="18" charset="0"/>
              </a:rPr>
              <a:t>As an eCommerce pharmaceutical business, the main product and service of the brand are to offer its target audiences the convenience of getting in contact with a licensed practitioner that writes them prescriptions within 24 hours and sells the prescribed medicines and delivers them to their home without any hassle from the perspective of the customer. The medicines are at the best prices and PharmaEve offers free shipping on selected products. From prescribed to none prescribed medicines, health and wellness products, protein shakes, vitamin and protein pills etc. a wide variety of goods that are common to a physical pharmacy are offered at PharmaAve</a:t>
            </a:r>
          </a:p>
          <a:p>
            <a:endParaRPr lang="en-US" dirty="0"/>
          </a:p>
        </p:txBody>
      </p:sp>
      <p:sp>
        <p:nvSpPr>
          <p:cNvPr id="4" name="Slide Number Placeholder 3"/>
          <p:cNvSpPr>
            <a:spLocks noGrp="1"/>
          </p:cNvSpPr>
          <p:nvPr>
            <p:ph type="sldNum" sz="quarter" idx="5"/>
          </p:nvPr>
        </p:nvSpPr>
        <p:spPr/>
        <p:txBody>
          <a:bodyPr/>
          <a:lstStyle/>
          <a:p>
            <a:fld id="{5603C52C-5E29-41AF-BAA3-8217E886DA08}" type="slidenum">
              <a:rPr lang="en-US" smtClean="0"/>
              <a:t>5</a:t>
            </a:fld>
            <a:endParaRPr lang="en-US" dirty="0"/>
          </a:p>
        </p:txBody>
      </p:sp>
    </p:spTree>
    <p:extLst>
      <p:ext uri="{BB962C8B-B14F-4D97-AF65-F5344CB8AC3E}">
        <p14:creationId xmlns:p14="http://schemas.microsoft.com/office/powerpoint/2010/main" val="188069924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gn="just">
              <a:lnSpc>
                <a:spcPct val="150000"/>
              </a:lnSpc>
              <a:spcBef>
                <a:spcPts val="0"/>
              </a:spcBef>
              <a:spcAft>
                <a:spcPts val="800"/>
              </a:spcAft>
            </a:pPr>
            <a:r>
              <a:rPr lang="en-US" sz="1200" dirty="0">
                <a:effectLst/>
                <a:latin typeface="Times New Roman" panose="02020603050405020304" pitchFamily="18" charset="0"/>
                <a:ea typeface="Calibri" panose="020F0502020204030204" pitchFamily="34" charset="0"/>
                <a:cs typeface="Times New Roman" panose="02020603050405020304" pitchFamily="18" charset="0"/>
              </a:rPr>
              <a:t>Strengths- </a:t>
            </a:r>
          </a:p>
          <a:p>
            <a:pPr marL="342900" marR="0" lvl="0" indent="-342900" algn="just">
              <a:lnSpc>
                <a:spcPct val="150000"/>
              </a:lnSpc>
              <a:spcBef>
                <a:spcPts val="0"/>
              </a:spcBef>
              <a:spcAft>
                <a:spcPts val="0"/>
              </a:spcAft>
              <a:buFont typeface="Symbol" panose="05050102010706020507" pitchFamily="18" charset="2"/>
              <a:buChar char=""/>
            </a:pPr>
            <a:r>
              <a:rPr lang="en-US" sz="1200" dirty="0">
                <a:effectLst/>
                <a:latin typeface="Times New Roman" panose="02020603050405020304" pitchFamily="18" charset="0"/>
                <a:ea typeface="Calibri" panose="020F0502020204030204" pitchFamily="34" charset="0"/>
                <a:cs typeface="Times New Roman" panose="02020603050405020304" pitchFamily="18" charset="0"/>
              </a:rPr>
              <a:t>PharmaEve provides medicines at the best price in the market</a:t>
            </a:r>
          </a:p>
          <a:p>
            <a:pPr marL="342900" marR="0" lvl="0" indent="-342900" algn="just">
              <a:lnSpc>
                <a:spcPct val="150000"/>
              </a:lnSpc>
              <a:spcBef>
                <a:spcPts val="0"/>
              </a:spcBef>
              <a:spcAft>
                <a:spcPts val="0"/>
              </a:spcAft>
              <a:buFont typeface="Symbol" panose="05050102010706020507" pitchFamily="18" charset="2"/>
              <a:buChar char=""/>
            </a:pPr>
            <a:r>
              <a:rPr lang="en-US" sz="1200" dirty="0">
                <a:effectLst/>
                <a:latin typeface="Times New Roman" panose="02020603050405020304" pitchFamily="18" charset="0"/>
                <a:ea typeface="Calibri" panose="020F0502020204030204" pitchFamily="34" charset="0"/>
                <a:cs typeface="Times New Roman" panose="02020603050405020304" pitchFamily="18" charset="0"/>
              </a:rPr>
              <a:t>The service is convenient and offers rapid delivery</a:t>
            </a:r>
          </a:p>
          <a:p>
            <a:pPr marL="342900" marR="0" lvl="0" indent="-342900" algn="just">
              <a:lnSpc>
                <a:spcPct val="150000"/>
              </a:lnSpc>
              <a:spcBef>
                <a:spcPts val="0"/>
              </a:spcBef>
              <a:spcAft>
                <a:spcPts val="0"/>
              </a:spcAft>
              <a:buFont typeface="Symbol" panose="05050102010706020507" pitchFamily="18" charset="2"/>
              <a:buChar char=""/>
            </a:pPr>
            <a:r>
              <a:rPr lang="en-US" sz="1200" dirty="0">
                <a:effectLst/>
                <a:latin typeface="Times New Roman" panose="02020603050405020304" pitchFamily="18" charset="0"/>
                <a:ea typeface="Calibri" panose="020F0502020204030204" pitchFamily="34" charset="0"/>
                <a:cs typeface="Times New Roman" panose="02020603050405020304" pitchFamily="18" charset="0"/>
              </a:rPr>
              <a:t>Licensed practitioners on board 24/7</a:t>
            </a:r>
          </a:p>
          <a:p>
            <a:pPr marL="342900" marR="0" lvl="0" indent="-342900" algn="just">
              <a:lnSpc>
                <a:spcPct val="150000"/>
              </a:lnSpc>
              <a:spcBef>
                <a:spcPts val="0"/>
              </a:spcBef>
              <a:spcAft>
                <a:spcPts val="0"/>
              </a:spcAft>
              <a:buFont typeface="Symbol" panose="05050102010706020507" pitchFamily="18" charset="2"/>
              <a:buChar char=""/>
            </a:pPr>
            <a:r>
              <a:rPr lang="en-US" sz="1200" dirty="0">
                <a:effectLst/>
                <a:latin typeface="Times New Roman" panose="02020603050405020304" pitchFamily="18" charset="0"/>
                <a:ea typeface="Calibri" panose="020F0502020204030204" pitchFamily="34" charset="0"/>
                <a:cs typeface="Times New Roman" panose="02020603050405020304" pitchFamily="18" charset="0"/>
              </a:rPr>
              <a:t>Free shipping for a few selected products</a:t>
            </a:r>
          </a:p>
          <a:p>
            <a:pPr marL="342900" marR="0" lvl="0" indent="-342900" algn="just">
              <a:lnSpc>
                <a:spcPct val="150000"/>
              </a:lnSpc>
              <a:spcBef>
                <a:spcPts val="0"/>
              </a:spcBef>
              <a:spcAft>
                <a:spcPts val="800"/>
              </a:spcAft>
              <a:buFont typeface="Symbol" panose="05050102010706020507" pitchFamily="18" charset="2"/>
              <a:buChar char=""/>
            </a:pPr>
            <a:r>
              <a:rPr lang="en-US" sz="1200" dirty="0">
                <a:effectLst/>
                <a:latin typeface="Times New Roman" panose="02020603050405020304" pitchFamily="18" charset="0"/>
                <a:ea typeface="Calibri" panose="020F0502020204030204" pitchFamily="34" charset="0"/>
                <a:cs typeface="Times New Roman" panose="02020603050405020304" pitchFamily="18" charset="0"/>
              </a:rPr>
              <a:t>Being a digital business saves the cost of operating and maintaining a physical pharmacy (Cohan, 2018)</a:t>
            </a:r>
          </a:p>
          <a:p>
            <a:pPr marL="0" marR="0" algn="just">
              <a:lnSpc>
                <a:spcPct val="150000"/>
              </a:lnSpc>
              <a:spcBef>
                <a:spcPts val="0"/>
              </a:spcBef>
              <a:spcAft>
                <a:spcPts val="800"/>
              </a:spcAft>
            </a:pPr>
            <a:r>
              <a:rPr lang="en-US" sz="1200" dirty="0">
                <a:effectLst/>
                <a:latin typeface="Times New Roman" panose="02020603050405020304" pitchFamily="18" charset="0"/>
                <a:ea typeface="Calibri" panose="020F0502020204030204" pitchFamily="34" charset="0"/>
                <a:cs typeface="Times New Roman" panose="02020603050405020304" pitchFamily="18" charset="0"/>
              </a:rPr>
              <a:t>Weaknesses-</a:t>
            </a:r>
          </a:p>
          <a:p>
            <a:pPr marL="342900" marR="0" lvl="0" indent="-342900" algn="just">
              <a:lnSpc>
                <a:spcPct val="150000"/>
              </a:lnSpc>
              <a:spcBef>
                <a:spcPts val="0"/>
              </a:spcBef>
              <a:spcAft>
                <a:spcPts val="0"/>
              </a:spcAft>
              <a:buFont typeface="Symbol" panose="05050102010706020507" pitchFamily="18" charset="2"/>
              <a:buChar char=""/>
            </a:pPr>
            <a:r>
              <a:rPr lang="en-US" sz="1200" dirty="0">
                <a:effectLst/>
                <a:latin typeface="Times New Roman" panose="02020603050405020304" pitchFamily="18" charset="0"/>
                <a:ea typeface="Calibri" panose="020F0502020204030204" pitchFamily="34" charset="0"/>
                <a:cs typeface="Times New Roman" panose="02020603050405020304" pitchFamily="18" charset="0"/>
              </a:rPr>
              <a:t>Lack of business experience of the entrepreneurs</a:t>
            </a:r>
          </a:p>
          <a:p>
            <a:pPr marL="342900" marR="0" lvl="0" indent="-342900" algn="just">
              <a:lnSpc>
                <a:spcPct val="150000"/>
              </a:lnSpc>
              <a:spcBef>
                <a:spcPts val="0"/>
              </a:spcBef>
              <a:spcAft>
                <a:spcPts val="800"/>
              </a:spcAft>
              <a:buFont typeface="Symbol" panose="05050102010706020507" pitchFamily="18" charset="2"/>
              <a:buChar char=""/>
            </a:pPr>
            <a:r>
              <a:rPr lang="en-US" sz="1200" dirty="0">
                <a:effectLst/>
                <a:latin typeface="Times New Roman" panose="02020603050405020304" pitchFamily="18" charset="0"/>
                <a:ea typeface="Calibri" panose="020F0502020204030204" pitchFamily="34" charset="0"/>
                <a:cs typeface="Times New Roman" panose="02020603050405020304" pitchFamily="18" charset="0"/>
              </a:rPr>
              <a:t>The nature of online businesses might raise concerns to some regarding fraudulent</a:t>
            </a:r>
          </a:p>
          <a:p>
            <a:pPr marL="0" marR="0" algn="just">
              <a:lnSpc>
                <a:spcPct val="150000"/>
              </a:lnSpc>
              <a:spcBef>
                <a:spcPts val="0"/>
              </a:spcBef>
              <a:spcAft>
                <a:spcPts val="800"/>
              </a:spcAft>
            </a:pPr>
            <a:r>
              <a:rPr lang="en-US" sz="1200" dirty="0">
                <a:effectLst/>
                <a:latin typeface="Times New Roman" panose="02020603050405020304" pitchFamily="18" charset="0"/>
                <a:ea typeface="Calibri" panose="020F0502020204030204" pitchFamily="34" charset="0"/>
                <a:cs typeface="Times New Roman" panose="02020603050405020304" pitchFamily="18" charset="0"/>
              </a:rPr>
              <a:t>Opportunities- </a:t>
            </a:r>
          </a:p>
          <a:p>
            <a:pPr marL="342900" marR="0" lvl="0" indent="-342900" algn="just">
              <a:lnSpc>
                <a:spcPct val="150000"/>
              </a:lnSpc>
              <a:spcBef>
                <a:spcPts val="0"/>
              </a:spcBef>
              <a:spcAft>
                <a:spcPts val="0"/>
              </a:spcAft>
              <a:buFont typeface="Symbol" panose="05050102010706020507" pitchFamily="18" charset="2"/>
              <a:buChar char=""/>
            </a:pPr>
            <a:r>
              <a:rPr lang="en-US" sz="1200" dirty="0">
                <a:effectLst/>
                <a:latin typeface="Times New Roman" panose="02020603050405020304" pitchFamily="18" charset="0"/>
                <a:ea typeface="Calibri" panose="020F0502020204030204" pitchFamily="34" charset="0"/>
                <a:cs typeface="Times New Roman" panose="02020603050405020304" pitchFamily="18" charset="0"/>
              </a:rPr>
              <a:t>The support is provided by the governments in the form of start-up grants of £20,000 each</a:t>
            </a:r>
          </a:p>
          <a:p>
            <a:pPr marL="342900" marR="0" lvl="0" indent="-342900" algn="just">
              <a:lnSpc>
                <a:spcPct val="150000"/>
              </a:lnSpc>
              <a:spcBef>
                <a:spcPts val="0"/>
              </a:spcBef>
              <a:spcAft>
                <a:spcPts val="0"/>
              </a:spcAft>
              <a:buFont typeface="Symbol" panose="05050102010706020507" pitchFamily="18" charset="2"/>
              <a:buChar char=""/>
            </a:pPr>
            <a:r>
              <a:rPr lang="en-US" sz="1200" dirty="0">
                <a:effectLst/>
                <a:latin typeface="Times New Roman" panose="02020603050405020304" pitchFamily="18" charset="0"/>
                <a:ea typeface="Calibri" panose="020F0502020204030204" pitchFamily="34" charset="0"/>
                <a:cs typeface="Times New Roman" panose="02020603050405020304" pitchFamily="18" charset="0"/>
              </a:rPr>
              <a:t>The size of the global online pharmacy market (68,382.3 million USD) as of 2021 (</a:t>
            </a:r>
            <a:r>
              <a:rPr lang="en-US" sz="1200" dirty="0" err="1">
                <a:effectLst/>
                <a:latin typeface="Times New Roman" panose="02020603050405020304" pitchFamily="18" charset="0"/>
                <a:ea typeface="Calibri" panose="020F0502020204030204" pitchFamily="34" charset="0"/>
                <a:cs typeface="Times New Roman" panose="02020603050405020304" pitchFamily="18" charset="0"/>
              </a:rPr>
              <a:t>PSMarketResearch</a:t>
            </a:r>
            <a:r>
              <a:rPr lang="en-US" sz="1200" dirty="0">
                <a:effectLst/>
                <a:latin typeface="Times New Roman" panose="02020603050405020304" pitchFamily="18" charset="0"/>
                <a:ea typeface="Calibri" panose="020F0502020204030204" pitchFamily="34" charset="0"/>
                <a:cs typeface="Times New Roman" panose="02020603050405020304" pitchFamily="18" charset="0"/>
              </a:rPr>
              <a:t>, 2022)</a:t>
            </a:r>
          </a:p>
          <a:p>
            <a:pPr marL="342900" marR="0" lvl="0" indent="-342900" algn="just">
              <a:lnSpc>
                <a:spcPct val="150000"/>
              </a:lnSpc>
              <a:spcBef>
                <a:spcPts val="0"/>
              </a:spcBef>
              <a:spcAft>
                <a:spcPts val="800"/>
              </a:spcAft>
              <a:buFont typeface="Symbol" panose="05050102010706020507" pitchFamily="18" charset="2"/>
              <a:buChar char=""/>
            </a:pPr>
            <a:r>
              <a:rPr lang="en-US" sz="1200" dirty="0">
                <a:effectLst/>
                <a:latin typeface="Times New Roman" panose="02020603050405020304" pitchFamily="18" charset="0"/>
                <a:ea typeface="Calibri" panose="020F0502020204030204" pitchFamily="34" charset="0"/>
                <a:cs typeface="Times New Roman" panose="02020603050405020304" pitchFamily="18" charset="0"/>
              </a:rPr>
              <a:t>The advancements sustained in the ICT environment lead to better consumer engagement</a:t>
            </a:r>
          </a:p>
          <a:p>
            <a:pPr marL="0" marR="0" algn="just">
              <a:lnSpc>
                <a:spcPct val="150000"/>
              </a:lnSpc>
              <a:spcBef>
                <a:spcPts val="0"/>
              </a:spcBef>
              <a:spcAft>
                <a:spcPts val="800"/>
              </a:spcAft>
            </a:pPr>
            <a:r>
              <a:rPr lang="en-US" sz="1200" dirty="0">
                <a:effectLst/>
                <a:latin typeface="Times New Roman" panose="02020603050405020304" pitchFamily="18" charset="0"/>
                <a:ea typeface="Calibri" panose="020F0502020204030204" pitchFamily="34" charset="0"/>
                <a:cs typeface="Times New Roman" panose="02020603050405020304" pitchFamily="18" charset="0"/>
              </a:rPr>
              <a:t>Threats-</a:t>
            </a:r>
          </a:p>
          <a:p>
            <a:pPr marL="342900" marR="0" lvl="0" indent="-342900" algn="just">
              <a:lnSpc>
                <a:spcPct val="150000"/>
              </a:lnSpc>
              <a:spcBef>
                <a:spcPts val="0"/>
              </a:spcBef>
              <a:spcAft>
                <a:spcPts val="800"/>
              </a:spcAft>
              <a:buFont typeface="Symbol" panose="05050102010706020507" pitchFamily="18" charset="2"/>
              <a:buChar char=""/>
            </a:pPr>
            <a:r>
              <a:rPr lang="en-US" sz="1200" dirty="0">
                <a:effectLst/>
                <a:latin typeface="Times New Roman" panose="02020603050405020304" pitchFamily="18" charset="0"/>
                <a:ea typeface="Calibri" panose="020F0502020204030204" pitchFamily="34" charset="0"/>
                <a:cs typeface="Times New Roman" panose="02020603050405020304" pitchFamily="18" charset="0"/>
              </a:rPr>
              <a:t>The increasing threat, especially from the likes of Pharmacy2u.co.uk, Blink RX, Amazon Pharmacy, and Select RX etc. (Williams, 2022).</a:t>
            </a:r>
          </a:p>
          <a:p>
            <a:endParaRPr lang="en-US" dirty="0"/>
          </a:p>
        </p:txBody>
      </p:sp>
      <p:sp>
        <p:nvSpPr>
          <p:cNvPr id="4" name="Slide Number Placeholder 3"/>
          <p:cNvSpPr>
            <a:spLocks noGrp="1"/>
          </p:cNvSpPr>
          <p:nvPr>
            <p:ph type="sldNum" sz="quarter" idx="5"/>
          </p:nvPr>
        </p:nvSpPr>
        <p:spPr/>
        <p:txBody>
          <a:bodyPr/>
          <a:lstStyle/>
          <a:p>
            <a:fld id="{5603C52C-5E29-41AF-BAA3-8217E886DA08}" type="slidenum">
              <a:rPr lang="en-US" smtClean="0"/>
              <a:t>6</a:t>
            </a:fld>
            <a:endParaRPr lang="en-US" dirty="0"/>
          </a:p>
        </p:txBody>
      </p:sp>
    </p:spTree>
    <p:extLst>
      <p:ext uri="{BB962C8B-B14F-4D97-AF65-F5344CB8AC3E}">
        <p14:creationId xmlns:p14="http://schemas.microsoft.com/office/powerpoint/2010/main" val="159539826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gn="just">
              <a:lnSpc>
                <a:spcPct val="150000"/>
              </a:lnSpc>
              <a:spcBef>
                <a:spcPts val="0"/>
              </a:spcBef>
              <a:spcAft>
                <a:spcPts val="800"/>
              </a:spcAft>
            </a:pPr>
            <a:r>
              <a:rPr lang="en-US" sz="1200" b="1" dirty="0">
                <a:effectLst/>
                <a:latin typeface="Times New Roman" panose="02020603050405020304" pitchFamily="18" charset="0"/>
                <a:ea typeface="Calibri" panose="020F0502020204030204" pitchFamily="34" charset="0"/>
                <a:cs typeface="Times New Roman" panose="02020603050405020304" pitchFamily="18" charset="0"/>
              </a:rPr>
              <a:t>Political-</a:t>
            </a:r>
            <a:r>
              <a:rPr lang="en-US" sz="1200" dirty="0">
                <a:effectLst/>
                <a:latin typeface="Times New Roman" panose="02020603050405020304" pitchFamily="18" charset="0"/>
                <a:ea typeface="Calibri" panose="020F0502020204030204" pitchFamily="34" charset="0"/>
                <a:cs typeface="Times New Roman" panose="02020603050405020304" pitchFamily="18" charset="0"/>
              </a:rPr>
              <a:t> The stability of the UK’s political environment. The regulatory system regarding the eCommerce industry is overall less strict than that of the EU. </a:t>
            </a:r>
          </a:p>
          <a:p>
            <a:pPr marL="0" marR="0" algn="just">
              <a:lnSpc>
                <a:spcPct val="150000"/>
              </a:lnSpc>
              <a:spcBef>
                <a:spcPts val="0"/>
              </a:spcBef>
              <a:spcAft>
                <a:spcPts val="800"/>
              </a:spcAft>
            </a:pPr>
            <a:r>
              <a:rPr lang="en-US" sz="1200" b="1" dirty="0">
                <a:effectLst/>
                <a:latin typeface="Times New Roman" panose="02020603050405020304" pitchFamily="18" charset="0"/>
                <a:ea typeface="Calibri" panose="020F0502020204030204" pitchFamily="34" charset="0"/>
                <a:cs typeface="Times New Roman" panose="02020603050405020304" pitchFamily="18" charset="0"/>
              </a:rPr>
              <a:t>Economic</a:t>
            </a:r>
            <a:r>
              <a:rPr lang="en-US" sz="1200" dirty="0">
                <a:effectLst/>
                <a:latin typeface="Times New Roman" panose="02020603050405020304" pitchFamily="18" charset="0"/>
                <a:ea typeface="Calibri" panose="020F0502020204030204" pitchFamily="34" charset="0"/>
                <a:cs typeface="Times New Roman" panose="02020603050405020304" pitchFamily="18" charset="0"/>
              </a:rPr>
              <a:t>- The size of the global online pharmacy market (68,382.3 million USD) as of 2021 and the economy in the UK exhibit growth potential for eCommerce businesses (</a:t>
            </a:r>
            <a:r>
              <a:rPr lang="en-US" sz="1200" dirty="0" err="1">
                <a:effectLst/>
                <a:latin typeface="Times New Roman" panose="02020603050405020304" pitchFamily="18" charset="0"/>
                <a:ea typeface="Calibri" panose="020F0502020204030204" pitchFamily="34" charset="0"/>
                <a:cs typeface="Times New Roman" panose="02020603050405020304" pitchFamily="18" charset="0"/>
              </a:rPr>
              <a:t>PSMarketResearch</a:t>
            </a:r>
            <a:r>
              <a:rPr lang="en-US" sz="1200" dirty="0">
                <a:effectLst/>
                <a:latin typeface="Times New Roman" panose="02020603050405020304" pitchFamily="18" charset="0"/>
                <a:ea typeface="Calibri" panose="020F0502020204030204" pitchFamily="34" charset="0"/>
                <a:cs typeface="Times New Roman" panose="02020603050405020304" pitchFamily="18" charset="0"/>
              </a:rPr>
              <a:t>, 2022). This has led eCommerce brands such as Pharmacy2u.co.uk to achieve their status quo and generate a revenue of 184 million USD. </a:t>
            </a:r>
          </a:p>
          <a:p>
            <a:pPr marL="0" marR="0" algn="just">
              <a:lnSpc>
                <a:spcPct val="150000"/>
              </a:lnSpc>
              <a:spcBef>
                <a:spcPts val="0"/>
              </a:spcBef>
              <a:spcAft>
                <a:spcPts val="800"/>
              </a:spcAft>
            </a:pPr>
            <a:r>
              <a:rPr lang="en-US" sz="1200" b="1" dirty="0">
                <a:effectLst/>
                <a:latin typeface="Times New Roman" panose="02020603050405020304" pitchFamily="18" charset="0"/>
                <a:ea typeface="Calibri" panose="020F0502020204030204" pitchFamily="34" charset="0"/>
                <a:cs typeface="Times New Roman" panose="02020603050405020304" pitchFamily="18" charset="0"/>
              </a:rPr>
              <a:t>Socio-logical</a:t>
            </a:r>
            <a:r>
              <a:rPr lang="en-US" sz="1200" dirty="0">
                <a:effectLst/>
                <a:latin typeface="Times New Roman" panose="02020603050405020304" pitchFamily="18" charset="0"/>
                <a:ea typeface="Calibri" panose="020F0502020204030204" pitchFamily="34" charset="0"/>
                <a:cs typeface="Times New Roman" panose="02020603050405020304" pitchFamily="18" charset="0"/>
              </a:rPr>
              <a:t>- Nowadays people are accustomed to online shopping as a vast majority browse and purchase online frequently. The convenience of being checked, and prescribed and the medicines getting delivered to their homes, are major selling points of the business. Although societal norms and beliefs such as the concern with the eCommerce businesses being mostly fraud will hurt the growth of PharmaAve (Morrison, 2017).</a:t>
            </a:r>
          </a:p>
          <a:p>
            <a:pPr marL="0" marR="0" algn="just">
              <a:lnSpc>
                <a:spcPct val="150000"/>
              </a:lnSpc>
              <a:spcBef>
                <a:spcPts val="0"/>
              </a:spcBef>
              <a:spcAft>
                <a:spcPts val="800"/>
              </a:spcAft>
            </a:pPr>
            <a:r>
              <a:rPr lang="en-US" sz="1200" b="1" dirty="0">
                <a:effectLst/>
                <a:latin typeface="Times New Roman" panose="02020603050405020304" pitchFamily="18" charset="0"/>
                <a:ea typeface="Calibri" panose="020F0502020204030204" pitchFamily="34" charset="0"/>
                <a:cs typeface="Times New Roman" panose="02020603050405020304" pitchFamily="18" charset="0"/>
              </a:rPr>
              <a:t>Technological</a:t>
            </a:r>
            <a:r>
              <a:rPr lang="en-US" sz="1200" dirty="0">
                <a:effectLst/>
                <a:latin typeface="Times New Roman" panose="02020603050405020304" pitchFamily="18" charset="0"/>
                <a:ea typeface="Calibri" panose="020F0502020204030204" pitchFamily="34" charset="0"/>
                <a:cs typeface="Times New Roman" panose="02020603050405020304" pitchFamily="18" charset="0"/>
              </a:rPr>
              <a:t>- The advancements in the ICT environment paving the way for better e-commerce infrastructure, better communication, engagement and operational efficiencies (</a:t>
            </a:r>
            <a:r>
              <a:rPr lang="en-US" sz="1200" dirty="0" err="1">
                <a:effectLst/>
                <a:latin typeface="Times New Roman" panose="02020603050405020304" pitchFamily="18" charset="0"/>
                <a:ea typeface="Calibri" panose="020F0502020204030204" pitchFamily="34" charset="0"/>
                <a:cs typeface="Times New Roman" panose="02020603050405020304" pitchFamily="18" charset="0"/>
              </a:rPr>
              <a:t>Deiss</a:t>
            </a:r>
            <a:r>
              <a:rPr lang="en-US" sz="1200" dirty="0">
                <a:effectLst/>
                <a:latin typeface="Times New Roman" panose="02020603050405020304" pitchFamily="18" charset="0"/>
                <a:ea typeface="Calibri" panose="020F0502020204030204" pitchFamily="34" charset="0"/>
                <a:cs typeface="Times New Roman" panose="02020603050405020304" pitchFamily="18" charset="0"/>
              </a:rPr>
              <a:t> &amp; </a:t>
            </a:r>
            <a:r>
              <a:rPr lang="en-US" sz="1200" dirty="0" err="1">
                <a:effectLst/>
                <a:latin typeface="Times New Roman" panose="02020603050405020304" pitchFamily="18" charset="0"/>
                <a:ea typeface="Calibri" panose="020F0502020204030204" pitchFamily="34" charset="0"/>
                <a:cs typeface="Times New Roman" panose="02020603050405020304" pitchFamily="18" charset="0"/>
              </a:rPr>
              <a:t>Henneberry</a:t>
            </a:r>
            <a:r>
              <a:rPr lang="en-US" sz="1200" dirty="0">
                <a:effectLst/>
                <a:latin typeface="Times New Roman" panose="02020603050405020304" pitchFamily="18" charset="0"/>
                <a:ea typeface="Calibri" panose="020F0502020204030204" pitchFamily="34" charset="0"/>
                <a:cs typeface="Times New Roman" panose="02020603050405020304" pitchFamily="18" charset="0"/>
              </a:rPr>
              <a:t>, 2021). </a:t>
            </a:r>
          </a:p>
          <a:p>
            <a:endParaRPr lang="en-US" dirty="0"/>
          </a:p>
        </p:txBody>
      </p:sp>
      <p:sp>
        <p:nvSpPr>
          <p:cNvPr id="4" name="Slide Number Placeholder 3"/>
          <p:cNvSpPr>
            <a:spLocks noGrp="1"/>
          </p:cNvSpPr>
          <p:nvPr>
            <p:ph type="sldNum" sz="quarter" idx="5"/>
          </p:nvPr>
        </p:nvSpPr>
        <p:spPr/>
        <p:txBody>
          <a:bodyPr/>
          <a:lstStyle/>
          <a:p>
            <a:fld id="{5603C52C-5E29-41AF-BAA3-8217E886DA08}" type="slidenum">
              <a:rPr lang="en-US" smtClean="0"/>
              <a:t>7</a:t>
            </a:fld>
            <a:endParaRPr lang="en-US" dirty="0"/>
          </a:p>
        </p:txBody>
      </p:sp>
    </p:spTree>
    <p:extLst>
      <p:ext uri="{BB962C8B-B14F-4D97-AF65-F5344CB8AC3E}">
        <p14:creationId xmlns:p14="http://schemas.microsoft.com/office/powerpoint/2010/main" val="399320220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gn="just">
              <a:lnSpc>
                <a:spcPct val="150000"/>
              </a:lnSpc>
              <a:spcBef>
                <a:spcPts val="0"/>
              </a:spcBef>
              <a:spcAft>
                <a:spcPts val="800"/>
              </a:spcAft>
            </a:pPr>
            <a:r>
              <a:rPr lang="en-US" sz="1200" dirty="0">
                <a:effectLst/>
                <a:latin typeface="Times New Roman" panose="02020603050405020304" pitchFamily="18" charset="0"/>
                <a:ea typeface="Calibri" panose="020F0502020204030204" pitchFamily="34" charset="0"/>
                <a:cs typeface="Times New Roman" panose="02020603050405020304" pitchFamily="18" charset="0"/>
              </a:rPr>
              <a:t>The target market of PharmaAve is primarily the people of the UK who seeks convenient and urgent check-up with health practitioners, are prescribed necessary medicines to help with their illness or sickness, and purchase medicines and healthcare products online to save time and energy. The target age demographic is people in the age between 30-50 and older (</a:t>
            </a:r>
            <a:r>
              <a:rPr lang="en-US" sz="1200" dirty="0" err="1">
                <a:effectLst/>
                <a:latin typeface="Times New Roman" panose="02020603050405020304" pitchFamily="18" charset="0"/>
                <a:ea typeface="Calibri" panose="020F0502020204030204" pitchFamily="34" charset="0"/>
                <a:cs typeface="Times New Roman" panose="02020603050405020304" pitchFamily="18" charset="0"/>
              </a:rPr>
              <a:t>PSMarketResearch</a:t>
            </a:r>
            <a:r>
              <a:rPr lang="en-US" sz="1200" dirty="0">
                <a:effectLst/>
                <a:latin typeface="Times New Roman" panose="02020603050405020304" pitchFamily="18" charset="0"/>
                <a:ea typeface="Calibri" panose="020F0502020204030204" pitchFamily="34" charset="0"/>
                <a:cs typeface="Times New Roman" panose="02020603050405020304" pitchFamily="18" charset="0"/>
              </a:rPr>
              <a:t>, 2022). Contrary to </a:t>
            </a:r>
            <a:r>
              <a:rPr lang="en-US" sz="1200" dirty="0" err="1">
                <a:effectLst/>
                <a:latin typeface="Times New Roman" panose="02020603050405020304" pitchFamily="18" charset="0"/>
                <a:ea typeface="Calibri" panose="020F0502020204030204" pitchFamily="34" charset="0"/>
                <a:cs typeface="Times New Roman" panose="02020603050405020304" pitchFamily="18" charset="0"/>
              </a:rPr>
              <a:t>many’s</a:t>
            </a:r>
            <a:r>
              <a:rPr lang="en-US" sz="1200" dirty="0">
                <a:effectLst/>
                <a:latin typeface="Times New Roman" panose="02020603050405020304" pitchFamily="18" charset="0"/>
                <a:ea typeface="Calibri" panose="020F0502020204030204" pitchFamily="34" charset="0"/>
                <a:cs typeface="Times New Roman" panose="02020603050405020304" pitchFamily="18" charset="0"/>
              </a:rPr>
              <a:t> beliefs, baby boomers are considered a major fuel for the American e-pharmacy market.</a:t>
            </a:r>
          </a:p>
          <a:p>
            <a:endParaRPr lang="en-US" dirty="0"/>
          </a:p>
        </p:txBody>
      </p:sp>
      <p:sp>
        <p:nvSpPr>
          <p:cNvPr id="4" name="Slide Number Placeholder 3"/>
          <p:cNvSpPr>
            <a:spLocks noGrp="1"/>
          </p:cNvSpPr>
          <p:nvPr>
            <p:ph type="sldNum" sz="quarter" idx="5"/>
          </p:nvPr>
        </p:nvSpPr>
        <p:spPr/>
        <p:txBody>
          <a:bodyPr/>
          <a:lstStyle/>
          <a:p>
            <a:fld id="{5603C52C-5E29-41AF-BAA3-8217E886DA08}" type="slidenum">
              <a:rPr lang="en-US" smtClean="0"/>
              <a:t>8</a:t>
            </a:fld>
            <a:endParaRPr lang="en-US" dirty="0"/>
          </a:p>
        </p:txBody>
      </p:sp>
    </p:spTree>
    <p:extLst>
      <p:ext uri="{BB962C8B-B14F-4D97-AF65-F5344CB8AC3E}">
        <p14:creationId xmlns:p14="http://schemas.microsoft.com/office/powerpoint/2010/main" val="311992190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gn="just">
              <a:lnSpc>
                <a:spcPct val="150000"/>
              </a:lnSpc>
              <a:spcBef>
                <a:spcPts val="0"/>
              </a:spcBef>
              <a:spcAft>
                <a:spcPts val="800"/>
              </a:spcAft>
            </a:pPr>
            <a:r>
              <a:rPr lang="en-US" sz="1200" b="1" dirty="0">
                <a:effectLst/>
                <a:latin typeface="Times New Roman" panose="02020603050405020304" pitchFamily="18" charset="0"/>
                <a:ea typeface="Calibri" panose="020F0502020204030204" pitchFamily="34" charset="0"/>
                <a:cs typeface="Times New Roman" panose="02020603050405020304" pitchFamily="18" charset="0"/>
              </a:rPr>
              <a:t>Product</a:t>
            </a:r>
            <a:r>
              <a:rPr lang="en-US" sz="1200" dirty="0">
                <a:effectLst/>
                <a:latin typeface="Times New Roman" panose="02020603050405020304" pitchFamily="18" charset="0"/>
                <a:ea typeface="Calibri" panose="020F0502020204030204" pitchFamily="34" charset="0"/>
                <a:cs typeface="Times New Roman" panose="02020603050405020304" pitchFamily="18" charset="0"/>
              </a:rPr>
              <a:t>- From prescribed to none prescribed medicines, health and wellness products, skincare, protein shakes, vitamin and protein pills etc. a wide variety of goods that are common to a physical pharmacy are offered at PharmaAve.</a:t>
            </a:r>
          </a:p>
          <a:p>
            <a:pPr marL="0" marR="0" algn="just">
              <a:lnSpc>
                <a:spcPct val="150000"/>
              </a:lnSpc>
              <a:spcBef>
                <a:spcPts val="0"/>
              </a:spcBef>
              <a:spcAft>
                <a:spcPts val="800"/>
              </a:spcAft>
            </a:pPr>
            <a:r>
              <a:rPr lang="en-US" sz="1200" b="1" dirty="0">
                <a:effectLst/>
                <a:latin typeface="Times New Roman" panose="02020603050405020304" pitchFamily="18" charset="0"/>
                <a:ea typeface="Calibri" panose="020F0502020204030204" pitchFamily="34" charset="0"/>
                <a:cs typeface="Times New Roman" panose="02020603050405020304" pitchFamily="18" charset="0"/>
              </a:rPr>
              <a:t>Price</a:t>
            </a:r>
            <a:r>
              <a:rPr lang="en-US" sz="1200" dirty="0">
                <a:effectLst/>
                <a:latin typeface="Times New Roman" panose="02020603050405020304" pitchFamily="18" charset="0"/>
                <a:ea typeface="Calibri" panose="020F0502020204030204" pitchFamily="34" charset="0"/>
                <a:cs typeface="Times New Roman" panose="02020603050405020304" pitchFamily="18" charset="0"/>
              </a:rPr>
              <a:t>- The business will adopt a competitive pricing model to set the prices of its services and products which means it will offer the best price in the market to establish and retain competitiveness (BDC Editorial, 2022). </a:t>
            </a:r>
          </a:p>
          <a:p>
            <a:pPr marL="0" marR="0" algn="just">
              <a:lnSpc>
                <a:spcPct val="150000"/>
              </a:lnSpc>
              <a:spcBef>
                <a:spcPts val="0"/>
              </a:spcBef>
              <a:spcAft>
                <a:spcPts val="800"/>
              </a:spcAft>
            </a:pPr>
            <a:r>
              <a:rPr lang="en-US" sz="1200" b="1" dirty="0">
                <a:effectLst/>
                <a:latin typeface="Times New Roman" panose="02020603050405020304" pitchFamily="18" charset="0"/>
                <a:ea typeface="Calibri" panose="020F0502020204030204" pitchFamily="34" charset="0"/>
                <a:cs typeface="Times New Roman" panose="02020603050405020304" pitchFamily="18" charset="0"/>
              </a:rPr>
              <a:t>Place</a:t>
            </a:r>
            <a:r>
              <a:rPr lang="en-US" sz="1200" dirty="0">
                <a:effectLst/>
                <a:latin typeface="Times New Roman" panose="02020603050405020304" pitchFamily="18" charset="0"/>
                <a:ea typeface="Calibri" panose="020F0502020204030204" pitchFamily="34" charset="0"/>
                <a:cs typeface="Times New Roman" panose="02020603050405020304" pitchFamily="18" charset="0"/>
              </a:rPr>
              <a:t>- The target location strategy for PharmaAve is </a:t>
            </a:r>
            <a:r>
              <a:rPr lang="en-US" sz="1200" dirty="0" err="1">
                <a:effectLst/>
                <a:latin typeface="Times New Roman" panose="02020603050405020304" pitchFamily="18" charset="0"/>
                <a:ea typeface="Calibri" panose="020F0502020204030204" pitchFamily="34" charset="0"/>
                <a:cs typeface="Times New Roman" panose="02020603050405020304" pitchFamily="18" charset="0"/>
              </a:rPr>
              <a:t>centred</a:t>
            </a:r>
            <a:r>
              <a:rPr lang="en-US" sz="1200" dirty="0">
                <a:effectLst/>
                <a:latin typeface="Times New Roman" panose="02020603050405020304" pitchFamily="18" charset="0"/>
                <a:ea typeface="Calibri" panose="020F0502020204030204" pitchFamily="34" charset="0"/>
                <a:cs typeface="Times New Roman" panose="02020603050405020304" pitchFamily="18" charset="0"/>
              </a:rPr>
              <a:t> around London. The brand won’t have a dedicated store or pharmacy that supports visiting rather will have warehouses and a head office. The Digital model is integrated as it is an e-pharmacy. </a:t>
            </a:r>
          </a:p>
          <a:p>
            <a:pPr marL="0" marR="0" algn="just">
              <a:lnSpc>
                <a:spcPct val="150000"/>
              </a:lnSpc>
              <a:spcBef>
                <a:spcPts val="0"/>
              </a:spcBef>
              <a:spcAft>
                <a:spcPts val="800"/>
              </a:spcAft>
            </a:pPr>
            <a:r>
              <a:rPr lang="en-US" sz="1200" b="1" dirty="0">
                <a:effectLst/>
                <a:latin typeface="Times New Roman" panose="02020603050405020304" pitchFamily="18" charset="0"/>
                <a:ea typeface="Calibri" panose="020F0502020204030204" pitchFamily="34" charset="0"/>
                <a:cs typeface="Times New Roman" panose="02020603050405020304" pitchFamily="18" charset="0"/>
              </a:rPr>
              <a:t>Promotion</a:t>
            </a:r>
            <a:r>
              <a:rPr lang="en-US" sz="1200" dirty="0">
                <a:effectLst/>
                <a:latin typeface="Times New Roman" panose="02020603050405020304" pitchFamily="18" charset="0"/>
                <a:ea typeface="Calibri" panose="020F0502020204030204" pitchFamily="34" charset="0"/>
                <a:cs typeface="Times New Roman" panose="02020603050405020304" pitchFamily="18" charset="0"/>
              </a:rPr>
              <a:t>- A mixture of digital marketing and traditional marketing. Digital approaches such as social media marketing, influencer marketing, email marketing and SEO (Harrison, 2020). Traditional approaches i.e., print media, billboards, posters, banners, radio advertisements etc. Discounts will be offered on almost every product and selected products will be paired with free shipping.</a:t>
            </a:r>
          </a:p>
          <a:p>
            <a:endParaRPr lang="en-US" dirty="0"/>
          </a:p>
        </p:txBody>
      </p:sp>
      <p:sp>
        <p:nvSpPr>
          <p:cNvPr id="4" name="Slide Number Placeholder 3"/>
          <p:cNvSpPr>
            <a:spLocks noGrp="1"/>
          </p:cNvSpPr>
          <p:nvPr>
            <p:ph type="sldNum" sz="quarter" idx="5"/>
          </p:nvPr>
        </p:nvSpPr>
        <p:spPr/>
        <p:txBody>
          <a:bodyPr/>
          <a:lstStyle/>
          <a:p>
            <a:fld id="{5603C52C-5E29-41AF-BAA3-8217E886DA08}" type="slidenum">
              <a:rPr lang="en-US" smtClean="0"/>
              <a:t>9</a:t>
            </a:fld>
            <a:endParaRPr lang="en-US" dirty="0"/>
          </a:p>
        </p:txBody>
      </p:sp>
    </p:spTree>
    <p:extLst>
      <p:ext uri="{BB962C8B-B14F-4D97-AF65-F5344CB8AC3E}">
        <p14:creationId xmlns:p14="http://schemas.microsoft.com/office/powerpoint/2010/main" val="102417755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gn="just">
              <a:lnSpc>
                <a:spcPct val="150000"/>
              </a:lnSpc>
              <a:spcBef>
                <a:spcPts val="0"/>
              </a:spcBef>
              <a:spcAft>
                <a:spcPts val="800"/>
              </a:spcAft>
            </a:pPr>
            <a:r>
              <a:rPr lang="en-US" sz="1200" dirty="0">
                <a:effectLst/>
                <a:latin typeface="Times New Roman" panose="02020603050405020304" pitchFamily="18" charset="0"/>
                <a:ea typeface="Calibri" panose="020F0502020204030204" pitchFamily="34" charset="0"/>
                <a:cs typeface="Times New Roman" panose="02020603050405020304" pitchFamily="18" charset="0"/>
              </a:rPr>
              <a:t>PharmaAve will integrate a functional organisational structure where the business is divided into distinct divisions and teams such as sales, marketing, IT, finance, HR and administration (</a:t>
            </a:r>
            <a:r>
              <a:rPr lang="en-US" sz="1200" dirty="0" err="1">
                <a:effectLst/>
                <a:latin typeface="Times New Roman" panose="02020603050405020304" pitchFamily="18" charset="0"/>
                <a:ea typeface="Calibri" panose="020F0502020204030204" pitchFamily="34" charset="0"/>
                <a:cs typeface="Times New Roman" panose="02020603050405020304" pitchFamily="18" charset="0"/>
              </a:rPr>
              <a:t>Polskii</a:t>
            </a:r>
            <a:r>
              <a:rPr lang="en-US" sz="1200" dirty="0">
                <a:effectLst/>
                <a:latin typeface="Times New Roman" panose="02020603050405020304" pitchFamily="18" charset="0"/>
                <a:ea typeface="Calibri" panose="020F0502020204030204" pitchFamily="34" charset="0"/>
                <a:cs typeface="Times New Roman" panose="02020603050405020304" pitchFamily="18" charset="0"/>
              </a:rPr>
              <a:t>, 2021). Chief Technology Officer will be in charge of the IT division and the Chief marketing officer will manage sales and marketing while an HRIS specialist will be brought in to deal with recruitment, performance management and compensation. At the top of the management, hierarchy would be the Chief Executive Officer.</a:t>
            </a:r>
          </a:p>
          <a:p>
            <a:endParaRPr lang="en-US" dirty="0"/>
          </a:p>
        </p:txBody>
      </p:sp>
      <p:sp>
        <p:nvSpPr>
          <p:cNvPr id="4" name="Slide Number Placeholder 3"/>
          <p:cNvSpPr>
            <a:spLocks noGrp="1"/>
          </p:cNvSpPr>
          <p:nvPr>
            <p:ph type="sldNum" sz="quarter" idx="5"/>
          </p:nvPr>
        </p:nvSpPr>
        <p:spPr/>
        <p:txBody>
          <a:bodyPr/>
          <a:lstStyle/>
          <a:p>
            <a:fld id="{5603C52C-5E29-41AF-BAA3-8217E886DA08}" type="slidenum">
              <a:rPr lang="en-US" smtClean="0"/>
              <a:t>10</a:t>
            </a:fld>
            <a:endParaRPr lang="en-US" dirty="0"/>
          </a:p>
        </p:txBody>
      </p:sp>
    </p:spTree>
    <p:extLst>
      <p:ext uri="{BB962C8B-B14F-4D97-AF65-F5344CB8AC3E}">
        <p14:creationId xmlns:p14="http://schemas.microsoft.com/office/powerpoint/2010/main" val="210008367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cost of establishment and basic operations for PharmaAve is estimated to be around £35000. To gather the investment required, the most viable source of funding has been decided as the form of a Government Start-up grant and bank loans. The first exhibits the lowest profitability 0.85% while year 2 picks up quite the speed at 6.4%. Then the number gradually grows between years 3-5. The ROI for year 1 is low but the later years have been projected to bring in big numbers such as the case with years 4 and 5 which entail 43.7% and 44.1%. The investment shows potential for long-term viability.</a:t>
            </a:r>
          </a:p>
        </p:txBody>
      </p:sp>
      <p:sp>
        <p:nvSpPr>
          <p:cNvPr id="4" name="Slide Number Placeholder 3"/>
          <p:cNvSpPr>
            <a:spLocks noGrp="1"/>
          </p:cNvSpPr>
          <p:nvPr>
            <p:ph type="sldNum" sz="quarter" idx="5"/>
          </p:nvPr>
        </p:nvSpPr>
        <p:spPr/>
        <p:txBody>
          <a:bodyPr/>
          <a:lstStyle/>
          <a:p>
            <a:fld id="{5603C52C-5E29-41AF-BAA3-8217E886DA08}" type="slidenum">
              <a:rPr lang="en-US" smtClean="0"/>
              <a:t>11</a:t>
            </a:fld>
            <a:endParaRPr lang="en-US" dirty="0"/>
          </a:p>
        </p:txBody>
      </p:sp>
    </p:spTree>
    <p:extLst>
      <p:ext uri="{BB962C8B-B14F-4D97-AF65-F5344CB8AC3E}">
        <p14:creationId xmlns:p14="http://schemas.microsoft.com/office/powerpoint/2010/main" val="275693318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gn="just">
              <a:lnSpc>
                <a:spcPct val="150000"/>
              </a:lnSpc>
              <a:spcBef>
                <a:spcPts val="0"/>
              </a:spcBef>
              <a:spcAft>
                <a:spcPts val="800"/>
              </a:spcAft>
            </a:pPr>
            <a:r>
              <a:rPr lang="en-US" sz="1200" dirty="0">
                <a:effectLst/>
                <a:latin typeface="Times New Roman" panose="02020603050405020304" pitchFamily="18" charset="0"/>
                <a:ea typeface="Calibri" panose="020F0502020204030204" pitchFamily="34" charset="0"/>
                <a:cs typeface="Times New Roman" panose="02020603050405020304" pitchFamily="18" charset="0"/>
              </a:rPr>
              <a:t>With a detailed business plan, the executives of PharmaAve may achieve a successful start-up, given if necessary strategic actions are taken with a certain amount of risks involved. A risk-taking mentality is required in start-ups as the higher the risk, the bigger the profit. Growth via the innovation model will be sustained and technological advancements will be prioritized to </a:t>
            </a:r>
            <a:r>
              <a:rPr lang="en-US" sz="1200" dirty="0" err="1">
                <a:effectLst/>
                <a:latin typeface="Times New Roman" panose="02020603050405020304" pitchFamily="18" charset="0"/>
                <a:ea typeface="Calibri" panose="020F0502020204030204" pitchFamily="34" charset="0"/>
                <a:cs typeface="Times New Roman" panose="02020603050405020304" pitchFamily="18" charset="0"/>
              </a:rPr>
              <a:t>maximise</a:t>
            </a:r>
            <a:r>
              <a:rPr lang="en-US" sz="1200" dirty="0">
                <a:effectLst/>
                <a:latin typeface="Times New Roman" panose="02020603050405020304" pitchFamily="18" charset="0"/>
                <a:ea typeface="Calibri" panose="020F0502020204030204" pitchFamily="34" charset="0"/>
                <a:cs typeface="Times New Roman" panose="02020603050405020304" pitchFamily="18" charset="0"/>
              </a:rPr>
              <a:t> communication and operational excellence.</a:t>
            </a:r>
          </a:p>
          <a:p>
            <a:endParaRPr lang="en-US" dirty="0"/>
          </a:p>
        </p:txBody>
      </p:sp>
      <p:sp>
        <p:nvSpPr>
          <p:cNvPr id="4" name="Slide Number Placeholder 3"/>
          <p:cNvSpPr>
            <a:spLocks noGrp="1"/>
          </p:cNvSpPr>
          <p:nvPr>
            <p:ph type="sldNum" sz="quarter" idx="5"/>
          </p:nvPr>
        </p:nvSpPr>
        <p:spPr/>
        <p:txBody>
          <a:bodyPr/>
          <a:lstStyle/>
          <a:p>
            <a:fld id="{5603C52C-5E29-41AF-BAA3-8217E886DA08}" type="slidenum">
              <a:rPr lang="en-US" smtClean="0"/>
              <a:t>12</a:t>
            </a:fld>
            <a:endParaRPr lang="en-US" dirty="0"/>
          </a:p>
        </p:txBody>
      </p:sp>
    </p:spTree>
    <p:extLst>
      <p:ext uri="{BB962C8B-B14F-4D97-AF65-F5344CB8AC3E}">
        <p14:creationId xmlns:p14="http://schemas.microsoft.com/office/powerpoint/2010/main" val="3539270566"/>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7" name="Picture 6"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ctrTitle"/>
          </p:nvPr>
        </p:nvSpPr>
        <p:spPr>
          <a:xfrm>
            <a:off x="1371600" y="1803405"/>
            <a:ext cx="9448800" cy="1825096"/>
          </a:xfrm>
        </p:spPr>
        <p:txBody>
          <a:bodyPr anchor="b">
            <a:normAutofit/>
          </a:bodyPr>
          <a:lstStyle>
            <a:lvl1pPr algn="l">
              <a:defRPr sz="6000"/>
            </a:lvl1pPr>
          </a:lstStyle>
          <a:p>
            <a:r>
              <a:rPr lang="en-US"/>
              <a:t>Click to edit Master title style</a:t>
            </a:r>
          </a:p>
        </p:txBody>
      </p:sp>
      <p:sp>
        <p:nvSpPr>
          <p:cNvPr id="3" name="Subtitle 2"/>
          <p:cNvSpPr>
            <a:spLocks noGrp="1"/>
          </p:cNvSpPr>
          <p:nvPr>
            <p:ph type="subTitle" idx="1"/>
          </p:nvPr>
        </p:nvSpPr>
        <p:spPr>
          <a:xfrm>
            <a:off x="1371600" y="3632201"/>
            <a:ext cx="9448800" cy="685800"/>
          </a:xfrm>
        </p:spPr>
        <p:txBody>
          <a:bodyPr>
            <a:normAutofit/>
          </a:bodyPr>
          <a:lstStyle>
            <a:lvl1pPr marL="0" indent="0" algn="l">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a:xfrm>
            <a:off x="7909561" y="4314328"/>
            <a:ext cx="2910840" cy="374642"/>
          </a:xfrm>
        </p:spPr>
        <p:txBody>
          <a:bodyPr/>
          <a:lstStyle/>
          <a:p>
            <a:fld id="{3A750590-9F9A-443B-9295-A3931D8194B1}" type="datetime1">
              <a:rPr lang="en-US" smtClean="0"/>
              <a:t>11/5/2022</a:t>
            </a:fld>
            <a:endParaRPr lang="en-US" dirty="0"/>
          </a:p>
        </p:txBody>
      </p:sp>
      <p:sp>
        <p:nvSpPr>
          <p:cNvPr id="5" name="Footer Placeholder 4"/>
          <p:cNvSpPr>
            <a:spLocks noGrp="1"/>
          </p:cNvSpPr>
          <p:nvPr>
            <p:ph type="ftr" sz="quarter" idx="11"/>
          </p:nvPr>
        </p:nvSpPr>
        <p:spPr>
          <a:xfrm>
            <a:off x="1371600" y="4323845"/>
            <a:ext cx="6400800" cy="365125"/>
          </a:xfrm>
        </p:spPr>
        <p:txBody>
          <a:bodyPr/>
          <a:lstStyle/>
          <a:p>
            <a:endParaRPr lang="en-US" dirty="0"/>
          </a:p>
        </p:txBody>
      </p:sp>
      <p:sp>
        <p:nvSpPr>
          <p:cNvPr id="6" name="Slide Number Placeholder 5"/>
          <p:cNvSpPr>
            <a:spLocks noGrp="1"/>
          </p:cNvSpPr>
          <p:nvPr>
            <p:ph type="sldNum" sz="quarter" idx="12"/>
          </p:nvPr>
        </p:nvSpPr>
        <p:spPr>
          <a:xfrm>
            <a:off x="8077200" y="1430866"/>
            <a:ext cx="2743200" cy="365125"/>
          </a:xfrm>
        </p:spPr>
        <p:txBody>
          <a:bodyPr/>
          <a:lstStyle/>
          <a:p>
            <a:fld id="{6D22F896-40B5-4ADD-8801-0D06FADFA095}" type="slidenum">
              <a:rPr lang="en-US" dirty="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3B75B4BE-627A-4EC1-99E1-6F1AA97AB802}" type="datetime1">
              <a:rPr lang="en-US" smtClean="0"/>
              <a:t>11/5/2022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9" name="Picture 8"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685800" y="753533"/>
            <a:ext cx="10820399" cy="2801935"/>
          </a:xfrm>
        </p:spPr>
        <p:txBody>
          <a:bodyPr anchor="b">
            <a:normAutofit/>
          </a:bodyPr>
          <a:lstStyle>
            <a:lvl1pPr algn="r">
              <a:defRPr sz="4000"/>
            </a:lvl1pPr>
          </a:lstStyle>
          <a:p>
            <a:r>
              <a:rPr lang="en-US"/>
              <a:t>Click to edit Master title style</a:t>
            </a:r>
          </a:p>
        </p:txBody>
      </p:sp>
      <p:sp>
        <p:nvSpPr>
          <p:cNvPr id="3" name="Text Placeholder 2"/>
          <p:cNvSpPr>
            <a:spLocks noGrp="1"/>
          </p:cNvSpPr>
          <p:nvPr>
            <p:ph type="body" idx="1"/>
          </p:nvPr>
        </p:nvSpPr>
        <p:spPr>
          <a:xfrm>
            <a:off x="1024467" y="3641725"/>
            <a:ext cx="10490200" cy="955675"/>
          </a:xfrm>
        </p:spPr>
        <p:txBody>
          <a:bodyPr>
            <a:normAutofit/>
          </a:bodyPr>
          <a:lstStyle>
            <a:lvl1pPr marL="0" indent="0" algn="r">
              <a:buNone/>
              <a:defRPr sz="22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7814452" y="381000"/>
            <a:ext cx="2910840" cy="365125"/>
          </a:xfrm>
        </p:spPr>
        <p:txBody>
          <a:bodyPr/>
          <a:lstStyle>
            <a:lvl1pPr algn="r">
              <a:defRPr/>
            </a:lvl1pPr>
          </a:lstStyle>
          <a:p>
            <a:fld id="{78BFACF8-E63D-4673-A128-83547867BB7A}" type="datetime1">
              <a:rPr lang="en-US" smtClean="0"/>
              <a:t>11/5/2022</a:t>
            </a:fld>
            <a:endParaRPr lang="en-US" dirty="0"/>
          </a:p>
        </p:txBody>
      </p:sp>
      <p:sp>
        <p:nvSpPr>
          <p:cNvPr id="5" name="Footer Placeholder 4"/>
          <p:cNvSpPr>
            <a:spLocks noGrp="1"/>
          </p:cNvSpPr>
          <p:nvPr>
            <p:ph type="ftr" sz="quarter" idx="11"/>
          </p:nvPr>
        </p:nvSpPr>
        <p:spPr>
          <a:xfrm>
            <a:off x="685800" y="381001"/>
            <a:ext cx="6991492" cy="364065"/>
          </a:xfrm>
        </p:spPr>
        <p:txBody>
          <a:bodyPr/>
          <a:lstStyle/>
          <a:p>
            <a:endParaRPr lang="en-US" dirty="0"/>
          </a:p>
        </p:txBody>
      </p:sp>
      <p:sp>
        <p:nvSpPr>
          <p:cNvPr id="6" name="Slide Number Placeholder 5"/>
          <p:cNvSpPr>
            <a:spLocks noGrp="1"/>
          </p:cNvSpPr>
          <p:nvPr>
            <p:ph type="sldNum" sz="quarter" idx="12"/>
          </p:nvPr>
        </p:nvSpPr>
        <p:spPr>
          <a:xfrm>
            <a:off x="10862452" y="381000"/>
            <a:ext cx="643748" cy="365125"/>
          </a:xfrm>
        </p:spPr>
        <p:txBody>
          <a:bodyPr/>
          <a:lstStyle/>
          <a:p>
            <a:fld id="{6D22F896-40B5-4ADD-8801-0D06FADFA095}" type="slidenum">
              <a:rPr lang="en-US" dirty="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85800" y="2194559"/>
            <a:ext cx="5334000" cy="402412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2194559"/>
            <a:ext cx="5334000" cy="402412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5BED6AC-4FBA-40BD-BE75-20DB64DA4BAD}" type="datetime1">
              <a:rPr lang="en-US" smtClean="0"/>
              <a:t>11/5/2022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895600" y="762000"/>
            <a:ext cx="8610600" cy="1295400"/>
          </a:xfrm>
        </p:spPr>
        <p:txBody>
          <a:bodyPr/>
          <a:lstStyle/>
          <a:p>
            <a:r>
              <a:rPr lang="en-US"/>
              <a:t>Click to edit Master title style</a:t>
            </a:r>
          </a:p>
        </p:txBody>
      </p:sp>
      <p:sp>
        <p:nvSpPr>
          <p:cNvPr id="3" name="Text Placeholder 2"/>
          <p:cNvSpPr>
            <a:spLocks noGrp="1"/>
          </p:cNvSpPr>
          <p:nvPr>
            <p:ph type="body" idx="1"/>
          </p:nvPr>
        </p:nvSpPr>
        <p:spPr>
          <a:xfrm>
            <a:off x="914409" y="2183802"/>
            <a:ext cx="5079991" cy="823912"/>
          </a:xfrm>
        </p:spPr>
        <p:txBody>
          <a:bodyPr anchor="b">
            <a:norm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85800" y="3132666"/>
            <a:ext cx="5311775" cy="308601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400800" y="2183802"/>
            <a:ext cx="5105400" cy="823912"/>
          </a:xfrm>
        </p:spPr>
        <p:txBody>
          <a:bodyPr anchor="b">
            <a:norm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3132666"/>
            <a:ext cx="5334000" cy="308601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3F933C87-D201-458A-93C0-8EDD9AC92D93}" type="datetime1">
              <a:rPr lang="en-US" smtClean="0"/>
              <a:t>11/5/2022</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6CE6829-5A25-485A-91B1-5D6D58BB9F23}" type="datetime1">
              <a:rPr lang="en-US" smtClean="0"/>
              <a:t>11/5/2022</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912F5CD-23D0-4DD1-85B1-71F1825FB3EC}" type="datetime1">
              <a:rPr lang="en-US" smtClean="0"/>
              <a:t>11/5/2022</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1524000"/>
            <a:ext cx="4114800" cy="1600200"/>
          </a:xfrm>
        </p:spPr>
        <p:txBody>
          <a:bodyPr anchor="b"/>
          <a:lstStyle>
            <a:lvl1pPr algn="l">
              <a:defRPr sz="3200"/>
            </a:lvl1pPr>
          </a:lstStyle>
          <a:p>
            <a:r>
              <a:rPr lang="en-US"/>
              <a:t>Click to edit Master title style</a:t>
            </a:r>
          </a:p>
        </p:txBody>
      </p:sp>
      <p:sp>
        <p:nvSpPr>
          <p:cNvPr id="3" name="Content Placeholder 2"/>
          <p:cNvSpPr>
            <a:spLocks noGrp="1"/>
          </p:cNvSpPr>
          <p:nvPr>
            <p:ph idx="1"/>
          </p:nvPr>
        </p:nvSpPr>
        <p:spPr>
          <a:xfrm>
            <a:off x="4995582" y="746759"/>
            <a:ext cx="6510618" cy="5471925"/>
          </a:xfrm>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85800" y="3124199"/>
            <a:ext cx="4114800" cy="3094485"/>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38BA5035-C284-496A-B076-BA73A8FA5D8B}" type="datetime1">
              <a:rPr lang="en-US" smtClean="0"/>
              <a:t>11/5/2022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1524000"/>
            <a:ext cx="6873240" cy="1600200"/>
          </a:xfrm>
        </p:spPr>
        <p:txBody>
          <a:bodyPr anchor="b"/>
          <a:lstStyle>
            <a:lvl1pPr algn="l">
              <a:defRPr sz="3200"/>
            </a:lvl1pPr>
          </a:lstStyle>
          <a:p>
            <a:r>
              <a:rPr lang="en-US"/>
              <a:t>Click to edit Master title style</a:t>
            </a:r>
          </a:p>
        </p:txBody>
      </p:sp>
      <p:sp>
        <p:nvSpPr>
          <p:cNvPr id="3" name="Picture Placeholder 2"/>
          <p:cNvSpPr>
            <a:spLocks noGrp="1" noChangeAspect="1"/>
          </p:cNvSpPr>
          <p:nvPr>
            <p:ph type="pic" idx="1"/>
          </p:nvPr>
        </p:nvSpPr>
        <p:spPr>
          <a:xfrm>
            <a:off x="7861238" y="751241"/>
            <a:ext cx="3644962" cy="5467443"/>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85800" y="3124199"/>
            <a:ext cx="6873240" cy="3094485"/>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B40EB420-1875-490A-8C4B-7AAB939FBE08}" type="datetime1">
              <a:rPr lang="en-US" smtClean="0"/>
              <a:t>11/5/2022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777" y="4697360"/>
            <a:ext cx="10822034" cy="819355"/>
          </a:xfrm>
        </p:spPr>
        <p:txBody>
          <a:bodyPr anchor="b"/>
          <a:lstStyle>
            <a:lvl1pPr algn="l">
              <a:defRPr sz="3200"/>
            </a:lvl1pPr>
          </a:lstStyle>
          <a:p>
            <a:r>
              <a:rPr lang="en-US"/>
              <a:t>Click to edit Master title style</a:t>
            </a:r>
          </a:p>
        </p:txBody>
      </p:sp>
      <p:sp>
        <p:nvSpPr>
          <p:cNvPr id="3" name="Picture Placeholder 2"/>
          <p:cNvSpPr>
            <a:spLocks noGrp="1" noChangeAspect="1"/>
          </p:cNvSpPr>
          <p:nvPr>
            <p:ph type="pic" idx="1"/>
          </p:nvPr>
        </p:nvSpPr>
        <p:spPr>
          <a:xfrm>
            <a:off x="681727" y="941439"/>
            <a:ext cx="10821840" cy="3478161"/>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85800" y="5516715"/>
            <a:ext cx="10820400" cy="701969"/>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5F35805F-452B-497C-9BD6-2CDB6902F369}" type="datetime1">
              <a:rPr lang="en-US" smtClean="0"/>
              <a:t>11/5/2022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pic>
        <p:nvPicPr>
          <p:cNvPr id="8" name="Picture 7"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685800" y="753532"/>
            <a:ext cx="10820400" cy="2802467"/>
          </a:xfrm>
        </p:spPr>
        <p:txBody>
          <a:bodyPr anchor="ctr"/>
          <a:lstStyle>
            <a:lvl1pPr algn="l">
              <a:defRPr sz="3200"/>
            </a:lvl1pPr>
          </a:lstStyle>
          <a:p>
            <a:r>
              <a:rPr lang="en-US"/>
              <a:t>Click to edit Master title style</a:t>
            </a:r>
          </a:p>
        </p:txBody>
      </p:sp>
      <p:sp>
        <p:nvSpPr>
          <p:cNvPr id="4" name="Text Placeholder 3"/>
          <p:cNvSpPr>
            <a:spLocks noGrp="1"/>
          </p:cNvSpPr>
          <p:nvPr>
            <p:ph type="body" sz="half" idx="2"/>
          </p:nvPr>
        </p:nvSpPr>
        <p:spPr>
          <a:xfrm>
            <a:off x="1024467" y="3649133"/>
            <a:ext cx="10130516" cy="999067"/>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7814452" y="381000"/>
            <a:ext cx="2910840" cy="365125"/>
          </a:xfrm>
        </p:spPr>
        <p:txBody>
          <a:bodyPr/>
          <a:lstStyle>
            <a:lvl1pPr algn="r">
              <a:defRPr/>
            </a:lvl1pPr>
          </a:lstStyle>
          <a:p>
            <a:fld id="{FD3F7C6B-C82D-4D42-9929-D6E7E11D9A64}" type="datetime1">
              <a:rPr lang="en-US" smtClean="0"/>
              <a:t>11/5/2022</a:t>
            </a:fld>
            <a:endParaRPr lang="en-US" dirty="0"/>
          </a:p>
        </p:txBody>
      </p:sp>
      <p:sp>
        <p:nvSpPr>
          <p:cNvPr id="6" name="Footer Placeholder 5"/>
          <p:cNvSpPr>
            <a:spLocks noGrp="1"/>
          </p:cNvSpPr>
          <p:nvPr>
            <p:ph type="ftr" sz="quarter" idx="11"/>
          </p:nvPr>
        </p:nvSpPr>
        <p:spPr>
          <a:xfrm>
            <a:off x="685800" y="379941"/>
            <a:ext cx="6991492" cy="365125"/>
          </a:xfrm>
        </p:spPr>
        <p:txBody>
          <a:bodyPr/>
          <a:lstStyle/>
          <a:p>
            <a:endParaRPr lang="en-US" dirty="0"/>
          </a:p>
        </p:txBody>
      </p:sp>
      <p:sp>
        <p:nvSpPr>
          <p:cNvPr id="7" name="Slide Number Placeholder 6"/>
          <p:cNvSpPr>
            <a:spLocks noGrp="1"/>
          </p:cNvSpPr>
          <p:nvPr>
            <p:ph type="sldNum" sz="quarter" idx="12"/>
          </p:nvPr>
        </p:nvSpPr>
        <p:spPr>
          <a:xfrm>
            <a:off x="10862452" y="381000"/>
            <a:ext cx="643748" cy="365125"/>
          </a:xfrm>
        </p:spPr>
        <p:txBody>
          <a:bodyPr/>
          <a:lstStyle/>
          <a:p>
            <a:fld id="{6D22F896-40B5-4ADD-8801-0D06FADFA095}" type="slidenum">
              <a:rPr lang="en-US" dirty="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pic>
        <p:nvPicPr>
          <p:cNvPr id="13" name="Picture 12"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1024467" y="753533"/>
            <a:ext cx="10151533" cy="2604495"/>
          </a:xfrm>
        </p:spPr>
        <p:txBody>
          <a:bodyPr anchor="ctr"/>
          <a:lstStyle>
            <a:lvl1pPr algn="l">
              <a:defRPr sz="3200"/>
            </a:lvl1pPr>
          </a:lstStyle>
          <a:p>
            <a:r>
              <a:rPr lang="en-US"/>
              <a:t>Click to edit Master title style</a:t>
            </a:r>
          </a:p>
        </p:txBody>
      </p:sp>
      <p:sp>
        <p:nvSpPr>
          <p:cNvPr id="12" name="Text Placeholder 3"/>
          <p:cNvSpPr>
            <a:spLocks noGrp="1"/>
          </p:cNvSpPr>
          <p:nvPr>
            <p:ph type="body" sz="half" idx="13"/>
          </p:nvPr>
        </p:nvSpPr>
        <p:spPr>
          <a:xfrm>
            <a:off x="1303865" y="3365556"/>
            <a:ext cx="9592736" cy="444443"/>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4" name="Text Placeholder 3"/>
          <p:cNvSpPr>
            <a:spLocks noGrp="1"/>
          </p:cNvSpPr>
          <p:nvPr>
            <p:ph type="body" sz="half" idx="2"/>
          </p:nvPr>
        </p:nvSpPr>
        <p:spPr>
          <a:xfrm>
            <a:off x="1024467" y="3959862"/>
            <a:ext cx="10151533" cy="679871"/>
          </a:xfrm>
        </p:spPr>
        <p:txBody>
          <a:bodyPr anchor="ct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7814452" y="381000"/>
            <a:ext cx="2910840" cy="365125"/>
          </a:xfrm>
        </p:spPr>
        <p:txBody>
          <a:bodyPr/>
          <a:lstStyle>
            <a:lvl1pPr algn="r">
              <a:defRPr/>
            </a:lvl1pPr>
          </a:lstStyle>
          <a:p>
            <a:fld id="{10CF4779-62E8-4B21-A5D7-0AFB9DBD4358}" type="datetime1">
              <a:rPr lang="en-US" smtClean="0"/>
              <a:t>11/5/2022</a:t>
            </a:fld>
            <a:endParaRPr lang="en-US" dirty="0"/>
          </a:p>
        </p:txBody>
      </p:sp>
      <p:sp>
        <p:nvSpPr>
          <p:cNvPr id="6" name="Footer Placeholder 5"/>
          <p:cNvSpPr>
            <a:spLocks noGrp="1"/>
          </p:cNvSpPr>
          <p:nvPr>
            <p:ph type="ftr" sz="quarter" idx="11"/>
          </p:nvPr>
        </p:nvSpPr>
        <p:spPr>
          <a:xfrm>
            <a:off x="685800" y="379941"/>
            <a:ext cx="6991492" cy="365125"/>
          </a:xfrm>
        </p:spPr>
        <p:txBody>
          <a:bodyPr/>
          <a:lstStyle/>
          <a:p>
            <a:endParaRPr lang="en-US" dirty="0"/>
          </a:p>
        </p:txBody>
      </p:sp>
      <p:sp>
        <p:nvSpPr>
          <p:cNvPr id="7" name="Slide Number Placeholder 6"/>
          <p:cNvSpPr>
            <a:spLocks noGrp="1"/>
          </p:cNvSpPr>
          <p:nvPr>
            <p:ph type="sldNum" sz="quarter" idx="12"/>
          </p:nvPr>
        </p:nvSpPr>
        <p:spPr>
          <a:xfrm>
            <a:off x="10862452" y="381000"/>
            <a:ext cx="643748" cy="365125"/>
          </a:xfrm>
        </p:spPr>
        <p:txBody>
          <a:bodyPr/>
          <a:lstStyle/>
          <a:p>
            <a:fld id="{6D22F896-40B5-4ADD-8801-0D06FADFA095}" type="slidenum">
              <a:rPr lang="en-US" dirty="0"/>
              <a:t>‹#›</a:t>
            </a:fld>
            <a:endParaRPr lang="en-US" dirty="0"/>
          </a:p>
        </p:txBody>
      </p:sp>
      <p:sp>
        <p:nvSpPr>
          <p:cNvPr id="9" name="TextBox 8"/>
          <p:cNvSpPr txBox="1"/>
          <p:nvPr/>
        </p:nvSpPr>
        <p:spPr>
          <a:xfrm>
            <a:off x="476250" y="93345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0" name="TextBox 9"/>
          <p:cNvSpPr txBox="1"/>
          <p:nvPr/>
        </p:nvSpPr>
        <p:spPr>
          <a:xfrm>
            <a:off x="10984230" y="270129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pic>
        <p:nvPicPr>
          <p:cNvPr id="9" name="Picture 8"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1024495" y="1124701"/>
            <a:ext cx="10146186" cy="2511835"/>
          </a:xfrm>
        </p:spPr>
        <p:txBody>
          <a:bodyPr anchor="b"/>
          <a:lstStyle>
            <a:lvl1pPr algn="l">
              <a:defRPr sz="3200"/>
            </a:lvl1pPr>
          </a:lstStyle>
          <a:p>
            <a:r>
              <a:rPr lang="en-US"/>
              <a:t>Click to edit Master title style</a:t>
            </a:r>
          </a:p>
        </p:txBody>
      </p:sp>
      <p:sp>
        <p:nvSpPr>
          <p:cNvPr id="4" name="Text Placeholder 3"/>
          <p:cNvSpPr>
            <a:spLocks noGrp="1"/>
          </p:cNvSpPr>
          <p:nvPr>
            <p:ph type="body" sz="half" idx="2"/>
          </p:nvPr>
        </p:nvSpPr>
        <p:spPr>
          <a:xfrm>
            <a:off x="1024467" y="3648315"/>
            <a:ext cx="10144654" cy="999885"/>
          </a:xfrm>
        </p:spPr>
        <p:txBody>
          <a:bodyPr anchor="t"/>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7814452" y="378883"/>
            <a:ext cx="2910840" cy="365125"/>
          </a:xfrm>
        </p:spPr>
        <p:txBody>
          <a:bodyPr/>
          <a:lstStyle>
            <a:lvl1pPr algn="r">
              <a:defRPr/>
            </a:lvl1pPr>
          </a:lstStyle>
          <a:p>
            <a:fld id="{5F9D3375-5CD0-4576-BF96-ADFF24726FF8}" type="datetime1">
              <a:rPr lang="en-US" smtClean="0"/>
              <a:t>11/5/2022</a:t>
            </a:fld>
            <a:endParaRPr lang="en-US" dirty="0"/>
          </a:p>
        </p:txBody>
      </p:sp>
      <p:sp>
        <p:nvSpPr>
          <p:cNvPr id="6" name="Footer Placeholder 5"/>
          <p:cNvSpPr>
            <a:spLocks noGrp="1"/>
          </p:cNvSpPr>
          <p:nvPr>
            <p:ph type="ftr" sz="quarter" idx="11"/>
          </p:nvPr>
        </p:nvSpPr>
        <p:spPr>
          <a:xfrm>
            <a:off x="685800" y="378883"/>
            <a:ext cx="6991492" cy="365125"/>
          </a:xfrm>
        </p:spPr>
        <p:txBody>
          <a:bodyPr/>
          <a:lstStyle/>
          <a:p>
            <a:endParaRPr lang="en-US" dirty="0"/>
          </a:p>
        </p:txBody>
      </p:sp>
      <p:sp>
        <p:nvSpPr>
          <p:cNvPr id="7" name="Slide Number Placeholder 6"/>
          <p:cNvSpPr>
            <a:spLocks noGrp="1"/>
          </p:cNvSpPr>
          <p:nvPr>
            <p:ph type="sldNum" sz="quarter" idx="12"/>
          </p:nvPr>
        </p:nvSpPr>
        <p:spPr>
          <a:xfrm>
            <a:off x="10862452" y="381000"/>
            <a:ext cx="643748" cy="365125"/>
          </a:xfrm>
        </p:spPr>
        <p:txBody>
          <a:bodyPr/>
          <a:lstStyle/>
          <a:p>
            <a:fld id="{6D22F896-40B5-4ADD-8801-0D06FADFA095}" type="slidenum">
              <a:rPr lang="en-US" dirty="0"/>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2895600" y="761999"/>
            <a:ext cx="8610599" cy="1303867"/>
          </a:xfrm>
        </p:spPr>
        <p:txBody>
          <a:bodyPr/>
          <a:lstStyle/>
          <a:p>
            <a:r>
              <a:rPr lang="en-US"/>
              <a:t>Click to edit Master title style</a:t>
            </a:r>
          </a:p>
        </p:txBody>
      </p:sp>
      <p:sp>
        <p:nvSpPr>
          <p:cNvPr id="7" name="Text Placeholder 2"/>
          <p:cNvSpPr>
            <a:spLocks noGrp="1"/>
          </p:cNvSpPr>
          <p:nvPr>
            <p:ph type="body" idx="1"/>
          </p:nvPr>
        </p:nvSpPr>
        <p:spPr>
          <a:xfrm>
            <a:off x="685800" y="2202080"/>
            <a:ext cx="3456432" cy="617320"/>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8" name="Text Placeholder 3"/>
          <p:cNvSpPr>
            <a:spLocks noGrp="1"/>
          </p:cNvSpPr>
          <p:nvPr>
            <p:ph type="body" sz="half" idx="15"/>
          </p:nvPr>
        </p:nvSpPr>
        <p:spPr>
          <a:xfrm>
            <a:off x="685799" y="2904565"/>
            <a:ext cx="3456432" cy="331413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9" name="Text Placeholder 4"/>
          <p:cNvSpPr>
            <a:spLocks noGrp="1"/>
          </p:cNvSpPr>
          <p:nvPr>
            <p:ph type="body" sz="quarter" idx="3"/>
          </p:nvPr>
        </p:nvSpPr>
        <p:spPr>
          <a:xfrm>
            <a:off x="4368800" y="2201333"/>
            <a:ext cx="3456432" cy="626534"/>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0" name="Text Placeholder 3"/>
          <p:cNvSpPr>
            <a:spLocks noGrp="1"/>
          </p:cNvSpPr>
          <p:nvPr>
            <p:ph type="body" sz="half" idx="16"/>
          </p:nvPr>
        </p:nvSpPr>
        <p:spPr>
          <a:xfrm>
            <a:off x="4366858" y="2904067"/>
            <a:ext cx="3456432" cy="331461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1" name="Text Placeholder 4"/>
          <p:cNvSpPr>
            <a:spLocks noGrp="1"/>
          </p:cNvSpPr>
          <p:nvPr>
            <p:ph type="body" sz="quarter" idx="13"/>
          </p:nvPr>
        </p:nvSpPr>
        <p:spPr>
          <a:xfrm>
            <a:off x="8051800" y="2192866"/>
            <a:ext cx="3456432" cy="626534"/>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2" name="Text Placeholder 3"/>
          <p:cNvSpPr>
            <a:spLocks noGrp="1"/>
          </p:cNvSpPr>
          <p:nvPr>
            <p:ph type="body" sz="half" idx="17"/>
          </p:nvPr>
        </p:nvSpPr>
        <p:spPr>
          <a:xfrm>
            <a:off x="8051801" y="2904565"/>
            <a:ext cx="3456432" cy="331413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6FACD1F8-971E-4F8C-8737-750C12E93E08}" type="datetime1">
              <a:rPr lang="en-US" smtClean="0"/>
              <a:t>11/5/2022</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2895600" y="762000"/>
            <a:ext cx="8610599" cy="1295400"/>
          </a:xfrm>
        </p:spPr>
        <p:txBody>
          <a:bodyPr/>
          <a:lstStyle/>
          <a:p>
            <a:r>
              <a:rPr lang="en-US"/>
              <a:t>Click to edit Master title style</a:t>
            </a:r>
          </a:p>
        </p:txBody>
      </p:sp>
      <p:sp>
        <p:nvSpPr>
          <p:cNvPr id="19" name="Text Placeholder 2"/>
          <p:cNvSpPr>
            <a:spLocks noGrp="1"/>
          </p:cNvSpPr>
          <p:nvPr>
            <p:ph type="body" idx="1"/>
          </p:nvPr>
        </p:nvSpPr>
        <p:spPr>
          <a:xfrm>
            <a:off x="688618" y="4191000"/>
            <a:ext cx="3451582"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Picture Placeholder 2"/>
          <p:cNvSpPr>
            <a:spLocks noGrp="1" noChangeAspect="1"/>
          </p:cNvSpPr>
          <p:nvPr>
            <p:ph type="pic" idx="15"/>
          </p:nvPr>
        </p:nvSpPr>
        <p:spPr>
          <a:xfrm>
            <a:off x="688618" y="2362200"/>
            <a:ext cx="3451582"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1" name="Text Placeholder 3"/>
          <p:cNvSpPr>
            <a:spLocks noGrp="1"/>
          </p:cNvSpPr>
          <p:nvPr>
            <p:ph type="body" sz="half" idx="18"/>
          </p:nvPr>
        </p:nvSpPr>
        <p:spPr>
          <a:xfrm>
            <a:off x="688618" y="4873764"/>
            <a:ext cx="3451582" cy="134492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2" name="Text Placeholder 4"/>
          <p:cNvSpPr>
            <a:spLocks noGrp="1"/>
          </p:cNvSpPr>
          <p:nvPr>
            <p:ph type="body" sz="quarter" idx="3"/>
          </p:nvPr>
        </p:nvSpPr>
        <p:spPr>
          <a:xfrm>
            <a:off x="4374263" y="4191000"/>
            <a:ext cx="3448935"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3" name="Picture Placeholder 2"/>
          <p:cNvSpPr>
            <a:spLocks noGrp="1" noChangeAspect="1"/>
          </p:cNvSpPr>
          <p:nvPr>
            <p:ph type="pic" idx="21"/>
          </p:nvPr>
        </p:nvSpPr>
        <p:spPr>
          <a:xfrm>
            <a:off x="4374263" y="2362200"/>
            <a:ext cx="3448936"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19"/>
          </p:nvPr>
        </p:nvSpPr>
        <p:spPr>
          <a:xfrm>
            <a:off x="4374264" y="4873763"/>
            <a:ext cx="3448935" cy="134492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5" name="Text Placeholder 4"/>
          <p:cNvSpPr>
            <a:spLocks noGrp="1"/>
          </p:cNvSpPr>
          <p:nvPr>
            <p:ph type="body" sz="quarter" idx="13"/>
          </p:nvPr>
        </p:nvSpPr>
        <p:spPr>
          <a:xfrm>
            <a:off x="8049731" y="4191000"/>
            <a:ext cx="3456469"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6" name="Picture Placeholder 2"/>
          <p:cNvSpPr>
            <a:spLocks noGrp="1" noChangeAspect="1"/>
          </p:cNvSpPr>
          <p:nvPr>
            <p:ph type="pic" idx="22"/>
          </p:nvPr>
        </p:nvSpPr>
        <p:spPr>
          <a:xfrm>
            <a:off x="8049855" y="2362200"/>
            <a:ext cx="3447878"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7" name="Text Placeholder 3"/>
          <p:cNvSpPr>
            <a:spLocks noGrp="1"/>
          </p:cNvSpPr>
          <p:nvPr>
            <p:ph type="body" sz="half" idx="20"/>
          </p:nvPr>
        </p:nvSpPr>
        <p:spPr>
          <a:xfrm>
            <a:off x="8049731" y="4873761"/>
            <a:ext cx="3452445" cy="134492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2C7D1621-FA30-4D98-85E5-1409E6BEECDC}" type="datetime1">
              <a:rPr lang="en-US" smtClean="0"/>
              <a:t>11/5/2022</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a:xfrm>
            <a:off x="685800" y="2194559"/>
            <a:ext cx="10820400" cy="40241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F96F347-1B2F-4097-AEB5-4A26FB45D67A}" type="datetime1">
              <a:rPr lang="en-US" smtClean="0"/>
              <a:t>11/5/2022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pic>
        <p:nvPicPr>
          <p:cNvPr id="8" name="Picture 7"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Vertical Title 1"/>
          <p:cNvSpPr>
            <a:spLocks noGrp="1"/>
          </p:cNvSpPr>
          <p:nvPr>
            <p:ph type="title" orient="vert"/>
          </p:nvPr>
        </p:nvSpPr>
        <p:spPr>
          <a:xfrm>
            <a:off x="9448800" y="745066"/>
            <a:ext cx="2057400" cy="3903133"/>
          </a:xfrm>
        </p:spPr>
        <p:txBody>
          <a:bodyPr vert="eaVert"/>
          <a:lstStyle>
            <a:lvl1pPr algn="l">
              <a:defRPr/>
            </a:lvl1pPr>
          </a:lstStyle>
          <a:p>
            <a:r>
              <a:rPr lang="en-US"/>
              <a:t>Click to edit Master title style</a:t>
            </a:r>
          </a:p>
        </p:txBody>
      </p:sp>
      <p:sp>
        <p:nvSpPr>
          <p:cNvPr id="3" name="Vertical Text Placeholder 2"/>
          <p:cNvSpPr>
            <a:spLocks noGrp="1"/>
          </p:cNvSpPr>
          <p:nvPr>
            <p:ph type="body" orient="vert" idx="1"/>
          </p:nvPr>
        </p:nvSpPr>
        <p:spPr>
          <a:xfrm>
            <a:off x="1024466" y="745067"/>
            <a:ext cx="8204201" cy="3903133"/>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7814452" y="379941"/>
            <a:ext cx="2910840" cy="365125"/>
          </a:xfrm>
        </p:spPr>
        <p:txBody>
          <a:bodyPr/>
          <a:lstStyle>
            <a:lvl1pPr algn="r">
              <a:defRPr/>
            </a:lvl1pPr>
          </a:lstStyle>
          <a:p>
            <a:fld id="{8CC1DEE0-34E5-4E0F-BEC1-4B8835F82CD1}" type="datetime1">
              <a:rPr lang="en-US" smtClean="0"/>
              <a:t>11/5/2022</a:t>
            </a:fld>
            <a:endParaRPr lang="en-US" dirty="0"/>
          </a:p>
        </p:txBody>
      </p:sp>
      <p:sp>
        <p:nvSpPr>
          <p:cNvPr id="5" name="Footer Placeholder 4"/>
          <p:cNvSpPr>
            <a:spLocks noGrp="1"/>
          </p:cNvSpPr>
          <p:nvPr>
            <p:ph type="ftr" sz="quarter" idx="11"/>
          </p:nvPr>
        </p:nvSpPr>
        <p:spPr>
          <a:xfrm>
            <a:off x="685800" y="381000"/>
            <a:ext cx="6991492" cy="365125"/>
          </a:xfrm>
        </p:spPr>
        <p:txBody>
          <a:bodyPr/>
          <a:lstStyle/>
          <a:p>
            <a:endParaRPr lang="en-US" dirty="0"/>
          </a:p>
        </p:txBody>
      </p:sp>
      <p:sp>
        <p:nvSpPr>
          <p:cNvPr id="6" name="Slide Number Placeholder 5"/>
          <p:cNvSpPr>
            <a:spLocks noGrp="1"/>
          </p:cNvSpPr>
          <p:nvPr>
            <p:ph type="sldNum" sz="quarter" idx="12"/>
          </p:nvPr>
        </p:nvSpPr>
        <p:spPr>
          <a:xfrm>
            <a:off x="10862452" y="381000"/>
            <a:ext cx="643748" cy="365125"/>
          </a:xfrm>
        </p:spPr>
        <p:txBody>
          <a:bodyPr/>
          <a:lstStyle/>
          <a:p>
            <a:fld id="{6D22F896-40B5-4ADD-8801-0D06FADFA095}"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3">
            <a:lumMod val="20000"/>
            <a:lumOff val="80000"/>
          </a:schemeClr>
        </a:solidFill>
        <a:effectLst/>
      </p:bgPr>
    </p:bg>
    <p:spTree>
      <p:nvGrpSpPr>
        <p:cNvPr id="1" name=""/>
        <p:cNvGrpSpPr/>
        <p:nvPr/>
      </p:nvGrpSpPr>
      <p:grpSpPr>
        <a:xfrm>
          <a:off x="0" y="0"/>
          <a:ext cx="0" cy="0"/>
          <a:chOff x="0" y="0"/>
          <a:chExt cx="0" cy="0"/>
        </a:xfrm>
      </p:grpSpPr>
      <p:pic>
        <p:nvPicPr>
          <p:cNvPr id="7" name="Picture 6" descr="C0-HD-TOP.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92000" cy="1441450"/>
          </a:xfrm>
          <a:prstGeom prst="rect">
            <a:avLst/>
          </a:prstGeom>
        </p:spPr>
      </p:pic>
      <p:sp>
        <p:nvSpPr>
          <p:cNvPr id="2" name="Title Placeholder 1"/>
          <p:cNvSpPr>
            <a:spLocks noGrp="1"/>
          </p:cNvSpPr>
          <p:nvPr>
            <p:ph type="title"/>
          </p:nvPr>
        </p:nvSpPr>
        <p:spPr>
          <a:xfrm>
            <a:off x="2895600" y="764373"/>
            <a:ext cx="8610600" cy="1293028"/>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685800" y="2194560"/>
            <a:ext cx="10820400" cy="4024125"/>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595360" y="6356350"/>
            <a:ext cx="291084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D9359126-4846-4E88-BDD9-5585CC877E47}" type="datetime1">
              <a:rPr lang="en-US" smtClean="0"/>
              <a:t>11/5/2022</a:t>
            </a:fld>
            <a:endParaRPr lang="en-US" dirty="0"/>
          </a:p>
        </p:txBody>
      </p:sp>
      <p:sp>
        <p:nvSpPr>
          <p:cNvPr id="5" name="Footer Placeholder 4"/>
          <p:cNvSpPr>
            <a:spLocks noGrp="1"/>
          </p:cNvSpPr>
          <p:nvPr>
            <p:ph type="ftr" sz="quarter" idx="3"/>
          </p:nvPr>
        </p:nvSpPr>
        <p:spPr>
          <a:xfrm>
            <a:off x="685800" y="6355845"/>
            <a:ext cx="7772400" cy="365125"/>
          </a:xfrm>
          <a:prstGeom prst="rect">
            <a:avLst/>
          </a:prstGeom>
        </p:spPr>
        <p:txBody>
          <a:bodyPr vert="horz" lIns="91440" tIns="45720" rIns="91440" bIns="45720" rtlCol="0" anchor="ctr"/>
          <a:lstStyle>
            <a:lvl1pPr algn="l">
              <a:defRPr sz="105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763000" y="381000"/>
            <a:ext cx="274320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6D22F896-40B5-4ADD-8801-0D06FADFA095}" type="slidenum">
              <a:rPr lang="en-US" dirty="0"/>
              <a:pPr/>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60" r:id="rId10"/>
    <p:sldLayoutId id="2147483661" r:id="rId11"/>
    <p:sldLayoutId id="2147483666" r:id="rId12"/>
    <p:sldLayoutId id="2147483663" r:id="rId13"/>
    <p:sldLayoutId id="2147483667" r:id="rId14"/>
    <p:sldLayoutId id="2147483668" r:id="rId15"/>
    <p:sldLayoutId id="2147483658" r:id="rId16"/>
    <p:sldLayoutId id="2147483659" r:id="rId17"/>
  </p:sldLayoutIdLst>
  <p:hf sldNum="0" hdr="0" ftr="0" dt="0"/>
  <p:txStyles>
    <p:titleStyle>
      <a:lvl1pPr algn="r" defTabSz="914400" rtl="0" eaLnBrk="1" latinLnBrk="0" hangingPunct="1">
        <a:lnSpc>
          <a:spcPct val="90000"/>
        </a:lnSpc>
        <a:spcBef>
          <a:spcPct val="0"/>
        </a:spcBef>
        <a:buNone/>
        <a:defRPr sz="4000" kern="1200" cap="all" baseline="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2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xml"/><Relationship Id="rId1" Type="http://schemas.openxmlformats.org/officeDocument/2006/relationships/slideLayout" Target="../slideLayouts/slideLayout9.xml"/><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3.xml"/><Relationship Id="rId1" Type="http://schemas.openxmlformats.org/officeDocument/2006/relationships/slideLayout" Target="../slideLayouts/slideLayout8.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6.xml"/><Relationship Id="rId1" Type="http://schemas.openxmlformats.org/officeDocument/2006/relationships/slideLayout" Target="../slideLayouts/slideLayout9.xml"/></Relationships>
</file>

<file path=ppt/slides/_rels/slide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7.xml"/><Relationship Id="rId1" Type="http://schemas.openxmlformats.org/officeDocument/2006/relationships/slideLayout" Target="../slideLayouts/slideLayout4.xml"/><Relationship Id="rId4" Type="http://schemas.openxmlformats.org/officeDocument/2006/relationships/image" Target="../media/image13.png"/></Relationships>
</file>

<file path=ppt/slides/_rels/slide1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8.xml"/><Relationship Id="rId1" Type="http://schemas.openxmlformats.org/officeDocument/2006/relationships/slideLayout" Target="../slideLayouts/slideLayout9.xml"/></Relationships>
</file>

<file path=ppt/slides/_rels/slide1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0.xml"/><Relationship Id="rId1" Type="http://schemas.openxmlformats.org/officeDocument/2006/relationships/slideLayout" Target="../slideLayouts/slideLayout2.xml"/><Relationship Id="rId5" Type="http://schemas.openxmlformats.org/officeDocument/2006/relationships/image" Target="../media/image17.png"/><Relationship Id="rId4" Type="http://schemas.openxmlformats.org/officeDocument/2006/relationships/image" Target="../media/image16.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17" name="Rectangle 16">
            <a:extLst>
              <a:ext uri="{FF2B5EF4-FFF2-40B4-BE49-F238E27FC236}">
                <a16:creationId xmlns:a16="http://schemas.microsoft.com/office/drawing/2014/main" id="{50496C6C-A85F-426B-9ED1-3444166CE4E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8DE5CD8D-E704-46A1-BC3E-9A644A9FFD4E}"/>
              </a:ext>
            </a:extLst>
          </p:cNvPr>
          <p:cNvSpPr>
            <a:spLocks noGrp="1"/>
          </p:cNvSpPr>
          <p:nvPr>
            <p:ph type="ctrTitle"/>
          </p:nvPr>
        </p:nvSpPr>
        <p:spPr>
          <a:xfrm>
            <a:off x="792483" y="821265"/>
            <a:ext cx="6145342" cy="5222117"/>
          </a:xfrm>
        </p:spPr>
        <p:txBody>
          <a:bodyPr anchor="ctr">
            <a:normAutofit/>
          </a:bodyPr>
          <a:lstStyle/>
          <a:p>
            <a:pPr algn="r"/>
            <a:br>
              <a:rPr lang="en-US" sz="4000" dirty="0"/>
            </a:br>
            <a:r>
              <a:rPr lang="en-US" sz="4000" dirty="0"/>
              <a:t>Managing Enterprise in the 21st Century</a:t>
            </a:r>
            <a:br>
              <a:rPr lang="en-US" sz="5400" dirty="0"/>
            </a:br>
            <a:r>
              <a:rPr lang="en-US" sz="5400" dirty="0"/>
              <a:t>BMSW 4006 </a:t>
            </a:r>
            <a:br>
              <a:rPr lang="en-US" sz="5400" dirty="0"/>
            </a:br>
            <a:endParaRPr lang="en-US" sz="5400" dirty="0"/>
          </a:p>
        </p:txBody>
      </p:sp>
      <p:cxnSp>
        <p:nvCxnSpPr>
          <p:cNvPr id="19" name="Straight Connector 18">
            <a:extLst>
              <a:ext uri="{FF2B5EF4-FFF2-40B4-BE49-F238E27FC236}">
                <a16:creationId xmlns:a16="http://schemas.microsoft.com/office/drawing/2014/main" id="{AD0EF22F-5D3C-4240-8C32-1B20803E5A8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397108" y="1923563"/>
            <a:ext cx="0" cy="3017520"/>
          </a:xfrm>
          <a:prstGeom prst="line">
            <a:avLst/>
          </a:prstGeom>
          <a:ln w="15875">
            <a:solidFill>
              <a:schemeClr val="tx1"/>
            </a:solidFill>
          </a:ln>
        </p:spPr>
        <p:style>
          <a:lnRef idx="1">
            <a:schemeClr val="accent1"/>
          </a:lnRef>
          <a:fillRef idx="0">
            <a:schemeClr val="accent1"/>
          </a:fillRef>
          <a:effectRef idx="0">
            <a:schemeClr val="accent1"/>
          </a:effectRef>
          <a:fontRef idx="minor">
            <a:schemeClr val="tx1"/>
          </a:fontRef>
        </p:style>
      </p:cxnSp>
      <p:sp>
        <p:nvSpPr>
          <p:cNvPr id="3" name="Subtitle 2">
            <a:extLst>
              <a:ext uri="{FF2B5EF4-FFF2-40B4-BE49-F238E27FC236}">
                <a16:creationId xmlns:a16="http://schemas.microsoft.com/office/drawing/2014/main" id="{E309A740-48C5-4AE5-879B-F567D3D7ACDC}"/>
              </a:ext>
            </a:extLst>
          </p:cNvPr>
          <p:cNvSpPr>
            <a:spLocks noGrp="1"/>
          </p:cNvSpPr>
          <p:nvPr>
            <p:ph type="subTitle" idx="1"/>
          </p:nvPr>
        </p:nvSpPr>
        <p:spPr>
          <a:xfrm>
            <a:off x="7730308" y="1629831"/>
            <a:ext cx="3265713" cy="5222117"/>
          </a:xfrm>
        </p:spPr>
        <p:txBody>
          <a:bodyPr anchor="ctr">
            <a:normAutofit/>
          </a:bodyPr>
          <a:lstStyle/>
          <a:p>
            <a:r>
              <a:rPr lang="en-US" sz="3600" dirty="0"/>
              <a:t>Business Plan Presentation</a:t>
            </a:r>
          </a:p>
        </p:txBody>
      </p:sp>
      <p:pic>
        <p:nvPicPr>
          <p:cNvPr id="21" name="Picture 20">
            <a:extLst>
              <a:ext uri="{FF2B5EF4-FFF2-40B4-BE49-F238E27FC236}">
                <a16:creationId xmlns:a16="http://schemas.microsoft.com/office/drawing/2014/main" id="{D912EF34-0253-41FD-9940-D8FBB7DE74B1}"/>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2">
            <a:extLst>
              <a:ext uri="{28A0092B-C50C-407E-A947-70E740481C1C}">
                <a14:useLocalDpi xmlns:a14="http://schemas.microsoft.com/office/drawing/2010/main" val="0"/>
              </a:ext>
            </a:extLst>
          </a:blip>
          <a:srcRect t="-534"/>
          <a:stretch/>
        </p:blipFill>
        <p:spPr>
          <a:xfrm rot="5400000" flipH="1" flipV="1">
            <a:off x="7545075" y="2187578"/>
            <a:ext cx="6857999" cy="2482850"/>
          </a:xfrm>
          <a:prstGeom prst="rect">
            <a:avLst/>
          </a:prstGeom>
        </p:spPr>
      </p:pic>
      <p:pic>
        <p:nvPicPr>
          <p:cNvPr id="4" name="Picture 3">
            <a:extLst>
              <a:ext uri="{FF2B5EF4-FFF2-40B4-BE49-F238E27FC236}">
                <a16:creationId xmlns:a16="http://schemas.microsoft.com/office/drawing/2014/main" id="{8EAF45F2-067A-1835-6C46-8F9895B4C4B3}"/>
              </a:ext>
            </a:extLst>
          </p:cNvPr>
          <p:cNvPicPr>
            <a:picLocks noChangeAspect="1"/>
          </p:cNvPicPr>
          <p:nvPr/>
        </p:nvPicPr>
        <p:blipFill>
          <a:blip r:embed="rId3"/>
          <a:stretch>
            <a:fillRect/>
          </a:stretch>
        </p:blipFill>
        <p:spPr>
          <a:xfrm>
            <a:off x="220002" y="163027"/>
            <a:ext cx="2369653" cy="1316474"/>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3754664940"/>
      </p:ext>
    </p:extLst>
  </p:cSld>
  <p:clrMapOvr>
    <a:overrideClrMapping bg1="lt1" tx1="dk1" bg2="lt2" tx2="dk2" accent1="accent1" accent2="accent2" accent3="accent3" accent4="accent4" accent5="accent5" accent6="accent6" hlink="hlink" folHlink="folHlink"/>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3B3C0E15-F1F9-31AC-7C74-C12939D1AE66}"/>
              </a:ext>
            </a:extLst>
          </p:cNvPr>
          <p:cNvSpPr>
            <a:spLocks noGrp="1"/>
          </p:cNvSpPr>
          <p:nvPr>
            <p:ph type="subTitle" idx="1"/>
          </p:nvPr>
        </p:nvSpPr>
        <p:spPr>
          <a:xfrm>
            <a:off x="1007145" y="1565313"/>
            <a:ext cx="9448800" cy="685800"/>
          </a:xfrm>
        </p:spPr>
        <p:txBody>
          <a:bodyPr>
            <a:normAutofit/>
          </a:bodyPr>
          <a:lstStyle/>
          <a:p>
            <a:pPr algn="ctr"/>
            <a:r>
              <a:rPr lang="en-US" sz="2800" dirty="0">
                <a:solidFill>
                  <a:schemeClr val="accent2"/>
                </a:solidFill>
              </a:rPr>
              <a:t>Group Members</a:t>
            </a:r>
          </a:p>
        </p:txBody>
      </p:sp>
      <p:pic>
        <p:nvPicPr>
          <p:cNvPr id="6" name="Picture 5">
            <a:extLst>
              <a:ext uri="{FF2B5EF4-FFF2-40B4-BE49-F238E27FC236}">
                <a16:creationId xmlns:a16="http://schemas.microsoft.com/office/drawing/2014/main" id="{615EC060-B7ED-2CCB-8D90-A8B5FF846456}"/>
              </a:ext>
            </a:extLst>
          </p:cNvPr>
          <p:cNvPicPr>
            <a:picLocks noChangeAspect="1"/>
          </p:cNvPicPr>
          <p:nvPr/>
        </p:nvPicPr>
        <p:blipFill>
          <a:blip r:embed="rId2"/>
          <a:stretch>
            <a:fillRect/>
          </a:stretch>
        </p:blipFill>
        <p:spPr>
          <a:xfrm>
            <a:off x="9477489" y="0"/>
            <a:ext cx="2962913" cy="1908213"/>
          </a:xfrm>
          <a:prstGeom prst="rect">
            <a:avLst/>
          </a:prstGeom>
        </p:spPr>
      </p:pic>
      <p:graphicFrame>
        <p:nvGraphicFramePr>
          <p:cNvPr id="4" name="Table 6">
            <a:extLst>
              <a:ext uri="{FF2B5EF4-FFF2-40B4-BE49-F238E27FC236}">
                <a16:creationId xmlns:a16="http://schemas.microsoft.com/office/drawing/2014/main" id="{E1BB465B-4792-2E24-D746-A226BD12A59B}"/>
              </a:ext>
            </a:extLst>
          </p:cNvPr>
          <p:cNvGraphicFramePr>
            <a:graphicFrameLocks noGrp="1"/>
          </p:cNvGraphicFramePr>
          <p:nvPr>
            <p:extLst>
              <p:ext uri="{D42A27DB-BD31-4B8C-83A1-F6EECF244321}">
                <p14:modId xmlns:p14="http://schemas.microsoft.com/office/powerpoint/2010/main" val="587927729"/>
              </p:ext>
            </p:extLst>
          </p:nvPr>
        </p:nvGraphicFramePr>
        <p:xfrm>
          <a:off x="2032000" y="2687320"/>
          <a:ext cx="8128000" cy="1483360"/>
        </p:xfrm>
        <a:graphic>
          <a:graphicData uri="http://schemas.openxmlformats.org/drawingml/2006/table">
            <a:tbl>
              <a:tblPr firstRow="1" bandRow="1">
                <a:tableStyleId>{5C22544A-7EE6-4342-B048-85BDC9FD1C3A}</a:tableStyleId>
              </a:tblPr>
              <a:tblGrid>
                <a:gridCol w="4064000">
                  <a:extLst>
                    <a:ext uri="{9D8B030D-6E8A-4147-A177-3AD203B41FA5}">
                      <a16:colId xmlns:a16="http://schemas.microsoft.com/office/drawing/2014/main" val="3849554269"/>
                    </a:ext>
                  </a:extLst>
                </a:gridCol>
                <a:gridCol w="4064000">
                  <a:extLst>
                    <a:ext uri="{9D8B030D-6E8A-4147-A177-3AD203B41FA5}">
                      <a16:colId xmlns:a16="http://schemas.microsoft.com/office/drawing/2014/main" val="3965263361"/>
                    </a:ext>
                  </a:extLst>
                </a:gridCol>
              </a:tblGrid>
              <a:tr h="370840">
                <a:tc>
                  <a:txBody>
                    <a:bodyPr/>
                    <a:lstStyle/>
                    <a:p>
                      <a:r>
                        <a:rPr lang="en-GB" dirty="0" err="1"/>
                        <a:t>Naved</a:t>
                      </a:r>
                      <a:r>
                        <a:rPr lang="en-GB" dirty="0"/>
                        <a:t> Hussain</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2123734</a:t>
                      </a:r>
                    </a:p>
                  </a:txBody>
                  <a:tcPr/>
                </a:tc>
                <a:extLst>
                  <a:ext uri="{0D108BD9-81ED-4DB2-BD59-A6C34878D82A}">
                    <a16:rowId xmlns:a16="http://schemas.microsoft.com/office/drawing/2014/main" val="970393167"/>
                  </a:ext>
                </a:extLst>
              </a:tr>
              <a:tr h="370840">
                <a:tc>
                  <a:txBody>
                    <a:bodyPr/>
                    <a:lstStyle/>
                    <a:p>
                      <a:r>
                        <a:rPr lang="en-GB" b="1" dirty="0" err="1"/>
                        <a:t>Ionut</a:t>
                      </a:r>
                      <a:r>
                        <a:rPr lang="en-GB" b="1" dirty="0"/>
                        <a:t> </a:t>
                      </a:r>
                      <a:r>
                        <a:rPr lang="en-GB" b="1" dirty="0" err="1"/>
                        <a:t>Rotaru</a:t>
                      </a:r>
                      <a:endParaRPr lang="en-GB" b="1" dirty="0"/>
                    </a:p>
                  </a:txBody>
                  <a:tcPr/>
                </a:tc>
                <a:tc>
                  <a:txBody>
                    <a:bodyPr/>
                    <a:lstStyle/>
                    <a:p>
                      <a:r>
                        <a:rPr lang="en-GB" b="1" dirty="0"/>
                        <a:t>2118245</a:t>
                      </a:r>
                    </a:p>
                  </a:txBody>
                  <a:tcPr/>
                </a:tc>
                <a:extLst>
                  <a:ext uri="{0D108BD9-81ED-4DB2-BD59-A6C34878D82A}">
                    <a16:rowId xmlns:a16="http://schemas.microsoft.com/office/drawing/2014/main" val="1692418406"/>
                  </a:ext>
                </a:extLst>
              </a:tr>
              <a:tr h="370840">
                <a:tc>
                  <a:txBody>
                    <a:bodyPr/>
                    <a:lstStyle/>
                    <a:p>
                      <a:r>
                        <a:rPr lang="en-GB" b="1" dirty="0"/>
                        <a:t>Muhammed  Adam</a:t>
                      </a:r>
                    </a:p>
                  </a:txBody>
                  <a:tcPr/>
                </a:tc>
                <a:tc>
                  <a:txBody>
                    <a:bodyPr/>
                    <a:lstStyle/>
                    <a:p>
                      <a:r>
                        <a:rPr lang="en-GB" b="1" dirty="0"/>
                        <a:t>2121738</a:t>
                      </a:r>
                    </a:p>
                  </a:txBody>
                  <a:tcPr/>
                </a:tc>
                <a:extLst>
                  <a:ext uri="{0D108BD9-81ED-4DB2-BD59-A6C34878D82A}">
                    <a16:rowId xmlns:a16="http://schemas.microsoft.com/office/drawing/2014/main" val="1248981702"/>
                  </a:ext>
                </a:extLst>
              </a:tr>
              <a:tr h="370840">
                <a:tc>
                  <a:txBody>
                    <a:bodyPr/>
                    <a:lstStyle/>
                    <a:p>
                      <a:r>
                        <a:rPr lang="en-GB" b="1" dirty="0"/>
                        <a:t>Mohammed Salim</a:t>
                      </a:r>
                    </a:p>
                  </a:txBody>
                  <a:tcPr/>
                </a:tc>
                <a:tc>
                  <a:txBody>
                    <a:bodyPr/>
                    <a:lstStyle/>
                    <a:p>
                      <a:r>
                        <a:rPr lang="en-GB" b="1" dirty="0"/>
                        <a:t>1807323</a:t>
                      </a:r>
                    </a:p>
                  </a:txBody>
                  <a:tcPr/>
                </a:tc>
                <a:extLst>
                  <a:ext uri="{0D108BD9-81ED-4DB2-BD59-A6C34878D82A}">
                    <a16:rowId xmlns:a16="http://schemas.microsoft.com/office/drawing/2014/main" val="3847690596"/>
                  </a:ext>
                </a:extLst>
              </a:tr>
            </a:tbl>
          </a:graphicData>
        </a:graphic>
      </p:graphicFrame>
    </p:spTree>
    <p:extLst>
      <p:ext uri="{BB962C8B-B14F-4D97-AF65-F5344CB8AC3E}">
        <p14:creationId xmlns:p14="http://schemas.microsoft.com/office/powerpoint/2010/main" val="151231190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A38A195E-584A-485A-BECD-66468900B94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a:extLst>
              <a:ext uri="{FF2B5EF4-FFF2-40B4-BE49-F238E27FC236}">
                <a16:creationId xmlns:a16="http://schemas.microsoft.com/office/drawing/2014/main" id="{840177A7-740C-43C7-8F2D-BD7067F12C9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3406393" cy="6858000"/>
          </a:xfrm>
          <a:prstGeom prst="rect">
            <a:avLst/>
          </a:prstGeom>
          <a:solidFill>
            <a:schemeClr val="bg1">
              <a:lumMod val="95000"/>
              <a:lumOff val="5000"/>
            </a:schemeClr>
          </a:solidFill>
          <a:ln>
            <a:noFill/>
          </a:ln>
          <a:effectLst>
            <a:outerShdw blurRad="63500" dist="381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entury Gothic" panose="020B0502020202020204"/>
              <a:ea typeface="+mn-ea"/>
              <a:cs typeface="+mn-cs"/>
            </a:endParaRPr>
          </a:p>
        </p:txBody>
      </p:sp>
      <p:pic>
        <p:nvPicPr>
          <p:cNvPr id="12" name="Picture 11">
            <a:extLst>
              <a:ext uri="{FF2B5EF4-FFF2-40B4-BE49-F238E27FC236}">
                <a16:creationId xmlns:a16="http://schemas.microsoft.com/office/drawing/2014/main" id="{FF525AAA-82CE-4027-A26C-B0EFFD856F2E}"/>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t="-534"/>
          <a:stretch/>
        </p:blipFill>
        <p:spPr>
          <a:xfrm rot="5400000" flipH="1" flipV="1">
            <a:off x="-1265719" y="2187575"/>
            <a:ext cx="6857999" cy="2482850"/>
          </a:xfrm>
          <a:prstGeom prst="rect">
            <a:avLst/>
          </a:prstGeom>
        </p:spPr>
      </p:pic>
      <p:sp>
        <p:nvSpPr>
          <p:cNvPr id="2" name="Title 1">
            <a:extLst>
              <a:ext uri="{FF2B5EF4-FFF2-40B4-BE49-F238E27FC236}">
                <a16:creationId xmlns:a16="http://schemas.microsoft.com/office/drawing/2014/main" id="{A389EA88-8D83-4F3F-A4C1-4B16E2377F9E}"/>
              </a:ext>
            </a:extLst>
          </p:cNvPr>
          <p:cNvSpPr>
            <a:spLocks noGrp="1"/>
          </p:cNvSpPr>
          <p:nvPr>
            <p:ph type="title"/>
          </p:nvPr>
        </p:nvSpPr>
        <p:spPr>
          <a:xfrm>
            <a:off x="4082161" y="1027610"/>
            <a:ext cx="7434070" cy="1474330"/>
          </a:xfrm>
        </p:spPr>
        <p:txBody>
          <a:bodyPr>
            <a:normAutofit/>
          </a:bodyPr>
          <a:lstStyle/>
          <a:p>
            <a:r>
              <a:rPr lang="en-US" sz="4400" dirty="0">
                <a:solidFill>
                  <a:schemeClr val="accent1"/>
                </a:solidFill>
              </a:rPr>
              <a:t>Introduction</a:t>
            </a:r>
          </a:p>
        </p:txBody>
      </p:sp>
      <p:sp>
        <p:nvSpPr>
          <p:cNvPr id="3" name="Content Placeholder 2">
            <a:extLst>
              <a:ext uri="{FF2B5EF4-FFF2-40B4-BE49-F238E27FC236}">
                <a16:creationId xmlns:a16="http://schemas.microsoft.com/office/drawing/2014/main" id="{9F541FAF-730D-47FE-9638-C05616C31320}"/>
              </a:ext>
            </a:extLst>
          </p:cNvPr>
          <p:cNvSpPr>
            <a:spLocks noGrp="1"/>
          </p:cNvSpPr>
          <p:nvPr>
            <p:ph idx="1"/>
          </p:nvPr>
        </p:nvSpPr>
        <p:spPr>
          <a:xfrm>
            <a:off x="4436871" y="2670464"/>
            <a:ext cx="7454077" cy="3589785"/>
          </a:xfrm>
        </p:spPr>
        <p:txBody>
          <a:bodyPr>
            <a:normAutofit/>
          </a:bodyPr>
          <a:lstStyle/>
          <a:p>
            <a:pPr algn="just">
              <a:lnSpc>
                <a:spcPct val="100000"/>
              </a:lnSpc>
            </a:pPr>
            <a:r>
              <a:rPr lang="en-US" sz="2000" dirty="0">
                <a:solidFill>
                  <a:schemeClr val="accent1">
                    <a:lumMod val="50000"/>
                  </a:schemeClr>
                </a:solidFill>
              </a:rPr>
              <a:t>The business plan presentations aim to provide an extensive look at the specific steps that the proposed digital-first business concept “</a:t>
            </a:r>
            <a:r>
              <a:rPr lang="en-US" sz="2000" b="1" dirty="0">
                <a:solidFill>
                  <a:schemeClr val="accent1">
                    <a:lumMod val="50000"/>
                  </a:schemeClr>
                </a:solidFill>
              </a:rPr>
              <a:t>PharmaAve</a:t>
            </a:r>
            <a:r>
              <a:rPr lang="en-US" sz="2000" dirty="0">
                <a:solidFill>
                  <a:schemeClr val="accent1">
                    <a:lumMod val="50000"/>
                  </a:schemeClr>
                </a:solidFill>
              </a:rPr>
              <a:t>” is required to release itself as well as serve as a guideline for achieving short and long-term objectives of the business. </a:t>
            </a:r>
          </a:p>
          <a:p>
            <a:pPr algn="just">
              <a:lnSpc>
                <a:spcPct val="100000"/>
              </a:lnSpc>
            </a:pPr>
            <a:r>
              <a:rPr lang="en-US" sz="2000" dirty="0">
                <a:solidFill>
                  <a:schemeClr val="accent1">
                    <a:lumMod val="50000"/>
                  </a:schemeClr>
                </a:solidFill>
              </a:rPr>
              <a:t>As per a standard business plan, the presentation will go through discussing the proposed business, its offerings, and target market, conducting market analysis as well as developing plans for marketing, future financials and team management.</a:t>
            </a:r>
          </a:p>
        </p:txBody>
      </p:sp>
      <p:pic>
        <p:nvPicPr>
          <p:cNvPr id="5" name="Picture 4">
            <a:extLst>
              <a:ext uri="{FF2B5EF4-FFF2-40B4-BE49-F238E27FC236}">
                <a16:creationId xmlns:a16="http://schemas.microsoft.com/office/drawing/2014/main" id="{AAE2D3A0-A648-3A17-7F13-85D85111B260}"/>
              </a:ext>
            </a:extLst>
          </p:cNvPr>
          <p:cNvPicPr>
            <a:picLocks noChangeAspect="1"/>
          </p:cNvPicPr>
          <p:nvPr/>
        </p:nvPicPr>
        <p:blipFill>
          <a:blip r:embed="rId4"/>
          <a:stretch>
            <a:fillRect/>
          </a:stretch>
        </p:blipFill>
        <p:spPr>
          <a:xfrm>
            <a:off x="246086" y="2307226"/>
            <a:ext cx="2880586" cy="2548349"/>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2194233190"/>
      </p:ext>
    </p:extLst>
  </p:cSld>
  <p:clrMapOvr>
    <a:overrideClrMapping bg1="lt1" tx1="dk1" bg2="lt2" tx2="dk2" accent1="accent1" accent2="accent2" accent3="accent3" accent4="accent4" accent5="accent5" accent6="accent6" hlink="hlink" folHlink="folHlink"/>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32321E-0C59-4B0D-14C3-56258CE6D750}"/>
              </a:ext>
            </a:extLst>
          </p:cNvPr>
          <p:cNvSpPr>
            <a:spLocks noGrp="1"/>
          </p:cNvSpPr>
          <p:nvPr>
            <p:ph type="title"/>
          </p:nvPr>
        </p:nvSpPr>
        <p:spPr>
          <a:xfrm>
            <a:off x="685800" y="1316182"/>
            <a:ext cx="6873240" cy="1046018"/>
          </a:xfrm>
        </p:spPr>
        <p:txBody>
          <a:bodyPr/>
          <a:lstStyle/>
          <a:p>
            <a:r>
              <a:rPr lang="en-US" cap="none" dirty="0">
                <a:solidFill>
                  <a:schemeClr val="accent1">
                    <a:lumMod val="50000"/>
                  </a:schemeClr>
                </a:solidFill>
              </a:rPr>
              <a:t>Overview Of PharmaAve</a:t>
            </a:r>
          </a:p>
        </p:txBody>
      </p:sp>
      <p:pic>
        <p:nvPicPr>
          <p:cNvPr id="6" name="Picture Placeholder 5">
            <a:extLst>
              <a:ext uri="{FF2B5EF4-FFF2-40B4-BE49-F238E27FC236}">
                <a16:creationId xmlns:a16="http://schemas.microsoft.com/office/drawing/2014/main" id="{810143F1-2EFC-15CB-54BC-4AF6FFAA37E6}"/>
              </a:ext>
            </a:extLst>
          </p:cNvPr>
          <p:cNvPicPr>
            <a:picLocks noGrp="1" noChangeAspect="1"/>
          </p:cNvPicPr>
          <p:nvPr>
            <p:ph type="pic" idx="1"/>
          </p:nvPr>
        </p:nvPicPr>
        <p:blipFill rotWithShape="1">
          <a:blip r:embed="rId3"/>
          <a:srcRect l="7587" t="-564" r="13808" b="469"/>
          <a:stretch/>
        </p:blipFill>
        <p:spPr>
          <a:xfrm>
            <a:off x="7135091" y="3214835"/>
            <a:ext cx="4523509" cy="3308650"/>
          </a:xfrm>
          <a:prstGeom prst="rect">
            <a:avLst/>
          </a:prstGeom>
        </p:spPr>
      </p:pic>
      <p:sp>
        <p:nvSpPr>
          <p:cNvPr id="4" name="Text Placeholder 3">
            <a:extLst>
              <a:ext uri="{FF2B5EF4-FFF2-40B4-BE49-F238E27FC236}">
                <a16:creationId xmlns:a16="http://schemas.microsoft.com/office/drawing/2014/main" id="{417FBB3D-A4D7-DB9E-0192-D9A40BB5D0DD}"/>
              </a:ext>
            </a:extLst>
          </p:cNvPr>
          <p:cNvSpPr>
            <a:spLocks noGrp="1"/>
          </p:cNvSpPr>
          <p:nvPr>
            <p:ph type="body" sz="half" idx="2"/>
          </p:nvPr>
        </p:nvSpPr>
        <p:spPr>
          <a:xfrm>
            <a:off x="685800" y="2888671"/>
            <a:ext cx="5494501" cy="3094485"/>
          </a:xfrm>
        </p:spPr>
        <p:txBody>
          <a:bodyPr/>
          <a:lstStyle/>
          <a:p>
            <a:pPr algn="just"/>
            <a:r>
              <a:rPr lang="en-US" b="1" dirty="0">
                <a:solidFill>
                  <a:schemeClr val="accent2">
                    <a:lumMod val="50000"/>
                  </a:schemeClr>
                </a:solidFill>
              </a:rPr>
              <a:t>PharmaAve</a:t>
            </a:r>
            <a:r>
              <a:rPr lang="en-US" dirty="0">
                <a:solidFill>
                  <a:schemeClr val="accent2">
                    <a:lumMod val="50000"/>
                  </a:schemeClr>
                </a:solidFill>
              </a:rPr>
              <a:t> is a UK-based digital pharmacy that is headquartered in London and specializes to offer prescriptions at the best price with free home delivery with a wide range of selected medications.</a:t>
            </a:r>
          </a:p>
          <a:p>
            <a:pPr algn="just"/>
            <a:r>
              <a:rPr lang="en-US" dirty="0">
                <a:solidFill>
                  <a:schemeClr val="accent2">
                    <a:lumMod val="50000"/>
                  </a:schemeClr>
                </a:solidFill>
              </a:rPr>
              <a:t>The business is integrated with a digital-driven model and leans more so on IT in its key operations. The brand offers its customers the opportunity to purchase medicines online, sitting at home, while the medicine is delivered to them at their doorsteps. </a:t>
            </a:r>
          </a:p>
          <a:p>
            <a:pPr algn="just"/>
            <a:r>
              <a:rPr lang="en-US" dirty="0">
                <a:solidFill>
                  <a:schemeClr val="accent2">
                    <a:lumMod val="50000"/>
                  </a:schemeClr>
                </a:solidFill>
              </a:rPr>
              <a:t>PharmaAve is similar to that Pharmacy2u.co.uk, Blink RX, Amazon Pharmacy, Select RX etc. (Williams, 2022).</a:t>
            </a:r>
          </a:p>
        </p:txBody>
      </p:sp>
      <p:pic>
        <p:nvPicPr>
          <p:cNvPr id="8" name="Picture 7">
            <a:extLst>
              <a:ext uri="{FF2B5EF4-FFF2-40B4-BE49-F238E27FC236}">
                <a16:creationId xmlns:a16="http://schemas.microsoft.com/office/drawing/2014/main" id="{0AEDD7E2-A031-FF9B-3371-E7990D531EEA}"/>
              </a:ext>
            </a:extLst>
          </p:cNvPr>
          <p:cNvPicPr>
            <a:picLocks noChangeAspect="1"/>
          </p:cNvPicPr>
          <p:nvPr/>
        </p:nvPicPr>
        <p:blipFill rotWithShape="1">
          <a:blip r:embed="rId4"/>
          <a:srcRect l="5117" t="13220" r="6114" b="11559"/>
          <a:stretch/>
        </p:blipFill>
        <p:spPr>
          <a:xfrm>
            <a:off x="7903490" y="564949"/>
            <a:ext cx="3007493" cy="2548483"/>
          </a:xfrm>
          <a:prstGeom prst="rect">
            <a:avLst/>
          </a:prstGeom>
        </p:spPr>
      </p:pic>
    </p:spTree>
    <p:extLst>
      <p:ext uri="{BB962C8B-B14F-4D97-AF65-F5344CB8AC3E}">
        <p14:creationId xmlns:p14="http://schemas.microsoft.com/office/powerpoint/2010/main" val="383859963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D5D513-67AA-F84D-F78A-9959DDAE33B8}"/>
              </a:ext>
            </a:extLst>
          </p:cNvPr>
          <p:cNvSpPr>
            <a:spLocks noGrp="1"/>
          </p:cNvSpPr>
          <p:nvPr>
            <p:ph type="title"/>
          </p:nvPr>
        </p:nvSpPr>
        <p:spPr>
          <a:xfrm>
            <a:off x="6885709" y="213688"/>
            <a:ext cx="4114800" cy="1600200"/>
          </a:xfrm>
        </p:spPr>
        <p:txBody>
          <a:bodyPr/>
          <a:lstStyle/>
          <a:p>
            <a:r>
              <a:rPr lang="en-US" cap="none" dirty="0">
                <a:solidFill>
                  <a:schemeClr val="accent2">
                    <a:lumMod val="50000"/>
                  </a:schemeClr>
                </a:solidFill>
              </a:rPr>
              <a:t>Products And Services</a:t>
            </a:r>
          </a:p>
        </p:txBody>
      </p:sp>
      <p:pic>
        <p:nvPicPr>
          <p:cNvPr id="5" name="Content Placeholder 4">
            <a:extLst>
              <a:ext uri="{FF2B5EF4-FFF2-40B4-BE49-F238E27FC236}">
                <a16:creationId xmlns:a16="http://schemas.microsoft.com/office/drawing/2014/main" id="{F77394CF-E0FF-7011-6FCA-A11F6B4C76A3}"/>
              </a:ext>
            </a:extLst>
          </p:cNvPr>
          <p:cNvPicPr>
            <a:picLocks noGrp="1" noChangeAspect="1"/>
          </p:cNvPicPr>
          <p:nvPr>
            <p:ph idx="1"/>
          </p:nvPr>
        </p:nvPicPr>
        <p:blipFill>
          <a:blip r:embed="rId3"/>
          <a:stretch>
            <a:fillRect/>
          </a:stretch>
        </p:blipFill>
        <p:spPr>
          <a:xfrm>
            <a:off x="230188" y="2418677"/>
            <a:ext cx="6510337" cy="3810928"/>
          </a:xfrm>
          <a:prstGeom prst="rect">
            <a:avLst/>
          </a:prstGeom>
        </p:spPr>
      </p:pic>
      <p:sp>
        <p:nvSpPr>
          <p:cNvPr id="4" name="Text Placeholder 3">
            <a:extLst>
              <a:ext uri="{FF2B5EF4-FFF2-40B4-BE49-F238E27FC236}">
                <a16:creationId xmlns:a16="http://schemas.microsoft.com/office/drawing/2014/main" id="{B2C11553-D28A-2C74-0F28-153AC9863D8B}"/>
              </a:ext>
            </a:extLst>
          </p:cNvPr>
          <p:cNvSpPr>
            <a:spLocks noGrp="1"/>
          </p:cNvSpPr>
          <p:nvPr>
            <p:ph type="body" sz="half" idx="2"/>
          </p:nvPr>
        </p:nvSpPr>
        <p:spPr>
          <a:xfrm>
            <a:off x="6885709" y="2119745"/>
            <a:ext cx="5076103" cy="4524567"/>
          </a:xfrm>
        </p:spPr>
        <p:txBody>
          <a:bodyPr/>
          <a:lstStyle/>
          <a:p>
            <a:pPr marL="285750" indent="-285750" algn="just">
              <a:buFont typeface="Wingdings" panose="05000000000000000000" pitchFamily="2" charset="2"/>
              <a:buChar char="Ø"/>
            </a:pPr>
            <a:r>
              <a:rPr lang="en-US" dirty="0">
                <a:solidFill>
                  <a:schemeClr val="accent1">
                    <a:lumMod val="50000"/>
                  </a:schemeClr>
                </a:solidFill>
              </a:rPr>
              <a:t>As an eCommerce pharmaceutical business, the main product and service of the brand are to offer its target audiences the convenience of getting in contact with a licensed practitioner that writes them prescriptions within 24 hours and sells the prescribed medicines and delivers them to their home without any hassle from the perspective of the customer. </a:t>
            </a:r>
          </a:p>
          <a:p>
            <a:pPr marL="285750" indent="-285750" algn="just">
              <a:buFont typeface="Wingdings" panose="05000000000000000000" pitchFamily="2" charset="2"/>
              <a:buChar char="Ø"/>
            </a:pPr>
            <a:r>
              <a:rPr lang="en-US" dirty="0">
                <a:solidFill>
                  <a:schemeClr val="accent1">
                    <a:lumMod val="50000"/>
                  </a:schemeClr>
                </a:solidFill>
              </a:rPr>
              <a:t>The medicines are at the best prices and PharmaAve offers free shipping on selected products. </a:t>
            </a:r>
          </a:p>
          <a:p>
            <a:pPr marL="285750" indent="-285750" algn="just">
              <a:buFont typeface="Wingdings" panose="05000000000000000000" pitchFamily="2" charset="2"/>
              <a:buChar char="Ø"/>
            </a:pPr>
            <a:r>
              <a:rPr lang="en-US" dirty="0">
                <a:solidFill>
                  <a:schemeClr val="accent1">
                    <a:lumMod val="50000"/>
                  </a:schemeClr>
                </a:solidFill>
              </a:rPr>
              <a:t>From prescribed to none prescribed medicines, health and wellness products, protein shakes, vitamin and protein pills etc. a wide variety of goods that are common to a physical pharmacy are offered at PharmaAve</a:t>
            </a:r>
          </a:p>
        </p:txBody>
      </p:sp>
    </p:spTree>
    <p:extLst>
      <p:ext uri="{BB962C8B-B14F-4D97-AF65-F5344CB8AC3E}">
        <p14:creationId xmlns:p14="http://schemas.microsoft.com/office/powerpoint/2010/main" val="167293570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572E29-0B50-01EC-EF44-7F3248561BF8}"/>
              </a:ext>
            </a:extLst>
          </p:cNvPr>
          <p:cNvSpPr>
            <a:spLocks noGrp="1"/>
          </p:cNvSpPr>
          <p:nvPr>
            <p:ph type="title"/>
          </p:nvPr>
        </p:nvSpPr>
        <p:spPr/>
        <p:txBody>
          <a:bodyPr/>
          <a:lstStyle/>
          <a:p>
            <a:r>
              <a:rPr lang="en-US" dirty="0">
                <a:solidFill>
                  <a:schemeClr val="accent1"/>
                </a:solidFill>
              </a:rPr>
              <a:t>Marketing Audit</a:t>
            </a:r>
            <a:br>
              <a:rPr lang="en-US" dirty="0">
                <a:solidFill>
                  <a:schemeClr val="accent1"/>
                </a:solidFill>
              </a:rPr>
            </a:br>
            <a:r>
              <a:rPr lang="en-US" sz="3200" cap="none" dirty="0">
                <a:solidFill>
                  <a:schemeClr val="accent5">
                    <a:lumMod val="75000"/>
                  </a:schemeClr>
                </a:solidFill>
              </a:rPr>
              <a:t>SWOT Analysis</a:t>
            </a:r>
            <a:endParaRPr lang="en-US" sz="3200" dirty="0">
              <a:solidFill>
                <a:schemeClr val="accent5">
                  <a:lumMod val="75000"/>
                </a:schemeClr>
              </a:solidFill>
            </a:endParaRPr>
          </a:p>
        </p:txBody>
      </p:sp>
      <p:sp>
        <p:nvSpPr>
          <p:cNvPr id="3" name="Content Placeholder 2">
            <a:extLst>
              <a:ext uri="{FF2B5EF4-FFF2-40B4-BE49-F238E27FC236}">
                <a16:creationId xmlns:a16="http://schemas.microsoft.com/office/drawing/2014/main" id="{FB9DBCB3-B704-4C52-0522-635478B09C86}"/>
              </a:ext>
            </a:extLst>
          </p:cNvPr>
          <p:cNvSpPr>
            <a:spLocks noGrp="1"/>
          </p:cNvSpPr>
          <p:nvPr>
            <p:ph sz="half" idx="1"/>
          </p:nvPr>
        </p:nvSpPr>
        <p:spPr>
          <a:xfrm>
            <a:off x="685800" y="2090652"/>
            <a:ext cx="5334000" cy="2107275"/>
          </a:xfrm>
        </p:spPr>
        <p:txBody>
          <a:bodyPr>
            <a:normAutofit fontScale="70000" lnSpcReduction="20000"/>
          </a:bodyPr>
          <a:lstStyle/>
          <a:p>
            <a:pPr marL="0" indent="0">
              <a:buNone/>
            </a:pPr>
            <a:r>
              <a:rPr lang="en-US" sz="3400" dirty="0">
                <a:solidFill>
                  <a:schemeClr val="accent1">
                    <a:lumMod val="75000"/>
                  </a:schemeClr>
                </a:solidFill>
              </a:rPr>
              <a:t>Strengths</a:t>
            </a:r>
          </a:p>
          <a:p>
            <a:pPr algn="just"/>
            <a:r>
              <a:rPr lang="en-US" sz="2000" dirty="0">
                <a:solidFill>
                  <a:schemeClr val="accent2">
                    <a:lumMod val="50000"/>
                  </a:schemeClr>
                </a:solidFill>
              </a:rPr>
              <a:t>PharmaEve provides medicines at the best price in the market</a:t>
            </a:r>
          </a:p>
          <a:p>
            <a:pPr algn="just"/>
            <a:r>
              <a:rPr lang="en-US" sz="2000" dirty="0">
                <a:solidFill>
                  <a:schemeClr val="accent2">
                    <a:lumMod val="50000"/>
                  </a:schemeClr>
                </a:solidFill>
              </a:rPr>
              <a:t>The service is convenient and offers rapid delivery</a:t>
            </a:r>
          </a:p>
          <a:p>
            <a:pPr algn="just"/>
            <a:r>
              <a:rPr lang="en-US" sz="2000" dirty="0">
                <a:solidFill>
                  <a:schemeClr val="accent2">
                    <a:lumMod val="50000"/>
                  </a:schemeClr>
                </a:solidFill>
              </a:rPr>
              <a:t>Licensed practitioners on board 24/7</a:t>
            </a:r>
          </a:p>
          <a:p>
            <a:pPr algn="just"/>
            <a:r>
              <a:rPr lang="en-US" sz="2000" dirty="0">
                <a:solidFill>
                  <a:schemeClr val="accent2">
                    <a:lumMod val="50000"/>
                  </a:schemeClr>
                </a:solidFill>
              </a:rPr>
              <a:t>Free shipping for a few selected products</a:t>
            </a:r>
          </a:p>
          <a:p>
            <a:pPr algn="just"/>
            <a:r>
              <a:rPr lang="en-US" sz="2000" dirty="0">
                <a:solidFill>
                  <a:schemeClr val="accent2">
                    <a:lumMod val="50000"/>
                  </a:schemeClr>
                </a:solidFill>
              </a:rPr>
              <a:t>Being a digital business saves the cost of operating and maintaining a physical pharmacy (Cohan, 2018)</a:t>
            </a:r>
          </a:p>
          <a:p>
            <a:endParaRPr lang="en-US" sz="1800" dirty="0">
              <a:solidFill>
                <a:schemeClr val="accent2">
                  <a:lumMod val="50000"/>
                </a:schemeClr>
              </a:solidFill>
            </a:endParaRPr>
          </a:p>
        </p:txBody>
      </p:sp>
      <p:sp>
        <p:nvSpPr>
          <p:cNvPr id="4" name="Content Placeholder 3">
            <a:extLst>
              <a:ext uri="{FF2B5EF4-FFF2-40B4-BE49-F238E27FC236}">
                <a16:creationId xmlns:a16="http://schemas.microsoft.com/office/drawing/2014/main" id="{BD66D83C-B88D-82BB-AE7E-AE8B86376AD4}"/>
              </a:ext>
            </a:extLst>
          </p:cNvPr>
          <p:cNvSpPr>
            <a:spLocks noGrp="1"/>
          </p:cNvSpPr>
          <p:nvPr>
            <p:ph sz="half" idx="2"/>
          </p:nvPr>
        </p:nvSpPr>
        <p:spPr>
          <a:xfrm>
            <a:off x="6172200" y="2090652"/>
            <a:ext cx="5334000" cy="2107274"/>
          </a:xfrm>
        </p:spPr>
        <p:txBody>
          <a:bodyPr>
            <a:normAutofit fontScale="70000" lnSpcReduction="20000"/>
          </a:bodyPr>
          <a:lstStyle/>
          <a:p>
            <a:pPr marL="0" indent="0">
              <a:buNone/>
            </a:pPr>
            <a:r>
              <a:rPr lang="en-US" sz="3400" dirty="0">
                <a:solidFill>
                  <a:schemeClr val="accent1">
                    <a:lumMod val="75000"/>
                  </a:schemeClr>
                </a:solidFill>
              </a:rPr>
              <a:t>Weaknesses</a:t>
            </a:r>
          </a:p>
          <a:p>
            <a:pPr algn="just">
              <a:lnSpc>
                <a:spcPct val="120000"/>
              </a:lnSpc>
            </a:pPr>
            <a:r>
              <a:rPr lang="en-US" sz="2000" dirty="0">
                <a:solidFill>
                  <a:schemeClr val="accent2">
                    <a:lumMod val="50000"/>
                  </a:schemeClr>
                </a:solidFill>
              </a:rPr>
              <a:t>Lack of business experience of the entrepreneurs</a:t>
            </a:r>
          </a:p>
          <a:p>
            <a:pPr algn="just">
              <a:lnSpc>
                <a:spcPct val="120000"/>
              </a:lnSpc>
            </a:pPr>
            <a:r>
              <a:rPr lang="en-US" sz="2000" dirty="0">
                <a:solidFill>
                  <a:schemeClr val="accent2">
                    <a:lumMod val="50000"/>
                  </a:schemeClr>
                </a:solidFill>
              </a:rPr>
              <a:t>The nature of online businesses might raise concerns to some regarding fraudulent</a:t>
            </a:r>
          </a:p>
          <a:p>
            <a:endParaRPr lang="en-US" sz="1800" dirty="0">
              <a:solidFill>
                <a:schemeClr val="accent2">
                  <a:lumMod val="50000"/>
                </a:schemeClr>
              </a:solidFill>
            </a:endParaRPr>
          </a:p>
        </p:txBody>
      </p:sp>
      <p:sp>
        <p:nvSpPr>
          <p:cNvPr id="6" name="Content Placeholder 2">
            <a:extLst>
              <a:ext uri="{FF2B5EF4-FFF2-40B4-BE49-F238E27FC236}">
                <a16:creationId xmlns:a16="http://schemas.microsoft.com/office/drawing/2014/main" id="{827C61C4-7401-AB50-FEE9-7B8E826F0BA4}"/>
              </a:ext>
            </a:extLst>
          </p:cNvPr>
          <p:cNvSpPr txBox="1">
            <a:spLocks/>
          </p:cNvSpPr>
          <p:nvPr/>
        </p:nvSpPr>
        <p:spPr>
          <a:xfrm>
            <a:off x="685800" y="4511437"/>
            <a:ext cx="5334000" cy="2107275"/>
          </a:xfrm>
          <a:prstGeom prst="rect">
            <a:avLst/>
          </a:prstGeom>
        </p:spPr>
        <p:txBody>
          <a:bodyPr vert="horz" lIns="91440" tIns="45720" rIns="91440" bIns="45720" rtlCol="0">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2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9pPr>
          </a:lstStyle>
          <a:p>
            <a:pPr marL="0" indent="0">
              <a:buFont typeface="Arial" panose="020B0604020202020204" pitchFamily="34" charset="0"/>
              <a:buNone/>
            </a:pPr>
            <a:r>
              <a:rPr lang="en-US" sz="2600" dirty="0">
                <a:solidFill>
                  <a:schemeClr val="accent1">
                    <a:lumMod val="50000"/>
                  </a:schemeClr>
                </a:solidFill>
              </a:rPr>
              <a:t>Opportunities</a:t>
            </a:r>
          </a:p>
          <a:p>
            <a:r>
              <a:rPr lang="en-US" sz="1600" dirty="0">
                <a:solidFill>
                  <a:schemeClr val="accent2">
                    <a:lumMod val="50000"/>
                  </a:schemeClr>
                </a:solidFill>
              </a:rPr>
              <a:t>The support is provided by the governments in the form of start-up grants of £20,000 each</a:t>
            </a:r>
          </a:p>
          <a:p>
            <a:r>
              <a:rPr lang="en-US" sz="1600" dirty="0">
                <a:solidFill>
                  <a:schemeClr val="accent2">
                    <a:lumMod val="50000"/>
                  </a:schemeClr>
                </a:solidFill>
              </a:rPr>
              <a:t>The size of the global online pharmacy market (68,382.3 million USD) as of 2021 (</a:t>
            </a:r>
            <a:r>
              <a:rPr lang="en-US" sz="1600" dirty="0" err="1">
                <a:solidFill>
                  <a:schemeClr val="accent2">
                    <a:lumMod val="50000"/>
                  </a:schemeClr>
                </a:solidFill>
              </a:rPr>
              <a:t>PSMarketResearch</a:t>
            </a:r>
            <a:r>
              <a:rPr lang="en-US" sz="1600" dirty="0">
                <a:solidFill>
                  <a:schemeClr val="accent2">
                    <a:lumMod val="50000"/>
                  </a:schemeClr>
                </a:solidFill>
              </a:rPr>
              <a:t>, 2022)</a:t>
            </a:r>
          </a:p>
          <a:p>
            <a:r>
              <a:rPr lang="en-US" sz="1600" dirty="0">
                <a:solidFill>
                  <a:schemeClr val="accent2">
                    <a:lumMod val="50000"/>
                  </a:schemeClr>
                </a:solidFill>
              </a:rPr>
              <a:t>The advancements sustained in the ICT environment lead to better consumer engagement</a:t>
            </a:r>
          </a:p>
          <a:p>
            <a:endParaRPr lang="en-US" sz="1800" dirty="0">
              <a:solidFill>
                <a:schemeClr val="accent2">
                  <a:lumMod val="50000"/>
                </a:schemeClr>
              </a:solidFill>
            </a:endParaRPr>
          </a:p>
        </p:txBody>
      </p:sp>
      <p:sp>
        <p:nvSpPr>
          <p:cNvPr id="7" name="Content Placeholder 3">
            <a:extLst>
              <a:ext uri="{FF2B5EF4-FFF2-40B4-BE49-F238E27FC236}">
                <a16:creationId xmlns:a16="http://schemas.microsoft.com/office/drawing/2014/main" id="{5B74A73E-96CF-BEE6-F850-5DCF6E07B055}"/>
              </a:ext>
            </a:extLst>
          </p:cNvPr>
          <p:cNvSpPr txBox="1">
            <a:spLocks/>
          </p:cNvSpPr>
          <p:nvPr/>
        </p:nvSpPr>
        <p:spPr>
          <a:xfrm>
            <a:off x="6172200" y="4511437"/>
            <a:ext cx="5334000" cy="1814946"/>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2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9pPr>
          </a:lstStyle>
          <a:p>
            <a:pPr marL="0" indent="0">
              <a:buNone/>
            </a:pPr>
            <a:r>
              <a:rPr lang="en-US" sz="2400" dirty="0">
                <a:solidFill>
                  <a:schemeClr val="accent2">
                    <a:lumMod val="50000"/>
                  </a:schemeClr>
                </a:solidFill>
              </a:rPr>
              <a:t>Threats</a:t>
            </a:r>
          </a:p>
          <a:p>
            <a:pPr>
              <a:lnSpc>
                <a:spcPct val="100000"/>
              </a:lnSpc>
            </a:pPr>
            <a:r>
              <a:rPr lang="en-US" sz="1400" dirty="0">
                <a:solidFill>
                  <a:schemeClr val="accent2">
                    <a:lumMod val="50000"/>
                  </a:schemeClr>
                </a:solidFill>
              </a:rPr>
              <a:t>The increasing threat, especially from the likes of Pharmacy2u.co.uk, Blink RX, Amazon Pharmacy, and Select RX etc. (Williams, 2022).</a:t>
            </a:r>
          </a:p>
        </p:txBody>
      </p:sp>
    </p:spTree>
    <p:extLst>
      <p:ext uri="{BB962C8B-B14F-4D97-AF65-F5344CB8AC3E}">
        <p14:creationId xmlns:p14="http://schemas.microsoft.com/office/powerpoint/2010/main" val="119836432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B07FBE-4208-51C8-1960-2A2CC2A25AA7}"/>
              </a:ext>
            </a:extLst>
          </p:cNvPr>
          <p:cNvSpPr>
            <a:spLocks noGrp="1"/>
          </p:cNvSpPr>
          <p:nvPr>
            <p:ph type="title"/>
          </p:nvPr>
        </p:nvSpPr>
        <p:spPr/>
        <p:txBody>
          <a:bodyPr/>
          <a:lstStyle/>
          <a:p>
            <a:r>
              <a:rPr lang="en-US" cap="none" dirty="0">
                <a:solidFill>
                  <a:schemeClr val="accent1"/>
                </a:solidFill>
              </a:rPr>
              <a:t>PEST Analysis</a:t>
            </a:r>
          </a:p>
        </p:txBody>
      </p:sp>
      <p:sp>
        <p:nvSpPr>
          <p:cNvPr id="3" name="Content Placeholder 2">
            <a:extLst>
              <a:ext uri="{FF2B5EF4-FFF2-40B4-BE49-F238E27FC236}">
                <a16:creationId xmlns:a16="http://schemas.microsoft.com/office/drawing/2014/main" id="{17EE13BF-08AB-18B9-DA7E-1BDE7B15553D}"/>
              </a:ext>
            </a:extLst>
          </p:cNvPr>
          <p:cNvSpPr>
            <a:spLocks noGrp="1"/>
          </p:cNvSpPr>
          <p:nvPr>
            <p:ph idx="1"/>
          </p:nvPr>
        </p:nvSpPr>
        <p:spPr>
          <a:xfrm>
            <a:off x="221673" y="1690255"/>
            <a:ext cx="6414654" cy="5043054"/>
          </a:xfrm>
        </p:spPr>
        <p:txBody>
          <a:bodyPr>
            <a:normAutofit lnSpcReduction="10000"/>
          </a:bodyPr>
          <a:lstStyle/>
          <a:p>
            <a:pPr algn="just">
              <a:lnSpc>
                <a:spcPct val="100000"/>
              </a:lnSpc>
              <a:buFont typeface="Wingdings" panose="05000000000000000000" pitchFamily="2" charset="2"/>
              <a:buChar char="Ø"/>
            </a:pPr>
            <a:r>
              <a:rPr lang="en-US" sz="1500" b="1" dirty="0">
                <a:solidFill>
                  <a:schemeClr val="accent1">
                    <a:lumMod val="50000"/>
                  </a:schemeClr>
                </a:solidFill>
              </a:rPr>
              <a:t>Political-</a:t>
            </a:r>
            <a:r>
              <a:rPr lang="en-US" sz="1500" dirty="0">
                <a:solidFill>
                  <a:schemeClr val="accent1">
                    <a:lumMod val="50000"/>
                  </a:schemeClr>
                </a:solidFill>
              </a:rPr>
              <a:t> The stability of the UK’s political environment. The regulatory system regarding the eCommerce industry is overall less strict than that of the EU. </a:t>
            </a:r>
          </a:p>
          <a:p>
            <a:pPr algn="just">
              <a:lnSpc>
                <a:spcPct val="100000"/>
              </a:lnSpc>
              <a:buFont typeface="Wingdings" panose="05000000000000000000" pitchFamily="2" charset="2"/>
              <a:buChar char="Ø"/>
            </a:pPr>
            <a:r>
              <a:rPr lang="en-US" sz="1500" b="1" dirty="0">
                <a:solidFill>
                  <a:schemeClr val="accent1">
                    <a:lumMod val="50000"/>
                  </a:schemeClr>
                </a:solidFill>
              </a:rPr>
              <a:t>Economic</a:t>
            </a:r>
            <a:r>
              <a:rPr lang="en-US" sz="1500" dirty="0">
                <a:solidFill>
                  <a:schemeClr val="accent1">
                    <a:lumMod val="50000"/>
                  </a:schemeClr>
                </a:solidFill>
              </a:rPr>
              <a:t>- The size of the global online pharmacy market (68,382.3 million USD) as of 2021 and the economy in the UK exhibit growth potential for eCommerce businesses (</a:t>
            </a:r>
            <a:r>
              <a:rPr lang="en-US" sz="1500" dirty="0" err="1">
                <a:solidFill>
                  <a:schemeClr val="accent1">
                    <a:lumMod val="50000"/>
                  </a:schemeClr>
                </a:solidFill>
              </a:rPr>
              <a:t>PSMarketResearch</a:t>
            </a:r>
            <a:r>
              <a:rPr lang="en-US" sz="1500" dirty="0">
                <a:solidFill>
                  <a:schemeClr val="accent1">
                    <a:lumMod val="50000"/>
                  </a:schemeClr>
                </a:solidFill>
              </a:rPr>
              <a:t>, 2022). This has led eCommerce brands such as Pharmacy2u.co.uk to achieve their status quo and generate a revenue of 184 million USD. </a:t>
            </a:r>
          </a:p>
          <a:p>
            <a:pPr algn="just">
              <a:lnSpc>
                <a:spcPct val="100000"/>
              </a:lnSpc>
              <a:buFont typeface="Wingdings" panose="05000000000000000000" pitchFamily="2" charset="2"/>
              <a:buChar char="Ø"/>
            </a:pPr>
            <a:r>
              <a:rPr lang="en-US" sz="1500" b="1" dirty="0">
                <a:solidFill>
                  <a:schemeClr val="accent1">
                    <a:lumMod val="50000"/>
                  </a:schemeClr>
                </a:solidFill>
              </a:rPr>
              <a:t>Socio-logical</a:t>
            </a:r>
            <a:r>
              <a:rPr lang="en-US" sz="1500" dirty="0">
                <a:solidFill>
                  <a:schemeClr val="accent1">
                    <a:lumMod val="50000"/>
                  </a:schemeClr>
                </a:solidFill>
              </a:rPr>
              <a:t>- Nowadays people are accustomed to online shopping as a vast majority browse and purchase online frequently. The convenience of being checked, and prescribed and the medicines getting delivered to their homes, are major selling points of the business. Although societal norms and beliefs such as the concern with the eCommerce businesses being mostly fraud will hurt the growth of PharmaAve (Morrison, 2017).</a:t>
            </a:r>
          </a:p>
          <a:p>
            <a:pPr algn="just">
              <a:lnSpc>
                <a:spcPct val="100000"/>
              </a:lnSpc>
              <a:buFont typeface="Wingdings" panose="05000000000000000000" pitchFamily="2" charset="2"/>
              <a:buChar char="Ø"/>
            </a:pPr>
            <a:r>
              <a:rPr lang="en-US" sz="1500" dirty="0">
                <a:solidFill>
                  <a:schemeClr val="accent1">
                    <a:lumMod val="50000"/>
                  </a:schemeClr>
                </a:solidFill>
              </a:rPr>
              <a:t>T</a:t>
            </a:r>
            <a:r>
              <a:rPr lang="en-US" sz="1500" b="1" dirty="0">
                <a:solidFill>
                  <a:schemeClr val="accent1">
                    <a:lumMod val="50000"/>
                  </a:schemeClr>
                </a:solidFill>
              </a:rPr>
              <a:t>echnological</a:t>
            </a:r>
            <a:r>
              <a:rPr lang="en-US" sz="1500" dirty="0">
                <a:solidFill>
                  <a:schemeClr val="accent1">
                    <a:lumMod val="50000"/>
                  </a:schemeClr>
                </a:solidFill>
              </a:rPr>
              <a:t>- The advancements in the ICT environment paving the way for better e-commerce infrastructure, better communication, engagement and operational efficiencies (</a:t>
            </a:r>
            <a:r>
              <a:rPr lang="en-US" sz="1500" dirty="0" err="1">
                <a:solidFill>
                  <a:schemeClr val="accent1">
                    <a:lumMod val="50000"/>
                  </a:schemeClr>
                </a:solidFill>
              </a:rPr>
              <a:t>Deiss</a:t>
            </a:r>
            <a:r>
              <a:rPr lang="en-US" sz="1500" dirty="0">
                <a:solidFill>
                  <a:schemeClr val="accent1">
                    <a:lumMod val="50000"/>
                  </a:schemeClr>
                </a:solidFill>
              </a:rPr>
              <a:t> &amp; </a:t>
            </a:r>
            <a:r>
              <a:rPr lang="en-US" sz="1500" dirty="0" err="1">
                <a:solidFill>
                  <a:schemeClr val="accent1">
                    <a:lumMod val="50000"/>
                  </a:schemeClr>
                </a:solidFill>
              </a:rPr>
              <a:t>Henneberry</a:t>
            </a:r>
            <a:r>
              <a:rPr lang="en-US" sz="1500" dirty="0">
                <a:solidFill>
                  <a:schemeClr val="accent1">
                    <a:lumMod val="50000"/>
                  </a:schemeClr>
                </a:solidFill>
              </a:rPr>
              <a:t>, 2021). </a:t>
            </a:r>
          </a:p>
          <a:p>
            <a:endParaRPr lang="en-US" dirty="0"/>
          </a:p>
        </p:txBody>
      </p:sp>
      <p:pic>
        <p:nvPicPr>
          <p:cNvPr id="4" name="Picture 3">
            <a:extLst>
              <a:ext uri="{FF2B5EF4-FFF2-40B4-BE49-F238E27FC236}">
                <a16:creationId xmlns:a16="http://schemas.microsoft.com/office/drawing/2014/main" id="{AD4F7051-8900-DA45-4CF7-8FFF81FEAA60}"/>
              </a:ext>
            </a:extLst>
          </p:cNvPr>
          <p:cNvPicPr>
            <a:picLocks noChangeAspect="1"/>
          </p:cNvPicPr>
          <p:nvPr/>
        </p:nvPicPr>
        <p:blipFill>
          <a:blip r:embed="rId3"/>
          <a:stretch>
            <a:fillRect/>
          </a:stretch>
        </p:blipFill>
        <p:spPr>
          <a:xfrm>
            <a:off x="6896853" y="2613645"/>
            <a:ext cx="5073474" cy="3122138"/>
          </a:xfrm>
          <a:prstGeom prst="rect">
            <a:avLst/>
          </a:prstGeom>
        </p:spPr>
      </p:pic>
    </p:spTree>
    <p:extLst>
      <p:ext uri="{BB962C8B-B14F-4D97-AF65-F5344CB8AC3E}">
        <p14:creationId xmlns:p14="http://schemas.microsoft.com/office/powerpoint/2010/main" val="220496929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3E0D45-4AEA-5AE1-BAE3-E42A0AEF295A}"/>
              </a:ext>
            </a:extLst>
          </p:cNvPr>
          <p:cNvSpPr>
            <a:spLocks noGrp="1"/>
          </p:cNvSpPr>
          <p:nvPr>
            <p:ph type="title"/>
          </p:nvPr>
        </p:nvSpPr>
        <p:spPr>
          <a:xfrm>
            <a:off x="685801" y="1399308"/>
            <a:ext cx="7003472" cy="1648692"/>
          </a:xfrm>
        </p:spPr>
        <p:txBody>
          <a:bodyPr>
            <a:normAutofit/>
          </a:bodyPr>
          <a:lstStyle/>
          <a:p>
            <a:r>
              <a:rPr lang="en-US" sz="4000" cap="none" dirty="0">
                <a:solidFill>
                  <a:schemeClr val="accent1"/>
                </a:solidFill>
              </a:rPr>
              <a:t>Target Market</a:t>
            </a:r>
          </a:p>
        </p:txBody>
      </p:sp>
      <p:sp>
        <p:nvSpPr>
          <p:cNvPr id="4" name="Text Placeholder 3">
            <a:extLst>
              <a:ext uri="{FF2B5EF4-FFF2-40B4-BE49-F238E27FC236}">
                <a16:creationId xmlns:a16="http://schemas.microsoft.com/office/drawing/2014/main" id="{5259589C-99F4-04BB-E54F-471766372AEF}"/>
              </a:ext>
            </a:extLst>
          </p:cNvPr>
          <p:cNvSpPr>
            <a:spLocks noGrp="1"/>
          </p:cNvSpPr>
          <p:nvPr>
            <p:ph type="body" sz="half" idx="2"/>
          </p:nvPr>
        </p:nvSpPr>
        <p:spPr>
          <a:xfrm>
            <a:off x="685801" y="3186545"/>
            <a:ext cx="5467702" cy="3094485"/>
          </a:xfrm>
        </p:spPr>
        <p:txBody>
          <a:bodyPr/>
          <a:lstStyle/>
          <a:p>
            <a:pPr marL="285750" indent="-285750" algn="just">
              <a:buFont typeface="Wingdings" panose="05000000000000000000" pitchFamily="2" charset="2"/>
              <a:buChar char="Ø"/>
            </a:pPr>
            <a:r>
              <a:rPr lang="en-US" dirty="0">
                <a:solidFill>
                  <a:schemeClr val="accent2">
                    <a:lumMod val="50000"/>
                  </a:schemeClr>
                </a:solidFill>
              </a:rPr>
              <a:t>Primarily the people of the UK who seeks convenient and urgent check-up with health practitioners, are prescribed necessary medicines to help with their illness or sickness, and purchase medicines and healthcare products online to save time and energy. </a:t>
            </a:r>
          </a:p>
          <a:p>
            <a:pPr marL="285750" indent="-285750" algn="just">
              <a:buFont typeface="Wingdings" panose="05000000000000000000" pitchFamily="2" charset="2"/>
              <a:buChar char="Ø"/>
            </a:pPr>
            <a:r>
              <a:rPr lang="en-US" dirty="0">
                <a:solidFill>
                  <a:schemeClr val="accent2">
                    <a:lumMod val="50000"/>
                  </a:schemeClr>
                </a:solidFill>
              </a:rPr>
              <a:t>The target age demographic is people in the age between 30-50 and older (</a:t>
            </a:r>
            <a:r>
              <a:rPr lang="en-US" dirty="0" err="1">
                <a:solidFill>
                  <a:schemeClr val="accent2">
                    <a:lumMod val="50000"/>
                  </a:schemeClr>
                </a:solidFill>
              </a:rPr>
              <a:t>PSMarketResearch</a:t>
            </a:r>
            <a:r>
              <a:rPr lang="en-US" dirty="0">
                <a:solidFill>
                  <a:schemeClr val="accent2">
                    <a:lumMod val="50000"/>
                  </a:schemeClr>
                </a:solidFill>
              </a:rPr>
              <a:t>, 2022). </a:t>
            </a:r>
          </a:p>
          <a:p>
            <a:pPr marL="285750" indent="-285750" algn="just">
              <a:buFont typeface="Wingdings" panose="05000000000000000000" pitchFamily="2" charset="2"/>
              <a:buChar char="Ø"/>
            </a:pPr>
            <a:r>
              <a:rPr lang="en-US" dirty="0">
                <a:solidFill>
                  <a:schemeClr val="accent2">
                    <a:lumMod val="50000"/>
                  </a:schemeClr>
                </a:solidFill>
              </a:rPr>
              <a:t>Contrary to many'd beliefs, baby boomers are considered a major fuel for the American e-pharmacy market.</a:t>
            </a:r>
          </a:p>
        </p:txBody>
      </p:sp>
      <p:pic>
        <p:nvPicPr>
          <p:cNvPr id="5" name="Picture 4">
            <a:extLst>
              <a:ext uri="{FF2B5EF4-FFF2-40B4-BE49-F238E27FC236}">
                <a16:creationId xmlns:a16="http://schemas.microsoft.com/office/drawing/2014/main" id="{E06C2D77-7CC2-1C8F-0D28-AD5CB3C45EC3}"/>
              </a:ext>
            </a:extLst>
          </p:cNvPr>
          <p:cNvPicPr>
            <a:picLocks noChangeAspect="1"/>
          </p:cNvPicPr>
          <p:nvPr/>
        </p:nvPicPr>
        <p:blipFill>
          <a:blip r:embed="rId3"/>
          <a:stretch>
            <a:fillRect/>
          </a:stretch>
        </p:blipFill>
        <p:spPr>
          <a:xfrm>
            <a:off x="6463659" y="2305208"/>
            <a:ext cx="5467702" cy="3975822"/>
          </a:xfrm>
          <a:prstGeom prst="rect">
            <a:avLst/>
          </a:prstGeom>
        </p:spPr>
      </p:pic>
    </p:spTree>
    <p:extLst>
      <p:ext uri="{BB962C8B-B14F-4D97-AF65-F5344CB8AC3E}">
        <p14:creationId xmlns:p14="http://schemas.microsoft.com/office/powerpoint/2010/main" val="333397901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572E29-0B50-01EC-EF44-7F3248561BF8}"/>
              </a:ext>
            </a:extLst>
          </p:cNvPr>
          <p:cNvSpPr>
            <a:spLocks noGrp="1"/>
          </p:cNvSpPr>
          <p:nvPr>
            <p:ph type="title"/>
          </p:nvPr>
        </p:nvSpPr>
        <p:spPr/>
        <p:txBody>
          <a:bodyPr/>
          <a:lstStyle/>
          <a:p>
            <a:r>
              <a:rPr lang="en-US" dirty="0">
                <a:solidFill>
                  <a:schemeClr val="accent1"/>
                </a:solidFill>
              </a:rPr>
              <a:t>Marketing Plan</a:t>
            </a:r>
            <a:br>
              <a:rPr lang="en-US" dirty="0">
                <a:solidFill>
                  <a:schemeClr val="accent1"/>
                </a:solidFill>
              </a:rPr>
            </a:br>
            <a:r>
              <a:rPr lang="en-US" sz="3200" cap="none" dirty="0">
                <a:solidFill>
                  <a:schemeClr val="accent5">
                    <a:lumMod val="75000"/>
                  </a:schemeClr>
                </a:solidFill>
              </a:rPr>
              <a:t>The marketing Mix</a:t>
            </a:r>
            <a:endParaRPr lang="en-US" sz="3200" dirty="0">
              <a:solidFill>
                <a:schemeClr val="accent5">
                  <a:lumMod val="75000"/>
                </a:schemeClr>
              </a:solidFill>
            </a:endParaRPr>
          </a:p>
        </p:txBody>
      </p:sp>
      <p:sp>
        <p:nvSpPr>
          <p:cNvPr id="3" name="Content Placeholder 2">
            <a:extLst>
              <a:ext uri="{FF2B5EF4-FFF2-40B4-BE49-F238E27FC236}">
                <a16:creationId xmlns:a16="http://schemas.microsoft.com/office/drawing/2014/main" id="{FB9DBCB3-B704-4C52-0522-635478B09C86}"/>
              </a:ext>
            </a:extLst>
          </p:cNvPr>
          <p:cNvSpPr>
            <a:spLocks noGrp="1"/>
          </p:cNvSpPr>
          <p:nvPr>
            <p:ph sz="half" idx="1"/>
          </p:nvPr>
        </p:nvSpPr>
        <p:spPr>
          <a:xfrm>
            <a:off x="685800" y="2090652"/>
            <a:ext cx="5334000" cy="2107275"/>
          </a:xfrm>
        </p:spPr>
        <p:txBody>
          <a:bodyPr>
            <a:normAutofit lnSpcReduction="10000"/>
          </a:bodyPr>
          <a:lstStyle/>
          <a:p>
            <a:pPr marL="0" indent="0">
              <a:buNone/>
            </a:pPr>
            <a:r>
              <a:rPr lang="en-US" sz="3400" dirty="0">
                <a:solidFill>
                  <a:schemeClr val="accent4">
                    <a:lumMod val="50000"/>
                  </a:schemeClr>
                </a:solidFill>
              </a:rPr>
              <a:t>Product</a:t>
            </a:r>
          </a:p>
          <a:p>
            <a:pPr marL="0" indent="0" algn="just">
              <a:lnSpc>
                <a:spcPct val="110000"/>
              </a:lnSpc>
              <a:buNone/>
            </a:pPr>
            <a:r>
              <a:rPr lang="en-US" sz="1700" dirty="0">
                <a:solidFill>
                  <a:schemeClr val="accent2">
                    <a:lumMod val="50000"/>
                  </a:schemeClr>
                </a:solidFill>
              </a:rPr>
              <a:t>From prescribed to none prescribed medicines, health and wellness products, skincare, protein shakes, vitamin and protein pills etc. a wide variety of goods that are common to a physical pharmacy are offered at PharmaAve.</a:t>
            </a:r>
          </a:p>
        </p:txBody>
      </p:sp>
      <p:sp>
        <p:nvSpPr>
          <p:cNvPr id="4" name="Content Placeholder 3">
            <a:extLst>
              <a:ext uri="{FF2B5EF4-FFF2-40B4-BE49-F238E27FC236}">
                <a16:creationId xmlns:a16="http://schemas.microsoft.com/office/drawing/2014/main" id="{BD66D83C-B88D-82BB-AE7E-AE8B86376AD4}"/>
              </a:ext>
            </a:extLst>
          </p:cNvPr>
          <p:cNvSpPr>
            <a:spLocks noGrp="1"/>
          </p:cNvSpPr>
          <p:nvPr>
            <p:ph sz="half" idx="2"/>
          </p:nvPr>
        </p:nvSpPr>
        <p:spPr>
          <a:xfrm>
            <a:off x="6172200" y="2090652"/>
            <a:ext cx="5334000" cy="2107274"/>
          </a:xfrm>
        </p:spPr>
        <p:txBody>
          <a:bodyPr>
            <a:normAutofit lnSpcReduction="10000"/>
          </a:bodyPr>
          <a:lstStyle/>
          <a:p>
            <a:pPr marL="0" indent="0">
              <a:buNone/>
            </a:pPr>
            <a:r>
              <a:rPr lang="en-US" sz="3400" dirty="0">
                <a:solidFill>
                  <a:schemeClr val="accent4">
                    <a:lumMod val="50000"/>
                  </a:schemeClr>
                </a:solidFill>
              </a:rPr>
              <a:t>Price</a:t>
            </a:r>
          </a:p>
          <a:p>
            <a:pPr marL="0" indent="0" algn="just">
              <a:lnSpc>
                <a:spcPct val="120000"/>
              </a:lnSpc>
              <a:buNone/>
            </a:pPr>
            <a:r>
              <a:rPr lang="en-US" sz="1600" dirty="0">
                <a:solidFill>
                  <a:schemeClr val="accent2">
                    <a:lumMod val="50000"/>
                  </a:schemeClr>
                </a:solidFill>
              </a:rPr>
              <a:t>The business will adopt a competitive pricing model to set the prices of its services and products which means it will offer the best price in the market to establish and retain competitiveness (BDC Editorial, 2022). </a:t>
            </a:r>
          </a:p>
        </p:txBody>
      </p:sp>
      <p:sp>
        <p:nvSpPr>
          <p:cNvPr id="6" name="Content Placeholder 2">
            <a:extLst>
              <a:ext uri="{FF2B5EF4-FFF2-40B4-BE49-F238E27FC236}">
                <a16:creationId xmlns:a16="http://schemas.microsoft.com/office/drawing/2014/main" id="{827C61C4-7401-AB50-FEE9-7B8E826F0BA4}"/>
              </a:ext>
            </a:extLst>
          </p:cNvPr>
          <p:cNvSpPr txBox="1">
            <a:spLocks/>
          </p:cNvSpPr>
          <p:nvPr/>
        </p:nvSpPr>
        <p:spPr>
          <a:xfrm>
            <a:off x="685800" y="4511437"/>
            <a:ext cx="5334000" cy="2107275"/>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2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9pPr>
          </a:lstStyle>
          <a:p>
            <a:pPr marL="0" indent="0">
              <a:buFont typeface="Arial" panose="020B0604020202020204" pitchFamily="34" charset="0"/>
              <a:buNone/>
            </a:pPr>
            <a:r>
              <a:rPr lang="en-US" sz="2600" dirty="0">
                <a:solidFill>
                  <a:schemeClr val="accent4">
                    <a:lumMod val="50000"/>
                  </a:schemeClr>
                </a:solidFill>
              </a:rPr>
              <a:t>Place</a:t>
            </a:r>
          </a:p>
          <a:p>
            <a:pPr marL="0" indent="0" algn="just">
              <a:buNone/>
            </a:pPr>
            <a:r>
              <a:rPr lang="en-US" sz="1600" dirty="0">
                <a:solidFill>
                  <a:schemeClr val="accent2">
                    <a:lumMod val="50000"/>
                  </a:schemeClr>
                </a:solidFill>
              </a:rPr>
              <a:t>The target location strategy for PharmaAve is centered around London. The brand won’t have a dedicated store or pharmacy that supports visiting rather will have warehouses and a head office. The Digital model is integrated as it is an e-pharmacy. </a:t>
            </a:r>
            <a:endParaRPr lang="en-US" sz="1800" dirty="0">
              <a:solidFill>
                <a:schemeClr val="accent2">
                  <a:lumMod val="50000"/>
                </a:schemeClr>
              </a:solidFill>
            </a:endParaRPr>
          </a:p>
        </p:txBody>
      </p:sp>
      <p:sp>
        <p:nvSpPr>
          <p:cNvPr id="7" name="Content Placeholder 3">
            <a:extLst>
              <a:ext uri="{FF2B5EF4-FFF2-40B4-BE49-F238E27FC236}">
                <a16:creationId xmlns:a16="http://schemas.microsoft.com/office/drawing/2014/main" id="{5B74A73E-96CF-BEE6-F850-5DCF6E07B055}"/>
              </a:ext>
            </a:extLst>
          </p:cNvPr>
          <p:cNvSpPr txBox="1">
            <a:spLocks/>
          </p:cNvSpPr>
          <p:nvPr/>
        </p:nvSpPr>
        <p:spPr>
          <a:xfrm>
            <a:off x="6172200" y="4561707"/>
            <a:ext cx="5334000" cy="2107274"/>
          </a:xfrm>
          <a:prstGeom prst="rect">
            <a:avLst/>
          </a:prstGeom>
        </p:spPr>
        <p:txBody>
          <a:bodyPr vert="horz" lIns="91440" tIns="45720" rIns="91440" bIns="45720" rtlCol="0">
            <a:normAutofit fontScale="92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2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9pPr>
          </a:lstStyle>
          <a:p>
            <a:pPr marL="0" indent="0">
              <a:buNone/>
            </a:pPr>
            <a:r>
              <a:rPr lang="en-US" sz="3000" dirty="0">
                <a:solidFill>
                  <a:schemeClr val="accent4">
                    <a:lumMod val="50000"/>
                  </a:schemeClr>
                </a:solidFill>
              </a:rPr>
              <a:t>Promotion</a:t>
            </a:r>
          </a:p>
          <a:p>
            <a:pPr marL="0" indent="0" algn="just">
              <a:lnSpc>
                <a:spcPct val="100000"/>
              </a:lnSpc>
              <a:buNone/>
            </a:pPr>
            <a:r>
              <a:rPr lang="en-US" sz="1700" dirty="0">
                <a:solidFill>
                  <a:schemeClr val="accent2">
                    <a:lumMod val="50000"/>
                  </a:schemeClr>
                </a:solidFill>
              </a:rPr>
              <a:t>A mixture of digital marketing and traditional marketing. Digital approaches such as social media marketing, influencer marketing, email marketing and SEO (Harrison, 2020). Traditional approaches i.e., print media, billboards, posters, banners, radio advertisements etc. Discounts will be offered on almost every product and selected products will be paired with free shipping.</a:t>
            </a:r>
          </a:p>
        </p:txBody>
      </p:sp>
      <p:pic>
        <p:nvPicPr>
          <p:cNvPr id="5" name="Picture 4">
            <a:extLst>
              <a:ext uri="{FF2B5EF4-FFF2-40B4-BE49-F238E27FC236}">
                <a16:creationId xmlns:a16="http://schemas.microsoft.com/office/drawing/2014/main" id="{AAC1D5E8-E227-D243-D34D-91EC7BE979DC}"/>
              </a:ext>
            </a:extLst>
          </p:cNvPr>
          <p:cNvPicPr>
            <a:picLocks noChangeAspect="1"/>
          </p:cNvPicPr>
          <p:nvPr/>
        </p:nvPicPr>
        <p:blipFill>
          <a:blip r:embed="rId3"/>
          <a:stretch>
            <a:fillRect/>
          </a:stretch>
        </p:blipFill>
        <p:spPr>
          <a:xfrm>
            <a:off x="2895600" y="764373"/>
            <a:ext cx="2391272" cy="1334330"/>
          </a:xfrm>
          <a:prstGeom prst="rect">
            <a:avLst/>
          </a:prstGeom>
          <a:ln>
            <a:noFill/>
          </a:ln>
          <a:effectLst>
            <a:outerShdw blurRad="292100" dist="139700" dir="2700000" algn="tl" rotWithShape="0">
              <a:srgbClr val="333333">
                <a:alpha val="65000"/>
              </a:srgbClr>
            </a:outerShdw>
          </a:effectLst>
        </p:spPr>
      </p:pic>
      <p:pic>
        <p:nvPicPr>
          <p:cNvPr id="8" name="Picture 7">
            <a:extLst>
              <a:ext uri="{FF2B5EF4-FFF2-40B4-BE49-F238E27FC236}">
                <a16:creationId xmlns:a16="http://schemas.microsoft.com/office/drawing/2014/main" id="{913BE9E6-8205-705F-4F93-133AC8BD5AC9}"/>
              </a:ext>
            </a:extLst>
          </p:cNvPr>
          <p:cNvPicPr>
            <a:picLocks noChangeAspect="1"/>
          </p:cNvPicPr>
          <p:nvPr/>
        </p:nvPicPr>
        <p:blipFill rotWithShape="1">
          <a:blip r:embed="rId4"/>
          <a:srcRect l="17354" r="19131"/>
          <a:stretch/>
        </p:blipFill>
        <p:spPr>
          <a:xfrm>
            <a:off x="8651677" y="3790083"/>
            <a:ext cx="1337450" cy="1169844"/>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381084534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3E0D45-4AEA-5AE1-BAE3-E42A0AEF295A}"/>
              </a:ext>
            </a:extLst>
          </p:cNvPr>
          <p:cNvSpPr>
            <a:spLocks noGrp="1"/>
          </p:cNvSpPr>
          <p:nvPr>
            <p:ph type="title"/>
          </p:nvPr>
        </p:nvSpPr>
        <p:spPr>
          <a:xfrm>
            <a:off x="5798129" y="633275"/>
            <a:ext cx="6393871" cy="1648692"/>
          </a:xfrm>
        </p:spPr>
        <p:txBody>
          <a:bodyPr>
            <a:normAutofit fontScale="90000"/>
          </a:bodyPr>
          <a:lstStyle/>
          <a:p>
            <a:pPr>
              <a:lnSpc>
                <a:spcPct val="150000"/>
              </a:lnSpc>
            </a:pPr>
            <a:r>
              <a:rPr lang="en-US" sz="4400" cap="none" dirty="0">
                <a:solidFill>
                  <a:schemeClr val="accent1"/>
                </a:solidFill>
              </a:rPr>
              <a:t>Management Team</a:t>
            </a:r>
            <a:br>
              <a:rPr lang="en-US" sz="4000" cap="none" dirty="0">
                <a:solidFill>
                  <a:schemeClr val="accent1"/>
                </a:solidFill>
              </a:rPr>
            </a:br>
            <a:r>
              <a:rPr lang="en-US" sz="2800" cap="none" dirty="0">
                <a:solidFill>
                  <a:schemeClr val="accent3">
                    <a:lumMod val="50000"/>
                  </a:schemeClr>
                </a:solidFill>
              </a:rPr>
              <a:t>Functional Organizational Structure</a:t>
            </a:r>
          </a:p>
        </p:txBody>
      </p:sp>
      <p:sp>
        <p:nvSpPr>
          <p:cNvPr id="4" name="Text Placeholder 3">
            <a:extLst>
              <a:ext uri="{FF2B5EF4-FFF2-40B4-BE49-F238E27FC236}">
                <a16:creationId xmlns:a16="http://schemas.microsoft.com/office/drawing/2014/main" id="{5259589C-99F4-04BB-E54F-471766372AEF}"/>
              </a:ext>
            </a:extLst>
          </p:cNvPr>
          <p:cNvSpPr>
            <a:spLocks noGrp="1"/>
          </p:cNvSpPr>
          <p:nvPr>
            <p:ph type="body" sz="half" idx="2"/>
          </p:nvPr>
        </p:nvSpPr>
        <p:spPr>
          <a:xfrm>
            <a:off x="6378188" y="2894713"/>
            <a:ext cx="5467702" cy="3094485"/>
          </a:xfrm>
        </p:spPr>
        <p:txBody>
          <a:bodyPr>
            <a:normAutofit lnSpcReduction="10000"/>
          </a:bodyPr>
          <a:lstStyle/>
          <a:p>
            <a:pPr marL="285750" indent="-285750" algn="just">
              <a:buFont typeface="Wingdings" panose="05000000000000000000" pitchFamily="2" charset="2"/>
              <a:buChar char="Ø"/>
            </a:pPr>
            <a:r>
              <a:rPr lang="en-US" dirty="0">
                <a:solidFill>
                  <a:schemeClr val="accent2">
                    <a:lumMod val="50000"/>
                  </a:schemeClr>
                </a:solidFill>
              </a:rPr>
              <a:t>PharmaAve will integrate a functional organisational structure where the business is divided into distinct divisions and teams such as sales, marketing, IT, finance, HR and administration (</a:t>
            </a:r>
            <a:r>
              <a:rPr lang="en-US" dirty="0" err="1">
                <a:solidFill>
                  <a:schemeClr val="accent2">
                    <a:lumMod val="50000"/>
                  </a:schemeClr>
                </a:solidFill>
              </a:rPr>
              <a:t>Polskii</a:t>
            </a:r>
            <a:r>
              <a:rPr lang="en-US" dirty="0">
                <a:solidFill>
                  <a:schemeClr val="accent2">
                    <a:lumMod val="50000"/>
                  </a:schemeClr>
                </a:solidFill>
              </a:rPr>
              <a:t>, 2021). </a:t>
            </a:r>
          </a:p>
          <a:p>
            <a:pPr marL="285750" indent="-285750" algn="just">
              <a:buFont typeface="Wingdings" panose="05000000000000000000" pitchFamily="2" charset="2"/>
              <a:buChar char="Ø"/>
            </a:pPr>
            <a:r>
              <a:rPr lang="en-US" dirty="0">
                <a:solidFill>
                  <a:schemeClr val="accent2">
                    <a:lumMod val="50000"/>
                  </a:schemeClr>
                </a:solidFill>
              </a:rPr>
              <a:t>Chief Technology Officer will be in charge of the IT division and the Chief marketing officer will manage sales and marketing while an HRIS specialist will be brought in to deal with recruitment, performance management and compensation. </a:t>
            </a:r>
          </a:p>
          <a:p>
            <a:pPr marL="285750" indent="-285750" algn="just">
              <a:buFont typeface="Wingdings" panose="05000000000000000000" pitchFamily="2" charset="2"/>
              <a:buChar char="Ø"/>
            </a:pPr>
            <a:r>
              <a:rPr lang="en-US" dirty="0">
                <a:solidFill>
                  <a:schemeClr val="accent2">
                    <a:lumMod val="50000"/>
                  </a:schemeClr>
                </a:solidFill>
              </a:rPr>
              <a:t>At the top of the management, hierarchy would be the Chief Executive Officer.</a:t>
            </a:r>
          </a:p>
        </p:txBody>
      </p:sp>
      <p:pic>
        <p:nvPicPr>
          <p:cNvPr id="3" name="Picture 2">
            <a:extLst>
              <a:ext uri="{FF2B5EF4-FFF2-40B4-BE49-F238E27FC236}">
                <a16:creationId xmlns:a16="http://schemas.microsoft.com/office/drawing/2014/main" id="{F5EA1561-85AD-E247-67E1-1BC866F9D2E3}"/>
              </a:ext>
            </a:extLst>
          </p:cNvPr>
          <p:cNvPicPr>
            <a:picLocks noChangeAspect="1"/>
          </p:cNvPicPr>
          <p:nvPr/>
        </p:nvPicPr>
        <p:blipFill rotWithShape="1">
          <a:blip r:embed="rId3"/>
          <a:srcRect b="23117"/>
          <a:stretch/>
        </p:blipFill>
        <p:spPr>
          <a:xfrm>
            <a:off x="249128" y="2743202"/>
            <a:ext cx="5846872" cy="3146680"/>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84307021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1FCCB4-A181-0239-A74D-1A2F8CE0761C}"/>
              </a:ext>
            </a:extLst>
          </p:cNvPr>
          <p:cNvSpPr>
            <a:spLocks noGrp="1"/>
          </p:cNvSpPr>
          <p:nvPr>
            <p:ph type="title"/>
          </p:nvPr>
        </p:nvSpPr>
        <p:spPr>
          <a:xfrm>
            <a:off x="0" y="2994955"/>
            <a:ext cx="3505199" cy="1293028"/>
          </a:xfrm>
        </p:spPr>
        <p:txBody>
          <a:bodyPr/>
          <a:lstStyle/>
          <a:p>
            <a:r>
              <a:rPr lang="en-US" dirty="0">
                <a:solidFill>
                  <a:schemeClr val="accent1">
                    <a:lumMod val="50000"/>
                  </a:schemeClr>
                </a:solidFill>
              </a:rPr>
              <a:t>Financial Plan</a:t>
            </a:r>
          </a:p>
        </p:txBody>
      </p:sp>
      <p:pic>
        <p:nvPicPr>
          <p:cNvPr id="5" name="Content Placeholder 4">
            <a:extLst>
              <a:ext uri="{FF2B5EF4-FFF2-40B4-BE49-F238E27FC236}">
                <a16:creationId xmlns:a16="http://schemas.microsoft.com/office/drawing/2014/main" id="{02723F37-F707-6183-E618-FBE55AFA33DE}"/>
              </a:ext>
            </a:extLst>
          </p:cNvPr>
          <p:cNvPicPr>
            <a:picLocks noGrp="1" noChangeAspect="1"/>
          </p:cNvPicPr>
          <p:nvPr>
            <p:ph idx="1"/>
          </p:nvPr>
        </p:nvPicPr>
        <p:blipFill>
          <a:blip r:embed="rId3"/>
          <a:stretch>
            <a:fillRect/>
          </a:stretch>
        </p:blipFill>
        <p:spPr>
          <a:xfrm>
            <a:off x="3790672" y="1138357"/>
            <a:ext cx="8034828" cy="5442552"/>
          </a:xfrm>
        </p:spPr>
      </p:pic>
    </p:spTree>
    <p:extLst>
      <p:ext uri="{BB962C8B-B14F-4D97-AF65-F5344CB8AC3E}">
        <p14:creationId xmlns:p14="http://schemas.microsoft.com/office/powerpoint/2010/main" val="339518973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A38A195E-584A-485A-BECD-66468900B94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a:extLst>
              <a:ext uri="{FF2B5EF4-FFF2-40B4-BE49-F238E27FC236}">
                <a16:creationId xmlns:a16="http://schemas.microsoft.com/office/drawing/2014/main" id="{840177A7-740C-43C7-8F2D-BD7067F12C9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3406393" cy="6858000"/>
          </a:xfrm>
          <a:prstGeom prst="rect">
            <a:avLst/>
          </a:prstGeom>
          <a:solidFill>
            <a:schemeClr val="bg1">
              <a:lumMod val="95000"/>
              <a:lumOff val="5000"/>
            </a:schemeClr>
          </a:solidFill>
          <a:ln>
            <a:noFill/>
          </a:ln>
          <a:effectLst>
            <a:outerShdw blurRad="63500" dist="381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entury Gothic" panose="020B0502020202020204"/>
              <a:ea typeface="+mn-ea"/>
              <a:cs typeface="+mn-cs"/>
            </a:endParaRPr>
          </a:p>
        </p:txBody>
      </p:sp>
      <p:pic>
        <p:nvPicPr>
          <p:cNvPr id="12" name="Picture 11">
            <a:extLst>
              <a:ext uri="{FF2B5EF4-FFF2-40B4-BE49-F238E27FC236}">
                <a16:creationId xmlns:a16="http://schemas.microsoft.com/office/drawing/2014/main" id="{FF525AAA-82CE-4027-A26C-B0EFFD856F2E}"/>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t="-534"/>
          <a:stretch/>
        </p:blipFill>
        <p:spPr>
          <a:xfrm rot="5400000" flipH="1" flipV="1">
            <a:off x="-1265719" y="2187575"/>
            <a:ext cx="6857999" cy="2482850"/>
          </a:xfrm>
          <a:prstGeom prst="rect">
            <a:avLst/>
          </a:prstGeom>
        </p:spPr>
      </p:pic>
      <p:sp>
        <p:nvSpPr>
          <p:cNvPr id="2" name="Title 1">
            <a:extLst>
              <a:ext uri="{FF2B5EF4-FFF2-40B4-BE49-F238E27FC236}">
                <a16:creationId xmlns:a16="http://schemas.microsoft.com/office/drawing/2014/main" id="{A389EA88-8D83-4F3F-A4C1-4B16E2377F9E}"/>
              </a:ext>
            </a:extLst>
          </p:cNvPr>
          <p:cNvSpPr>
            <a:spLocks noGrp="1"/>
          </p:cNvSpPr>
          <p:nvPr>
            <p:ph type="title"/>
          </p:nvPr>
        </p:nvSpPr>
        <p:spPr>
          <a:xfrm>
            <a:off x="4082161" y="1027610"/>
            <a:ext cx="7434070" cy="1474330"/>
          </a:xfrm>
        </p:spPr>
        <p:txBody>
          <a:bodyPr>
            <a:normAutofit/>
          </a:bodyPr>
          <a:lstStyle/>
          <a:p>
            <a:r>
              <a:rPr lang="en-US" sz="4400" dirty="0">
                <a:solidFill>
                  <a:schemeClr val="accent1"/>
                </a:solidFill>
              </a:rPr>
              <a:t>Conclusion</a:t>
            </a:r>
          </a:p>
        </p:txBody>
      </p:sp>
      <p:sp>
        <p:nvSpPr>
          <p:cNvPr id="3" name="Content Placeholder 2">
            <a:extLst>
              <a:ext uri="{FF2B5EF4-FFF2-40B4-BE49-F238E27FC236}">
                <a16:creationId xmlns:a16="http://schemas.microsoft.com/office/drawing/2014/main" id="{9F541FAF-730D-47FE-9638-C05616C31320}"/>
              </a:ext>
            </a:extLst>
          </p:cNvPr>
          <p:cNvSpPr>
            <a:spLocks noGrp="1"/>
          </p:cNvSpPr>
          <p:nvPr>
            <p:ph idx="1"/>
          </p:nvPr>
        </p:nvSpPr>
        <p:spPr>
          <a:xfrm>
            <a:off x="6096000" y="2670464"/>
            <a:ext cx="5794948" cy="3589785"/>
          </a:xfrm>
        </p:spPr>
        <p:txBody>
          <a:bodyPr>
            <a:normAutofit/>
          </a:bodyPr>
          <a:lstStyle/>
          <a:p>
            <a:pPr marL="0" indent="0" algn="just">
              <a:lnSpc>
                <a:spcPct val="100000"/>
              </a:lnSpc>
              <a:buNone/>
            </a:pPr>
            <a:r>
              <a:rPr lang="en-US" sz="2000" dirty="0">
                <a:solidFill>
                  <a:schemeClr val="accent1">
                    <a:lumMod val="50000"/>
                  </a:schemeClr>
                </a:solidFill>
              </a:rPr>
              <a:t>With a detailed business plan, the executives of PharmaAve may achieve a successful start-up, given if necessary strategic actions are taken with a certain number of risks involved. A risk-taking mentality is required in start-ups as the higher the risk, the bigger the profit. Growth via the innovation model will be sustained and technological advancements will be prioritized to maximize communication and operational excellence.</a:t>
            </a:r>
          </a:p>
        </p:txBody>
      </p:sp>
      <p:pic>
        <p:nvPicPr>
          <p:cNvPr id="4" name="Picture 3">
            <a:extLst>
              <a:ext uri="{FF2B5EF4-FFF2-40B4-BE49-F238E27FC236}">
                <a16:creationId xmlns:a16="http://schemas.microsoft.com/office/drawing/2014/main" id="{8C3A2904-E674-0E53-B240-73392C87CFAE}"/>
              </a:ext>
            </a:extLst>
          </p:cNvPr>
          <p:cNvPicPr>
            <a:picLocks noChangeAspect="1"/>
          </p:cNvPicPr>
          <p:nvPr/>
        </p:nvPicPr>
        <p:blipFill rotWithShape="1">
          <a:blip r:embed="rId4"/>
          <a:srcRect l="6357"/>
          <a:stretch/>
        </p:blipFill>
        <p:spPr>
          <a:xfrm>
            <a:off x="12315" y="3315855"/>
            <a:ext cx="4434963" cy="3542145"/>
          </a:xfrm>
          <a:prstGeom prst="rect">
            <a:avLst/>
          </a:prstGeom>
        </p:spPr>
      </p:pic>
      <p:pic>
        <p:nvPicPr>
          <p:cNvPr id="6" name="Picture 5">
            <a:extLst>
              <a:ext uri="{FF2B5EF4-FFF2-40B4-BE49-F238E27FC236}">
                <a16:creationId xmlns:a16="http://schemas.microsoft.com/office/drawing/2014/main" id="{82FE2E18-5FA9-23B5-2CF4-1815122D0CBB}"/>
              </a:ext>
            </a:extLst>
          </p:cNvPr>
          <p:cNvPicPr>
            <a:picLocks noChangeAspect="1"/>
          </p:cNvPicPr>
          <p:nvPr/>
        </p:nvPicPr>
        <p:blipFill>
          <a:blip r:embed="rId5"/>
          <a:stretch>
            <a:fillRect/>
          </a:stretch>
        </p:blipFill>
        <p:spPr>
          <a:xfrm>
            <a:off x="12315" y="0"/>
            <a:ext cx="4421140" cy="3315855"/>
          </a:xfrm>
          <a:prstGeom prst="rect">
            <a:avLst/>
          </a:prstGeom>
        </p:spPr>
      </p:pic>
    </p:spTree>
    <p:extLst>
      <p:ext uri="{BB962C8B-B14F-4D97-AF65-F5344CB8AC3E}">
        <p14:creationId xmlns:p14="http://schemas.microsoft.com/office/powerpoint/2010/main" val="631347468"/>
      </p:ext>
    </p:extLst>
  </p:cSld>
  <p:clrMapOvr>
    <a:overrideClrMapping bg1="lt1" tx1="dk1" bg2="lt2" tx2="dk2" accent1="accent1" accent2="accent2" accent3="accent3" accent4="accent4" accent5="accent5" accent6="accent6" hlink="hlink" folHlink="folHlink"/>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B07FBE-4208-51C8-1960-2A2CC2A25AA7}"/>
              </a:ext>
            </a:extLst>
          </p:cNvPr>
          <p:cNvSpPr>
            <a:spLocks noGrp="1"/>
          </p:cNvSpPr>
          <p:nvPr>
            <p:ph type="title"/>
          </p:nvPr>
        </p:nvSpPr>
        <p:spPr>
          <a:xfrm>
            <a:off x="4381500" y="249382"/>
            <a:ext cx="3429000" cy="1293028"/>
          </a:xfrm>
        </p:spPr>
        <p:txBody>
          <a:bodyPr/>
          <a:lstStyle/>
          <a:p>
            <a:r>
              <a:rPr lang="en-US" cap="none" dirty="0">
                <a:solidFill>
                  <a:schemeClr val="accent1"/>
                </a:solidFill>
              </a:rPr>
              <a:t>References</a:t>
            </a:r>
          </a:p>
        </p:txBody>
      </p:sp>
      <p:sp>
        <p:nvSpPr>
          <p:cNvPr id="3" name="Content Placeholder 2">
            <a:extLst>
              <a:ext uri="{FF2B5EF4-FFF2-40B4-BE49-F238E27FC236}">
                <a16:creationId xmlns:a16="http://schemas.microsoft.com/office/drawing/2014/main" id="{17EE13BF-08AB-18B9-DA7E-1BDE7B15553D}"/>
              </a:ext>
            </a:extLst>
          </p:cNvPr>
          <p:cNvSpPr>
            <a:spLocks noGrp="1"/>
          </p:cNvSpPr>
          <p:nvPr>
            <p:ph idx="1"/>
          </p:nvPr>
        </p:nvSpPr>
        <p:spPr>
          <a:xfrm>
            <a:off x="221672" y="1690255"/>
            <a:ext cx="11762509" cy="5043054"/>
          </a:xfrm>
        </p:spPr>
        <p:txBody>
          <a:bodyPr>
            <a:normAutofit fontScale="85000" lnSpcReduction="20000"/>
          </a:bodyPr>
          <a:lstStyle/>
          <a:p>
            <a:pPr marL="0" marR="0" algn="just">
              <a:lnSpc>
                <a:spcPct val="120000"/>
              </a:lnSpc>
              <a:spcBef>
                <a:spcPts val="0"/>
              </a:spcBef>
              <a:spcAft>
                <a:spcPts val="800"/>
              </a:spcAft>
            </a:pPr>
            <a:r>
              <a:rPr lang="en-US" sz="1600" dirty="0">
                <a:solidFill>
                  <a:schemeClr val="accent4">
                    <a:lumMod val="50000"/>
                  </a:schemeClr>
                </a:solidFill>
                <a:effectLst/>
                <a:ea typeface="Calibri" panose="020F0502020204030204" pitchFamily="34" charset="0"/>
                <a:cs typeface="Times New Roman" panose="02020603050405020304" pitchFamily="18" charset="0"/>
              </a:rPr>
              <a:t>BDC Editorial (2022) </a:t>
            </a:r>
            <a:r>
              <a:rPr lang="en-US" sz="1600" i="1" dirty="0">
                <a:solidFill>
                  <a:schemeClr val="accent4">
                    <a:lumMod val="50000"/>
                  </a:schemeClr>
                </a:solidFill>
                <a:effectLst/>
                <a:ea typeface="Calibri" panose="020F0502020204030204" pitchFamily="34" charset="0"/>
                <a:cs typeface="Times New Roman" panose="02020603050405020304" pitchFamily="18" charset="0"/>
              </a:rPr>
              <a:t>The 5 most common pricing strategies</a:t>
            </a:r>
            <a:r>
              <a:rPr lang="en-US" sz="1600" dirty="0">
                <a:solidFill>
                  <a:schemeClr val="accent4">
                    <a:lumMod val="50000"/>
                  </a:schemeClr>
                </a:solidFill>
                <a:effectLst/>
                <a:ea typeface="Calibri" panose="020F0502020204030204" pitchFamily="34" charset="0"/>
                <a:cs typeface="Times New Roman" panose="02020603050405020304" pitchFamily="18" charset="0"/>
              </a:rPr>
              <a:t>, </a:t>
            </a:r>
            <a:r>
              <a:rPr lang="en-US" sz="1600" i="1" dirty="0">
                <a:solidFill>
                  <a:schemeClr val="accent4">
                    <a:lumMod val="50000"/>
                  </a:schemeClr>
                </a:solidFill>
                <a:effectLst/>
                <a:ea typeface="Calibri" panose="020F0502020204030204" pitchFamily="34" charset="0"/>
                <a:cs typeface="Times New Roman" panose="02020603050405020304" pitchFamily="18" charset="0"/>
              </a:rPr>
              <a:t>BDC.ca</a:t>
            </a:r>
            <a:r>
              <a:rPr lang="en-US" sz="1600" dirty="0">
                <a:solidFill>
                  <a:schemeClr val="accent4">
                    <a:lumMod val="50000"/>
                  </a:schemeClr>
                </a:solidFill>
                <a:effectLst/>
                <a:ea typeface="Calibri" panose="020F0502020204030204" pitchFamily="34" charset="0"/>
                <a:cs typeface="Times New Roman" panose="02020603050405020304" pitchFamily="18" charset="0"/>
              </a:rPr>
              <a:t>. Available at: https://www.bdc.ca/en/articles-tools/marketing-sales-export/marketing/pricing-5-common-strategies (Accessed: October 31, 2022). </a:t>
            </a:r>
          </a:p>
          <a:p>
            <a:pPr marL="0" marR="0" algn="just">
              <a:lnSpc>
                <a:spcPct val="120000"/>
              </a:lnSpc>
              <a:spcBef>
                <a:spcPts val="0"/>
              </a:spcBef>
              <a:spcAft>
                <a:spcPts val="800"/>
              </a:spcAft>
            </a:pPr>
            <a:r>
              <a:rPr lang="en-US" sz="1600" dirty="0">
                <a:solidFill>
                  <a:schemeClr val="accent4">
                    <a:lumMod val="50000"/>
                  </a:schemeClr>
                </a:solidFill>
                <a:effectLst/>
                <a:ea typeface="Calibri" panose="020F0502020204030204" pitchFamily="34" charset="0"/>
                <a:cs typeface="Times New Roman" panose="02020603050405020304" pitchFamily="18" charset="0"/>
              </a:rPr>
              <a:t>Cohan, P.S. (2018) “Creating startup-friendly shared values,” </a:t>
            </a:r>
            <a:r>
              <a:rPr lang="en-US" sz="1600" i="1" dirty="0">
                <a:solidFill>
                  <a:schemeClr val="accent4">
                    <a:lumMod val="50000"/>
                  </a:schemeClr>
                </a:solidFill>
                <a:effectLst/>
                <a:ea typeface="Calibri" panose="020F0502020204030204" pitchFamily="34" charset="0"/>
                <a:cs typeface="Times New Roman" panose="02020603050405020304" pitchFamily="18" charset="0"/>
              </a:rPr>
              <a:t>Startup Cities</a:t>
            </a:r>
            <a:r>
              <a:rPr lang="en-US" sz="1600" dirty="0">
                <a:solidFill>
                  <a:schemeClr val="accent4">
                    <a:lumMod val="50000"/>
                  </a:schemeClr>
                </a:solidFill>
                <a:effectLst/>
                <a:ea typeface="Calibri" panose="020F0502020204030204" pitchFamily="34" charset="0"/>
                <a:cs typeface="Times New Roman" panose="02020603050405020304" pitchFamily="18" charset="0"/>
              </a:rPr>
              <a:t>, 44(12), pp. 181–215. Available at: https://doi.org/10.1007/978-1-4842-3393-1_7. </a:t>
            </a:r>
          </a:p>
          <a:p>
            <a:pPr marL="0" marR="0" algn="just">
              <a:lnSpc>
                <a:spcPct val="120000"/>
              </a:lnSpc>
              <a:spcBef>
                <a:spcPts val="0"/>
              </a:spcBef>
              <a:spcAft>
                <a:spcPts val="800"/>
              </a:spcAft>
            </a:pPr>
            <a:r>
              <a:rPr lang="en-US" sz="1600" dirty="0" err="1">
                <a:solidFill>
                  <a:schemeClr val="accent4">
                    <a:lumMod val="50000"/>
                  </a:schemeClr>
                </a:solidFill>
                <a:effectLst/>
                <a:ea typeface="Calibri" panose="020F0502020204030204" pitchFamily="34" charset="0"/>
                <a:cs typeface="Times New Roman" panose="02020603050405020304" pitchFamily="18" charset="0"/>
              </a:rPr>
              <a:t>Deiss</a:t>
            </a:r>
            <a:r>
              <a:rPr lang="en-US" sz="1600" dirty="0">
                <a:solidFill>
                  <a:schemeClr val="accent4">
                    <a:lumMod val="50000"/>
                  </a:schemeClr>
                </a:solidFill>
                <a:effectLst/>
                <a:ea typeface="Calibri" panose="020F0502020204030204" pitchFamily="34" charset="0"/>
                <a:cs typeface="Times New Roman" panose="02020603050405020304" pitchFamily="18" charset="0"/>
              </a:rPr>
              <a:t>, R. and </a:t>
            </a:r>
            <a:r>
              <a:rPr lang="en-US" sz="1600" dirty="0" err="1">
                <a:solidFill>
                  <a:schemeClr val="accent4">
                    <a:lumMod val="50000"/>
                  </a:schemeClr>
                </a:solidFill>
                <a:effectLst/>
                <a:ea typeface="Calibri" panose="020F0502020204030204" pitchFamily="34" charset="0"/>
                <a:cs typeface="Times New Roman" panose="02020603050405020304" pitchFamily="18" charset="0"/>
              </a:rPr>
              <a:t>Henneberry</a:t>
            </a:r>
            <a:r>
              <a:rPr lang="en-US" sz="1600" dirty="0">
                <a:solidFill>
                  <a:schemeClr val="accent4">
                    <a:lumMod val="50000"/>
                  </a:schemeClr>
                </a:solidFill>
                <a:effectLst/>
                <a:ea typeface="Calibri" panose="020F0502020204030204" pitchFamily="34" charset="0"/>
                <a:cs typeface="Times New Roman" panose="02020603050405020304" pitchFamily="18" charset="0"/>
              </a:rPr>
              <a:t>, R. (2021) </a:t>
            </a:r>
            <a:r>
              <a:rPr lang="en-US" sz="1600" i="1" dirty="0">
                <a:solidFill>
                  <a:schemeClr val="accent4">
                    <a:lumMod val="50000"/>
                  </a:schemeClr>
                </a:solidFill>
                <a:effectLst/>
                <a:ea typeface="Calibri" panose="020F0502020204030204" pitchFamily="34" charset="0"/>
                <a:cs typeface="Times New Roman" panose="02020603050405020304" pitchFamily="18" charset="0"/>
              </a:rPr>
              <a:t>Digital Marketing</a:t>
            </a:r>
            <a:r>
              <a:rPr lang="en-US" sz="1600" dirty="0">
                <a:solidFill>
                  <a:schemeClr val="accent4">
                    <a:lumMod val="50000"/>
                  </a:schemeClr>
                </a:solidFill>
                <a:effectLst/>
                <a:ea typeface="Calibri" panose="020F0502020204030204" pitchFamily="34" charset="0"/>
                <a:cs typeface="Times New Roman" panose="02020603050405020304" pitchFamily="18" charset="0"/>
              </a:rPr>
              <a:t>. 2nd </a:t>
            </a:r>
            <a:r>
              <a:rPr lang="en-US" sz="1600" dirty="0" err="1">
                <a:solidFill>
                  <a:schemeClr val="accent4">
                    <a:lumMod val="50000"/>
                  </a:schemeClr>
                </a:solidFill>
                <a:effectLst/>
                <a:ea typeface="Calibri" panose="020F0502020204030204" pitchFamily="34" charset="0"/>
                <a:cs typeface="Times New Roman" panose="02020603050405020304" pitchFamily="18" charset="0"/>
              </a:rPr>
              <a:t>edn</a:t>
            </a:r>
            <a:r>
              <a:rPr lang="en-US" sz="1600" dirty="0">
                <a:solidFill>
                  <a:schemeClr val="accent4">
                    <a:lumMod val="50000"/>
                  </a:schemeClr>
                </a:solidFill>
                <a:effectLst/>
                <a:ea typeface="Calibri" panose="020F0502020204030204" pitchFamily="34" charset="0"/>
                <a:cs typeface="Times New Roman" panose="02020603050405020304" pitchFamily="18" charset="0"/>
              </a:rPr>
              <a:t>. Hoboken, NJ: </a:t>
            </a:r>
            <a:r>
              <a:rPr lang="en-US" sz="1600" dirty="0" err="1">
                <a:solidFill>
                  <a:schemeClr val="accent4">
                    <a:lumMod val="50000"/>
                  </a:schemeClr>
                </a:solidFill>
                <a:effectLst/>
                <a:ea typeface="Calibri" panose="020F0502020204030204" pitchFamily="34" charset="0"/>
                <a:cs typeface="Times New Roman" panose="02020603050405020304" pitchFamily="18" charset="0"/>
              </a:rPr>
              <a:t>Deiss</a:t>
            </a:r>
            <a:r>
              <a:rPr lang="en-US" sz="1600" dirty="0">
                <a:solidFill>
                  <a:schemeClr val="accent4">
                    <a:lumMod val="50000"/>
                  </a:schemeClr>
                </a:solidFill>
                <a:effectLst/>
                <a:ea typeface="Calibri" panose="020F0502020204030204" pitchFamily="34" charset="0"/>
                <a:cs typeface="Times New Roman" panose="02020603050405020304" pitchFamily="18" charset="0"/>
              </a:rPr>
              <a:t> </a:t>
            </a:r>
            <a:r>
              <a:rPr lang="en-US" sz="1600" dirty="0" err="1">
                <a:solidFill>
                  <a:schemeClr val="accent4">
                    <a:lumMod val="50000"/>
                  </a:schemeClr>
                </a:solidFill>
                <a:effectLst/>
                <a:ea typeface="Calibri" panose="020F0502020204030204" pitchFamily="34" charset="0"/>
                <a:cs typeface="Times New Roman" panose="02020603050405020304" pitchFamily="18" charset="0"/>
              </a:rPr>
              <a:t>Henneberry</a:t>
            </a:r>
            <a:r>
              <a:rPr lang="en-US" sz="1600" dirty="0">
                <a:solidFill>
                  <a:schemeClr val="accent4">
                    <a:lumMod val="50000"/>
                  </a:schemeClr>
                </a:solidFill>
                <a:effectLst/>
                <a:ea typeface="Calibri" panose="020F0502020204030204" pitchFamily="34" charset="0"/>
                <a:cs typeface="Times New Roman" panose="02020603050405020304" pitchFamily="18" charset="0"/>
              </a:rPr>
              <a:t>, Inc. </a:t>
            </a:r>
          </a:p>
          <a:p>
            <a:pPr marL="0" marR="0" algn="just">
              <a:lnSpc>
                <a:spcPct val="120000"/>
              </a:lnSpc>
              <a:spcBef>
                <a:spcPts val="0"/>
              </a:spcBef>
              <a:spcAft>
                <a:spcPts val="800"/>
              </a:spcAft>
            </a:pPr>
            <a:r>
              <a:rPr lang="en-US" sz="1600" dirty="0">
                <a:solidFill>
                  <a:schemeClr val="accent4">
                    <a:lumMod val="50000"/>
                  </a:schemeClr>
                </a:solidFill>
                <a:effectLst/>
                <a:ea typeface="Calibri" panose="020F0502020204030204" pitchFamily="34" charset="0"/>
                <a:cs typeface="Times New Roman" panose="02020603050405020304" pitchFamily="18" charset="0"/>
              </a:rPr>
              <a:t>Harrison, S. (2020) “Upgrading Digital Marketing Strategy: Strategic platform for digital marketing,” </a:t>
            </a:r>
            <a:r>
              <a:rPr lang="en-US" sz="1600" i="1" dirty="0">
                <a:solidFill>
                  <a:schemeClr val="accent4">
                    <a:lumMod val="50000"/>
                  </a:schemeClr>
                </a:solidFill>
                <a:effectLst/>
                <a:ea typeface="Calibri" panose="020F0502020204030204" pitchFamily="34" charset="0"/>
                <a:cs typeface="Times New Roman" panose="02020603050405020304" pitchFamily="18" charset="0"/>
              </a:rPr>
              <a:t>Marketing Strategy in the Digital Age</a:t>
            </a:r>
            <a:r>
              <a:rPr lang="en-US" sz="1600" dirty="0">
                <a:solidFill>
                  <a:schemeClr val="accent4">
                    <a:lumMod val="50000"/>
                  </a:schemeClr>
                </a:solidFill>
                <a:effectLst/>
                <a:ea typeface="Calibri" panose="020F0502020204030204" pitchFamily="34" charset="0"/>
                <a:cs typeface="Times New Roman" panose="02020603050405020304" pitchFamily="18" charset="0"/>
              </a:rPr>
              <a:t>, pp. 49–124. Available at: https://doi.org/10.1142/9789811216985_0002. </a:t>
            </a:r>
          </a:p>
          <a:p>
            <a:pPr marL="0" marR="0" algn="just">
              <a:lnSpc>
                <a:spcPct val="120000"/>
              </a:lnSpc>
              <a:spcBef>
                <a:spcPts val="0"/>
              </a:spcBef>
              <a:spcAft>
                <a:spcPts val="800"/>
              </a:spcAft>
            </a:pPr>
            <a:r>
              <a:rPr lang="en-US" sz="1600" dirty="0" err="1">
                <a:solidFill>
                  <a:schemeClr val="accent4">
                    <a:lumMod val="50000"/>
                  </a:schemeClr>
                </a:solidFill>
                <a:effectLst/>
                <a:ea typeface="Calibri" panose="020F0502020204030204" pitchFamily="34" charset="0"/>
                <a:cs typeface="Times New Roman" panose="02020603050405020304" pitchFamily="18" charset="0"/>
              </a:rPr>
              <a:t>Leontiades</a:t>
            </a:r>
            <a:r>
              <a:rPr lang="en-US" sz="1600" dirty="0">
                <a:solidFill>
                  <a:schemeClr val="accent4">
                    <a:lumMod val="50000"/>
                  </a:schemeClr>
                </a:solidFill>
                <a:effectLst/>
                <a:ea typeface="Calibri" panose="020F0502020204030204" pitchFamily="34" charset="0"/>
                <a:cs typeface="Times New Roman" panose="02020603050405020304" pitchFamily="18" charset="0"/>
              </a:rPr>
              <a:t>, J.C. (2015) </a:t>
            </a:r>
            <a:r>
              <a:rPr lang="en-US" sz="1600" i="1" dirty="0">
                <a:solidFill>
                  <a:schemeClr val="accent4">
                    <a:lumMod val="50000"/>
                  </a:schemeClr>
                </a:solidFill>
                <a:effectLst/>
                <a:ea typeface="Calibri" panose="020F0502020204030204" pitchFamily="34" charset="0"/>
                <a:cs typeface="Times New Roman" panose="02020603050405020304" pitchFamily="18" charset="0"/>
              </a:rPr>
              <a:t>Managing the global enterprise: Competing in the information age</a:t>
            </a:r>
            <a:r>
              <a:rPr lang="en-US" sz="1600" dirty="0">
                <a:solidFill>
                  <a:schemeClr val="accent4">
                    <a:lumMod val="50000"/>
                  </a:schemeClr>
                </a:solidFill>
                <a:effectLst/>
                <a:ea typeface="Calibri" panose="020F0502020204030204" pitchFamily="34" charset="0"/>
                <a:cs typeface="Times New Roman" panose="02020603050405020304" pitchFamily="18" charset="0"/>
              </a:rPr>
              <a:t>. Harlow, Engl.: Financial Times Prentice </a:t>
            </a:r>
            <a:r>
              <a:rPr lang="en-US" sz="1600" dirty="0" err="1">
                <a:solidFill>
                  <a:schemeClr val="accent4">
                    <a:lumMod val="50000"/>
                  </a:schemeClr>
                </a:solidFill>
                <a:effectLst/>
                <a:ea typeface="Calibri" panose="020F0502020204030204" pitchFamily="34" charset="0"/>
                <a:cs typeface="Times New Roman" panose="02020603050405020304" pitchFamily="18" charset="0"/>
              </a:rPr>
              <a:t>Hallu.a</a:t>
            </a:r>
            <a:r>
              <a:rPr lang="en-US" sz="1600" dirty="0">
                <a:solidFill>
                  <a:schemeClr val="accent4">
                    <a:lumMod val="50000"/>
                  </a:schemeClr>
                </a:solidFill>
                <a:effectLst/>
                <a:ea typeface="Calibri" panose="020F0502020204030204" pitchFamily="34" charset="0"/>
                <a:cs typeface="Times New Roman" panose="02020603050405020304" pitchFamily="18" charset="0"/>
              </a:rPr>
              <a:t>. </a:t>
            </a:r>
          </a:p>
          <a:p>
            <a:pPr marL="0" marR="0" algn="just">
              <a:lnSpc>
                <a:spcPct val="120000"/>
              </a:lnSpc>
              <a:spcBef>
                <a:spcPts val="0"/>
              </a:spcBef>
              <a:spcAft>
                <a:spcPts val="800"/>
              </a:spcAft>
            </a:pPr>
            <a:r>
              <a:rPr lang="en-US" sz="1600" dirty="0">
                <a:solidFill>
                  <a:schemeClr val="accent4">
                    <a:lumMod val="50000"/>
                  </a:schemeClr>
                </a:solidFill>
                <a:effectLst/>
                <a:ea typeface="Calibri" panose="020F0502020204030204" pitchFamily="34" charset="0"/>
                <a:cs typeface="Times New Roman" panose="02020603050405020304" pitchFamily="18" charset="0"/>
              </a:rPr>
              <a:t>Morrison, J. (2017) </a:t>
            </a:r>
            <a:r>
              <a:rPr lang="en-US" sz="1600" i="1" dirty="0">
                <a:solidFill>
                  <a:schemeClr val="accent4">
                    <a:lumMod val="50000"/>
                  </a:schemeClr>
                </a:solidFill>
                <a:effectLst/>
                <a:ea typeface="Calibri" panose="020F0502020204030204" pitchFamily="34" charset="0"/>
                <a:cs typeface="Times New Roman" panose="02020603050405020304" pitchFamily="18" charset="0"/>
              </a:rPr>
              <a:t>The Global Business Environment: Challenges and Responsibilities</a:t>
            </a:r>
            <a:r>
              <a:rPr lang="en-US" sz="1600" dirty="0">
                <a:solidFill>
                  <a:schemeClr val="accent4">
                    <a:lumMod val="50000"/>
                  </a:schemeClr>
                </a:solidFill>
                <a:effectLst/>
                <a:ea typeface="Calibri" panose="020F0502020204030204" pitchFamily="34" charset="0"/>
                <a:cs typeface="Times New Roman" panose="02020603050405020304" pitchFamily="18" charset="0"/>
              </a:rPr>
              <a:t>. London: Palgrave. </a:t>
            </a:r>
          </a:p>
          <a:p>
            <a:pPr marL="0" marR="0" algn="just">
              <a:lnSpc>
                <a:spcPct val="120000"/>
              </a:lnSpc>
              <a:spcBef>
                <a:spcPts val="0"/>
              </a:spcBef>
              <a:spcAft>
                <a:spcPts val="800"/>
              </a:spcAft>
            </a:pPr>
            <a:r>
              <a:rPr lang="en-US" sz="1600" dirty="0" err="1">
                <a:solidFill>
                  <a:schemeClr val="accent4">
                    <a:lumMod val="50000"/>
                  </a:schemeClr>
                </a:solidFill>
                <a:effectLst/>
                <a:ea typeface="Calibri" panose="020F0502020204030204" pitchFamily="34" charset="0"/>
                <a:cs typeface="Times New Roman" panose="02020603050405020304" pitchFamily="18" charset="0"/>
              </a:rPr>
              <a:t>Mutel</a:t>
            </a:r>
            <a:r>
              <a:rPr lang="en-US" sz="1600" dirty="0">
                <a:solidFill>
                  <a:schemeClr val="accent4">
                    <a:lumMod val="50000"/>
                  </a:schemeClr>
                </a:solidFill>
                <a:effectLst/>
                <a:ea typeface="Calibri" panose="020F0502020204030204" pitchFamily="34" charset="0"/>
                <a:cs typeface="Times New Roman" panose="02020603050405020304" pitchFamily="18" charset="0"/>
              </a:rPr>
              <a:t>, D. (2019) </a:t>
            </a:r>
            <a:r>
              <a:rPr lang="en-US" sz="1600" i="1" dirty="0">
                <a:solidFill>
                  <a:schemeClr val="accent4">
                    <a:lumMod val="50000"/>
                  </a:schemeClr>
                </a:solidFill>
                <a:effectLst/>
                <a:ea typeface="Calibri" panose="020F0502020204030204" pitchFamily="34" charset="0"/>
                <a:cs typeface="Times New Roman" panose="02020603050405020304" pitchFamily="18" charset="0"/>
              </a:rPr>
              <a:t>Business plan</a:t>
            </a:r>
            <a:r>
              <a:rPr lang="en-US" sz="1600" dirty="0">
                <a:solidFill>
                  <a:schemeClr val="accent4">
                    <a:lumMod val="50000"/>
                  </a:schemeClr>
                </a:solidFill>
                <a:effectLst/>
                <a:ea typeface="Calibri" panose="020F0502020204030204" pitchFamily="34" charset="0"/>
                <a:cs typeface="Times New Roman" panose="02020603050405020304" pitchFamily="18" charset="0"/>
              </a:rPr>
              <a:t>. </a:t>
            </a:r>
            <a:r>
              <a:rPr lang="en-US" sz="1600" dirty="0" err="1">
                <a:solidFill>
                  <a:schemeClr val="accent4">
                    <a:lumMod val="50000"/>
                  </a:schemeClr>
                </a:solidFill>
                <a:effectLst/>
                <a:ea typeface="Calibri" panose="020F0502020204030204" pitchFamily="34" charset="0"/>
                <a:cs typeface="Times New Roman" panose="02020603050405020304" pitchFamily="18" charset="0"/>
              </a:rPr>
              <a:t>Orchamps</a:t>
            </a:r>
            <a:r>
              <a:rPr lang="en-US" sz="1600" dirty="0">
                <a:solidFill>
                  <a:schemeClr val="accent4">
                    <a:lumMod val="50000"/>
                  </a:schemeClr>
                </a:solidFill>
                <a:effectLst/>
                <a:ea typeface="Calibri" panose="020F0502020204030204" pitchFamily="34" charset="0"/>
                <a:cs typeface="Times New Roman" panose="02020603050405020304" pitchFamily="18" charset="0"/>
              </a:rPr>
              <a:t>, France: Atelier Didier </a:t>
            </a:r>
            <a:r>
              <a:rPr lang="en-US" sz="1600" dirty="0" err="1">
                <a:solidFill>
                  <a:schemeClr val="accent4">
                    <a:lumMod val="50000"/>
                  </a:schemeClr>
                </a:solidFill>
                <a:effectLst/>
                <a:ea typeface="Calibri" panose="020F0502020204030204" pitchFamily="34" charset="0"/>
                <a:cs typeface="Times New Roman" panose="02020603050405020304" pitchFamily="18" charset="0"/>
              </a:rPr>
              <a:t>Mutel</a:t>
            </a:r>
            <a:r>
              <a:rPr lang="en-US" sz="1600" dirty="0">
                <a:solidFill>
                  <a:schemeClr val="accent4">
                    <a:lumMod val="50000"/>
                  </a:schemeClr>
                </a:solidFill>
                <a:effectLst/>
                <a:ea typeface="Calibri" panose="020F0502020204030204" pitchFamily="34" charset="0"/>
                <a:cs typeface="Times New Roman" panose="02020603050405020304" pitchFamily="18" charset="0"/>
              </a:rPr>
              <a:t>. </a:t>
            </a:r>
          </a:p>
          <a:p>
            <a:pPr marL="0" marR="0" algn="just">
              <a:lnSpc>
                <a:spcPct val="120000"/>
              </a:lnSpc>
              <a:spcBef>
                <a:spcPts val="0"/>
              </a:spcBef>
              <a:spcAft>
                <a:spcPts val="800"/>
              </a:spcAft>
            </a:pPr>
            <a:r>
              <a:rPr lang="en-US" sz="1600" dirty="0" err="1">
                <a:solidFill>
                  <a:schemeClr val="accent4">
                    <a:lumMod val="50000"/>
                  </a:schemeClr>
                </a:solidFill>
                <a:effectLst/>
                <a:ea typeface="Calibri" panose="020F0502020204030204" pitchFamily="34" charset="0"/>
                <a:cs typeface="Times New Roman" panose="02020603050405020304" pitchFamily="18" charset="0"/>
              </a:rPr>
              <a:t>Polskii</a:t>
            </a:r>
            <a:r>
              <a:rPr lang="en-US" sz="1600" dirty="0">
                <a:solidFill>
                  <a:schemeClr val="accent4">
                    <a:lumMod val="50000"/>
                  </a:schemeClr>
                </a:solidFill>
                <a:effectLst/>
                <a:ea typeface="Calibri" panose="020F0502020204030204" pitchFamily="34" charset="0"/>
                <a:cs typeface="Times New Roman" panose="02020603050405020304" pitchFamily="18" charset="0"/>
              </a:rPr>
              <a:t>, M. (2021) </a:t>
            </a:r>
            <a:r>
              <a:rPr lang="en-US" sz="1600" i="1" dirty="0">
                <a:solidFill>
                  <a:schemeClr val="accent4">
                    <a:lumMod val="50000"/>
                  </a:schemeClr>
                </a:solidFill>
                <a:effectLst/>
                <a:ea typeface="Calibri" panose="020F0502020204030204" pitchFamily="34" charset="0"/>
                <a:cs typeface="Times New Roman" panose="02020603050405020304" pitchFamily="18" charset="0"/>
              </a:rPr>
              <a:t>Best Startup Organizational Structure: </a:t>
            </a:r>
            <a:r>
              <a:rPr lang="en-US" sz="1600" i="1" dirty="0" err="1">
                <a:solidFill>
                  <a:schemeClr val="accent4">
                    <a:lumMod val="50000"/>
                  </a:schemeClr>
                </a:solidFill>
                <a:effectLst/>
                <a:ea typeface="Calibri" panose="020F0502020204030204" pitchFamily="34" charset="0"/>
                <a:cs typeface="Times New Roman" panose="02020603050405020304" pitchFamily="18" charset="0"/>
              </a:rPr>
              <a:t>JetRuby</a:t>
            </a:r>
            <a:r>
              <a:rPr lang="en-US" sz="1600" i="1" dirty="0">
                <a:solidFill>
                  <a:schemeClr val="accent4">
                    <a:lumMod val="50000"/>
                  </a:schemeClr>
                </a:solidFill>
                <a:effectLst/>
                <a:ea typeface="Calibri" panose="020F0502020204030204" pitchFamily="34" charset="0"/>
                <a:cs typeface="Times New Roman" panose="02020603050405020304" pitchFamily="18" charset="0"/>
              </a:rPr>
              <a:t> Agency</a:t>
            </a:r>
            <a:r>
              <a:rPr lang="en-US" sz="1600" dirty="0">
                <a:solidFill>
                  <a:schemeClr val="accent4">
                    <a:lumMod val="50000"/>
                  </a:schemeClr>
                </a:solidFill>
                <a:effectLst/>
                <a:ea typeface="Calibri" panose="020F0502020204030204" pitchFamily="34" charset="0"/>
                <a:cs typeface="Times New Roman" panose="02020603050405020304" pitchFamily="18" charset="0"/>
              </a:rPr>
              <a:t>, </a:t>
            </a:r>
            <a:r>
              <a:rPr lang="en-US" sz="1600" i="1" dirty="0" err="1">
                <a:solidFill>
                  <a:schemeClr val="accent4">
                    <a:lumMod val="50000"/>
                  </a:schemeClr>
                </a:solidFill>
                <a:effectLst/>
                <a:ea typeface="Calibri" panose="020F0502020204030204" pitchFamily="34" charset="0"/>
                <a:cs typeface="Times New Roman" panose="02020603050405020304" pitchFamily="18" charset="0"/>
              </a:rPr>
              <a:t>Jetruby</a:t>
            </a:r>
            <a:r>
              <a:rPr lang="en-US" sz="1600" i="1" dirty="0">
                <a:solidFill>
                  <a:schemeClr val="accent4">
                    <a:lumMod val="50000"/>
                  </a:schemeClr>
                </a:solidFill>
                <a:effectLst/>
                <a:ea typeface="Calibri" panose="020F0502020204030204" pitchFamily="34" charset="0"/>
                <a:cs typeface="Times New Roman" panose="02020603050405020304" pitchFamily="18" charset="0"/>
              </a:rPr>
              <a:t> development company</a:t>
            </a:r>
            <a:r>
              <a:rPr lang="en-US" sz="1600" dirty="0">
                <a:solidFill>
                  <a:schemeClr val="accent4">
                    <a:lumMod val="50000"/>
                  </a:schemeClr>
                </a:solidFill>
                <a:effectLst/>
                <a:ea typeface="Calibri" panose="020F0502020204030204" pitchFamily="34" charset="0"/>
                <a:cs typeface="Times New Roman" panose="02020603050405020304" pitchFamily="18" charset="0"/>
              </a:rPr>
              <a:t>. Available at: https://jetruby.com/blog/startup-organizational-structure/ (Accessed: October 31, 2022). </a:t>
            </a:r>
          </a:p>
          <a:p>
            <a:pPr marL="0" marR="0" algn="just">
              <a:lnSpc>
                <a:spcPct val="120000"/>
              </a:lnSpc>
              <a:spcBef>
                <a:spcPts val="0"/>
              </a:spcBef>
              <a:spcAft>
                <a:spcPts val="800"/>
              </a:spcAft>
            </a:pPr>
            <a:r>
              <a:rPr lang="en-US" sz="1600" dirty="0" err="1">
                <a:solidFill>
                  <a:schemeClr val="accent4">
                    <a:lumMod val="50000"/>
                  </a:schemeClr>
                </a:solidFill>
                <a:effectLst/>
                <a:ea typeface="Calibri" panose="020F0502020204030204" pitchFamily="34" charset="0"/>
                <a:cs typeface="Times New Roman" panose="02020603050405020304" pitchFamily="18" charset="0"/>
              </a:rPr>
              <a:t>PSMarketResearch</a:t>
            </a:r>
            <a:r>
              <a:rPr lang="en-US" sz="1600" dirty="0">
                <a:solidFill>
                  <a:schemeClr val="accent4">
                    <a:lumMod val="50000"/>
                  </a:schemeClr>
                </a:solidFill>
                <a:effectLst/>
                <a:ea typeface="Calibri" panose="020F0502020204030204" pitchFamily="34" charset="0"/>
                <a:cs typeface="Times New Roman" panose="02020603050405020304" pitchFamily="18" charset="0"/>
              </a:rPr>
              <a:t> (2022) </a:t>
            </a:r>
            <a:r>
              <a:rPr lang="en-US" sz="1600" i="1" dirty="0">
                <a:solidFill>
                  <a:schemeClr val="accent4">
                    <a:lumMod val="50000"/>
                  </a:schemeClr>
                </a:solidFill>
                <a:effectLst/>
                <a:ea typeface="Calibri" panose="020F0502020204030204" pitchFamily="34" charset="0"/>
                <a:cs typeface="Times New Roman" panose="02020603050405020304" pitchFamily="18" charset="0"/>
              </a:rPr>
              <a:t>Online pharmacy market size, and Growth Insights Report, 2030</a:t>
            </a:r>
            <a:r>
              <a:rPr lang="en-US" sz="1600" dirty="0">
                <a:solidFill>
                  <a:schemeClr val="accent4">
                    <a:lumMod val="50000"/>
                  </a:schemeClr>
                </a:solidFill>
                <a:effectLst/>
                <a:ea typeface="Calibri" panose="020F0502020204030204" pitchFamily="34" charset="0"/>
                <a:cs typeface="Times New Roman" panose="02020603050405020304" pitchFamily="18" charset="0"/>
              </a:rPr>
              <a:t>, </a:t>
            </a:r>
            <a:r>
              <a:rPr lang="en-US" sz="1600" i="1" dirty="0">
                <a:solidFill>
                  <a:schemeClr val="accent4">
                    <a:lumMod val="50000"/>
                  </a:schemeClr>
                </a:solidFill>
                <a:effectLst/>
                <a:ea typeface="Calibri" panose="020F0502020204030204" pitchFamily="34" charset="0"/>
                <a:cs typeface="Times New Roman" panose="02020603050405020304" pitchFamily="18" charset="0"/>
              </a:rPr>
              <a:t>P&amp;S Intelligence</a:t>
            </a:r>
            <a:r>
              <a:rPr lang="en-US" sz="1600" dirty="0">
                <a:solidFill>
                  <a:schemeClr val="accent4">
                    <a:lumMod val="50000"/>
                  </a:schemeClr>
                </a:solidFill>
                <a:effectLst/>
                <a:ea typeface="Calibri" panose="020F0502020204030204" pitchFamily="34" charset="0"/>
                <a:cs typeface="Times New Roman" panose="02020603050405020304" pitchFamily="18" charset="0"/>
              </a:rPr>
              <a:t>. Available at: https://www.psmarketresearch.com/market-analysis/online-pharmacy-market (Accessed: October 31, 2022). </a:t>
            </a:r>
          </a:p>
          <a:p>
            <a:pPr marL="0" marR="0" algn="just">
              <a:lnSpc>
                <a:spcPct val="120000"/>
              </a:lnSpc>
              <a:spcBef>
                <a:spcPts val="0"/>
              </a:spcBef>
              <a:spcAft>
                <a:spcPts val="800"/>
              </a:spcAft>
            </a:pPr>
            <a:r>
              <a:rPr lang="en-US" sz="1600" dirty="0">
                <a:solidFill>
                  <a:schemeClr val="accent4">
                    <a:lumMod val="50000"/>
                  </a:schemeClr>
                </a:solidFill>
                <a:effectLst/>
                <a:ea typeface="Calibri" panose="020F0502020204030204" pitchFamily="34" charset="0"/>
                <a:cs typeface="Times New Roman" panose="02020603050405020304" pitchFamily="18" charset="0"/>
              </a:rPr>
              <a:t>Williams, V. (2022) </a:t>
            </a:r>
            <a:r>
              <a:rPr lang="en-US" sz="1600" i="1" dirty="0">
                <a:solidFill>
                  <a:schemeClr val="accent4">
                    <a:lumMod val="50000"/>
                  </a:schemeClr>
                </a:solidFill>
                <a:effectLst/>
                <a:ea typeface="Calibri" panose="020F0502020204030204" pitchFamily="34" charset="0"/>
                <a:cs typeface="Times New Roman" panose="02020603050405020304" pitchFamily="18" charset="0"/>
              </a:rPr>
              <a:t>Best online pharmacies of 2022</a:t>
            </a:r>
            <a:r>
              <a:rPr lang="en-US" sz="1600" dirty="0">
                <a:solidFill>
                  <a:schemeClr val="accent4">
                    <a:lumMod val="50000"/>
                  </a:schemeClr>
                </a:solidFill>
                <a:effectLst/>
                <a:ea typeface="Calibri" panose="020F0502020204030204" pitchFamily="34" charset="0"/>
                <a:cs typeface="Times New Roman" panose="02020603050405020304" pitchFamily="18" charset="0"/>
              </a:rPr>
              <a:t>, </a:t>
            </a:r>
            <a:r>
              <a:rPr lang="en-US" sz="1600" i="1" dirty="0">
                <a:solidFill>
                  <a:schemeClr val="accent4">
                    <a:lumMod val="50000"/>
                  </a:schemeClr>
                </a:solidFill>
                <a:effectLst/>
                <a:ea typeface="Calibri" panose="020F0502020204030204" pitchFamily="34" charset="0"/>
                <a:cs typeface="Times New Roman" panose="02020603050405020304" pitchFamily="18" charset="0"/>
              </a:rPr>
              <a:t>Forbes</a:t>
            </a:r>
            <a:r>
              <a:rPr lang="en-US" sz="1600" dirty="0">
                <a:solidFill>
                  <a:schemeClr val="accent4">
                    <a:lumMod val="50000"/>
                  </a:schemeClr>
                </a:solidFill>
                <a:effectLst/>
                <a:ea typeface="Calibri" panose="020F0502020204030204" pitchFamily="34" charset="0"/>
                <a:cs typeface="Times New Roman" panose="02020603050405020304" pitchFamily="18" charset="0"/>
              </a:rPr>
              <a:t>. Forbes Magazine. Available at: https://www.forbes.com/health/body/best-online-pharmacies/ (Accessed: October 31, 2022). </a:t>
            </a:r>
          </a:p>
          <a:p>
            <a:endParaRPr lang="en-US" dirty="0"/>
          </a:p>
        </p:txBody>
      </p:sp>
    </p:spTree>
    <p:extLst>
      <p:ext uri="{BB962C8B-B14F-4D97-AF65-F5344CB8AC3E}">
        <p14:creationId xmlns:p14="http://schemas.microsoft.com/office/powerpoint/2010/main" val="3075304544"/>
      </p:ext>
    </p:extLst>
  </p:cSld>
  <p:clrMapOvr>
    <a:masterClrMapping/>
  </p:clrMapOvr>
</p:sld>
</file>

<file path=ppt/theme/theme1.xml><?xml version="1.0" encoding="utf-8"?>
<a:theme xmlns:a="http://schemas.openxmlformats.org/drawingml/2006/main" name="Vapor Trail">
  <a:themeElements>
    <a:clrScheme name="Vapor Trail">
      <a:dk1>
        <a:sysClr val="windowText" lastClr="000000"/>
      </a:dk1>
      <a:lt1>
        <a:sysClr val="window" lastClr="FFFFFF"/>
      </a:lt1>
      <a:dk2>
        <a:srgbClr val="454545"/>
      </a:dk2>
      <a:lt2>
        <a:srgbClr val="DADADA"/>
      </a:lt2>
      <a:accent1>
        <a:srgbClr val="DF2E28"/>
      </a:accent1>
      <a:accent2>
        <a:srgbClr val="FE801A"/>
      </a:accent2>
      <a:accent3>
        <a:srgbClr val="E9BF35"/>
      </a:accent3>
      <a:accent4>
        <a:srgbClr val="81BB42"/>
      </a:accent4>
      <a:accent5>
        <a:srgbClr val="32C7A9"/>
      </a:accent5>
      <a:accent6>
        <a:srgbClr val="4A9BDC"/>
      </a:accent6>
      <a:hlink>
        <a:srgbClr val="F0532B"/>
      </a:hlink>
      <a:folHlink>
        <a:srgbClr val="F38B53"/>
      </a:folHlink>
    </a:clrScheme>
    <a:fontScheme name="Vapor Trail">
      <a:majorFont>
        <a:latin typeface="Century Gothic" panose="020B050202020202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Vapor Trail">
      <a:fillStyleLst>
        <a:solidFill>
          <a:schemeClr val="phClr"/>
        </a:solidFill>
        <a:gradFill rotWithShape="1">
          <a:gsLst>
            <a:gs pos="0">
              <a:schemeClr val="phClr">
                <a:tint val="69000"/>
                <a:alpha val="100000"/>
                <a:satMod val="109000"/>
                <a:lumMod val="110000"/>
              </a:schemeClr>
            </a:gs>
            <a:gs pos="52000">
              <a:schemeClr val="phClr">
                <a:tint val="74000"/>
                <a:satMod val="100000"/>
                <a:lumMod val="104000"/>
              </a:schemeClr>
            </a:gs>
            <a:gs pos="100000">
              <a:schemeClr val="phClr">
                <a:tint val="78000"/>
                <a:satMod val="100000"/>
                <a:lumMod val="100000"/>
              </a:schemeClr>
            </a:gs>
          </a:gsLst>
          <a:lin ang="5400000" scaled="0"/>
        </a:gradFill>
        <a:gradFill rotWithShape="1">
          <a:gsLst>
            <a:gs pos="0">
              <a:schemeClr val="phClr">
                <a:tint val="96000"/>
                <a:satMod val="100000"/>
                <a:lumMod val="104000"/>
              </a:schemeClr>
            </a:gs>
            <a:gs pos="78000">
              <a:schemeClr val="phClr">
                <a:shade val="100000"/>
                <a:satMod val="110000"/>
                <a:lumMod val="100000"/>
              </a:schemeClr>
            </a:gs>
          </a:gsLst>
          <a:lin ang="5400000" scaled="0"/>
        </a:gradFill>
      </a:fillStyleLst>
      <a:lnStyleLst>
        <a:ln w="9525"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scene3d>
            <a:camera prst="orthographicFront">
              <a:rot lat="0" lon="0" rev="0"/>
            </a:camera>
            <a:lightRig rig="threePt" dir="t"/>
          </a:scene3d>
          <a:sp3d>
            <a:bevelT w="25400" h="12700"/>
          </a:sp3d>
        </a:effectStyle>
        <a:effectStyle>
          <a:effectLst>
            <a:outerShdw blurRad="57150" dist="19050" dir="5400000" algn="ctr" rotWithShape="0">
              <a:srgbClr val="000000">
                <a:alpha val="48000"/>
              </a:srgbClr>
            </a:outerShdw>
          </a:effectLst>
          <a:scene3d>
            <a:camera prst="orthographicFront">
              <a:rot lat="0" lon="0" rev="0"/>
            </a:camera>
            <a:lightRig rig="threePt" dir="t"/>
          </a:scene3d>
          <a:sp3d>
            <a:bevelT w="50800" h="25400"/>
          </a:sp3d>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Vapor Trail" id="{4FDF2955-7D9C-493C-B9F9-C205151B46CD}" vid="{8F31A783-2159-4870-BC29-2BA7D038EA4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11" ma:contentTypeDescription="Create a new document." ma:contentTypeScope="" ma:versionID="9677210f24a1be23c92c90fd886aa0aa">
  <xsd:schema xmlns:xsd="http://www.w3.org/2001/XMLSchema" xmlns:xs="http://www.w3.org/2001/XMLSchema" xmlns:p="http://schemas.microsoft.com/office/2006/metadata/properties" xmlns:ns2="71af3243-3dd4-4a8d-8c0d-dd76da1f02a5" xmlns:ns3="16c05727-aa75-4e4a-9b5f-8a80a1165891" targetNamespace="http://schemas.microsoft.com/office/2006/metadata/properties" ma:root="true" ma:fieldsID="60e05723c5c1908df1a1a4ebf11d344e" ns2:_="" ns3:_="">
    <xsd:import namespace="71af3243-3dd4-4a8d-8c0d-dd76da1f02a5"/>
    <xsd:import namespace="16c05727-aa75-4e4a-9b5f-8a80a1165891"/>
    <xsd:element name="properties">
      <xsd:complexType>
        <xsd:sequence>
          <xsd:element name="documentManagement">
            <xsd:complexType>
              <xsd:all>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internalName="MediaServiceOCR" ma:readOnly="true">
      <xsd:simpleType>
        <xsd:restriction base="dms:Note">
          <xsd:maxLength value="255"/>
        </xsd:restriction>
      </xsd:simpleType>
    </xsd:element>
    <xsd:element name="MediaServiceAutoTags" ma:index="11" nillable="true" ma:displayName="MediaServiceAutoTags"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fals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MediaServiceKeyPoints xmlns="71af3243-3dd4-4a8d-8c0d-dd76da1f02a5" xsi:nil="true"/>
  </documentManagement>
</p:properties>
</file>

<file path=customXml/itemProps1.xml><?xml version="1.0" encoding="utf-8"?>
<ds:datastoreItem xmlns:ds="http://schemas.openxmlformats.org/officeDocument/2006/customXml" ds:itemID="{10BEB954-4024-4CCF-A9D6-4C00FDC028D9}">
  <ds:schemaRefs>
    <ds:schemaRef ds:uri="http://schemas.microsoft.com/sharepoint/v3/contenttype/forms"/>
  </ds:schemaRefs>
</ds:datastoreItem>
</file>

<file path=customXml/itemProps2.xml><?xml version="1.0" encoding="utf-8"?>
<ds:datastoreItem xmlns:ds="http://schemas.openxmlformats.org/officeDocument/2006/customXml" ds:itemID="{AB96CC85-5758-41C0-8EFD-737AFB69121D}">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1af3243-3dd4-4a8d-8c0d-dd76da1f02a5"/>
    <ds:schemaRef ds:uri="16c05727-aa75-4e4a-9b5f-8a80a116589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4710EE66-8707-456F-8F2E-091D581CB030}">
  <ds:schemaRefs>
    <ds:schemaRef ds:uri="http://schemas.microsoft.com/office/infopath/2007/PartnerControls"/>
    <ds:schemaRef ds:uri="http://schemas.microsoft.com/office/2006/metadata/properties"/>
    <ds:schemaRef ds:uri="http://schemas.microsoft.com/office/2006/documentManagement/types"/>
    <ds:schemaRef ds:uri="http://purl.org/dc/terms/"/>
    <ds:schemaRef ds:uri="http://www.w3.org/XML/1998/namespace"/>
    <ds:schemaRef ds:uri="http://purl.org/dc/dcmitype/"/>
    <ds:schemaRef ds:uri="71af3243-3dd4-4a8d-8c0d-dd76da1f02a5"/>
    <ds:schemaRef ds:uri="http://schemas.openxmlformats.org/package/2006/metadata/core-properties"/>
    <ds:schemaRef ds:uri="16c05727-aa75-4e4a-9b5f-8a80a1165891"/>
    <ds:schemaRef ds:uri="http://purl.org/dc/elements/1.1/"/>
  </ds:schemaRefs>
</ds:datastoreItem>
</file>

<file path=docProps/app.xml><?xml version="1.0" encoding="utf-8"?>
<Properties xmlns="http://schemas.openxmlformats.org/officeDocument/2006/extended-properties" xmlns:vt="http://schemas.openxmlformats.org/officeDocument/2006/docPropsVTypes">
  <Template>Vapor Trail design</Template>
  <TotalTime>92</TotalTime>
  <Words>2667</Words>
  <Application>Microsoft Office PowerPoint</Application>
  <PresentationFormat>Widescreen</PresentationFormat>
  <Paragraphs>114</Paragraphs>
  <Slides>13</Slides>
  <Notes>10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13</vt:i4>
      </vt:variant>
    </vt:vector>
  </HeadingPairs>
  <TitlesOfParts>
    <vt:vector size="20" baseType="lpstr">
      <vt:lpstr>Arial</vt:lpstr>
      <vt:lpstr>Calibri</vt:lpstr>
      <vt:lpstr>Century Gothic</vt:lpstr>
      <vt:lpstr>Symbol</vt:lpstr>
      <vt:lpstr>Times New Roman</vt:lpstr>
      <vt:lpstr>Wingdings</vt:lpstr>
      <vt:lpstr>Vapor Trail</vt:lpstr>
      <vt:lpstr> Managing Enterprise in the 21st Century BMSW 4006  </vt:lpstr>
      <vt:lpstr>PowerPoint Presentation</vt:lpstr>
      <vt:lpstr>Introduction</vt:lpstr>
      <vt:lpstr>Overview Of PharmaAve</vt:lpstr>
      <vt:lpstr>Products And Services</vt:lpstr>
      <vt:lpstr>Marketing Audit SWOT Analysis</vt:lpstr>
      <vt:lpstr>PEST Analysis</vt:lpstr>
      <vt:lpstr>Target Market</vt:lpstr>
      <vt:lpstr>Marketing Plan The marketing Mix</vt:lpstr>
      <vt:lpstr>Management Team Functional Organizational Structure</vt:lpstr>
      <vt:lpstr>Financial Plan</vt:lpstr>
      <vt:lpstr>Conclusion</vt:lpstr>
      <vt:lpstr>References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Managing Enterprise in the 21st Century BMSW 4006</dc:title>
  <dc:creator>Mahadi Alif</dc:creator>
  <cp:lastModifiedBy>Mohammed Salim (1807323)</cp:lastModifiedBy>
  <cp:revision>2</cp:revision>
  <dcterms:created xsi:type="dcterms:W3CDTF">2022-10-30T19:54:31Z</dcterms:created>
  <dcterms:modified xsi:type="dcterms:W3CDTF">2022-11-05T15:29:02Z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