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63" r:id="rId5"/>
    <p:sldId id="264" r:id="rId6"/>
    <p:sldId id="262" r:id="rId7"/>
    <p:sldId id="265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F79637-4524-14DA-B82C-91A73B5A53D2}" v="120" dt="2026-02-10T10:40:27.437"/>
    <p1510:client id="{1046B212-AF47-8F81-BC60-2BD6D23D6AB8}" v="338" dt="2026-02-09T20:07:59.899"/>
    <p1510:client id="{19555668-4FE9-FACF-7178-957BB6394C85}" v="1576" dt="2026-02-09T22:58:23.9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biwa Babunga Muka (2008415)" userId="ea769766-e86e-4a15-9dce-cef945ab4bfa" providerId="ADAL" clId="{DC2E36A8-7634-411A-B49C-B32251E27C4F}"/>
    <pc:docChg chg="addSld">
      <pc:chgData name="Wabiwa Babunga Muka (2008415)" userId="ea769766-e86e-4a15-9dce-cef945ab4bfa" providerId="ADAL" clId="{DC2E36A8-7634-411A-B49C-B32251E27C4F}" dt="2026-02-10T14:47:33.958" v="0" actId="680"/>
      <pc:docMkLst>
        <pc:docMk/>
      </pc:docMkLst>
      <pc:sldChg chg="new">
        <pc:chgData name="Wabiwa Babunga Muka (2008415)" userId="ea769766-e86e-4a15-9dce-cef945ab4bfa" providerId="ADAL" clId="{DC2E36A8-7634-411A-B49C-B32251E27C4F}" dt="2026-02-10T14:47:33.958" v="0" actId="680"/>
        <pc:sldMkLst>
          <pc:docMk/>
          <pc:sldMk cId="3584764794" sldId="26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1116" y="583344"/>
            <a:ext cx="10438000" cy="4112629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b="1" dirty="0">
                <a:solidFill>
                  <a:srgbClr val="000000"/>
                </a:solidFill>
              </a:rPr>
              <a:t>Digital Skills </a:t>
            </a:r>
            <a:r>
              <a:rPr lang="en-US" b="1" dirty="0"/>
              <a:t>and </a:t>
            </a:r>
            <a:r>
              <a:rPr lang="en-US" b="1" dirty="0" err="1"/>
              <a:t>Reserch</a:t>
            </a:r>
            <a:r>
              <a:rPr lang="en-US" b="1" dirty="0"/>
              <a:t> Methods LCH4007_GRP3</a:t>
            </a:r>
            <a:br>
              <a:rPr lang="en-US" dirty="0"/>
            </a:br>
            <a:endParaRPr lang="en-US" dirty="0"/>
          </a:p>
          <a:p>
            <a:pPr algn="r"/>
            <a:br>
              <a:rPr lang="en-US" sz="8000" dirty="0">
                <a:latin typeface="Aptos"/>
              </a:rPr>
            </a:br>
            <a:endParaRPr lang="en-US" sz="8000" dirty="0">
              <a:latin typeface="Apto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2968" y="4082832"/>
            <a:ext cx="9006671" cy="24567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2000"/>
          </a:p>
          <a:p>
            <a:pPr marL="342900" indent="-342900" algn="l">
              <a:buChar char="•"/>
            </a:pPr>
            <a:r>
              <a:rPr lang="en-US" sz="2000"/>
              <a:t>Marisa Penera 2529448</a:t>
            </a:r>
          </a:p>
          <a:p>
            <a:pPr marL="342900" indent="-342900" algn="l">
              <a:buChar char="•"/>
            </a:pPr>
            <a:r>
              <a:rPr lang="en-US" sz="2000"/>
              <a:t>Viviane Binda 2526140</a:t>
            </a:r>
          </a:p>
          <a:p>
            <a:pPr marL="342900" indent="-342900" algn="l">
              <a:buChar char="•"/>
            </a:pPr>
            <a:r>
              <a:rPr lang="en-US" sz="2000" err="1"/>
              <a:t>Wabiwa</a:t>
            </a:r>
            <a:r>
              <a:rPr lang="en-US" sz="2000"/>
              <a:t> Muka 2008415</a:t>
            </a:r>
          </a:p>
          <a:p>
            <a:pPr algn="l"/>
            <a:endParaRPr lang="en-US" sz="2000"/>
          </a:p>
          <a:p>
            <a:pPr algn="r"/>
            <a:r>
              <a:rPr lang="en-US" sz="2000"/>
              <a:t>Justin Okoli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2A6D80-AD68-A6BB-F70F-ED425773124D}"/>
              </a:ext>
            </a:extLst>
          </p:cNvPr>
          <p:cNvSpPr txBox="1"/>
          <p:nvPr/>
        </p:nvSpPr>
        <p:spPr>
          <a:xfrm>
            <a:off x="1218079" y="2534165"/>
            <a:ext cx="9604627" cy="1414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83403-011E-FD5E-4047-30B96A133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2476" y="588091"/>
            <a:ext cx="9683192" cy="15553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Greenfield Home Care Agency</a:t>
            </a:r>
          </a:p>
          <a:p>
            <a:r>
              <a:rPr lang="en-US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How tasks are currently performed </a:t>
            </a:r>
            <a:endParaRPr lang="en-US"/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E869A6-CCA0-0926-EB1F-94AD71A5907F}"/>
              </a:ext>
            </a:extLst>
          </p:cNvPr>
          <p:cNvSpPr txBox="1"/>
          <p:nvPr/>
        </p:nvSpPr>
        <p:spPr>
          <a:xfrm>
            <a:off x="1302085" y="2156140"/>
            <a:ext cx="10318674" cy="13481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dirty="0"/>
              <a:t>Notes written on paper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dirty="0"/>
              <a:t>Limited access to records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dirty="0"/>
              <a:t>Manually scheduled visits</a:t>
            </a: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42B59C-6692-359E-05E6-DDA2DD44C6F3}"/>
              </a:ext>
            </a:extLst>
          </p:cNvPr>
          <p:cNvSpPr txBox="1"/>
          <p:nvPr/>
        </p:nvSpPr>
        <p:spPr>
          <a:xfrm>
            <a:off x="1484097" y="3738244"/>
            <a:ext cx="946461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ctr" rtl="0">
              <a:buFont typeface=""/>
              <a:buChar char="•"/>
            </a:pPr>
            <a:r>
              <a:rPr lang="en-US" sz="2400" b="1" baseline="0">
                <a:latin typeface="Aptos"/>
                <a:ea typeface="Arial"/>
                <a:cs typeface="Arial"/>
              </a:rPr>
              <a:t>This could lead to:</a:t>
            </a:r>
            <a:r>
              <a:rPr lang="en-US" sz="24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2400" baseline="0">
                <a:latin typeface="Aptos"/>
                <a:ea typeface="Arial"/>
                <a:cs typeface="Arial"/>
              </a:rPr>
              <a:t>Loss of important </a:t>
            </a:r>
            <a:r>
              <a:rPr lang="en-US" sz="2400" baseline="0" err="1">
                <a:latin typeface="Aptos"/>
                <a:ea typeface="Arial"/>
                <a:cs typeface="Arial"/>
              </a:rPr>
              <a:t>iformation</a:t>
            </a:r>
            <a:r>
              <a:rPr lang="en-US" sz="24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2400" baseline="0">
                <a:latin typeface="Aptos"/>
                <a:ea typeface="Arial"/>
                <a:cs typeface="Arial"/>
              </a:rPr>
              <a:t>Communication failure among all staff</a:t>
            </a:r>
            <a:r>
              <a:rPr lang="en-US" sz="24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US" sz="2400" baseline="0">
                <a:latin typeface="Aptos"/>
                <a:ea typeface="Arial"/>
                <a:cs typeface="Arial"/>
              </a:rPr>
              <a:t>Most </a:t>
            </a:r>
            <a:r>
              <a:rPr lang="en-US" sz="2400" baseline="0" err="1">
                <a:latin typeface="Aptos"/>
                <a:ea typeface="Arial"/>
                <a:cs typeface="Arial"/>
              </a:rPr>
              <a:t>comon</a:t>
            </a:r>
            <a:r>
              <a:rPr lang="en-US" sz="2400" baseline="0">
                <a:latin typeface="Aptos"/>
                <a:ea typeface="Arial"/>
                <a:cs typeface="Arial"/>
              </a:rPr>
              <a:t> mistakes in note-taking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4207606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F708DA-B172-151F-B8C5-6F42C6D8F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1619" y="645128"/>
            <a:ext cx="7077979" cy="10653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r>
              <a:rPr lang="en-US" sz="8000"/>
              <a:t>EXCEL</a:t>
            </a:r>
            <a:endParaRPr lang="en-US" sz="8000" kern="1200">
              <a:latin typeface="+mj-lt"/>
              <a:ea typeface="+mj-ea"/>
              <a:cs typeface="+mj-cs"/>
            </a:endParaRPr>
          </a:p>
        </p:txBody>
      </p:sp>
      <p:sp>
        <p:nvSpPr>
          <p:cNvPr id="1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4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53F5BD-B1F2-2C5F-C897-E64019928319}"/>
              </a:ext>
            </a:extLst>
          </p:cNvPr>
          <p:cNvSpPr txBox="1"/>
          <p:nvPr/>
        </p:nvSpPr>
        <p:spPr>
          <a:xfrm>
            <a:off x="1312628" y="1672957"/>
            <a:ext cx="9999138" cy="45298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407614-887B-99E4-3198-6D5ED8030670}"/>
              </a:ext>
            </a:extLst>
          </p:cNvPr>
          <p:cNvSpPr txBox="1"/>
          <p:nvPr/>
        </p:nvSpPr>
        <p:spPr>
          <a:xfrm>
            <a:off x="903330" y="1873782"/>
            <a:ext cx="9937365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/>
              <a:t>Support for communication between staff and coordination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Central organization tool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Shift and visits management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Planning through schedules 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Use different checklist for each client 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Daily recording of caregiver's tasks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Improve of organization and transparency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Support staff daily work</a:t>
            </a:r>
          </a:p>
          <a:p>
            <a:endParaRPr lang="en-GB" sz="2400" dirty="0"/>
          </a:p>
          <a:p>
            <a:pPr marL="342900" indent="-342900">
              <a:buFont typeface="Arial"/>
              <a:buChar char="•"/>
            </a:pPr>
            <a:endParaRPr lang="en-GB" sz="2400" dirty="0"/>
          </a:p>
          <a:p>
            <a:pPr marL="342900" indent="-342900">
              <a:buFont typeface="Arial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21512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0794A5-A618-08EF-ACA7-FD2459EC18B0}"/>
              </a:ext>
            </a:extLst>
          </p:cNvPr>
          <p:cNvSpPr txBox="1"/>
          <p:nvPr/>
        </p:nvSpPr>
        <p:spPr>
          <a:xfrm>
            <a:off x="898071" y="725714"/>
            <a:ext cx="5197929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4400" b="1" baseline="0">
                <a:latin typeface="Roboto"/>
                <a:ea typeface="Segoe UI"/>
                <a:cs typeface="Segoe UI"/>
              </a:rPr>
              <a:t>Advantages of Excel</a:t>
            </a:r>
            <a:r>
              <a:rPr lang="en-US" sz="4400">
                <a:latin typeface="Roboto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4400">
                <a:latin typeface="Roboto"/>
                <a:ea typeface="Segoe UI"/>
                <a:cs typeface="Segoe UI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US" sz="2400" baseline="0">
                <a:latin typeface="Roboto"/>
                <a:ea typeface="Arial"/>
                <a:cs typeface="Arial"/>
              </a:rPr>
              <a:t>Better organizations of shifts and care</a:t>
            </a:r>
            <a:r>
              <a:rPr lang="en-US" sz="2400">
                <a:latin typeface="Roboto"/>
                <a:ea typeface="Arial"/>
                <a:cs typeface="Arial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US" sz="2400" baseline="0">
                <a:latin typeface="Roboto"/>
                <a:ea typeface="Arial"/>
                <a:cs typeface="Arial"/>
              </a:rPr>
              <a:t>Centralizations of information</a:t>
            </a:r>
            <a:r>
              <a:rPr lang="en-US" sz="2400">
                <a:latin typeface="Roboto"/>
                <a:ea typeface="Arial"/>
                <a:cs typeface="Arial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US" sz="2400" baseline="0">
                <a:latin typeface="Roboto"/>
                <a:ea typeface="Arial"/>
                <a:cs typeface="Arial"/>
              </a:rPr>
              <a:t>Improved communication</a:t>
            </a:r>
            <a:r>
              <a:rPr lang="en-US" sz="2400">
                <a:latin typeface="Roboto"/>
                <a:ea typeface="Arial"/>
                <a:cs typeface="Arial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r>
              <a:rPr lang="en-US" sz="2400" baseline="0">
                <a:latin typeface="Roboto"/>
                <a:ea typeface="Arial"/>
                <a:cs typeface="Arial"/>
              </a:rPr>
              <a:t>Reductions stress </a:t>
            </a:r>
            <a:r>
              <a:rPr lang="en-US" sz="2400">
                <a:latin typeface="Roboto"/>
                <a:ea typeface="Arial"/>
                <a:cs typeface="Arial"/>
              </a:rPr>
              <a:t>​</a:t>
            </a:r>
          </a:p>
          <a:p>
            <a:pPr marL="342900" lvl="0" indent="-342900" rtl="0">
              <a:buFont typeface="Arial,Sans-Serif"/>
              <a:buChar char="•"/>
            </a:pPr>
            <a:endParaRPr lang="en-US">
              <a:latin typeface="Arial"/>
              <a:ea typeface="Arial"/>
              <a:cs typeface="Arial"/>
            </a:endParaRPr>
          </a:p>
          <a:p>
            <a:pPr algn="ctr" rtl="0"/>
            <a:r>
              <a:rPr lang="en-GB" sz="1800">
                <a:latin typeface="Aptos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416C7F-02DB-E5AE-2AE6-D6E8ACFE9105}"/>
              </a:ext>
            </a:extLst>
          </p:cNvPr>
          <p:cNvSpPr txBox="1"/>
          <p:nvPr/>
        </p:nvSpPr>
        <p:spPr>
          <a:xfrm>
            <a:off x="6491644" y="725495"/>
            <a:ext cx="5169752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/>
              <a:t>Disadvantages of Excel</a:t>
            </a:r>
            <a:endParaRPr lang="en-US" sz="4400"/>
          </a:p>
          <a:p>
            <a:endParaRPr lang="en-GB" sz="4400"/>
          </a:p>
          <a:p>
            <a:pPr marL="342900" indent="-342900">
              <a:buFont typeface="Arial"/>
              <a:buChar char="•"/>
            </a:pPr>
            <a:r>
              <a:rPr lang="en-GB" sz="2400"/>
              <a:t>Dependence</a:t>
            </a:r>
            <a:r>
              <a:rPr lang="en-GB" sz="2400" b="1"/>
              <a:t> </a:t>
            </a:r>
            <a:r>
              <a:rPr lang="en-GB" sz="2400"/>
              <a:t>on correct completion of staff</a:t>
            </a:r>
            <a:endParaRPr lang="en-US" sz="2400"/>
          </a:p>
          <a:p>
            <a:pPr marL="342900" indent="-342900">
              <a:buFont typeface="Arial"/>
              <a:buChar char="•"/>
            </a:pPr>
            <a:r>
              <a:rPr lang="en-GB" sz="2400"/>
              <a:t>Difficulty in managing large volumes of data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More suitable for small companies</a:t>
            </a:r>
          </a:p>
          <a:p>
            <a:endParaRPr lang="en-GB" sz="2400"/>
          </a:p>
          <a:p>
            <a:endParaRPr lang="en-GB" sz="24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659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EF305C-524D-F901-EA1B-35445352CDEB}"/>
              </a:ext>
            </a:extLst>
          </p:cNvPr>
          <p:cNvSpPr txBox="1"/>
          <p:nvPr/>
        </p:nvSpPr>
        <p:spPr>
          <a:xfrm>
            <a:off x="1322263" y="455532"/>
            <a:ext cx="10434738" cy="18774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7200"/>
              <a:t>ONEDRIVE</a:t>
            </a:r>
          </a:p>
          <a:p>
            <a:r>
              <a:rPr lang="en-GB" sz="4400"/>
              <a:t>How helps communication at Greenfield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8AE569-3221-5E4E-9181-CE6A7954DFF7}"/>
              </a:ext>
            </a:extLst>
          </p:cNvPr>
          <p:cNvSpPr txBox="1"/>
          <p:nvPr/>
        </p:nvSpPr>
        <p:spPr>
          <a:xfrm>
            <a:off x="1325496" y="2663863"/>
            <a:ext cx="10359467" cy="33547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dirty="0"/>
              <a:t>It allows:</a:t>
            </a:r>
          </a:p>
          <a:p>
            <a:pPr marL="571500" indent="-571500">
              <a:buFont typeface="Arial"/>
              <a:buChar char="•"/>
            </a:pPr>
            <a:r>
              <a:rPr lang="en-GB" sz="2400" dirty="0"/>
              <a:t>Carers to see care plans on their phones anywhere </a:t>
            </a:r>
          </a:p>
          <a:p>
            <a:pPr marL="571500" indent="-571500">
              <a:buFont typeface="Arial"/>
              <a:buChar char="•"/>
            </a:pPr>
            <a:r>
              <a:rPr lang="en-GB" sz="2400" dirty="0"/>
              <a:t>Administrative staff to organise documents in same place</a:t>
            </a:r>
          </a:p>
          <a:p>
            <a:pPr marL="571500" indent="-571500">
              <a:buFont typeface="Arial"/>
              <a:buChar char="•"/>
            </a:pPr>
            <a:r>
              <a:rPr lang="en-GB" sz="2400" dirty="0" err="1"/>
              <a:t>Nursees</a:t>
            </a:r>
            <a:r>
              <a:rPr lang="en-GB" sz="2400" dirty="0"/>
              <a:t> to share clinical reports in a secure way</a:t>
            </a:r>
          </a:p>
          <a:p>
            <a:pPr marL="571500" indent="-571500">
              <a:buFont typeface="Arial"/>
              <a:buChar char="•"/>
            </a:pPr>
            <a:r>
              <a:rPr lang="en-GB" sz="2400" dirty="0"/>
              <a:t>Staff can access in real time at the same time</a:t>
            </a:r>
          </a:p>
          <a:p>
            <a:pPr marL="571500" indent="-571500">
              <a:buFont typeface="Arial"/>
              <a:buChar char="•"/>
            </a:pPr>
            <a:r>
              <a:rPr lang="en-GB" sz="2400" dirty="0"/>
              <a:t>Everyone sees the latest version .</a:t>
            </a:r>
          </a:p>
          <a:p>
            <a:pPr marL="571500" indent="-571500">
              <a:buFont typeface="Arial"/>
              <a:buChar char="•"/>
            </a:pPr>
            <a:endParaRPr lang="en-GB" sz="2400" dirty="0"/>
          </a:p>
          <a:p>
            <a:pPr marL="571500" indent="-571500">
              <a:buFont typeface="Arial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3483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3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01FB53-92BC-48C6-6ED4-1DBBF0223447}"/>
              </a:ext>
            </a:extLst>
          </p:cNvPr>
          <p:cNvSpPr txBox="1"/>
          <p:nvPr/>
        </p:nvSpPr>
        <p:spPr>
          <a:xfrm>
            <a:off x="868032" y="823235"/>
            <a:ext cx="5376375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/>
              <a:t>Advantages of OneDrive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872ACF-6579-CD63-D84C-FC2B75A4C49E}"/>
              </a:ext>
            </a:extLst>
          </p:cNvPr>
          <p:cNvSpPr txBox="1"/>
          <p:nvPr/>
        </p:nvSpPr>
        <p:spPr>
          <a:xfrm>
            <a:off x="1008065" y="2310150"/>
            <a:ext cx="498432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/>
              <a:t>Makes work fast and clear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Reduces paper, emails and delays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Documents always up to date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Data is safe and protected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395ACB-7065-FEE3-DB52-2700C5C12375}"/>
              </a:ext>
            </a:extLst>
          </p:cNvPr>
          <p:cNvSpPr txBox="1"/>
          <p:nvPr/>
        </p:nvSpPr>
        <p:spPr>
          <a:xfrm>
            <a:off x="6364723" y="825950"/>
            <a:ext cx="4984325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/>
              <a:t>Disadvantages of OneDrive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0B2070-3B80-8357-53DB-36C9432011F2}"/>
              </a:ext>
            </a:extLst>
          </p:cNvPr>
          <p:cNvSpPr txBox="1"/>
          <p:nvPr/>
        </p:nvSpPr>
        <p:spPr>
          <a:xfrm>
            <a:off x="6524426" y="2310150"/>
            <a:ext cx="492832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Needs internet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Staff need training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447842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BCD23-0C4D-DF07-F156-EB8293495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513" y="583344"/>
            <a:ext cx="10867382" cy="4164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7200"/>
              <a:t>Digital</a:t>
            </a:r>
            <a:r>
              <a:rPr lang="en-US" sz="8000"/>
              <a:t> Safety Action Plan</a:t>
            </a:r>
            <a:endParaRPr lang="en-US" sz="8000" kern="1200">
              <a:latin typeface="+mj-lt"/>
              <a:ea typeface="+mj-ea"/>
              <a:cs typeface="+mj-cs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F794DA-5734-B539-4751-6F592B6346AA}"/>
              </a:ext>
            </a:extLst>
          </p:cNvPr>
          <p:cNvSpPr txBox="1"/>
          <p:nvPr/>
        </p:nvSpPr>
        <p:spPr>
          <a:xfrm>
            <a:off x="1080987" y="1917466"/>
            <a:ext cx="4954527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/>
              <a:t>Secure Access</a:t>
            </a:r>
          </a:p>
          <a:p>
            <a:endParaRPr lang="en-GB" sz="4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7E1952-7F7B-CA0F-547D-0F6379D2BD31}"/>
              </a:ext>
            </a:extLst>
          </p:cNvPr>
          <p:cNvSpPr txBox="1"/>
          <p:nvPr/>
        </p:nvSpPr>
        <p:spPr>
          <a:xfrm>
            <a:off x="813236" y="2730778"/>
            <a:ext cx="401527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/>
              <a:t>Need strong passwords for all staff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Permit multi-factor authentication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Log out systems when not use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Each employee must have their own account to access 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5133C2-559D-1861-E60A-E8875F09F0F1}"/>
              </a:ext>
            </a:extLst>
          </p:cNvPr>
          <p:cNvSpPr txBox="1"/>
          <p:nvPr/>
        </p:nvSpPr>
        <p:spPr>
          <a:xfrm>
            <a:off x="6030373" y="1922565"/>
            <a:ext cx="572666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/>
              <a:t>Email Awareness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473F3B-DD0B-2097-D9FD-435322A669E7}"/>
              </a:ext>
            </a:extLst>
          </p:cNvPr>
          <p:cNvSpPr txBox="1"/>
          <p:nvPr/>
        </p:nvSpPr>
        <p:spPr>
          <a:xfrm>
            <a:off x="5806425" y="2774485"/>
            <a:ext cx="549502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/>
              <a:t>Do not click unknown links or attachments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Report suspicious emails at once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/>
              <a:t>Train staff to recognise phishing emails</a:t>
            </a:r>
          </a:p>
          <a:p>
            <a:pPr marL="342900" indent="-342900">
              <a:buFont typeface="Arial"/>
              <a:buChar char="•"/>
            </a:pPr>
            <a:endParaRPr lang="en-GB" sz="2400" dirty="0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B55CD435-E659-0CBE-FE85-1A7E339F1C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4651699"/>
              </p:ext>
            </p:extLst>
          </p:nvPr>
        </p:nvGraphicFramePr>
        <p:xfrm>
          <a:off x="662734" y="2771538"/>
          <a:ext cx="36283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832">
                  <a:extLst>
                    <a:ext uri="{9D8B030D-6E8A-4147-A177-3AD203B41FA5}">
                      <a16:colId xmlns:a16="http://schemas.microsoft.com/office/drawing/2014/main" val="296276248"/>
                    </a:ext>
                  </a:extLst>
                </a:gridCol>
              </a:tblGrid>
              <a:tr h="21937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7539803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5902EA35-2028-7E84-B6C8-60AE39C8A6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2081190"/>
              </p:ext>
            </p:extLst>
          </p:nvPr>
        </p:nvGraphicFramePr>
        <p:xfrm>
          <a:off x="683329" y="3502646"/>
          <a:ext cx="375726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5726">
                  <a:extLst>
                    <a:ext uri="{9D8B030D-6E8A-4147-A177-3AD203B41FA5}">
                      <a16:colId xmlns:a16="http://schemas.microsoft.com/office/drawing/2014/main" val="466432290"/>
                    </a:ext>
                  </a:extLst>
                </a:gridCol>
              </a:tblGrid>
              <a:tr h="36040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3971628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EC41C19A-FDB1-F297-A3EB-45837C3BF8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1506515"/>
              </p:ext>
            </p:extLst>
          </p:nvPr>
        </p:nvGraphicFramePr>
        <p:xfrm>
          <a:off x="662734" y="4295538"/>
          <a:ext cx="38859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591">
                  <a:extLst>
                    <a:ext uri="{9D8B030D-6E8A-4147-A177-3AD203B41FA5}">
                      <a16:colId xmlns:a16="http://schemas.microsoft.com/office/drawing/2014/main" val="32952433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6842564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1E524C9B-3B86-5985-44E2-9582C5FE3A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8264733"/>
              </p:ext>
            </p:extLst>
          </p:nvPr>
        </p:nvGraphicFramePr>
        <p:xfrm>
          <a:off x="673032" y="4995754"/>
          <a:ext cx="3628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832">
                  <a:extLst>
                    <a:ext uri="{9D8B030D-6E8A-4147-A177-3AD203B41FA5}">
                      <a16:colId xmlns:a16="http://schemas.microsoft.com/office/drawing/2014/main" val="35115068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0450855"/>
                  </a:ext>
                </a:extLst>
              </a:tr>
            </a:tbl>
          </a:graphicData>
        </a:graphic>
      </p:graphicFrame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9D90AACA-C2AA-DBBD-5656-A4B69B3BC4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6025001"/>
              </p:ext>
            </p:extLst>
          </p:nvPr>
        </p:nvGraphicFramePr>
        <p:xfrm>
          <a:off x="5664492" y="2771913"/>
          <a:ext cx="37677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775">
                  <a:extLst>
                    <a:ext uri="{9D8B030D-6E8A-4147-A177-3AD203B41FA5}">
                      <a16:colId xmlns:a16="http://schemas.microsoft.com/office/drawing/2014/main" val="865008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0247441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ACCA88E7-9FEC-2B2C-6B14-286F5B8DC1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4870575"/>
              </p:ext>
            </p:extLst>
          </p:nvPr>
        </p:nvGraphicFramePr>
        <p:xfrm>
          <a:off x="5698434" y="3368261"/>
          <a:ext cx="394977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977">
                  <a:extLst>
                    <a:ext uri="{9D8B030D-6E8A-4147-A177-3AD203B41FA5}">
                      <a16:colId xmlns:a16="http://schemas.microsoft.com/office/drawing/2014/main" val="3413590917"/>
                    </a:ext>
                  </a:extLst>
                </a:gridCol>
              </a:tblGrid>
              <a:tr h="26176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5600308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9843598-4F7F-C712-A584-46D93A7727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3537737"/>
              </p:ext>
            </p:extLst>
          </p:nvPr>
        </p:nvGraphicFramePr>
        <p:xfrm>
          <a:off x="5720827" y="3927258"/>
          <a:ext cx="390911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0911">
                  <a:extLst>
                    <a:ext uri="{9D8B030D-6E8A-4147-A177-3AD203B41FA5}">
                      <a16:colId xmlns:a16="http://schemas.microsoft.com/office/drawing/2014/main" val="31289129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27784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1627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3ED5F-67DF-F484-3D1E-16B7A3002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512" y="408291"/>
            <a:ext cx="10702626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7200">
                <a:solidFill>
                  <a:srgbClr val="000000"/>
                </a:solidFill>
              </a:rPr>
              <a:t>Digital</a:t>
            </a:r>
            <a:r>
              <a:rPr lang="en-US" sz="8000">
                <a:solidFill>
                  <a:srgbClr val="000000"/>
                </a:solidFill>
              </a:rPr>
              <a:t> Safety Action Plan</a:t>
            </a:r>
          </a:p>
          <a:p>
            <a:pPr algn="r"/>
            <a:endParaRPr lang="en-US" sz="8000" kern="120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7698CE-E289-E124-3D7C-0C9EB6A6DA8C}"/>
              </a:ext>
            </a:extLst>
          </p:cNvPr>
          <p:cNvSpPr txBox="1"/>
          <p:nvPr/>
        </p:nvSpPr>
        <p:spPr>
          <a:xfrm>
            <a:off x="859568" y="1858242"/>
            <a:ext cx="526338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Data </a:t>
            </a:r>
            <a:r>
              <a:rPr lang="en-GB" sz="2400" err="1"/>
              <a:t>Managemen</a:t>
            </a:r>
            <a:r>
              <a:rPr lang="en-GB" sz="2400"/>
              <a:t>t</a:t>
            </a:r>
          </a:p>
          <a:p>
            <a:endParaRPr lang="en-GB" sz="2400"/>
          </a:p>
          <a:p>
            <a:pPr marL="342900" indent="-342900">
              <a:buFont typeface="Arial"/>
              <a:buChar char="•"/>
            </a:pPr>
            <a:r>
              <a:rPr lang="en-GB" sz="2400"/>
              <a:t>Store data only on secure cloud systems</a:t>
            </a:r>
          </a:p>
          <a:p>
            <a:pPr marL="342900" indent="-342900">
              <a:buFont typeface="Arial"/>
              <a:buChar char="•"/>
            </a:pPr>
            <a:r>
              <a:rPr lang="en-GB" sz="2400"/>
              <a:t>Back up data regularly</a:t>
            </a:r>
          </a:p>
          <a:p>
            <a:pPr marL="342900" indent="-342900">
              <a:buFont typeface="Arial"/>
              <a:buChar char="•"/>
            </a:pPr>
            <a:endParaRPr lang="en-GB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D7678E-726F-BAB8-4A08-BA173445676C}"/>
              </a:ext>
            </a:extLst>
          </p:cNvPr>
          <p:cNvSpPr txBox="1"/>
          <p:nvPr/>
        </p:nvSpPr>
        <p:spPr>
          <a:xfrm>
            <a:off x="6032933" y="1858255"/>
            <a:ext cx="550789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Confidentiality and compliance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34763C-953A-91E9-07B9-DF7B316EBF3A}"/>
              </a:ext>
            </a:extLst>
          </p:cNvPr>
          <p:cNvSpPr txBox="1"/>
          <p:nvPr/>
        </p:nvSpPr>
        <p:spPr>
          <a:xfrm>
            <a:off x="6032889" y="2630398"/>
            <a:ext cx="5211905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/>
              <a:t>Follow GDPR and UK data protection laws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2400"/>
              <a:t>Share data only with authorised staff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400"/>
              <a:t>Report data breaches according to policy</a:t>
            </a:r>
          </a:p>
          <a:p>
            <a:pPr marL="285750" indent="-285750">
              <a:buFont typeface="Arial"/>
              <a:buChar char="•"/>
            </a:pPr>
            <a:r>
              <a:rPr lang="en-GB" sz="2400"/>
              <a:t>Data protection Act (2018) </a:t>
            </a:r>
          </a:p>
          <a:p>
            <a:endParaRPr lang="en-GB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FEFAA4-69CD-DCC5-DE6B-0FD695C7A45C}"/>
              </a:ext>
            </a:extLst>
          </p:cNvPr>
          <p:cNvSpPr txBox="1"/>
          <p:nvPr/>
        </p:nvSpPr>
        <p:spPr>
          <a:xfrm>
            <a:off x="907676" y="5367618"/>
            <a:ext cx="104774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B0C0C"/>
                </a:solidFill>
                <a:latin typeface="GDS Transport"/>
                <a:ea typeface="GDS Transport"/>
                <a:cs typeface="GDS Transport"/>
              </a:rPr>
              <a:t>"Data protection legislation controls how your personal information is used by </a:t>
            </a:r>
            <a:r>
              <a:rPr lang="en-US" sz="2400" dirty="0" err="1">
                <a:solidFill>
                  <a:srgbClr val="0B0C0C"/>
                </a:solidFill>
                <a:latin typeface="GDS Transport"/>
                <a:ea typeface="GDS Transport"/>
                <a:cs typeface="GDS Transport"/>
              </a:rPr>
              <a:t>organisations</a:t>
            </a:r>
            <a:r>
              <a:rPr lang="en-US" sz="2400" dirty="0">
                <a:solidFill>
                  <a:srgbClr val="0B0C0C"/>
                </a:solidFill>
                <a:latin typeface="GDS Transport"/>
                <a:ea typeface="GDS Transport"/>
                <a:cs typeface="GDS Transport"/>
              </a:rPr>
              <a:t>, including businesses and government departments."</a:t>
            </a:r>
            <a:endParaRPr lang="en-US" sz="2400" dirty="0"/>
          </a:p>
          <a:p>
            <a:pPr algn="ctr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10950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ABC65-D718-365A-E9BB-5D4E74446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543B3-DC36-B816-2D4B-FB12545E02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7647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344</Words>
  <Application>Microsoft Office PowerPoint</Application>
  <PresentationFormat>Widescreen</PresentationFormat>
  <Paragraphs>78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Aptos</vt:lpstr>
      <vt:lpstr>Aptos Display</vt:lpstr>
      <vt:lpstr>Arial</vt:lpstr>
      <vt:lpstr>Arial,Sans-Serif</vt:lpstr>
      <vt:lpstr>Calibri</vt:lpstr>
      <vt:lpstr>GDS Transport</vt:lpstr>
      <vt:lpstr>Roboto</vt:lpstr>
      <vt:lpstr>office theme</vt:lpstr>
      <vt:lpstr>Digital Skills and Reserch Methods LCH4007_GRP3   </vt:lpstr>
      <vt:lpstr>Greenfield Home Care Agency How tasks are currently performed </vt:lpstr>
      <vt:lpstr>EXCEL</vt:lpstr>
      <vt:lpstr>PowerPoint Presentation</vt:lpstr>
      <vt:lpstr>PowerPoint Presentation</vt:lpstr>
      <vt:lpstr>PowerPoint Presentation</vt:lpstr>
      <vt:lpstr>Digital Safety Action Plan</vt:lpstr>
      <vt:lpstr>Digital Safety Action Plan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Wabiwa Babunga Muka (2008415)</cp:lastModifiedBy>
  <cp:revision>19</cp:revision>
  <dcterms:created xsi:type="dcterms:W3CDTF">2026-02-08T19:09:06Z</dcterms:created>
  <dcterms:modified xsi:type="dcterms:W3CDTF">2026-02-10T14:47:44Z</dcterms:modified>
</cp:coreProperties>
</file>