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6"/>
  </p:notesMasterIdLst>
  <p:sldIdLst>
    <p:sldId id="261" r:id="rId2"/>
    <p:sldId id="257" r:id="rId3"/>
    <p:sldId id="259" r:id="rId4"/>
    <p:sldId id="260" r:id="rId5"/>
  </p:sldIdLst>
  <p:sldSz cx="19511963" cy="12960350"/>
  <p:notesSz cx="6858000" cy="9144000"/>
  <p:defaultTextStyle>
    <a:defPPr>
      <a:defRPr lang="en-US"/>
    </a:defPPr>
    <a:lvl1pPr marL="0" algn="l" defTabSz="1565910" rtl="0" eaLnBrk="1" latinLnBrk="0" hangingPunct="1">
      <a:defRPr sz="3083" kern="1200">
        <a:solidFill>
          <a:schemeClr val="tx1"/>
        </a:solidFill>
        <a:latin typeface="+mn-lt"/>
        <a:ea typeface="+mn-ea"/>
        <a:cs typeface="+mn-cs"/>
      </a:defRPr>
    </a:lvl1pPr>
    <a:lvl2pPr marL="782955" algn="l" defTabSz="1565910" rtl="0" eaLnBrk="1" latinLnBrk="0" hangingPunct="1">
      <a:defRPr sz="3083" kern="1200">
        <a:solidFill>
          <a:schemeClr val="tx1"/>
        </a:solidFill>
        <a:latin typeface="+mn-lt"/>
        <a:ea typeface="+mn-ea"/>
        <a:cs typeface="+mn-cs"/>
      </a:defRPr>
    </a:lvl2pPr>
    <a:lvl3pPr marL="1565910" algn="l" defTabSz="1565910" rtl="0" eaLnBrk="1" latinLnBrk="0" hangingPunct="1">
      <a:defRPr sz="3083" kern="1200">
        <a:solidFill>
          <a:schemeClr val="tx1"/>
        </a:solidFill>
        <a:latin typeface="+mn-lt"/>
        <a:ea typeface="+mn-ea"/>
        <a:cs typeface="+mn-cs"/>
      </a:defRPr>
    </a:lvl3pPr>
    <a:lvl4pPr marL="2348865" algn="l" defTabSz="1565910" rtl="0" eaLnBrk="1" latinLnBrk="0" hangingPunct="1">
      <a:defRPr sz="3083" kern="1200">
        <a:solidFill>
          <a:schemeClr val="tx1"/>
        </a:solidFill>
        <a:latin typeface="+mn-lt"/>
        <a:ea typeface="+mn-ea"/>
        <a:cs typeface="+mn-cs"/>
      </a:defRPr>
    </a:lvl4pPr>
    <a:lvl5pPr marL="3131820" algn="l" defTabSz="1565910" rtl="0" eaLnBrk="1" latinLnBrk="0" hangingPunct="1">
      <a:defRPr sz="3083" kern="1200">
        <a:solidFill>
          <a:schemeClr val="tx1"/>
        </a:solidFill>
        <a:latin typeface="+mn-lt"/>
        <a:ea typeface="+mn-ea"/>
        <a:cs typeface="+mn-cs"/>
      </a:defRPr>
    </a:lvl5pPr>
    <a:lvl6pPr marL="3914775" algn="l" defTabSz="1565910" rtl="0" eaLnBrk="1" latinLnBrk="0" hangingPunct="1">
      <a:defRPr sz="3083" kern="1200">
        <a:solidFill>
          <a:schemeClr val="tx1"/>
        </a:solidFill>
        <a:latin typeface="+mn-lt"/>
        <a:ea typeface="+mn-ea"/>
        <a:cs typeface="+mn-cs"/>
      </a:defRPr>
    </a:lvl6pPr>
    <a:lvl7pPr marL="4697730" algn="l" defTabSz="1565910" rtl="0" eaLnBrk="1" latinLnBrk="0" hangingPunct="1">
      <a:defRPr sz="3083" kern="1200">
        <a:solidFill>
          <a:schemeClr val="tx1"/>
        </a:solidFill>
        <a:latin typeface="+mn-lt"/>
        <a:ea typeface="+mn-ea"/>
        <a:cs typeface="+mn-cs"/>
      </a:defRPr>
    </a:lvl7pPr>
    <a:lvl8pPr marL="5480685" algn="l" defTabSz="1565910" rtl="0" eaLnBrk="1" latinLnBrk="0" hangingPunct="1">
      <a:defRPr sz="3083" kern="1200">
        <a:solidFill>
          <a:schemeClr val="tx1"/>
        </a:solidFill>
        <a:latin typeface="+mn-lt"/>
        <a:ea typeface="+mn-ea"/>
        <a:cs typeface="+mn-cs"/>
      </a:defRPr>
    </a:lvl8pPr>
    <a:lvl9pPr marL="6263640" algn="l" defTabSz="1565910" rtl="0" eaLnBrk="1" latinLnBrk="0" hangingPunct="1">
      <a:defRPr sz="3083"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907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7451"/>
    <p:restoredTop sz="80061" autoAdjust="0"/>
  </p:normalViewPr>
  <p:slideViewPr>
    <p:cSldViewPr snapToGrid="0">
      <p:cViewPr varScale="1">
        <p:scale>
          <a:sx n="36" d="100"/>
          <a:sy n="36" d="100"/>
        </p:scale>
        <p:origin x="240"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ma Shamas (2030024)" userId="5fa50476-fce0-4b8a-b5de-3054b8cffba8" providerId="ADAL" clId="{16E33D4C-C21B-244A-81BB-A6A16C98C3CB}"/>
    <pc:docChg chg="modSld">
      <pc:chgData name="Huma Shamas (2030024)" userId="5fa50476-fce0-4b8a-b5de-3054b8cffba8" providerId="ADAL" clId="{16E33D4C-C21B-244A-81BB-A6A16C98C3CB}" dt="2023-02-24T00:16:38.957" v="72" actId="20577"/>
      <pc:docMkLst>
        <pc:docMk/>
      </pc:docMkLst>
      <pc:sldChg chg="modSp mod">
        <pc:chgData name="Huma Shamas (2030024)" userId="5fa50476-fce0-4b8a-b5de-3054b8cffba8" providerId="ADAL" clId="{16E33D4C-C21B-244A-81BB-A6A16C98C3CB}" dt="2023-02-24T00:16:38.957" v="72" actId="20577"/>
        <pc:sldMkLst>
          <pc:docMk/>
          <pc:sldMk cId="3282892396" sldId="261"/>
        </pc:sldMkLst>
        <pc:spChg chg="mod">
          <ac:chgData name="Huma Shamas (2030024)" userId="5fa50476-fce0-4b8a-b5de-3054b8cffba8" providerId="ADAL" clId="{16E33D4C-C21B-244A-81BB-A6A16C98C3CB}" dt="2023-02-24T00:16:38.957" v="72" actId="20577"/>
          <ac:spMkLst>
            <pc:docMk/>
            <pc:sldMk cId="3282892396" sldId="261"/>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49F527-9E34-42D0-8F32-C7C0CC8D75D2}" type="datetimeFigureOut">
              <a:rPr lang="en-US" smtClean="0"/>
              <a:t>2/24/23</a:t>
            </a:fld>
            <a:endParaRPr lang="en-US"/>
          </a:p>
        </p:txBody>
      </p:sp>
      <p:sp>
        <p:nvSpPr>
          <p:cNvPr id="4" name="Slide Image Placeholder 3"/>
          <p:cNvSpPr>
            <a:spLocks noGrp="1" noRot="1" noChangeAspect="1"/>
          </p:cNvSpPr>
          <p:nvPr>
            <p:ph type="sldImg" idx="2"/>
          </p:nvPr>
        </p:nvSpPr>
        <p:spPr>
          <a:xfrm>
            <a:off x="1106488" y="1143000"/>
            <a:ext cx="46450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5BFC3F-F0D9-4B83-9A0E-620AB86FC8D8}" type="slidenum">
              <a:rPr lang="en-US" smtClean="0"/>
              <a:t>‹#›</a:t>
            </a:fld>
            <a:endParaRPr lang="en-US"/>
          </a:p>
        </p:txBody>
      </p:sp>
    </p:spTree>
    <p:extLst>
      <p:ext uri="{BB962C8B-B14F-4D97-AF65-F5344CB8AC3E}">
        <p14:creationId xmlns:p14="http://schemas.microsoft.com/office/powerpoint/2010/main" val="2827456407"/>
      </p:ext>
    </p:extLst>
  </p:cSld>
  <p:clrMap bg1="lt1" tx1="dk1" bg2="lt2" tx2="dk2" accent1="accent1" accent2="accent2" accent3="accent3" accent4="accent4" accent5="accent5" accent6="accent6" hlink="hlink" folHlink="folHlink"/>
  <p:notesStyle>
    <a:lvl1pPr marL="0" algn="l" defTabSz="1565910" rtl="0" eaLnBrk="1" latinLnBrk="0" hangingPunct="1">
      <a:defRPr sz="2055" kern="1200">
        <a:solidFill>
          <a:schemeClr val="tx1"/>
        </a:solidFill>
        <a:latin typeface="+mn-lt"/>
        <a:ea typeface="+mn-ea"/>
        <a:cs typeface="+mn-cs"/>
      </a:defRPr>
    </a:lvl1pPr>
    <a:lvl2pPr marL="782955" algn="l" defTabSz="1565910" rtl="0" eaLnBrk="1" latinLnBrk="0" hangingPunct="1">
      <a:defRPr sz="2055" kern="1200">
        <a:solidFill>
          <a:schemeClr val="tx1"/>
        </a:solidFill>
        <a:latin typeface="+mn-lt"/>
        <a:ea typeface="+mn-ea"/>
        <a:cs typeface="+mn-cs"/>
      </a:defRPr>
    </a:lvl2pPr>
    <a:lvl3pPr marL="1565910" algn="l" defTabSz="1565910" rtl="0" eaLnBrk="1" latinLnBrk="0" hangingPunct="1">
      <a:defRPr sz="2055" kern="1200">
        <a:solidFill>
          <a:schemeClr val="tx1"/>
        </a:solidFill>
        <a:latin typeface="+mn-lt"/>
        <a:ea typeface="+mn-ea"/>
        <a:cs typeface="+mn-cs"/>
      </a:defRPr>
    </a:lvl3pPr>
    <a:lvl4pPr marL="2348865" algn="l" defTabSz="1565910" rtl="0" eaLnBrk="1" latinLnBrk="0" hangingPunct="1">
      <a:defRPr sz="2055" kern="1200">
        <a:solidFill>
          <a:schemeClr val="tx1"/>
        </a:solidFill>
        <a:latin typeface="+mn-lt"/>
        <a:ea typeface="+mn-ea"/>
        <a:cs typeface="+mn-cs"/>
      </a:defRPr>
    </a:lvl4pPr>
    <a:lvl5pPr marL="3131820" algn="l" defTabSz="1565910" rtl="0" eaLnBrk="1" latinLnBrk="0" hangingPunct="1">
      <a:defRPr sz="2055" kern="1200">
        <a:solidFill>
          <a:schemeClr val="tx1"/>
        </a:solidFill>
        <a:latin typeface="+mn-lt"/>
        <a:ea typeface="+mn-ea"/>
        <a:cs typeface="+mn-cs"/>
      </a:defRPr>
    </a:lvl5pPr>
    <a:lvl6pPr marL="3914775" algn="l" defTabSz="1565910" rtl="0" eaLnBrk="1" latinLnBrk="0" hangingPunct="1">
      <a:defRPr sz="2055" kern="1200">
        <a:solidFill>
          <a:schemeClr val="tx1"/>
        </a:solidFill>
        <a:latin typeface="+mn-lt"/>
        <a:ea typeface="+mn-ea"/>
        <a:cs typeface="+mn-cs"/>
      </a:defRPr>
    </a:lvl6pPr>
    <a:lvl7pPr marL="4697730" algn="l" defTabSz="1565910" rtl="0" eaLnBrk="1" latinLnBrk="0" hangingPunct="1">
      <a:defRPr sz="2055" kern="1200">
        <a:solidFill>
          <a:schemeClr val="tx1"/>
        </a:solidFill>
        <a:latin typeface="+mn-lt"/>
        <a:ea typeface="+mn-ea"/>
        <a:cs typeface="+mn-cs"/>
      </a:defRPr>
    </a:lvl7pPr>
    <a:lvl8pPr marL="5480685" algn="l" defTabSz="1565910" rtl="0" eaLnBrk="1" latinLnBrk="0" hangingPunct="1">
      <a:defRPr sz="2055" kern="1200">
        <a:solidFill>
          <a:schemeClr val="tx1"/>
        </a:solidFill>
        <a:latin typeface="+mn-lt"/>
        <a:ea typeface="+mn-ea"/>
        <a:cs typeface="+mn-cs"/>
      </a:defRPr>
    </a:lvl8pPr>
    <a:lvl9pPr marL="6263640" algn="l" defTabSz="1565910" rtl="0" eaLnBrk="1" latinLnBrk="0" hangingPunct="1">
      <a:defRPr sz="2055"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2400" b="1" dirty="0">
                <a:solidFill>
                  <a:schemeClr val="accent2">
                    <a:lumMod val="50000"/>
                  </a:schemeClr>
                </a:solidFill>
                <a:effectLst>
                  <a:outerShdw blurRad="38100" dist="38100" dir="2700000" algn="tl">
                    <a:srgbClr val="000000">
                      <a:alpha val="43137"/>
                    </a:srgbClr>
                  </a:outerShdw>
                </a:effectLst>
              </a:rPr>
              <a:t>Heart</a:t>
            </a:r>
          </a:p>
          <a:p>
            <a:pPr algn="just"/>
            <a:r>
              <a:rPr lang="en-US" sz="2400" dirty="0"/>
              <a:t>The heart is main organ whose primary function is to pass blood throughout the body (</a:t>
            </a:r>
            <a:r>
              <a:rPr lang="en-US" sz="2400" dirty="0" err="1"/>
              <a:t>Allarakha</a:t>
            </a:r>
            <a:r>
              <a:rPr lang="en-US" sz="2400" dirty="0"/>
              <a:t>, 2022). The heart is the central part of the vascular or circulatory system. This helps the body get enough oxygen and nutrients while allowing the body to remove waste, such as carbon dioxide, from the body. It is found inside the center of a human chest, and its size varies from person to person. The heart consists of different parts: walls, chambers, valves, blood vessels, and an electrical conduction system. </a:t>
            </a:r>
          </a:p>
          <a:p>
            <a:r>
              <a:rPr lang="en-US" sz="2400" b="1" dirty="0"/>
              <a:t>Blood </a:t>
            </a:r>
          </a:p>
          <a:p>
            <a:r>
              <a:rPr lang="en-US" sz="2400" dirty="0"/>
              <a:t>Blood in the circulatory system moves through the network of vessels. It is made up of white and red blood cells. Blood comprises 55% plasma and 45% different blood cells (</a:t>
            </a:r>
            <a:r>
              <a:rPr lang="en-US" sz="2400" dirty="0" err="1"/>
              <a:t>Sapkota</a:t>
            </a:r>
            <a:r>
              <a:rPr lang="en-US" sz="2400" dirty="0"/>
              <a:t>, 2022). The solid particles in the blood are cells characterized as red blood cells because of their red color. Others are yellow, white, or pale cells named white blood cells. The role of red blood cells is to convey oxygen from the lungs to tissues and carry waste, i.e., carbon dioxide, back to the lungs (InformedHealth.org , 2019). White blood cells have a nucleus and do not have hemoglobin. The purpose of white blood cells is to protect the body from infection, and these cells are known to attack any mysterious organism that enters the body.</a:t>
            </a:r>
          </a:p>
          <a:p>
            <a:pPr algn="just"/>
            <a:r>
              <a:rPr lang="en-US" sz="2400" b="1" dirty="0"/>
              <a:t>Blood Vessels</a:t>
            </a:r>
          </a:p>
          <a:p>
            <a:pPr algn="just"/>
            <a:r>
              <a:rPr lang="en-US" sz="2400" dirty="0"/>
              <a:t>Blood vessels are another essential part of the cardiovascular system, which is made up of three layers. The adventitia is the outer layer that provides structural support to the vessels. The tunica is the middle layer made up of elastic and muscular tissues whose purpose is to control the internal diameter of the vessel. Finally, the inner layer is called tunic intima, which allows blood to pass smoothly and offers a frictionless pathway to blood (Tucker, et al., 2022). The function of vessels is to supply nutrients to organs and tissues inside the body and remove waste from tissues. Blood vessels are made up of arteries, veins, and capillaries. The arteries that are involved in the vascular system are the coronary artery. These arteries branch off the aorta, the major artery in the body. The role of the aorta is to carry blood away from the heart and supply it to the entire body (German Heart Centre, 2022). </a:t>
            </a:r>
          </a:p>
          <a:p>
            <a:endParaRPr lang="en-US" sz="2400" dirty="0"/>
          </a:p>
          <a:p>
            <a:endParaRPr lang="en-US" dirty="0"/>
          </a:p>
        </p:txBody>
      </p:sp>
      <p:sp>
        <p:nvSpPr>
          <p:cNvPr id="4" name="Slide Number Placeholder 3"/>
          <p:cNvSpPr>
            <a:spLocks noGrp="1"/>
          </p:cNvSpPr>
          <p:nvPr>
            <p:ph type="sldNum" sz="quarter" idx="10"/>
          </p:nvPr>
        </p:nvSpPr>
        <p:spPr/>
        <p:txBody>
          <a:bodyPr/>
          <a:lstStyle/>
          <a:p>
            <a:fld id="{735BFC3F-F0D9-4B83-9A0E-620AB86FC8D8}" type="slidenum">
              <a:rPr lang="en-US" smtClean="0"/>
              <a:t>2</a:t>
            </a:fld>
            <a:endParaRPr lang="en-US"/>
          </a:p>
        </p:txBody>
      </p:sp>
    </p:spTree>
    <p:extLst>
      <p:ext uri="{BB962C8B-B14F-4D97-AF65-F5344CB8AC3E}">
        <p14:creationId xmlns:p14="http://schemas.microsoft.com/office/powerpoint/2010/main" val="2547908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2400" b="1" dirty="0">
                <a:solidFill>
                  <a:schemeClr val="accent2">
                    <a:lumMod val="50000"/>
                  </a:schemeClr>
                </a:solidFill>
                <a:effectLst>
                  <a:outerShdw blurRad="38100" dist="38100" dir="2700000" algn="tl">
                    <a:srgbClr val="000000">
                      <a:alpha val="43137"/>
                    </a:srgbClr>
                  </a:outerShdw>
                </a:effectLst>
              </a:rPr>
              <a:t>Conclusion </a:t>
            </a:r>
          </a:p>
          <a:p>
            <a:pPr algn="just"/>
            <a:r>
              <a:rPr lang="en-US" sz="2400" dirty="0"/>
              <a:t>The above poster demonstrates the cardiovascular system in the human body. The cardiovascular system is considered the main component of the body. It is a circulatory system with three components: the heart, blood vessels, and blood. The cardiovascular system's primary purpose is to provide blood all over the body. In addition, several control mechanism functions simultaneously exist in the cardiovascular system to help regulate diverse functions and parts of the cardiovascular system. The above poster is compelling enough to develop an understanding of the cardiovascular system, its functions, and its structure.</a:t>
            </a:r>
          </a:p>
          <a:p>
            <a:endParaRPr lang="en-US" dirty="0"/>
          </a:p>
        </p:txBody>
      </p:sp>
      <p:sp>
        <p:nvSpPr>
          <p:cNvPr id="4" name="Slide Number Placeholder 3"/>
          <p:cNvSpPr>
            <a:spLocks noGrp="1"/>
          </p:cNvSpPr>
          <p:nvPr>
            <p:ph type="sldNum" sz="quarter" idx="10"/>
          </p:nvPr>
        </p:nvSpPr>
        <p:spPr/>
        <p:txBody>
          <a:bodyPr/>
          <a:lstStyle/>
          <a:p>
            <a:fld id="{735BFC3F-F0D9-4B83-9A0E-620AB86FC8D8}" type="slidenum">
              <a:rPr lang="en-US" smtClean="0"/>
              <a:t>3</a:t>
            </a:fld>
            <a:endParaRPr lang="en-US"/>
          </a:p>
        </p:txBody>
      </p:sp>
    </p:spTree>
    <p:extLst>
      <p:ext uri="{BB962C8B-B14F-4D97-AF65-F5344CB8AC3E}">
        <p14:creationId xmlns:p14="http://schemas.microsoft.com/office/powerpoint/2010/main" val="4279089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463397" y="2121058"/>
            <a:ext cx="16585169" cy="4512122"/>
          </a:xfrm>
        </p:spPr>
        <p:txBody>
          <a:bodyPr anchor="b"/>
          <a:lstStyle>
            <a:lvl1pPr algn="ctr">
              <a:defRPr sz="11339"/>
            </a:lvl1pPr>
          </a:lstStyle>
          <a:p>
            <a:r>
              <a:rPr lang="en-US"/>
              <a:t>Click to edit Master title style</a:t>
            </a:r>
            <a:endParaRPr lang="en-US" dirty="0"/>
          </a:p>
        </p:txBody>
      </p:sp>
      <p:sp>
        <p:nvSpPr>
          <p:cNvPr id="3" name="Subtitle 2"/>
          <p:cNvSpPr>
            <a:spLocks noGrp="1"/>
          </p:cNvSpPr>
          <p:nvPr>
            <p:ph type="subTitle" idx="1"/>
          </p:nvPr>
        </p:nvSpPr>
        <p:spPr>
          <a:xfrm>
            <a:off x="2438996" y="6807185"/>
            <a:ext cx="14633972" cy="3129084"/>
          </a:xfrm>
        </p:spPr>
        <p:txBody>
          <a:bodyPr/>
          <a:lstStyle>
            <a:lvl1pPr marL="0" indent="0" algn="ctr">
              <a:buNone/>
              <a:defRPr sz="4536"/>
            </a:lvl1pPr>
            <a:lvl2pPr marL="864017" indent="0" algn="ctr">
              <a:buNone/>
              <a:defRPr sz="3780"/>
            </a:lvl2pPr>
            <a:lvl3pPr marL="1728033" indent="0" algn="ctr">
              <a:buNone/>
              <a:defRPr sz="3402"/>
            </a:lvl3pPr>
            <a:lvl4pPr marL="2592050" indent="0" algn="ctr">
              <a:buNone/>
              <a:defRPr sz="3024"/>
            </a:lvl4pPr>
            <a:lvl5pPr marL="3456066" indent="0" algn="ctr">
              <a:buNone/>
              <a:defRPr sz="3024"/>
            </a:lvl5pPr>
            <a:lvl6pPr marL="4320083" indent="0" algn="ctr">
              <a:buNone/>
              <a:defRPr sz="3024"/>
            </a:lvl6pPr>
            <a:lvl7pPr marL="5184099" indent="0" algn="ctr">
              <a:buNone/>
              <a:defRPr sz="3024"/>
            </a:lvl7pPr>
            <a:lvl8pPr marL="6048116" indent="0" algn="ctr">
              <a:buNone/>
              <a:defRPr sz="3024"/>
            </a:lvl8pPr>
            <a:lvl9pPr marL="6912132" indent="0" algn="ctr">
              <a:buNone/>
              <a:defRPr sz="302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337667-CBBC-444D-B5E1-3C119C8052D1}" type="datetimeFigureOut">
              <a:rPr lang="en-US" smtClean="0"/>
              <a:t>2/24/23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B77C1-0713-479F-B064-2CF22EDD22AD}" type="slidenum">
              <a:rPr lang="en-US" smtClean="0"/>
              <a:t>‹#›</a:t>
            </a:fld>
            <a:endParaRPr lang="en-US"/>
          </a:p>
        </p:txBody>
      </p:sp>
    </p:spTree>
    <p:extLst>
      <p:ext uri="{BB962C8B-B14F-4D97-AF65-F5344CB8AC3E}">
        <p14:creationId xmlns:p14="http://schemas.microsoft.com/office/powerpoint/2010/main" val="3875464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337667-CBBC-444D-B5E1-3C119C8052D1}" type="datetimeFigureOut">
              <a:rPr lang="en-US" smtClean="0"/>
              <a:t>2/24/23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B77C1-0713-479F-B064-2CF22EDD22AD}" type="slidenum">
              <a:rPr lang="en-US" smtClean="0"/>
              <a:t>‹#›</a:t>
            </a:fld>
            <a:endParaRPr lang="en-US"/>
          </a:p>
        </p:txBody>
      </p:sp>
    </p:spTree>
    <p:extLst>
      <p:ext uri="{BB962C8B-B14F-4D97-AF65-F5344CB8AC3E}">
        <p14:creationId xmlns:p14="http://schemas.microsoft.com/office/powerpoint/2010/main" val="32749784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331286" y="3231091"/>
            <a:ext cx="16829068" cy="5391145"/>
          </a:xfrm>
        </p:spPr>
        <p:txBody>
          <a:bodyPr anchor="b"/>
          <a:lstStyle>
            <a:lvl1pPr>
              <a:defRPr sz="11339"/>
            </a:lvl1pPr>
          </a:lstStyle>
          <a:p>
            <a:r>
              <a:rPr lang="en-US"/>
              <a:t>Click to edit Master title style</a:t>
            </a:r>
            <a:endParaRPr lang="en-US" dirty="0"/>
          </a:p>
        </p:txBody>
      </p:sp>
      <p:sp>
        <p:nvSpPr>
          <p:cNvPr id="3" name="Text Placeholder 2"/>
          <p:cNvSpPr>
            <a:spLocks noGrp="1"/>
          </p:cNvSpPr>
          <p:nvPr>
            <p:ph type="body" idx="1"/>
          </p:nvPr>
        </p:nvSpPr>
        <p:spPr>
          <a:xfrm>
            <a:off x="1331286" y="8673238"/>
            <a:ext cx="16829068" cy="2835076"/>
          </a:xfrm>
        </p:spPr>
        <p:txBody>
          <a:bodyPr/>
          <a:lstStyle>
            <a:lvl1pPr marL="0" indent="0">
              <a:buNone/>
              <a:defRPr sz="4536">
                <a:solidFill>
                  <a:schemeClr val="tx1"/>
                </a:solidFill>
              </a:defRPr>
            </a:lvl1pPr>
            <a:lvl2pPr marL="864017" indent="0">
              <a:buNone/>
              <a:defRPr sz="3780">
                <a:solidFill>
                  <a:schemeClr val="tx1">
                    <a:tint val="75000"/>
                  </a:schemeClr>
                </a:solidFill>
              </a:defRPr>
            </a:lvl2pPr>
            <a:lvl3pPr marL="1728033" indent="0">
              <a:buNone/>
              <a:defRPr sz="3402">
                <a:solidFill>
                  <a:schemeClr val="tx1">
                    <a:tint val="75000"/>
                  </a:schemeClr>
                </a:solidFill>
              </a:defRPr>
            </a:lvl3pPr>
            <a:lvl4pPr marL="2592050" indent="0">
              <a:buNone/>
              <a:defRPr sz="3024">
                <a:solidFill>
                  <a:schemeClr val="tx1">
                    <a:tint val="75000"/>
                  </a:schemeClr>
                </a:solidFill>
              </a:defRPr>
            </a:lvl4pPr>
            <a:lvl5pPr marL="3456066" indent="0">
              <a:buNone/>
              <a:defRPr sz="3024">
                <a:solidFill>
                  <a:schemeClr val="tx1">
                    <a:tint val="75000"/>
                  </a:schemeClr>
                </a:solidFill>
              </a:defRPr>
            </a:lvl5pPr>
            <a:lvl6pPr marL="4320083" indent="0">
              <a:buNone/>
              <a:defRPr sz="3024">
                <a:solidFill>
                  <a:schemeClr val="tx1">
                    <a:tint val="75000"/>
                  </a:schemeClr>
                </a:solidFill>
              </a:defRPr>
            </a:lvl6pPr>
            <a:lvl7pPr marL="5184099" indent="0">
              <a:buNone/>
              <a:defRPr sz="3024">
                <a:solidFill>
                  <a:schemeClr val="tx1">
                    <a:tint val="75000"/>
                  </a:schemeClr>
                </a:solidFill>
              </a:defRPr>
            </a:lvl7pPr>
            <a:lvl8pPr marL="6048116" indent="0">
              <a:buNone/>
              <a:defRPr sz="3024">
                <a:solidFill>
                  <a:schemeClr val="tx1">
                    <a:tint val="75000"/>
                  </a:schemeClr>
                </a:solidFill>
              </a:defRPr>
            </a:lvl8pPr>
            <a:lvl9pPr marL="6912132" indent="0">
              <a:buNone/>
              <a:defRPr sz="302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337667-CBBC-444D-B5E1-3C119C8052D1}" type="datetimeFigureOut">
              <a:rPr lang="en-US" smtClean="0"/>
              <a:t>2/24/23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B77C1-0713-479F-B064-2CF22EDD22AD}" type="slidenum">
              <a:rPr lang="en-US" smtClean="0"/>
              <a:t>‹#›</a:t>
            </a:fld>
            <a:endParaRPr lang="en-US"/>
          </a:p>
        </p:txBody>
      </p:sp>
    </p:spTree>
    <p:extLst>
      <p:ext uri="{BB962C8B-B14F-4D97-AF65-F5344CB8AC3E}">
        <p14:creationId xmlns:p14="http://schemas.microsoft.com/office/powerpoint/2010/main" val="156471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341448" y="3450093"/>
            <a:ext cx="8292584" cy="82232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877931" y="3450093"/>
            <a:ext cx="8292584" cy="82232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337667-CBBC-444D-B5E1-3C119C8052D1}" type="datetimeFigureOut">
              <a:rPr lang="en-US" smtClean="0"/>
              <a:t>2/24/23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CB77C1-0713-479F-B064-2CF22EDD22AD}" type="slidenum">
              <a:rPr lang="en-US" smtClean="0"/>
              <a:t>‹#›</a:t>
            </a:fld>
            <a:endParaRPr lang="en-US"/>
          </a:p>
        </p:txBody>
      </p:sp>
    </p:spTree>
    <p:extLst>
      <p:ext uri="{BB962C8B-B14F-4D97-AF65-F5344CB8AC3E}">
        <p14:creationId xmlns:p14="http://schemas.microsoft.com/office/powerpoint/2010/main" val="3200568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43989" y="690021"/>
            <a:ext cx="16829068" cy="250506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43991" y="3177087"/>
            <a:ext cx="8254474" cy="1557041"/>
          </a:xfrm>
        </p:spPr>
        <p:txBody>
          <a:bodyPr anchor="b"/>
          <a:lstStyle>
            <a:lvl1pPr marL="0" indent="0">
              <a:buNone/>
              <a:defRPr sz="4536" b="1"/>
            </a:lvl1pPr>
            <a:lvl2pPr marL="864017" indent="0">
              <a:buNone/>
              <a:defRPr sz="3780" b="1"/>
            </a:lvl2pPr>
            <a:lvl3pPr marL="1728033" indent="0">
              <a:buNone/>
              <a:defRPr sz="3402" b="1"/>
            </a:lvl3pPr>
            <a:lvl4pPr marL="2592050" indent="0">
              <a:buNone/>
              <a:defRPr sz="3024" b="1"/>
            </a:lvl4pPr>
            <a:lvl5pPr marL="3456066" indent="0">
              <a:buNone/>
              <a:defRPr sz="3024" b="1"/>
            </a:lvl5pPr>
            <a:lvl6pPr marL="4320083" indent="0">
              <a:buNone/>
              <a:defRPr sz="3024" b="1"/>
            </a:lvl6pPr>
            <a:lvl7pPr marL="5184099" indent="0">
              <a:buNone/>
              <a:defRPr sz="3024" b="1"/>
            </a:lvl7pPr>
            <a:lvl8pPr marL="6048116" indent="0">
              <a:buNone/>
              <a:defRPr sz="3024" b="1"/>
            </a:lvl8pPr>
            <a:lvl9pPr marL="6912132" indent="0">
              <a:buNone/>
              <a:defRPr sz="3024" b="1"/>
            </a:lvl9pPr>
          </a:lstStyle>
          <a:p>
            <a:pPr lvl="0"/>
            <a:r>
              <a:rPr lang="en-US"/>
              <a:t>Click to edit Master text styles</a:t>
            </a:r>
          </a:p>
        </p:txBody>
      </p:sp>
      <p:sp>
        <p:nvSpPr>
          <p:cNvPr id="4" name="Content Placeholder 3"/>
          <p:cNvSpPr>
            <a:spLocks noGrp="1"/>
          </p:cNvSpPr>
          <p:nvPr>
            <p:ph sz="half" idx="2"/>
          </p:nvPr>
        </p:nvSpPr>
        <p:spPr>
          <a:xfrm>
            <a:off x="1343991" y="4734128"/>
            <a:ext cx="8254474" cy="6963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877932" y="3177087"/>
            <a:ext cx="8295126" cy="1557041"/>
          </a:xfrm>
        </p:spPr>
        <p:txBody>
          <a:bodyPr anchor="b"/>
          <a:lstStyle>
            <a:lvl1pPr marL="0" indent="0">
              <a:buNone/>
              <a:defRPr sz="4536" b="1"/>
            </a:lvl1pPr>
            <a:lvl2pPr marL="864017" indent="0">
              <a:buNone/>
              <a:defRPr sz="3780" b="1"/>
            </a:lvl2pPr>
            <a:lvl3pPr marL="1728033" indent="0">
              <a:buNone/>
              <a:defRPr sz="3402" b="1"/>
            </a:lvl3pPr>
            <a:lvl4pPr marL="2592050" indent="0">
              <a:buNone/>
              <a:defRPr sz="3024" b="1"/>
            </a:lvl4pPr>
            <a:lvl5pPr marL="3456066" indent="0">
              <a:buNone/>
              <a:defRPr sz="3024" b="1"/>
            </a:lvl5pPr>
            <a:lvl6pPr marL="4320083" indent="0">
              <a:buNone/>
              <a:defRPr sz="3024" b="1"/>
            </a:lvl6pPr>
            <a:lvl7pPr marL="5184099" indent="0">
              <a:buNone/>
              <a:defRPr sz="3024" b="1"/>
            </a:lvl7pPr>
            <a:lvl8pPr marL="6048116" indent="0">
              <a:buNone/>
              <a:defRPr sz="3024" b="1"/>
            </a:lvl8pPr>
            <a:lvl9pPr marL="6912132" indent="0">
              <a:buNone/>
              <a:defRPr sz="3024" b="1"/>
            </a:lvl9pPr>
          </a:lstStyle>
          <a:p>
            <a:pPr lvl="0"/>
            <a:r>
              <a:rPr lang="en-US"/>
              <a:t>Click to edit Master text styles</a:t>
            </a:r>
          </a:p>
        </p:txBody>
      </p:sp>
      <p:sp>
        <p:nvSpPr>
          <p:cNvPr id="6" name="Content Placeholder 5"/>
          <p:cNvSpPr>
            <a:spLocks noGrp="1"/>
          </p:cNvSpPr>
          <p:nvPr>
            <p:ph sz="quarter" idx="4"/>
          </p:nvPr>
        </p:nvSpPr>
        <p:spPr>
          <a:xfrm>
            <a:off x="9877932" y="4734128"/>
            <a:ext cx="8295126" cy="6963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337667-CBBC-444D-B5E1-3C119C8052D1}" type="datetimeFigureOut">
              <a:rPr lang="en-US" smtClean="0"/>
              <a:t>2/24/23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FCB77C1-0713-479F-B064-2CF22EDD22AD}" type="slidenum">
              <a:rPr lang="en-US" smtClean="0"/>
              <a:t>‹#›</a:t>
            </a:fld>
            <a:endParaRPr lang="en-US"/>
          </a:p>
        </p:txBody>
      </p:sp>
    </p:spTree>
    <p:extLst>
      <p:ext uri="{BB962C8B-B14F-4D97-AF65-F5344CB8AC3E}">
        <p14:creationId xmlns:p14="http://schemas.microsoft.com/office/powerpoint/2010/main" val="3000848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337667-CBBC-444D-B5E1-3C119C8052D1}" type="datetimeFigureOut">
              <a:rPr lang="en-US" smtClean="0"/>
              <a:t>2/24/23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FCB77C1-0713-479F-B064-2CF22EDD22AD}" type="slidenum">
              <a:rPr lang="en-US" smtClean="0"/>
              <a:t>‹#›</a:t>
            </a:fld>
            <a:endParaRPr lang="en-US"/>
          </a:p>
        </p:txBody>
      </p:sp>
    </p:spTree>
    <p:extLst>
      <p:ext uri="{BB962C8B-B14F-4D97-AF65-F5344CB8AC3E}">
        <p14:creationId xmlns:p14="http://schemas.microsoft.com/office/powerpoint/2010/main" val="2078797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337667-CBBC-444D-B5E1-3C119C8052D1}" type="datetimeFigureOut">
              <a:rPr lang="en-US" smtClean="0"/>
              <a:t>2/24/23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FCB77C1-0713-479F-B064-2CF22EDD22AD}" type="slidenum">
              <a:rPr lang="en-US" smtClean="0"/>
              <a:t>‹#›</a:t>
            </a:fld>
            <a:endParaRPr lang="en-US"/>
          </a:p>
        </p:txBody>
      </p:sp>
    </p:spTree>
    <p:extLst>
      <p:ext uri="{BB962C8B-B14F-4D97-AF65-F5344CB8AC3E}">
        <p14:creationId xmlns:p14="http://schemas.microsoft.com/office/powerpoint/2010/main" val="161335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3989" y="864023"/>
            <a:ext cx="6293116" cy="3024082"/>
          </a:xfrm>
        </p:spPr>
        <p:txBody>
          <a:bodyPr anchor="b"/>
          <a:lstStyle>
            <a:lvl1pPr>
              <a:defRPr sz="6047"/>
            </a:lvl1pPr>
          </a:lstStyle>
          <a:p>
            <a:r>
              <a:rPr lang="en-US"/>
              <a:t>Click to edit Master title style</a:t>
            </a:r>
            <a:endParaRPr lang="en-US" dirty="0"/>
          </a:p>
        </p:txBody>
      </p:sp>
      <p:sp>
        <p:nvSpPr>
          <p:cNvPr id="3" name="Content Placeholder 2"/>
          <p:cNvSpPr>
            <a:spLocks noGrp="1"/>
          </p:cNvSpPr>
          <p:nvPr>
            <p:ph idx="1"/>
          </p:nvPr>
        </p:nvSpPr>
        <p:spPr>
          <a:xfrm>
            <a:off x="8295126" y="1866053"/>
            <a:ext cx="9877931" cy="9210249"/>
          </a:xfrm>
        </p:spPr>
        <p:txBody>
          <a:bodyPr/>
          <a:lstStyle>
            <a:lvl1pPr>
              <a:defRPr sz="6047"/>
            </a:lvl1pPr>
            <a:lvl2pPr>
              <a:defRPr sz="5291"/>
            </a:lvl2pPr>
            <a:lvl3pPr>
              <a:defRPr sz="4536"/>
            </a:lvl3pPr>
            <a:lvl4pPr>
              <a:defRPr sz="3780"/>
            </a:lvl4pPr>
            <a:lvl5pPr>
              <a:defRPr sz="3780"/>
            </a:lvl5pPr>
            <a:lvl6pPr>
              <a:defRPr sz="3780"/>
            </a:lvl6pPr>
            <a:lvl7pPr>
              <a:defRPr sz="3780"/>
            </a:lvl7pPr>
            <a:lvl8pPr>
              <a:defRPr sz="3780"/>
            </a:lvl8pPr>
            <a:lvl9pPr>
              <a:defRPr sz="37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343989" y="3888105"/>
            <a:ext cx="6293116" cy="7203195"/>
          </a:xfrm>
        </p:spPr>
        <p:txBody>
          <a:bodyPr/>
          <a:lstStyle>
            <a:lvl1pPr marL="0" indent="0">
              <a:buNone/>
              <a:defRPr sz="3024"/>
            </a:lvl1pPr>
            <a:lvl2pPr marL="864017" indent="0">
              <a:buNone/>
              <a:defRPr sz="2646"/>
            </a:lvl2pPr>
            <a:lvl3pPr marL="1728033" indent="0">
              <a:buNone/>
              <a:defRPr sz="2268"/>
            </a:lvl3pPr>
            <a:lvl4pPr marL="2592050" indent="0">
              <a:buNone/>
              <a:defRPr sz="1890"/>
            </a:lvl4pPr>
            <a:lvl5pPr marL="3456066" indent="0">
              <a:buNone/>
              <a:defRPr sz="1890"/>
            </a:lvl5pPr>
            <a:lvl6pPr marL="4320083" indent="0">
              <a:buNone/>
              <a:defRPr sz="1890"/>
            </a:lvl6pPr>
            <a:lvl7pPr marL="5184099" indent="0">
              <a:buNone/>
              <a:defRPr sz="1890"/>
            </a:lvl7pPr>
            <a:lvl8pPr marL="6048116" indent="0">
              <a:buNone/>
              <a:defRPr sz="1890"/>
            </a:lvl8pPr>
            <a:lvl9pPr marL="6912132" indent="0">
              <a:buNone/>
              <a:defRPr sz="1890"/>
            </a:lvl9pPr>
          </a:lstStyle>
          <a:p>
            <a:pPr lvl="0"/>
            <a:r>
              <a:rPr lang="en-US"/>
              <a:t>Click to edit Master text styles</a:t>
            </a:r>
          </a:p>
        </p:txBody>
      </p:sp>
      <p:sp>
        <p:nvSpPr>
          <p:cNvPr id="5" name="Date Placeholder 4"/>
          <p:cNvSpPr>
            <a:spLocks noGrp="1"/>
          </p:cNvSpPr>
          <p:nvPr>
            <p:ph type="dt" sz="half" idx="10"/>
          </p:nvPr>
        </p:nvSpPr>
        <p:spPr/>
        <p:txBody>
          <a:bodyPr/>
          <a:lstStyle/>
          <a:p>
            <a:fld id="{E8337667-CBBC-444D-B5E1-3C119C8052D1}" type="datetimeFigureOut">
              <a:rPr lang="en-US" smtClean="0"/>
              <a:t>2/24/23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CB77C1-0713-479F-B064-2CF22EDD22AD}" type="slidenum">
              <a:rPr lang="en-US" smtClean="0"/>
              <a:t>‹#›</a:t>
            </a:fld>
            <a:endParaRPr lang="en-US"/>
          </a:p>
        </p:txBody>
      </p:sp>
    </p:spTree>
    <p:extLst>
      <p:ext uri="{BB962C8B-B14F-4D97-AF65-F5344CB8AC3E}">
        <p14:creationId xmlns:p14="http://schemas.microsoft.com/office/powerpoint/2010/main" val="2848207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3989" y="864023"/>
            <a:ext cx="6293116" cy="3024082"/>
          </a:xfrm>
        </p:spPr>
        <p:txBody>
          <a:bodyPr anchor="b"/>
          <a:lstStyle>
            <a:lvl1pPr>
              <a:defRPr sz="6047"/>
            </a:lvl1pPr>
          </a:lstStyle>
          <a:p>
            <a:r>
              <a:rPr lang="en-US"/>
              <a:t>Click to edit Master title style</a:t>
            </a:r>
            <a:endParaRPr lang="en-US" dirty="0"/>
          </a:p>
        </p:txBody>
      </p:sp>
      <p:sp>
        <p:nvSpPr>
          <p:cNvPr id="3" name="Picture Placeholder 2"/>
          <p:cNvSpPr>
            <a:spLocks noGrp="1" noChangeAspect="1"/>
          </p:cNvSpPr>
          <p:nvPr>
            <p:ph type="pic" idx="1"/>
          </p:nvPr>
        </p:nvSpPr>
        <p:spPr>
          <a:xfrm>
            <a:off x="8295126" y="1866053"/>
            <a:ext cx="9877931" cy="9210249"/>
          </a:xfrm>
        </p:spPr>
        <p:txBody>
          <a:bodyPr anchor="t"/>
          <a:lstStyle>
            <a:lvl1pPr marL="0" indent="0">
              <a:buNone/>
              <a:defRPr sz="6047"/>
            </a:lvl1pPr>
            <a:lvl2pPr marL="864017" indent="0">
              <a:buNone/>
              <a:defRPr sz="5291"/>
            </a:lvl2pPr>
            <a:lvl3pPr marL="1728033" indent="0">
              <a:buNone/>
              <a:defRPr sz="4536"/>
            </a:lvl3pPr>
            <a:lvl4pPr marL="2592050" indent="0">
              <a:buNone/>
              <a:defRPr sz="3780"/>
            </a:lvl4pPr>
            <a:lvl5pPr marL="3456066" indent="0">
              <a:buNone/>
              <a:defRPr sz="3780"/>
            </a:lvl5pPr>
            <a:lvl6pPr marL="4320083" indent="0">
              <a:buNone/>
              <a:defRPr sz="3780"/>
            </a:lvl6pPr>
            <a:lvl7pPr marL="5184099" indent="0">
              <a:buNone/>
              <a:defRPr sz="3780"/>
            </a:lvl7pPr>
            <a:lvl8pPr marL="6048116" indent="0">
              <a:buNone/>
              <a:defRPr sz="3780"/>
            </a:lvl8pPr>
            <a:lvl9pPr marL="6912132" indent="0">
              <a:buNone/>
              <a:defRPr sz="3780"/>
            </a:lvl9pPr>
          </a:lstStyle>
          <a:p>
            <a:r>
              <a:rPr lang="en-US"/>
              <a:t>Click icon to add picture</a:t>
            </a:r>
            <a:endParaRPr lang="en-US" dirty="0"/>
          </a:p>
        </p:txBody>
      </p:sp>
      <p:sp>
        <p:nvSpPr>
          <p:cNvPr id="4" name="Text Placeholder 3"/>
          <p:cNvSpPr>
            <a:spLocks noGrp="1"/>
          </p:cNvSpPr>
          <p:nvPr>
            <p:ph type="body" sz="half" idx="2"/>
          </p:nvPr>
        </p:nvSpPr>
        <p:spPr>
          <a:xfrm>
            <a:off x="1343989" y="3888105"/>
            <a:ext cx="6293116" cy="7203195"/>
          </a:xfrm>
        </p:spPr>
        <p:txBody>
          <a:bodyPr/>
          <a:lstStyle>
            <a:lvl1pPr marL="0" indent="0">
              <a:buNone/>
              <a:defRPr sz="3024"/>
            </a:lvl1pPr>
            <a:lvl2pPr marL="864017" indent="0">
              <a:buNone/>
              <a:defRPr sz="2646"/>
            </a:lvl2pPr>
            <a:lvl3pPr marL="1728033" indent="0">
              <a:buNone/>
              <a:defRPr sz="2268"/>
            </a:lvl3pPr>
            <a:lvl4pPr marL="2592050" indent="0">
              <a:buNone/>
              <a:defRPr sz="1890"/>
            </a:lvl4pPr>
            <a:lvl5pPr marL="3456066" indent="0">
              <a:buNone/>
              <a:defRPr sz="1890"/>
            </a:lvl5pPr>
            <a:lvl6pPr marL="4320083" indent="0">
              <a:buNone/>
              <a:defRPr sz="1890"/>
            </a:lvl6pPr>
            <a:lvl7pPr marL="5184099" indent="0">
              <a:buNone/>
              <a:defRPr sz="1890"/>
            </a:lvl7pPr>
            <a:lvl8pPr marL="6048116" indent="0">
              <a:buNone/>
              <a:defRPr sz="1890"/>
            </a:lvl8pPr>
            <a:lvl9pPr marL="6912132" indent="0">
              <a:buNone/>
              <a:defRPr sz="1890"/>
            </a:lvl9pPr>
          </a:lstStyle>
          <a:p>
            <a:pPr lvl="0"/>
            <a:r>
              <a:rPr lang="en-US"/>
              <a:t>Click to edit Master text styles</a:t>
            </a:r>
          </a:p>
        </p:txBody>
      </p:sp>
      <p:sp>
        <p:nvSpPr>
          <p:cNvPr id="5" name="Date Placeholder 4"/>
          <p:cNvSpPr>
            <a:spLocks noGrp="1"/>
          </p:cNvSpPr>
          <p:nvPr>
            <p:ph type="dt" sz="half" idx="10"/>
          </p:nvPr>
        </p:nvSpPr>
        <p:spPr/>
        <p:txBody>
          <a:bodyPr/>
          <a:lstStyle/>
          <a:p>
            <a:fld id="{E8337667-CBBC-444D-B5E1-3C119C8052D1}" type="datetimeFigureOut">
              <a:rPr lang="en-US" smtClean="0"/>
              <a:t>2/24/23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CB77C1-0713-479F-B064-2CF22EDD22AD}" type="slidenum">
              <a:rPr lang="en-US" smtClean="0"/>
              <a:t>‹#›</a:t>
            </a:fld>
            <a:endParaRPr lang="en-US"/>
          </a:p>
        </p:txBody>
      </p:sp>
    </p:spTree>
    <p:extLst>
      <p:ext uri="{BB962C8B-B14F-4D97-AF65-F5344CB8AC3E}">
        <p14:creationId xmlns:p14="http://schemas.microsoft.com/office/powerpoint/2010/main" val="4113998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337667-CBBC-444D-B5E1-3C119C8052D1}" type="datetimeFigureOut">
              <a:rPr lang="en-US" smtClean="0"/>
              <a:t>2/24/23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B77C1-0713-479F-B064-2CF22EDD22AD}" type="slidenum">
              <a:rPr lang="en-US" smtClean="0"/>
              <a:t>‹#›</a:t>
            </a:fld>
            <a:endParaRPr lang="en-US"/>
          </a:p>
        </p:txBody>
      </p:sp>
    </p:spTree>
    <p:extLst>
      <p:ext uri="{BB962C8B-B14F-4D97-AF65-F5344CB8AC3E}">
        <p14:creationId xmlns:p14="http://schemas.microsoft.com/office/powerpoint/2010/main" val="14000018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963250" y="690018"/>
            <a:ext cx="4207267" cy="109832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41448" y="690018"/>
            <a:ext cx="12377902" cy="1098329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337667-CBBC-444D-B5E1-3C119C8052D1}" type="datetimeFigureOut">
              <a:rPr lang="en-US" smtClean="0"/>
              <a:t>2/24/23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B77C1-0713-479F-B064-2CF22EDD22AD}" type="slidenum">
              <a:rPr lang="en-US" smtClean="0"/>
              <a:t>‹#›</a:t>
            </a:fld>
            <a:endParaRPr lang="en-US"/>
          </a:p>
        </p:txBody>
      </p:sp>
    </p:spTree>
    <p:extLst>
      <p:ext uri="{BB962C8B-B14F-4D97-AF65-F5344CB8AC3E}">
        <p14:creationId xmlns:p14="http://schemas.microsoft.com/office/powerpoint/2010/main" val="1776595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41448" y="690021"/>
            <a:ext cx="16829068" cy="250506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341448" y="3450093"/>
            <a:ext cx="16829068" cy="822322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41447" y="12012327"/>
            <a:ext cx="4390192" cy="690019"/>
          </a:xfrm>
          <a:prstGeom prst="rect">
            <a:avLst/>
          </a:prstGeom>
        </p:spPr>
        <p:txBody>
          <a:bodyPr vert="horz" lIns="91440" tIns="45720" rIns="91440" bIns="45720" rtlCol="0" anchor="ctr"/>
          <a:lstStyle>
            <a:lvl1pPr algn="l">
              <a:defRPr sz="2268">
                <a:solidFill>
                  <a:schemeClr val="tx1">
                    <a:tint val="75000"/>
                  </a:schemeClr>
                </a:solidFill>
              </a:defRPr>
            </a:lvl1pPr>
          </a:lstStyle>
          <a:p>
            <a:fld id="{E8337667-CBBC-444D-B5E1-3C119C8052D1}" type="datetimeFigureOut">
              <a:rPr lang="en-US" smtClean="0"/>
              <a:t>2/24/23</a:t>
            </a:fld>
            <a:endParaRPr lang="en-US"/>
          </a:p>
        </p:txBody>
      </p:sp>
      <p:sp>
        <p:nvSpPr>
          <p:cNvPr id="5" name="Footer Placeholder 4"/>
          <p:cNvSpPr>
            <a:spLocks noGrp="1"/>
          </p:cNvSpPr>
          <p:nvPr>
            <p:ph type="ftr" sz="quarter" idx="3"/>
          </p:nvPr>
        </p:nvSpPr>
        <p:spPr>
          <a:xfrm>
            <a:off x="6463338" y="12012327"/>
            <a:ext cx="6585288" cy="690019"/>
          </a:xfrm>
          <a:prstGeom prst="rect">
            <a:avLst/>
          </a:prstGeom>
        </p:spPr>
        <p:txBody>
          <a:bodyPr vert="horz" lIns="91440" tIns="45720" rIns="91440" bIns="45720" rtlCol="0" anchor="ctr"/>
          <a:lstStyle>
            <a:lvl1pPr algn="ctr">
              <a:defRPr sz="226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3780324" y="12012327"/>
            <a:ext cx="4390192" cy="690019"/>
          </a:xfrm>
          <a:prstGeom prst="rect">
            <a:avLst/>
          </a:prstGeom>
        </p:spPr>
        <p:txBody>
          <a:bodyPr vert="horz" lIns="91440" tIns="45720" rIns="91440" bIns="45720" rtlCol="0" anchor="ctr"/>
          <a:lstStyle>
            <a:lvl1pPr algn="r">
              <a:defRPr sz="2268">
                <a:solidFill>
                  <a:schemeClr val="tx1">
                    <a:tint val="75000"/>
                  </a:schemeClr>
                </a:solidFill>
              </a:defRPr>
            </a:lvl1pPr>
          </a:lstStyle>
          <a:p>
            <a:fld id="{3FCB77C1-0713-479F-B064-2CF22EDD22AD}" type="slidenum">
              <a:rPr lang="en-US" smtClean="0"/>
              <a:t>‹#›</a:t>
            </a:fld>
            <a:endParaRPr lang="en-US"/>
          </a:p>
        </p:txBody>
      </p:sp>
    </p:spTree>
    <p:extLst>
      <p:ext uri="{BB962C8B-B14F-4D97-AF65-F5344CB8AC3E}">
        <p14:creationId xmlns:p14="http://schemas.microsoft.com/office/powerpoint/2010/main" val="12315292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728033" rtl="0" eaLnBrk="1" latinLnBrk="0" hangingPunct="1">
        <a:lnSpc>
          <a:spcPct val="90000"/>
        </a:lnSpc>
        <a:spcBef>
          <a:spcPct val="0"/>
        </a:spcBef>
        <a:buNone/>
        <a:defRPr sz="8315" kern="1200">
          <a:solidFill>
            <a:schemeClr val="tx1"/>
          </a:solidFill>
          <a:latin typeface="+mj-lt"/>
          <a:ea typeface="+mj-ea"/>
          <a:cs typeface="+mj-cs"/>
        </a:defRPr>
      </a:lvl1pPr>
    </p:titleStyle>
    <p:bodyStyle>
      <a:lvl1pPr marL="432008" indent="-432008" algn="l" defTabSz="1728033" rtl="0" eaLnBrk="1" latinLnBrk="0" hangingPunct="1">
        <a:lnSpc>
          <a:spcPct val="90000"/>
        </a:lnSpc>
        <a:spcBef>
          <a:spcPts val="1890"/>
        </a:spcBef>
        <a:buFont typeface="Arial" panose="020B0604020202020204" pitchFamily="34" charset="0"/>
        <a:buChar char="•"/>
        <a:defRPr sz="5291" kern="1200">
          <a:solidFill>
            <a:schemeClr val="tx1"/>
          </a:solidFill>
          <a:latin typeface="+mn-lt"/>
          <a:ea typeface="+mn-ea"/>
          <a:cs typeface="+mn-cs"/>
        </a:defRPr>
      </a:lvl1pPr>
      <a:lvl2pPr marL="1296025" indent="-432008" algn="l" defTabSz="1728033" rtl="0" eaLnBrk="1" latinLnBrk="0" hangingPunct="1">
        <a:lnSpc>
          <a:spcPct val="90000"/>
        </a:lnSpc>
        <a:spcBef>
          <a:spcPts val="945"/>
        </a:spcBef>
        <a:buFont typeface="Arial" panose="020B0604020202020204" pitchFamily="34" charset="0"/>
        <a:buChar char="•"/>
        <a:defRPr sz="4536" kern="1200">
          <a:solidFill>
            <a:schemeClr val="tx1"/>
          </a:solidFill>
          <a:latin typeface="+mn-lt"/>
          <a:ea typeface="+mn-ea"/>
          <a:cs typeface="+mn-cs"/>
        </a:defRPr>
      </a:lvl2pPr>
      <a:lvl3pPr marL="2160041" indent="-432008" algn="l" defTabSz="1728033" rtl="0" eaLnBrk="1" latinLnBrk="0" hangingPunct="1">
        <a:lnSpc>
          <a:spcPct val="90000"/>
        </a:lnSpc>
        <a:spcBef>
          <a:spcPts val="945"/>
        </a:spcBef>
        <a:buFont typeface="Arial" panose="020B0604020202020204" pitchFamily="34" charset="0"/>
        <a:buChar char="•"/>
        <a:defRPr sz="3780" kern="1200">
          <a:solidFill>
            <a:schemeClr val="tx1"/>
          </a:solidFill>
          <a:latin typeface="+mn-lt"/>
          <a:ea typeface="+mn-ea"/>
          <a:cs typeface="+mn-cs"/>
        </a:defRPr>
      </a:lvl3pPr>
      <a:lvl4pPr marL="3024058"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4pPr>
      <a:lvl5pPr marL="3888075"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5pPr>
      <a:lvl6pPr marL="4752091"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6pPr>
      <a:lvl7pPr marL="5616108"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7pPr>
      <a:lvl8pPr marL="6480124"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8pPr>
      <a:lvl9pPr marL="7344141" indent="-432008" algn="l" defTabSz="1728033" rtl="0" eaLnBrk="1" latinLnBrk="0" hangingPunct="1">
        <a:lnSpc>
          <a:spcPct val="90000"/>
        </a:lnSpc>
        <a:spcBef>
          <a:spcPts val="945"/>
        </a:spcBef>
        <a:buFont typeface="Arial" panose="020B0604020202020204" pitchFamily="34" charset="0"/>
        <a:buChar char="•"/>
        <a:defRPr sz="3402" kern="1200">
          <a:solidFill>
            <a:schemeClr val="tx1"/>
          </a:solidFill>
          <a:latin typeface="+mn-lt"/>
          <a:ea typeface="+mn-ea"/>
          <a:cs typeface="+mn-cs"/>
        </a:defRPr>
      </a:lvl9pPr>
    </p:bodyStyle>
    <p:otherStyle>
      <a:defPPr>
        <a:defRPr lang="en-US"/>
      </a:defPPr>
      <a:lvl1pPr marL="0" algn="l" defTabSz="1728033" rtl="0" eaLnBrk="1" latinLnBrk="0" hangingPunct="1">
        <a:defRPr sz="3402" kern="1200">
          <a:solidFill>
            <a:schemeClr val="tx1"/>
          </a:solidFill>
          <a:latin typeface="+mn-lt"/>
          <a:ea typeface="+mn-ea"/>
          <a:cs typeface="+mn-cs"/>
        </a:defRPr>
      </a:lvl1pPr>
      <a:lvl2pPr marL="864017" algn="l" defTabSz="1728033" rtl="0" eaLnBrk="1" latinLnBrk="0" hangingPunct="1">
        <a:defRPr sz="3402" kern="1200">
          <a:solidFill>
            <a:schemeClr val="tx1"/>
          </a:solidFill>
          <a:latin typeface="+mn-lt"/>
          <a:ea typeface="+mn-ea"/>
          <a:cs typeface="+mn-cs"/>
        </a:defRPr>
      </a:lvl2pPr>
      <a:lvl3pPr marL="1728033" algn="l" defTabSz="1728033" rtl="0" eaLnBrk="1" latinLnBrk="0" hangingPunct="1">
        <a:defRPr sz="3402" kern="1200">
          <a:solidFill>
            <a:schemeClr val="tx1"/>
          </a:solidFill>
          <a:latin typeface="+mn-lt"/>
          <a:ea typeface="+mn-ea"/>
          <a:cs typeface="+mn-cs"/>
        </a:defRPr>
      </a:lvl3pPr>
      <a:lvl4pPr marL="2592050" algn="l" defTabSz="1728033" rtl="0" eaLnBrk="1" latinLnBrk="0" hangingPunct="1">
        <a:defRPr sz="3402" kern="1200">
          <a:solidFill>
            <a:schemeClr val="tx1"/>
          </a:solidFill>
          <a:latin typeface="+mn-lt"/>
          <a:ea typeface="+mn-ea"/>
          <a:cs typeface="+mn-cs"/>
        </a:defRPr>
      </a:lvl4pPr>
      <a:lvl5pPr marL="3456066" algn="l" defTabSz="1728033" rtl="0" eaLnBrk="1" latinLnBrk="0" hangingPunct="1">
        <a:defRPr sz="3402" kern="1200">
          <a:solidFill>
            <a:schemeClr val="tx1"/>
          </a:solidFill>
          <a:latin typeface="+mn-lt"/>
          <a:ea typeface="+mn-ea"/>
          <a:cs typeface="+mn-cs"/>
        </a:defRPr>
      </a:lvl5pPr>
      <a:lvl6pPr marL="4320083" algn="l" defTabSz="1728033" rtl="0" eaLnBrk="1" latinLnBrk="0" hangingPunct="1">
        <a:defRPr sz="3402" kern="1200">
          <a:solidFill>
            <a:schemeClr val="tx1"/>
          </a:solidFill>
          <a:latin typeface="+mn-lt"/>
          <a:ea typeface="+mn-ea"/>
          <a:cs typeface="+mn-cs"/>
        </a:defRPr>
      </a:lvl6pPr>
      <a:lvl7pPr marL="5184099" algn="l" defTabSz="1728033" rtl="0" eaLnBrk="1" latinLnBrk="0" hangingPunct="1">
        <a:defRPr sz="3402" kern="1200">
          <a:solidFill>
            <a:schemeClr val="tx1"/>
          </a:solidFill>
          <a:latin typeface="+mn-lt"/>
          <a:ea typeface="+mn-ea"/>
          <a:cs typeface="+mn-cs"/>
        </a:defRPr>
      </a:lvl7pPr>
      <a:lvl8pPr marL="6048116" algn="l" defTabSz="1728033" rtl="0" eaLnBrk="1" latinLnBrk="0" hangingPunct="1">
        <a:defRPr sz="3402" kern="1200">
          <a:solidFill>
            <a:schemeClr val="tx1"/>
          </a:solidFill>
          <a:latin typeface="+mn-lt"/>
          <a:ea typeface="+mn-ea"/>
          <a:cs typeface="+mn-cs"/>
        </a:defRPr>
      </a:lvl8pPr>
      <a:lvl9pPr marL="6912132" algn="l" defTabSz="1728033" rtl="0" eaLnBrk="1" latinLnBrk="0" hangingPunct="1">
        <a:defRPr sz="340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hyperlink" Target="https://www.kenhub.com/en/library/anatomy/cardiac-cycle" TargetMode="External"/><Relationship Id="rId13" Type="http://schemas.openxmlformats.org/officeDocument/2006/relationships/hyperlink" Target="https://www.nhsinform.scot/illnesses-and-conditions/heart-and-blood-vessels/about-the-heart/understanding-how-your-heart-functions" TargetMode="External"/><Relationship Id="rId3" Type="http://schemas.openxmlformats.org/officeDocument/2006/relationships/hyperlink" Target="https://www.thoughtco.com/the-heart-wall-4022792" TargetMode="External"/><Relationship Id="rId7" Type="http://schemas.openxmlformats.org/officeDocument/2006/relationships/hyperlink" Target="https://my.clevelandclinic.org/health/diagnostics/16947-echocardiogram" TargetMode="External"/><Relationship Id="rId12" Type="http://schemas.openxmlformats.org/officeDocument/2006/relationships/hyperlink" Target="https://medlineplus.gov/ency/imagepages/19387.htm#:~:text=Blood%20comes%20into%20the%20right,body's%20tissues%20through%20the%20aorta" TargetMode="External"/><Relationship Id="rId2" Type="http://schemas.openxmlformats.org/officeDocument/2006/relationships/hyperlink" Target="https://www.medicinenet.com/what_are_the_four_main_functions_of_the_heart/article.htm" TargetMode="External"/><Relationship Id="rId16" Type="http://schemas.openxmlformats.org/officeDocument/2006/relationships/hyperlink" Target="https://www.health.harvard.edu/blog/lifestyle-changes-to-lower-heart-disease-risk-2019110218125" TargetMode="External"/><Relationship Id="rId1" Type="http://schemas.openxmlformats.org/officeDocument/2006/relationships/slideLayout" Target="../slideLayouts/slideLayout2.xml"/><Relationship Id="rId6" Type="http://schemas.openxmlformats.org/officeDocument/2006/relationships/hyperlink" Target="https://my.clevelandclinic.org/health/body/21775-circulatory-system" TargetMode="External"/><Relationship Id="rId11" Type="http://schemas.openxmlformats.org/officeDocument/2006/relationships/hyperlink" Target="https://medlineplus.gov/ency/anatomyvideos/000021.htm" TargetMode="External"/><Relationship Id="rId5" Type="http://schemas.openxmlformats.org/officeDocument/2006/relationships/hyperlink" Target="https://www.mayoclinic.org/diseases-conditions/stroke/symptoms-causes/syc-20350113" TargetMode="External"/><Relationship Id="rId15" Type="http://schemas.openxmlformats.org/officeDocument/2006/relationships/hyperlink" Target="https://microbenotes.com/blood-cells/" TargetMode="External"/><Relationship Id="rId10" Type="http://schemas.openxmlformats.org/officeDocument/2006/relationships/hyperlink" Target="https://medlineplus.gov/ency/article/007459.htm#:~:text=The%20cardiovascular%20system%20delivers%20oxygen,body%20temperature%2C%20among%20other%20things" TargetMode="External"/><Relationship Id="rId4" Type="http://schemas.openxmlformats.org/officeDocument/2006/relationships/hyperlink" Target="https://www.webmd.com/heart-disease/guide/heart-disease-heart-attacks" TargetMode="External"/><Relationship Id="rId9" Type="http://schemas.openxmlformats.org/officeDocument/2006/relationships/hyperlink" Target="https://www.german-heart-centre.com/news/role-of-the-aorta/" TargetMode="External"/><Relationship Id="rId14" Type="http://schemas.openxmlformats.org/officeDocument/2006/relationships/hyperlink" Target="https://www.flintrehab.com/stroke-surge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t>BMHP5003 </a:t>
            </a:r>
            <a:br>
              <a:rPr lang="en-US" b="1" dirty="0"/>
            </a:br>
            <a:r>
              <a:rPr lang="en-US" b="1" dirty="0"/>
              <a:t>Introduction to Physiology</a:t>
            </a:r>
            <a:endParaRPr lang="en-US" dirty="0"/>
          </a:p>
        </p:txBody>
      </p:sp>
      <p:sp>
        <p:nvSpPr>
          <p:cNvPr id="3" name="Subtitle 2"/>
          <p:cNvSpPr>
            <a:spLocks noGrp="1"/>
          </p:cNvSpPr>
          <p:nvPr>
            <p:ph type="subTitle" idx="1"/>
          </p:nvPr>
        </p:nvSpPr>
        <p:spPr>
          <a:xfrm>
            <a:off x="2438996" y="6807185"/>
            <a:ext cx="14633972" cy="4747506"/>
          </a:xfrm>
        </p:spPr>
        <p:txBody>
          <a:bodyPr/>
          <a:lstStyle/>
          <a:p>
            <a:r>
              <a:rPr lang="en-US" dirty="0"/>
              <a:t>Academic </a:t>
            </a:r>
            <a:r>
              <a:rPr lang="en-US"/>
              <a:t>poster presentation </a:t>
            </a:r>
            <a:endParaRPr lang="en-US" dirty="0"/>
          </a:p>
          <a:p>
            <a:r>
              <a:rPr lang="en-US" dirty="0"/>
              <a:t>Presented By: Huma Shamas</a:t>
            </a:r>
          </a:p>
          <a:p>
            <a:r>
              <a:rPr lang="en-US" dirty="0"/>
              <a:t>Student ID: 2030024</a:t>
            </a:r>
          </a:p>
          <a:p>
            <a:endParaRPr lang="en-US" dirty="0"/>
          </a:p>
          <a:p>
            <a:r>
              <a:rPr lang="en-US" dirty="0" err="1"/>
              <a:t>Rahcel</a:t>
            </a:r>
            <a:r>
              <a:rPr lang="en-US" dirty="0"/>
              <a:t> Rivers </a:t>
            </a:r>
          </a:p>
          <a:p>
            <a:endParaRPr lang="en-US" dirty="0"/>
          </a:p>
          <a:p>
            <a:endParaRPr lang="en-US" dirty="0"/>
          </a:p>
        </p:txBody>
      </p:sp>
    </p:spTree>
    <p:extLst>
      <p:ext uri="{BB962C8B-B14F-4D97-AF65-F5344CB8AC3E}">
        <p14:creationId xmlns:p14="http://schemas.microsoft.com/office/powerpoint/2010/main" val="3282892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7599" y="3427580"/>
            <a:ext cx="4872603" cy="3154670"/>
          </a:xfrm>
          <a:prstGeom prst="rect">
            <a:avLst/>
          </a:prstGeom>
          <a:ln w="28575">
            <a:solidFill>
              <a:schemeClr val="accent2">
                <a:lumMod val="75000"/>
              </a:schemeClr>
            </a:solidFill>
          </a:ln>
        </p:spPr>
      </p:pic>
      <p:pic>
        <p:nvPicPr>
          <p:cNvPr id="6" name="Picture 5"/>
          <p:cNvPicPr>
            <a:picLocks noChangeAspect="1"/>
          </p:cNvPicPr>
          <p:nvPr/>
        </p:nvPicPr>
        <p:blipFill>
          <a:blip r:embed="rId4"/>
          <a:stretch>
            <a:fillRect/>
          </a:stretch>
        </p:blipFill>
        <p:spPr>
          <a:xfrm>
            <a:off x="48492" y="6868131"/>
            <a:ext cx="4857758" cy="2862322"/>
          </a:xfrm>
          <a:prstGeom prst="rect">
            <a:avLst/>
          </a:prstGeom>
          <a:ln w="28575">
            <a:solidFill>
              <a:schemeClr val="accent2">
                <a:lumMod val="75000"/>
              </a:schemeClr>
            </a:solidFill>
          </a:ln>
        </p:spPr>
      </p:pic>
      <p:pic>
        <p:nvPicPr>
          <p:cNvPr id="7" name="Picture 6"/>
          <p:cNvPicPr>
            <a:picLocks noChangeAspect="1"/>
          </p:cNvPicPr>
          <p:nvPr/>
        </p:nvPicPr>
        <p:blipFill>
          <a:blip r:embed="rId5"/>
          <a:stretch>
            <a:fillRect/>
          </a:stretch>
        </p:blipFill>
        <p:spPr>
          <a:xfrm>
            <a:off x="9475832" y="2772366"/>
            <a:ext cx="5175865" cy="3153600"/>
          </a:xfrm>
          <a:prstGeom prst="rect">
            <a:avLst/>
          </a:prstGeom>
          <a:ln w="19050">
            <a:solidFill>
              <a:schemeClr val="accent2">
                <a:lumMod val="75000"/>
              </a:schemeClr>
            </a:solidFill>
          </a:ln>
        </p:spPr>
      </p:pic>
      <p:pic>
        <p:nvPicPr>
          <p:cNvPr id="8" name="Picture 7"/>
          <p:cNvPicPr>
            <a:picLocks noChangeAspect="1"/>
          </p:cNvPicPr>
          <p:nvPr/>
        </p:nvPicPr>
        <p:blipFill>
          <a:blip r:embed="rId6"/>
          <a:stretch>
            <a:fillRect/>
          </a:stretch>
        </p:blipFill>
        <p:spPr>
          <a:xfrm>
            <a:off x="9093636" y="5995787"/>
            <a:ext cx="5175865" cy="2963580"/>
          </a:xfrm>
          <a:prstGeom prst="rect">
            <a:avLst/>
          </a:prstGeom>
          <a:ln w="28575">
            <a:solidFill>
              <a:schemeClr val="accent2">
                <a:lumMod val="75000"/>
              </a:schemeClr>
            </a:solidFill>
          </a:ln>
        </p:spPr>
      </p:pic>
      <p:sp>
        <p:nvSpPr>
          <p:cNvPr id="9" name="TextBox 8"/>
          <p:cNvSpPr txBox="1"/>
          <p:nvPr/>
        </p:nvSpPr>
        <p:spPr>
          <a:xfrm>
            <a:off x="4872602" y="0"/>
            <a:ext cx="10330229" cy="132343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8000" dirty="0">
                <a:ln w="0">
                  <a:solidFill>
                    <a:schemeClr val="accent2">
                      <a:lumMod val="50000"/>
                    </a:schemeClr>
                  </a:solidFill>
                </a:ln>
                <a:solidFill>
                  <a:schemeClr val="accent2">
                    <a:lumMod val="50000"/>
                  </a:schemeClr>
                </a:solidFill>
                <a:effectLst>
                  <a:outerShdw blurRad="50800" dist="38100" dir="5400000" algn="t" rotWithShape="0">
                    <a:prstClr val="black">
                      <a:alpha val="40000"/>
                    </a:prstClr>
                  </a:outerShdw>
                  <a:reflection blurRad="6350" stA="53000" endA="300" endPos="35500" dir="5400000" sy="-90000" algn="bl" rotWithShape="0"/>
                </a:effectLst>
              </a:rPr>
              <a:t>Cardiovascular System</a:t>
            </a:r>
          </a:p>
        </p:txBody>
      </p:sp>
      <p:sp>
        <p:nvSpPr>
          <p:cNvPr id="10" name="TextBox 9"/>
          <p:cNvSpPr txBox="1"/>
          <p:nvPr/>
        </p:nvSpPr>
        <p:spPr>
          <a:xfrm>
            <a:off x="-3444" y="1424655"/>
            <a:ext cx="19515407" cy="1246495"/>
          </a:xfrm>
          <a:prstGeom prst="rect">
            <a:avLst/>
          </a:prstGeom>
          <a:solidFill>
            <a:schemeClr val="accent2">
              <a:lumMod val="40000"/>
              <a:lumOff val="60000"/>
            </a:schemeClr>
          </a:solidFill>
          <a:ln>
            <a:solidFill>
              <a:schemeClr val="accent2">
                <a:lumMod val="75000"/>
              </a:schemeClr>
            </a:solidFill>
          </a:ln>
        </p:spPr>
        <p:txBody>
          <a:bodyPr wrap="square" rtlCol="0">
            <a:spAutoFit/>
          </a:bodyPr>
          <a:lstStyle/>
          <a:p>
            <a:pPr algn="just"/>
            <a:r>
              <a:rPr lang="en-US" sz="1500" dirty="0"/>
              <a:t>The cardiovascular system is defined as the system that contains the heart and blood vessels. These blood vessels help the blood to move throughout the entire body. Cardiovascular system or blood vascular system are the two terms used interchangeably. It is a simple circulatory system that passes blood to the body. Cardiovascular systems contain the heart, a muscular pumping device consisting of the closed system of vessels: arteries, veins, and capillaries (NHS Forms, 2022). The blood in the circulatory system is pumped by the heart around the vessels. The circulatory system helps the tissues get enough oxygen and nutrients required by the body to pass out the waste product from the body. The cardiovascular system is essential for the body as it helps deliver hormones and other necessary substances to cells, tissues, and other body organs. Cardiovascular systems help the body meet everyday demands such as moving, exercising, and stress. Apart from this, cardiovascular disease also maintains the temperature of the body (Medline Plus, 2021).</a:t>
            </a:r>
          </a:p>
        </p:txBody>
      </p:sp>
      <p:sp>
        <p:nvSpPr>
          <p:cNvPr id="11" name="TextBox 10"/>
          <p:cNvSpPr txBox="1"/>
          <p:nvPr/>
        </p:nvSpPr>
        <p:spPr>
          <a:xfrm>
            <a:off x="7599" y="2772366"/>
            <a:ext cx="9322904" cy="553998"/>
          </a:xfrm>
          <a:prstGeom prst="rect">
            <a:avLst/>
          </a:prstGeom>
          <a:solidFill>
            <a:schemeClr val="accent2">
              <a:lumMod val="40000"/>
              <a:lumOff val="60000"/>
            </a:schemeClr>
          </a:solidFill>
          <a:ln>
            <a:solidFill>
              <a:schemeClr val="accent2">
                <a:lumMod val="75000"/>
              </a:schemeClr>
            </a:solidFill>
          </a:ln>
        </p:spPr>
        <p:txBody>
          <a:bodyPr wrap="square" rtlCol="0">
            <a:spAutoFit/>
          </a:bodyPr>
          <a:lstStyle/>
          <a:p>
            <a:pPr algn="just"/>
            <a:r>
              <a:rPr lang="en-US" sz="1500" b="1" dirty="0">
                <a:solidFill>
                  <a:schemeClr val="accent2">
                    <a:lumMod val="50000"/>
                  </a:schemeClr>
                </a:solidFill>
                <a:effectLst>
                  <a:outerShdw blurRad="38100" dist="38100" dir="2700000" algn="tl">
                    <a:srgbClr val="000000">
                      <a:alpha val="43137"/>
                    </a:srgbClr>
                  </a:outerShdw>
                </a:effectLst>
              </a:rPr>
              <a:t>Anatomy of the Cardiovascular System</a:t>
            </a:r>
          </a:p>
          <a:p>
            <a:pPr algn="just"/>
            <a:r>
              <a:rPr lang="en-US" sz="1500" dirty="0"/>
              <a:t>The cardiovascular system consists of three parts heart, blood vessels, and blood. </a:t>
            </a:r>
          </a:p>
        </p:txBody>
      </p:sp>
      <p:sp>
        <p:nvSpPr>
          <p:cNvPr id="12" name="TextBox 11"/>
          <p:cNvSpPr txBox="1"/>
          <p:nvPr/>
        </p:nvSpPr>
        <p:spPr>
          <a:xfrm>
            <a:off x="2970355" y="3667926"/>
            <a:ext cx="2126974" cy="566758"/>
          </a:xfrm>
          <a:prstGeom prst="rect">
            <a:avLst/>
          </a:prstGeom>
          <a:noFill/>
          <a:ln>
            <a:noFill/>
          </a:ln>
        </p:spPr>
        <p:txBody>
          <a:bodyPr wrap="square" rtlCol="0">
            <a:spAutoFit/>
          </a:bodyPr>
          <a:lstStyle/>
          <a:p>
            <a:pPr algn="ctr"/>
            <a:r>
              <a:rPr lang="en-US" b="1" dirty="0">
                <a:solidFill>
                  <a:schemeClr val="accent2">
                    <a:lumMod val="50000"/>
                  </a:schemeClr>
                </a:solidFill>
                <a:effectLst>
                  <a:outerShdw blurRad="38100" dist="38100" dir="2700000" algn="tl">
                    <a:srgbClr val="000000">
                      <a:alpha val="43137"/>
                    </a:srgbClr>
                  </a:outerShdw>
                </a:effectLst>
              </a:rPr>
              <a:t>Wall</a:t>
            </a:r>
          </a:p>
        </p:txBody>
      </p:sp>
      <p:sp>
        <p:nvSpPr>
          <p:cNvPr id="13" name="TextBox 12"/>
          <p:cNvSpPr txBox="1"/>
          <p:nvPr/>
        </p:nvSpPr>
        <p:spPr>
          <a:xfrm>
            <a:off x="5097329" y="3392325"/>
            <a:ext cx="3890547" cy="3139321"/>
          </a:xfrm>
          <a:prstGeom prst="rect">
            <a:avLst/>
          </a:prstGeom>
          <a:noFill/>
          <a:ln w="28575">
            <a:solidFill>
              <a:schemeClr val="accent2">
                <a:lumMod val="75000"/>
              </a:schemeClr>
            </a:solidFill>
            <a:prstDash val="dash"/>
          </a:ln>
        </p:spPr>
        <p:txBody>
          <a:bodyPr wrap="square" rtlCol="0">
            <a:spAutoFit/>
          </a:bodyPr>
          <a:lstStyle/>
          <a:p>
            <a:pPr algn="just"/>
            <a:r>
              <a:rPr lang="en-US" sz="1800" b="1" i="1" dirty="0">
                <a:solidFill>
                  <a:schemeClr val="accent2">
                    <a:lumMod val="50000"/>
                  </a:schemeClr>
                </a:solidFill>
                <a:effectLst>
                  <a:outerShdw blurRad="38100" dist="38100" dir="2700000" algn="tl">
                    <a:srgbClr val="000000">
                      <a:alpha val="43137"/>
                    </a:srgbClr>
                  </a:outerShdw>
                </a:effectLst>
              </a:rPr>
              <a:t>Wall</a:t>
            </a:r>
          </a:p>
          <a:p>
            <a:pPr algn="just"/>
            <a:r>
              <a:rPr lang="en-US" sz="1800" dirty="0"/>
              <a:t>The heart wall comprises three layers: the endocardium is the inner layer, the myocardium is the muscular middle layer, and the epicardium is the protective outer layer (Bailey, 2019). The middle layer of the wall is made up of the cardiac muscle fiber, which is responsible for contraction and relaxation, which leads to the pumping of the heart. </a:t>
            </a:r>
          </a:p>
        </p:txBody>
      </p:sp>
      <p:sp>
        <p:nvSpPr>
          <p:cNvPr id="14" name="TextBox 13"/>
          <p:cNvSpPr txBox="1"/>
          <p:nvPr/>
        </p:nvSpPr>
        <p:spPr>
          <a:xfrm>
            <a:off x="5030710" y="6868131"/>
            <a:ext cx="3890547" cy="2862322"/>
          </a:xfrm>
          <a:prstGeom prst="rect">
            <a:avLst/>
          </a:prstGeom>
          <a:noFill/>
          <a:ln w="28575">
            <a:solidFill>
              <a:schemeClr val="accent2">
                <a:lumMod val="75000"/>
              </a:schemeClr>
            </a:solidFill>
            <a:prstDash val="dash"/>
          </a:ln>
        </p:spPr>
        <p:txBody>
          <a:bodyPr wrap="square" rtlCol="0">
            <a:spAutoFit/>
          </a:bodyPr>
          <a:lstStyle/>
          <a:p>
            <a:pPr algn="just"/>
            <a:r>
              <a:rPr lang="en-US" sz="1800" b="1" i="1" dirty="0">
                <a:solidFill>
                  <a:schemeClr val="accent2">
                    <a:lumMod val="50000"/>
                  </a:schemeClr>
                </a:solidFill>
                <a:effectLst>
                  <a:outerShdw blurRad="38100" dist="38100" dir="2700000" algn="tl">
                    <a:srgbClr val="000000">
                      <a:alpha val="43137"/>
                    </a:srgbClr>
                  </a:outerShdw>
                </a:effectLst>
              </a:rPr>
              <a:t>Chamber</a:t>
            </a:r>
          </a:p>
          <a:p>
            <a:pPr algn="just"/>
            <a:r>
              <a:rPr lang="en-US" sz="1800" dirty="0"/>
              <a:t>Second is the chambers of the heart. The human heart has around four chambers. Two chambers are placed on the upper part of the heart, and two are placed in the below area, one on each side of the heart. The atrium or atria are the top chambers, while the ventricles are the bottom chambers (</a:t>
            </a:r>
            <a:r>
              <a:rPr lang="en-US" sz="1800" dirty="0" err="1"/>
              <a:t>Allarakha</a:t>
            </a:r>
            <a:r>
              <a:rPr lang="en-US" sz="1800" dirty="0"/>
              <a:t>, 2022). </a:t>
            </a:r>
          </a:p>
        </p:txBody>
      </p:sp>
      <p:sp>
        <p:nvSpPr>
          <p:cNvPr id="15" name="TextBox 14"/>
          <p:cNvSpPr txBox="1"/>
          <p:nvPr/>
        </p:nvSpPr>
        <p:spPr>
          <a:xfrm>
            <a:off x="14797025" y="2768008"/>
            <a:ext cx="4714937" cy="2308324"/>
          </a:xfrm>
          <a:prstGeom prst="rect">
            <a:avLst/>
          </a:prstGeom>
          <a:noFill/>
          <a:ln w="28575">
            <a:solidFill>
              <a:schemeClr val="accent2">
                <a:lumMod val="75000"/>
              </a:schemeClr>
            </a:solidFill>
            <a:prstDash val="dash"/>
          </a:ln>
        </p:spPr>
        <p:txBody>
          <a:bodyPr wrap="square" rtlCol="0">
            <a:spAutoFit/>
          </a:bodyPr>
          <a:lstStyle/>
          <a:p>
            <a:pPr algn="just"/>
            <a:r>
              <a:rPr lang="en-US" sz="1800" b="1" i="1" dirty="0">
                <a:solidFill>
                  <a:schemeClr val="accent2">
                    <a:lumMod val="50000"/>
                  </a:schemeClr>
                </a:solidFill>
                <a:effectLst>
                  <a:outerShdw blurRad="38100" dist="38100" dir="2700000" algn="tl">
                    <a:srgbClr val="000000">
                      <a:alpha val="43137"/>
                    </a:srgbClr>
                  </a:outerShdw>
                </a:effectLst>
              </a:rPr>
              <a:t>Valves</a:t>
            </a:r>
          </a:p>
          <a:p>
            <a:pPr algn="just"/>
            <a:r>
              <a:rPr lang="en-US" sz="1800" dirty="0"/>
              <a:t>Another part is the valves which are considered the door between the chambers. These valves’ functions are to allow blood to flow through them and open and close to pass the blood. There are a total of 4 valves in a human heart, including tricuspid, pulmonary, mitral, and aortic valves (</a:t>
            </a:r>
            <a:r>
              <a:rPr lang="en-US" sz="1800" dirty="0" err="1"/>
              <a:t>Allarakha</a:t>
            </a:r>
            <a:r>
              <a:rPr lang="en-US" sz="1800" dirty="0"/>
              <a:t>, 2022). </a:t>
            </a:r>
          </a:p>
        </p:txBody>
      </p:sp>
      <p:sp>
        <p:nvSpPr>
          <p:cNvPr id="16" name="TextBox 15"/>
          <p:cNvSpPr txBox="1"/>
          <p:nvPr/>
        </p:nvSpPr>
        <p:spPr>
          <a:xfrm>
            <a:off x="9258705" y="3033976"/>
            <a:ext cx="1558022" cy="707886"/>
          </a:xfrm>
          <a:prstGeom prst="rect">
            <a:avLst/>
          </a:prstGeom>
          <a:noFill/>
        </p:spPr>
        <p:txBody>
          <a:bodyPr wrap="square" rtlCol="0">
            <a:spAutoFit/>
          </a:bodyPr>
          <a:lstStyle/>
          <a:p>
            <a:pPr algn="ctr"/>
            <a:r>
              <a:rPr lang="en-US" sz="2000" b="1" dirty="0">
                <a:solidFill>
                  <a:schemeClr val="accent2">
                    <a:lumMod val="50000"/>
                  </a:schemeClr>
                </a:solidFill>
                <a:effectLst>
                  <a:outerShdw blurRad="38100" dist="38100" dir="2700000" algn="tl">
                    <a:srgbClr val="000000">
                      <a:alpha val="43137"/>
                    </a:srgbClr>
                  </a:outerShdw>
                </a:effectLst>
              </a:rPr>
              <a:t>Valves</a:t>
            </a:r>
          </a:p>
          <a:p>
            <a:pPr algn="ctr"/>
            <a:endParaRPr lang="en-US" sz="2000" dirty="0"/>
          </a:p>
        </p:txBody>
      </p:sp>
      <p:sp>
        <p:nvSpPr>
          <p:cNvPr id="17" name="TextBox 16"/>
          <p:cNvSpPr txBox="1"/>
          <p:nvPr/>
        </p:nvSpPr>
        <p:spPr>
          <a:xfrm>
            <a:off x="-276863" y="6868131"/>
            <a:ext cx="1999136" cy="461665"/>
          </a:xfrm>
          <a:prstGeom prst="rect">
            <a:avLst/>
          </a:prstGeom>
          <a:noFill/>
        </p:spPr>
        <p:txBody>
          <a:bodyPr wrap="square" rtlCol="0">
            <a:spAutoFit/>
          </a:bodyPr>
          <a:lstStyle/>
          <a:p>
            <a:pPr algn="ctr"/>
            <a:r>
              <a:rPr lang="en-US" sz="2400" b="1" dirty="0">
                <a:solidFill>
                  <a:schemeClr val="accent2">
                    <a:lumMod val="50000"/>
                  </a:schemeClr>
                </a:solidFill>
                <a:effectLst>
                  <a:outerShdw blurRad="38100" dist="38100" dir="2700000" algn="tl">
                    <a:srgbClr val="000000">
                      <a:alpha val="43137"/>
                    </a:srgbClr>
                  </a:outerShdw>
                </a:effectLst>
              </a:rPr>
              <a:t>Chamber</a:t>
            </a:r>
          </a:p>
        </p:txBody>
      </p:sp>
      <p:sp>
        <p:nvSpPr>
          <p:cNvPr id="18" name="TextBox 17"/>
          <p:cNvSpPr txBox="1"/>
          <p:nvPr/>
        </p:nvSpPr>
        <p:spPr>
          <a:xfrm>
            <a:off x="14417921" y="6135951"/>
            <a:ext cx="4890051" cy="3093154"/>
          </a:xfrm>
          <a:prstGeom prst="rect">
            <a:avLst/>
          </a:prstGeom>
          <a:noFill/>
          <a:ln w="28575">
            <a:solidFill>
              <a:schemeClr val="accent2">
                <a:lumMod val="75000"/>
              </a:schemeClr>
            </a:solidFill>
            <a:prstDash val="dash"/>
          </a:ln>
        </p:spPr>
        <p:txBody>
          <a:bodyPr wrap="square" rtlCol="0">
            <a:spAutoFit/>
          </a:bodyPr>
          <a:lstStyle/>
          <a:p>
            <a:pPr algn="just"/>
            <a:r>
              <a:rPr lang="en-US" sz="1500" b="1" i="1" dirty="0">
                <a:solidFill>
                  <a:schemeClr val="accent2">
                    <a:lumMod val="50000"/>
                  </a:schemeClr>
                </a:solidFill>
                <a:effectLst>
                  <a:outerShdw blurRad="38100" dist="38100" dir="2700000" algn="tl">
                    <a:srgbClr val="000000">
                      <a:alpha val="43137"/>
                    </a:srgbClr>
                  </a:outerShdw>
                </a:effectLst>
              </a:rPr>
              <a:t>Blood Vessels</a:t>
            </a:r>
          </a:p>
          <a:p>
            <a:pPr algn="just"/>
            <a:r>
              <a:rPr lang="en-US" sz="1500" dirty="0"/>
              <a:t>Blood vessels are the network of arteries, capillaries, venules, veins, and arterioles that provides a pathway for blood to pass through. Three blood vessels are attached to the heart; however, these are further divided into five main types. Arteries, veins, and capillaries are the three main blood vessels attached to the heart. The function of arteries is to carry the blood that has oxygen from the heart to the tissues in the human body and the lungs. Veins are also an essential part of the heart whose purpose is to carry poor oxygen blood back to the human heart. Finally, capillaries are the blood vessels that aim to exchange poor and rich oxygen blood (</a:t>
            </a:r>
            <a:r>
              <a:rPr lang="en-US" sz="1500" dirty="0" err="1"/>
              <a:t>Allarakha</a:t>
            </a:r>
            <a:r>
              <a:rPr lang="en-US" sz="1500" dirty="0"/>
              <a:t>, 2022). </a:t>
            </a:r>
          </a:p>
        </p:txBody>
      </p:sp>
      <p:sp>
        <p:nvSpPr>
          <p:cNvPr id="19" name="TextBox 18"/>
          <p:cNvSpPr txBox="1"/>
          <p:nvPr/>
        </p:nvSpPr>
        <p:spPr>
          <a:xfrm>
            <a:off x="12479510" y="7116478"/>
            <a:ext cx="2723321" cy="707886"/>
          </a:xfrm>
          <a:prstGeom prst="rect">
            <a:avLst/>
          </a:prstGeom>
          <a:noFill/>
        </p:spPr>
        <p:txBody>
          <a:bodyPr wrap="square" rtlCol="0">
            <a:spAutoFit/>
          </a:bodyPr>
          <a:lstStyle/>
          <a:p>
            <a:r>
              <a:rPr lang="en-US" sz="2000" b="1" dirty="0">
                <a:solidFill>
                  <a:schemeClr val="accent2">
                    <a:lumMod val="50000"/>
                  </a:schemeClr>
                </a:solidFill>
                <a:effectLst>
                  <a:outerShdw blurRad="38100" dist="38100" dir="2700000" algn="tl">
                    <a:srgbClr val="000000">
                      <a:alpha val="43137"/>
                    </a:srgbClr>
                  </a:outerShdw>
                </a:effectLst>
              </a:rPr>
              <a:t>Blood Vessels</a:t>
            </a:r>
          </a:p>
          <a:p>
            <a:endParaRPr lang="en-US" sz="2000" dirty="0"/>
          </a:p>
        </p:txBody>
      </p:sp>
      <p:pic>
        <p:nvPicPr>
          <p:cNvPr id="23" name="Picture 22"/>
          <p:cNvPicPr>
            <a:picLocks noChangeAspect="1"/>
          </p:cNvPicPr>
          <p:nvPr/>
        </p:nvPicPr>
        <p:blipFill>
          <a:blip r:embed="rId7"/>
          <a:stretch>
            <a:fillRect/>
          </a:stretch>
        </p:blipFill>
        <p:spPr>
          <a:xfrm>
            <a:off x="9093635" y="9229104"/>
            <a:ext cx="5175865" cy="3295099"/>
          </a:xfrm>
          <a:prstGeom prst="rect">
            <a:avLst/>
          </a:prstGeom>
          <a:ln>
            <a:solidFill>
              <a:schemeClr val="accent2">
                <a:lumMod val="75000"/>
              </a:schemeClr>
            </a:solidFill>
          </a:ln>
        </p:spPr>
      </p:pic>
      <p:sp>
        <p:nvSpPr>
          <p:cNvPr id="24" name="TextBox 23"/>
          <p:cNvSpPr txBox="1"/>
          <p:nvPr/>
        </p:nvSpPr>
        <p:spPr>
          <a:xfrm>
            <a:off x="48492" y="9845869"/>
            <a:ext cx="8872765" cy="2862322"/>
          </a:xfrm>
          <a:prstGeom prst="rect">
            <a:avLst/>
          </a:prstGeom>
          <a:solidFill>
            <a:schemeClr val="accent2">
              <a:lumMod val="40000"/>
              <a:lumOff val="60000"/>
            </a:schemeClr>
          </a:solidFill>
          <a:ln w="28575">
            <a:solidFill>
              <a:schemeClr val="accent2">
                <a:lumMod val="75000"/>
              </a:schemeClr>
            </a:solidFill>
            <a:prstDash val="dash"/>
          </a:ln>
        </p:spPr>
        <p:txBody>
          <a:bodyPr wrap="square" rtlCol="0">
            <a:spAutoFit/>
          </a:bodyPr>
          <a:lstStyle/>
          <a:p>
            <a:pPr algn="just"/>
            <a:r>
              <a:rPr lang="en-US" sz="1800" b="1" dirty="0">
                <a:solidFill>
                  <a:schemeClr val="accent2">
                    <a:lumMod val="50000"/>
                  </a:schemeClr>
                </a:solidFill>
                <a:effectLst>
                  <a:outerShdw blurRad="38100" dist="38100" dir="2700000" algn="tl">
                    <a:srgbClr val="000000">
                      <a:alpha val="43137"/>
                    </a:srgbClr>
                  </a:outerShdw>
                </a:effectLst>
              </a:rPr>
              <a:t>Common Cardiovascular Diseases</a:t>
            </a:r>
          </a:p>
          <a:p>
            <a:pPr algn="just"/>
            <a:r>
              <a:rPr lang="en-US" sz="1800" dirty="0"/>
              <a:t>Various heart diseases are caused due to poor functioning of cardiovascular diseases. These diseases include coronary artery disease, hypertension, heart failure, and stroke. Strokes are the second leading cause of death and cause of disability worldwide. It is a neurological disorder that is caused due to blocked or closed blood vessels (</a:t>
            </a:r>
            <a:r>
              <a:rPr lang="en-US" sz="1800" dirty="0" err="1"/>
              <a:t>Kuriakose</a:t>
            </a:r>
            <a:r>
              <a:rPr lang="en-US" sz="1800" dirty="0"/>
              <a:t> &amp; Xiao, 2020). Strokes are defined as sudden neurobiological surges which are caused due to insufficient supply of blood through the blood vessels to the brain. There are two types of strokes: ischemic stroke and hemorrhagic. Ischemic is caused by the deficiency of oxygen and blood supply to the brain, whereas the bleeding of leakages in the blood vessels causes hemorrhagic strokes (Brown, 2022). </a:t>
            </a:r>
          </a:p>
        </p:txBody>
      </p:sp>
    </p:spTree>
    <p:extLst>
      <p:ext uri="{BB962C8B-B14F-4D97-AF65-F5344CB8AC3E}">
        <p14:creationId xmlns:p14="http://schemas.microsoft.com/office/powerpoint/2010/main" val="731523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9" name="Picture 8"/>
          <p:cNvPicPr>
            <a:picLocks noChangeAspect="1"/>
          </p:cNvPicPr>
          <p:nvPr/>
        </p:nvPicPr>
        <p:blipFill>
          <a:blip r:embed="rId3"/>
          <a:stretch>
            <a:fillRect/>
          </a:stretch>
        </p:blipFill>
        <p:spPr>
          <a:xfrm>
            <a:off x="0" y="0"/>
            <a:ext cx="4791565" cy="2315059"/>
          </a:xfrm>
          <a:prstGeom prst="rect">
            <a:avLst/>
          </a:prstGeom>
          <a:ln w="28575">
            <a:solidFill>
              <a:schemeClr val="accent2">
                <a:lumMod val="75000"/>
              </a:schemeClr>
            </a:solidFill>
          </a:ln>
        </p:spPr>
      </p:pic>
      <p:sp>
        <p:nvSpPr>
          <p:cNvPr id="2" name="TextBox 1"/>
          <p:cNvSpPr txBox="1"/>
          <p:nvPr/>
        </p:nvSpPr>
        <p:spPr>
          <a:xfrm>
            <a:off x="-1" y="2315746"/>
            <a:ext cx="8766313" cy="3323987"/>
          </a:xfrm>
          <a:prstGeom prst="rect">
            <a:avLst/>
          </a:prstGeom>
          <a:solidFill>
            <a:schemeClr val="accent2">
              <a:lumMod val="20000"/>
              <a:lumOff val="80000"/>
            </a:schemeClr>
          </a:solidFill>
          <a:ln w="28575">
            <a:solidFill>
              <a:schemeClr val="accent2">
                <a:lumMod val="75000"/>
              </a:schemeClr>
            </a:solidFill>
            <a:prstDash val="dash"/>
          </a:ln>
        </p:spPr>
        <p:txBody>
          <a:bodyPr wrap="square" rtlCol="0">
            <a:spAutoFit/>
          </a:bodyPr>
          <a:lstStyle/>
          <a:p>
            <a:pPr algn="just"/>
            <a:r>
              <a:rPr lang="en-US" sz="1500" b="1" dirty="0">
                <a:solidFill>
                  <a:schemeClr val="accent2">
                    <a:lumMod val="50000"/>
                  </a:schemeClr>
                </a:solidFill>
                <a:effectLst>
                  <a:outerShdw blurRad="38100" dist="38100" dir="2700000" algn="tl">
                    <a:srgbClr val="000000">
                      <a:alpha val="43137"/>
                    </a:srgbClr>
                  </a:outerShdw>
                </a:effectLst>
              </a:rPr>
              <a:t>Physiology of the Cardiovascular System</a:t>
            </a:r>
          </a:p>
          <a:p>
            <a:pPr algn="just"/>
            <a:r>
              <a:rPr lang="en-US" sz="1500" b="1" i="1" dirty="0">
                <a:solidFill>
                  <a:schemeClr val="accent2">
                    <a:lumMod val="50000"/>
                  </a:schemeClr>
                </a:solidFill>
                <a:effectLst>
                  <a:outerShdw blurRad="38100" dist="38100" dir="2700000" algn="tl">
                    <a:srgbClr val="000000">
                      <a:alpha val="43137"/>
                    </a:srgbClr>
                  </a:outerShdw>
                </a:effectLst>
              </a:rPr>
              <a:t>Blood Circulation </a:t>
            </a:r>
          </a:p>
          <a:p>
            <a:pPr algn="just"/>
            <a:r>
              <a:rPr lang="en-US" sz="1500" dirty="0"/>
              <a:t>The heart is the main organ in the body whose purpose is to transport blood to and from the heart to other parts of the body. There are different circulations take place in the cardiovascular system. Blood comes from the right atrium of the body. It travels in the right ventricle and then moves in the arteries in the lungs (</a:t>
            </a:r>
            <a:r>
              <a:rPr lang="en-US" sz="1500" dirty="0" err="1"/>
              <a:t>Metkus</a:t>
            </a:r>
            <a:r>
              <a:rPr lang="en-US" sz="1500" dirty="0"/>
              <a:t> &amp; </a:t>
            </a:r>
            <a:r>
              <a:rPr lang="en-US" sz="1500" dirty="0" err="1"/>
              <a:t>Dugdale</a:t>
            </a:r>
            <a:r>
              <a:rPr lang="en-US" sz="1500" dirty="0"/>
              <a:t>, 2022). After the blood receives oxygen, it moves back to the heart via the pulmonary veins in the left atrium to the left ventricle and comes out from the body tissues via the aorta. The two types of blood circulation include systematic circulation and pulmonary circulation. The primary role of the cardiovascular system is to circulate blood into the entire body. Pulmonary circulation is the movement and supply of blood that moves blood between the heart and the lungs (Lydia &amp; Bracken, 2022). This circulation sends deoxygenated blood to the lungs so that the lungs can absorb the oxygen and discharge the waste, i.e., carbon dioxide. The blood containing oxygen then moves back to the heart. In systematic circulation, blood moves between the heart and other parts of the body. Systematic circulation transports the oxygenated blood to the cells, and the deoxygenated blood moves back to the heart (Cleveland Clinic, 2021). </a:t>
            </a:r>
          </a:p>
        </p:txBody>
      </p:sp>
      <p:sp>
        <p:nvSpPr>
          <p:cNvPr id="3" name="TextBox 2"/>
          <p:cNvSpPr txBox="1"/>
          <p:nvPr/>
        </p:nvSpPr>
        <p:spPr>
          <a:xfrm>
            <a:off x="7931426" y="5639733"/>
            <a:ext cx="7931426" cy="4016484"/>
          </a:xfrm>
          <a:prstGeom prst="rect">
            <a:avLst/>
          </a:prstGeom>
          <a:solidFill>
            <a:schemeClr val="accent2">
              <a:lumMod val="20000"/>
              <a:lumOff val="80000"/>
            </a:schemeClr>
          </a:solidFill>
          <a:ln w="28575">
            <a:solidFill>
              <a:schemeClr val="accent2">
                <a:lumMod val="75000"/>
              </a:schemeClr>
            </a:solidFill>
            <a:prstDash val="dash"/>
          </a:ln>
        </p:spPr>
        <p:txBody>
          <a:bodyPr wrap="square" rtlCol="0">
            <a:spAutoFit/>
          </a:bodyPr>
          <a:lstStyle/>
          <a:p>
            <a:pPr algn="just"/>
            <a:r>
              <a:rPr lang="en-US" sz="1500" b="1" i="1" dirty="0">
                <a:solidFill>
                  <a:schemeClr val="accent2">
                    <a:lumMod val="50000"/>
                  </a:schemeClr>
                </a:solidFill>
                <a:effectLst>
                  <a:outerShdw blurRad="38100" dist="38100" dir="2700000" algn="tl">
                    <a:srgbClr val="000000">
                      <a:alpha val="43137"/>
                    </a:srgbClr>
                  </a:outerShdw>
                </a:effectLst>
              </a:rPr>
              <a:t>Cardiac Cycle</a:t>
            </a:r>
          </a:p>
          <a:p>
            <a:pPr algn="just"/>
            <a:r>
              <a:rPr lang="en-US" sz="1500" dirty="0"/>
              <a:t>The cardiac cycle is defined as the cycle in the circulatory system, which is a sequence of alternating shrinkage of the atria and ventricles. The purpose behind this contraction is to pump blood all over the body. The cardiac cycle starts at the beginning of the heartbeat and ends when another heartbeat starts. Every cardiac cycle has two different diastolic phases, often characterized as diastole. In this phase, the heart chamber lies in a state of relaxation, and it becomes full of blood which is being received from the veins. Another is the systolic phase, also characterized as systole, in which the heart chamber is in contraction and transfers the blood to the periphery through the arteries. In the cardiac cycle, the atria and the ventricles go through changing states from systole to diastole and diastole to systole (</a:t>
            </a:r>
            <a:r>
              <a:rPr lang="en-US" sz="1500" dirty="0" err="1"/>
              <a:t>Crumbie</a:t>
            </a:r>
            <a:r>
              <a:rPr lang="en-US" sz="1500" dirty="0"/>
              <a:t>, 2022). </a:t>
            </a:r>
          </a:p>
          <a:p>
            <a:pPr algn="just"/>
            <a:r>
              <a:rPr lang="en-US" sz="1500" dirty="0"/>
              <a:t>The heart's electrical conduction system is responsible for pumping action in the heart, coordinating the contraction of different heart chambers. In addition, a network of specialized muscle cells is present in the heart walls. The functioning of these muscles is to send singles to other muscles in the heart, which causes contraction (Medline Plus, 2022). The cardiac conduction system is also characterized as an electrical conduction system whose purpose is to transmit the signals generated by the sinoatrial node to lead to heart contraction to transfer the blood in the body's circulatory system (</a:t>
            </a:r>
            <a:r>
              <a:rPr lang="en-US" sz="1500" dirty="0" err="1"/>
              <a:t>Padala</a:t>
            </a:r>
            <a:r>
              <a:rPr lang="en-US" sz="1500" dirty="0"/>
              <a:t>, et al., 2020). </a:t>
            </a:r>
          </a:p>
        </p:txBody>
      </p:sp>
      <p:pic>
        <p:nvPicPr>
          <p:cNvPr id="12" name="Picture 11"/>
          <p:cNvPicPr>
            <a:picLocks noChangeAspect="1"/>
          </p:cNvPicPr>
          <p:nvPr/>
        </p:nvPicPr>
        <p:blipFill>
          <a:blip r:embed="rId4"/>
          <a:stretch>
            <a:fillRect/>
          </a:stretch>
        </p:blipFill>
        <p:spPr>
          <a:xfrm>
            <a:off x="0" y="5639733"/>
            <a:ext cx="7931426" cy="4016484"/>
          </a:xfrm>
          <a:prstGeom prst="rect">
            <a:avLst/>
          </a:prstGeom>
        </p:spPr>
      </p:pic>
      <p:sp>
        <p:nvSpPr>
          <p:cNvPr id="13" name="TextBox 12"/>
          <p:cNvSpPr txBox="1"/>
          <p:nvPr/>
        </p:nvSpPr>
        <p:spPr>
          <a:xfrm>
            <a:off x="0" y="9695973"/>
            <a:ext cx="19511963" cy="3093154"/>
          </a:xfrm>
          <a:prstGeom prst="rect">
            <a:avLst/>
          </a:prstGeom>
          <a:solidFill>
            <a:schemeClr val="accent2">
              <a:lumMod val="40000"/>
              <a:lumOff val="60000"/>
            </a:schemeClr>
          </a:solidFill>
          <a:ln w="28575">
            <a:solidFill>
              <a:schemeClr val="accent2">
                <a:lumMod val="75000"/>
              </a:schemeClr>
            </a:solidFill>
            <a:prstDash val="dash"/>
          </a:ln>
        </p:spPr>
        <p:txBody>
          <a:bodyPr wrap="square" rtlCol="0">
            <a:spAutoFit/>
          </a:bodyPr>
          <a:lstStyle/>
          <a:p>
            <a:pPr algn="just"/>
            <a:r>
              <a:rPr lang="en-US" sz="1500" b="1" dirty="0">
                <a:solidFill>
                  <a:schemeClr val="accent2">
                    <a:lumMod val="50000"/>
                  </a:schemeClr>
                </a:solidFill>
                <a:effectLst>
                  <a:outerShdw blurRad="38100" dist="38100" dir="2700000" algn="tl">
                    <a:srgbClr val="000000">
                      <a:alpha val="43137"/>
                    </a:srgbClr>
                  </a:outerShdw>
                </a:effectLst>
              </a:rPr>
              <a:t>Diagnosis and Treatment for Cardiovascular Disorders</a:t>
            </a:r>
          </a:p>
          <a:p>
            <a:pPr algn="just"/>
            <a:r>
              <a:rPr lang="en-US" sz="1500" dirty="0"/>
              <a:t>The diagnosis of cardiovascular disease requires depth examination about the personal and family history. Different diagnostic tests can be used to diagnose heart diseases such as hypertension, strokes, and coronary artery disease. The widely used diagnostic test for heart disease is the electrocardiogram ECG (Beckerman, 2022). Others include an echocardiogram, stress test, cardiac catheterization, CT Scans, and magnetic resonance imaging MRI. ECG is considered a painless, easy test used to record the electrical signals in the heart. These tests can diagnose if the heart is beating too fast or too slow. Another is the echocardiogram which is a noninvasive exam that uses sound waves to draw detailed heart images in motion. This is done to analyze how the blood moves from different parts of the heart, such as from the heart to the valves (Cleveland Clinic, 2022). It can help determine if the valve is in perfect condition, if it is narrowing, or if there is any leakage. Cardiac catheterization is another diagnostic test used to identify any blockage in the heart arteries. To conduct this diagnostic test, a long narrow tube is inserted in the blood vessels, usually through the wrist, to regulate the heart. This method treats heart conditions such as clogged arteries and irregular heartbeat. MRI is the most commonly used diagnostic tool for strokes and brain hemorrhages (Brown, 2022). </a:t>
            </a:r>
          </a:p>
          <a:p>
            <a:pPr algn="just"/>
            <a:r>
              <a:rPr lang="en-US" sz="1500" dirty="0"/>
              <a:t>Early and immediate treatment of strokes can save the patient from the risk of disability. The treatment of strokes depends on the severity and the type of strokes. It is observed that if a patient gets a stroke because of a clot of blood, it can be immediately treated using clot-busting drugs, which will help dissolve the clot. Aspirin and other blood-thinning drugs can be used to treat these cardiac conditions. Surgeries like angioplasty and stents can be used. Moreover, craniotomy with open surgery is another type of surgery that can be used to treat strokes. When the brain's ventricles are bleeding, ventriculostomy is another surgery used by surgeons (Rehab, 2022).</a:t>
            </a:r>
          </a:p>
          <a:p>
            <a:pPr algn="just"/>
            <a:r>
              <a:rPr lang="en-US" sz="1500" dirty="0"/>
              <a:t>Lifestyle changes can also have a positive impact on maintaining cardiovascular diseases. Lifestyle modifications can lower hypertension rates and improve diabetes, obesity, and hypercholesterolemia, reducing the overall risk of cardiovascular disease. The lifestyle changes can include consuming a sufficient amount of fruits, maintaining an appropriate body mass index BMI, taking the appropriate amount of vegetables, and indulging in physical activities and exercises (Bailey, 2018). It is also recommended that individuals who want to heart disease should have to limit their intake of saturated fats, food having a high amount of sodium, and with added sugar (</a:t>
            </a:r>
            <a:r>
              <a:rPr lang="en-US" sz="1500" dirty="0" err="1"/>
              <a:t>Yeh</a:t>
            </a:r>
            <a:r>
              <a:rPr lang="en-US" sz="1500" dirty="0"/>
              <a:t>, 2019). </a:t>
            </a:r>
          </a:p>
        </p:txBody>
      </p:sp>
      <p:sp>
        <p:nvSpPr>
          <p:cNvPr id="14" name="TextBox 13"/>
          <p:cNvSpPr txBox="1"/>
          <p:nvPr/>
        </p:nvSpPr>
        <p:spPr>
          <a:xfrm>
            <a:off x="15862852" y="2956959"/>
            <a:ext cx="3649111" cy="6786473"/>
          </a:xfrm>
          <a:prstGeom prst="rect">
            <a:avLst/>
          </a:prstGeom>
          <a:noFill/>
          <a:ln w="28575">
            <a:solidFill>
              <a:schemeClr val="accent2">
                <a:lumMod val="75000"/>
              </a:schemeClr>
            </a:solidFill>
            <a:prstDash val="dash"/>
          </a:ln>
        </p:spPr>
        <p:txBody>
          <a:bodyPr wrap="square" rtlCol="0">
            <a:spAutoFit/>
          </a:bodyPr>
          <a:lstStyle/>
          <a:p>
            <a:pPr algn="just"/>
            <a:r>
              <a:rPr lang="en-US" sz="1500" b="1" dirty="0">
                <a:solidFill>
                  <a:schemeClr val="accent2">
                    <a:lumMod val="50000"/>
                  </a:schemeClr>
                </a:solidFill>
                <a:effectLst>
                  <a:outerShdw blurRad="38100" dist="38100" dir="2700000" algn="tl">
                    <a:srgbClr val="000000">
                      <a:alpha val="43137"/>
                    </a:srgbClr>
                  </a:outerShdw>
                </a:effectLst>
              </a:rPr>
              <a:t>Prevention of Cardiovascular Problems</a:t>
            </a:r>
          </a:p>
          <a:p>
            <a:pPr algn="just"/>
            <a:r>
              <a:rPr lang="en-US" sz="1500" dirty="0"/>
              <a:t>The prevention of strokes includes modifying risk factors among individuals or the population. The management of strokes solely depends upon treating stroke pathophysiology (</a:t>
            </a:r>
            <a:r>
              <a:rPr lang="en-US" sz="1500" dirty="0" err="1"/>
              <a:t>Kuriakose</a:t>
            </a:r>
            <a:r>
              <a:rPr lang="en-US" sz="1500" dirty="0"/>
              <a:t> &amp; Xiao, 2020). Insufficient physical activities, poor food choices, and intake of nicotine and alcohol are the significant causes of heart disease among the population. Lifestyle modifications such as a healthy diet, proper intake of nutritious food, and healthy items would help individuals prevent heart diseases. Strokes can be prevented through indulging in physical activities, as these are known to reduce blood pressure, reducing the risk of strokes and other heart diseases. Maintaining a healthy weight is another critical preventative practice for strokes and heart diseases. Not only are stress and physical activities enough to prevent cardiovascular diseases like coronary artery disease, high blood pressure or hypertension, or strokes, but stress management is also essential to prevent the risk of cardiovascular diseases. Stress is a significant factor that enhances the risk of acute cardiovascular diseases (</a:t>
            </a:r>
            <a:r>
              <a:rPr lang="en-US" sz="1500" dirty="0" err="1"/>
              <a:t>Chinnaiyan</a:t>
            </a:r>
            <a:r>
              <a:rPr lang="en-US" sz="1500" dirty="0"/>
              <a:t>, 2019). </a:t>
            </a:r>
          </a:p>
        </p:txBody>
      </p:sp>
      <p:pic>
        <p:nvPicPr>
          <p:cNvPr id="17" name="Picture 16"/>
          <p:cNvPicPr>
            <a:picLocks noChangeAspect="1"/>
          </p:cNvPicPr>
          <p:nvPr/>
        </p:nvPicPr>
        <p:blipFill>
          <a:blip r:embed="rId5"/>
          <a:stretch>
            <a:fillRect/>
          </a:stretch>
        </p:blipFill>
        <p:spPr>
          <a:xfrm>
            <a:off x="8939808" y="289274"/>
            <a:ext cx="6712170" cy="4493741"/>
          </a:xfrm>
          <a:prstGeom prst="rect">
            <a:avLst/>
          </a:prstGeom>
          <a:ln w="28575">
            <a:solidFill>
              <a:schemeClr val="accent2">
                <a:lumMod val="75000"/>
              </a:schemeClr>
            </a:solidFill>
          </a:ln>
        </p:spPr>
      </p:pic>
    </p:spTree>
    <p:extLst>
      <p:ext uri="{BB962C8B-B14F-4D97-AF65-F5344CB8AC3E}">
        <p14:creationId xmlns:p14="http://schemas.microsoft.com/office/powerpoint/2010/main" val="1469921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29079"/>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0"/>
            <a:ext cx="19511963" cy="12960350"/>
          </a:xfrm>
          <a:solidFill>
            <a:schemeClr val="accent2">
              <a:lumMod val="40000"/>
              <a:lumOff val="60000"/>
            </a:schemeClr>
          </a:solidFill>
        </p:spPr>
        <p:txBody>
          <a:bodyPr>
            <a:noAutofit/>
          </a:bodyPr>
          <a:lstStyle/>
          <a:p>
            <a:endParaRPr lang="en-US" sz="1600" dirty="0"/>
          </a:p>
          <a:p>
            <a:pPr marL="0" indent="0" algn="ctr">
              <a:buNone/>
            </a:pPr>
            <a:r>
              <a:rPr lang="en-US" sz="5400" b="1" dirty="0">
                <a:solidFill>
                  <a:schemeClr val="accent2">
                    <a:lumMod val="50000"/>
                  </a:schemeClr>
                </a:solidFill>
                <a:effectLst>
                  <a:outerShdw blurRad="38100" dist="38100" dir="2700000" algn="tl">
                    <a:srgbClr val="000000">
                      <a:alpha val="43137"/>
                    </a:srgbClr>
                  </a:outerShdw>
                </a:effectLst>
              </a:rPr>
              <a:t>References </a:t>
            </a:r>
          </a:p>
          <a:p>
            <a:r>
              <a:rPr lang="en-US" sz="1600" dirty="0" err="1"/>
              <a:t>Allarakha</a:t>
            </a:r>
            <a:r>
              <a:rPr lang="en-US" sz="1600" dirty="0"/>
              <a:t>, S., 2022. </a:t>
            </a:r>
            <a:r>
              <a:rPr lang="en-US" sz="1600" i="1" dirty="0"/>
              <a:t>What are the four main functions of the heart?. </a:t>
            </a:r>
            <a:r>
              <a:rPr lang="en-US" sz="1600" dirty="0"/>
              <a:t>[Online]  Available at: </a:t>
            </a:r>
            <a:r>
              <a:rPr lang="en-US" sz="1600" dirty="0">
                <a:hlinkClick r:id="rId2"/>
              </a:rPr>
              <a:t>https://www.medicinenet.com/what_are_the_four_main_functions_of_the_heart/article.htm</a:t>
            </a:r>
            <a:r>
              <a:rPr lang="en-US" sz="1600" dirty="0"/>
              <a:t> [Accessed 13 February 2023].</a:t>
            </a:r>
          </a:p>
          <a:p>
            <a:r>
              <a:rPr lang="en-US" sz="1600" dirty="0"/>
              <a:t>Bailey, R., 2019</a:t>
            </a:r>
            <a:r>
              <a:rPr lang="en-US" sz="1600" i="1" dirty="0"/>
              <a:t>. The 3 Layers of the Heart Wall</a:t>
            </a:r>
            <a:r>
              <a:rPr lang="en-US" sz="1600" dirty="0"/>
              <a:t>. [Online]  Available at: </a:t>
            </a:r>
            <a:r>
              <a:rPr lang="en-US" sz="1600" dirty="0">
                <a:hlinkClick r:id="rId3"/>
              </a:rPr>
              <a:t>https://www.thoughtco.com/the-heart-wall-4022792</a:t>
            </a:r>
            <a:r>
              <a:rPr lang="en-US" sz="1600" dirty="0"/>
              <a:t> [Accessed 13 February 2023]. </a:t>
            </a:r>
          </a:p>
          <a:p>
            <a:r>
              <a:rPr lang="en-US" sz="1600" dirty="0"/>
              <a:t>Bailey, R. R., 2018. Lifestyle Modification for Secondary Stroke Prevention. </a:t>
            </a:r>
            <a:r>
              <a:rPr lang="en-US" sz="1600" i="1" dirty="0"/>
              <a:t>American Journal of Lifestyle Medicines</a:t>
            </a:r>
            <a:r>
              <a:rPr lang="en-US" sz="1600" dirty="0"/>
              <a:t>, 12(2), p. 140–147.</a:t>
            </a:r>
          </a:p>
          <a:p>
            <a:r>
              <a:rPr lang="en-US" sz="1600" dirty="0"/>
              <a:t>Beckerman, J., 2022. </a:t>
            </a:r>
            <a:r>
              <a:rPr lang="en-US" sz="1600" i="1" dirty="0"/>
              <a:t>Heart Attack</a:t>
            </a:r>
            <a:r>
              <a:rPr lang="en-US" sz="1600" dirty="0"/>
              <a:t>. [Online]  Available at: </a:t>
            </a:r>
            <a:r>
              <a:rPr lang="en-US" sz="1600" dirty="0">
                <a:hlinkClick r:id="rId4"/>
              </a:rPr>
              <a:t>https://www.webmd.com/heart-disease/guide/heart-disease-heart-attacks</a:t>
            </a:r>
            <a:r>
              <a:rPr lang="en-US" sz="1600" dirty="0"/>
              <a:t> [Accessed 13 February 2023].</a:t>
            </a:r>
          </a:p>
          <a:p>
            <a:r>
              <a:rPr lang="en-US" sz="1600" dirty="0"/>
              <a:t>Brown, R., 2022. </a:t>
            </a:r>
            <a:r>
              <a:rPr lang="en-US" sz="1600" i="1" dirty="0"/>
              <a:t>Stroke</a:t>
            </a:r>
            <a:r>
              <a:rPr lang="en-US" sz="1600" dirty="0"/>
              <a:t>. [Online]  Available at: </a:t>
            </a:r>
            <a:r>
              <a:rPr lang="en-US" sz="1600" dirty="0">
                <a:hlinkClick r:id="rId5"/>
              </a:rPr>
              <a:t>https://www.mayoclinic.org/diseases-conditions/stroke/symptoms-causes/syc-20350113</a:t>
            </a:r>
            <a:r>
              <a:rPr lang="en-US" sz="1600" dirty="0"/>
              <a:t> [Accessed 13 February 2023].</a:t>
            </a:r>
          </a:p>
          <a:p>
            <a:r>
              <a:rPr lang="en-US" sz="1600" dirty="0" err="1"/>
              <a:t>Chinnaiyan</a:t>
            </a:r>
            <a:r>
              <a:rPr lang="en-US" sz="1600" dirty="0"/>
              <a:t>, K., 2019. Role of stress management for cardiovascular disease prevention. </a:t>
            </a:r>
            <a:r>
              <a:rPr lang="en-US" sz="1600" i="1" dirty="0"/>
              <a:t>Current Opinion in Cardiology </a:t>
            </a:r>
            <a:r>
              <a:rPr lang="en-US" sz="1600" dirty="0"/>
              <a:t>, 34(5), pp. 531-535.</a:t>
            </a:r>
          </a:p>
          <a:p>
            <a:r>
              <a:rPr lang="en-US" sz="1600" dirty="0"/>
              <a:t>Cleveland Clinic, 2021. </a:t>
            </a:r>
            <a:r>
              <a:rPr lang="en-US" sz="1600" i="1" dirty="0"/>
              <a:t>Circulatory System</a:t>
            </a:r>
            <a:r>
              <a:rPr lang="en-US" sz="1600" dirty="0"/>
              <a:t>. [Online]  Available at: </a:t>
            </a:r>
            <a:r>
              <a:rPr lang="en-US" sz="1600" dirty="0">
                <a:hlinkClick r:id="rId6"/>
              </a:rPr>
              <a:t>https://my.clevelandclinic.org/health/body/21775-circulatory-system</a:t>
            </a:r>
            <a:r>
              <a:rPr lang="en-US" sz="1600" dirty="0"/>
              <a:t> [Accessed 13 February 2023].</a:t>
            </a:r>
          </a:p>
          <a:p>
            <a:r>
              <a:rPr lang="en-US" sz="1600" dirty="0"/>
              <a:t>Cleveland Clinic, 2022. </a:t>
            </a:r>
            <a:r>
              <a:rPr lang="en-US" sz="1600" i="1" dirty="0"/>
              <a:t>Echocardiogram</a:t>
            </a:r>
            <a:r>
              <a:rPr lang="en-US" sz="1600" dirty="0"/>
              <a:t>. [Online]  Available at: </a:t>
            </a:r>
            <a:r>
              <a:rPr lang="en-US" sz="1600" dirty="0">
                <a:hlinkClick r:id="rId7"/>
              </a:rPr>
              <a:t>https://my.clevelandclinic.org/health/diagnostics/16947-echocardiogram</a:t>
            </a:r>
            <a:r>
              <a:rPr lang="en-US" sz="1600" dirty="0"/>
              <a:t> [Accessed 13 February 2023].</a:t>
            </a:r>
          </a:p>
          <a:p>
            <a:r>
              <a:rPr lang="en-US" sz="1600" dirty="0" err="1"/>
              <a:t>Crumbie</a:t>
            </a:r>
            <a:r>
              <a:rPr lang="en-US" sz="1600" dirty="0"/>
              <a:t>, L., 2022. </a:t>
            </a:r>
            <a:r>
              <a:rPr lang="en-US" sz="1600" i="1" dirty="0"/>
              <a:t>Cardiac cycle</a:t>
            </a:r>
            <a:r>
              <a:rPr lang="en-US" sz="1600" dirty="0"/>
              <a:t>. [Online]  Available at: </a:t>
            </a:r>
            <a:r>
              <a:rPr lang="en-US" sz="1600" dirty="0">
                <a:hlinkClick r:id="rId8"/>
              </a:rPr>
              <a:t>https://www.kenhub.com/en/library/anatomy/cardiac-cycle</a:t>
            </a:r>
            <a:r>
              <a:rPr lang="en-US" sz="1600" dirty="0"/>
              <a:t> [Accessed 13 February 2023].</a:t>
            </a:r>
          </a:p>
          <a:p>
            <a:r>
              <a:rPr lang="en-US" sz="1600" dirty="0"/>
              <a:t>German Heart Centre, 2022. </a:t>
            </a:r>
            <a:r>
              <a:rPr lang="en-US" sz="1600" i="1" dirty="0"/>
              <a:t>UNDERSTANDING THE ROLE OF THE AORTA. </a:t>
            </a:r>
            <a:r>
              <a:rPr lang="en-US" sz="1600" dirty="0"/>
              <a:t>[Online]  Available at: </a:t>
            </a:r>
            <a:r>
              <a:rPr lang="en-US" sz="1600" dirty="0">
                <a:hlinkClick r:id="rId9"/>
              </a:rPr>
              <a:t>https://www.german-heart-centre.com/news/role-of-the-aorta/</a:t>
            </a:r>
            <a:r>
              <a:rPr lang="en-US" sz="1600" dirty="0"/>
              <a:t> [Accessed 13 February 2023].</a:t>
            </a:r>
          </a:p>
          <a:p>
            <a:r>
              <a:rPr lang="en-US" sz="1600" dirty="0"/>
              <a:t>InformedHealth.org , 2019. What does blood do?. In</a:t>
            </a:r>
            <a:r>
              <a:rPr lang="en-US" sz="1600" i="1" dirty="0"/>
              <a:t>: InformedHealth.org</a:t>
            </a:r>
            <a:r>
              <a:rPr lang="en-US" sz="1600" dirty="0"/>
              <a:t>. Cologne: Institute for Quality and Efficiency in Health Care, pp. 1-20.</a:t>
            </a:r>
          </a:p>
          <a:p>
            <a:r>
              <a:rPr lang="en-US" sz="1600" dirty="0" err="1"/>
              <a:t>Kuriakose</a:t>
            </a:r>
            <a:r>
              <a:rPr lang="en-US" sz="1600" dirty="0"/>
              <a:t>, D. &amp; Xiao, Z., 2020. Pathophysiology and Treatment of Stroke: Present Status and Future Perspectives. </a:t>
            </a:r>
            <a:r>
              <a:rPr lang="en-US" sz="1600" i="1" dirty="0"/>
              <a:t>International Journal of Molecular Science</a:t>
            </a:r>
            <a:r>
              <a:rPr lang="en-US" sz="1600" dirty="0"/>
              <a:t>, 21(20), pp. 1-10.</a:t>
            </a:r>
          </a:p>
          <a:p>
            <a:r>
              <a:rPr lang="en-US" sz="1600" dirty="0"/>
              <a:t>Lydia, C. B. &amp; Bracken, B., 2022. Physiology, Pulmonary Circulation. In: </a:t>
            </a:r>
            <a:r>
              <a:rPr lang="en-US" sz="1600" dirty="0" err="1"/>
              <a:t>StatPearls</a:t>
            </a:r>
            <a:r>
              <a:rPr lang="en-US" sz="1600" dirty="0"/>
              <a:t>. </a:t>
            </a:r>
            <a:r>
              <a:rPr lang="en-US" sz="1600" dirty="0" err="1"/>
              <a:t>s.l.:Treasure</a:t>
            </a:r>
            <a:r>
              <a:rPr lang="en-US" sz="1600" dirty="0"/>
              <a:t> Island </a:t>
            </a:r>
            <a:r>
              <a:rPr lang="en-US" sz="1600" i="1" dirty="0" err="1"/>
              <a:t>StatPearls</a:t>
            </a:r>
            <a:r>
              <a:rPr lang="en-US" sz="1600" dirty="0"/>
              <a:t> Publishing, pp. 1-10.</a:t>
            </a:r>
          </a:p>
          <a:p>
            <a:r>
              <a:rPr lang="en-US" sz="1600" dirty="0"/>
              <a:t>Medline Plus, 2021. </a:t>
            </a:r>
            <a:r>
              <a:rPr lang="en-US" sz="1600" i="1" dirty="0"/>
              <a:t>Heart and vascular services</a:t>
            </a:r>
            <a:r>
              <a:rPr lang="en-US" sz="1600" dirty="0"/>
              <a:t>. [Online]  Available at: </a:t>
            </a:r>
            <a:r>
              <a:rPr lang="en-US" sz="1600" dirty="0">
                <a:hlinkClick r:id="rId10"/>
              </a:rPr>
              <a:t>https://medlineplus.gov/ency/article/007459.htm#:~:text=The%20cardiovascular%20system%20delivers%20oxygen,body%20temperature%2C%20among%20other%20things</a:t>
            </a:r>
            <a:r>
              <a:rPr lang="en-US" sz="1600" dirty="0"/>
              <a:t>. [Accessed 11 February 2023].</a:t>
            </a:r>
          </a:p>
          <a:p>
            <a:r>
              <a:rPr lang="en-US" sz="1600" dirty="0"/>
              <a:t>Medline Plus, 2022. </a:t>
            </a:r>
            <a:r>
              <a:rPr lang="en-US" sz="1600" i="1" dirty="0"/>
              <a:t>Cardiac conduction system</a:t>
            </a:r>
            <a:r>
              <a:rPr lang="en-US" sz="1600" dirty="0"/>
              <a:t>. [Online]  Available at: </a:t>
            </a:r>
            <a:r>
              <a:rPr lang="en-US" sz="1600" dirty="0">
                <a:hlinkClick r:id="rId11"/>
              </a:rPr>
              <a:t>https://medlineplus.gov/ency/anatomyvideos/000021.htm</a:t>
            </a:r>
            <a:r>
              <a:rPr lang="en-US" sz="1600" dirty="0"/>
              <a:t> [Accessed 13 February 2023].</a:t>
            </a:r>
          </a:p>
          <a:p>
            <a:r>
              <a:rPr lang="en-US" sz="1600" dirty="0" err="1"/>
              <a:t>Metkus</a:t>
            </a:r>
            <a:r>
              <a:rPr lang="en-US" sz="1600" dirty="0"/>
              <a:t>, T. S. &amp; </a:t>
            </a:r>
            <a:r>
              <a:rPr lang="en-US" sz="1600" dirty="0" err="1"/>
              <a:t>Dugdale</a:t>
            </a:r>
            <a:r>
              <a:rPr lang="en-US" sz="1600" dirty="0"/>
              <a:t>, D. C., 2022. </a:t>
            </a:r>
            <a:r>
              <a:rPr lang="en-US" sz="1600" i="1" dirty="0"/>
              <a:t>Circulation of blood through the heart</a:t>
            </a:r>
            <a:r>
              <a:rPr lang="en-US" sz="1600" dirty="0"/>
              <a:t>. [Online]  Available at: </a:t>
            </a:r>
            <a:r>
              <a:rPr lang="en-US" sz="1600" dirty="0">
                <a:hlinkClick r:id="rId12"/>
              </a:rPr>
              <a:t>https://medlineplus.gov/ency/imagepages/19387.htm#:~:text=Blood%20comes%20into%20the%20right,body's%20tissues%20through%20the%20aorta</a:t>
            </a:r>
            <a:r>
              <a:rPr lang="en-US" sz="1600" dirty="0"/>
              <a:t>. [Accessed 13 February 2023].</a:t>
            </a:r>
          </a:p>
          <a:p>
            <a:r>
              <a:rPr lang="en-US" sz="1600" dirty="0"/>
              <a:t>NHS Forms, 2022. </a:t>
            </a:r>
            <a:r>
              <a:rPr lang="en-US" sz="1600" i="1" dirty="0"/>
              <a:t>Understanding how your heart functions</a:t>
            </a:r>
            <a:r>
              <a:rPr lang="en-US" sz="1600" dirty="0"/>
              <a:t>. [Online]  Available at: </a:t>
            </a:r>
            <a:r>
              <a:rPr lang="en-US" sz="1600" dirty="0">
                <a:hlinkClick r:id="rId13"/>
              </a:rPr>
              <a:t>https://www.nhsinform.scot/illnesses-and-conditions/heart-and-blood-vessels/about-the-heart/understanding-how-your-heart-functions</a:t>
            </a:r>
            <a:r>
              <a:rPr lang="en-US" sz="1600" dirty="0"/>
              <a:t> [Accessed 11 February 2023].</a:t>
            </a:r>
          </a:p>
          <a:p>
            <a:r>
              <a:rPr lang="en-US" sz="1600" dirty="0" err="1"/>
              <a:t>Padala</a:t>
            </a:r>
            <a:r>
              <a:rPr lang="en-US" sz="1600" dirty="0"/>
              <a:t>, S. K., Cabrera, J.-A. &amp; </a:t>
            </a:r>
            <a:r>
              <a:rPr lang="en-US" sz="1600" dirty="0" err="1"/>
              <a:t>Ellenbogen</a:t>
            </a:r>
            <a:r>
              <a:rPr lang="en-US" sz="1600" dirty="0"/>
              <a:t>, K. A., 2020. Anatomy of the cardiac conduction system. </a:t>
            </a:r>
            <a:r>
              <a:rPr lang="en-US" sz="1600" i="1" dirty="0"/>
              <a:t>Pacing and Clinical Electrophysiology</a:t>
            </a:r>
            <a:r>
              <a:rPr lang="en-US" sz="1600" dirty="0"/>
              <a:t>, 44(1), pp. 15-25.</a:t>
            </a:r>
          </a:p>
          <a:p>
            <a:r>
              <a:rPr lang="en-US" sz="1600" dirty="0"/>
              <a:t>Rehab, F., 2022. </a:t>
            </a:r>
            <a:r>
              <a:rPr lang="en-US" sz="1600" i="1" dirty="0"/>
              <a:t>Surgery for Hemorrhagic Stroke vs. Ischemic Stroke: What Will Doctors Choose</a:t>
            </a:r>
            <a:r>
              <a:rPr lang="en-US" sz="1600" dirty="0"/>
              <a:t>?. [Online]  Available at: </a:t>
            </a:r>
            <a:r>
              <a:rPr lang="en-US" sz="1600" dirty="0">
                <a:hlinkClick r:id="rId14"/>
              </a:rPr>
              <a:t>https://www.flintrehab.com/stroke-surgery/</a:t>
            </a:r>
            <a:r>
              <a:rPr lang="en-US" sz="1600" dirty="0"/>
              <a:t> [Accessed 13 February 2023].</a:t>
            </a:r>
          </a:p>
          <a:p>
            <a:r>
              <a:rPr lang="en-US" sz="1600" dirty="0" err="1"/>
              <a:t>Sapkota</a:t>
            </a:r>
            <a:r>
              <a:rPr lang="en-US" sz="1600" dirty="0"/>
              <a:t>, A., 2022. </a:t>
            </a:r>
            <a:r>
              <a:rPr lang="en-US" sz="1600" i="1" dirty="0"/>
              <a:t>Blood Cells- Definition and Types with Structure and Functions</a:t>
            </a:r>
            <a:r>
              <a:rPr lang="en-US" sz="1600" dirty="0"/>
              <a:t>. [Online]  Available at: </a:t>
            </a:r>
            <a:r>
              <a:rPr lang="en-US" sz="1600" dirty="0">
                <a:hlinkClick r:id="rId15"/>
              </a:rPr>
              <a:t>https://microbenotes.com/blood-cells/</a:t>
            </a:r>
            <a:r>
              <a:rPr lang="en-US" sz="1600" dirty="0"/>
              <a:t> [Accessed 13 February 2023].</a:t>
            </a:r>
          </a:p>
          <a:p>
            <a:r>
              <a:rPr lang="en-US" sz="1600" dirty="0"/>
              <a:t>Tucker, W. D., </a:t>
            </a:r>
            <a:r>
              <a:rPr lang="en-US" sz="1600" dirty="0" err="1"/>
              <a:t>Yingyot</a:t>
            </a:r>
            <a:r>
              <a:rPr lang="en-US" sz="1600" dirty="0"/>
              <a:t>, A. &amp; </a:t>
            </a:r>
            <a:r>
              <a:rPr lang="en-US" sz="1600" dirty="0" err="1"/>
              <a:t>Kunal</a:t>
            </a:r>
            <a:r>
              <a:rPr lang="en-US" sz="1600" dirty="0"/>
              <a:t>, M., 2022. Anatomy, Blood Vessels. In</a:t>
            </a:r>
            <a:r>
              <a:rPr lang="en-US" sz="1600" i="1" dirty="0"/>
              <a:t>: </a:t>
            </a:r>
            <a:r>
              <a:rPr lang="en-US" sz="1600" i="1" dirty="0" err="1"/>
              <a:t>StatPearls</a:t>
            </a:r>
            <a:r>
              <a:rPr lang="en-US" sz="1600" dirty="0"/>
              <a:t>. </a:t>
            </a:r>
            <a:r>
              <a:rPr lang="en-US" sz="1600" dirty="0" err="1"/>
              <a:t>s.l.:Treasure</a:t>
            </a:r>
            <a:r>
              <a:rPr lang="en-US" sz="1600" dirty="0"/>
              <a:t> Island </a:t>
            </a:r>
            <a:r>
              <a:rPr lang="en-US" sz="1600" dirty="0" err="1"/>
              <a:t>StatPearl</a:t>
            </a:r>
            <a:r>
              <a:rPr lang="en-US" sz="1600" dirty="0"/>
              <a:t> Publishing .</a:t>
            </a:r>
          </a:p>
          <a:p>
            <a:r>
              <a:rPr lang="en-US" sz="1600" dirty="0" err="1"/>
              <a:t>Yeh</a:t>
            </a:r>
            <a:r>
              <a:rPr lang="en-US" sz="1600" dirty="0"/>
              <a:t>, J., 2019. </a:t>
            </a:r>
            <a:r>
              <a:rPr lang="en-US" sz="1600" i="1" dirty="0"/>
              <a:t>Lifestyle changes to lower heart disease risk. </a:t>
            </a:r>
            <a:r>
              <a:rPr lang="en-US" sz="1600" dirty="0"/>
              <a:t>[Online] Available at: </a:t>
            </a:r>
            <a:r>
              <a:rPr lang="en-US" sz="1600" dirty="0">
                <a:hlinkClick r:id="rId16"/>
              </a:rPr>
              <a:t>https://www.health.harvard.edu/blog/lifestyle-changes-to-lower-heart-disease-risk-2019110218125</a:t>
            </a:r>
            <a:r>
              <a:rPr lang="en-US" sz="1600" dirty="0"/>
              <a:t> [Accessed 13 February 2023].</a:t>
            </a:r>
          </a:p>
        </p:txBody>
      </p:sp>
    </p:spTree>
    <p:extLst>
      <p:ext uri="{BB962C8B-B14F-4D97-AF65-F5344CB8AC3E}">
        <p14:creationId xmlns:p14="http://schemas.microsoft.com/office/powerpoint/2010/main" val="1963947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415</TotalTime>
  <Words>3286</Words>
  <Application>Microsoft Macintosh PowerPoint</Application>
  <PresentationFormat>Custom</PresentationFormat>
  <Paragraphs>70</Paragraphs>
  <Slides>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BMHP5003  Introduction to Physiology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Huma Shamas (2030024)</cp:lastModifiedBy>
  <cp:revision>27</cp:revision>
  <dcterms:created xsi:type="dcterms:W3CDTF">2023-02-13T05:18:32Z</dcterms:created>
  <dcterms:modified xsi:type="dcterms:W3CDTF">2023-02-24T00:16:46Z</dcterms:modified>
</cp:coreProperties>
</file>