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57" r:id="rId4"/>
    <p:sldId id="258" r:id="rId5"/>
    <p:sldId id="259" r:id="rId6"/>
    <p:sldId id="260" r:id="rId7"/>
    <p:sldId id="264"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0EDE5-A97B-41DA-A920-FE6AE8269D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30E807-810A-4475-8E82-57E954311A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69CAD2-41FB-4537-8A9A-DE2BCDD0ADC1}"/>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5" name="Footer Placeholder 4">
            <a:extLst>
              <a:ext uri="{FF2B5EF4-FFF2-40B4-BE49-F238E27FC236}">
                <a16:creationId xmlns:a16="http://schemas.microsoft.com/office/drawing/2014/main" id="{13BA05E6-18CA-4313-8CBC-29EBFCDBC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3B196-F675-4766-9646-2A2B63F0F495}"/>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2212341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73054-9E80-4BFD-92C7-05DD2FB0DB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93C8C8-36DD-406D-AB44-665D716A6EC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0EB63-0A86-4D75-B02A-D15E1D9408A6}"/>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5" name="Footer Placeholder 4">
            <a:extLst>
              <a:ext uri="{FF2B5EF4-FFF2-40B4-BE49-F238E27FC236}">
                <a16:creationId xmlns:a16="http://schemas.microsoft.com/office/drawing/2014/main" id="{F1200DF2-1660-4535-B409-76B478A08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B69D8-4E17-46D7-88B5-783ED8CC8F29}"/>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2166525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F3046-637C-4CEC-8ECA-F4DEED8652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B03109-195A-4168-9694-492E6DB563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B1BD1A7-7ADB-4517-88FA-A0B06CB34339}"/>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5" name="Footer Placeholder 4">
            <a:extLst>
              <a:ext uri="{FF2B5EF4-FFF2-40B4-BE49-F238E27FC236}">
                <a16:creationId xmlns:a16="http://schemas.microsoft.com/office/drawing/2014/main" id="{FB41756D-E202-4BDC-BA0A-0B88AD2784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81AEAE-593E-4F60-980E-C18C5ADE0914}"/>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2820113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9D1F5-0472-4E97-B679-B03793004F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3E0789-E04E-4E68-86B4-2A262C1CFAB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F5BA8C-26E8-4119-8D1F-22ED30ACB9C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8ABA4F-8EF7-41C4-AD28-CCAF7A746DC8}"/>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6" name="Footer Placeholder 5">
            <a:extLst>
              <a:ext uri="{FF2B5EF4-FFF2-40B4-BE49-F238E27FC236}">
                <a16:creationId xmlns:a16="http://schemas.microsoft.com/office/drawing/2014/main" id="{EC392759-B94B-4F32-AD64-D27E8DBFE6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2E9E64-1243-4ABB-AD01-96B4AF61FBAD}"/>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18975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E741F-577A-48AA-95B4-FF5E7638EA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062533-3DB6-4A74-8091-C8D8358014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64D19C4-D9FD-421E-AF9B-634182FF231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7598FB-982D-40A4-923B-B37E175D6B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B4F4584-6D58-442D-A417-7BE76971FA4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2E3A00-8F9E-4142-8AA0-763F241684BD}"/>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8" name="Footer Placeholder 7">
            <a:extLst>
              <a:ext uri="{FF2B5EF4-FFF2-40B4-BE49-F238E27FC236}">
                <a16:creationId xmlns:a16="http://schemas.microsoft.com/office/drawing/2014/main" id="{FFF7285D-EE0C-419C-9C01-535B788040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09B960-9EAB-4F7C-891F-041859A6355B}"/>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551109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123C7-C844-4A9D-B946-10843F0268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A9B967-C477-4D56-806F-7163F22C675D}"/>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4" name="Footer Placeholder 3">
            <a:extLst>
              <a:ext uri="{FF2B5EF4-FFF2-40B4-BE49-F238E27FC236}">
                <a16:creationId xmlns:a16="http://schemas.microsoft.com/office/drawing/2014/main" id="{39736B2E-046E-4F34-A8F0-E51D36F8D4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F6C4A0-B47B-48E8-AFA7-A21E4AE01636}"/>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3008948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B5F7A8-46B0-47FE-A57C-ACF7C95438AE}"/>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3" name="Footer Placeholder 2">
            <a:extLst>
              <a:ext uri="{FF2B5EF4-FFF2-40B4-BE49-F238E27FC236}">
                <a16:creationId xmlns:a16="http://schemas.microsoft.com/office/drawing/2014/main" id="{AEC568F2-4254-43C8-8CEF-42DDBFA729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D1A0E9-098F-4D43-B780-F3A33BFCD8C3}"/>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3367941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45EFA-103B-4DA3-A39A-43609AB27A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4CE544-9653-4527-B7D6-8493685C9E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CB2CD9-421D-4D73-999F-4AAB5642B2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0325D7A-27D1-4A1E-A433-71AA543011B0}"/>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6" name="Footer Placeholder 5">
            <a:extLst>
              <a:ext uri="{FF2B5EF4-FFF2-40B4-BE49-F238E27FC236}">
                <a16:creationId xmlns:a16="http://schemas.microsoft.com/office/drawing/2014/main" id="{F4757477-302C-4D74-B315-E9684C917E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033814-6491-4C68-A0ED-717BF3BABA27}"/>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3283073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D348-54DF-4214-B664-A4DD410667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D773F0-2E93-4DF9-AA5F-E99D5C16F2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247859-B131-4526-99C6-CBDFE89C5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E84CE02-BB85-4155-BB43-47B6CF7CE866}"/>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6" name="Footer Placeholder 5">
            <a:extLst>
              <a:ext uri="{FF2B5EF4-FFF2-40B4-BE49-F238E27FC236}">
                <a16:creationId xmlns:a16="http://schemas.microsoft.com/office/drawing/2014/main" id="{DA188FF5-4A8F-4866-8E23-614BEF4129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C44BFE-FCC8-42E5-86B7-D3DAA762FA10}"/>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2392605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81D45-BBD1-4CA7-9F43-65BD6D3E1D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A9D172-C457-4DF9-B839-DAD3E86A8B5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E86EF2-948A-40E7-A932-7C4D2C63F9D8}"/>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5" name="Footer Placeholder 4">
            <a:extLst>
              <a:ext uri="{FF2B5EF4-FFF2-40B4-BE49-F238E27FC236}">
                <a16:creationId xmlns:a16="http://schemas.microsoft.com/office/drawing/2014/main" id="{B0C77504-B85C-4C6F-A30D-90406B674C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34EB3-5C20-4F8C-8241-E918BA802C81}"/>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713802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5ED5C8-B9BE-4C06-BD74-C0E9086253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43A562-5FC6-4DD0-80D4-4426E3FD9E8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6E071B-75E2-4DFF-89A8-D6BE4F65F17D}"/>
              </a:ext>
            </a:extLst>
          </p:cNvPr>
          <p:cNvSpPr>
            <a:spLocks noGrp="1"/>
          </p:cNvSpPr>
          <p:nvPr>
            <p:ph type="dt" sz="half" idx="10"/>
          </p:nvPr>
        </p:nvSpPr>
        <p:spPr/>
        <p:txBody>
          <a:bodyPr/>
          <a:lstStyle/>
          <a:p>
            <a:fld id="{D68CA3D9-3BEA-4C7D-9AA3-E7F28A1EE0F0}" type="datetimeFigureOut">
              <a:rPr lang="en-GB" smtClean="0"/>
              <a:t>23/03/2018</a:t>
            </a:fld>
            <a:endParaRPr lang="en-GB"/>
          </a:p>
        </p:txBody>
      </p:sp>
      <p:sp>
        <p:nvSpPr>
          <p:cNvPr id="5" name="Footer Placeholder 4">
            <a:extLst>
              <a:ext uri="{FF2B5EF4-FFF2-40B4-BE49-F238E27FC236}">
                <a16:creationId xmlns:a16="http://schemas.microsoft.com/office/drawing/2014/main" id="{2EB00A1D-0EA9-4E6D-926E-330D0D16A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C2676-201C-4775-9FB4-75028DAF7195}"/>
              </a:ext>
            </a:extLst>
          </p:cNvPr>
          <p:cNvSpPr>
            <a:spLocks noGrp="1"/>
          </p:cNvSpPr>
          <p:nvPr>
            <p:ph type="sldNum" sz="quarter" idx="12"/>
          </p:nvPr>
        </p:nvSpPr>
        <p:spPr/>
        <p:txBody>
          <a:bodyPr/>
          <a:lstStyle/>
          <a:p>
            <a:fld id="{03FE860C-8BE6-46B3-8087-A1B31D23D0EB}" type="slidenum">
              <a:rPr lang="en-GB" smtClean="0"/>
              <a:t>‹#›</a:t>
            </a:fld>
            <a:endParaRPr lang="en-GB"/>
          </a:p>
        </p:txBody>
      </p:sp>
    </p:spTree>
    <p:extLst>
      <p:ext uri="{BB962C8B-B14F-4D97-AF65-F5344CB8AC3E}">
        <p14:creationId xmlns:p14="http://schemas.microsoft.com/office/powerpoint/2010/main" val="385249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3C5973-DD7A-4BBE-863B-42F247B8CC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A54B12-61A0-4541-8C67-87F4317401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03D301-AF78-4384-84E9-831FDCDE06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8CA3D9-3BEA-4C7D-9AA3-E7F28A1EE0F0}" type="datetimeFigureOut">
              <a:rPr lang="en-GB" smtClean="0"/>
              <a:t>23/03/2018</a:t>
            </a:fld>
            <a:endParaRPr lang="en-GB"/>
          </a:p>
        </p:txBody>
      </p:sp>
      <p:sp>
        <p:nvSpPr>
          <p:cNvPr id="5" name="Footer Placeholder 4">
            <a:extLst>
              <a:ext uri="{FF2B5EF4-FFF2-40B4-BE49-F238E27FC236}">
                <a16:creationId xmlns:a16="http://schemas.microsoft.com/office/drawing/2014/main" id="{BF74413F-304A-485C-8B32-6EB017FF4E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F37A02-3E13-44B7-A3DD-4DF1EE2FE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E860C-8BE6-46B3-8087-A1B31D23D0EB}" type="slidenum">
              <a:rPr lang="en-GB" smtClean="0"/>
              <a:t>‹#›</a:t>
            </a:fld>
            <a:endParaRPr lang="en-GB"/>
          </a:p>
        </p:txBody>
      </p:sp>
    </p:spTree>
    <p:extLst>
      <p:ext uri="{BB962C8B-B14F-4D97-AF65-F5344CB8AC3E}">
        <p14:creationId xmlns:p14="http://schemas.microsoft.com/office/powerpoint/2010/main" val="3385263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923A5-B76F-427D-84F5-595C9362B870}"/>
              </a:ext>
            </a:extLst>
          </p:cNvPr>
          <p:cNvSpPr>
            <a:spLocks noGrp="1"/>
          </p:cNvSpPr>
          <p:nvPr>
            <p:ph type="ctrTitle"/>
          </p:nvPr>
        </p:nvSpPr>
        <p:spPr/>
        <p:txBody>
          <a:bodyPr/>
          <a:lstStyle/>
          <a:p>
            <a:r>
              <a:rPr lang="en-GB" dirty="0"/>
              <a:t>Z specification</a:t>
            </a:r>
            <a:br>
              <a:rPr lang="en-GB" dirty="0"/>
            </a:br>
            <a:r>
              <a:rPr lang="en-GB" dirty="0"/>
              <a:t>A Computer Log In example</a:t>
            </a:r>
          </a:p>
        </p:txBody>
      </p:sp>
      <p:sp>
        <p:nvSpPr>
          <p:cNvPr id="3" name="Subtitle 2">
            <a:extLst>
              <a:ext uri="{FF2B5EF4-FFF2-40B4-BE49-F238E27FC236}">
                <a16:creationId xmlns:a16="http://schemas.microsoft.com/office/drawing/2014/main" id="{3ACC591A-17E4-44C1-B12C-BE7351275DC3}"/>
              </a:ext>
            </a:extLst>
          </p:cNvPr>
          <p:cNvSpPr>
            <a:spLocks noGrp="1"/>
          </p:cNvSpPr>
          <p:nvPr>
            <p:ph type="subTitle" idx="1"/>
          </p:nvPr>
        </p:nvSpPr>
        <p:spPr/>
        <p:txBody>
          <a:bodyPr/>
          <a:lstStyle/>
          <a:p>
            <a:r>
              <a:rPr lang="en-GB" dirty="0"/>
              <a:t>To be read in conjunction with the example initial specification document and the David Lightfoot’s text Formal Specification Using Z [1]</a:t>
            </a:r>
          </a:p>
          <a:p>
            <a:r>
              <a:rPr lang="en-GB" dirty="0"/>
              <a:t>A detailed description of the system in narrative form accompanies this presentation so we will show only the relevant parts when necessary</a:t>
            </a:r>
          </a:p>
        </p:txBody>
      </p:sp>
    </p:spTree>
    <p:extLst>
      <p:ext uri="{BB962C8B-B14F-4D97-AF65-F5344CB8AC3E}">
        <p14:creationId xmlns:p14="http://schemas.microsoft.com/office/powerpoint/2010/main" val="937809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C2AD-E5E4-429D-B727-67915F9B2ADC}"/>
              </a:ext>
            </a:extLst>
          </p:cNvPr>
          <p:cNvSpPr>
            <a:spLocks noGrp="1"/>
          </p:cNvSpPr>
          <p:nvPr>
            <p:ph type="title"/>
          </p:nvPr>
        </p:nvSpPr>
        <p:spPr>
          <a:xfrm>
            <a:off x="838200" y="1234440"/>
            <a:ext cx="10515600" cy="1325563"/>
          </a:xfrm>
        </p:spPr>
        <p:txBody>
          <a:bodyPr>
            <a:normAutofit fontScale="90000"/>
          </a:bodyPr>
          <a:lstStyle/>
          <a:p>
            <a:pPr algn="ctr"/>
            <a:r>
              <a:rPr lang="en-GB" sz="8800" b="1" dirty="0" err="1"/>
              <a:t>Sencond</a:t>
            </a:r>
            <a:r>
              <a:rPr lang="en-GB" sz="8800" b="1"/>
              <a:t> Iteration </a:t>
            </a:r>
            <a:r>
              <a:rPr lang="en-GB" sz="8800" b="1" dirty="0"/>
              <a:t>of our Specification</a:t>
            </a:r>
          </a:p>
        </p:txBody>
      </p:sp>
      <p:sp>
        <p:nvSpPr>
          <p:cNvPr id="4" name="TextBox 3">
            <a:extLst>
              <a:ext uri="{FF2B5EF4-FFF2-40B4-BE49-F238E27FC236}">
                <a16:creationId xmlns:a16="http://schemas.microsoft.com/office/drawing/2014/main" id="{040DCFB0-32F9-47BC-A6B2-A4D5DE4B08B5}"/>
              </a:ext>
            </a:extLst>
          </p:cNvPr>
          <p:cNvSpPr txBox="1"/>
          <p:nvPr/>
        </p:nvSpPr>
        <p:spPr>
          <a:xfrm>
            <a:off x="914400" y="3429000"/>
            <a:ext cx="10241280" cy="2308324"/>
          </a:xfrm>
          <a:prstGeom prst="rect">
            <a:avLst/>
          </a:prstGeom>
          <a:noFill/>
        </p:spPr>
        <p:txBody>
          <a:bodyPr wrap="square" rtlCol="0">
            <a:spAutoFit/>
          </a:bodyPr>
          <a:lstStyle/>
          <a:p>
            <a:r>
              <a:rPr lang="en-GB" dirty="0"/>
              <a:t>1 Define Types</a:t>
            </a:r>
          </a:p>
          <a:p>
            <a:r>
              <a:rPr lang="en-GB" dirty="0"/>
              <a:t>2 Define Basic State Schema</a:t>
            </a:r>
          </a:p>
          <a:p>
            <a:r>
              <a:rPr lang="en-GB" dirty="0"/>
              <a:t>3 Define Initialization schema</a:t>
            </a:r>
          </a:p>
          <a:p>
            <a:r>
              <a:rPr lang="en-GB" dirty="0"/>
              <a:t>4 Essential operations partial schemas ( some error checking):</a:t>
            </a:r>
          </a:p>
          <a:p>
            <a:pPr marL="285750" indent="-285750">
              <a:buFont typeface="Arial" panose="020B0604020202020204" pitchFamily="34" charset="0"/>
              <a:buChar char="•"/>
            </a:pPr>
            <a:r>
              <a:rPr lang="en-GB" dirty="0" err="1"/>
              <a:t>AddUser</a:t>
            </a:r>
            <a:endParaRPr lang="en-GB" dirty="0"/>
          </a:p>
          <a:p>
            <a:pPr marL="285750" indent="-285750">
              <a:buFont typeface="Arial" panose="020B0604020202020204" pitchFamily="34" charset="0"/>
              <a:buChar char="•"/>
            </a:pPr>
            <a:r>
              <a:rPr lang="en-GB" dirty="0" err="1"/>
              <a:t>RemoveUser</a:t>
            </a:r>
            <a:endParaRPr lang="en-GB" dirty="0"/>
          </a:p>
          <a:p>
            <a:pPr marL="285750" indent="-285750">
              <a:buFont typeface="Arial" panose="020B0604020202020204" pitchFamily="34" charset="0"/>
              <a:buChar char="•"/>
            </a:pPr>
            <a:r>
              <a:rPr lang="en-GB" dirty="0" err="1"/>
              <a:t>LogIn</a:t>
            </a:r>
            <a:endParaRPr lang="en-GB" dirty="0"/>
          </a:p>
          <a:p>
            <a:pPr marL="285750" indent="-285750">
              <a:buFont typeface="Arial" panose="020B0604020202020204" pitchFamily="34" charset="0"/>
              <a:buChar char="•"/>
            </a:pPr>
            <a:r>
              <a:rPr lang="en-GB" dirty="0" err="1"/>
              <a:t>LogOut</a:t>
            </a:r>
            <a:endParaRPr lang="en-GB" dirty="0"/>
          </a:p>
        </p:txBody>
      </p:sp>
    </p:spTree>
    <p:extLst>
      <p:ext uri="{BB962C8B-B14F-4D97-AF65-F5344CB8AC3E}">
        <p14:creationId xmlns:p14="http://schemas.microsoft.com/office/powerpoint/2010/main" val="995886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AAC054-C076-4FDE-9615-41E5014823EC}"/>
              </a:ext>
            </a:extLst>
          </p:cNvPr>
          <p:cNvSpPr txBox="1"/>
          <p:nvPr/>
        </p:nvSpPr>
        <p:spPr>
          <a:xfrm>
            <a:off x="1456660" y="223283"/>
            <a:ext cx="9675627" cy="769441"/>
          </a:xfrm>
          <a:prstGeom prst="rect">
            <a:avLst/>
          </a:prstGeom>
          <a:noFill/>
        </p:spPr>
        <p:txBody>
          <a:bodyPr wrap="square" rtlCol="0">
            <a:spAutoFit/>
          </a:bodyPr>
          <a:lstStyle/>
          <a:p>
            <a:r>
              <a:rPr lang="en-GB" sz="4400" dirty="0"/>
              <a:t>Output variables and the</a:t>
            </a:r>
            <a:r>
              <a:rPr lang="en-GB" sz="4400" b="1" dirty="0"/>
              <a:t> ! </a:t>
            </a:r>
            <a:r>
              <a:rPr lang="en-GB" sz="4400" dirty="0"/>
              <a:t>decoration</a:t>
            </a:r>
          </a:p>
        </p:txBody>
      </p:sp>
      <p:sp>
        <p:nvSpPr>
          <p:cNvPr id="3" name="TextBox 2">
            <a:extLst>
              <a:ext uri="{FF2B5EF4-FFF2-40B4-BE49-F238E27FC236}">
                <a16:creationId xmlns:a16="http://schemas.microsoft.com/office/drawing/2014/main" id="{4DA0157C-42CE-4960-AE51-0F3C87A8F970}"/>
              </a:ext>
            </a:extLst>
          </p:cNvPr>
          <p:cNvSpPr txBox="1"/>
          <p:nvPr/>
        </p:nvSpPr>
        <p:spPr>
          <a:xfrm>
            <a:off x="1307804" y="1105309"/>
            <a:ext cx="9824483" cy="1815882"/>
          </a:xfrm>
          <a:prstGeom prst="rect">
            <a:avLst/>
          </a:prstGeom>
          <a:noFill/>
        </p:spPr>
        <p:txBody>
          <a:bodyPr wrap="square" rtlCol="0">
            <a:spAutoFit/>
          </a:bodyPr>
          <a:lstStyle/>
          <a:p>
            <a:r>
              <a:rPr lang="en-GB" sz="2800" dirty="0"/>
              <a:t>Decorating a variable with an exclamation mark (!) indicates the variable is an output of the schema.  We could for example define a schema to output  the sum of two numbers. Here the predicate is constraining the variable sum! to be the sum of inputs a? and b?</a:t>
            </a:r>
          </a:p>
        </p:txBody>
      </p:sp>
      <p:pic>
        <p:nvPicPr>
          <p:cNvPr id="5" name="Picture 4">
            <a:extLst>
              <a:ext uri="{FF2B5EF4-FFF2-40B4-BE49-F238E27FC236}">
                <a16:creationId xmlns:a16="http://schemas.microsoft.com/office/drawing/2014/main" id="{4E7C51A3-D18E-4B70-A321-1D98320FDB60}"/>
              </a:ext>
            </a:extLst>
          </p:cNvPr>
          <p:cNvPicPr>
            <a:picLocks noChangeAspect="1"/>
          </p:cNvPicPr>
          <p:nvPr/>
        </p:nvPicPr>
        <p:blipFill>
          <a:blip r:embed="rId2"/>
          <a:stretch>
            <a:fillRect/>
          </a:stretch>
        </p:blipFill>
        <p:spPr>
          <a:xfrm>
            <a:off x="1307804" y="3487479"/>
            <a:ext cx="9115425" cy="1952625"/>
          </a:xfrm>
          <a:prstGeom prst="rect">
            <a:avLst/>
          </a:prstGeom>
        </p:spPr>
      </p:pic>
    </p:spTree>
    <p:extLst>
      <p:ext uri="{BB962C8B-B14F-4D97-AF65-F5344CB8AC3E}">
        <p14:creationId xmlns:p14="http://schemas.microsoft.com/office/powerpoint/2010/main" val="257531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698111-14A4-4973-B50F-993507E6155B}"/>
              </a:ext>
            </a:extLst>
          </p:cNvPr>
          <p:cNvSpPr txBox="1"/>
          <p:nvPr/>
        </p:nvSpPr>
        <p:spPr>
          <a:xfrm>
            <a:off x="1164908" y="0"/>
            <a:ext cx="9862183" cy="4154984"/>
          </a:xfrm>
          <a:prstGeom prst="rect">
            <a:avLst/>
          </a:prstGeom>
          <a:noFill/>
        </p:spPr>
        <p:txBody>
          <a:bodyPr wrap="square" rtlCol="0">
            <a:spAutoFit/>
          </a:bodyPr>
          <a:lstStyle/>
          <a:p>
            <a:r>
              <a:rPr lang="en-GB" sz="2200" dirty="0"/>
              <a:t>We could also define a new operation for example, an </a:t>
            </a:r>
            <a:r>
              <a:rPr lang="en-GB" sz="2200" dirty="0" err="1"/>
              <a:t>AddUserError</a:t>
            </a:r>
            <a:r>
              <a:rPr lang="en-GB" sz="2200" dirty="0"/>
              <a:t> schema that ensures an implementation will output a suitable error message to informs us that a new user is already a user.</a:t>
            </a:r>
          </a:p>
          <a:p>
            <a:r>
              <a:rPr lang="en-GB" sz="2200" dirty="0"/>
              <a:t>The error message can be specified using a </a:t>
            </a:r>
            <a:r>
              <a:rPr lang="en-GB" sz="2200" dirty="0" err="1"/>
              <a:t>freetype</a:t>
            </a:r>
            <a:r>
              <a:rPr lang="en-GB" sz="2200" dirty="0"/>
              <a:t> that is a set of all possible responses, it just contains one element at the moment.</a:t>
            </a:r>
          </a:p>
          <a:p>
            <a:r>
              <a:rPr lang="en-GB" sz="2200" dirty="0"/>
              <a:t>RESPONSE::== </a:t>
            </a:r>
            <a:r>
              <a:rPr lang="en-GB" sz="2200" dirty="0" err="1"/>
              <a:t>AlreadyAUser</a:t>
            </a:r>
            <a:endParaRPr lang="en-GB" sz="2200" dirty="0"/>
          </a:p>
          <a:p>
            <a:r>
              <a:rPr lang="en-GB" sz="2200" dirty="0"/>
              <a:t>Reply!: RESPONSE</a:t>
            </a:r>
          </a:p>
          <a:p>
            <a:r>
              <a:rPr lang="en-GB" sz="2200" b="1" dirty="0"/>
              <a:t>[</a:t>
            </a:r>
            <a:r>
              <a:rPr lang="en-GB" sz="2200" b="1" dirty="0" err="1"/>
              <a:t>p?STAFF</a:t>
            </a:r>
            <a:r>
              <a:rPr lang="en-GB" sz="2200" b="1" dirty="0"/>
              <a:t>; reply!:RESPONSE| p? </a:t>
            </a:r>
            <a:r>
              <a:rPr lang="en-GB" b="1" dirty="0"/>
              <a:t>∈ </a:t>
            </a:r>
            <a:r>
              <a:rPr lang="en-GB" sz="2200" b="1" dirty="0"/>
              <a:t>users ^ reply!=</a:t>
            </a:r>
            <a:r>
              <a:rPr lang="en-GB" sz="2200" b="1" dirty="0" err="1"/>
              <a:t>AlreadyAUser</a:t>
            </a:r>
            <a:r>
              <a:rPr lang="en-GB" sz="2200" b="1" dirty="0"/>
              <a:t>]</a:t>
            </a:r>
          </a:p>
          <a:p>
            <a:r>
              <a:rPr lang="en-GB" sz="2200" dirty="0"/>
              <a:t>There is no change in the state of the system so we will also need to specify that no change in state variables or predicates is possible.</a:t>
            </a:r>
          </a:p>
          <a:p>
            <a:r>
              <a:rPr lang="en-GB" sz="2200" dirty="0"/>
              <a:t>We’ll need to define before and after variables and constraints as before using  the prime decoration convention.  The resulting schema might look like:</a:t>
            </a:r>
          </a:p>
        </p:txBody>
      </p:sp>
      <p:pic>
        <p:nvPicPr>
          <p:cNvPr id="3" name="Picture 2">
            <a:extLst>
              <a:ext uri="{FF2B5EF4-FFF2-40B4-BE49-F238E27FC236}">
                <a16:creationId xmlns:a16="http://schemas.microsoft.com/office/drawing/2014/main" id="{AEC2667B-C737-4F7A-8507-B67C65265478}"/>
              </a:ext>
            </a:extLst>
          </p:cNvPr>
          <p:cNvPicPr>
            <a:picLocks noChangeAspect="1"/>
          </p:cNvPicPr>
          <p:nvPr/>
        </p:nvPicPr>
        <p:blipFill>
          <a:blip r:embed="rId2"/>
          <a:stretch>
            <a:fillRect/>
          </a:stretch>
        </p:blipFill>
        <p:spPr>
          <a:xfrm>
            <a:off x="1164908" y="4029300"/>
            <a:ext cx="6538745" cy="2828700"/>
          </a:xfrm>
          <a:prstGeom prst="rect">
            <a:avLst/>
          </a:prstGeom>
        </p:spPr>
      </p:pic>
    </p:spTree>
    <p:extLst>
      <p:ext uri="{BB962C8B-B14F-4D97-AF65-F5344CB8AC3E}">
        <p14:creationId xmlns:p14="http://schemas.microsoft.com/office/powerpoint/2010/main" val="712103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563758-DECD-44B1-B1F9-E5ACF9B33651}"/>
              </a:ext>
            </a:extLst>
          </p:cNvPr>
          <p:cNvSpPr/>
          <p:nvPr/>
        </p:nvSpPr>
        <p:spPr>
          <a:xfrm>
            <a:off x="2305493" y="121395"/>
            <a:ext cx="7581014" cy="769441"/>
          </a:xfrm>
          <a:prstGeom prst="rect">
            <a:avLst/>
          </a:prstGeom>
        </p:spPr>
        <p:txBody>
          <a:bodyPr wrap="square">
            <a:spAutoFit/>
          </a:bodyPr>
          <a:lstStyle/>
          <a:p>
            <a:pPr algn="ctr"/>
            <a:r>
              <a:rPr lang="en-GB" sz="4400" dirty="0"/>
              <a:t>The Xi convention, Ξ</a:t>
            </a:r>
          </a:p>
        </p:txBody>
      </p:sp>
      <p:sp>
        <p:nvSpPr>
          <p:cNvPr id="3" name="TextBox 2">
            <a:extLst>
              <a:ext uri="{FF2B5EF4-FFF2-40B4-BE49-F238E27FC236}">
                <a16:creationId xmlns:a16="http://schemas.microsoft.com/office/drawing/2014/main" id="{CB452478-18BA-45B3-8AFC-ADA22A145E30}"/>
              </a:ext>
            </a:extLst>
          </p:cNvPr>
          <p:cNvSpPr txBox="1"/>
          <p:nvPr/>
        </p:nvSpPr>
        <p:spPr>
          <a:xfrm>
            <a:off x="2049376" y="850044"/>
            <a:ext cx="8220707" cy="2523768"/>
          </a:xfrm>
          <a:prstGeom prst="rect">
            <a:avLst/>
          </a:prstGeom>
          <a:noFill/>
        </p:spPr>
        <p:txBody>
          <a:bodyPr wrap="square" rtlCol="0">
            <a:spAutoFit/>
          </a:bodyPr>
          <a:lstStyle/>
          <a:p>
            <a:r>
              <a:rPr lang="en-GB" sz="2800" dirty="0"/>
              <a:t>You may have noticed that the declarations and predicates that appear in the previous schema duplicate the Computer and Computer’ schemas used previously so now we can simplify the schema by including them like this:-</a:t>
            </a:r>
          </a:p>
          <a:p>
            <a:endParaRPr lang="en-GB" dirty="0"/>
          </a:p>
        </p:txBody>
      </p:sp>
      <p:pic>
        <p:nvPicPr>
          <p:cNvPr id="5" name="Picture 4">
            <a:extLst>
              <a:ext uri="{FF2B5EF4-FFF2-40B4-BE49-F238E27FC236}">
                <a16:creationId xmlns:a16="http://schemas.microsoft.com/office/drawing/2014/main" id="{BA882EB4-F148-4BFF-97D4-41AF8E503583}"/>
              </a:ext>
            </a:extLst>
          </p:cNvPr>
          <p:cNvPicPr>
            <a:picLocks noChangeAspect="1"/>
          </p:cNvPicPr>
          <p:nvPr/>
        </p:nvPicPr>
        <p:blipFill>
          <a:blip r:embed="rId2"/>
          <a:stretch>
            <a:fillRect/>
          </a:stretch>
        </p:blipFill>
        <p:spPr>
          <a:xfrm>
            <a:off x="2049376" y="3373811"/>
            <a:ext cx="9051639" cy="3005473"/>
          </a:xfrm>
          <a:prstGeom prst="rect">
            <a:avLst/>
          </a:prstGeom>
        </p:spPr>
      </p:pic>
    </p:spTree>
    <p:extLst>
      <p:ext uri="{BB962C8B-B14F-4D97-AF65-F5344CB8AC3E}">
        <p14:creationId xmlns:p14="http://schemas.microsoft.com/office/powerpoint/2010/main" val="2346384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C72CBB3-2A11-4097-B0E3-E3547DF12C44}"/>
              </a:ext>
            </a:extLst>
          </p:cNvPr>
          <p:cNvSpPr/>
          <p:nvPr/>
        </p:nvSpPr>
        <p:spPr>
          <a:xfrm>
            <a:off x="2305493" y="121395"/>
            <a:ext cx="7581014" cy="769441"/>
          </a:xfrm>
          <a:prstGeom prst="rect">
            <a:avLst/>
          </a:prstGeom>
        </p:spPr>
        <p:txBody>
          <a:bodyPr wrap="square">
            <a:spAutoFit/>
          </a:bodyPr>
          <a:lstStyle/>
          <a:p>
            <a:pPr algn="ctr"/>
            <a:r>
              <a:rPr lang="en-GB" sz="4400" dirty="0"/>
              <a:t>The Xi convention, Ξ</a:t>
            </a:r>
          </a:p>
        </p:txBody>
      </p:sp>
      <p:sp>
        <p:nvSpPr>
          <p:cNvPr id="4" name="TextBox 3">
            <a:extLst>
              <a:ext uri="{FF2B5EF4-FFF2-40B4-BE49-F238E27FC236}">
                <a16:creationId xmlns:a16="http://schemas.microsoft.com/office/drawing/2014/main" id="{A022A661-1E3C-4C3A-AE72-7CD2E23A20BC}"/>
              </a:ext>
            </a:extLst>
          </p:cNvPr>
          <p:cNvSpPr txBox="1"/>
          <p:nvPr/>
        </p:nvSpPr>
        <p:spPr>
          <a:xfrm>
            <a:off x="1379911" y="1064029"/>
            <a:ext cx="10257906" cy="1815882"/>
          </a:xfrm>
          <a:prstGeom prst="rect">
            <a:avLst/>
          </a:prstGeom>
          <a:noFill/>
        </p:spPr>
        <p:txBody>
          <a:bodyPr wrap="square" rtlCol="0">
            <a:spAutoFit/>
          </a:bodyPr>
          <a:lstStyle/>
          <a:p>
            <a:r>
              <a:rPr lang="en-GB" sz="2800" dirty="0"/>
              <a:t>Not surprisingly, this schema can be simplified by using the Xi convention which replaces the Computer and Computer’ inclusion declarations with a simple schema decoration in a manner similar to the Delta Convention.</a:t>
            </a:r>
          </a:p>
        </p:txBody>
      </p:sp>
      <p:pic>
        <p:nvPicPr>
          <p:cNvPr id="2" name="Picture 1">
            <a:extLst>
              <a:ext uri="{FF2B5EF4-FFF2-40B4-BE49-F238E27FC236}">
                <a16:creationId xmlns:a16="http://schemas.microsoft.com/office/drawing/2014/main" id="{42AE7840-1D58-4A28-8016-75A513210CE4}"/>
              </a:ext>
            </a:extLst>
          </p:cNvPr>
          <p:cNvPicPr>
            <a:picLocks noChangeAspect="1"/>
          </p:cNvPicPr>
          <p:nvPr/>
        </p:nvPicPr>
        <p:blipFill>
          <a:blip r:embed="rId2"/>
          <a:stretch>
            <a:fillRect/>
          </a:stretch>
        </p:blipFill>
        <p:spPr>
          <a:xfrm>
            <a:off x="1379910" y="2952076"/>
            <a:ext cx="10620193" cy="3125995"/>
          </a:xfrm>
          <a:prstGeom prst="rect">
            <a:avLst/>
          </a:prstGeom>
        </p:spPr>
      </p:pic>
    </p:spTree>
    <p:extLst>
      <p:ext uri="{BB962C8B-B14F-4D97-AF65-F5344CB8AC3E}">
        <p14:creationId xmlns:p14="http://schemas.microsoft.com/office/powerpoint/2010/main" val="1705078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A6946D-1EDE-41CE-A79D-05A1EDF7F0CD}"/>
              </a:ext>
            </a:extLst>
          </p:cNvPr>
          <p:cNvSpPr txBox="1"/>
          <p:nvPr/>
        </p:nvSpPr>
        <p:spPr>
          <a:xfrm>
            <a:off x="1237129" y="710005"/>
            <a:ext cx="9283850" cy="2862322"/>
          </a:xfrm>
          <a:prstGeom prst="rect">
            <a:avLst/>
          </a:prstGeom>
          <a:noFill/>
        </p:spPr>
        <p:txBody>
          <a:bodyPr wrap="square" rtlCol="0">
            <a:spAutoFit/>
          </a:bodyPr>
          <a:lstStyle/>
          <a:p>
            <a:r>
              <a:rPr lang="en-GB" sz="3600" b="1" dirty="0"/>
              <a:t>Exercises</a:t>
            </a:r>
          </a:p>
          <a:p>
            <a:r>
              <a:rPr lang="en-GB" sz="3600" dirty="0"/>
              <a:t>Using the ideas presented here complete the partial </a:t>
            </a:r>
            <a:r>
              <a:rPr lang="en-GB" sz="3600" dirty="0" err="1"/>
              <a:t>RemoveUser</a:t>
            </a:r>
            <a:r>
              <a:rPr lang="en-GB" sz="3600" dirty="0"/>
              <a:t>, </a:t>
            </a:r>
            <a:r>
              <a:rPr lang="en-GB" sz="3600" dirty="0" err="1"/>
              <a:t>LogIn</a:t>
            </a:r>
            <a:r>
              <a:rPr lang="en-GB" sz="3600" dirty="0"/>
              <a:t> and Logout schemas by including </a:t>
            </a:r>
            <a:r>
              <a:rPr lang="en-GB" sz="3600" dirty="0" err="1"/>
              <a:t>RemoveUserError</a:t>
            </a:r>
            <a:r>
              <a:rPr lang="en-GB" sz="3600" dirty="0"/>
              <a:t>, </a:t>
            </a:r>
            <a:r>
              <a:rPr lang="en-GB" sz="3600" dirty="0" err="1"/>
              <a:t>LogInError</a:t>
            </a:r>
            <a:r>
              <a:rPr lang="en-GB" sz="3600" dirty="0"/>
              <a:t> and </a:t>
            </a:r>
            <a:r>
              <a:rPr lang="en-GB" sz="3600" dirty="0" err="1"/>
              <a:t>LogOutError</a:t>
            </a:r>
            <a:r>
              <a:rPr lang="en-GB" sz="3600" dirty="0"/>
              <a:t> schemas respectively.</a:t>
            </a:r>
          </a:p>
        </p:txBody>
      </p:sp>
    </p:spTree>
    <p:extLst>
      <p:ext uri="{BB962C8B-B14F-4D97-AF65-F5344CB8AC3E}">
        <p14:creationId xmlns:p14="http://schemas.microsoft.com/office/powerpoint/2010/main" val="1645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04B8-E401-4CA4-9FB4-573281E988DF}"/>
              </a:ext>
            </a:extLst>
          </p:cNvPr>
          <p:cNvSpPr>
            <a:spLocks noGrp="1"/>
          </p:cNvSpPr>
          <p:nvPr>
            <p:ph type="title"/>
          </p:nvPr>
        </p:nvSpPr>
        <p:spPr/>
        <p:txBody>
          <a:bodyPr/>
          <a:lstStyle/>
          <a:p>
            <a:r>
              <a:rPr lang="en-GB" b="1" dirty="0"/>
              <a:t>Bibliography</a:t>
            </a:r>
          </a:p>
        </p:txBody>
      </p:sp>
      <p:sp>
        <p:nvSpPr>
          <p:cNvPr id="3" name="Content Placeholder 2">
            <a:extLst>
              <a:ext uri="{FF2B5EF4-FFF2-40B4-BE49-F238E27FC236}">
                <a16:creationId xmlns:a16="http://schemas.microsoft.com/office/drawing/2014/main" id="{9FD8AF8A-12D9-446E-8BB0-69A670AAC2DB}"/>
              </a:ext>
            </a:extLst>
          </p:cNvPr>
          <p:cNvSpPr>
            <a:spLocks noGrp="1"/>
          </p:cNvSpPr>
          <p:nvPr>
            <p:ph idx="1"/>
          </p:nvPr>
        </p:nvSpPr>
        <p:spPr/>
        <p:txBody>
          <a:bodyPr/>
          <a:lstStyle/>
          <a:p>
            <a:pPr marL="0" indent="0">
              <a:buNone/>
            </a:pPr>
            <a:r>
              <a:rPr lang="en-GB" dirty="0"/>
              <a:t>Lightfoot, D. </a:t>
            </a:r>
            <a:r>
              <a:rPr lang="en-GB" i="1" dirty="0"/>
              <a:t>Formal Specification Using Z</a:t>
            </a:r>
            <a:r>
              <a:rPr lang="en-GB" dirty="0"/>
              <a:t>, 2</a:t>
            </a:r>
            <a:r>
              <a:rPr lang="en-GB" baseline="30000" dirty="0"/>
              <a:t>nd</a:t>
            </a:r>
            <a:r>
              <a:rPr lang="en-GB" dirty="0"/>
              <a:t> ed. Palgrave, 2001</a:t>
            </a:r>
          </a:p>
          <a:p>
            <a:pPr marL="0" indent="0">
              <a:buNone/>
            </a:pPr>
            <a:r>
              <a:rPr lang="en-GB" dirty="0"/>
              <a:t>Jacky, J. The Way of Z: Practical Programming with Formal Methods, Cambridge University Press, 1997</a:t>
            </a:r>
          </a:p>
          <a:p>
            <a:pPr marL="0" indent="0">
              <a:buNone/>
            </a:pPr>
            <a:r>
              <a:rPr lang="en-GB" dirty="0"/>
              <a:t>S. M. Brien S.M, Martin, A.P. </a:t>
            </a:r>
            <a:r>
              <a:rPr lang="en-GB" i="1" dirty="0"/>
              <a:t>A Calculus for Schemas in Z, J. Symbolic Computation, </a:t>
            </a:r>
            <a:r>
              <a:rPr lang="en-GB" i="1" dirty="0" err="1"/>
              <a:t>vol</a:t>
            </a:r>
            <a:r>
              <a:rPr lang="en-GB" i="1" dirty="0"/>
              <a:t> </a:t>
            </a:r>
            <a:r>
              <a:rPr lang="en-GB" b="1" dirty="0"/>
              <a:t>11</a:t>
            </a:r>
            <a:r>
              <a:rPr lang="en-GB" dirty="0"/>
              <a:t>, 1–29, 1999</a:t>
            </a:r>
          </a:p>
        </p:txBody>
      </p:sp>
    </p:spTree>
    <p:extLst>
      <p:ext uri="{BB962C8B-B14F-4D97-AF65-F5344CB8AC3E}">
        <p14:creationId xmlns:p14="http://schemas.microsoft.com/office/powerpoint/2010/main" val="14216543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453</Words>
  <Application>Microsoft Office PowerPoint</Application>
  <PresentationFormat>Widescreen</PresentationFormat>
  <Paragraphs>31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Z specification A Computer Log In example</vt:lpstr>
      <vt:lpstr>Sencond Iteration of our Specification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Gordon Dickers</dc:creator>
  <cp:lastModifiedBy>Gordon Dickers</cp:lastModifiedBy>
  <cp:revision>4</cp:revision>
  <dcterms:created xsi:type="dcterms:W3CDTF">2018-03-17T12:20:11Z</dcterms:created>
  <dcterms:modified xsi:type="dcterms:W3CDTF">2018-03-23T11:37:17Z</dcterms:modified>
</cp:coreProperties>
</file>