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 id="257" r:id="rId3"/>
    <p:sldId id="258" r:id="rId4"/>
    <p:sldId id="259" r:id="rId5"/>
    <p:sldId id="260" r:id="rId6"/>
    <p:sldId id="261" r:id="rId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406FD58-5D47-4890-A3DE-7D4AC353309B}"/>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CAA52772-3354-4171-981B-28048A8354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AEE9F2B8-7F69-4BE3-A7F6-374B96CA91ED}"/>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5" name="页脚占位符 4">
            <a:extLst>
              <a:ext uri="{FF2B5EF4-FFF2-40B4-BE49-F238E27FC236}">
                <a16:creationId xmlns:a16="http://schemas.microsoft.com/office/drawing/2014/main" id="{5A796225-46C1-4512-993D-79B6A427530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7926F94-22E7-46D8-9F51-76696E774795}"/>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2282753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D2B3A1D-6ACA-48A6-AB0F-46D314643B9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01B5FCF-B50B-4DBF-AF6C-FD193F373FDC}"/>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CA86870-378E-47DD-8F25-344E6EF3FF9D}"/>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5" name="页脚占位符 4">
            <a:extLst>
              <a:ext uri="{FF2B5EF4-FFF2-40B4-BE49-F238E27FC236}">
                <a16:creationId xmlns:a16="http://schemas.microsoft.com/office/drawing/2014/main" id="{02137F41-45D7-453C-826E-7B635321DE4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9347C1E-B968-4BD0-AD21-580858ECDDEB}"/>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2991161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7996C06-ECAF-4C62-94C0-3E261F8878A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991CF7E9-453A-4864-A6E2-C6B2372376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954299D7-7F76-46C7-8361-3E3C0BB3CE9C}"/>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5" name="页脚占位符 4">
            <a:extLst>
              <a:ext uri="{FF2B5EF4-FFF2-40B4-BE49-F238E27FC236}">
                <a16:creationId xmlns:a16="http://schemas.microsoft.com/office/drawing/2014/main" id="{46502F20-3111-44FA-BCAB-952EAA55646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E163F39-196C-4A61-970D-F510DF13025A}"/>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401645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757C26-8AA0-4403-9CF2-0BB37DDBE53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C2CD352-1EC7-4B8F-9318-9D55A6CEB742}"/>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91983263-31E2-40D3-BE19-397E9DAE70DA}"/>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271141EA-3376-46BC-A74D-B22BC5803F1D}"/>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6" name="页脚占位符 5">
            <a:extLst>
              <a:ext uri="{FF2B5EF4-FFF2-40B4-BE49-F238E27FC236}">
                <a16:creationId xmlns:a16="http://schemas.microsoft.com/office/drawing/2014/main" id="{353DDFDF-7C78-418A-B1D8-22D7E8B8FD5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974FB49-D1AE-4C25-BA7C-452002C3FE56}"/>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2321058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66738F2-AD0D-4A3B-BAC7-724EE9B3B3A5}"/>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A5D3D1CB-E9CF-4A84-B646-F4ADAB76BB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E1CADFF3-47D3-4E82-8EBA-222EFDCE789C}"/>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20648633-BB94-4F73-9D8D-D813DF7430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774E381A-1B62-4372-84B4-E67890D93084}"/>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2A90CAC8-5B11-4105-8F1A-716D1A657AD2}"/>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8" name="页脚占位符 7">
            <a:extLst>
              <a:ext uri="{FF2B5EF4-FFF2-40B4-BE49-F238E27FC236}">
                <a16:creationId xmlns:a16="http://schemas.microsoft.com/office/drawing/2014/main" id="{90329667-D5EE-45FD-BBC7-19D14E53B9D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16D338ED-48C3-4F6F-9FE6-0590622B194C}"/>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3690184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0C35A84-EA12-4590-B649-708D7E898AF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A8E5094-5310-4BBB-8493-B2D37E183429}"/>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4" name="页脚占位符 3">
            <a:extLst>
              <a:ext uri="{FF2B5EF4-FFF2-40B4-BE49-F238E27FC236}">
                <a16:creationId xmlns:a16="http://schemas.microsoft.com/office/drawing/2014/main" id="{5F2765DC-EC8F-47CC-B643-34C111B9DFA0}"/>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1A4F5533-617D-45C5-BF9C-57D3E44158D5}"/>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536870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997280A-670B-4EA1-8C4B-2AAA92DC6C15}"/>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3" name="页脚占位符 2">
            <a:extLst>
              <a:ext uri="{FF2B5EF4-FFF2-40B4-BE49-F238E27FC236}">
                <a16:creationId xmlns:a16="http://schemas.microsoft.com/office/drawing/2014/main" id="{B1B9DF8A-47D0-4DE9-BFE0-3D45460ABE3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9020525-CAEA-4369-A99D-B6DB24BE4E8B}"/>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2392117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9E99D9C-7B45-47E4-9299-BA64B390DF6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255459D8-5AC1-4D4B-B590-4213DE741C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19FFD901-05AB-421D-9776-7434901F29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6D52AB67-4EBE-496A-B1E6-17CABF0AD631}"/>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6" name="页脚占位符 5">
            <a:extLst>
              <a:ext uri="{FF2B5EF4-FFF2-40B4-BE49-F238E27FC236}">
                <a16:creationId xmlns:a16="http://schemas.microsoft.com/office/drawing/2014/main" id="{33BD8858-3735-45E1-B0BB-7CB865973F2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891AA87-0962-4DC9-BAC1-BB8DF585BAA8}"/>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3581345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572C7B7-1D58-4971-8F1B-C692A4A4E7E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C67C3CC8-1CB6-4D96-B035-74845DA0CA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5C1BD833-4286-4231-9CD9-5CC668C9B1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A36BCAD4-F8BA-4327-8087-32EAB1360EE7}"/>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6" name="页脚占位符 5">
            <a:extLst>
              <a:ext uri="{FF2B5EF4-FFF2-40B4-BE49-F238E27FC236}">
                <a16:creationId xmlns:a16="http://schemas.microsoft.com/office/drawing/2014/main" id="{AA79D934-A522-42B6-8C3A-CF7B70404E6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832EE1E-14E9-407D-916E-6AB6FBD72BA1}"/>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4241486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1CE862B-3966-46D9-9C02-BAE9700B6483}"/>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BE636451-9137-4045-91B0-C570AFEA98FE}"/>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F5CFEC4-3D50-4A93-B48D-7810484BD49A}"/>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5" name="页脚占位符 4">
            <a:extLst>
              <a:ext uri="{FF2B5EF4-FFF2-40B4-BE49-F238E27FC236}">
                <a16:creationId xmlns:a16="http://schemas.microsoft.com/office/drawing/2014/main" id="{5AF59059-84EE-43C8-82AE-6F6D8F5B178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87AF0F9-380B-43A3-B070-2F122B1A6C1E}"/>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1076340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704B9EA-D203-4013-BBBC-132FF6E7DFB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764D384E-B292-4BCF-A81C-DB02672A8D28}"/>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12CF121-D236-4D24-92C6-E6C0D89E774C}"/>
              </a:ext>
            </a:extLst>
          </p:cNvPr>
          <p:cNvSpPr>
            <a:spLocks noGrp="1"/>
          </p:cNvSpPr>
          <p:nvPr>
            <p:ph type="dt" sz="half" idx="10"/>
          </p:nvPr>
        </p:nvSpPr>
        <p:spPr/>
        <p:txBody>
          <a:bodyPr/>
          <a:lstStyle/>
          <a:p>
            <a:fld id="{0B76033D-74D2-43B1-84B7-A1F1BEF4511B}" type="datetimeFigureOut">
              <a:rPr lang="zh-CN" altLang="en-US" smtClean="0"/>
              <a:t>2020/3/4</a:t>
            </a:fld>
            <a:endParaRPr lang="zh-CN" altLang="en-US"/>
          </a:p>
        </p:txBody>
      </p:sp>
      <p:sp>
        <p:nvSpPr>
          <p:cNvPr id="5" name="页脚占位符 4">
            <a:extLst>
              <a:ext uri="{FF2B5EF4-FFF2-40B4-BE49-F238E27FC236}">
                <a16:creationId xmlns:a16="http://schemas.microsoft.com/office/drawing/2014/main" id="{3E335674-1245-4BF2-8636-A9712FED409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0EB6A7B-9A8C-4B04-A2A3-913CFC098349}"/>
              </a:ext>
            </a:extLst>
          </p:cNvPr>
          <p:cNvSpPr>
            <a:spLocks noGrp="1"/>
          </p:cNvSpPr>
          <p:nvPr>
            <p:ph type="sldNum" sz="quarter" idx="12"/>
          </p:nvPr>
        </p:nvSpPr>
        <p:spPr/>
        <p:txBody>
          <a:body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3653842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F488560-A486-41CB-B5B0-DB4162C101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8F22A2AD-1AF4-4F22-B8B3-BE91667B6E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AFFA1C3-CFC7-4FCD-B057-42B9F2D544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76033D-74D2-43B1-84B7-A1F1BEF4511B}" type="datetimeFigureOut">
              <a:rPr lang="zh-CN" altLang="en-US" smtClean="0"/>
              <a:t>2020/3/4</a:t>
            </a:fld>
            <a:endParaRPr lang="zh-CN" altLang="en-US"/>
          </a:p>
        </p:txBody>
      </p:sp>
      <p:sp>
        <p:nvSpPr>
          <p:cNvPr id="5" name="页脚占位符 4">
            <a:extLst>
              <a:ext uri="{FF2B5EF4-FFF2-40B4-BE49-F238E27FC236}">
                <a16:creationId xmlns:a16="http://schemas.microsoft.com/office/drawing/2014/main" id="{5A1687D6-C8D6-4417-9ABD-37C37674A9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B5AFCC8B-6282-466C-8DD6-357758D938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CC6C1D-2ECE-40B0-9A5C-095E3646A4F1}" type="slidenum">
              <a:rPr lang="zh-CN" altLang="en-US" smtClean="0"/>
              <a:t>‹#›</a:t>
            </a:fld>
            <a:endParaRPr lang="zh-CN" altLang="en-US"/>
          </a:p>
        </p:txBody>
      </p:sp>
    </p:spTree>
    <p:extLst>
      <p:ext uri="{BB962C8B-B14F-4D97-AF65-F5344CB8AC3E}">
        <p14:creationId xmlns:p14="http://schemas.microsoft.com/office/powerpoint/2010/main" val="1383594076"/>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A72B9FC-1392-428E-93D5-5F58C86414AB}"/>
              </a:ext>
            </a:extLst>
          </p:cNvPr>
          <p:cNvSpPr>
            <a:spLocks noGrp="1"/>
          </p:cNvSpPr>
          <p:nvPr>
            <p:ph type="ctrTitle"/>
          </p:nvPr>
        </p:nvSpPr>
        <p:spPr>
          <a:xfrm>
            <a:off x="6167848" y="860347"/>
            <a:ext cx="6661523" cy="3793787"/>
          </a:xfrm>
        </p:spPr>
        <p:txBody>
          <a:bodyPr anchor="b">
            <a:normAutofit/>
          </a:bodyPr>
          <a:lstStyle/>
          <a:p>
            <a:pPr algn="l"/>
            <a:r>
              <a:rPr lang="en-US" altLang="zh-CN" dirty="0"/>
              <a:t>Royal Dutch Shell</a:t>
            </a:r>
            <a:endParaRPr lang="zh-CN" altLang="en-US" dirty="0"/>
          </a:p>
        </p:txBody>
      </p:sp>
      <p:pic>
        <p:nvPicPr>
          <p:cNvPr id="1026" name="Picture 2" descr="“royal dutch shell”的图片搜索结果">
            <a:extLst>
              <a:ext uri="{FF2B5EF4-FFF2-40B4-BE49-F238E27FC236}">
                <a16:creationId xmlns:a16="http://schemas.microsoft.com/office/drawing/2014/main" id="{2DB0DD48-8843-4039-B0B7-7B9946E4D3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38" r="8989" b="-1"/>
          <a:stretch/>
        </p:blipFill>
        <p:spPr bwMode="auto">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39249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7FA334-410C-4BFA-BB51-C077D1419B03}"/>
              </a:ext>
            </a:extLst>
          </p:cNvPr>
          <p:cNvSpPr>
            <a:spLocks noGrp="1"/>
          </p:cNvSpPr>
          <p:nvPr>
            <p:ph type="title"/>
          </p:nvPr>
        </p:nvSpPr>
        <p:spPr>
          <a:xfrm>
            <a:off x="762001" y="803325"/>
            <a:ext cx="5314536" cy="1325563"/>
          </a:xfrm>
        </p:spPr>
        <p:txBody>
          <a:bodyPr>
            <a:normAutofit/>
          </a:bodyPr>
          <a:lstStyle/>
          <a:p>
            <a:r>
              <a:rPr lang="en-GB" altLang="zh-CN" dirty="0"/>
              <a:t>Aims and Objectives</a:t>
            </a:r>
            <a:endParaRPr lang="zh-CN" altLang="en-US" dirty="0"/>
          </a:p>
        </p:txBody>
      </p:sp>
      <p:sp>
        <p:nvSpPr>
          <p:cNvPr id="3" name="内容占位符 2">
            <a:extLst>
              <a:ext uri="{FF2B5EF4-FFF2-40B4-BE49-F238E27FC236}">
                <a16:creationId xmlns:a16="http://schemas.microsoft.com/office/drawing/2014/main" id="{88BECE41-9145-477F-8DC3-8C787C5B24B7}"/>
              </a:ext>
            </a:extLst>
          </p:cNvPr>
          <p:cNvSpPr>
            <a:spLocks noGrp="1"/>
          </p:cNvSpPr>
          <p:nvPr>
            <p:ph idx="1"/>
          </p:nvPr>
        </p:nvSpPr>
        <p:spPr>
          <a:xfrm>
            <a:off x="762000" y="2279018"/>
            <a:ext cx="5314543" cy="3375920"/>
          </a:xfrm>
        </p:spPr>
        <p:txBody>
          <a:bodyPr anchor="t">
            <a:normAutofit/>
          </a:bodyPr>
          <a:lstStyle/>
          <a:p>
            <a:r>
              <a:rPr lang="en-US" altLang="zh-CN" sz="1800" dirty="0"/>
              <a:t>The aim of this project is to find out the reason why the profits of the Royal Dutch Shell have plummeted by a quarter. The current situation of the oil industry and what economic situation has led to the fall of energy prices.</a:t>
            </a:r>
          </a:p>
          <a:p>
            <a:r>
              <a:rPr lang="en-US" altLang="zh-CN" sz="1800" dirty="0"/>
              <a:t>find out what led to the decline of oil price and determine the problem. look for the operational problems of the company that lead to the collapse of profits. </a:t>
            </a:r>
          </a:p>
          <a:p>
            <a:r>
              <a:rPr lang="en-GB" altLang="zh-CN" sz="1800" dirty="0"/>
              <a:t>Royal Dutch Shell's profiles dropped 25% from $3.6bn to £3bn in second quarter,</a:t>
            </a:r>
            <a:endParaRPr lang="zh-CN" altLang="en-US" sz="1800" dirty="0"/>
          </a:p>
        </p:txBody>
      </p:sp>
      <p:pic>
        <p:nvPicPr>
          <p:cNvPr id="1026" name="Picture 2" descr="“royal dutch shell”的图片搜索结果">
            <a:extLst>
              <a:ext uri="{FF2B5EF4-FFF2-40B4-BE49-F238E27FC236}">
                <a16:creationId xmlns:a16="http://schemas.microsoft.com/office/drawing/2014/main" id="{A9737BF4-0371-4BDE-8D86-AF92113EE4E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256" r="24705"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107259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5E7732-DB6B-4013-B9ED-504019AE23B6}"/>
              </a:ext>
            </a:extLst>
          </p:cNvPr>
          <p:cNvSpPr>
            <a:spLocks noGrp="1"/>
          </p:cNvSpPr>
          <p:nvPr>
            <p:ph type="title"/>
          </p:nvPr>
        </p:nvSpPr>
        <p:spPr>
          <a:xfrm>
            <a:off x="833002" y="448253"/>
            <a:ext cx="10520702" cy="1325563"/>
          </a:xfrm>
        </p:spPr>
        <p:txBody>
          <a:bodyPr>
            <a:normAutofit/>
          </a:bodyPr>
          <a:lstStyle/>
          <a:p>
            <a:r>
              <a:rPr lang="en-GB" altLang="zh-CN" dirty="0"/>
              <a:t> Secondary research</a:t>
            </a:r>
            <a:endParaRPr lang="zh-CN" altLang="en-US" dirty="0"/>
          </a:p>
        </p:txBody>
      </p:sp>
      <p:sp>
        <p:nvSpPr>
          <p:cNvPr id="3" name="内容占位符 2">
            <a:extLst>
              <a:ext uri="{FF2B5EF4-FFF2-40B4-BE49-F238E27FC236}">
                <a16:creationId xmlns:a16="http://schemas.microsoft.com/office/drawing/2014/main" id="{F99D7237-ABDB-42BD-9A31-5D1BB50B6055}"/>
              </a:ext>
            </a:extLst>
          </p:cNvPr>
          <p:cNvSpPr>
            <a:spLocks noGrp="1"/>
          </p:cNvSpPr>
          <p:nvPr>
            <p:ph idx="1"/>
          </p:nvPr>
        </p:nvSpPr>
        <p:spPr>
          <a:xfrm>
            <a:off x="838200" y="2191807"/>
            <a:ext cx="4936067" cy="3985155"/>
          </a:xfrm>
        </p:spPr>
        <p:txBody>
          <a:bodyPr>
            <a:normAutofit/>
          </a:bodyPr>
          <a:lstStyle/>
          <a:p>
            <a:r>
              <a:rPr lang="en-US" altLang="zh-CN" sz="2000" dirty="0"/>
              <a:t>Secondary research is a kind of research method that uses existing data such as reports and books. Summarize the existing data and improve the overall effectiveness of the study.</a:t>
            </a:r>
          </a:p>
          <a:p>
            <a:r>
              <a:rPr lang="en-US" altLang="zh-CN" sz="2000" dirty="0"/>
              <a:t>It can get these data through the school library and website. Refer to some books or newspapers about the oil industry to understand the background of the industry. In addition, it can also find some call transcripts about the company, which are more real and useful.</a:t>
            </a:r>
            <a:endParaRPr lang="zh-CN" altLang="en-US" sz="2000" dirty="0"/>
          </a:p>
        </p:txBody>
      </p:sp>
      <p:pic>
        <p:nvPicPr>
          <p:cNvPr id="2050" name="Picture 2" descr="“royal dutch shell”的图片搜索结果">
            <a:extLst>
              <a:ext uri="{FF2B5EF4-FFF2-40B4-BE49-F238E27FC236}">
                <a16:creationId xmlns:a16="http://schemas.microsoft.com/office/drawing/2014/main" id="{D5B6E937-BA5E-4EFF-AC4E-3C30E51E93C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17734" y="2815104"/>
            <a:ext cx="4935970" cy="2738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74687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522089-A99C-4B50-8105-FED26A6BA974}"/>
              </a:ext>
            </a:extLst>
          </p:cNvPr>
          <p:cNvSpPr>
            <a:spLocks noGrp="1"/>
          </p:cNvSpPr>
          <p:nvPr>
            <p:ph type="title"/>
          </p:nvPr>
        </p:nvSpPr>
        <p:spPr>
          <a:xfrm>
            <a:off x="904001" y="466164"/>
            <a:ext cx="4887685" cy="953298"/>
          </a:xfrm>
        </p:spPr>
        <p:txBody>
          <a:bodyPr anchor="b">
            <a:normAutofit/>
          </a:bodyPr>
          <a:lstStyle/>
          <a:p>
            <a:r>
              <a:rPr lang="en-GB" altLang="zh-CN" sz="4000" dirty="0"/>
              <a:t>Background Literature</a:t>
            </a:r>
            <a:endParaRPr lang="zh-CN" altLang="en-US" sz="4000" dirty="0"/>
          </a:p>
        </p:txBody>
      </p:sp>
      <p:sp>
        <p:nvSpPr>
          <p:cNvPr id="3" name="内容占位符 2">
            <a:extLst>
              <a:ext uri="{FF2B5EF4-FFF2-40B4-BE49-F238E27FC236}">
                <a16:creationId xmlns:a16="http://schemas.microsoft.com/office/drawing/2014/main" id="{B1208EFC-D1A2-4FA9-B96E-34D33F4C1DD5}"/>
              </a:ext>
            </a:extLst>
          </p:cNvPr>
          <p:cNvSpPr>
            <a:spLocks noGrp="1"/>
          </p:cNvSpPr>
          <p:nvPr>
            <p:ph idx="1"/>
          </p:nvPr>
        </p:nvSpPr>
        <p:spPr>
          <a:xfrm>
            <a:off x="904000" y="2267001"/>
            <a:ext cx="4636188" cy="3040105"/>
          </a:xfrm>
        </p:spPr>
        <p:txBody>
          <a:bodyPr anchor="t">
            <a:normAutofit/>
          </a:bodyPr>
          <a:lstStyle/>
          <a:p>
            <a:r>
              <a:rPr lang="en-US" altLang="zh-CN" sz="1400" dirty="0"/>
              <a:t>Operational problems exacerbated shell's problems in the second quarter. These include poor performance of oil wells in the Gulf of Mexico</a:t>
            </a:r>
          </a:p>
          <a:p>
            <a:r>
              <a:rPr lang="en-US" altLang="zh-CN" sz="1400" dirty="0"/>
              <a:t>the company have experienced unusual projects in this quarter</a:t>
            </a:r>
          </a:p>
        </p:txBody>
      </p:sp>
      <p:pic>
        <p:nvPicPr>
          <p:cNvPr id="3074" name="Picture 2" descr="“royal dutch shell”的图片搜索结果">
            <a:extLst>
              <a:ext uri="{FF2B5EF4-FFF2-40B4-BE49-F238E27FC236}">
                <a16:creationId xmlns:a16="http://schemas.microsoft.com/office/drawing/2014/main" id="{5D0BC10C-DD1D-4E1E-A2C1-856328A1A4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087" r="28446" b="1"/>
          <a:stretch/>
        </p:blipFill>
        <p:spPr bwMode="auto">
          <a:xfrm>
            <a:off x="6749145" y="573678"/>
            <a:ext cx="5103206" cy="5710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17788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1" name="Freeform: Shape 70">
            <a:extLst>
              <a:ext uri="{FF2B5EF4-FFF2-40B4-BE49-F238E27FC236}">
                <a16:creationId xmlns:a16="http://schemas.microsoft.com/office/drawing/2014/main" id="{E862BE82-D00D-42C1-BF16-93AA37870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F6D92C2D-1D3D-4974-918C-06579FB354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3" y="-2"/>
            <a:ext cx="5441859" cy="5654940"/>
          </a:xfrm>
          <a:custGeom>
            <a:avLst/>
            <a:gdLst>
              <a:gd name="connsiteX0" fmla="*/ 0 w 5441859"/>
              <a:gd name="connsiteY0" fmla="*/ 0 h 5654940"/>
              <a:gd name="connsiteX1" fmla="*/ 4400492 w 5441859"/>
              <a:gd name="connsiteY1" fmla="*/ 0 h 5654940"/>
              <a:gd name="connsiteX2" fmla="*/ 4484767 w 5441859"/>
              <a:gd name="connsiteY2" fmla="*/ 76595 h 5654940"/>
              <a:gd name="connsiteX3" fmla="*/ 5441859 w 5441859"/>
              <a:gd name="connsiteY3" fmla="*/ 2387221 h 5654940"/>
              <a:gd name="connsiteX4" fmla="*/ 2174140 w 5441859"/>
              <a:gd name="connsiteY4" fmla="*/ 5654940 h 5654940"/>
              <a:gd name="connsiteX5" fmla="*/ 156693 w 5441859"/>
              <a:gd name="connsiteY5" fmla="*/ 4957981 h 5654940"/>
              <a:gd name="connsiteX6" fmla="*/ 0 w 5441859"/>
              <a:gd name="connsiteY6" fmla="*/ 4820612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0" y="0"/>
                </a:moveTo>
                <a:lnTo>
                  <a:pt x="4400492" y="0"/>
                </a:lnTo>
                <a:lnTo>
                  <a:pt x="4484767" y="76595"/>
                </a:lnTo>
                <a:cubicBezTo>
                  <a:pt x="5076108"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solidFill>
            <a:schemeClr val="bg1">
              <a:lumMod val="95000"/>
              <a:lumOff val="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1">
            <a:extLst>
              <a:ext uri="{FF2B5EF4-FFF2-40B4-BE49-F238E27FC236}">
                <a16:creationId xmlns:a16="http://schemas.microsoft.com/office/drawing/2014/main" id="{616F7E92-5621-4184-80BD-6F36DA5787F7}"/>
              </a:ext>
            </a:extLst>
          </p:cNvPr>
          <p:cNvSpPr>
            <a:spLocks noGrp="1"/>
          </p:cNvSpPr>
          <p:nvPr>
            <p:ph type="title"/>
          </p:nvPr>
        </p:nvSpPr>
        <p:spPr>
          <a:xfrm>
            <a:off x="750242" y="632990"/>
            <a:ext cx="4062643" cy="1043409"/>
          </a:xfrm>
        </p:spPr>
        <p:txBody>
          <a:bodyPr>
            <a:normAutofit/>
          </a:bodyPr>
          <a:lstStyle/>
          <a:p>
            <a:r>
              <a:rPr lang="en-GB" altLang="zh-CN" sz="3600"/>
              <a:t>Conclusion</a:t>
            </a:r>
            <a:endParaRPr lang="zh-CN" altLang="en-US" sz="3600"/>
          </a:p>
        </p:txBody>
      </p:sp>
      <p:sp>
        <p:nvSpPr>
          <p:cNvPr id="3" name="内容占位符 2">
            <a:extLst>
              <a:ext uri="{FF2B5EF4-FFF2-40B4-BE49-F238E27FC236}">
                <a16:creationId xmlns:a16="http://schemas.microsoft.com/office/drawing/2014/main" id="{1F2A1C3E-DA76-4621-824F-42BB58ED3212}"/>
              </a:ext>
            </a:extLst>
          </p:cNvPr>
          <p:cNvSpPr>
            <a:spLocks noGrp="1"/>
          </p:cNvSpPr>
          <p:nvPr>
            <p:ph idx="1"/>
          </p:nvPr>
        </p:nvSpPr>
        <p:spPr>
          <a:xfrm>
            <a:off x="518474" y="1774372"/>
            <a:ext cx="4064409" cy="2754086"/>
          </a:xfrm>
        </p:spPr>
        <p:txBody>
          <a:bodyPr anchor="t">
            <a:normAutofit/>
          </a:bodyPr>
          <a:lstStyle/>
          <a:p>
            <a:r>
              <a:rPr lang="en-US" altLang="zh-CN" sz="1800" dirty="0"/>
              <a:t>The project may help shell perform well in the new market in the future</a:t>
            </a:r>
          </a:p>
          <a:p>
            <a:r>
              <a:rPr lang="en-US" altLang="zh-CN" sz="1800" dirty="0"/>
              <a:t>Find out the problems in the oil industry and the operation problems of the company at that time. And solutions implemented by the company</a:t>
            </a:r>
            <a:endParaRPr lang="zh-CN" altLang="en-US" sz="1800" dirty="0"/>
          </a:p>
        </p:txBody>
      </p:sp>
      <p:pic>
        <p:nvPicPr>
          <p:cNvPr id="4098" name="Picture 2" descr="“royal dutch shell”的图片搜索结果">
            <a:extLst>
              <a:ext uri="{FF2B5EF4-FFF2-40B4-BE49-F238E27FC236}">
                <a16:creationId xmlns:a16="http://schemas.microsoft.com/office/drawing/2014/main" id="{BC640493-7856-4BDD-BFC7-7BF82AC7321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38101" y="1448953"/>
            <a:ext cx="5510771" cy="3667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58924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8A8E8C9-3DA1-4CE2-834B-23A97E395CBB}"/>
              </a:ext>
            </a:extLst>
          </p:cNvPr>
          <p:cNvSpPr>
            <a:spLocks noGrp="1"/>
          </p:cNvSpPr>
          <p:nvPr>
            <p:ph type="title"/>
          </p:nvPr>
        </p:nvSpPr>
        <p:spPr/>
        <p:txBody>
          <a:bodyPr>
            <a:normAutofit/>
          </a:bodyPr>
          <a:lstStyle/>
          <a:p>
            <a:r>
              <a:rPr lang="en-US" altLang="zh-CN" dirty="0"/>
              <a:t>Reference</a:t>
            </a:r>
            <a:endParaRPr lang="zh-CN" altLang="en-US" dirty="0"/>
          </a:p>
        </p:txBody>
      </p:sp>
      <p:sp>
        <p:nvSpPr>
          <p:cNvPr id="3" name="内容占位符 2">
            <a:extLst>
              <a:ext uri="{FF2B5EF4-FFF2-40B4-BE49-F238E27FC236}">
                <a16:creationId xmlns:a16="http://schemas.microsoft.com/office/drawing/2014/main" id="{7CD96A56-5A69-4968-90BC-3833FC1EED27}"/>
              </a:ext>
            </a:extLst>
          </p:cNvPr>
          <p:cNvSpPr>
            <a:spLocks noGrp="1"/>
          </p:cNvSpPr>
          <p:nvPr>
            <p:ph idx="1"/>
          </p:nvPr>
        </p:nvSpPr>
        <p:spPr/>
        <p:txBody>
          <a:bodyPr>
            <a:normAutofit/>
          </a:bodyPr>
          <a:lstStyle/>
          <a:p>
            <a:r>
              <a:rPr lang="en-US" altLang="zh-CN" sz="1100" dirty="0"/>
              <a:t>BBC News. (2019). </a:t>
            </a:r>
            <a:r>
              <a:rPr lang="en-US" altLang="zh-CN" sz="1100" i="1" dirty="0"/>
              <a:t>Royal Dutch Shell - BBC News</a:t>
            </a:r>
            <a:r>
              <a:rPr lang="en-US" altLang="zh-CN" sz="1100" dirty="0"/>
              <a:t>. [online] Available at: https://www.bbc.co.uk/news/topics/c8nq32jwnelt/royal-dutch-shell [Accessed 18 Feb. 2020].</a:t>
            </a:r>
          </a:p>
          <a:p>
            <a:r>
              <a:rPr lang="en-US" altLang="zh-CN" sz="1100" dirty="0"/>
              <a:t>French, M. (2020). [online] Eia.gov. Available at: https://www.eia.gov/todayinenergy/detail.php?id=42415 [Accessed 24 Feb. 2020].</a:t>
            </a:r>
            <a:endParaRPr lang="zh-CN" altLang="zh-CN" sz="1100" dirty="0"/>
          </a:p>
          <a:p>
            <a:r>
              <a:rPr lang="en-US" altLang="zh-CN" sz="1100" dirty="0"/>
              <a:t>Keown, C. (2019). </a:t>
            </a:r>
            <a:r>
              <a:rPr lang="en-US" altLang="zh-CN" sz="1100" i="1" dirty="0"/>
              <a:t>Shell Slips as Profits Plunge on Weaker Oil Prices</a:t>
            </a:r>
            <a:r>
              <a:rPr lang="en-US" altLang="zh-CN" sz="1100" dirty="0"/>
              <a:t>. [online] Barrons.com. Available at: https://www.barrons.com/articles/royal-dutch-shell-falls-as-profits-plunge-on-weaker-oil-prices-51572522622 [Accessed 19 Feb. 2020].</a:t>
            </a:r>
            <a:endParaRPr lang="zh-CN" altLang="zh-CN" sz="1100" dirty="0"/>
          </a:p>
          <a:p>
            <a:r>
              <a:rPr lang="en-US" altLang="zh-CN" sz="1100" dirty="0"/>
              <a:t>KnowThis.com. (2019). </a:t>
            </a:r>
            <a:r>
              <a:rPr lang="en-US" altLang="zh-CN" sz="1100" i="1" dirty="0"/>
              <a:t>Advantages of Primary Research - KnowThis.com</a:t>
            </a:r>
            <a:r>
              <a:rPr lang="en-US" altLang="zh-CN" sz="1100" dirty="0"/>
              <a:t>. [online] Available at: https://www.knowthis.com/data-collection-primary-research-methods/primary-research-advantages/ [Accessed 19 Feb. 2020].</a:t>
            </a:r>
            <a:endParaRPr lang="zh-CN" altLang="zh-CN" sz="1100" dirty="0"/>
          </a:p>
          <a:p>
            <a:r>
              <a:rPr lang="en-US" altLang="zh-CN" sz="1100" dirty="0"/>
              <a:t>PYPER, J. (2019). Shell New Energies Director on Investing in Clean Energy: ‘It’s About Survival’. [online] Greentechmedia.com. Available at: https://www.greentechmedia.com/articles/read/shell-new-energies-director-on-investing-in-clean-energy [Accessed 22 Feb. 2020].</a:t>
            </a:r>
            <a:endParaRPr lang="zh-CN" altLang="zh-CN" sz="1100" dirty="0"/>
          </a:p>
          <a:p>
            <a:r>
              <a:rPr lang="en-US" altLang="zh-CN" sz="1100" dirty="0" err="1"/>
              <a:t>Raval</a:t>
            </a:r>
            <a:r>
              <a:rPr lang="en-US" altLang="zh-CN" sz="1100" dirty="0"/>
              <a:t>, A. (2019). </a:t>
            </a:r>
            <a:r>
              <a:rPr lang="en-US" altLang="zh-CN" sz="1100" i="1" dirty="0"/>
              <a:t>Royal Dutch Shell’s profits plunge by a quarter</a:t>
            </a:r>
            <a:r>
              <a:rPr lang="en-US" altLang="zh-CN" sz="1100" dirty="0"/>
              <a:t>. [online] Ft.com. Available at: https://www.ft.com/content/6e340d4e-b426-11e9-8cb2-799a3a8cf37b [Accessed 17 Feb. 2020].</a:t>
            </a:r>
          </a:p>
          <a:p>
            <a:r>
              <a:rPr lang="en-US" altLang="zh-CN" sz="1100" dirty="0"/>
              <a:t>Shell.com. (2020). Shell Global. [online] Available at: https://www.shell.com/ [Accessed 22 Feb. 2020].</a:t>
            </a:r>
          </a:p>
          <a:p>
            <a:r>
              <a:rPr lang="en-US" altLang="zh-CN" sz="1100" dirty="0"/>
              <a:t>Statista (2019b) </a:t>
            </a:r>
            <a:r>
              <a:rPr lang="en-US" altLang="zh-CN" sz="1100" i="1" dirty="0"/>
              <a:t>Royal Dutch Shell </a:t>
            </a:r>
            <a:r>
              <a:rPr lang="en-US" altLang="zh-CN" sz="1100" dirty="0"/>
              <a:t>. Available at: https://www-statista-com.liverpool.idm.oclc.org/study/15681/royal-dutch-shell-statista-dossier/ [Accessed 24 Feb. 2020].</a:t>
            </a:r>
            <a:endParaRPr lang="zh-CN" altLang="zh-CN" sz="1100" dirty="0"/>
          </a:p>
          <a:p>
            <a:endParaRPr lang="zh-CN" altLang="zh-CN" sz="1100" dirty="0"/>
          </a:p>
          <a:p>
            <a:endParaRPr lang="zh-CN" altLang="zh-CN" sz="1100" dirty="0"/>
          </a:p>
          <a:p>
            <a:endParaRPr lang="zh-CN" altLang="en-US" sz="1100" dirty="0"/>
          </a:p>
        </p:txBody>
      </p:sp>
    </p:spTree>
    <p:extLst>
      <p:ext uri="{BB962C8B-B14F-4D97-AF65-F5344CB8AC3E}">
        <p14:creationId xmlns:p14="http://schemas.microsoft.com/office/powerpoint/2010/main" val="40430956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TotalTime>
  <Words>264</Words>
  <Application>Microsoft Office PowerPoint</Application>
  <PresentationFormat>宽屏</PresentationFormat>
  <Paragraphs>24</Paragraphs>
  <Slides>6</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6</vt:i4>
      </vt:variant>
    </vt:vector>
  </HeadingPairs>
  <TitlesOfParts>
    <vt:vector size="11" baseType="lpstr">
      <vt:lpstr>等线</vt:lpstr>
      <vt:lpstr>等线 Light</vt:lpstr>
      <vt:lpstr>Arial</vt:lpstr>
      <vt:lpstr>Calibri</vt:lpstr>
      <vt:lpstr>Office 主题​​</vt:lpstr>
      <vt:lpstr>Royal Dutch Shell</vt:lpstr>
      <vt:lpstr>Aims and Objectives</vt:lpstr>
      <vt:lpstr> Secondary research</vt:lpstr>
      <vt:lpstr>Background Literature</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Royal Dutch Shell</dc:title>
  <dc:creator>侯 富国</dc:creator>
  <cp:lastModifiedBy>侯 富国</cp:lastModifiedBy>
  <cp:revision>9</cp:revision>
  <dcterms:created xsi:type="dcterms:W3CDTF">2020-03-02T09:04:14Z</dcterms:created>
  <dcterms:modified xsi:type="dcterms:W3CDTF">2020-03-04T06:45:05Z</dcterms:modified>
</cp:coreProperties>
</file>