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06FB6C-AB2C-DB40-13EC-46633F7914D6}" v="19" dt="2024-12-10T02:19:50.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Price (2317158)" userId="S::2317158@student.uwtsd.ac.uk::39e9da2d-ab23-451b-8b30-cacf99d25ebf" providerId="AD" clId="Web-{1106FB6C-AB2C-DB40-13EC-46633F7914D6}"/>
    <pc:docChg chg="addSld modSld">
      <pc:chgData name="Ethan Price (2317158)" userId="S::2317158@student.uwtsd.ac.uk::39e9da2d-ab23-451b-8b30-cacf99d25ebf" providerId="AD" clId="Web-{1106FB6C-AB2C-DB40-13EC-46633F7914D6}" dt="2024-12-10T02:19:50.648" v="17" actId="20577"/>
      <pc:docMkLst>
        <pc:docMk/>
      </pc:docMkLst>
      <pc:sldChg chg="modSp new">
        <pc:chgData name="Ethan Price (2317158)" userId="S::2317158@student.uwtsd.ac.uk::39e9da2d-ab23-451b-8b30-cacf99d25ebf" providerId="AD" clId="Web-{1106FB6C-AB2C-DB40-13EC-46633F7914D6}" dt="2024-12-10T02:19:50.648" v="17" actId="20577"/>
        <pc:sldMkLst>
          <pc:docMk/>
          <pc:sldMk cId="2890665344" sldId="262"/>
        </pc:sldMkLst>
        <pc:spChg chg="mod">
          <ac:chgData name="Ethan Price (2317158)" userId="S::2317158@student.uwtsd.ac.uk::39e9da2d-ab23-451b-8b30-cacf99d25ebf" providerId="AD" clId="Web-{1106FB6C-AB2C-DB40-13EC-46633F7914D6}" dt="2024-12-10T02:18:31.302" v="11" actId="20577"/>
          <ac:spMkLst>
            <pc:docMk/>
            <pc:sldMk cId="2890665344" sldId="262"/>
            <ac:spMk id="2" creationId="{5B5D6B26-8707-D68C-55E6-004B682D9A27}"/>
          </ac:spMkLst>
        </pc:spChg>
        <pc:spChg chg="mod">
          <ac:chgData name="Ethan Price (2317158)" userId="S::2317158@student.uwtsd.ac.uk::39e9da2d-ab23-451b-8b30-cacf99d25ebf" providerId="AD" clId="Web-{1106FB6C-AB2C-DB40-13EC-46633F7914D6}" dt="2024-12-10T02:19:50.648" v="17" actId="20577"/>
          <ac:spMkLst>
            <pc:docMk/>
            <pc:sldMk cId="2890665344" sldId="262"/>
            <ac:spMk id="3" creationId="{C3060F7E-4042-9AAB-296F-E8897F5AC06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oi.org/10.1080/10413200.2012.752769" TargetMode="External"/><Relationship Id="rId2" Type="http://schemas.openxmlformats.org/officeDocument/2006/relationships/hyperlink" Target="https://doi.org/10.31234/osf.io/6wpt5" TargetMode="External"/><Relationship Id="rId1" Type="http://schemas.openxmlformats.org/officeDocument/2006/relationships/slideLayout" Target="../slideLayouts/slideLayout2.xml"/><Relationship Id="rId4" Type="http://schemas.openxmlformats.org/officeDocument/2006/relationships/hyperlink" Target="https://doi.org/10.3390/ijerph16224525"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doi.org/10.1080/1612197X.2013.75217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uowtsd-my.sharepoint.com/:v:/g/personal/2317158_student_uwtsd_ac_uk/Ee3k2qqTz5RMt5ZmDzqtzBoB1GuP-Rr8O5d5FqIX5azLcw?email=lymarie.rodriguez%40uwtsd.ac.uk&amp;e=rtKXNQ&amp;nav=eyJyZWZlcnJhbEluZm8iOnsicmVmZXJyYWxBcHAiOiJTdHJlYW1XZWJBcHAiLCJyZWZlcnJhbFZpZXciOiJTaGFyZURpYWxvZy1MaW5rIiwicmVmZXJyYWxBcHBQbGF0Zm9ybSI6IldlYiIsInJlZmVycmFsTW9kZSI6InZpZXcifX0%3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oster with text and images&#10;&#10;Description automatically generated">
            <a:extLst>
              <a:ext uri="{FF2B5EF4-FFF2-40B4-BE49-F238E27FC236}">
                <a16:creationId xmlns:a16="http://schemas.microsoft.com/office/drawing/2014/main" id="{554E5AA4-5E53-C891-39C0-4AE613F1B47F}"/>
              </a:ext>
            </a:extLst>
          </p:cNvPr>
          <p:cNvPicPr>
            <a:picLocks noChangeAspect="1"/>
          </p:cNvPicPr>
          <p:nvPr/>
        </p:nvPicPr>
        <p:blipFill>
          <a:blip r:embed="rId2"/>
          <a:stretch>
            <a:fillRect/>
          </a:stretch>
        </p:blipFill>
        <p:spPr>
          <a:xfrm>
            <a:off x="-16375" y="1540"/>
            <a:ext cx="12671174" cy="685492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B1CE7-0294-1969-D023-A2E9C34D9817}"/>
              </a:ext>
            </a:extLst>
          </p:cNvPr>
          <p:cNvSpPr>
            <a:spLocks noGrp="1"/>
          </p:cNvSpPr>
          <p:nvPr>
            <p:ph type="title"/>
          </p:nvPr>
        </p:nvSpPr>
        <p:spPr>
          <a:xfrm>
            <a:off x="586068" y="934"/>
            <a:ext cx="10515600" cy="1325563"/>
          </a:xfrm>
        </p:spPr>
        <p:txBody>
          <a:bodyPr/>
          <a:lstStyle/>
          <a:p>
            <a:r>
              <a:rPr lang="en-US" dirty="0"/>
              <a:t>References</a:t>
            </a:r>
          </a:p>
        </p:txBody>
      </p:sp>
      <p:sp>
        <p:nvSpPr>
          <p:cNvPr id="3" name="Content Placeholder 2">
            <a:extLst>
              <a:ext uri="{FF2B5EF4-FFF2-40B4-BE49-F238E27FC236}">
                <a16:creationId xmlns:a16="http://schemas.microsoft.com/office/drawing/2014/main" id="{3245EFCC-C7F4-3402-AC4C-BFCE11D52941}"/>
              </a:ext>
            </a:extLst>
          </p:cNvPr>
          <p:cNvSpPr>
            <a:spLocks noGrp="1"/>
          </p:cNvSpPr>
          <p:nvPr>
            <p:ph idx="1"/>
          </p:nvPr>
        </p:nvSpPr>
        <p:spPr>
          <a:xfrm>
            <a:off x="272304" y="962772"/>
            <a:ext cx="10515600" cy="4351338"/>
          </a:xfrm>
        </p:spPr>
        <p:txBody>
          <a:bodyPr vert="horz" lIns="91440" tIns="45720" rIns="91440" bIns="45720" rtlCol="0" anchor="t">
            <a:noAutofit/>
          </a:bodyPr>
          <a:lstStyle/>
          <a:p>
            <a:r>
              <a:rPr lang="en-US" sz="1100" dirty="0"/>
              <a:t>Adolphus K, Lawton CL, Dye L. The effects of breakfast on behavior and academic performance in children and adolescents. Front Hum </a:t>
            </a:r>
            <a:r>
              <a:rPr lang="en-US" sz="1100" dirty="0" err="1"/>
              <a:t>Neurosci</a:t>
            </a:r>
            <a:r>
              <a:rPr lang="en-US" sz="1100" dirty="0"/>
              <a:t>. 2013 Aug 8;7:425. </a:t>
            </a:r>
            <a:r>
              <a:rPr lang="en-US" sz="1100" dirty="0" err="1"/>
              <a:t>doi</a:t>
            </a:r>
            <a:r>
              <a:rPr lang="en-US" sz="1100" dirty="0"/>
              <a:t>: 10.3389/fnhum.2013.00425. PMID: 23964220; PMCID: PMC3737458.</a:t>
            </a:r>
          </a:p>
          <a:p>
            <a:endParaRPr lang="en-US" sz="1100" dirty="0"/>
          </a:p>
          <a:p>
            <a:endParaRPr lang="en-US" sz="1100" dirty="0"/>
          </a:p>
          <a:p>
            <a:r>
              <a:rPr lang="en-US" sz="1100" dirty="0"/>
              <a:t>Biddle, S. J., &amp; Asare, M. (2011). Physical activity and mental health in children and adolescents: a review of reviews. </a:t>
            </a:r>
            <a:r>
              <a:rPr lang="en-US" sz="1100" i="1" dirty="0"/>
              <a:t>British journal of sports medicine</a:t>
            </a:r>
            <a:r>
              <a:rPr lang="en-US" sz="1100" dirty="0"/>
              <a:t>, </a:t>
            </a:r>
            <a:r>
              <a:rPr lang="en-US" sz="1100" i="1" dirty="0"/>
              <a:t>45</a:t>
            </a:r>
            <a:r>
              <a:rPr lang="en-US" sz="1100" dirty="0"/>
              <a:t>(11), 886-895.</a:t>
            </a:r>
          </a:p>
          <a:p>
            <a:endParaRPr lang="en-US" sz="1100" dirty="0"/>
          </a:p>
          <a:p>
            <a:r>
              <a:rPr lang="en-US" sz="1100" dirty="0"/>
              <a:t>c </a:t>
            </a:r>
            <a:r>
              <a:rPr lang="en-US" sz="1100" dirty="0" err="1"/>
              <a:t>Christiaans</a:t>
            </a:r>
            <a:r>
              <a:rPr lang="en-US" sz="1100" dirty="0"/>
              <a:t>, E., &amp; Duerden, E. (2024, November 29). Screen Time Woes: Social Media Posting, Scrolling, Externalizing </a:t>
            </a:r>
            <a:r>
              <a:rPr lang="en-US" sz="1100" dirty="0" err="1"/>
              <a:t>Behaviours</a:t>
            </a:r>
            <a:r>
              <a:rPr lang="en-US" sz="1100" dirty="0"/>
              <a:t>, and Anxiety in Adolescents. </a:t>
            </a:r>
            <a:r>
              <a:rPr lang="en-US" sz="1100" u="sng" dirty="0">
                <a:hlinkClick r:id="rId2"/>
              </a:rPr>
              <a:t>https://doi.org/10.31234/osf.io/6wpt5</a:t>
            </a:r>
            <a:endParaRPr lang="en-US" sz="1100" dirty="0"/>
          </a:p>
          <a:p>
            <a:r>
              <a:rPr lang="en-US" sz="1100" dirty="0"/>
              <a:t>Eather, N., Morgan, P. J., &amp; Lubans, D. R. (2016). Effects of exercise on mental health outcomes in adolescents: Findings from the CrossFit™ teens randomized controlled trial. </a:t>
            </a:r>
            <a:r>
              <a:rPr lang="en-US" sz="1100" i="1" dirty="0"/>
              <a:t>Psychology of Sport and Exercise</a:t>
            </a:r>
            <a:r>
              <a:rPr lang="en-US" sz="1100" dirty="0"/>
              <a:t>, </a:t>
            </a:r>
            <a:r>
              <a:rPr lang="en-US" sz="1100" i="1" dirty="0"/>
              <a:t>26</a:t>
            </a:r>
            <a:r>
              <a:rPr lang="en-US" sz="1100" dirty="0"/>
              <a:t>, 14-23.</a:t>
            </a:r>
          </a:p>
          <a:p>
            <a:r>
              <a:rPr lang="en-US" sz="1100" dirty="0"/>
              <a:t>Evans, B., Eys, M., &amp; Wolf, S. (2013). Exploring the Nature of Interpersonal Influence in Elite Individual Sport Teams. </a:t>
            </a:r>
            <a:r>
              <a:rPr lang="en-US" sz="1100" i="1" dirty="0"/>
              <a:t>Journal of Applied Sport Psychology</a:t>
            </a:r>
            <a:r>
              <a:rPr lang="en-US" sz="1100" dirty="0"/>
              <a:t>, </a:t>
            </a:r>
            <a:r>
              <a:rPr lang="en-US" sz="1100" i="1" dirty="0"/>
              <a:t>25</a:t>
            </a:r>
            <a:r>
              <a:rPr lang="en-US" sz="1100" dirty="0"/>
              <a:t>(4), 448–462. </a:t>
            </a:r>
            <a:r>
              <a:rPr lang="en-US" sz="1100" u="sng" dirty="0">
                <a:hlinkClick r:id="rId3"/>
              </a:rPr>
              <a:t>https://doi.org/10.1080/10413200.2012.752769</a:t>
            </a:r>
            <a:endParaRPr lang="en-US" sz="1100" dirty="0"/>
          </a:p>
          <a:p>
            <a:endParaRPr lang="en-US" sz="1100" dirty="0"/>
          </a:p>
          <a:p>
            <a:r>
              <a:rPr lang="en-US" sz="1100" dirty="0"/>
              <a:t>Folkins, C. H., &amp; Sime, W. E. (1981). Physical fitness training and mental health. </a:t>
            </a:r>
            <a:r>
              <a:rPr lang="en-US" sz="1100" i="1" dirty="0"/>
              <a:t>American psychologist</a:t>
            </a:r>
            <a:r>
              <a:rPr lang="en-US" sz="1100" dirty="0"/>
              <a:t>, </a:t>
            </a:r>
            <a:r>
              <a:rPr lang="en-US" sz="1100" i="1" dirty="0"/>
              <a:t>36</a:t>
            </a:r>
            <a:r>
              <a:rPr lang="en-US" sz="1100" dirty="0"/>
              <a:t>(4), 373.</a:t>
            </a:r>
          </a:p>
          <a:p>
            <a:r>
              <a:rPr lang="en-US" sz="1100" dirty="0"/>
              <a:t>González-Hernández, J., Gómez-López, M., Pérez-Turpin, J. A., Muñoz-Villena, A. J., &amp; Andreu-Cabrera, E. (2019). Perfectly Active Teenagers. When Does Physical Exercise Help Psychological Well-Being in Adolescents? </a:t>
            </a:r>
            <a:r>
              <a:rPr lang="en-US" sz="1100" i="1" dirty="0"/>
              <a:t>International Journal of Environmental Research and Public Health</a:t>
            </a:r>
            <a:r>
              <a:rPr lang="en-US" sz="1100" dirty="0"/>
              <a:t>, </a:t>
            </a:r>
            <a:r>
              <a:rPr lang="en-US" sz="1100" i="1" dirty="0"/>
              <a:t>16</a:t>
            </a:r>
            <a:r>
              <a:rPr lang="en-US" sz="1100" dirty="0"/>
              <a:t>(22), 4525. </a:t>
            </a:r>
            <a:r>
              <a:rPr lang="en-US" sz="1100" dirty="0">
                <a:hlinkClick r:id="rId4"/>
              </a:rPr>
              <a:t>https://doi.org/10.3390/ijerph16224525</a:t>
            </a:r>
            <a:endParaRPr lang="en-US" sz="1100" dirty="0"/>
          </a:p>
          <a:p>
            <a:r>
              <a:rPr lang="en-US" sz="1100" dirty="0"/>
              <a:t>Giordano, P. C. (2003). Relationships in adolescence. </a:t>
            </a:r>
            <a:r>
              <a:rPr lang="en-US" sz="1100" i="1" dirty="0"/>
              <a:t>Annual review of sociology</a:t>
            </a:r>
            <a:r>
              <a:rPr lang="en-US" sz="1100" dirty="0"/>
              <a:t>, </a:t>
            </a:r>
            <a:r>
              <a:rPr lang="en-US" sz="1100" i="1" dirty="0"/>
              <a:t>29</a:t>
            </a:r>
            <a:r>
              <a:rPr lang="en-US" sz="1100" dirty="0"/>
              <a:t>(1), 257-281.</a:t>
            </a:r>
          </a:p>
          <a:p>
            <a:endParaRPr lang="en-US" sz="1100" dirty="0"/>
          </a:p>
          <a:p>
            <a:r>
              <a:rPr lang="en-US" sz="1100" dirty="0" err="1"/>
              <a:t>MacMahon</a:t>
            </a:r>
            <a:r>
              <a:rPr lang="en-US" sz="1100" dirty="0"/>
              <a:t>, J. R. (1990). The psychological benefits of exercise and the treatment of delinquent adolescents. Sports medicine, 9, 344-351. </a:t>
            </a:r>
          </a:p>
          <a:p>
            <a:r>
              <a:rPr lang="en-US" sz="1100" dirty="0"/>
              <a:t>Petrova, G., </a:t>
            </a:r>
            <a:r>
              <a:rPr lang="en-US" sz="1100" dirty="0" err="1"/>
              <a:t>Merdzhanova</a:t>
            </a:r>
            <a:r>
              <a:rPr lang="en-US" sz="1100" dirty="0"/>
              <a:t>, E., &amp; </a:t>
            </a:r>
            <a:r>
              <a:rPr lang="en-US" sz="1100" dirty="0" err="1"/>
              <a:t>Lalova</a:t>
            </a:r>
            <a:r>
              <a:rPr lang="en-US" sz="1100" dirty="0"/>
              <a:t>, V. (2020). Preventing violence among adolescents in school. </a:t>
            </a:r>
            <a:r>
              <a:rPr lang="en-US" sz="1100" i="1" dirty="0"/>
              <a:t>Journal of IMAB–Annual Proceeding Scientific Papers</a:t>
            </a:r>
            <a:r>
              <a:rPr lang="en-US" sz="1100" dirty="0"/>
              <a:t>, </a:t>
            </a:r>
            <a:r>
              <a:rPr lang="en-US" sz="1100" i="1" dirty="0"/>
              <a:t>26</a:t>
            </a:r>
            <a:r>
              <a:rPr lang="en-US" sz="1100" dirty="0"/>
              <a:t>(1), 2931-2935.</a:t>
            </a:r>
          </a:p>
          <a:p>
            <a:endParaRPr lang="en-US" sz="1100" dirty="0"/>
          </a:p>
          <a:p>
            <a:r>
              <a:rPr lang="en-US" sz="1100" dirty="0">
                <a:latin typeface="Times New Roman"/>
                <a:cs typeface="Times New Roman"/>
              </a:rPr>
              <a:t> 354-3</a:t>
            </a:r>
          </a:p>
          <a:p>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3407783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C7FA2E-FFF0-81A2-223F-7A921024F114}"/>
              </a:ext>
            </a:extLst>
          </p:cNvPr>
          <p:cNvSpPr>
            <a:spLocks noGrp="1"/>
          </p:cNvSpPr>
          <p:nvPr>
            <p:ph idx="1"/>
          </p:nvPr>
        </p:nvSpPr>
        <p:spPr>
          <a:xfrm>
            <a:off x="838200" y="352051"/>
            <a:ext cx="10515600" cy="5875338"/>
          </a:xfrm>
        </p:spPr>
        <p:txBody>
          <a:bodyPr vert="horz" lIns="91440" tIns="45720" rIns="91440" bIns="45720" rtlCol="0" anchor="t">
            <a:normAutofit fontScale="92500" lnSpcReduction="10000"/>
          </a:bodyPr>
          <a:lstStyle/>
          <a:p>
            <a:r>
              <a:rPr lang="en-US" sz="1200" dirty="0" err="1"/>
              <a:t>MacMahon</a:t>
            </a:r>
            <a:r>
              <a:rPr lang="en-US" sz="1200" dirty="0"/>
              <a:t>, J. R. (1990). The psychological benefits of exercise and the treatment of delinquent adolescents. Sports medicine, 9, 344-351. </a:t>
            </a:r>
          </a:p>
          <a:p>
            <a:r>
              <a:rPr lang="en-US" sz="1200" dirty="0"/>
              <a:t>Petrova, G., </a:t>
            </a:r>
            <a:r>
              <a:rPr lang="en-US" sz="1200" dirty="0" err="1"/>
              <a:t>Merdzhanova</a:t>
            </a:r>
            <a:r>
              <a:rPr lang="en-US" sz="1200" dirty="0"/>
              <a:t>, E., &amp; </a:t>
            </a:r>
            <a:r>
              <a:rPr lang="en-US" sz="1200" dirty="0" err="1"/>
              <a:t>Lalova</a:t>
            </a:r>
            <a:r>
              <a:rPr lang="en-US" sz="1200" dirty="0"/>
              <a:t>, V. (2020). Preventing violence among adolescents in school. </a:t>
            </a:r>
            <a:r>
              <a:rPr lang="en-US" sz="1200" i="1" dirty="0"/>
              <a:t>Journal of IMAB–Annual Proceeding Scientific Papers</a:t>
            </a:r>
            <a:r>
              <a:rPr lang="en-US" sz="1200" dirty="0"/>
              <a:t>, </a:t>
            </a:r>
            <a:r>
              <a:rPr lang="en-US" sz="1200" i="1" dirty="0"/>
              <a:t>26</a:t>
            </a:r>
            <a:r>
              <a:rPr lang="en-US" sz="1200" dirty="0"/>
              <a:t>(1), 2931-2935.</a:t>
            </a:r>
          </a:p>
          <a:p>
            <a:endParaRPr lang="en-US" sz="1200" dirty="0"/>
          </a:p>
          <a:p>
            <a:r>
              <a:rPr lang="en-US" sz="1200" dirty="0"/>
              <a:t>Rasmussen, M., &amp; Laumann, K. (2014). The role of exercise during adolescence on adult happiness and mood. </a:t>
            </a:r>
            <a:r>
              <a:rPr lang="en-US" sz="1200" i="1" dirty="0"/>
              <a:t>Leisure Studies</a:t>
            </a:r>
            <a:r>
              <a:rPr lang="en-US" sz="1200" dirty="0"/>
              <a:t>, </a:t>
            </a:r>
            <a:r>
              <a:rPr lang="en-US" sz="1200" i="1" dirty="0"/>
              <a:t>33</a:t>
            </a:r>
            <a:r>
              <a:rPr lang="en-US" sz="1200" dirty="0"/>
              <a:t>(4), 341-356.</a:t>
            </a:r>
          </a:p>
          <a:p>
            <a:endParaRPr lang="en-US" sz="1200" dirty="0"/>
          </a:p>
          <a:p>
            <a:r>
              <a:rPr lang="en-US" sz="1200" dirty="0"/>
              <a:t>Reimers, A. K., Wagner, M., </a:t>
            </a:r>
            <a:r>
              <a:rPr lang="en-US" sz="1200" dirty="0" err="1"/>
              <a:t>Alvanides</a:t>
            </a:r>
            <a:r>
              <a:rPr lang="en-US" sz="1200" dirty="0"/>
              <a:t>, S., </a:t>
            </a:r>
            <a:r>
              <a:rPr lang="en-US" sz="1200" dirty="0" err="1"/>
              <a:t>Steinmayr</a:t>
            </a:r>
            <a:r>
              <a:rPr lang="en-US" sz="1200" dirty="0"/>
              <a:t>, A., Reiner, M., Schmidt, S., &amp; Woll, A. (2014). Proximity to sports facilities and sports participation for adolescents in Germany. </a:t>
            </a:r>
            <a:r>
              <a:rPr lang="en-US" sz="1200" i="1" dirty="0" err="1"/>
              <a:t>PLoS</a:t>
            </a:r>
            <a:r>
              <a:rPr lang="en-US" sz="1200" i="1" dirty="0"/>
              <a:t> One</a:t>
            </a:r>
            <a:r>
              <a:rPr lang="en-US" sz="1200" dirty="0"/>
              <a:t>, </a:t>
            </a:r>
            <a:r>
              <a:rPr lang="en-US" sz="1200" i="1" dirty="0"/>
              <a:t>9</a:t>
            </a:r>
            <a:r>
              <a:rPr lang="en-US" sz="1200" dirty="0"/>
              <a:t>(3), e93059.</a:t>
            </a:r>
          </a:p>
          <a:p>
            <a:endParaRPr lang="en-US" sz="1200" dirty="0"/>
          </a:p>
          <a:p>
            <a:r>
              <a:rPr lang="en-US" sz="1200" dirty="0"/>
              <a:t>Ryan, R. M., &amp; Deci, E. L. (2024). Self-determination theory. In </a:t>
            </a:r>
            <a:r>
              <a:rPr lang="en-US" sz="1200" i="1" dirty="0"/>
              <a:t>Encyclopedia of quality of life and well-being research</a:t>
            </a:r>
            <a:r>
              <a:rPr lang="en-US" sz="1200" dirty="0"/>
              <a:t> (pp. 6229-6235). Cham: Springer International Publishing.</a:t>
            </a:r>
          </a:p>
          <a:p>
            <a:r>
              <a:rPr lang="en-US" sz="1200" dirty="0"/>
              <a:t>Ryan, R. M., &amp; Patrick, H. (2009). Self-determination theory and physical. </a:t>
            </a:r>
            <a:r>
              <a:rPr lang="en-US" sz="1200" i="1" dirty="0"/>
              <a:t>Hellenic journal of psychology</a:t>
            </a:r>
            <a:r>
              <a:rPr lang="en-US" sz="1200" dirty="0"/>
              <a:t>, </a:t>
            </a:r>
            <a:r>
              <a:rPr lang="en-US" sz="1200" i="1" dirty="0"/>
              <a:t>6</a:t>
            </a:r>
            <a:r>
              <a:rPr lang="en-US" sz="1200" dirty="0"/>
              <a:t>(2), 107-124.</a:t>
            </a:r>
          </a:p>
          <a:p>
            <a:endParaRPr lang="en-US" sz="1200" dirty="0"/>
          </a:p>
          <a:p>
            <a:r>
              <a:rPr lang="en-US" sz="1200" dirty="0"/>
              <a:t>Schneider, M., &amp; Schmalbach, P. (2015). Affective response to exercise and preferred exercise intensity among adolescents. </a:t>
            </a:r>
            <a:r>
              <a:rPr lang="en-US" sz="1200" i="1" dirty="0"/>
              <a:t>Journal of Physical Activity and Health</a:t>
            </a:r>
            <a:r>
              <a:rPr lang="en-US" sz="1200" dirty="0"/>
              <a:t>, </a:t>
            </a:r>
            <a:r>
              <a:rPr lang="en-US" sz="1200" i="1" dirty="0"/>
              <a:t>12</a:t>
            </a:r>
            <a:r>
              <a:rPr lang="en-US" sz="1200" dirty="0"/>
              <a:t>(4), 546-552.</a:t>
            </a:r>
          </a:p>
          <a:p>
            <a:r>
              <a:rPr lang="en-US" sz="1200" dirty="0"/>
              <a:t>1.</a:t>
            </a:r>
          </a:p>
          <a:p>
            <a:r>
              <a:rPr lang="en-US" sz="1200" dirty="0"/>
              <a:t>Steiner H, McQuivey RW, Pavelski R, Pitts T, Kraemer H. Adolescents and Sports: Risk or Benefit? Crime &amp; Delinquency. 2000;39(3):656-681. doi:10.1177/00111287221109768</a:t>
            </a:r>
          </a:p>
          <a:p>
            <a:endParaRPr lang="en-US" sz="1200" dirty="0"/>
          </a:p>
          <a:p>
            <a:r>
              <a:rPr lang="en-US" sz="1200" dirty="0"/>
              <a:t>Stirling, A. E., &amp; Kerr, G. A. (2012). The perceived effects of elite athletes’ experiences of emotional abuse in the coach–athlete relationship. </a:t>
            </a:r>
            <a:r>
              <a:rPr lang="en-US" sz="1200" i="1" dirty="0"/>
              <a:t>International Journal of Sport and Exercise Psychology</a:t>
            </a:r>
            <a:r>
              <a:rPr lang="en-US" sz="1200" dirty="0"/>
              <a:t>, </a:t>
            </a:r>
            <a:r>
              <a:rPr lang="en-US" sz="1200" i="1" dirty="0"/>
              <a:t>11</a:t>
            </a:r>
            <a:r>
              <a:rPr lang="en-US" sz="1200" dirty="0"/>
              <a:t>(1), 87–100. </a:t>
            </a:r>
            <a:r>
              <a:rPr lang="en-US" sz="1200" u="sng" dirty="0">
                <a:hlinkClick r:id="rId2"/>
              </a:rPr>
              <a:t>https://doi.org/10.1080/1612197X.2013.752173</a:t>
            </a:r>
            <a:endParaRPr lang="en-US" sz="1200"/>
          </a:p>
          <a:p>
            <a:endParaRPr lang="en-US" sz="1200" dirty="0"/>
          </a:p>
          <a:p>
            <a:endParaRPr lang="en-US" sz="1200" dirty="0"/>
          </a:p>
          <a:p>
            <a:r>
              <a:rPr lang="en-US" sz="1200" dirty="0">
                <a:latin typeface="Times New Roman"/>
                <a:cs typeface="Times New Roman"/>
              </a:rPr>
              <a:t>Schinke, R. J. (2024). </a:t>
            </a:r>
            <a:r>
              <a:rPr lang="en-US" sz="1200" i="1" dirty="0">
                <a:latin typeface="Times New Roman"/>
                <a:cs typeface="Times New Roman"/>
              </a:rPr>
              <a:t>Mental health in sport and physical activity: Selected Writings from the ISSP Academy of Science</a:t>
            </a:r>
            <a:r>
              <a:rPr lang="en-US" sz="1200" dirty="0">
                <a:latin typeface="Times New Roman"/>
                <a:cs typeface="Times New Roman"/>
              </a:rPr>
              <a:t>. Taylor &amp; Francis.</a:t>
            </a:r>
          </a:p>
          <a:p>
            <a:r>
              <a:rPr lang="en-US" sz="1200" dirty="0">
                <a:latin typeface="Times New Roman"/>
                <a:cs typeface="Times New Roman"/>
              </a:rPr>
              <a:t>Wilson, S., &amp; Dumornay, N. M. (2022). Rising rates of adolescent depression in the United States: Challenges and opportunities in the 2020s. </a:t>
            </a:r>
            <a:r>
              <a:rPr lang="en-US" sz="1200" i="1" dirty="0">
                <a:latin typeface="Times New Roman"/>
                <a:cs typeface="Times New Roman"/>
              </a:rPr>
              <a:t>Journal of Adolescent Health</a:t>
            </a:r>
            <a:r>
              <a:rPr lang="en-US" sz="1200" dirty="0">
                <a:latin typeface="Times New Roman"/>
                <a:cs typeface="Times New Roman"/>
              </a:rPr>
              <a:t>, </a:t>
            </a:r>
            <a:r>
              <a:rPr lang="en-US" sz="1200" i="1" dirty="0">
                <a:latin typeface="Times New Roman"/>
                <a:cs typeface="Times New Roman"/>
              </a:rPr>
              <a:t>70</a:t>
            </a:r>
            <a:r>
              <a:rPr lang="en-US" sz="1200" dirty="0">
                <a:latin typeface="Times New Roman"/>
                <a:cs typeface="Times New Roman"/>
              </a:rPr>
              <a:t>(3), 354-355.</a:t>
            </a:r>
          </a:p>
          <a:p>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1905151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BBAD-3870-069C-4FC6-E23369E3452A}"/>
              </a:ext>
            </a:extLst>
          </p:cNvPr>
          <p:cNvSpPr>
            <a:spLocks noGrp="1"/>
          </p:cNvSpPr>
          <p:nvPr>
            <p:ph type="title"/>
          </p:nvPr>
        </p:nvSpPr>
        <p:spPr/>
        <p:txBody>
          <a:bodyPr/>
          <a:lstStyle/>
          <a:p>
            <a:r>
              <a:rPr lang="en-US"/>
              <a:t>Script</a:t>
            </a:r>
          </a:p>
        </p:txBody>
      </p:sp>
      <p:sp>
        <p:nvSpPr>
          <p:cNvPr id="3" name="Content Placeholder 2">
            <a:extLst>
              <a:ext uri="{FF2B5EF4-FFF2-40B4-BE49-F238E27FC236}">
                <a16:creationId xmlns:a16="http://schemas.microsoft.com/office/drawing/2014/main" id="{11C998D5-8BE8-BFFE-CCB8-05F13DA181BE}"/>
              </a:ext>
            </a:extLst>
          </p:cNvPr>
          <p:cNvSpPr>
            <a:spLocks noGrp="1"/>
          </p:cNvSpPr>
          <p:nvPr>
            <p:ph idx="1"/>
          </p:nvPr>
        </p:nvSpPr>
        <p:spPr/>
        <p:txBody>
          <a:bodyPr vert="horz" lIns="91440" tIns="45720" rIns="91440" bIns="45720" rtlCol="0" anchor="t">
            <a:normAutofit/>
          </a:bodyPr>
          <a:lstStyle/>
          <a:p>
            <a:r>
              <a:rPr lang="en-US" sz="1200" dirty="0"/>
              <a:t>Physical exercise is far too often looked at as a medicine, not as a supplement. Physical adaptations are primary in perception, yet psychological impacts are overlooked. With sedentary lifestyles rising and mental health declining, developing good exercise habits for young people should be paramount for a healthy life.</a:t>
            </a:r>
          </a:p>
          <a:p>
            <a:endParaRPr lang="en-US" sz="1200" dirty="0"/>
          </a:p>
          <a:p>
            <a:r>
              <a:rPr lang="en-US" sz="1200" dirty="0"/>
              <a:t>introduction</a:t>
            </a:r>
          </a:p>
          <a:p>
            <a:r>
              <a:rPr lang="en-US" sz="1200" dirty="0"/>
              <a:t>With sedentary lifestyles rising accompanied by mental health problems, physical exercise can help fix both issues. Utilizing prior research showing benefits of physical exercise can create a path for adolescents to become healthier, deal with setbacks better and lead them to a fulfilling life.</a:t>
            </a:r>
          </a:p>
          <a:p>
            <a:r>
              <a:rPr lang="en-US" sz="1200" dirty="0"/>
              <a:t>For adolescent's physical exercise is predominantly interpreted as competition or sports. This brings with it some limitations, affordability of equipment, number of sports accessible and on the individual level, whether they enjoy the sports they have access to. (Reimers, A. K., et al., 2014). Changing adolescents' perception of exercise could be key in altering their habits. Different sports/exercises require different levels of intensity, school sports for example normally require high levels of competition and intensity making it quite daunting for someone to join if they have not got experience. Although sport is the main vehicle for exercise amongst adolescents, offering lower intensity or more enjoyable forms of exercise to adolescents who may not have required fitness levels could make the jump into fitness easier. Support for this has been proven in as Schneider and Schmalbach determined in 2015 that adolescents tend to choose an intensity level relative to their perceived fitness standard. (Schneider, M., &amp; Schmalbach, P. (2015).</a:t>
            </a:r>
          </a:p>
          <a:p>
            <a:endParaRPr lang="en-US" dirty="0"/>
          </a:p>
        </p:txBody>
      </p:sp>
    </p:spTree>
    <p:extLst>
      <p:ext uri="{BB962C8B-B14F-4D97-AF65-F5344CB8AC3E}">
        <p14:creationId xmlns:p14="http://schemas.microsoft.com/office/powerpoint/2010/main" val="3441840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A8F21B-2333-2C58-8BC0-83AC85B1320C}"/>
              </a:ext>
            </a:extLst>
          </p:cNvPr>
          <p:cNvSpPr>
            <a:spLocks noGrp="1"/>
          </p:cNvSpPr>
          <p:nvPr>
            <p:ph idx="1"/>
          </p:nvPr>
        </p:nvSpPr>
        <p:spPr/>
        <p:txBody>
          <a:bodyPr vert="horz" lIns="91440" tIns="45720" rIns="91440" bIns="45720" rtlCol="0" anchor="t">
            <a:normAutofit/>
          </a:bodyPr>
          <a:lstStyle/>
          <a:p>
            <a:r>
              <a:rPr lang="en-US" sz="1200" dirty="0"/>
              <a:t>3. Sedentary lifestyles</a:t>
            </a:r>
          </a:p>
          <a:p>
            <a:r>
              <a:rPr lang="en-US" sz="1200" dirty="0"/>
              <a:t>Physical exercise during adolescence has been seen to lead to good exercise habits during adulthood. (Rasmussen, M., &amp; Laumann, K. (2014). Moreover, physical exercise in adolescence brings emotional self-regulation through improved brain structure. Further on sedentary lifestyles with high screen time have been linked to poorer mental health. (Biddle, S. J., &amp; Asare, M. (2011). An example of this is in 2022 a study measuring screen time found that 45% of adolescents without previous levels of vulnerabilities reported clinically high levels of anxiety. Secondly, individuals with over 2 hours of screen time had two times clinical levels of anxiety whilst emotional and behavioral difficulties ascended to 4 times the original measurement. (Choi, E., et al., 2024) Rates of adolescent depression went from 8.1% to 15.8% between 2009 and 2019. (Wilson, S., &amp; Dumornay, N. M. (2022)</a:t>
            </a:r>
            <a:r>
              <a:rPr lang="en-US" sz="1200" dirty="0">
                <a:latin typeface="Times New Roman"/>
                <a:cs typeface="Times New Roman"/>
              </a:rPr>
              <a:t>.</a:t>
            </a:r>
          </a:p>
          <a:p>
            <a:r>
              <a:rPr lang="en-US" sz="1200" dirty="0"/>
              <a:t>4. Social</a:t>
            </a:r>
          </a:p>
          <a:p>
            <a:r>
              <a:rPr lang="en-US" sz="1200" dirty="0"/>
              <a:t>Another way exercise and sport can benefit adolescents is through socializing.  Even individually specialized sports promote psychosocial benefits like cohesion and connectedness. (Evans, B., et al 2013) Competing in sports for adolescents has been seen to improve physical health whilst lowering the risk of developing psychological disorders. (Steiner H., et al., 2000). Social specific positives derived from research are often self-esteem and social interaction. Additionally, sport in adolescents significantly impacts the adaption and maladaptive forms of aggression and depression. (Petrova, G., et al., 2020) </a:t>
            </a:r>
          </a:p>
          <a:p>
            <a:r>
              <a:rPr lang="en-US" sz="1200" dirty="0"/>
              <a:t>5. Influence </a:t>
            </a:r>
          </a:p>
          <a:p>
            <a:r>
              <a:rPr lang="en-US" sz="1200" dirty="0"/>
              <a:t>One dimension of social well-being is influence. Influences can range from family to friends and coaches to teachers, these individuals contribute massively toward growth in adolescents due to frequency of interaction, relationship significance and strong bonds through experience. (Giordano, P. C. (2003). In an exercise context, coaches play two roles of teacher and facilitate emotional support or in some cases they become negative influences leading to exercise inactivity. In situations of poor coach athlete relationships, negative psychological outcomes were low mood, anger, low self-efficacy, low self-esteem, anxiety and lowered sense of accomplishment. (Stirling, A. E., &amp; Kerr, G. A. (2012). Although this study employed elite athletes who are renowned for high levels of resilience, effects of poor coach relationship could be far worse for adolescents. </a:t>
            </a:r>
          </a:p>
          <a:p>
            <a:endParaRPr lang="en-US" dirty="0"/>
          </a:p>
        </p:txBody>
      </p:sp>
    </p:spTree>
    <p:extLst>
      <p:ext uri="{BB962C8B-B14F-4D97-AF65-F5344CB8AC3E}">
        <p14:creationId xmlns:p14="http://schemas.microsoft.com/office/powerpoint/2010/main" val="1840786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4066E-A5AC-15A0-4BB6-001A084FEF7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2F9875C-CBF7-E6C7-20D8-35017263A0EE}"/>
              </a:ext>
            </a:extLst>
          </p:cNvPr>
          <p:cNvSpPr>
            <a:spLocks noGrp="1"/>
          </p:cNvSpPr>
          <p:nvPr>
            <p:ph idx="1"/>
          </p:nvPr>
        </p:nvSpPr>
        <p:spPr/>
        <p:txBody>
          <a:bodyPr vert="horz" lIns="91440" tIns="45720" rIns="91440" bIns="45720" rtlCol="0" anchor="t">
            <a:normAutofit/>
          </a:bodyPr>
          <a:lstStyle/>
          <a:p>
            <a:r>
              <a:rPr lang="en-US" sz="1200" dirty="0"/>
              <a:t>6. Research study</a:t>
            </a:r>
          </a:p>
          <a:p>
            <a:r>
              <a:rPr lang="en-US" sz="1200" dirty="0"/>
              <a:t>A study of thirty adolescents aged 12-18 who had major depressive disorder were split into two groups, one group of controlled stretching and another group of regular exercise. The study spanned 12 weeks with depression measures taken at 6 yielding lower rates of depression in the stretch group but more rapidly for the exercise group. Overall, the study found that the response rate of the stretch group was 67% and 100% for the exercise group. (Adolphus K., et al., 2013) A strength of this study is chosen methods of exercise, competition was irrelevant, and health was the main purpose of the exercises which contrasts with the norm of adolescent exercise methods and perceptions. Contrastingly, the study did not mention prior fitness levels or prior experience of participants, some may have had high levels of physical literacy creating a predisposed bias for physical exercise. (González-Hernández, J., et al., 2019)</a:t>
            </a:r>
          </a:p>
          <a:p>
            <a:r>
              <a:rPr lang="en-US" sz="1200" dirty="0"/>
              <a:t>7. Conclusion</a:t>
            </a:r>
          </a:p>
          <a:p>
            <a:r>
              <a:rPr lang="en-US" sz="1200" dirty="0"/>
              <a:t>To conclude, psychological and mental well-being problems amongst adolescents have been rising forcing new solutions to be made. Physical exercise has proven to be a very effective vehicle to set adolescents mental health on a positive trajectory. Whilst traditional methods of exercise like competition or sports are still heavily promoted and are still very useful, less intense methods of exercise have proven to be an effective modality to better mental health. </a:t>
            </a:r>
          </a:p>
          <a:p>
            <a:endParaRPr lang="en-US" dirty="0"/>
          </a:p>
        </p:txBody>
      </p:sp>
    </p:spTree>
    <p:extLst>
      <p:ext uri="{BB962C8B-B14F-4D97-AF65-F5344CB8AC3E}">
        <p14:creationId xmlns:p14="http://schemas.microsoft.com/office/powerpoint/2010/main" val="1139368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6B26-8707-D68C-55E6-004B682D9A27}"/>
              </a:ext>
            </a:extLst>
          </p:cNvPr>
          <p:cNvSpPr>
            <a:spLocks noGrp="1"/>
          </p:cNvSpPr>
          <p:nvPr>
            <p:ph type="title"/>
          </p:nvPr>
        </p:nvSpPr>
        <p:spPr/>
        <p:txBody>
          <a:bodyPr/>
          <a:lstStyle/>
          <a:p>
            <a:r>
              <a:rPr lang="en-US" dirty="0"/>
              <a:t>Presentation link</a:t>
            </a:r>
          </a:p>
        </p:txBody>
      </p:sp>
      <p:sp>
        <p:nvSpPr>
          <p:cNvPr id="3" name="Content Placeholder 2">
            <a:extLst>
              <a:ext uri="{FF2B5EF4-FFF2-40B4-BE49-F238E27FC236}">
                <a16:creationId xmlns:a16="http://schemas.microsoft.com/office/drawing/2014/main" id="{C3060F7E-4042-9AAB-296F-E8897F5AC064}"/>
              </a:ext>
            </a:extLst>
          </p:cNvPr>
          <p:cNvSpPr>
            <a:spLocks noGrp="1"/>
          </p:cNvSpPr>
          <p:nvPr>
            <p:ph idx="1"/>
          </p:nvPr>
        </p:nvSpPr>
        <p:spPr/>
        <p:txBody>
          <a:bodyPr vert="horz" lIns="91440" tIns="45720" rIns="91440" bIns="45720" rtlCol="0" anchor="t">
            <a:normAutofit/>
          </a:bodyPr>
          <a:lstStyle/>
          <a:p>
            <a:r>
              <a:rPr lang="en-US" sz="1200" dirty="0">
                <a:ea typeface="+mn-lt"/>
                <a:cs typeface="+mn-lt"/>
                <a:hlinkClick r:id="rId2"/>
              </a:rPr>
              <a:t>Meeting with Ethan Price (2317158)-20241210_020823-Meeting Recording.mp4</a:t>
            </a:r>
            <a:endParaRPr lang="en-US" sz="1200" dirty="0"/>
          </a:p>
        </p:txBody>
      </p:sp>
    </p:spTree>
    <p:extLst>
      <p:ext uri="{BB962C8B-B14F-4D97-AF65-F5344CB8AC3E}">
        <p14:creationId xmlns:p14="http://schemas.microsoft.com/office/powerpoint/2010/main" val="28906653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References</vt:lpstr>
      <vt:lpstr>PowerPoint Presentation</vt:lpstr>
      <vt:lpstr>Script</vt:lpstr>
      <vt:lpstr>PowerPoint Presentation</vt:lpstr>
      <vt:lpstr>PowerPoint Presentation</vt:lpstr>
      <vt:lpstr>Presentation link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45</cp:revision>
  <dcterms:created xsi:type="dcterms:W3CDTF">2024-12-03T23:36:05Z</dcterms:created>
  <dcterms:modified xsi:type="dcterms:W3CDTF">2024-12-10T02:20:01Z</dcterms:modified>
</cp:coreProperties>
</file>