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920" autoAdjust="0"/>
  </p:normalViewPr>
  <p:slideViewPr>
    <p:cSldViewPr snapToGrid="0">
      <p:cViewPr varScale="1">
        <p:scale>
          <a:sx n="57" d="100"/>
          <a:sy n="57" d="100"/>
        </p:scale>
        <p:origin x="12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644BF-D8F3-4861-8D25-98343AF9CC47}" type="datetimeFigureOut">
              <a:rPr lang="en-US" smtClean="0"/>
              <a:t>11/7/25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A1C57F-476F-406D-BED2-60A78880B687}" type="slidenum">
              <a:rPr lang="en-US" smtClean="0"/>
              <a:t>‹#›</a:t>
            </a:fld>
            <a:endParaRPr lang="en-US"/>
          </a:p>
        </p:txBody>
      </p:sp>
    </p:spTree>
    <p:extLst>
      <p:ext uri="{BB962C8B-B14F-4D97-AF65-F5344CB8AC3E}">
        <p14:creationId xmlns:p14="http://schemas.microsoft.com/office/powerpoint/2010/main" val="3454556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 is a three-year-old child attending an early years nursery. She becomes visibly anxious whenever she is separated from her </a:t>
            </a:r>
            <a:r>
              <a:rPr lang="en-US" dirty="0" err="1"/>
              <a:t>carers</a:t>
            </a:r>
            <a:r>
              <a:rPr lang="en-US" dirty="0"/>
              <a:t> and often cries or avoids eye contact during drop-off. Her verbal communication is limited, and she mostly uses gestures or short sounds to express herself. Amira also struggles to take part in group activities and tends to play alone rather than joining her peers. As a practitioner, the focus is to understand the reasons behind these </a:t>
            </a:r>
            <a:r>
              <a:rPr lang="en-US" dirty="0" err="1"/>
              <a:t>behaviours</a:t>
            </a:r>
            <a:r>
              <a:rPr lang="en-US" dirty="0"/>
              <a:t> and find ways to support her emotional, social, and cognitive development within the nursery. This presentation applies a psychological theory to explain her challenges and proposes strategies that can help Amira feel more secure and confident in the setting.</a:t>
            </a:r>
          </a:p>
        </p:txBody>
      </p:sp>
      <p:sp>
        <p:nvSpPr>
          <p:cNvPr id="4" name="Slide Number Placeholder 3"/>
          <p:cNvSpPr>
            <a:spLocks noGrp="1"/>
          </p:cNvSpPr>
          <p:nvPr>
            <p:ph type="sldNum" sz="quarter" idx="10"/>
          </p:nvPr>
        </p:nvSpPr>
        <p:spPr/>
        <p:txBody>
          <a:bodyPr/>
          <a:lstStyle/>
          <a:p>
            <a:fld id="{40A1C57F-476F-406D-BED2-60A78880B687}" type="slidenum">
              <a:rPr lang="en-US" smtClean="0"/>
              <a:t>2</a:t>
            </a:fld>
            <a:endParaRPr lang="en-US"/>
          </a:p>
        </p:txBody>
      </p:sp>
    </p:spTree>
    <p:extLst>
      <p:ext uri="{BB962C8B-B14F-4D97-AF65-F5344CB8AC3E}">
        <p14:creationId xmlns:p14="http://schemas.microsoft.com/office/powerpoint/2010/main" val="377599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 believed that learning occurs through collaboration and communication with others, rather than in isolation. Zhou (2024) describes this as the movement from social interaction to internal understanding,</a:t>
            </a:r>
            <a:r>
              <a:rPr lang="en-US" baseline="0" dirty="0"/>
              <a:t> </a:t>
            </a:r>
            <a:r>
              <a:rPr lang="en-US" dirty="0"/>
              <a:t>what a child first achieves with help becomes independent learning later. The concept of the Zone of Proximal Development, discussed by Sarmiento-Campos et al. (2022), shows how children progress when guided by adults or peers. Teachers act as “scaffolds,” providing structured support until the child can manage alone. Bernard (2024) further highlights language as a vital cultural tool that shapes thought. So, in Amira’s case, her communication challenges indicate that her social and linguistic scaffolds might not yet be strong enough to enable her independent growth and confidence.</a:t>
            </a:r>
          </a:p>
        </p:txBody>
      </p:sp>
      <p:sp>
        <p:nvSpPr>
          <p:cNvPr id="4" name="Slide Number Placeholder 3"/>
          <p:cNvSpPr>
            <a:spLocks noGrp="1"/>
          </p:cNvSpPr>
          <p:nvPr>
            <p:ph type="sldNum" sz="quarter" idx="10"/>
          </p:nvPr>
        </p:nvSpPr>
        <p:spPr/>
        <p:txBody>
          <a:bodyPr/>
          <a:lstStyle/>
          <a:p>
            <a:fld id="{40A1C57F-476F-406D-BED2-60A78880B687}" type="slidenum">
              <a:rPr lang="en-US" smtClean="0"/>
              <a:t>3</a:t>
            </a:fld>
            <a:endParaRPr lang="en-US"/>
          </a:p>
        </p:txBody>
      </p:sp>
    </p:spTree>
    <p:extLst>
      <p:ext uri="{BB962C8B-B14F-4D97-AF65-F5344CB8AC3E}">
        <p14:creationId xmlns:p14="http://schemas.microsoft.com/office/powerpoint/2010/main" val="3663925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Sociocultural theory highlights that children learn best in socially rich environments where interaction and dialogue guide development. Bernard (2024) explains that such collaboration builds both cognitive skills and emotional identity. For young children like Amira, this means that conversations, joint play, and imitation help form self-confidence and understanding. </a:t>
            </a:r>
            <a:r>
              <a:rPr lang="en-US" dirty="0" err="1"/>
              <a:t>Dewi</a:t>
            </a:r>
            <a:r>
              <a:rPr lang="en-US" dirty="0"/>
              <a:t> (2021) reminds us that every child learns differently, and educators should tailor support to each child’s temperament and ability. </a:t>
            </a:r>
            <a:r>
              <a:rPr lang="en-US" dirty="0" err="1"/>
              <a:t>Daramola</a:t>
            </a:r>
            <a:r>
              <a:rPr lang="en-US" dirty="0"/>
              <a:t> et al. (2024) add that cultural context plays a key role, as values and norms transmitted through social settings directly influence learning. This slide </a:t>
            </a:r>
            <a:r>
              <a:rPr lang="en-US" dirty="0" err="1"/>
              <a:t>emphasises</a:t>
            </a:r>
            <a:r>
              <a:rPr lang="en-US" dirty="0"/>
              <a:t> that Amira’s progress depends not just on her ability but on the quality of her social and cultural experiences in the nursery.</a:t>
            </a:r>
          </a:p>
        </p:txBody>
      </p:sp>
      <p:sp>
        <p:nvSpPr>
          <p:cNvPr id="4" name="Slide Number Placeholder 3"/>
          <p:cNvSpPr>
            <a:spLocks noGrp="1"/>
          </p:cNvSpPr>
          <p:nvPr>
            <p:ph type="sldNum" sz="quarter" idx="10"/>
          </p:nvPr>
        </p:nvSpPr>
        <p:spPr/>
        <p:txBody>
          <a:bodyPr/>
          <a:lstStyle/>
          <a:p>
            <a:fld id="{40A1C57F-476F-406D-BED2-60A78880B687}" type="slidenum">
              <a:rPr lang="en-US" smtClean="0"/>
              <a:t>4</a:t>
            </a:fld>
            <a:endParaRPr lang="en-US"/>
          </a:p>
        </p:txBody>
      </p:sp>
    </p:spTree>
    <p:extLst>
      <p:ext uri="{BB962C8B-B14F-4D97-AF65-F5344CB8AC3E}">
        <p14:creationId xmlns:p14="http://schemas.microsoft.com/office/powerpoint/2010/main" val="42230113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Amira’s limited speech suggests that she is currently working within her Zone of Proximal Development for language. Zhou (2024) notes that early childhood educators can help by modelling correct speech and encouraging verbal participation during guided interactions. Sarmiento-Campos et al. (2022) found that scaffolding methods,</a:t>
            </a:r>
            <a:r>
              <a:rPr lang="en-US" baseline="0" dirty="0"/>
              <a:t> </a:t>
            </a:r>
            <a:r>
              <a:rPr lang="en-US" dirty="0"/>
              <a:t>where teachers offer structured linguistic support,</a:t>
            </a:r>
            <a:r>
              <a:rPr lang="en-US" baseline="0" dirty="0"/>
              <a:t> </a:t>
            </a:r>
            <a:r>
              <a:rPr lang="en-US" dirty="0"/>
              <a:t>significantly enhance verbal performance in young learners. Bernard (2024) also highlights how storytelling, songs, and repetition help children link words to emotional meaning. For Amira, consistent adult modelling, small steps of verbal encouragement, and responsive listening will gradually strengthen her language and confidence. These communication strategies turn ordinary interaction into meaningful learning, helping her transition from guided to independent expression.</a:t>
            </a:r>
          </a:p>
        </p:txBody>
      </p:sp>
      <p:sp>
        <p:nvSpPr>
          <p:cNvPr id="4" name="Slide Number Placeholder 3"/>
          <p:cNvSpPr>
            <a:spLocks noGrp="1"/>
          </p:cNvSpPr>
          <p:nvPr>
            <p:ph type="sldNum" sz="quarter" idx="10"/>
          </p:nvPr>
        </p:nvSpPr>
        <p:spPr/>
        <p:txBody>
          <a:bodyPr/>
          <a:lstStyle/>
          <a:p>
            <a:fld id="{40A1C57F-476F-406D-BED2-60A78880B687}" type="slidenum">
              <a:rPr lang="en-US" smtClean="0"/>
              <a:t>5</a:t>
            </a:fld>
            <a:endParaRPr lang="en-US"/>
          </a:p>
        </p:txBody>
      </p:sp>
    </p:spTree>
    <p:extLst>
      <p:ext uri="{BB962C8B-B14F-4D97-AF65-F5344CB8AC3E}">
        <p14:creationId xmlns:p14="http://schemas.microsoft.com/office/powerpoint/2010/main" val="11755894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Chen (2025) found that preschool play often reflects the child’s cultural background, and when that culture is </a:t>
            </a:r>
            <a:r>
              <a:rPr lang="en-US" dirty="0" err="1"/>
              <a:t>recognised</a:t>
            </a:r>
            <a:r>
              <a:rPr lang="en-US" dirty="0"/>
              <a:t> and celebrated, engagement and motivation increase. For Amira, integrating familiar stories, songs, or objects from her home culture could create a sense of belonging and safety in the nursery. </a:t>
            </a:r>
            <a:r>
              <a:rPr lang="en-US" dirty="0" err="1"/>
              <a:t>Daramola</a:t>
            </a:r>
            <a:r>
              <a:rPr lang="en-US" dirty="0"/>
              <a:t> et al. (2024) </a:t>
            </a:r>
            <a:r>
              <a:rPr lang="en-US" dirty="0" err="1"/>
              <a:t>emphasise</a:t>
            </a:r>
            <a:r>
              <a:rPr lang="en-US" dirty="0"/>
              <a:t> that sociocultural learning extends beyond the classroom, suggesting that collaboration between teachers and families sustains development. By sharing strategies with parents and valuing their input, practitioners reinforce Amira’s learning both at home and in school. These inclusive practices build trust, reduce anxiety, and encourage social participation by affirming Amira’s identity within a multicultural care setting.</a:t>
            </a:r>
          </a:p>
        </p:txBody>
      </p:sp>
      <p:sp>
        <p:nvSpPr>
          <p:cNvPr id="4" name="Slide Number Placeholder 3"/>
          <p:cNvSpPr>
            <a:spLocks noGrp="1"/>
          </p:cNvSpPr>
          <p:nvPr>
            <p:ph type="sldNum" sz="quarter" idx="10"/>
          </p:nvPr>
        </p:nvSpPr>
        <p:spPr/>
        <p:txBody>
          <a:bodyPr/>
          <a:lstStyle/>
          <a:p>
            <a:fld id="{40A1C57F-476F-406D-BED2-60A78880B687}" type="slidenum">
              <a:rPr lang="en-US" smtClean="0"/>
              <a:t>6</a:t>
            </a:fld>
            <a:endParaRPr lang="en-US"/>
          </a:p>
        </p:txBody>
      </p:sp>
    </p:spTree>
    <p:extLst>
      <p:ext uri="{BB962C8B-B14F-4D97-AF65-F5344CB8AC3E}">
        <p14:creationId xmlns:p14="http://schemas.microsoft.com/office/powerpoint/2010/main" val="41180847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Amira’s challenges may result from both biological and environmental factors. </a:t>
            </a:r>
            <a:r>
              <a:rPr lang="en-US" dirty="0" err="1"/>
              <a:t>Isomiddinova</a:t>
            </a:r>
            <a:r>
              <a:rPr lang="en-US" dirty="0"/>
              <a:t> (2023) explains that biological aspects like neural maturation and early brain development influence speech and emotional regulation. Fu, Zhao and Qin (2024) highlight that early learning is also shaped by context—family routines, stress levels, and exposure to stimulating environments. Loveday et al. (2023) found that caregivers often experience emotional strain when supporting distressed children, which may delay consistent intervention. For Amira, this combination of biological readiness and environmental support determines her pace of progress. Practitioners should work with caregivers to create a calm, socially rich environment that addresses both innate development and the external emotional atmosphere influencing her learning.</a:t>
            </a:r>
          </a:p>
        </p:txBody>
      </p:sp>
      <p:sp>
        <p:nvSpPr>
          <p:cNvPr id="4" name="Slide Number Placeholder 3"/>
          <p:cNvSpPr>
            <a:spLocks noGrp="1"/>
          </p:cNvSpPr>
          <p:nvPr>
            <p:ph type="sldNum" sz="quarter" idx="10"/>
          </p:nvPr>
        </p:nvSpPr>
        <p:spPr/>
        <p:txBody>
          <a:bodyPr/>
          <a:lstStyle/>
          <a:p>
            <a:fld id="{40A1C57F-476F-406D-BED2-60A78880B687}" type="slidenum">
              <a:rPr lang="en-US" smtClean="0"/>
              <a:t>7</a:t>
            </a:fld>
            <a:endParaRPr lang="en-US"/>
          </a:p>
        </p:txBody>
      </p:sp>
    </p:spTree>
    <p:extLst>
      <p:ext uri="{BB962C8B-B14F-4D97-AF65-F5344CB8AC3E}">
        <p14:creationId xmlns:p14="http://schemas.microsoft.com/office/powerpoint/2010/main" val="1472385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Sarmiento-Campos et al. (2022) demonstrated that </a:t>
            </a:r>
            <a:r>
              <a:rPr lang="en-US" dirty="0" err="1"/>
              <a:t>scaffolded</a:t>
            </a:r>
            <a:r>
              <a:rPr lang="en-US" dirty="0"/>
              <a:t> dialogue significantly improves verbal participation in young learners. For Amira, teachers can use structured conversation, short open-ended questions, and repetition to help her articulate ideas. Zhou (2024) supports pairing children with peers who can model language in everyday contexts like snack time or play. Bernard (2024) suggests reinforcing participation through praise and gestures to make learning more interactive and less pressured. This </a:t>
            </a:r>
            <a:r>
              <a:rPr lang="en-US" dirty="0" err="1"/>
              <a:t>scaffolded</a:t>
            </a:r>
            <a:r>
              <a:rPr lang="en-US" dirty="0"/>
              <a:t> approach ensures that Amira feels supported within her Zone of Proximal Development. Gradually, as she gains confidence, adult assistance can be reduced until she can communicate more freely and independently.</a:t>
            </a:r>
          </a:p>
        </p:txBody>
      </p:sp>
      <p:sp>
        <p:nvSpPr>
          <p:cNvPr id="4" name="Slide Number Placeholder 3"/>
          <p:cNvSpPr>
            <a:spLocks noGrp="1"/>
          </p:cNvSpPr>
          <p:nvPr>
            <p:ph type="sldNum" sz="quarter" idx="10"/>
          </p:nvPr>
        </p:nvSpPr>
        <p:spPr/>
        <p:txBody>
          <a:bodyPr/>
          <a:lstStyle/>
          <a:p>
            <a:fld id="{40A1C57F-476F-406D-BED2-60A78880B687}" type="slidenum">
              <a:rPr lang="en-US" smtClean="0"/>
              <a:t>8</a:t>
            </a:fld>
            <a:endParaRPr lang="en-US"/>
          </a:p>
        </p:txBody>
      </p:sp>
    </p:spTree>
    <p:extLst>
      <p:ext uri="{BB962C8B-B14F-4D97-AF65-F5344CB8AC3E}">
        <p14:creationId xmlns:p14="http://schemas.microsoft.com/office/powerpoint/2010/main" val="2628965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Chen (2025) highlights that small-group cooperative play promotes communication and confidence, as children learn by observing and imitating peers. Loveday et al. (2023) stress the importance of predictable routines and gentle caregiver responses in easing anxiety and improving trust. Combining these ideas, structured play sessions can offer Amira emotional stability and opportunities for social learning. </a:t>
            </a:r>
            <a:r>
              <a:rPr lang="en-US" dirty="0" err="1"/>
              <a:t>Susijati</a:t>
            </a:r>
            <a:r>
              <a:rPr lang="en-US" dirty="0"/>
              <a:t> et al. (2025) describe the role of Metta values</a:t>
            </a:r>
            <a:r>
              <a:rPr lang="en-US" baseline="0" dirty="0"/>
              <a:t>, </a:t>
            </a:r>
            <a:r>
              <a:rPr lang="en-US" dirty="0"/>
              <a:t>kindness, empathy, and compassion</a:t>
            </a:r>
            <a:r>
              <a:rPr lang="en-US" baseline="0" dirty="0"/>
              <a:t> </a:t>
            </a:r>
            <a:r>
              <a:rPr lang="en-US" dirty="0"/>
              <a:t>in shaping moral </a:t>
            </a:r>
            <a:r>
              <a:rPr lang="en-US" dirty="0" err="1"/>
              <a:t>behaviour</a:t>
            </a:r>
            <a:r>
              <a:rPr lang="en-US" dirty="0"/>
              <a:t> in early childhood. By incorporating these principles into activities, practitioners can help Amira develop both social and emotional understanding, fostering an environment of mutual respect and caring relationships.</a:t>
            </a:r>
          </a:p>
        </p:txBody>
      </p:sp>
      <p:sp>
        <p:nvSpPr>
          <p:cNvPr id="4" name="Slide Number Placeholder 3"/>
          <p:cNvSpPr>
            <a:spLocks noGrp="1"/>
          </p:cNvSpPr>
          <p:nvPr>
            <p:ph type="sldNum" sz="quarter" idx="10"/>
          </p:nvPr>
        </p:nvSpPr>
        <p:spPr/>
        <p:txBody>
          <a:bodyPr/>
          <a:lstStyle/>
          <a:p>
            <a:fld id="{40A1C57F-476F-406D-BED2-60A78880B687}" type="slidenum">
              <a:rPr lang="en-US" smtClean="0"/>
              <a:t>9</a:t>
            </a:fld>
            <a:endParaRPr lang="en-US"/>
          </a:p>
        </p:txBody>
      </p:sp>
    </p:spTree>
    <p:extLst>
      <p:ext uri="{BB962C8B-B14F-4D97-AF65-F5344CB8AC3E}">
        <p14:creationId xmlns:p14="http://schemas.microsoft.com/office/powerpoint/2010/main" val="2827386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Bernard (2024) and Zhou (2024) </a:t>
            </a:r>
            <a:r>
              <a:rPr lang="en-US" dirty="0" err="1"/>
              <a:t>recognise</a:t>
            </a:r>
            <a:r>
              <a:rPr lang="en-US" dirty="0"/>
              <a:t> Sociocultural Theory as a powerful explanation for how learning occurs through interaction and culture, particularly in inclusive early education. Chen (2025) supports this by showing how culturally responsive teaching fosters belonging and motivation. However, </a:t>
            </a:r>
            <a:r>
              <a:rPr lang="en-US" dirty="0" err="1"/>
              <a:t>Daramola</a:t>
            </a:r>
            <a:r>
              <a:rPr lang="en-US" dirty="0"/>
              <a:t> et al. (2024) argue that applying SCT effectively requires educators who understand context and have training in guided learning. </a:t>
            </a:r>
            <a:r>
              <a:rPr lang="en-US" dirty="0" err="1"/>
              <a:t>Isomiddinova</a:t>
            </a:r>
            <a:r>
              <a:rPr lang="en-US" dirty="0"/>
              <a:t> (2023) critiques SCT for </a:t>
            </a:r>
            <a:r>
              <a:rPr lang="en-US" dirty="0" err="1"/>
              <a:t>underemphasising</a:t>
            </a:r>
            <a:r>
              <a:rPr lang="en-US" dirty="0"/>
              <a:t> cognitive and neurological factors, while </a:t>
            </a:r>
            <a:r>
              <a:rPr lang="en-US" dirty="0" err="1"/>
              <a:t>Dewi</a:t>
            </a:r>
            <a:r>
              <a:rPr lang="en-US" dirty="0"/>
              <a:t> (2021) reminds us that each child’s pace of learning varies. These limitations show that SCT must be applied flexibly, integrating social, biological, and individual perspectives to create a complete understanding of development.</a:t>
            </a:r>
          </a:p>
        </p:txBody>
      </p:sp>
      <p:sp>
        <p:nvSpPr>
          <p:cNvPr id="4" name="Slide Number Placeholder 3"/>
          <p:cNvSpPr>
            <a:spLocks noGrp="1"/>
          </p:cNvSpPr>
          <p:nvPr>
            <p:ph type="sldNum" sz="quarter" idx="10"/>
          </p:nvPr>
        </p:nvSpPr>
        <p:spPr/>
        <p:txBody>
          <a:bodyPr/>
          <a:lstStyle/>
          <a:p>
            <a:fld id="{40A1C57F-476F-406D-BED2-60A78880B687}" type="slidenum">
              <a:rPr lang="en-US" smtClean="0"/>
              <a:t>10</a:t>
            </a:fld>
            <a:endParaRPr lang="en-US"/>
          </a:p>
        </p:txBody>
      </p:sp>
    </p:spTree>
    <p:extLst>
      <p:ext uri="{BB962C8B-B14F-4D97-AF65-F5344CB8AC3E}">
        <p14:creationId xmlns:p14="http://schemas.microsoft.com/office/powerpoint/2010/main" val="30712918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Vygotsky’s Sociocultural Theory shows that children grow cognitively and emotionally through interaction, communication, and shared cultural experiences. Zhou (2024) and Chen (2025) both confirm that collaboration and cultural connection play a central role in early learning. For Amira, </a:t>
            </a:r>
            <a:r>
              <a:rPr lang="en-US" dirty="0" err="1"/>
              <a:t>scaffolded</a:t>
            </a:r>
            <a:r>
              <a:rPr lang="en-US" dirty="0"/>
              <a:t> conversations, cooperative play, and consistent emotional support can reduce anxiety and build confidence. Teachers and families should work together to reinforce learning across settings. By merging social understanding with cultural sensitivity, practitioners can create nurturing environments that empower children to thrive. In summary, SCT reminds us that development is not a solo process but a shared journey shaped by relationships, community, and meaningful dialogue.</a:t>
            </a:r>
          </a:p>
        </p:txBody>
      </p:sp>
      <p:sp>
        <p:nvSpPr>
          <p:cNvPr id="4" name="Slide Number Placeholder 3"/>
          <p:cNvSpPr>
            <a:spLocks noGrp="1"/>
          </p:cNvSpPr>
          <p:nvPr>
            <p:ph type="sldNum" sz="quarter" idx="10"/>
          </p:nvPr>
        </p:nvSpPr>
        <p:spPr/>
        <p:txBody>
          <a:bodyPr/>
          <a:lstStyle/>
          <a:p>
            <a:fld id="{40A1C57F-476F-406D-BED2-60A78880B687}" type="slidenum">
              <a:rPr lang="en-US" smtClean="0"/>
              <a:t>11</a:t>
            </a:fld>
            <a:endParaRPr lang="en-US"/>
          </a:p>
        </p:txBody>
      </p:sp>
    </p:spTree>
    <p:extLst>
      <p:ext uri="{BB962C8B-B14F-4D97-AF65-F5344CB8AC3E}">
        <p14:creationId xmlns:p14="http://schemas.microsoft.com/office/powerpoint/2010/main" val="41735815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11/7/25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ebp"/><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43200" y="150220"/>
            <a:ext cx="9194800" cy="1712448"/>
          </a:xfrm>
        </p:spPr>
        <p:txBody>
          <a:bodyPr anchor="t">
            <a:noAutofit/>
          </a:bodyPr>
          <a:lstStyle/>
          <a:p>
            <a:r>
              <a:rPr lang="en-US" sz="3600" b="1" dirty="0"/>
              <a:t>Applying Vygotsky’s Sociocultural Theory to Early Childhood Development</a:t>
            </a:r>
          </a:p>
        </p:txBody>
      </p:sp>
      <p:sp>
        <p:nvSpPr>
          <p:cNvPr id="3" name="Subtitle 2"/>
          <p:cNvSpPr>
            <a:spLocks noGrp="1"/>
          </p:cNvSpPr>
          <p:nvPr>
            <p:ph type="subTitle" idx="1"/>
          </p:nvPr>
        </p:nvSpPr>
        <p:spPr>
          <a:xfrm>
            <a:off x="2743200" y="2241679"/>
            <a:ext cx="7687734" cy="2374641"/>
          </a:xfrm>
        </p:spPr>
        <p:txBody>
          <a:bodyPr>
            <a:noAutofit/>
          </a:bodyPr>
          <a:lstStyle/>
          <a:p>
            <a:r>
              <a:rPr lang="en-GB" sz="2800" b="1" i="0" u="none" strike="noStrike" dirty="0">
                <a:solidFill>
                  <a:srgbClr val="000000"/>
                </a:solidFill>
                <a:effectLst/>
                <a:latin typeface="Century Gothic" panose="020B0502020202020204" pitchFamily="34" charset="0"/>
              </a:rPr>
              <a:t>Student Name: Henry Wiredu </a:t>
            </a:r>
            <a:endParaRPr lang="en-GB" sz="2800" b="0" i="0" u="none" strike="noStrike" dirty="0">
              <a:solidFill>
                <a:srgbClr val="000000"/>
              </a:solidFill>
              <a:effectLst/>
              <a:latin typeface="Century Gothic" panose="020B0502020202020204" pitchFamily="34" charset="0"/>
            </a:endParaRPr>
          </a:p>
          <a:p>
            <a:r>
              <a:rPr lang="en-GB" sz="2800" b="1" i="0" u="none" strike="noStrike" dirty="0">
                <a:solidFill>
                  <a:srgbClr val="000000"/>
                </a:solidFill>
                <a:effectLst/>
                <a:latin typeface="Century Gothic" panose="020B0502020202020204" pitchFamily="34" charset="0"/>
              </a:rPr>
              <a:t>ID: 2429459</a:t>
            </a:r>
            <a:endParaRPr lang="en-GB" sz="2800" b="0" i="0" u="none" strike="noStrike" dirty="0">
              <a:solidFill>
                <a:srgbClr val="000000"/>
              </a:solidFill>
              <a:effectLst/>
              <a:latin typeface="Century Gothic" panose="020B0502020202020204" pitchFamily="34" charset="0"/>
            </a:endParaRPr>
          </a:p>
          <a:p>
            <a:r>
              <a:rPr lang="en-GB" sz="2800" b="1" i="0" u="none" strike="noStrike" dirty="0">
                <a:solidFill>
                  <a:srgbClr val="000000"/>
                </a:solidFill>
                <a:effectLst/>
                <a:latin typeface="Century Gothic" panose="020B0502020202020204" pitchFamily="34" charset="0"/>
              </a:rPr>
              <a:t>Module Code: </a:t>
            </a:r>
            <a:r>
              <a:rPr lang="en-US" sz="2500" dirty="0"/>
              <a:t>LCHS4010 – Psychology in Health and Social Care</a:t>
            </a:r>
            <a:endParaRPr lang="en-GB" sz="2500" dirty="0"/>
          </a:p>
          <a:p>
            <a:r>
              <a:rPr lang="en-GB" sz="2400" b="1" dirty="0">
                <a:solidFill>
                  <a:srgbClr val="000000"/>
                </a:solidFill>
                <a:latin typeface="Century Gothic" panose="020B0502020202020204" pitchFamily="34" charset="0"/>
              </a:rPr>
              <a:t>Lecturer: </a:t>
            </a:r>
            <a:r>
              <a:rPr lang="en-GB" sz="2400" b="1" dirty="0" err="1">
                <a:solidFill>
                  <a:srgbClr val="000000"/>
                </a:solidFill>
                <a:latin typeface="Century Gothic" panose="020B0502020202020204" pitchFamily="34" charset="0"/>
              </a:rPr>
              <a:t>Shaila</a:t>
            </a:r>
            <a:r>
              <a:rPr lang="en-GB" sz="2400" b="1" dirty="0">
                <a:solidFill>
                  <a:srgbClr val="000000"/>
                </a:solidFill>
                <a:latin typeface="Century Gothic" panose="020B0502020202020204" pitchFamily="34" charset="0"/>
              </a:rPr>
              <a:t> Hussain</a:t>
            </a:r>
            <a:endParaRPr lang="en-GB" sz="1800" dirty="0">
              <a:effectLst/>
              <a:latin typeface="Calibri" panose="020F0502020204030204" pitchFamily="34" charset="0"/>
            </a:endParaRPr>
          </a:p>
          <a:p>
            <a:endParaRPr lang="en-GB" sz="2500" dirty="0"/>
          </a:p>
          <a:p>
            <a:endParaRPr lang="en-US" sz="2500"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9097" y="-5370782"/>
            <a:ext cx="9194800" cy="2514600"/>
          </a:xfrm>
          <a:prstGeom prst="rect">
            <a:avLst/>
          </a:prstGeom>
        </p:spPr>
      </p:pic>
    </p:spTree>
    <p:extLst>
      <p:ext uri="{BB962C8B-B14F-4D97-AF65-F5344CB8AC3E}">
        <p14:creationId xmlns:p14="http://schemas.microsoft.com/office/powerpoint/2010/main" val="333711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Scenario Overview</a:t>
            </a:r>
          </a:p>
        </p:txBody>
      </p:sp>
      <p:sp>
        <p:nvSpPr>
          <p:cNvPr id="3" name="Content Placeholder 2"/>
          <p:cNvSpPr>
            <a:spLocks noGrp="1"/>
          </p:cNvSpPr>
          <p:nvPr>
            <p:ph idx="1"/>
          </p:nvPr>
        </p:nvSpPr>
        <p:spPr>
          <a:xfrm>
            <a:off x="2589212" y="2133600"/>
            <a:ext cx="8500819" cy="3777622"/>
          </a:xfrm>
        </p:spPr>
        <p:txBody>
          <a:bodyPr>
            <a:normAutofit/>
          </a:bodyPr>
          <a:lstStyle/>
          <a:p>
            <a:r>
              <a:rPr lang="en-US" sz="2000" dirty="0"/>
              <a:t>Amira, aged 3, shows separation anxiety, limited speech, and avoids group play.</a:t>
            </a:r>
          </a:p>
          <a:p>
            <a:r>
              <a:rPr lang="en-US" sz="2000" dirty="0"/>
              <a:t>Aim – apply Vygotsky’s Sociocultural Theory (SCT) to understand her development and design supports.</a:t>
            </a:r>
          </a:p>
          <a:p>
            <a:r>
              <a:rPr lang="en-US" sz="2000" dirty="0"/>
              <a:t>SCT explains how children learn through social interaction and cultural mediation.</a:t>
            </a:r>
          </a:p>
        </p:txBody>
      </p:sp>
    </p:spTree>
    <p:extLst>
      <p:ext uri="{BB962C8B-B14F-4D97-AF65-F5344CB8AC3E}">
        <p14:creationId xmlns:p14="http://schemas.microsoft.com/office/powerpoint/2010/main" val="1921082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Core Principles of Vygotsky’s Theory</a:t>
            </a:r>
          </a:p>
        </p:txBody>
      </p:sp>
      <p:sp>
        <p:nvSpPr>
          <p:cNvPr id="3" name="Content Placeholder 2"/>
          <p:cNvSpPr>
            <a:spLocks noGrp="1"/>
          </p:cNvSpPr>
          <p:nvPr>
            <p:ph idx="1"/>
          </p:nvPr>
        </p:nvSpPr>
        <p:spPr>
          <a:xfrm>
            <a:off x="5808132" y="2133600"/>
            <a:ext cx="5696479" cy="4555066"/>
          </a:xfrm>
        </p:spPr>
        <p:txBody>
          <a:bodyPr>
            <a:normAutofit/>
          </a:bodyPr>
          <a:lstStyle/>
          <a:p>
            <a:r>
              <a:rPr lang="en-US" sz="2000" dirty="0"/>
              <a:t>Cognitive growth occurs first between people, then within the child (Zhou, 2024).</a:t>
            </a:r>
          </a:p>
          <a:p>
            <a:r>
              <a:rPr lang="en-US" sz="2000" dirty="0"/>
              <a:t>Learning happens in the Zone of Proximal Development (ZPD) where guidance enables progress (Sarmiento-Campos et al., 2022).</a:t>
            </a:r>
          </a:p>
          <a:p>
            <a:r>
              <a:rPr lang="en-US" sz="2000" dirty="0"/>
              <a:t>Adults and peers act as scaffolds, gradually reducing support as competence emerges.</a:t>
            </a:r>
          </a:p>
          <a:p>
            <a:r>
              <a:rPr lang="en-US" sz="2000" dirty="0"/>
              <a:t>Language functions as a cultural tool for thinking and problem solving (Bernard, 2024).</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399" y="2269066"/>
            <a:ext cx="5655733" cy="4588934"/>
          </a:xfrm>
          <a:prstGeom prst="rect">
            <a:avLst/>
          </a:prstGeom>
        </p:spPr>
      </p:pic>
    </p:spTree>
    <p:extLst>
      <p:ext uri="{BB962C8B-B14F-4D97-AF65-F5344CB8AC3E}">
        <p14:creationId xmlns:p14="http://schemas.microsoft.com/office/powerpoint/2010/main" val="224365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1079" y="641043"/>
            <a:ext cx="8911687" cy="1280890"/>
          </a:xfrm>
        </p:spPr>
        <p:txBody>
          <a:bodyPr/>
          <a:lstStyle/>
          <a:p>
            <a:r>
              <a:rPr lang="en-US" b="1" dirty="0"/>
              <a:t>Social and Cultural Importance</a:t>
            </a:r>
          </a:p>
        </p:txBody>
      </p:sp>
      <p:sp>
        <p:nvSpPr>
          <p:cNvPr id="3" name="Content Placeholder 2"/>
          <p:cNvSpPr>
            <a:spLocks noGrp="1"/>
          </p:cNvSpPr>
          <p:nvPr>
            <p:ph idx="1"/>
          </p:nvPr>
        </p:nvSpPr>
        <p:spPr>
          <a:xfrm>
            <a:off x="3131079" y="2133600"/>
            <a:ext cx="8942388" cy="3777622"/>
          </a:xfrm>
        </p:spPr>
        <p:txBody>
          <a:bodyPr>
            <a:normAutofit/>
          </a:bodyPr>
          <a:lstStyle/>
          <a:p>
            <a:r>
              <a:rPr lang="en-US" sz="2000" dirty="0" err="1"/>
              <a:t>Socioculturalism</a:t>
            </a:r>
            <a:r>
              <a:rPr lang="en-US" sz="2000" dirty="0"/>
              <a:t> positions learning as a collaborative process (Bernard, 2024).</a:t>
            </a:r>
          </a:p>
          <a:p>
            <a:r>
              <a:rPr lang="en-US" sz="2000" dirty="0"/>
              <a:t>Dialogue and joint activity build confidence and identity.</a:t>
            </a:r>
          </a:p>
          <a:p>
            <a:r>
              <a:rPr lang="en-US" sz="2000" dirty="0"/>
              <a:t>Educators should match tasks to each child’s temperament and capacity (</a:t>
            </a:r>
            <a:r>
              <a:rPr lang="en-US" sz="2000" dirty="0" err="1"/>
              <a:t>Dewi</a:t>
            </a:r>
            <a:r>
              <a:rPr lang="en-US" sz="2000" dirty="0"/>
              <a:t>, 2021).</a:t>
            </a:r>
          </a:p>
          <a:p>
            <a:r>
              <a:rPr lang="en-US" sz="2000" dirty="0"/>
              <a:t>Social environments transmit values and norms that shape </a:t>
            </a:r>
            <a:r>
              <a:rPr lang="en-US" sz="2000" dirty="0" err="1"/>
              <a:t>behaviour</a:t>
            </a:r>
            <a:r>
              <a:rPr lang="en-US" sz="2000" dirty="0"/>
              <a:t> (</a:t>
            </a:r>
            <a:r>
              <a:rPr lang="en-US" sz="2000" dirty="0" err="1"/>
              <a:t>Daramola</a:t>
            </a:r>
            <a:r>
              <a:rPr lang="en-US" sz="2000" dirty="0"/>
              <a:t> et al., 2024).</a:t>
            </a:r>
          </a:p>
        </p:txBody>
      </p:sp>
    </p:spTree>
    <p:extLst>
      <p:ext uri="{BB962C8B-B14F-4D97-AF65-F5344CB8AC3E}">
        <p14:creationId xmlns:p14="http://schemas.microsoft.com/office/powerpoint/2010/main" val="1446322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0400" y="624110"/>
            <a:ext cx="5764212" cy="1280890"/>
          </a:xfrm>
        </p:spPr>
        <p:txBody>
          <a:bodyPr/>
          <a:lstStyle/>
          <a:p>
            <a:r>
              <a:rPr lang="en-US" b="1" dirty="0"/>
              <a:t>Applying SCT to Amira (Communication)</a:t>
            </a:r>
          </a:p>
        </p:txBody>
      </p:sp>
      <p:sp>
        <p:nvSpPr>
          <p:cNvPr id="3" name="Content Placeholder 2"/>
          <p:cNvSpPr>
            <a:spLocks noGrp="1"/>
          </p:cNvSpPr>
          <p:nvPr>
            <p:ph idx="1"/>
          </p:nvPr>
        </p:nvSpPr>
        <p:spPr>
          <a:xfrm>
            <a:off x="5740400" y="2133600"/>
            <a:ext cx="5764211" cy="3777622"/>
          </a:xfrm>
        </p:spPr>
        <p:txBody>
          <a:bodyPr>
            <a:normAutofit/>
          </a:bodyPr>
          <a:lstStyle/>
          <a:p>
            <a:r>
              <a:rPr lang="en-US" sz="2000" dirty="0"/>
              <a:t>Amira’s limited speech shows she is working within her ZPD for language (Zhou, 2024).</a:t>
            </a:r>
          </a:p>
          <a:p>
            <a:r>
              <a:rPr lang="en-US" sz="2000" dirty="0"/>
              <a:t>Teachers should model words, expand utterances, and use guided conversation (Sarmiento-Campos et al., 2022).</a:t>
            </a:r>
          </a:p>
          <a:p>
            <a:r>
              <a:rPr lang="en-US" sz="2000" dirty="0"/>
              <a:t>Shared storytelling and songs support verbal growth and emotional security (Bernard, 2024).</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4216" y="1678517"/>
            <a:ext cx="5446183" cy="4705350"/>
          </a:xfrm>
          <a:prstGeom prst="rect">
            <a:avLst/>
          </a:prstGeom>
        </p:spPr>
      </p:pic>
    </p:spTree>
    <p:extLst>
      <p:ext uri="{BB962C8B-B14F-4D97-AF65-F5344CB8AC3E}">
        <p14:creationId xmlns:p14="http://schemas.microsoft.com/office/powerpoint/2010/main" val="102400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66265" y="505577"/>
            <a:ext cx="6712480" cy="1280890"/>
          </a:xfrm>
        </p:spPr>
        <p:txBody>
          <a:bodyPr/>
          <a:lstStyle/>
          <a:p>
            <a:r>
              <a:rPr lang="en-US" b="1" dirty="0"/>
              <a:t>Applying SCT to Amira (Cultural Belonging)</a:t>
            </a:r>
          </a:p>
        </p:txBody>
      </p:sp>
      <p:sp>
        <p:nvSpPr>
          <p:cNvPr id="3" name="Content Placeholder 2"/>
          <p:cNvSpPr>
            <a:spLocks noGrp="1"/>
          </p:cNvSpPr>
          <p:nvPr>
            <p:ph idx="1"/>
          </p:nvPr>
        </p:nvSpPr>
        <p:spPr>
          <a:xfrm>
            <a:off x="5266265" y="2065866"/>
            <a:ext cx="6712479" cy="3777622"/>
          </a:xfrm>
        </p:spPr>
        <p:txBody>
          <a:bodyPr>
            <a:normAutofit/>
          </a:bodyPr>
          <a:lstStyle/>
          <a:p>
            <a:r>
              <a:rPr lang="en-US" sz="2000" dirty="0"/>
              <a:t>Play should reflect her cultural background to promote belonging (Chen, 2025).</a:t>
            </a:r>
          </a:p>
          <a:p>
            <a:r>
              <a:rPr lang="en-US" sz="2000" dirty="0"/>
              <a:t>Including familiar objects and stories bridges home and nursery contexts.</a:t>
            </a:r>
          </a:p>
          <a:p>
            <a:r>
              <a:rPr lang="en-US" sz="2000" dirty="0"/>
              <a:t>Collaboration with families ensures continuity and shared understanding (</a:t>
            </a:r>
            <a:r>
              <a:rPr lang="en-US" sz="2000" dirty="0" err="1"/>
              <a:t>Daramola</a:t>
            </a:r>
            <a:r>
              <a:rPr lang="en-US" sz="2000" dirty="0"/>
              <a:t> et al., 2024).</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7867" y="1786467"/>
            <a:ext cx="4978398" cy="4952999"/>
          </a:xfrm>
          <a:prstGeom prst="rect">
            <a:avLst/>
          </a:prstGeom>
        </p:spPr>
      </p:pic>
    </p:spTree>
    <p:extLst>
      <p:ext uri="{BB962C8B-B14F-4D97-AF65-F5344CB8AC3E}">
        <p14:creationId xmlns:p14="http://schemas.microsoft.com/office/powerpoint/2010/main" val="357217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36800" y="624110"/>
            <a:ext cx="9167812" cy="1280890"/>
          </a:xfrm>
        </p:spPr>
        <p:txBody>
          <a:bodyPr/>
          <a:lstStyle/>
          <a:p>
            <a:r>
              <a:rPr lang="en-US" b="1" dirty="0"/>
              <a:t>Biological and Environmental Influences</a:t>
            </a:r>
          </a:p>
        </p:txBody>
      </p:sp>
      <p:sp>
        <p:nvSpPr>
          <p:cNvPr id="3" name="Content Placeholder 2"/>
          <p:cNvSpPr>
            <a:spLocks noGrp="1"/>
          </p:cNvSpPr>
          <p:nvPr>
            <p:ph idx="1"/>
          </p:nvPr>
        </p:nvSpPr>
        <p:spPr>
          <a:xfrm>
            <a:off x="2336800" y="2133600"/>
            <a:ext cx="9167811" cy="3777622"/>
          </a:xfrm>
        </p:spPr>
        <p:txBody>
          <a:bodyPr>
            <a:normAutofit/>
          </a:bodyPr>
          <a:lstStyle/>
          <a:p>
            <a:r>
              <a:rPr lang="en-US" sz="2000" dirty="0"/>
              <a:t>Biological factors – speech maturation and neural readiness (</a:t>
            </a:r>
            <a:r>
              <a:rPr lang="en-US" sz="2000" dirty="0" err="1"/>
              <a:t>Isomiddinova</a:t>
            </a:r>
            <a:r>
              <a:rPr lang="en-US" sz="2000" dirty="0"/>
              <a:t>, 2023).</a:t>
            </a:r>
          </a:p>
          <a:p>
            <a:r>
              <a:rPr lang="en-US" sz="2000" dirty="0"/>
              <a:t>Environmental factors – limited peer interaction or family stress (Fu, Zhao and Qin, 2024).</a:t>
            </a:r>
          </a:p>
          <a:p>
            <a:r>
              <a:rPr lang="en-US" sz="2000" dirty="0"/>
              <a:t>Caregiver barriers such as emotional overload may delay help-seeking (Loveday et al., 2023).</a:t>
            </a:r>
          </a:p>
          <a:p>
            <a:r>
              <a:rPr lang="en-US" sz="2000" dirty="0"/>
              <a:t>Practitioners must create a secure, socially rich setting to balance nature and nurture.</a:t>
            </a:r>
          </a:p>
        </p:txBody>
      </p:sp>
    </p:spTree>
    <p:extLst>
      <p:ext uri="{BB962C8B-B14F-4D97-AF65-F5344CB8AC3E}">
        <p14:creationId xmlns:p14="http://schemas.microsoft.com/office/powerpoint/2010/main" val="1203076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Strategy 1 – Scaffolding Language</a:t>
            </a:r>
          </a:p>
        </p:txBody>
      </p:sp>
      <p:sp>
        <p:nvSpPr>
          <p:cNvPr id="3" name="Content Placeholder 2"/>
          <p:cNvSpPr>
            <a:spLocks noGrp="1"/>
          </p:cNvSpPr>
          <p:nvPr>
            <p:ph idx="1"/>
          </p:nvPr>
        </p:nvSpPr>
        <p:spPr>
          <a:xfrm>
            <a:off x="6654800" y="2133599"/>
            <a:ext cx="4849812" cy="4504267"/>
          </a:xfrm>
        </p:spPr>
        <p:txBody>
          <a:bodyPr>
            <a:normAutofit/>
          </a:bodyPr>
          <a:lstStyle/>
          <a:p>
            <a:r>
              <a:rPr lang="en-US" sz="2000" dirty="0"/>
              <a:t>Provide structured dialogue and open questions within Amira’s ZPD (Sarmiento-Campos et al., 2022).</a:t>
            </a:r>
          </a:p>
          <a:p>
            <a:r>
              <a:rPr lang="en-US" sz="2000" dirty="0"/>
              <a:t>Pair her with a supportive peer to model speech (Zhou, 2024).</a:t>
            </a:r>
          </a:p>
          <a:p>
            <a:r>
              <a:rPr lang="en-US" sz="2000" dirty="0"/>
              <a:t>Use visual cues and praise to reinforce participation (Bernard, 2024).</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7566" y="2133601"/>
            <a:ext cx="6040967" cy="4724400"/>
          </a:xfrm>
          <a:prstGeom prst="rect">
            <a:avLst/>
          </a:prstGeom>
        </p:spPr>
      </p:pic>
    </p:spTree>
    <p:extLst>
      <p:ext uri="{BB962C8B-B14F-4D97-AF65-F5344CB8AC3E}">
        <p14:creationId xmlns:p14="http://schemas.microsoft.com/office/powerpoint/2010/main" val="1933666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Strategy 2 – Social Play and Empathy</a:t>
            </a:r>
          </a:p>
        </p:txBody>
      </p:sp>
      <p:sp>
        <p:nvSpPr>
          <p:cNvPr id="3" name="Content Placeholder 2"/>
          <p:cNvSpPr>
            <a:spLocks noGrp="1"/>
          </p:cNvSpPr>
          <p:nvPr>
            <p:ph idx="1"/>
          </p:nvPr>
        </p:nvSpPr>
        <p:spPr/>
        <p:txBody>
          <a:bodyPr>
            <a:normAutofit/>
          </a:bodyPr>
          <a:lstStyle/>
          <a:p>
            <a:r>
              <a:rPr lang="en-US" sz="2000" dirty="0"/>
              <a:t>Small-group cooperative games build confidence and turn-taking (Chen, 2025).</a:t>
            </a:r>
          </a:p>
          <a:p>
            <a:r>
              <a:rPr lang="en-US" sz="2000" dirty="0"/>
              <a:t>Consistent routines and gentle tones reduce anxiety (Loveday et al., 2023).</a:t>
            </a:r>
          </a:p>
          <a:p>
            <a:r>
              <a:rPr lang="en-US" sz="2000" dirty="0"/>
              <a:t>Teaching Metta values encourages kindness and moral development (</a:t>
            </a:r>
            <a:r>
              <a:rPr lang="en-US" sz="2000" dirty="0" err="1"/>
              <a:t>Susijati</a:t>
            </a:r>
            <a:r>
              <a:rPr lang="en-US" sz="2000" dirty="0"/>
              <a:t> et al., 2025).</a:t>
            </a:r>
          </a:p>
        </p:txBody>
      </p:sp>
    </p:spTree>
    <p:extLst>
      <p:ext uri="{BB962C8B-B14F-4D97-AF65-F5344CB8AC3E}">
        <p14:creationId xmlns:p14="http://schemas.microsoft.com/office/powerpoint/2010/main" val="3298929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Evaluation of SCT</a:t>
            </a:r>
          </a:p>
        </p:txBody>
      </p:sp>
      <p:sp>
        <p:nvSpPr>
          <p:cNvPr id="3" name="Content Placeholder 2"/>
          <p:cNvSpPr>
            <a:spLocks noGrp="1"/>
          </p:cNvSpPr>
          <p:nvPr>
            <p:ph idx="1"/>
          </p:nvPr>
        </p:nvSpPr>
        <p:spPr>
          <a:xfrm>
            <a:off x="2589212" y="1524000"/>
            <a:ext cx="8915400" cy="4387222"/>
          </a:xfrm>
        </p:spPr>
        <p:txBody>
          <a:bodyPr>
            <a:noAutofit/>
          </a:bodyPr>
          <a:lstStyle/>
          <a:p>
            <a:r>
              <a:rPr lang="en-US" sz="2000" b="1" dirty="0"/>
              <a:t>Strengths</a:t>
            </a:r>
          </a:p>
          <a:p>
            <a:pPr lvl="1">
              <a:buFont typeface="Courier New" panose="02070309020205020404" pitchFamily="49" charset="0"/>
              <a:buChar char="o"/>
            </a:pPr>
            <a:r>
              <a:rPr lang="en-US" sz="2000" dirty="0"/>
              <a:t>Explains how learning depends on social interaction and cultural context (Bernard, 2024; Zhou, 2024).</a:t>
            </a:r>
          </a:p>
          <a:p>
            <a:pPr lvl="1">
              <a:buFont typeface="Courier New" panose="02070309020205020404" pitchFamily="49" charset="0"/>
              <a:buChar char="o"/>
            </a:pPr>
            <a:r>
              <a:rPr lang="en-US" sz="2000" dirty="0"/>
              <a:t>Supports inclusive and culturally responsive practice (Chen, 2025).</a:t>
            </a:r>
          </a:p>
          <a:p>
            <a:r>
              <a:rPr lang="en-US" sz="2000" b="1" dirty="0"/>
              <a:t>Limitations</a:t>
            </a:r>
          </a:p>
          <a:p>
            <a:pPr lvl="1">
              <a:buFont typeface="Courier New" panose="02070309020205020404" pitchFamily="49" charset="0"/>
              <a:buChar char="o"/>
            </a:pPr>
            <a:r>
              <a:rPr lang="en-US" sz="2000" dirty="0"/>
              <a:t>Implementation varies where teachers lack training (</a:t>
            </a:r>
            <a:r>
              <a:rPr lang="en-US" sz="2000" dirty="0" err="1"/>
              <a:t>Daramola</a:t>
            </a:r>
            <a:r>
              <a:rPr lang="en-US" sz="2000" dirty="0"/>
              <a:t> et al., 2024).</a:t>
            </a:r>
          </a:p>
          <a:p>
            <a:pPr lvl="1">
              <a:buFont typeface="Courier New" panose="02070309020205020404" pitchFamily="49" charset="0"/>
              <a:buChar char="o"/>
            </a:pPr>
            <a:r>
              <a:rPr lang="en-US" sz="2000" dirty="0"/>
              <a:t>Under-represents internal cognitive mechanisms (</a:t>
            </a:r>
            <a:r>
              <a:rPr lang="en-US" sz="2000" dirty="0" err="1"/>
              <a:t>Isomiddinova</a:t>
            </a:r>
            <a:r>
              <a:rPr lang="en-US" sz="2000" dirty="0"/>
              <a:t>, 2023).</a:t>
            </a:r>
          </a:p>
          <a:p>
            <a:pPr lvl="1">
              <a:buFont typeface="Courier New" panose="02070309020205020404" pitchFamily="49" charset="0"/>
              <a:buChar char="o"/>
            </a:pPr>
            <a:r>
              <a:rPr lang="en-US" sz="2000" dirty="0"/>
              <a:t>Needs recognition of individual developmental differences (</a:t>
            </a:r>
            <a:r>
              <a:rPr lang="en-US" sz="2000" dirty="0" err="1"/>
              <a:t>Dewi</a:t>
            </a:r>
            <a:r>
              <a:rPr lang="en-US" sz="2000" dirty="0"/>
              <a:t>, 2021).</a:t>
            </a:r>
          </a:p>
        </p:txBody>
      </p:sp>
    </p:spTree>
    <p:extLst>
      <p:ext uri="{BB962C8B-B14F-4D97-AF65-F5344CB8AC3E}">
        <p14:creationId xmlns:p14="http://schemas.microsoft.com/office/powerpoint/2010/main" val="58420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noAutofit/>
          </a:bodyPr>
          <a:lstStyle/>
          <a:p>
            <a:r>
              <a:rPr lang="en-US" sz="2000" dirty="0"/>
              <a:t>Vygotsky’s Sociocultural Theory shows that children learn best through interaction, language, and cultural connection.</a:t>
            </a:r>
          </a:p>
          <a:p>
            <a:r>
              <a:rPr lang="en-US" sz="2000" dirty="0"/>
              <a:t>For Amira, </a:t>
            </a:r>
            <a:r>
              <a:rPr lang="en-US" sz="2000" dirty="0" err="1"/>
              <a:t>scaffolded</a:t>
            </a:r>
            <a:r>
              <a:rPr lang="en-US" sz="2000" dirty="0"/>
              <a:t> communication and collaborative play can strengthen confidence and social skills (Zhou, 2024; Chen, 2025).</a:t>
            </a:r>
          </a:p>
          <a:p>
            <a:r>
              <a:rPr lang="en-US" sz="2000" dirty="0"/>
              <a:t>Practitioners should combine SCT with emotional support and family involvement to foster holistic growth.</a:t>
            </a:r>
          </a:p>
        </p:txBody>
      </p:sp>
    </p:spTree>
    <p:extLst>
      <p:ext uri="{BB962C8B-B14F-4D97-AF65-F5344CB8AC3E}">
        <p14:creationId xmlns:p14="http://schemas.microsoft.com/office/powerpoint/2010/main" val="2737077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9992" y="90711"/>
            <a:ext cx="8911687" cy="823689"/>
          </a:xfrm>
        </p:spPr>
        <p:txBody>
          <a:bodyPr/>
          <a:lstStyle/>
          <a:p>
            <a:r>
              <a:rPr lang="en-US" b="1" dirty="0"/>
              <a:t>References</a:t>
            </a:r>
          </a:p>
        </p:txBody>
      </p:sp>
      <p:sp>
        <p:nvSpPr>
          <p:cNvPr id="3" name="Content Placeholder 2"/>
          <p:cNvSpPr>
            <a:spLocks noGrp="1"/>
          </p:cNvSpPr>
          <p:nvPr>
            <p:ph idx="1"/>
          </p:nvPr>
        </p:nvSpPr>
        <p:spPr>
          <a:xfrm>
            <a:off x="2829991" y="762000"/>
            <a:ext cx="9362009" cy="6096001"/>
          </a:xfrm>
        </p:spPr>
        <p:txBody>
          <a:bodyPr>
            <a:noAutofit/>
          </a:bodyPr>
          <a:lstStyle/>
          <a:p>
            <a:r>
              <a:rPr lang="en-US" sz="1200" dirty="0"/>
              <a:t>Bernard, D.M., 2024. Understanding </a:t>
            </a:r>
            <a:r>
              <a:rPr lang="en-US" sz="1200" dirty="0" err="1"/>
              <a:t>socioculturalism</a:t>
            </a:r>
            <a:r>
              <a:rPr lang="en-US" sz="1200" dirty="0"/>
              <a:t> in early childhood education: Current perspectives and emerging trends. Interactions, 73, pp.16-31.</a:t>
            </a:r>
          </a:p>
          <a:p>
            <a:r>
              <a:rPr lang="en-US" sz="1200" dirty="0"/>
              <a:t>Chen, B.C., 2025, April. Using Vygotsky’s sociocultural theory to explore ethnic cultural representation in Taiwanese preschool children’s play. In Frontiers in Education (Vol. 10, p. 1569322). Frontiers Media SA.</a:t>
            </a:r>
          </a:p>
          <a:p>
            <a:r>
              <a:rPr lang="en-US" sz="1200" dirty="0" err="1"/>
              <a:t>Daramola</a:t>
            </a:r>
            <a:r>
              <a:rPr lang="en-US" sz="1200" dirty="0"/>
              <a:t>, M.A., </a:t>
            </a:r>
            <a:r>
              <a:rPr lang="en-US" sz="1200" dirty="0" err="1"/>
              <a:t>Okunade</a:t>
            </a:r>
            <a:r>
              <a:rPr lang="en-US" sz="1200" dirty="0"/>
              <a:t>, A.I., </a:t>
            </a:r>
            <a:r>
              <a:rPr lang="en-US" sz="1200" dirty="0" err="1"/>
              <a:t>Jegede</a:t>
            </a:r>
            <a:r>
              <a:rPr lang="en-US" sz="1200" dirty="0"/>
              <a:t>, R.O. and </a:t>
            </a:r>
            <a:r>
              <a:rPr lang="en-US" sz="1200" dirty="0" err="1"/>
              <a:t>Okeya</a:t>
            </a:r>
            <a:r>
              <a:rPr lang="en-US" sz="1200" dirty="0"/>
              <a:t>, A.E., 2024. A critical evaluation of the Vygotsky’s socio-cultural theory as evident within an aspect (s) of curriculum, pedagogy and/or assessment in Nigeria. TWIST, 19(2), pp.583-588.</a:t>
            </a:r>
          </a:p>
          <a:p>
            <a:r>
              <a:rPr lang="en-US" sz="1200" dirty="0" err="1"/>
              <a:t>Daramola</a:t>
            </a:r>
            <a:r>
              <a:rPr lang="en-US" sz="1200" dirty="0"/>
              <a:t>, M.A., </a:t>
            </a:r>
            <a:r>
              <a:rPr lang="en-US" sz="1200" dirty="0" err="1"/>
              <a:t>Okunade</a:t>
            </a:r>
            <a:r>
              <a:rPr lang="en-US" sz="1200" dirty="0"/>
              <a:t>, A.I., </a:t>
            </a:r>
            <a:r>
              <a:rPr lang="en-US" sz="1200" dirty="0" err="1"/>
              <a:t>Jegede</a:t>
            </a:r>
            <a:r>
              <a:rPr lang="en-US" sz="1200" dirty="0"/>
              <a:t>, R.O. and </a:t>
            </a:r>
            <a:r>
              <a:rPr lang="en-US" sz="1200" dirty="0" err="1"/>
              <a:t>Okeya</a:t>
            </a:r>
            <a:r>
              <a:rPr lang="en-US" sz="1200" dirty="0"/>
              <a:t>, A.E., 2024. A critical evaluation of the Vygotsky’s socio-cultural theory as evident within an aspect (s) of curriculum, pedagogy and/or assessment in Nigeria. TWIST, 19(2), pp.583-588.</a:t>
            </a:r>
          </a:p>
          <a:p>
            <a:r>
              <a:rPr lang="en-US" sz="1200" dirty="0" err="1"/>
              <a:t>Dewi</a:t>
            </a:r>
            <a:r>
              <a:rPr lang="en-US" sz="1200" dirty="0"/>
              <a:t>, N.C., 2021. Individual Differences in Developmental Psychology Early Childhood Mentality. </a:t>
            </a:r>
            <a:r>
              <a:rPr lang="en-US" sz="1200" dirty="0" err="1"/>
              <a:t>Nazhruna</a:t>
            </a:r>
            <a:r>
              <a:rPr lang="en-US" sz="1200" dirty="0"/>
              <a:t>: </a:t>
            </a:r>
            <a:r>
              <a:rPr lang="en-US" sz="1200" dirty="0" err="1"/>
              <a:t>Jurnal</a:t>
            </a:r>
            <a:r>
              <a:rPr lang="en-US" sz="1200" dirty="0"/>
              <a:t> </a:t>
            </a:r>
            <a:r>
              <a:rPr lang="en-US" sz="1200" dirty="0" err="1"/>
              <a:t>Pendidikan</a:t>
            </a:r>
            <a:r>
              <a:rPr lang="en-US" sz="1200" dirty="0"/>
              <a:t> Islam, 4(2), pp.447-459.</a:t>
            </a:r>
          </a:p>
          <a:p>
            <a:r>
              <a:rPr lang="en-US" sz="1200" dirty="0"/>
              <a:t>Fu, Q., Zhao, F. and Qin, J., 2024. Perspectives on early childhood development in China: key dimensions and contextual contributions. Frontiers in Psychology, 15, p.1370641.</a:t>
            </a:r>
          </a:p>
          <a:p>
            <a:r>
              <a:rPr lang="en-US" sz="1200" dirty="0" err="1"/>
              <a:t>Isomiddinova</a:t>
            </a:r>
            <a:r>
              <a:rPr lang="en-US" sz="1200" dirty="0"/>
              <a:t>, D., 2023. STUDY OF THE PROBLEM OF MENTAL DEVELOPMENT IN THE SCIENCE OF PSYCHOLOGY. Journal of Social Sciences and Humanities Research Fundamentals, 3(07), pp.27-32.</a:t>
            </a:r>
          </a:p>
          <a:p>
            <a:r>
              <a:rPr lang="en-US" sz="1200" dirty="0"/>
              <a:t>Loveday, S., </a:t>
            </a:r>
            <a:r>
              <a:rPr lang="en-US" sz="1200" dirty="0" err="1"/>
              <a:t>Balgovind</a:t>
            </a:r>
            <a:r>
              <a:rPr lang="en-US" sz="1200" dirty="0"/>
              <a:t>, M., Hall, T., </a:t>
            </a:r>
            <a:r>
              <a:rPr lang="en-US" sz="1200" dirty="0" err="1"/>
              <a:t>Goldfeld</a:t>
            </a:r>
            <a:r>
              <a:rPr lang="en-US" sz="1200" dirty="0"/>
              <a:t>, S., </a:t>
            </a:r>
            <a:r>
              <a:rPr lang="en-US" sz="1200" dirty="0" err="1"/>
              <a:t>Sanci</a:t>
            </a:r>
            <a:r>
              <a:rPr lang="en-US" sz="1200" dirty="0"/>
              <a:t>, L. and Hiscock, H., 2023. Emotional work of getting help: a qualitative analysis of caregiver-perceived barriers to responding to childhood adversity. Archives of Disease in Childhood, 108(10), pp.857-861.</a:t>
            </a:r>
          </a:p>
          <a:p>
            <a:r>
              <a:rPr lang="en-US" sz="1200" dirty="0"/>
              <a:t>Sarmiento-Campos, N.V., </a:t>
            </a:r>
            <a:r>
              <a:rPr lang="en-US" sz="1200" dirty="0" err="1"/>
              <a:t>Lázaro</a:t>
            </a:r>
            <a:r>
              <a:rPr lang="en-US" sz="1200" dirty="0"/>
              <a:t>-Guillermo, J.C., </a:t>
            </a:r>
            <a:r>
              <a:rPr lang="en-US" sz="1200" dirty="0" err="1"/>
              <a:t>Silvera-Alarcón</a:t>
            </a:r>
            <a:r>
              <a:rPr lang="en-US" sz="1200" dirty="0"/>
              <a:t>, E.N., Cuellar-</a:t>
            </a:r>
            <a:r>
              <a:rPr lang="en-US" sz="1200" dirty="0" err="1"/>
              <a:t>Quispe</a:t>
            </a:r>
            <a:r>
              <a:rPr lang="en-US" sz="1200" dirty="0"/>
              <a:t>, S., </a:t>
            </a:r>
            <a:r>
              <a:rPr lang="en-US" sz="1200" dirty="0" err="1"/>
              <a:t>Huamán-Romaní</a:t>
            </a:r>
            <a:r>
              <a:rPr lang="en-US" sz="1200" dirty="0"/>
              <a:t>, Y.L., </a:t>
            </a:r>
            <a:r>
              <a:rPr lang="en-US" sz="1200" dirty="0" err="1"/>
              <a:t>Apaza</a:t>
            </a:r>
            <a:r>
              <a:rPr lang="en-US" sz="1200" dirty="0"/>
              <a:t>, O.A. and </a:t>
            </a:r>
            <a:r>
              <a:rPr lang="en-US" sz="1200" dirty="0" err="1"/>
              <a:t>Sorkheh</a:t>
            </a:r>
            <a:r>
              <a:rPr lang="en-US" sz="1200" dirty="0"/>
              <a:t>, A., 2022. A look at Vygotsky’s sociocultural theory (SCT): The effectiveness of scaffolding method on EFL learners’ speaking achievement. Education Research International, 2022(1), p.3514892.</a:t>
            </a:r>
          </a:p>
          <a:p>
            <a:r>
              <a:rPr lang="en-US" sz="1200" dirty="0" err="1"/>
              <a:t>Susijati</a:t>
            </a:r>
            <a:r>
              <a:rPr lang="en-US" sz="1200" dirty="0"/>
              <a:t>, S., Astana, A.C. and </a:t>
            </a:r>
            <a:r>
              <a:rPr lang="en-US" sz="1200" dirty="0" err="1"/>
              <a:t>Permatasari</a:t>
            </a:r>
            <a:r>
              <a:rPr lang="en-US" sz="1200" dirty="0"/>
              <a:t>, T., 2025. Analysis of The Role of Metta Value in Building Early Childhood Character: A Literature Study. Interdisciplinary Social Studies, 4(4), pp.800-807.</a:t>
            </a:r>
          </a:p>
          <a:p>
            <a:r>
              <a:rPr lang="en-US" sz="1200" dirty="0"/>
              <a:t>Zhou, X., 2024. Sociocultural theory in early childhood education. Lecture Notes in Education Psychology and Public Media, 51, pp.190-196.</a:t>
            </a:r>
          </a:p>
        </p:txBody>
      </p:sp>
    </p:spTree>
    <p:extLst>
      <p:ext uri="{BB962C8B-B14F-4D97-AF65-F5344CB8AC3E}">
        <p14:creationId xmlns:p14="http://schemas.microsoft.com/office/powerpoint/2010/main" val="140478881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84</TotalTime>
  <Words>2319</Words>
  <Application>Microsoft Office PowerPoint</Application>
  <PresentationFormat>Widescreen</PresentationFormat>
  <Paragraphs>82</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Wisp</vt:lpstr>
      <vt:lpstr>Applying Vygotsky’s Sociocultural Theory to Early Childhood Development</vt:lpstr>
      <vt:lpstr>Scenario Overview</vt:lpstr>
      <vt:lpstr>Core Principles of Vygotsky’s Theory</vt:lpstr>
      <vt:lpstr>Social and Cultural Importance</vt:lpstr>
      <vt:lpstr>Applying SCT to Amira (Communication)</vt:lpstr>
      <vt:lpstr>Applying SCT to Amira (Cultural Belonging)</vt:lpstr>
      <vt:lpstr>Biological and Environmental Influences</vt:lpstr>
      <vt:lpstr>Strategy 1 – Scaffolding Language</vt:lpstr>
      <vt:lpstr>Strategy 2 – Social Play and Empathy</vt:lpstr>
      <vt:lpstr>Evaluation of SCT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Vygotsky’s Sociocultural Theory to Early Childhood Development</dc:title>
  <cp:lastModifiedBy>HENRY WIREDU</cp:lastModifiedBy>
  <cp:revision>1</cp:revision>
  <dcterms:created xsi:type="dcterms:W3CDTF">2025-10-29T12:53:32Z</dcterms:created>
  <dcterms:modified xsi:type="dcterms:W3CDTF">2025-11-07T09:06:48Z</dcterms:modified>
</cp:coreProperties>
</file>