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sldIdLst>
    <p:sldId id="256" r:id="rId5"/>
    <p:sldId id="257" r:id="rId6"/>
    <p:sldId id="258" r:id="rId7"/>
    <p:sldId id="26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70" r:id="rId18"/>
    <p:sldId id="271" r:id="rId19"/>
    <p:sldId id="27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53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han Morgan" userId="72fd7c22-3ae8-4a57-b9f9-9fbe9cf82915" providerId="ADAL" clId="{50225915-C9BD-4F1E-878D-009EE6996691}"/>
    <pc:docChg chg="undo custSel modSld">
      <pc:chgData name="Nathan Morgan" userId="72fd7c22-3ae8-4a57-b9f9-9fbe9cf82915" providerId="ADAL" clId="{50225915-C9BD-4F1E-878D-009EE6996691}" dt="2024-10-21T13:09:53.285" v="18" actId="27636"/>
      <pc:docMkLst>
        <pc:docMk/>
      </pc:docMkLst>
      <pc:sldChg chg="modSp mod">
        <pc:chgData name="Nathan Morgan" userId="72fd7c22-3ae8-4a57-b9f9-9fbe9cf82915" providerId="ADAL" clId="{50225915-C9BD-4F1E-878D-009EE6996691}" dt="2024-10-21T13:04:08.306" v="3" actId="27636"/>
        <pc:sldMkLst>
          <pc:docMk/>
          <pc:sldMk cId="0" sldId="257"/>
        </pc:sldMkLst>
        <pc:spChg chg="mod">
          <ac:chgData name="Nathan Morgan" userId="72fd7c22-3ae8-4a57-b9f9-9fbe9cf82915" providerId="ADAL" clId="{50225915-C9BD-4F1E-878D-009EE6996691}" dt="2024-10-21T13:04:08.306" v="3" actId="27636"/>
          <ac:spMkLst>
            <pc:docMk/>
            <pc:sldMk cId="0" sldId="257"/>
            <ac:spMk id="3" creationId="{B92AC294-D477-08EE-5060-02CC42EA822A}"/>
          </ac:spMkLst>
        </pc:spChg>
      </pc:sldChg>
      <pc:sldChg chg="modSp mod">
        <pc:chgData name="Nathan Morgan" userId="72fd7c22-3ae8-4a57-b9f9-9fbe9cf82915" providerId="ADAL" clId="{50225915-C9BD-4F1E-878D-009EE6996691}" dt="2024-10-21T13:04:15.268" v="4" actId="2711"/>
        <pc:sldMkLst>
          <pc:docMk/>
          <pc:sldMk cId="0" sldId="258"/>
        </pc:sldMkLst>
        <pc:spChg chg="mod">
          <ac:chgData name="Nathan Morgan" userId="72fd7c22-3ae8-4a57-b9f9-9fbe9cf82915" providerId="ADAL" clId="{50225915-C9BD-4F1E-878D-009EE6996691}" dt="2024-10-21T13:04:15.268" v="4" actId="2711"/>
          <ac:spMkLst>
            <pc:docMk/>
            <pc:sldMk cId="0" sldId="258"/>
            <ac:spMk id="3" creationId="{6B1AF07C-AE2B-5F48-7B08-5C2D1614C2AD}"/>
          </ac:spMkLst>
        </pc:spChg>
      </pc:sldChg>
      <pc:sldChg chg="modSp mod">
        <pc:chgData name="Nathan Morgan" userId="72fd7c22-3ae8-4a57-b9f9-9fbe9cf82915" providerId="ADAL" clId="{50225915-C9BD-4F1E-878D-009EE6996691}" dt="2024-10-21T13:04:31.976" v="6" actId="2711"/>
        <pc:sldMkLst>
          <pc:docMk/>
          <pc:sldMk cId="0" sldId="260"/>
        </pc:sldMkLst>
        <pc:spChg chg="mod">
          <ac:chgData name="Nathan Morgan" userId="72fd7c22-3ae8-4a57-b9f9-9fbe9cf82915" providerId="ADAL" clId="{50225915-C9BD-4F1E-878D-009EE6996691}" dt="2024-10-21T13:04:31.976" v="6" actId="2711"/>
          <ac:spMkLst>
            <pc:docMk/>
            <pc:sldMk cId="0" sldId="260"/>
            <ac:spMk id="6" creationId="{2E28B028-3460-B134-9C8A-DA3483FC75F8}"/>
          </ac:spMkLst>
        </pc:spChg>
      </pc:sldChg>
      <pc:sldChg chg="modSp mod">
        <pc:chgData name="Nathan Morgan" userId="72fd7c22-3ae8-4a57-b9f9-9fbe9cf82915" providerId="ADAL" clId="{50225915-C9BD-4F1E-878D-009EE6996691}" dt="2024-10-21T13:04:39.947" v="8" actId="27636"/>
        <pc:sldMkLst>
          <pc:docMk/>
          <pc:sldMk cId="0" sldId="261"/>
        </pc:sldMkLst>
        <pc:spChg chg="mod">
          <ac:chgData name="Nathan Morgan" userId="72fd7c22-3ae8-4a57-b9f9-9fbe9cf82915" providerId="ADAL" clId="{50225915-C9BD-4F1E-878D-009EE6996691}" dt="2024-10-21T13:04:39.947" v="8" actId="27636"/>
          <ac:spMkLst>
            <pc:docMk/>
            <pc:sldMk cId="0" sldId="261"/>
            <ac:spMk id="5" creationId="{7CA7345F-2E11-2C5A-DF04-6B10D18DF261}"/>
          </ac:spMkLst>
        </pc:spChg>
      </pc:sldChg>
      <pc:sldChg chg="modSp mod">
        <pc:chgData name="Nathan Morgan" userId="72fd7c22-3ae8-4a57-b9f9-9fbe9cf82915" providerId="ADAL" clId="{50225915-C9BD-4F1E-878D-009EE6996691}" dt="2024-10-21T13:08:19.837" v="12" actId="255"/>
        <pc:sldMkLst>
          <pc:docMk/>
          <pc:sldMk cId="0" sldId="262"/>
        </pc:sldMkLst>
        <pc:spChg chg="mod">
          <ac:chgData name="Nathan Morgan" userId="72fd7c22-3ae8-4a57-b9f9-9fbe9cf82915" providerId="ADAL" clId="{50225915-C9BD-4F1E-878D-009EE6996691}" dt="2024-10-21T13:08:19.837" v="12" actId="255"/>
          <ac:spMkLst>
            <pc:docMk/>
            <pc:sldMk cId="0" sldId="262"/>
            <ac:spMk id="5" creationId="{E7FCA420-F3DF-D060-7CC9-12BFC7AE1391}"/>
          </ac:spMkLst>
        </pc:spChg>
      </pc:sldChg>
      <pc:sldChg chg="modSp mod">
        <pc:chgData name="Nathan Morgan" userId="72fd7c22-3ae8-4a57-b9f9-9fbe9cf82915" providerId="ADAL" clId="{50225915-C9BD-4F1E-878D-009EE6996691}" dt="2024-10-21T13:08:30.631" v="13" actId="2711"/>
        <pc:sldMkLst>
          <pc:docMk/>
          <pc:sldMk cId="0" sldId="263"/>
        </pc:sldMkLst>
        <pc:spChg chg="mod">
          <ac:chgData name="Nathan Morgan" userId="72fd7c22-3ae8-4a57-b9f9-9fbe9cf82915" providerId="ADAL" clId="{50225915-C9BD-4F1E-878D-009EE6996691}" dt="2024-10-21T13:08:30.631" v="13" actId="2711"/>
          <ac:spMkLst>
            <pc:docMk/>
            <pc:sldMk cId="0" sldId="263"/>
            <ac:spMk id="3" creationId="{3FE84908-2EB4-75DB-B069-B73C239244AD}"/>
          </ac:spMkLst>
        </pc:spChg>
      </pc:sldChg>
      <pc:sldChg chg="modSp mod">
        <pc:chgData name="Nathan Morgan" userId="72fd7c22-3ae8-4a57-b9f9-9fbe9cf82915" providerId="ADAL" clId="{50225915-C9BD-4F1E-878D-009EE6996691}" dt="2024-10-21T13:08:39.139" v="14" actId="2711"/>
        <pc:sldMkLst>
          <pc:docMk/>
          <pc:sldMk cId="0" sldId="264"/>
        </pc:sldMkLst>
        <pc:spChg chg="mod">
          <ac:chgData name="Nathan Morgan" userId="72fd7c22-3ae8-4a57-b9f9-9fbe9cf82915" providerId="ADAL" clId="{50225915-C9BD-4F1E-878D-009EE6996691}" dt="2024-10-21T13:08:39.139" v="14" actId="2711"/>
          <ac:spMkLst>
            <pc:docMk/>
            <pc:sldMk cId="0" sldId="264"/>
            <ac:spMk id="5" creationId="{3F3C464F-49A7-BA71-6BC3-F121A40DCE7A}"/>
          </ac:spMkLst>
        </pc:spChg>
      </pc:sldChg>
      <pc:sldChg chg="modSp mod">
        <pc:chgData name="Nathan Morgan" userId="72fd7c22-3ae8-4a57-b9f9-9fbe9cf82915" providerId="ADAL" clId="{50225915-C9BD-4F1E-878D-009EE6996691}" dt="2024-10-21T13:09:00.015" v="16" actId="255"/>
        <pc:sldMkLst>
          <pc:docMk/>
          <pc:sldMk cId="0" sldId="267"/>
        </pc:sldMkLst>
        <pc:spChg chg="mod">
          <ac:chgData name="Nathan Morgan" userId="72fd7c22-3ae8-4a57-b9f9-9fbe9cf82915" providerId="ADAL" clId="{50225915-C9BD-4F1E-878D-009EE6996691}" dt="2024-10-21T13:09:00.015" v="16" actId="255"/>
          <ac:spMkLst>
            <pc:docMk/>
            <pc:sldMk cId="0" sldId="267"/>
            <ac:spMk id="3" creationId="{29E0763C-40BC-48EE-9CDA-31D7E7AD2659}"/>
          </ac:spMkLst>
        </pc:spChg>
      </pc:sldChg>
      <pc:sldChg chg="modSp mod">
        <pc:chgData name="Nathan Morgan" userId="72fd7c22-3ae8-4a57-b9f9-9fbe9cf82915" providerId="ADAL" clId="{50225915-C9BD-4F1E-878D-009EE6996691}" dt="2024-10-21T13:09:53.285" v="18" actId="27636"/>
        <pc:sldMkLst>
          <pc:docMk/>
          <pc:sldMk cId="0" sldId="268"/>
        </pc:sldMkLst>
        <pc:spChg chg="mod">
          <ac:chgData name="Nathan Morgan" userId="72fd7c22-3ae8-4a57-b9f9-9fbe9cf82915" providerId="ADAL" clId="{50225915-C9BD-4F1E-878D-009EE6996691}" dt="2024-10-21T13:09:53.285" v="18" actId="27636"/>
          <ac:spMkLst>
            <pc:docMk/>
            <pc:sldMk cId="0" sldId="268"/>
            <ac:spMk id="5" creationId="{63D7DEDE-7352-3B8E-A437-C24D947660C2}"/>
          </ac:spMkLst>
        </pc:spChg>
      </pc:sldChg>
      <pc:sldChg chg="modSp mod">
        <pc:chgData name="Nathan Morgan" userId="72fd7c22-3ae8-4a57-b9f9-9fbe9cf82915" providerId="ADAL" clId="{50225915-C9BD-4F1E-878D-009EE6996691}" dt="2024-10-21T13:04:24.204" v="5" actId="2711"/>
        <pc:sldMkLst>
          <pc:docMk/>
          <pc:sldMk cId="0" sldId="269"/>
        </pc:sldMkLst>
        <pc:spChg chg="mod">
          <ac:chgData name="Nathan Morgan" userId="72fd7c22-3ae8-4a57-b9f9-9fbe9cf82915" providerId="ADAL" clId="{50225915-C9BD-4F1E-878D-009EE6996691}" dt="2024-10-21T13:04:24.204" v="5" actId="2711"/>
          <ac:spMkLst>
            <pc:docMk/>
            <pc:sldMk cId="0" sldId="269"/>
            <ac:spMk id="3" creationId="{A6ABE3E4-B7D6-067C-27AD-FBC61D52F8B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AEFC3A-B145-B0B3-03E7-08C993FA514B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70E97E-FCD3-1E60-8061-3E35E1BF0A72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8954C419-0BD3-4632-8283-EAB96C0644D4}" type="datetime1">
              <a:rPr lang="en-GB"/>
              <a:pPr lvl="0"/>
              <a:t>21/10/2024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87E12A7-00D9-7C2E-E45B-0ED85A36A88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AE06BCE-57C8-6E6B-B570-47C75D34AB4D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F4424C-F978-3782-17F2-72A8F79F0688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51B56A-B988-DB6F-4E50-1E2B342DB7C6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B9D0B5EE-3321-43D8-8C0B-729C744F7406}" type="slidenum">
              <a:t>‹#›</a:t>
            </a:fld>
            <a:endParaRPr lang="en-GB"/>
          </a:p>
        </p:txBody>
      </p:sp>
      <p:sp>
        <p:nvSpPr>
          <p:cNvPr id="8" name="Header Placeholder 1">
            <a:extLst>
              <a:ext uri="{FF2B5EF4-FFF2-40B4-BE49-F238E27FC236}">
                <a16:creationId xmlns:a16="http://schemas.microsoft.com/office/drawing/2014/main" id="{CFF61FCE-9DAE-1B9A-6F50-36BE45B6BD23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FF66625A-DD34-E1A6-55B5-B150D153AB4E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ABF3EFF-F7C3-4B19-94EC-B161144B617E}" type="datetime1">
              <a:rPr lang="en-US"/>
              <a:pPr lvl="0"/>
              <a:t>10/21/2024</a:t>
            </a:fld>
            <a:endParaRPr lang="en-US"/>
          </a:p>
        </p:txBody>
      </p:sp>
      <p:sp>
        <p:nvSpPr>
          <p:cNvPr id="10" name="Slide Image Placeholder 3">
            <a:extLst>
              <a:ext uri="{FF2B5EF4-FFF2-40B4-BE49-F238E27FC236}">
                <a16:creationId xmlns:a16="http://schemas.microsoft.com/office/drawing/2014/main" id="{AB7258F5-C538-6593-AE61-A85E058CA017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1" name="Notes Placeholder 4">
            <a:extLst>
              <a:ext uri="{FF2B5EF4-FFF2-40B4-BE49-F238E27FC236}">
                <a16:creationId xmlns:a16="http://schemas.microsoft.com/office/drawing/2014/main" id="{FD2B5B52-E1EB-619A-DB90-45DE75BE2AE2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0EE52DE6-5F7A-FC88-65E1-96686DB34BB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E9E5B671-E773-B188-5EBB-3C39574AE82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560FC9E-9C66-457F-8EB0-DCA960D4965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138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DDD29E-D3CA-3F6F-7FE9-000D94F645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D2B6E9-FC3C-CCB0-B2FB-94F53F97789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#include &lt;iostream&gt;</a:t>
            </a:r>
          </a:p>
          <a:p>
            <a:pPr lvl="0"/>
            <a:endParaRPr lang="en-GB"/>
          </a:p>
          <a:p>
            <a:pPr lvl="0"/>
            <a:r>
              <a:rPr lang="en-GB"/>
              <a:t>// Define possible states for the FSM</a:t>
            </a:r>
          </a:p>
          <a:p>
            <a:pPr lvl="0"/>
            <a:r>
              <a:rPr lang="en-GB"/>
              <a:t>enum class State {</a:t>
            </a:r>
          </a:p>
          <a:p>
            <a:pPr lvl="0"/>
            <a:r>
              <a:rPr lang="en-GB"/>
              <a:t>    Idle,</a:t>
            </a:r>
          </a:p>
          <a:p>
            <a:pPr lvl="0"/>
            <a:r>
              <a:rPr lang="en-GB"/>
              <a:t>    Running,</a:t>
            </a:r>
          </a:p>
          <a:p>
            <a:pPr lvl="0"/>
            <a:r>
              <a:rPr lang="en-GB"/>
              <a:t>    Jumping</a:t>
            </a:r>
          </a:p>
          <a:p>
            <a:pPr lvl="0"/>
            <a:r>
              <a:rPr lang="en-GB"/>
              <a:t>};</a:t>
            </a:r>
          </a:p>
          <a:p>
            <a:pPr lvl="0"/>
            <a:endParaRPr lang="en-GB"/>
          </a:p>
          <a:p>
            <a:pPr lvl="0"/>
            <a:r>
              <a:rPr lang="en-GB"/>
              <a:t>class CharacterFSM {</a:t>
            </a:r>
          </a:p>
          <a:p>
            <a:pPr lvl="0"/>
            <a:r>
              <a:rPr lang="en-GB"/>
              <a:t>public:</a:t>
            </a:r>
          </a:p>
          <a:p>
            <a:pPr lvl="0"/>
            <a:r>
              <a:rPr lang="en-GB"/>
              <a:t>    CharacterFSM() : currentState(State::Idle) {}</a:t>
            </a:r>
          </a:p>
          <a:p>
            <a:pPr lvl="0"/>
            <a:endParaRPr lang="en-GB"/>
          </a:p>
          <a:p>
            <a:pPr lvl="0"/>
            <a:r>
              <a:rPr lang="en-GB"/>
              <a:t>    // Function to transition between states based on input</a:t>
            </a:r>
          </a:p>
          <a:p>
            <a:pPr lvl="0"/>
            <a:r>
              <a:rPr lang="en-GB"/>
              <a:t>    void handleInput(char input) {</a:t>
            </a:r>
          </a:p>
          <a:p>
            <a:pPr lvl="0"/>
            <a:r>
              <a:rPr lang="en-GB"/>
              <a:t>        switch (currentState) {</a:t>
            </a:r>
          </a:p>
          <a:p>
            <a:pPr lvl="0"/>
            <a:r>
              <a:rPr lang="en-GB"/>
              <a:t>            case State::Idle:</a:t>
            </a:r>
          </a:p>
          <a:p>
            <a:pPr lvl="0"/>
            <a:r>
              <a:rPr lang="en-GB"/>
              <a:t>                if (input == 'r') {</a:t>
            </a:r>
          </a:p>
          <a:p>
            <a:pPr lvl="0"/>
            <a:r>
              <a:rPr lang="en-GB"/>
              <a:t>                    currentState = State::Running;</a:t>
            </a:r>
          </a:p>
          <a:p>
            <a:pPr lvl="0"/>
            <a:r>
              <a:rPr lang="en-GB"/>
              <a:t>                    std::cout &lt;&lt; "Transitioned to Running state.\n";</a:t>
            </a:r>
          </a:p>
          <a:p>
            <a:pPr lvl="0"/>
            <a:r>
              <a:rPr lang="en-GB"/>
              <a:t>                }</a:t>
            </a:r>
          </a:p>
          <a:p>
            <a:pPr lvl="0"/>
            <a:r>
              <a:rPr lang="en-GB"/>
              <a:t>                else if (input == 'j') {</a:t>
            </a:r>
          </a:p>
          <a:p>
            <a:pPr lvl="0"/>
            <a:r>
              <a:rPr lang="en-GB"/>
              <a:t>                    currentState = State::Jumping;</a:t>
            </a:r>
          </a:p>
          <a:p>
            <a:pPr lvl="0"/>
            <a:r>
              <a:rPr lang="en-GB"/>
              <a:t>                    std::cout &lt;&lt; "Transitioned to Jumping state.\n";</a:t>
            </a:r>
          </a:p>
          <a:p>
            <a:pPr lvl="0"/>
            <a:r>
              <a:rPr lang="en-GB"/>
              <a:t>                }</a:t>
            </a:r>
          </a:p>
          <a:p>
            <a:pPr lvl="0"/>
            <a:r>
              <a:rPr lang="en-GB"/>
              <a:t>                break;</a:t>
            </a:r>
          </a:p>
          <a:p>
            <a:pPr lvl="0"/>
            <a:endParaRPr lang="en-GB"/>
          </a:p>
          <a:p>
            <a:pPr lvl="0"/>
            <a:r>
              <a:rPr lang="en-GB"/>
              <a:t>            case State::Running:</a:t>
            </a:r>
          </a:p>
          <a:p>
            <a:pPr lvl="0"/>
            <a:r>
              <a:rPr lang="en-GB"/>
              <a:t>                if (input == 's') {</a:t>
            </a:r>
          </a:p>
          <a:p>
            <a:pPr lvl="0"/>
            <a:r>
              <a:rPr lang="en-GB"/>
              <a:t>                    currentState = State::Idle;</a:t>
            </a:r>
          </a:p>
          <a:p>
            <a:pPr lvl="0"/>
            <a:r>
              <a:rPr lang="en-GB"/>
              <a:t>                    std::cout &lt;&lt; "Transitioned to Idle state.\n";</a:t>
            </a:r>
          </a:p>
          <a:p>
            <a:pPr lvl="0"/>
            <a:r>
              <a:rPr lang="en-GB"/>
              <a:t>                }</a:t>
            </a:r>
          </a:p>
          <a:p>
            <a:pPr lvl="0"/>
            <a:r>
              <a:rPr lang="en-GB"/>
              <a:t>                else if (input == 'j') {</a:t>
            </a:r>
          </a:p>
          <a:p>
            <a:pPr lvl="0"/>
            <a:r>
              <a:rPr lang="en-GB"/>
              <a:t>                    currentState = State::Jumping;</a:t>
            </a:r>
          </a:p>
          <a:p>
            <a:pPr lvl="0"/>
            <a:r>
              <a:rPr lang="en-GB"/>
              <a:t>                    std::cout &lt;&lt; "Transitioned to Jumping state.\n";</a:t>
            </a:r>
          </a:p>
          <a:p>
            <a:pPr lvl="0"/>
            <a:r>
              <a:rPr lang="en-GB"/>
              <a:t>                }</a:t>
            </a:r>
          </a:p>
          <a:p>
            <a:pPr lvl="0"/>
            <a:r>
              <a:rPr lang="en-GB"/>
              <a:t>                break;</a:t>
            </a:r>
          </a:p>
          <a:p>
            <a:pPr lvl="0"/>
            <a:endParaRPr lang="en-GB"/>
          </a:p>
          <a:p>
            <a:pPr lvl="0"/>
            <a:r>
              <a:rPr lang="en-GB"/>
              <a:t>            case State::Jumping:</a:t>
            </a:r>
          </a:p>
          <a:p>
            <a:pPr lvl="0"/>
            <a:r>
              <a:rPr lang="en-GB"/>
              <a:t>                if (input == 'l') {</a:t>
            </a:r>
          </a:p>
          <a:p>
            <a:pPr lvl="0"/>
            <a:r>
              <a:rPr lang="en-GB"/>
              <a:t>                    currentState = State::Idle;</a:t>
            </a:r>
          </a:p>
          <a:p>
            <a:pPr lvl="0"/>
            <a:r>
              <a:rPr lang="en-GB"/>
              <a:t>                    std::cout &lt;&lt; "Landed and transitioned to Idle state.\n";</a:t>
            </a:r>
          </a:p>
          <a:p>
            <a:pPr lvl="0"/>
            <a:r>
              <a:rPr lang="en-GB"/>
              <a:t>                }</a:t>
            </a:r>
          </a:p>
          <a:p>
            <a:pPr lvl="0"/>
            <a:r>
              <a:rPr lang="en-GB"/>
              <a:t>                break;</a:t>
            </a:r>
          </a:p>
          <a:p>
            <a:pPr lvl="0"/>
            <a:r>
              <a:rPr lang="en-GB"/>
              <a:t>        }</a:t>
            </a:r>
          </a:p>
          <a:p>
            <a:pPr lvl="0"/>
            <a:r>
              <a:rPr lang="en-GB"/>
              <a:t>    }</a:t>
            </a:r>
          </a:p>
          <a:p>
            <a:pPr lvl="0"/>
            <a:endParaRPr lang="en-GB"/>
          </a:p>
          <a:p>
            <a:pPr lvl="0"/>
            <a:r>
              <a:rPr lang="en-GB"/>
              <a:t>    // Function to display the current state</a:t>
            </a:r>
          </a:p>
          <a:p>
            <a:pPr lvl="0"/>
            <a:r>
              <a:rPr lang="en-GB"/>
              <a:t>    void displayState() const {</a:t>
            </a:r>
          </a:p>
          <a:p>
            <a:pPr lvl="0"/>
            <a:r>
              <a:rPr lang="en-GB"/>
              <a:t>        switch (currentState) {</a:t>
            </a:r>
          </a:p>
          <a:p>
            <a:pPr lvl="0"/>
            <a:r>
              <a:rPr lang="en-GB"/>
              <a:t>            case State::Idle:</a:t>
            </a:r>
          </a:p>
          <a:p>
            <a:pPr lvl="0"/>
            <a:r>
              <a:rPr lang="en-GB"/>
              <a:t>                std::cout &lt;&lt; "Character is Idle.\n";</a:t>
            </a:r>
          </a:p>
          <a:p>
            <a:pPr lvl="0"/>
            <a:r>
              <a:rPr lang="en-GB"/>
              <a:t>                break;</a:t>
            </a:r>
          </a:p>
          <a:p>
            <a:pPr lvl="0"/>
            <a:r>
              <a:rPr lang="en-GB"/>
              <a:t>            case State::Running:</a:t>
            </a:r>
          </a:p>
          <a:p>
            <a:pPr lvl="0"/>
            <a:r>
              <a:rPr lang="en-GB"/>
              <a:t>                std::cout &lt;&lt; "Character is Running.\n";</a:t>
            </a:r>
          </a:p>
          <a:p>
            <a:pPr lvl="0"/>
            <a:r>
              <a:rPr lang="en-GB"/>
              <a:t>                break;</a:t>
            </a:r>
          </a:p>
          <a:p>
            <a:pPr lvl="0"/>
            <a:r>
              <a:rPr lang="en-GB"/>
              <a:t>            case State::Jumping:</a:t>
            </a:r>
          </a:p>
          <a:p>
            <a:pPr lvl="0"/>
            <a:r>
              <a:rPr lang="en-GB"/>
              <a:t>                std::cout &lt;&lt; "Character is Jumping.\n";</a:t>
            </a:r>
          </a:p>
          <a:p>
            <a:pPr lvl="0"/>
            <a:r>
              <a:rPr lang="en-GB"/>
              <a:t>                break;</a:t>
            </a:r>
          </a:p>
          <a:p>
            <a:pPr lvl="0"/>
            <a:r>
              <a:rPr lang="en-GB"/>
              <a:t>        }</a:t>
            </a:r>
          </a:p>
          <a:p>
            <a:pPr lvl="0"/>
            <a:r>
              <a:rPr lang="en-GB"/>
              <a:t>    }</a:t>
            </a:r>
          </a:p>
          <a:p>
            <a:pPr lvl="0"/>
            <a:endParaRPr lang="en-GB"/>
          </a:p>
          <a:p>
            <a:pPr lvl="0"/>
            <a:r>
              <a:rPr lang="en-GB"/>
              <a:t>private:</a:t>
            </a:r>
          </a:p>
          <a:p>
            <a:pPr lvl="0"/>
            <a:r>
              <a:rPr lang="en-GB"/>
              <a:t>    State currentState;</a:t>
            </a:r>
          </a:p>
          <a:p>
            <a:pPr lvl="0"/>
            <a:r>
              <a:rPr lang="en-GB"/>
              <a:t>};</a:t>
            </a:r>
          </a:p>
          <a:p>
            <a:pPr lvl="0"/>
            <a:endParaRPr lang="en-GB"/>
          </a:p>
          <a:p>
            <a:pPr lvl="0"/>
            <a:r>
              <a:rPr lang="en-GB"/>
              <a:t>int main() {</a:t>
            </a:r>
          </a:p>
          <a:p>
            <a:pPr lvl="0"/>
            <a:r>
              <a:rPr lang="en-GB"/>
              <a:t>    CharacterFSM character;</a:t>
            </a:r>
          </a:p>
          <a:p>
            <a:pPr lvl="0"/>
            <a:r>
              <a:rPr lang="en-GB"/>
              <a:t>    char input;</a:t>
            </a:r>
          </a:p>
          <a:p>
            <a:pPr lvl="0"/>
            <a:endParaRPr lang="en-GB"/>
          </a:p>
          <a:p>
            <a:pPr lvl="0"/>
            <a:r>
              <a:rPr lang="en-GB"/>
              <a:t>    // Simple loop to test FSM</a:t>
            </a:r>
          </a:p>
          <a:p>
            <a:pPr lvl="0"/>
            <a:r>
              <a:rPr lang="en-GB"/>
              <a:t>    while (true) {</a:t>
            </a:r>
          </a:p>
          <a:p>
            <a:pPr lvl="0"/>
            <a:r>
              <a:rPr lang="en-GB"/>
              <a:t>        std::cout &lt;&lt; "\nEnter 'r' to Run, 'j' to Jump, 's' to Stop, 'l' to Land: ";</a:t>
            </a:r>
          </a:p>
          <a:p>
            <a:pPr lvl="0"/>
            <a:r>
              <a:rPr lang="en-GB"/>
              <a:t>        std::cin &gt;&gt; input;</a:t>
            </a:r>
          </a:p>
          <a:p>
            <a:pPr lvl="0"/>
            <a:endParaRPr lang="en-GB"/>
          </a:p>
          <a:p>
            <a:pPr lvl="0"/>
            <a:r>
              <a:rPr lang="en-GB"/>
              <a:t>        character.handleInput(input);  // Handle the input and change state</a:t>
            </a:r>
          </a:p>
          <a:p>
            <a:pPr lvl="0"/>
            <a:r>
              <a:rPr lang="en-GB"/>
              <a:t>        character.displayState();      // Display the current state</a:t>
            </a:r>
          </a:p>
          <a:p>
            <a:pPr lvl="0"/>
            <a:r>
              <a:rPr lang="en-GB"/>
              <a:t>    }</a:t>
            </a:r>
          </a:p>
          <a:p>
            <a:pPr lvl="0"/>
            <a:endParaRPr lang="en-GB"/>
          </a:p>
          <a:p>
            <a:pPr lvl="0"/>
            <a:r>
              <a:rPr lang="en-GB"/>
              <a:t>    return 0;</a:t>
            </a:r>
          </a:p>
          <a:p>
            <a:pPr lvl="0"/>
            <a:r>
              <a:rPr lang="en-GB"/>
              <a:t>}</a:t>
            </a:r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FA8EA6-8A8C-89DA-4CA0-7E6397680BF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6AC43B9-6CBE-439A-B952-A6D541D29E85}" type="slidenum">
              <a:t>15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6CB67F-B815-01C4-B4DA-05BE0FC42D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42F2E3-62FA-6346-B689-E51D511F976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#include &lt;SFML/Graphics.hpp&gt;</a:t>
            </a:r>
          </a:p>
          <a:p>
            <a:pPr lvl="0"/>
            <a:r>
              <a:rPr lang="en-GB"/>
              <a:t>#include &lt;iostream&gt;</a:t>
            </a:r>
          </a:p>
          <a:p>
            <a:pPr lvl="0"/>
            <a:endParaRPr lang="en-GB"/>
          </a:p>
          <a:p>
            <a:pPr lvl="0"/>
            <a:r>
              <a:rPr lang="en-GB"/>
              <a:t>// Define possible player states</a:t>
            </a:r>
          </a:p>
          <a:p>
            <a:pPr lvl="0"/>
            <a:r>
              <a:rPr lang="en-GB"/>
              <a:t>enum class PlayerState {</a:t>
            </a:r>
          </a:p>
          <a:p>
            <a:pPr lvl="0"/>
            <a:r>
              <a:rPr lang="en-GB"/>
              <a:t>    Idle,</a:t>
            </a:r>
          </a:p>
          <a:p>
            <a:pPr lvl="0"/>
            <a:r>
              <a:rPr lang="en-GB"/>
              <a:t>    Running,</a:t>
            </a:r>
          </a:p>
          <a:p>
            <a:pPr lvl="0"/>
            <a:r>
              <a:rPr lang="en-GB"/>
              <a:t>    Jumping</a:t>
            </a:r>
          </a:p>
          <a:p>
            <a:pPr lvl="0"/>
            <a:r>
              <a:rPr lang="en-GB"/>
              <a:t>};</a:t>
            </a:r>
          </a:p>
          <a:p>
            <a:pPr lvl="0"/>
            <a:endParaRPr lang="en-GB"/>
          </a:p>
          <a:p>
            <a:pPr lvl="0"/>
            <a:r>
              <a:rPr lang="en-GB"/>
              <a:t>class Player {</a:t>
            </a:r>
          </a:p>
          <a:p>
            <a:pPr lvl="0"/>
            <a:r>
              <a:rPr lang="en-GB"/>
              <a:t>public:</a:t>
            </a:r>
          </a:p>
          <a:p>
            <a:pPr lvl="0"/>
            <a:r>
              <a:rPr lang="en-GB"/>
              <a:t>    Player() : state(PlayerState::Idle), velocity(0, 0), isOnGround(true) {</a:t>
            </a:r>
          </a:p>
          <a:p>
            <a:pPr lvl="0"/>
            <a:r>
              <a:rPr lang="en-GB"/>
              <a:t>        // Load player texture and setup sprite</a:t>
            </a:r>
          </a:p>
          <a:p>
            <a:pPr lvl="0"/>
            <a:r>
              <a:rPr lang="en-GB"/>
              <a:t>        if (!texture.loadFromFile("player.png")) {</a:t>
            </a:r>
          </a:p>
          <a:p>
            <a:pPr lvl="0"/>
            <a:r>
              <a:rPr lang="en-GB"/>
              <a:t>            std::cout &lt;&lt; "Failed to load player texture!" &lt;&lt; std::endl;</a:t>
            </a:r>
          </a:p>
          <a:p>
            <a:pPr lvl="0"/>
            <a:r>
              <a:rPr lang="en-GB"/>
              <a:t>        }</a:t>
            </a:r>
          </a:p>
          <a:p>
            <a:pPr lvl="0"/>
            <a:r>
              <a:rPr lang="en-GB"/>
              <a:t>        sprite.setTexture(texture);</a:t>
            </a:r>
          </a:p>
          <a:p>
            <a:pPr lvl="0"/>
            <a:r>
              <a:rPr lang="en-GB"/>
              <a:t>        sprite.setPosition(100, 300); // Initial position</a:t>
            </a:r>
          </a:p>
          <a:p>
            <a:pPr lvl="0"/>
            <a:r>
              <a:rPr lang="en-GB"/>
              <a:t>    }</a:t>
            </a:r>
          </a:p>
          <a:p>
            <a:pPr lvl="0"/>
            <a:endParaRPr lang="en-GB"/>
          </a:p>
          <a:p>
            <a:pPr lvl="0"/>
            <a:r>
              <a:rPr lang="en-GB"/>
              <a:t>    // Function to handle input and change state</a:t>
            </a:r>
          </a:p>
          <a:p>
            <a:pPr lvl="0"/>
            <a:r>
              <a:rPr lang="en-GB"/>
              <a:t>    void handleInput() {</a:t>
            </a:r>
          </a:p>
          <a:p>
            <a:pPr lvl="0"/>
            <a:r>
              <a:rPr lang="en-GB"/>
              <a:t>        if (sf::Keyboard::isKeyPressed(sf::Keyboard::Right)) {</a:t>
            </a:r>
          </a:p>
          <a:p>
            <a:pPr lvl="0"/>
            <a:r>
              <a:rPr lang="en-GB"/>
              <a:t>            setState(PlayerState::Running);</a:t>
            </a:r>
          </a:p>
          <a:p>
            <a:pPr lvl="0"/>
            <a:r>
              <a:rPr lang="en-GB"/>
              <a:t>            velocity.x = 2.0f;</a:t>
            </a:r>
          </a:p>
          <a:p>
            <a:pPr lvl="0"/>
            <a:r>
              <a:rPr lang="en-GB"/>
              <a:t>        }</a:t>
            </a:r>
          </a:p>
          <a:p>
            <a:pPr lvl="0"/>
            <a:r>
              <a:rPr lang="en-GB"/>
              <a:t>        else if (sf::Keyboard::isKeyPressed(sf::Keyboard::Up) &amp;&amp; isOnGround) {</a:t>
            </a:r>
          </a:p>
          <a:p>
            <a:pPr lvl="0"/>
            <a:r>
              <a:rPr lang="en-GB"/>
              <a:t>            setState(PlayerState::Jumping);</a:t>
            </a:r>
          </a:p>
          <a:p>
            <a:pPr lvl="0"/>
            <a:r>
              <a:rPr lang="en-GB"/>
              <a:t>            velocity.y = -5.0f; // Jump velocity</a:t>
            </a:r>
          </a:p>
          <a:p>
            <a:pPr lvl="0"/>
            <a:r>
              <a:rPr lang="en-GB"/>
              <a:t>            isOnGround = false;</a:t>
            </a:r>
          </a:p>
          <a:p>
            <a:pPr lvl="0"/>
            <a:r>
              <a:rPr lang="en-GB"/>
              <a:t>        }</a:t>
            </a:r>
          </a:p>
          <a:p>
            <a:pPr lvl="0"/>
            <a:r>
              <a:rPr lang="en-GB"/>
              <a:t>        else {</a:t>
            </a:r>
          </a:p>
          <a:p>
            <a:pPr lvl="0"/>
            <a:r>
              <a:rPr lang="en-GB"/>
              <a:t>            setState(PlayerState::Idle);</a:t>
            </a:r>
          </a:p>
          <a:p>
            <a:pPr lvl="0"/>
            <a:r>
              <a:rPr lang="en-GB"/>
              <a:t>            velocity.x = 0.0f;</a:t>
            </a:r>
          </a:p>
          <a:p>
            <a:pPr lvl="0"/>
            <a:r>
              <a:rPr lang="en-GB"/>
              <a:t>        }</a:t>
            </a:r>
          </a:p>
          <a:p>
            <a:pPr lvl="0"/>
            <a:r>
              <a:rPr lang="en-GB"/>
              <a:t>    }</a:t>
            </a:r>
          </a:p>
          <a:p>
            <a:pPr lvl="0"/>
            <a:endParaRPr lang="en-GB"/>
          </a:p>
          <a:p>
            <a:pPr lvl="0"/>
            <a:r>
              <a:rPr lang="en-GB"/>
              <a:t>    // Function to update player state and position</a:t>
            </a:r>
          </a:p>
          <a:p>
            <a:pPr lvl="0"/>
            <a:r>
              <a:rPr lang="en-GB"/>
              <a:t>    void update(float deltaTime) {</a:t>
            </a:r>
          </a:p>
          <a:p>
            <a:pPr lvl="0"/>
            <a:r>
              <a:rPr lang="en-GB"/>
              <a:t>        if (!isOnGround) {</a:t>
            </a:r>
          </a:p>
          <a:p>
            <a:pPr lvl="0"/>
            <a:r>
              <a:rPr lang="en-GB"/>
              <a:t>            velocity.y += 9.8f * deltaTime; // Gravity effect</a:t>
            </a:r>
          </a:p>
          <a:p>
            <a:pPr lvl="0"/>
            <a:r>
              <a:rPr lang="en-GB"/>
              <a:t>        }</a:t>
            </a:r>
          </a:p>
          <a:p>
            <a:pPr lvl="0"/>
            <a:endParaRPr lang="en-GB"/>
          </a:p>
          <a:p>
            <a:pPr lvl="0"/>
            <a:r>
              <a:rPr lang="en-GB"/>
              <a:t>        sprite.move(velocity.x, velocity.y);</a:t>
            </a:r>
          </a:p>
          <a:p>
            <a:pPr lvl="0"/>
            <a:endParaRPr lang="en-GB"/>
          </a:p>
          <a:p>
            <a:pPr lvl="0"/>
            <a:r>
              <a:rPr lang="en-GB"/>
              <a:t>        // Simulate collision with the ground</a:t>
            </a:r>
          </a:p>
          <a:p>
            <a:pPr lvl="0"/>
            <a:r>
              <a:rPr lang="en-GB"/>
              <a:t>        if (sprite.getPosition().y &gt;= 300) {</a:t>
            </a:r>
          </a:p>
          <a:p>
            <a:pPr lvl="0"/>
            <a:r>
              <a:rPr lang="en-GB"/>
              <a:t>            sprite.setPosition(sprite.getPosition().x, 300);</a:t>
            </a:r>
          </a:p>
          <a:p>
            <a:pPr lvl="0"/>
            <a:r>
              <a:rPr lang="en-GB"/>
              <a:t>            velocity.y = 0;</a:t>
            </a:r>
          </a:p>
          <a:p>
            <a:pPr lvl="0"/>
            <a:r>
              <a:rPr lang="en-GB"/>
              <a:t>            isOnGround = true;</a:t>
            </a:r>
          </a:p>
          <a:p>
            <a:pPr lvl="0"/>
            <a:r>
              <a:rPr lang="en-GB"/>
              <a:t>            if (state == PlayerState::Jumping) {</a:t>
            </a:r>
          </a:p>
          <a:p>
            <a:pPr lvl="0"/>
            <a:r>
              <a:rPr lang="en-GB"/>
              <a:t>                setState(PlayerState::Idle);</a:t>
            </a:r>
          </a:p>
          <a:p>
            <a:pPr lvl="0"/>
            <a:r>
              <a:rPr lang="en-GB"/>
              <a:t>            }</a:t>
            </a:r>
          </a:p>
          <a:p>
            <a:pPr lvl="0"/>
            <a:r>
              <a:rPr lang="en-GB"/>
              <a:t>        }</a:t>
            </a:r>
          </a:p>
          <a:p>
            <a:pPr lvl="0"/>
            <a:r>
              <a:rPr lang="en-GB"/>
              <a:t>    }</a:t>
            </a:r>
          </a:p>
          <a:p>
            <a:pPr lvl="0"/>
            <a:endParaRPr lang="en-GB"/>
          </a:p>
          <a:p>
            <a:pPr lvl="0"/>
            <a:r>
              <a:rPr lang="en-GB"/>
              <a:t>    // Function to draw the player on the screen</a:t>
            </a:r>
          </a:p>
          <a:p>
            <a:pPr lvl="0"/>
            <a:r>
              <a:rPr lang="en-GB"/>
              <a:t>    void render(sf::RenderWindow &amp;window) {</a:t>
            </a:r>
          </a:p>
          <a:p>
            <a:pPr lvl="0"/>
            <a:r>
              <a:rPr lang="en-GB"/>
              <a:t>        window.draw(sprite);</a:t>
            </a:r>
          </a:p>
          <a:p>
            <a:pPr lvl="0"/>
            <a:r>
              <a:rPr lang="en-GB"/>
              <a:t>    }</a:t>
            </a:r>
          </a:p>
          <a:p>
            <a:pPr lvl="0"/>
            <a:endParaRPr lang="en-GB"/>
          </a:p>
          <a:p>
            <a:pPr lvl="0"/>
            <a:r>
              <a:rPr lang="en-GB"/>
              <a:t>private:</a:t>
            </a:r>
          </a:p>
          <a:p>
            <a:pPr lvl="0"/>
            <a:r>
              <a:rPr lang="en-GB"/>
              <a:t>    PlayerState state;</a:t>
            </a:r>
          </a:p>
          <a:p>
            <a:pPr lvl="0"/>
            <a:r>
              <a:rPr lang="en-GB"/>
              <a:t>    sf::Texture texture;</a:t>
            </a:r>
          </a:p>
          <a:p>
            <a:pPr lvl="0"/>
            <a:r>
              <a:rPr lang="en-GB"/>
              <a:t>    sf::Sprite sprite;</a:t>
            </a:r>
          </a:p>
          <a:p>
            <a:pPr lvl="0"/>
            <a:r>
              <a:rPr lang="en-GB"/>
              <a:t>    sf::Vector2f velocity;</a:t>
            </a:r>
          </a:p>
          <a:p>
            <a:pPr lvl="0"/>
            <a:r>
              <a:rPr lang="en-GB"/>
              <a:t>    bool isOnGround;</a:t>
            </a:r>
          </a:p>
          <a:p>
            <a:pPr lvl="0"/>
            <a:endParaRPr lang="en-GB"/>
          </a:p>
          <a:p>
            <a:pPr lvl="0"/>
            <a:r>
              <a:rPr lang="en-GB"/>
              <a:t>    // Helper function to change player state</a:t>
            </a:r>
          </a:p>
          <a:p>
            <a:pPr lvl="0"/>
            <a:r>
              <a:rPr lang="en-GB"/>
              <a:t>    void setState(PlayerState newState) {</a:t>
            </a:r>
          </a:p>
          <a:p>
            <a:pPr lvl="0"/>
            <a:r>
              <a:rPr lang="en-GB"/>
              <a:t>        if (state != newState) {</a:t>
            </a:r>
          </a:p>
          <a:p>
            <a:pPr lvl="0"/>
            <a:r>
              <a:rPr lang="en-GB"/>
              <a:t>            state = newState;</a:t>
            </a:r>
          </a:p>
          <a:p>
            <a:pPr lvl="0"/>
            <a:r>
              <a:rPr lang="en-GB"/>
              <a:t>            std::cout &lt;&lt; "State changed to: " &lt;&lt; getStateName(state) &lt;&lt; std::endl;</a:t>
            </a:r>
          </a:p>
          <a:p>
            <a:pPr lvl="0"/>
            <a:r>
              <a:rPr lang="en-GB"/>
              <a:t>        }</a:t>
            </a:r>
          </a:p>
          <a:p>
            <a:pPr lvl="0"/>
            <a:r>
              <a:rPr lang="en-GB"/>
              <a:t>    }</a:t>
            </a:r>
          </a:p>
          <a:p>
            <a:pPr lvl="0"/>
            <a:endParaRPr lang="en-GB"/>
          </a:p>
          <a:p>
            <a:pPr lvl="0"/>
            <a:r>
              <a:rPr lang="en-GB"/>
              <a:t>    // Get the name of the current state (for debugging)</a:t>
            </a:r>
          </a:p>
          <a:p>
            <a:pPr lvl="0"/>
            <a:r>
              <a:rPr lang="en-GB"/>
              <a:t>    const char* getStateName(PlayerState state) {</a:t>
            </a:r>
          </a:p>
          <a:p>
            <a:pPr lvl="0"/>
            <a:r>
              <a:rPr lang="en-GB"/>
              <a:t>        switch (state) {</a:t>
            </a:r>
          </a:p>
          <a:p>
            <a:pPr lvl="0"/>
            <a:r>
              <a:rPr lang="en-GB"/>
              <a:t>            case PlayerState::Idle: return "Idle";</a:t>
            </a:r>
          </a:p>
          <a:p>
            <a:pPr lvl="0"/>
            <a:r>
              <a:rPr lang="en-GB"/>
              <a:t>            case PlayerState::Running: return "Running";</a:t>
            </a:r>
          </a:p>
          <a:p>
            <a:pPr lvl="0"/>
            <a:r>
              <a:rPr lang="en-GB"/>
              <a:t>            case PlayerState::Jumping: return "Jumping";</a:t>
            </a:r>
          </a:p>
          <a:p>
            <a:pPr lvl="0"/>
            <a:r>
              <a:rPr lang="en-GB"/>
              <a:t>            default: return "Unknown";</a:t>
            </a:r>
          </a:p>
          <a:p>
            <a:pPr lvl="0"/>
            <a:r>
              <a:rPr lang="en-GB"/>
              <a:t>        }</a:t>
            </a:r>
          </a:p>
          <a:p>
            <a:pPr lvl="0"/>
            <a:r>
              <a:rPr lang="en-GB"/>
              <a:t>    }</a:t>
            </a:r>
          </a:p>
          <a:p>
            <a:pPr lvl="0"/>
            <a:r>
              <a:rPr lang="en-GB"/>
              <a:t>};</a:t>
            </a:r>
          </a:p>
          <a:p>
            <a:pPr lvl="0"/>
            <a:endParaRPr lang="en-GB"/>
          </a:p>
          <a:p>
            <a:pPr lvl="0"/>
            <a:r>
              <a:rPr lang="en-GB"/>
              <a:t>int main() {</a:t>
            </a:r>
          </a:p>
          <a:p>
            <a:pPr lvl="0"/>
            <a:r>
              <a:rPr lang="en-GB"/>
              <a:t>    // Create a window</a:t>
            </a:r>
          </a:p>
          <a:p>
            <a:pPr lvl="0"/>
            <a:r>
              <a:rPr lang="en-GB"/>
              <a:t>    sf::RenderWindow window(sf::VideoMode(800, 600), "State Machine Demo");</a:t>
            </a:r>
          </a:p>
          <a:p>
            <a:pPr lvl="0"/>
            <a:endParaRPr lang="en-GB"/>
          </a:p>
          <a:p>
            <a:pPr lvl="0"/>
            <a:r>
              <a:rPr lang="en-GB"/>
              <a:t>    // Create a player instance</a:t>
            </a:r>
          </a:p>
          <a:p>
            <a:pPr lvl="0"/>
            <a:r>
              <a:rPr lang="en-GB"/>
              <a:t>    Player player;</a:t>
            </a:r>
          </a:p>
          <a:p>
            <a:pPr lvl="0"/>
            <a:endParaRPr lang="en-GB"/>
          </a:p>
          <a:p>
            <a:pPr lvl="0"/>
            <a:r>
              <a:rPr lang="en-GB"/>
              <a:t>    // Game loop</a:t>
            </a:r>
          </a:p>
          <a:p>
            <a:pPr lvl="0"/>
            <a:r>
              <a:rPr lang="en-GB"/>
              <a:t>    sf::Clock clock;</a:t>
            </a:r>
          </a:p>
          <a:p>
            <a:pPr lvl="0"/>
            <a:r>
              <a:rPr lang="en-GB"/>
              <a:t>    while (window.isOpen()) {</a:t>
            </a:r>
          </a:p>
          <a:p>
            <a:pPr lvl="0"/>
            <a:r>
              <a:rPr lang="en-GB"/>
              <a:t>        // Handle events</a:t>
            </a:r>
          </a:p>
          <a:p>
            <a:pPr lvl="0"/>
            <a:r>
              <a:rPr lang="en-GB"/>
              <a:t>        sf::Event event;</a:t>
            </a:r>
          </a:p>
          <a:p>
            <a:pPr lvl="0"/>
            <a:r>
              <a:rPr lang="en-GB"/>
              <a:t>        while (window.pollEvent(event)) {</a:t>
            </a:r>
          </a:p>
          <a:p>
            <a:pPr lvl="0"/>
            <a:r>
              <a:rPr lang="en-GB"/>
              <a:t>            if (event.type == sf::Event::Closed)</a:t>
            </a:r>
          </a:p>
          <a:p>
            <a:pPr lvl="0"/>
            <a:r>
              <a:rPr lang="en-GB"/>
              <a:t>                window.close();</a:t>
            </a:r>
          </a:p>
          <a:p>
            <a:pPr lvl="0"/>
            <a:r>
              <a:rPr lang="en-GB"/>
              <a:t>        }</a:t>
            </a:r>
          </a:p>
          <a:p>
            <a:pPr lvl="0"/>
            <a:endParaRPr lang="en-GB"/>
          </a:p>
          <a:p>
            <a:pPr lvl="0"/>
            <a:r>
              <a:rPr lang="en-GB"/>
              <a:t>        // Handle player input</a:t>
            </a:r>
          </a:p>
          <a:p>
            <a:pPr lvl="0"/>
            <a:r>
              <a:rPr lang="en-GB"/>
              <a:t>        player.handleInput();</a:t>
            </a:r>
          </a:p>
          <a:p>
            <a:pPr lvl="0"/>
            <a:endParaRPr lang="en-GB"/>
          </a:p>
          <a:p>
            <a:pPr lvl="0"/>
            <a:r>
              <a:rPr lang="en-GB"/>
              <a:t>        // Update player and other game logic</a:t>
            </a:r>
          </a:p>
          <a:p>
            <a:pPr lvl="0"/>
            <a:r>
              <a:rPr lang="en-GB"/>
              <a:t>        float deltaTime = clock.restart().asSeconds();</a:t>
            </a:r>
          </a:p>
          <a:p>
            <a:pPr lvl="0"/>
            <a:r>
              <a:rPr lang="en-GB"/>
              <a:t>        player.update(deltaTime);</a:t>
            </a:r>
          </a:p>
          <a:p>
            <a:pPr lvl="0"/>
            <a:endParaRPr lang="en-GB"/>
          </a:p>
          <a:p>
            <a:pPr lvl="0"/>
            <a:r>
              <a:rPr lang="en-GB"/>
              <a:t>        // Clear the screen</a:t>
            </a:r>
          </a:p>
          <a:p>
            <a:pPr lvl="0"/>
            <a:r>
              <a:rPr lang="en-GB"/>
              <a:t>        window.clear(sf::Color::Cyan);</a:t>
            </a:r>
          </a:p>
          <a:p>
            <a:pPr lvl="0"/>
            <a:endParaRPr lang="en-GB"/>
          </a:p>
          <a:p>
            <a:pPr lvl="0"/>
            <a:r>
              <a:rPr lang="en-GB"/>
              <a:t>        // Render the player</a:t>
            </a:r>
          </a:p>
          <a:p>
            <a:pPr lvl="0"/>
            <a:r>
              <a:rPr lang="en-GB"/>
              <a:t>        player.render(window);</a:t>
            </a:r>
          </a:p>
          <a:p>
            <a:pPr lvl="0"/>
            <a:endParaRPr lang="en-GB"/>
          </a:p>
          <a:p>
            <a:pPr lvl="0"/>
            <a:r>
              <a:rPr lang="en-GB"/>
              <a:t>        // Display the rendered frame</a:t>
            </a:r>
          </a:p>
          <a:p>
            <a:pPr lvl="0"/>
            <a:r>
              <a:rPr lang="en-GB"/>
              <a:t>        window.display();</a:t>
            </a:r>
          </a:p>
          <a:p>
            <a:pPr lvl="0"/>
            <a:r>
              <a:rPr lang="en-GB"/>
              <a:t>    }</a:t>
            </a:r>
          </a:p>
          <a:p>
            <a:pPr lvl="0"/>
            <a:endParaRPr lang="en-GB"/>
          </a:p>
          <a:p>
            <a:pPr lvl="0"/>
            <a:r>
              <a:rPr lang="en-GB"/>
              <a:t>    return 0;</a:t>
            </a:r>
          </a:p>
          <a:p>
            <a:pPr lvl="0"/>
            <a:r>
              <a:rPr lang="en-GB"/>
              <a:t>}</a:t>
            </a:r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38F06E-0CEA-9E39-F82C-A96EF3F03C7A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5E95860-F6C1-47B7-A352-D218626EDF3F}" type="slidenum">
              <a:t>16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 descr="Tag=AccentColor&#10;Flavor=Light&#10;Target=FillAndLine">
            <a:extLst>
              <a:ext uri="{FF2B5EF4-FFF2-40B4-BE49-F238E27FC236}">
                <a16:creationId xmlns:a16="http://schemas.microsoft.com/office/drawing/2014/main" id="{3B767023-A36D-34AF-B8F2-F882F398CEC2}"/>
              </a:ext>
            </a:extLst>
          </p:cNvPr>
          <p:cNvSpPr/>
          <p:nvPr/>
        </p:nvSpPr>
        <p:spPr>
          <a:xfrm>
            <a:off x="838203" y="4736884"/>
            <a:ext cx="4243593" cy="27432"/>
          </a:xfrm>
          <a:prstGeom prst="rect">
            <a:avLst/>
          </a:prstGeom>
          <a:solidFill>
            <a:srgbClr val="000000"/>
          </a:solidFill>
          <a:ln w="38103" cap="rnd">
            <a:solidFill>
              <a:srgbClr val="000000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he Hand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92B660C-DE43-E938-A58A-63ED13CCF15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81D80421-F86F-467B-D97F-A5B7B481BD2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/>
          <a:lstStyle>
            <a:lvl1pPr marL="0" indent="0">
              <a:buNone/>
              <a:defRPr sz="28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A4FD06E-50E8-B9D2-9C1C-1EF906E5350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71961B8-B206-488B-BECA-D0AD09B04757}" type="datetime1">
              <a:rPr lang="en-US"/>
              <a:pPr lvl="0"/>
              <a:t>10/21/2024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21C6F57-E8C0-5654-6669-74E288741D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5FAEBA0-9BC5-5020-2A69-96A9120AA75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99F9EA-6889-473E-995B-9E7DCC605AF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4206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67105-D23A-63E7-63F0-9763022A11E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FE68D-5100-BA85-D263-9D8360B87CF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929384"/>
            <a:ext cx="10515600" cy="4251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6D7E12-5051-754E-EA39-F0F860A8EAD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81BF59-3130-4FE1-92F7-75863A2F68E0}" type="datetime1">
              <a:rPr lang="en-US"/>
              <a:pPr lvl="0"/>
              <a:t>10/21/2024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8378D-F66D-0990-5BFF-CE8E289C7C3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F7275-070D-B4D4-BEB8-415BAA18AF4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CBA149-67F4-4233-ABBD-9D5A7C8712CE}" type="slidenum">
              <a:t>‹#›</a:t>
            </a:fld>
            <a:endParaRPr lang="en-US"/>
          </a:p>
        </p:txBody>
      </p:sp>
      <p:sp>
        <p:nvSpPr>
          <p:cNvPr id="7" name="Rectangle 7" descr="Tag=AccentColor&#10;Flavor=Light&#10;Target=FillAndLine">
            <a:extLst>
              <a:ext uri="{FF2B5EF4-FFF2-40B4-BE49-F238E27FC236}">
                <a16:creationId xmlns:a16="http://schemas.microsoft.com/office/drawing/2014/main" id="{BC006D02-188F-7CC9-1911-9A6CB66E2259}"/>
              </a:ext>
            </a:extLst>
          </p:cNvPr>
          <p:cNvSpPr/>
          <p:nvPr/>
        </p:nvSpPr>
        <p:spPr>
          <a:xfrm>
            <a:off x="838203" y="1709928"/>
            <a:ext cx="10515600" cy="27432"/>
          </a:xfrm>
          <a:prstGeom prst="rect">
            <a:avLst/>
          </a:prstGeom>
          <a:solidFill>
            <a:srgbClr val="000000"/>
          </a:solidFill>
          <a:ln w="38103" cap="rnd">
            <a:solidFill>
              <a:srgbClr val="000000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he Hand"/>
            </a:endParaRPr>
          </a:p>
        </p:txBody>
      </p:sp>
    </p:spTree>
    <p:extLst>
      <p:ext uri="{BB962C8B-B14F-4D97-AF65-F5344CB8AC3E}">
        <p14:creationId xmlns:p14="http://schemas.microsoft.com/office/powerpoint/2010/main" val="126598402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0D09D-2CCB-AA24-D3A5-76FD4008811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/>
          <a:lstStyle>
            <a:lvl1pPr>
              <a:defRPr sz="8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5F8322-9408-5FFF-5EA2-2C02BE8A3A7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/>
          <a:lstStyle>
            <a:lvl1pPr marL="0" indent="0">
              <a:buNone/>
              <a:defRPr sz="28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FE2663-A17C-B197-1A67-41EB2C6C5B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0E4FFC-C718-466D-9C8D-7180F60733C6}" type="datetime1">
              <a:rPr lang="en-US"/>
              <a:pPr lvl="0"/>
              <a:t>10/21/2024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DA8737-A668-4E1C-9FF8-2150EE812AB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F7A118-4036-B599-44EA-826C5683BF1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269C6B-D890-495B-BF42-6D0226741634}" type="slidenum"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7041121-C877-2059-47BD-F429ADD9EBBE}"/>
              </a:ext>
            </a:extLst>
          </p:cNvPr>
          <p:cNvSpPr/>
          <p:nvPr/>
        </p:nvSpPr>
        <p:spPr>
          <a:xfrm>
            <a:off x="838203" y="4736884"/>
            <a:ext cx="4243593" cy="27432"/>
          </a:xfrm>
          <a:prstGeom prst="rect">
            <a:avLst/>
          </a:prstGeom>
          <a:solidFill>
            <a:srgbClr val="000000"/>
          </a:solidFill>
          <a:ln w="38103" cap="rnd">
            <a:solidFill>
              <a:srgbClr val="000000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he Hand"/>
            </a:endParaRPr>
          </a:p>
        </p:txBody>
      </p:sp>
    </p:spTree>
    <p:extLst>
      <p:ext uri="{BB962C8B-B14F-4D97-AF65-F5344CB8AC3E}">
        <p14:creationId xmlns:p14="http://schemas.microsoft.com/office/powerpoint/2010/main" val="62795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2C6AA-A3F9-AF38-5C5B-0F0FA82791D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59B50-A6EC-2E09-481F-168DC615DD8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929384"/>
            <a:ext cx="5181603" cy="425195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B8B576-0A8D-186B-7B5C-8B3CD09E83D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929384"/>
            <a:ext cx="5181603" cy="425195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658EDB-D52B-3E29-C976-0185F127B11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E2AF5A-224F-4943-B659-FF616027AF8E}" type="datetime1">
              <a:rPr lang="en-US"/>
              <a:pPr lvl="0"/>
              <a:t>10/21/2024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6F03E-0303-BC04-9F97-96D0E15732B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9352EC-F42C-EE27-4884-BA5591E114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991086-9343-44A8-A878-ED7AC63FB9ED}" type="slidenum">
              <a:t>‹#›</a:t>
            </a:fld>
            <a:endParaRPr lang="en-US"/>
          </a:p>
        </p:txBody>
      </p:sp>
      <p:sp>
        <p:nvSpPr>
          <p:cNvPr id="8" name="Rectangle 8" descr="Tag=AccentColor&#10;Flavor=Light&#10;Target=FillAndLine">
            <a:extLst>
              <a:ext uri="{FF2B5EF4-FFF2-40B4-BE49-F238E27FC236}">
                <a16:creationId xmlns:a16="http://schemas.microsoft.com/office/drawing/2014/main" id="{913614E4-F43E-30B5-6AF0-B3AE9405ACA9}"/>
              </a:ext>
            </a:extLst>
          </p:cNvPr>
          <p:cNvSpPr/>
          <p:nvPr/>
        </p:nvSpPr>
        <p:spPr>
          <a:xfrm>
            <a:off x="838203" y="1709928"/>
            <a:ext cx="10515600" cy="27432"/>
          </a:xfrm>
          <a:prstGeom prst="rect">
            <a:avLst/>
          </a:prstGeom>
          <a:solidFill>
            <a:srgbClr val="000000"/>
          </a:solidFill>
          <a:ln w="38103" cap="rnd">
            <a:solidFill>
              <a:srgbClr val="000000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he Hand"/>
            </a:endParaRPr>
          </a:p>
        </p:txBody>
      </p:sp>
    </p:spTree>
    <p:extLst>
      <p:ext uri="{BB962C8B-B14F-4D97-AF65-F5344CB8AC3E}">
        <p14:creationId xmlns:p14="http://schemas.microsoft.com/office/powerpoint/2010/main" val="3761025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651C5-AC87-6273-6A1D-FAFC2E12E49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82CF83-EF1B-1659-916E-7F1B804740B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938528"/>
            <a:ext cx="5157782" cy="823910"/>
          </a:xfrm>
        </p:spPr>
        <p:txBody>
          <a:bodyPr anchor="b"/>
          <a:lstStyle>
            <a:lvl1pPr marL="0" indent="0">
              <a:buNone/>
              <a:defRPr sz="36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2A5221-9DA4-93BA-7FBF-CAE8079447E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926080"/>
            <a:ext cx="5157782" cy="326440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D72778-C5EC-FBD4-370D-9A4BB715E887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938528"/>
            <a:ext cx="5183184" cy="823910"/>
          </a:xfrm>
        </p:spPr>
        <p:txBody>
          <a:bodyPr anchor="b"/>
          <a:lstStyle>
            <a:lvl1pPr marL="0" indent="0">
              <a:buNone/>
              <a:defRPr sz="36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6FE422-83D2-0FA7-C6CD-72C33691282F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926080"/>
            <a:ext cx="5183184" cy="326440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1D89A3-2723-48C1-38B7-796D6CF9B35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0AB664-836F-4E9C-9166-364CEAF127E0}" type="datetime1">
              <a:rPr lang="en-US"/>
              <a:pPr lvl="0"/>
              <a:t>10/21/2024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B6DE82-C03C-3D5C-8FAE-2D708374D40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F2666A-12FD-FC3B-31FB-3A285AC9D8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593F2C-5F27-455D-94E6-8E60CE93D518}" type="slidenum">
              <a:t>‹#›</a:t>
            </a:fld>
            <a:endParaRPr lang="en-US"/>
          </a:p>
        </p:txBody>
      </p:sp>
      <p:sp>
        <p:nvSpPr>
          <p:cNvPr id="10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68C694A7-D86D-7DF0-D573-622DFA40E629}"/>
              </a:ext>
            </a:extLst>
          </p:cNvPr>
          <p:cNvSpPr/>
          <p:nvPr/>
        </p:nvSpPr>
        <p:spPr>
          <a:xfrm>
            <a:off x="838203" y="1709928"/>
            <a:ext cx="10515600" cy="27432"/>
          </a:xfrm>
          <a:prstGeom prst="rect">
            <a:avLst/>
          </a:prstGeom>
          <a:solidFill>
            <a:srgbClr val="000000"/>
          </a:solidFill>
          <a:ln w="38103" cap="rnd">
            <a:solidFill>
              <a:srgbClr val="000000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he Hand"/>
            </a:endParaRPr>
          </a:p>
        </p:txBody>
      </p:sp>
    </p:spTree>
    <p:extLst>
      <p:ext uri="{BB962C8B-B14F-4D97-AF65-F5344CB8AC3E}">
        <p14:creationId xmlns:p14="http://schemas.microsoft.com/office/powerpoint/2010/main" val="255370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AE6CE-AF88-DBCC-F1E2-9908668EB7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03703" y="1728216"/>
            <a:ext cx="7781544" cy="3392424"/>
          </a:xfrm>
        </p:spPr>
        <p:txBody>
          <a:bodyPr anchorCtr="1"/>
          <a:lstStyle>
            <a:lvl1pPr algn="ctr">
              <a:defRPr sz="7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441568-CABB-8BD1-F4A8-E395B1EC2ED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631C89-9E00-4AA5-BF56-4D3682ECF832}" type="datetime1">
              <a:rPr lang="en-US"/>
              <a:pPr lvl="0"/>
              <a:t>10/21/2024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A2F3E2-8FE0-B7BC-A752-669A8B97FA4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C5BCA0-76CA-F15C-D300-9E5A4D81EAA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986C0D-BBE5-4DE7-989D-FDC9680D5A7D}" type="slidenum"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C5975A58-CCF9-F5AE-9541-E8695B4FD814}"/>
              </a:ext>
            </a:extLst>
          </p:cNvPr>
          <p:cNvSpPr/>
          <p:nvPr/>
        </p:nvSpPr>
        <p:spPr>
          <a:xfrm>
            <a:off x="3974201" y="5126894"/>
            <a:ext cx="4243593" cy="27432"/>
          </a:xfrm>
          <a:prstGeom prst="rect">
            <a:avLst/>
          </a:prstGeom>
          <a:solidFill>
            <a:srgbClr val="000000"/>
          </a:solidFill>
          <a:ln w="38103" cap="rnd">
            <a:solidFill>
              <a:srgbClr val="000000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he Hand"/>
            </a:endParaRPr>
          </a:p>
        </p:txBody>
      </p:sp>
    </p:spTree>
    <p:extLst>
      <p:ext uri="{BB962C8B-B14F-4D97-AF65-F5344CB8AC3E}">
        <p14:creationId xmlns:p14="http://schemas.microsoft.com/office/powerpoint/2010/main" val="3421872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D9C16DB-135F-427B-20CC-650B22C3CA2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064E4E-5152-43B8-A9B2-609179EB8DFF}" type="datetime1">
              <a:rPr lang="en-US"/>
              <a:pPr lvl="0"/>
              <a:t>10/21/2024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6E5B86-3954-E42C-4E2F-D97E67E2F8C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54D360-AA89-ED84-4B98-D635F50E69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D62DD4-DB06-41FD-8360-3A5E9829751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118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17DEA-4DE3-6503-40B6-0595E4C97C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3429000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CFFB2-BC00-52C6-559D-56728AF09C1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303520" y="548640"/>
            <a:ext cx="6053327" cy="5431536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5A3BA9-5E65-6E63-8F6B-19FEDA139F4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3977639"/>
            <a:ext cx="3932240" cy="2002536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FAEB60-0AC2-6344-DCED-00E09587B1B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BCC888-90E2-4FAC-B9C6-E043F6C13E23}" type="datetime1">
              <a:rPr lang="en-US"/>
              <a:pPr lvl="0"/>
              <a:t>10/21/2024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F07849-1ABF-54F9-6A11-2709FE8EDE9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2F7FFB-DEF6-EB57-BF8C-33D6804F1DF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1C5F86-1357-4829-ADAC-4348429B71E7}" type="slidenum"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21E6184-B0C9-ACFD-4CB8-79D1EB760F2C}"/>
              </a:ext>
            </a:extLst>
          </p:cNvPr>
          <p:cNvSpPr/>
          <p:nvPr/>
        </p:nvSpPr>
        <p:spPr>
          <a:xfrm rot="5400013">
            <a:off x="2797487" y="3254140"/>
            <a:ext cx="4480560" cy="27432"/>
          </a:xfrm>
          <a:prstGeom prst="rect">
            <a:avLst/>
          </a:prstGeom>
          <a:solidFill>
            <a:srgbClr val="000000"/>
          </a:solidFill>
          <a:ln w="44448" cap="rnd">
            <a:solidFill>
              <a:srgbClr val="000000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he Hand"/>
            </a:endParaRPr>
          </a:p>
        </p:txBody>
      </p:sp>
    </p:spTree>
    <p:extLst>
      <p:ext uri="{BB962C8B-B14F-4D97-AF65-F5344CB8AC3E}">
        <p14:creationId xmlns:p14="http://schemas.microsoft.com/office/powerpoint/2010/main" val="1856017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A7A5E-9E6B-8CCA-C2CA-B73B370339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1920" cy="3429000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EBDC6C-4DCF-52B3-3748-F7F959FC09F6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303520" y="548640"/>
            <a:ext cx="6053327" cy="5431536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84B532-1B95-867F-6922-810276AAD72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3977639"/>
            <a:ext cx="3931920" cy="2002536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3039A2-8882-DB9A-752A-7E373475C74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0158C8-962D-4C0E-9487-8BF5F82B0044}" type="datetime1">
              <a:rPr lang="en-US"/>
              <a:pPr lvl="0"/>
              <a:t>10/21/2024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709894-1047-1A96-36E5-2EF57C4FB0B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CA1392-A046-7D17-83AE-683BCB428ED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75EB8D-CF91-4E15-A792-36AFE9B61B1E}" type="slidenum"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2401B9A0-2F7A-C969-222D-02E6A9BB905C}"/>
              </a:ext>
            </a:extLst>
          </p:cNvPr>
          <p:cNvSpPr/>
          <p:nvPr/>
        </p:nvSpPr>
        <p:spPr>
          <a:xfrm rot="5400013">
            <a:off x="2798064" y="3254140"/>
            <a:ext cx="4480560" cy="27432"/>
          </a:xfrm>
          <a:prstGeom prst="rect">
            <a:avLst/>
          </a:prstGeom>
          <a:solidFill>
            <a:srgbClr val="000000"/>
          </a:solidFill>
          <a:ln w="44448" cap="rnd">
            <a:solidFill>
              <a:srgbClr val="000000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he Hand"/>
            </a:endParaRPr>
          </a:p>
        </p:txBody>
      </p:sp>
    </p:spTree>
    <p:extLst>
      <p:ext uri="{BB962C8B-B14F-4D97-AF65-F5344CB8AC3E}">
        <p14:creationId xmlns:p14="http://schemas.microsoft.com/office/powerpoint/2010/main" val="3518856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89098-FEBD-4111-6082-332644BAFC0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7EFF3A-DAF7-4E4E-4F21-B9B536E315A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FB1363-EAD1-C06E-5D3C-728DEA592B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C49EFF-3BD2-4702-80AC-3F62E00DC5BC}" type="datetime1">
              <a:rPr lang="en-US"/>
              <a:pPr lvl="0"/>
              <a:t>10/21/2024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04BF9E-F43B-3838-FF24-FF9589D829B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9DD5E3-B379-06F9-7522-F18D360DFD8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A394F0-6F66-4521-BA1B-CD1E40876E0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229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645438-5E0D-2E91-D0C4-BAD70822F2AF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B19A07-9CA4-F6B0-073B-A81BE15BFBC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D099ED-F239-42AE-F073-0347013F00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975EC9-751A-4D0A-BA72-B621349D5A67}" type="datetime1">
              <a:rPr lang="en-US"/>
              <a:pPr lvl="0"/>
              <a:t>10/21/2024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886D1-03B5-610D-963C-3CFDA3B892A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5A8111-7BD8-9ACE-F7E7-E9E45C7830B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D02E20-739D-46EA-9789-6774DAFCB63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850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44AB41-41FF-699B-3F36-4F11B2E4D02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F9B44F-08A8-4B0B-C494-6598C75CFCF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6299A1-312B-6256-94BF-83F3BC75930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600" b="0" i="0" u="none" strike="noStrike" kern="1200" cap="none" spc="0" baseline="0">
                <a:solidFill>
                  <a:srgbClr val="898989"/>
                </a:solidFill>
                <a:uFillTx/>
                <a:latin typeface="The Hand"/>
              </a:defRPr>
            </a:lvl1pPr>
          </a:lstStyle>
          <a:p>
            <a:pPr lvl="0"/>
            <a:fld id="{4901B93B-880C-4036-BEC7-2C848137C4CF}" type="datetime1">
              <a:rPr lang="en-US"/>
              <a:pPr lvl="0"/>
              <a:t>10/21/2024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41413-145C-3CDA-3E1B-95B61ED5880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600" b="0" i="0" u="none" strike="noStrike" kern="1200" cap="none" spc="0" baseline="0">
                <a:solidFill>
                  <a:srgbClr val="898989"/>
                </a:solidFill>
                <a:uFillTx/>
                <a:latin typeface="The Hand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566492-2758-7477-AEC5-969AFD5FA0C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600" b="0" i="0" u="none" strike="noStrike" kern="1200" cap="none" spc="0" baseline="0">
                <a:solidFill>
                  <a:srgbClr val="898989"/>
                </a:solidFill>
                <a:uFillTx/>
                <a:latin typeface="The Hand"/>
              </a:defRPr>
            </a:lvl1pPr>
          </a:lstStyle>
          <a:p>
            <a:pPr lvl="0"/>
            <a:fld id="{8A25D267-2666-4556-9DFE-928BD513B5DB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800" b="0" i="0" u="none" strike="noStrike" kern="1200" cap="none" spc="0" baseline="0">
          <a:solidFill>
            <a:srgbClr val="000000"/>
          </a:solidFill>
          <a:uFillTx/>
          <a:latin typeface="Modern Love"/>
        </a:defRPr>
      </a:lvl1pPr>
    </p:titleStyle>
    <p:bodyStyle>
      <a:lvl1pPr marL="228600" marR="0" lvl="0" indent="-228600" algn="l" defTabSz="914400" rtl="0" fontAlgn="auto" hangingPunct="1">
        <a:lnSpc>
          <a:spcPct val="11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3200" b="0" i="0" u="none" strike="noStrike" kern="1200" cap="none" spc="0" baseline="0">
          <a:solidFill>
            <a:srgbClr val="000000"/>
          </a:solidFill>
          <a:uFillTx/>
          <a:latin typeface="The Hand"/>
        </a:defRPr>
      </a:lvl1pPr>
      <a:lvl2pPr marL="685800" marR="0" lvl="1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The Hand"/>
        </a:defRPr>
      </a:lvl2pPr>
      <a:lvl3pPr marL="1143000" marR="0" lvl="2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The Hand"/>
        </a:defRPr>
      </a:lvl3pPr>
      <a:lvl4pPr marL="1600200" marR="0" lvl="3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The Hand"/>
        </a:defRPr>
      </a:lvl4pPr>
      <a:lvl5pPr marL="2057400" marR="0" lvl="4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The Hand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89D54C5E-BA75-D2EA-3031-8E2CF304F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he Hand"/>
            </a:endParaRPr>
          </a:p>
        </p:txBody>
      </p:sp>
      <p:pic>
        <p:nvPicPr>
          <p:cNvPr id="3" name="Picture 3" descr="A group of colorful lights&#10;&#10;Description automatically generated">
            <a:extLst>
              <a:ext uri="{FF2B5EF4-FFF2-40B4-BE49-F238E27FC236}">
                <a16:creationId xmlns:a16="http://schemas.microsoft.com/office/drawing/2014/main" id="{68B63F90-1AEC-8024-C0EA-584271D82E8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9978" r="-1" b="-1"/>
          <a:stretch>
            <a:fillRect/>
          </a:stretch>
        </p:blipFill>
        <p:spPr>
          <a:xfrm>
            <a:off x="18" y="9"/>
            <a:ext cx="12188933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E4C2C11-3991-05E3-6954-C8EF789C45D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3063239"/>
          </a:xfrm>
        </p:spPr>
        <p:txBody>
          <a:bodyPr anchorCtr="1">
            <a:normAutofit/>
          </a:bodyPr>
          <a:lstStyle/>
          <a:p>
            <a:pPr lvl="0" algn="ctr"/>
            <a:r>
              <a:rPr lang="en-GB">
                <a:solidFill>
                  <a:srgbClr val="FFFFFF"/>
                </a:solidFill>
              </a:rPr>
              <a:t>State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44A91D42-FC82-6343-51D1-52A443C42CB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4599432"/>
            <a:ext cx="9144000" cy="1225296"/>
          </a:xfrm>
        </p:spPr>
        <p:txBody>
          <a:bodyPr anchorCtr="1"/>
          <a:lstStyle/>
          <a:p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15F879C-EE06-833F-45C4-6046F584C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3974201" y="4419423"/>
            <a:ext cx="4243593" cy="27432"/>
          </a:xfrm>
          <a:prstGeom prst="rect">
            <a:avLst/>
          </a:prstGeom>
          <a:solidFill>
            <a:srgbClr val="FFFFFF"/>
          </a:solidFill>
          <a:ln w="38103" cap="rnd">
            <a:solidFill>
              <a:srgbClr val="FFFFFF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he Hand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40AF608-DF02-49A2-305F-FC0BA20D4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V="1">
            <a:off x="838203" y="720949"/>
            <a:ext cx="10515600" cy="5416091"/>
          </a:xfrm>
          <a:custGeom>
            <a:avLst>
              <a:gd name="f1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3600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noFill/>
          <a:ln w="60322" cap="rnd">
            <a:solidFill>
              <a:srgbClr val="FFFFFF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he Han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F7C2-BF6E-9CCB-BB90-9AA65570785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Fundamentals of State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AC294-D477-08EE-5060-02CC42EA822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lvl="0" indent="0">
              <a:lnSpc>
                <a:spcPct val="90000"/>
              </a:lnSpc>
              <a:buNone/>
            </a:pPr>
            <a:r>
              <a:rPr lang="en-GB" sz="2400" b="1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Definition</a:t>
            </a:r>
            <a:r>
              <a:rPr lang="en-GB" sz="24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: In game architecture, the "state" refers to a set of conditions or values that describe the current situation in the game. This can include the player’s health, position, score, level, etc.</a:t>
            </a:r>
          </a:p>
          <a:p>
            <a:pPr lvl="0">
              <a:lnSpc>
                <a:spcPct val="90000"/>
              </a:lnSpc>
            </a:pPr>
            <a:endParaRPr lang="en-GB" sz="24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  <a:p>
            <a:pPr marL="0" lvl="0" indent="0">
              <a:lnSpc>
                <a:spcPct val="90000"/>
              </a:lnSpc>
              <a:buNone/>
            </a:pPr>
            <a:r>
              <a:rPr lang="en-GB" sz="24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In game architecture, the state refers to the current configuration of variables and conditions that define the game's present situation. This encompasses a wide range of elements, such as the player’s position, health, score, inventory, and even the environment or AI status. At any given time, a game is in a particular state, and how it reacts to player input or other events is determined by that state. For example, a player’s ability to jump may depend on whether they are standing or already mid-air. </a:t>
            </a:r>
          </a:p>
          <a:p>
            <a:pPr marL="0" lvl="0" indent="0">
              <a:lnSpc>
                <a:spcPct val="90000"/>
              </a:lnSpc>
              <a:buNone/>
            </a:pPr>
            <a:endParaRPr lang="en-GB" sz="24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  <a:p>
            <a:pPr marL="0" lvl="0" indent="0">
              <a:lnSpc>
                <a:spcPct val="90000"/>
              </a:lnSpc>
              <a:buNone/>
            </a:pPr>
            <a:r>
              <a:rPr lang="en-GB" sz="24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State serves as the backbone of game logic, as every action or event in a game, from gameplay mechanics to menu navigation, is influenced by the game’s current state. By carefully managing states, developers ensure that a game progresses smoothly and responds correctly to changes, delivering a coherent experience to players.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0A035-2EBB-1E8F-B04C-37759B9A106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Why State is Important in Games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AF07C-AE2B-5F48-7B08-5C2D1614C2A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State influences game mechanics, like triggering events, defining interactions, and responding to player inputs.</a:t>
            </a:r>
          </a:p>
          <a:p>
            <a:pPr lvl="0"/>
            <a:endParaRPr lang="en-GB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  <a:p>
            <a:pPr marL="0" lvl="0" indent="0">
              <a:buNone/>
            </a:pPr>
            <a:r>
              <a:rPr lang="en-GB" b="1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For example: </a:t>
            </a:r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Running into an area could trigger the spawning of enemy AI’s </a:t>
            </a:r>
          </a:p>
          <a:p>
            <a:pPr marL="0" lvl="0" indent="0">
              <a:buNone/>
            </a:pPr>
            <a:endParaRPr lang="en-GB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  <a:p>
            <a:pPr marL="0" lvl="0" indent="0">
              <a:buNone/>
            </a:pPr>
            <a:endParaRPr lang="en-GB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2AEE3-387C-E310-8D9B-A43A1D0C027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Types of state machine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BE3E4-B7D6-067C-27AD-FBC61D52F8B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b="1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Finite State Machine (FSM)</a:t>
            </a:r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: Simplest form with a finite number of states and transitions.</a:t>
            </a:r>
          </a:p>
          <a:p>
            <a:pPr marL="0" lvl="0" indent="0">
              <a:buNone/>
            </a:pPr>
            <a:r>
              <a:rPr lang="en-GB" b="1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Hierarchical State Machines (HSM)</a:t>
            </a:r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: Extends FSMs to handle more complex behaviours by allowing states to inherit from other states.</a:t>
            </a:r>
          </a:p>
          <a:p>
            <a:pPr marL="0" lvl="0" indent="0">
              <a:buNone/>
            </a:pPr>
            <a:r>
              <a:rPr lang="en-GB" b="1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Behaviour Trees</a:t>
            </a:r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: Often used in more complex AI to handle multiple conditions or tasks.</a:t>
            </a:r>
          </a:p>
          <a:p>
            <a:pPr lvl="0"/>
            <a:endParaRPr lang="en-GB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319">
            <a:extLst>
              <a:ext uri="{FF2B5EF4-FFF2-40B4-BE49-F238E27FC236}">
                <a16:creationId xmlns:a16="http://schemas.microsoft.com/office/drawing/2014/main" id="{82E5CC47-CB24-8D83-4E32-A095E6F0D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838203" y="1709928"/>
            <a:ext cx="10515600" cy="27432"/>
          </a:xfrm>
          <a:prstGeom prst="rect">
            <a:avLst/>
          </a:prstGeom>
          <a:solidFill>
            <a:srgbClr val="000000"/>
          </a:solidFill>
          <a:ln w="38103" cap="rnd">
            <a:solidFill>
              <a:srgbClr val="000000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he Hand"/>
            </a:endParaRPr>
          </a:p>
        </p:txBody>
      </p:sp>
      <p:sp>
        <p:nvSpPr>
          <p:cNvPr id="3" name="Rectangle 13321">
            <a:extLst>
              <a:ext uri="{FF2B5EF4-FFF2-40B4-BE49-F238E27FC236}">
                <a16:creationId xmlns:a16="http://schemas.microsoft.com/office/drawing/2014/main" id="{4C3D9082-9C12-23B9-8B1C-DA0243F6D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he Hand"/>
            </a:endParaRPr>
          </a:p>
        </p:txBody>
      </p:sp>
      <p:sp>
        <p:nvSpPr>
          <p:cNvPr id="4" name="Freeform: Shape 13323">
            <a:extLst>
              <a:ext uri="{FF2B5EF4-FFF2-40B4-BE49-F238E27FC236}">
                <a16:creationId xmlns:a16="http://schemas.microsoft.com/office/drawing/2014/main" id="{994EA97B-03D7-AD93-BD68-D66255C6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8888535">
            <a:off x="-1059470" y="-1108985"/>
            <a:ext cx="7179832" cy="522656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179830"/>
              <a:gd name="f7" fmla="val 5226565"/>
              <a:gd name="f8" fmla="val 5217841"/>
              <a:gd name="f9" fmla="val 464824"/>
              <a:gd name="f10" fmla="val 5222490"/>
              <a:gd name="f11" fmla="val 464289"/>
              <a:gd name="f12" fmla="val 5216768"/>
              <a:gd name="f13" fmla="val 463394"/>
              <a:gd name="f14" fmla="val 464646"/>
              <a:gd name="f15" fmla="val 4945201"/>
              <a:gd name="f16" fmla="val 140449"/>
              <a:gd name="f17" fmla="val 2240811"/>
              <a:gd name="f18" fmla="val 232913"/>
              <a:gd name="f19" fmla="val 2052782"/>
              <a:gd name="f20" fmla="val 277693"/>
              <a:gd name="f21" fmla="val 1968290"/>
              <a:gd name="f22" fmla="val 325201"/>
              <a:gd name="f23" fmla="val 1885054"/>
              <a:gd name="f24" fmla="val 375714"/>
              <a:gd name="f25" fmla="val 1803205"/>
              <a:gd name="f26" fmla="val 667528"/>
              <a:gd name="f27" fmla="val 1329721"/>
              <a:gd name="f28" fmla="val 1039629"/>
              <a:gd name="f29" fmla="val 935091"/>
              <a:gd name="f30" fmla="val 1512756"/>
              <a:gd name="f31" fmla="val 638448"/>
              <a:gd name="f32" fmla="val 1939392"/>
              <a:gd name="f33" fmla="val 370950"/>
              <a:gd name="f34" fmla="val 2405724"/>
              <a:gd name="f35" fmla="val 210560"/>
              <a:gd name="f36" fmla="val 2902095"/>
              <a:gd name="f37" fmla="val 120440"/>
              <a:gd name="f38" fmla="val 2884054"/>
              <a:gd name="f39" fmla="val 118134"/>
              <a:gd name="f40" fmla="val 2865727"/>
              <a:gd name="f41" fmla="val 119904"/>
              <a:gd name="f42" fmla="val 2848453"/>
              <a:gd name="f43" fmla="val 125626"/>
              <a:gd name="f44" fmla="val 2498704"/>
              <a:gd name="f45" fmla="val 175943"/>
              <a:gd name="f46" fmla="val 2158217"/>
              <a:gd name="f47" fmla="val 277201"/>
              <a:gd name="f48" fmla="val 1837830"/>
              <a:gd name="f49" fmla="val 426203"/>
              <a:gd name="f50" fmla="val 1147094"/>
              <a:gd name="f51" fmla="val 744660"/>
              <a:gd name="f52" fmla="val 593502"/>
              <a:gd name="f53" fmla="val 1217071"/>
              <a:gd name="f54" fmla="val 214608"/>
              <a:gd name="f55" fmla="val 1882239"/>
              <a:gd name="f56" fmla="val 169441"/>
              <a:gd name="f57" fmla="val 1960776"/>
              <a:gd name="f58" fmla="val 128308"/>
              <a:gd name="f59" fmla="val 2041369"/>
              <a:gd name="f60" fmla="val 91317"/>
              <a:gd name="f61" fmla="val 2123701"/>
              <a:gd name="f62" fmla="val 64092"/>
              <a:gd name="f63" fmla="val 2193361"/>
              <a:gd name="f64" fmla="val 2153533"/>
              <a:gd name="f65" fmla="val 42834"/>
              <a:gd name="f66" fmla="val 2047277"/>
              <a:gd name="f67" fmla="val 241792"/>
              <a:gd name="f68" fmla="val 1615775"/>
              <a:gd name="f69" fmla="val 541268"/>
              <a:gd name="f70" fmla="val 1241591"/>
              <a:gd name="f71" fmla="val 923582"/>
              <a:gd name="f72" fmla="val 915600"/>
              <a:gd name="f73" fmla="val 1435331"/>
              <a:gd name="f74" fmla="val 478415"/>
              <a:gd name="f75" fmla="val 2028081"/>
              <a:gd name="f76" fmla="val 205375"/>
              <a:gd name="f77" fmla="val 2686989"/>
              <a:gd name="f78" fmla="val 73950"/>
              <a:gd name="f79" fmla="val 2810367"/>
              <a:gd name="f80" fmla="val 49274"/>
              <a:gd name="f81" fmla="val 2934818"/>
              <a:gd name="f82" fmla="val 32466"/>
              <a:gd name="f83" fmla="val 3059983"/>
              <a:gd name="f84" fmla="val 20308"/>
              <a:gd name="f85" fmla="val 3185149"/>
              <a:gd name="f86" fmla="val 8148"/>
              <a:gd name="f87" fmla="val 3308706"/>
              <a:gd name="f88" fmla="val 2963"/>
              <a:gd name="f89" fmla="val 3454435"/>
              <a:gd name="f90" fmla="val 1176"/>
              <a:gd name="f91" fmla="val 3599805"/>
              <a:gd name="f92" fmla="+- 0 0 5977"/>
              <a:gd name="f93" fmla="val 3761985"/>
              <a:gd name="f94" fmla="val 20665"/>
              <a:gd name="f95" fmla="val 3923806"/>
              <a:gd name="f96" fmla="val 49990"/>
              <a:gd name="f97" fmla="val 4409449"/>
              <a:gd name="f98" fmla="val 137964"/>
              <a:gd name="f99" fmla="val 4886867"/>
              <a:gd name="f100" fmla="val 257228"/>
              <a:gd name="f101" fmla="val 5350874"/>
              <a:gd name="f102" fmla="val 426917"/>
              <a:gd name="f103" fmla="val 5797001"/>
              <a:gd name="f104" fmla="val 589991"/>
              <a:gd name="f105" fmla="val 6223101"/>
              <a:gd name="f106" fmla="val 792223"/>
              <a:gd name="f107" fmla="val 6607360"/>
              <a:gd name="f108" fmla="val 1075097"/>
              <a:gd name="f109" fmla="val 6794438"/>
              <a:gd name="f110" fmla="val 1212779"/>
              <a:gd name="f111" fmla="val 6965102"/>
              <a:gd name="f112" fmla="val 1365689"/>
              <a:gd name="f113" fmla="val 7110534"/>
              <a:gd name="f114" fmla="val 1541421"/>
              <a:gd name="f115" fmla="val 1630542"/>
              <a:gd name="f116" fmla="val 7136295"/>
              <a:gd name="f117" fmla="val 1700600"/>
              <a:gd name="f118" fmla="val 7131140"/>
              <a:gd name="f119" fmla="val 1693045"/>
              <a:gd name="f120" fmla="val 6977874"/>
              <a:gd name="f121" fmla="val 1483026"/>
              <a:gd name="f122" fmla="val 6788448"/>
              <a:gd name="f123" fmla="val 1305671"/>
              <a:gd name="f124" fmla="val 6577499"/>
              <a:gd name="f125" fmla="val 1148230"/>
              <a:gd name="f126" fmla="val 6245452"/>
              <a:gd name="f127" fmla="val 900401"/>
              <a:gd name="f128" fmla="val 5878538"/>
              <a:gd name="f129" fmla="val 716408"/>
              <a:gd name="f130" fmla="val 5494816"/>
              <a:gd name="f131" fmla="val 563527"/>
              <a:gd name="f132" fmla="val 5452491"/>
              <a:gd name="f133" fmla="val 546487"/>
              <a:gd name="f134" fmla="val 5409881"/>
              <a:gd name="f135" fmla="val 530036"/>
              <a:gd name="f136" fmla="val 5366967"/>
              <a:gd name="f137" fmla="val 514176"/>
              <a:gd name="f138" fmla="val 5326377"/>
              <a:gd name="f139" fmla="val 499156"/>
              <a:gd name="f140" fmla="val 5285430"/>
              <a:gd name="f141" fmla="val 485210"/>
              <a:gd name="f142" fmla="val 5244661"/>
              <a:gd name="f143" fmla="val 470725"/>
              <a:gd name="f144" fmla="val 5471517"/>
              <a:gd name="f145" fmla="val 572127"/>
              <a:gd name="f146" fmla="val 5691970"/>
              <a:gd name="f147" fmla="val 687263"/>
              <a:gd name="f148" fmla="val 5904822"/>
              <a:gd name="f149" fmla="val 815468"/>
              <a:gd name="f150" fmla="val 6336645"/>
              <a:gd name="f151" fmla="val 1080104"/>
              <a:gd name="f152" fmla="val 6718758"/>
              <a:gd name="f153" fmla="val 1400351"/>
              <a:gd name="f154" fmla="val 7015222"/>
              <a:gd name="f155" fmla="val 1815185"/>
              <a:gd name="f156" fmla="val 7040454"/>
              <a:gd name="f157" fmla="val 1854830"/>
              <a:gd name="f158" fmla="+- 0 0 -90"/>
              <a:gd name="f159" fmla="*/ f3 1 7179830"/>
              <a:gd name="f160" fmla="*/ f4 1 5226565"/>
              <a:gd name="f161" fmla="+- f7 0 f5"/>
              <a:gd name="f162" fmla="+- f6 0 f5"/>
              <a:gd name="f163" fmla="*/ f158 f0 1"/>
              <a:gd name="f164" fmla="*/ f162 1 7179830"/>
              <a:gd name="f165" fmla="*/ f161 1 5226565"/>
              <a:gd name="f166" fmla="*/ 5217841 f162 1"/>
              <a:gd name="f167" fmla="*/ 464824 f161 1"/>
              <a:gd name="f168" fmla="*/ 5222490 f162 1"/>
              <a:gd name="f169" fmla="*/ 464289 f161 1"/>
              <a:gd name="f170" fmla="*/ 5216768 f162 1"/>
              <a:gd name="f171" fmla="*/ 463394 f161 1"/>
              <a:gd name="f172" fmla="*/ 4945201 f162 1"/>
              <a:gd name="f173" fmla="*/ 5226565 f161 1"/>
              <a:gd name="f174" fmla="*/ 140449 f162 1"/>
              <a:gd name="f175" fmla="*/ 2240811 f161 1"/>
              <a:gd name="f176" fmla="*/ 232913 f162 1"/>
              <a:gd name="f177" fmla="*/ 2052782 f161 1"/>
              <a:gd name="f178" fmla="*/ 375714 f162 1"/>
              <a:gd name="f179" fmla="*/ 1803205 f161 1"/>
              <a:gd name="f180" fmla="*/ 1512756 f162 1"/>
              <a:gd name="f181" fmla="*/ 638448 f161 1"/>
              <a:gd name="f182" fmla="*/ 2902095 f162 1"/>
              <a:gd name="f183" fmla="*/ 120440 f161 1"/>
              <a:gd name="f184" fmla="*/ 2848453 f162 1"/>
              <a:gd name="f185" fmla="*/ 125626 f161 1"/>
              <a:gd name="f186" fmla="*/ 1837830 f162 1"/>
              <a:gd name="f187" fmla="*/ 426203 f161 1"/>
              <a:gd name="f188" fmla="*/ 214608 f162 1"/>
              <a:gd name="f189" fmla="*/ 1882239 f161 1"/>
              <a:gd name="f190" fmla="*/ 91317 f162 1"/>
              <a:gd name="f191" fmla="*/ 2123701 f161 1"/>
              <a:gd name="f192" fmla="*/ 64092 f162 1"/>
              <a:gd name="f193" fmla="*/ 2193361 f161 1"/>
              <a:gd name="f194" fmla="*/ 0 f162 1"/>
              <a:gd name="f195" fmla="*/ 2153533 f161 1"/>
              <a:gd name="f196" fmla="*/ 42834 f162 1"/>
              <a:gd name="f197" fmla="*/ 2047277 f161 1"/>
              <a:gd name="f198" fmla="*/ 923582 f162 1"/>
              <a:gd name="f199" fmla="*/ 915600 f161 1"/>
              <a:gd name="f200" fmla="*/ 2686989 f162 1"/>
              <a:gd name="f201" fmla="*/ 73950 f161 1"/>
              <a:gd name="f202" fmla="*/ 3059983 f162 1"/>
              <a:gd name="f203" fmla="*/ 20308 f161 1"/>
              <a:gd name="f204" fmla="*/ 3454435 f162 1"/>
              <a:gd name="f205" fmla="*/ 1176 f161 1"/>
              <a:gd name="f206" fmla="*/ 3923806 f162 1"/>
              <a:gd name="f207" fmla="*/ 49990 f161 1"/>
              <a:gd name="f208" fmla="*/ 5350874 f162 1"/>
              <a:gd name="f209" fmla="*/ 426917 f161 1"/>
              <a:gd name="f210" fmla="*/ 6607360 f162 1"/>
              <a:gd name="f211" fmla="*/ 1075097 f161 1"/>
              <a:gd name="f212" fmla="*/ 7110534 f162 1"/>
              <a:gd name="f213" fmla="*/ 1541421 f161 1"/>
              <a:gd name="f214" fmla="*/ 7179830 f162 1"/>
              <a:gd name="f215" fmla="*/ 1630542 f161 1"/>
              <a:gd name="f216" fmla="*/ 7136295 f162 1"/>
              <a:gd name="f217" fmla="*/ 1700600 f161 1"/>
              <a:gd name="f218" fmla="*/ 7131140 f162 1"/>
              <a:gd name="f219" fmla="*/ 1693045 f161 1"/>
              <a:gd name="f220" fmla="*/ 6577499 f162 1"/>
              <a:gd name="f221" fmla="*/ 1148230 f161 1"/>
              <a:gd name="f222" fmla="*/ 5494816 f162 1"/>
              <a:gd name="f223" fmla="*/ 563527 f161 1"/>
              <a:gd name="f224" fmla="*/ 5366967 f162 1"/>
              <a:gd name="f225" fmla="*/ 514176 f161 1"/>
              <a:gd name="f226" fmla="*/ 5244661 f162 1"/>
              <a:gd name="f227" fmla="*/ 470725 f161 1"/>
              <a:gd name="f228" fmla="*/ 5904822 f162 1"/>
              <a:gd name="f229" fmla="*/ 815468 f161 1"/>
              <a:gd name="f230" fmla="*/ 7015222 f162 1"/>
              <a:gd name="f231" fmla="*/ 1815185 f161 1"/>
              <a:gd name="f232" fmla="*/ 7040454 f162 1"/>
              <a:gd name="f233" fmla="*/ 1854830 f161 1"/>
              <a:gd name="f234" fmla="*/ f163 1 f2"/>
              <a:gd name="f235" fmla="*/ f166 1 7179830"/>
              <a:gd name="f236" fmla="*/ f167 1 5226565"/>
              <a:gd name="f237" fmla="*/ f168 1 7179830"/>
              <a:gd name="f238" fmla="*/ f169 1 5226565"/>
              <a:gd name="f239" fmla="*/ f170 1 7179830"/>
              <a:gd name="f240" fmla="*/ f171 1 5226565"/>
              <a:gd name="f241" fmla="*/ f172 1 7179830"/>
              <a:gd name="f242" fmla="*/ f173 1 5226565"/>
              <a:gd name="f243" fmla="*/ f174 1 7179830"/>
              <a:gd name="f244" fmla="*/ f175 1 5226565"/>
              <a:gd name="f245" fmla="*/ f176 1 7179830"/>
              <a:gd name="f246" fmla="*/ f177 1 5226565"/>
              <a:gd name="f247" fmla="*/ f178 1 7179830"/>
              <a:gd name="f248" fmla="*/ f179 1 5226565"/>
              <a:gd name="f249" fmla="*/ f180 1 7179830"/>
              <a:gd name="f250" fmla="*/ f181 1 5226565"/>
              <a:gd name="f251" fmla="*/ f182 1 7179830"/>
              <a:gd name="f252" fmla="*/ f183 1 5226565"/>
              <a:gd name="f253" fmla="*/ f184 1 7179830"/>
              <a:gd name="f254" fmla="*/ f185 1 5226565"/>
              <a:gd name="f255" fmla="*/ f186 1 7179830"/>
              <a:gd name="f256" fmla="*/ f187 1 5226565"/>
              <a:gd name="f257" fmla="*/ f188 1 7179830"/>
              <a:gd name="f258" fmla="*/ f189 1 5226565"/>
              <a:gd name="f259" fmla="*/ f190 1 7179830"/>
              <a:gd name="f260" fmla="*/ f191 1 5226565"/>
              <a:gd name="f261" fmla="*/ f192 1 7179830"/>
              <a:gd name="f262" fmla="*/ f193 1 5226565"/>
              <a:gd name="f263" fmla="*/ f194 1 7179830"/>
              <a:gd name="f264" fmla="*/ f195 1 5226565"/>
              <a:gd name="f265" fmla="*/ f196 1 7179830"/>
              <a:gd name="f266" fmla="*/ f197 1 5226565"/>
              <a:gd name="f267" fmla="*/ f198 1 7179830"/>
              <a:gd name="f268" fmla="*/ f199 1 5226565"/>
              <a:gd name="f269" fmla="*/ f200 1 7179830"/>
              <a:gd name="f270" fmla="*/ f201 1 5226565"/>
              <a:gd name="f271" fmla="*/ f202 1 7179830"/>
              <a:gd name="f272" fmla="*/ f203 1 5226565"/>
              <a:gd name="f273" fmla="*/ f204 1 7179830"/>
              <a:gd name="f274" fmla="*/ f205 1 5226565"/>
              <a:gd name="f275" fmla="*/ f206 1 7179830"/>
              <a:gd name="f276" fmla="*/ f207 1 5226565"/>
              <a:gd name="f277" fmla="*/ f208 1 7179830"/>
              <a:gd name="f278" fmla="*/ f209 1 5226565"/>
              <a:gd name="f279" fmla="*/ f210 1 7179830"/>
              <a:gd name="f280" fmla="*/ f211 1 5226565"/>
              <a:gd name="f281" fmla="*/ f212 1 7179830"/>
              <a:gd name="f282" fmla="*/ f213 1 5226565"/>
              <a:gd name="f283" fmla="*/ f214 1 7179830"/>
              <a:gd name="f284" fmla="*/ f215 1 5226565"/>
              <a:gd name="f285" fmla="*/ f216 1 7179830"/>
              <a:gd name="f286" fmla="*/ f217 1 5226565"/>
              <a:gd name="f287" fmla="*/ f218 1 7179830"/>
              <a:gd name="f288" fmla="*/ f219 1 5226565"/>
              <a:gd name="f289" fmla="*/ f220 1 7179830"/>
              <a:gd name="f290" fmla="*/ f221 1 5226565"/>
              <a:gd name="f291" fmla="*/ f222 1 7179830"/>
              <a:gd name="f292" fmla="*/ f223 1 5226565"/>
              <a:gd name="f293" fmla="*/ f224 1 7179830"/>
              <a:gd name="f294" fmla="*/ f225 1 5226565"/>
              <a:gd name="f295" fmla="*/ f226 1 7179830"/>
              <a:gd name="f296" fmla="*/ f227 1 5226565"/>
              <a:gd name="f297" fmla="*/ f228 1 7179830"/>
              <a:gd name="f298" fmla="*/ f229 1 5226565"/>
              <a:gd name="f299" fmla="*/ f230 1 7179830"/>
              <a:gd name="f300" fmla="*/ f231 1 5226565"/>
              <a:gd name="f301" fmla="*/ f232 1 7179830"/>
              <a:gd name="f302" fmla="*/ f233 1 5226565"/>
              <a:gd name="f303" fmla="*/ f5 1 f164"/>
              <a:gd name="f304" fmla="*/ f6 1 f164"/>
              <a:gd name="f305" fmla="*/ f5 1 f165"/>
              <a:gd name="f306" fmla="*/ f7 1 f165"/>
              <a:gd name="f307" fmla="+- f234 0 f1"/>
              <a:gd name="f308" fmla="*/ f235 1 f164"/>
              <a:gd name="f309" fmla="*/ f236 1 f165"/>
              <a:gd name="f310" fmla="*/ f237 1 f164"/>
              <a:gd name="f311" fmla="*/ f238 1 f165"/>
              <a:gd name="f312" fmla="*/ f239 1 f164"/>
              <a:gd name="f313" fmla="*/ f240 1 f165"/>
              <a:gd name="f314" fmla="*/ f241 1 f164"/>
              <a:gd name="f315" fmla="*/ f242 1 f165"/>
              <a:gd name="f316" fmla="*/ f243 1 f164"/>
              <a:gd name="f317" fmla="*/ f244 1 f165"/>
              <a:gd name="f318" fmla="*/ f245 1 f164"/>
              <a:gd name="f319" fmla="*/ f246 1 f165"/>
              <a:gd name="f320" fmla="*/ f247 1 f164"/>
              <a:gd name="f321" fmla="*/ f248 1 f165"/>
              <a:gd name="f322" fmla="*/ f249 1 f164"/>
              <a:gd name="f323" fmla="*/ f250 1 f165"/>
              <a:gd name="f324" fmla="*/ f251 1 f164"/>
              <a:gd name="f325" fmla="*/ f252 1 f165"/>
              <a:gd name="f326" fmla="*/ f253 1 f164"/>
              <a:gd name="f327" fmla="*/ f254 1 f165"/>
              <a:gd name="f328" fmla="*/ f255 1 f164"/>
              <a:gd name="f329" fmla="*/ f256 1 f165"/>
              <a:gd name="f330" fmla="*/ f257 1 f164"/>
              <a:gd name="f331" fmla="*/ f258 1 f165"/>
              <a:gd name="f332" fmla="*/ f259 1 f164"/>
              <a:gd name="f333" fmla="*/ f260 1 f165"/>
              <a:gd name="f334" fmla="*/ f261 1 f164"/>
              <a:gd name="f335" fmla="*/ f262 1 f165"/>
              <a:gd name="f336" fmla="*/ f263 1 f164"/>
              <a:gd name="f337" fmla="*/ f264 1 f165"/>
              <a:gd name="f338" fmla="*/ f265 1 f164"/>
              <a:gd name="f339" fmla="*/ f266 1 f165"/>
              <a:gd name="f340" fmla="*/ f267 1 f164"/>
              <a:gd name="f341" fmla="*/ f268 1 f165"/>
              <a:gd name="f342" fmla="*/ f269 1 f164"/>
              <a:gd name="f343" fmla="*/ f270 1 f165"/>
              <a:gd name="f344" fmla="*/ f271 1 f164"/>
              <a:gd name="f345" fmla="*/ f272 1 f165"/>
              <a:gd name="f346" fmla="*/ f273 1 f164"/>
              <a:gd name="f347" fmla="*/ f274 1 f165"/>
              <a:gd name="f348" fmla="*/ f275 1 f164"/>
              <a:gd name="f349" fmla="*/ f276 1 f165"/>
              <a:gd name="f350" fmla="*/ f277 1 f164"/>
              <a:gd name="f351" fmla="*/ f278 1 f165"/>
              <a:gd name="f352" fmla="*/ f279 1 f164"/>
              <a:gd name="f353" fmla="*/ f280 1 f165"/>
              <a:gd name="f354" fmla="*/ f281 1 f164"/>
              <a:gd name="f355" fmla="*/ f282 1 f165"/>
              <a:gd name="f356" fmla="*/ f283 1 f164"/>
              <a:gd name="f357" fmla="*/ f284 1 f165"/>
              <a:gd name="f358" fmla="*/ f285 1 f164"/>
              <a:gd name="f359" fmla="*/ f286 1 f165"/>
              <a:gd name="f360" fmla="*/ f287 1 f164"/>
              <a:gd name="f361" fmla="*/ f288 1 f165"/>
              <a:gd name="f362" fmla="*/ f289 1 f164"/>
              <a:gd name="f363" fmla="*/ f290 1 f165"/>
              <a:gd name="f364" fmla="*/ f291 1 f164"/>
              <a:gd name="f365" fmla="*/ f292 1 f165"/>
              <a:gd name="f366" fmla="*/ f293 1 f164"/>
              <a:gd name="f367" fmla="*/ f294 1 f165"/>
              <a:gd name="f368" fmla="*/ f295 1 f164"/>
              <a:gd name="f369" fmla="*/ f296 1 f165"/>
              <a:gd name="f370" fmla="*/ f297 1 f164"/>
              <a:gd name="f371" fmla="*/ f298 1 f165"/>
              <a:gd name="f372" fmla="*/ f299 1 f164"/>
              <a:gd name="f373" fmla="*/ f300 1 f165"/>
              <a:gd name="f374" fmla="*/ f301 1 f164"/>
              <a:gd name="f375" fmla="*/ f302 1 f165"/>
              <a:gd name="f376" fmla="*/ f303 f159 1"/>
              <a:gd name="f377" fmla="*/ f304 f159 1"/>
              <a:gd name="f378" fmla="*/ f306 f160 1"/>
              <a:gd name="f379" fmla="*/ f305 f160 1"/>
              <a:gd name="f380" fmla="*/ f308 f159 1"/>
              <a:gd name="f381" fmla="*/ f309 f160 1"/>
              <a:gd name="f382" fmla="*/ f310 f159 1"/>
              <a:gd name="f383" fmla="*/ f311 f160 1"/>
              <a:gd name="f384" fmla="*/ f312 f159 1"/>
              <a:gd name="f385" fmla="*/ f313 f160 1"/>
              <a:gd name="f386" fmla="*/ f314 f159 1"/>
              <a:gd name="f387" fmla="*/ f315 f160 1"/>
              <a:gd name="f388" fmla="*/ f316 f159 1"/>
              <a:gd name="f389" fmla="*/ f317 f160 1"/>
              <a:gd name="f390" fmla="*/ f318 f159 1"/>
              <a:gd name="f391" fmla="*/ f319 f160 1"/>
              <a:gd name="f392" fmla="*/ f320 f159 1"/>
              <a:gd name="f393" fmla="*/ f321 f160 1"/>
              <a:gd name="f394" fmla="*/ f322 f159 1"/>
              <a:gd name="f395" fmla="*/ f323 f160 1"/>
              <a:gd name="f396" fmla="*/ f324 f159 1"/>
              <a:gd name="f397" fmla="*/ f325 f160 1"/>
              <a:gd name="f398" fmla="*/ f326 f159 1"/>
              <a:gd name="f399" fmla="*/ f327 f160 1"/>
              <a:gd name="f400" fmla="*/ f328 f159 1"/>
              <a:gd name="f401" fmla="*/ f329 f160 1"/>
              <a:gd name="f402" fmla="*/ f330 f159 1"/>
              <a:gd name="f403" fmla="*/ f331 f160 1"/>
              <a:gd name="f404" fmla="*/ f332 f159 1"/>
              <a:gd name="f405" fmla="*/ f333 f160 1"/>
              <a:gd name="f406" fmla="*/ f334 f159 1"/>
              <a:gd name="f407" fmla="*/ f335 f160 1"/>
              <a:gd name="f408" fmla="*/ f336 f159 1"/>
              <a:gd name="f409" fmla="*/ f337 f160 1"/>
              <a:gd name="f410" fmla="*/ f338 f159 1"/>
              <a:gd name="f411" fmla="*/ f339 f160 1"/>
              <a:gd name="f412" fmla="*/ f340 f159 1"/>
              <a:gd name="f413" fmla="*/ f341 f160 1"/>
              <a:gd name="f414" fmla="*/ f342 f159 1"/>
              <a:gd name="f415" fmla="*/ f343 f160 1"/>
              <a:gd name="f416" fmla="*/ f344 f159 1"/>
              <a:gd name="f417" fmla="*/ f345 f160 1"/>
              <a:gd name="f418" fmla="*/ f346 f159 1"/>
              <a:gd name="f419" fmla="*/ f347 f160 1"/>
              <a:gd name="f420" fmla="*/ f348 f159 1"/>
              <a:gd name="f421" fmla="*/ f349 f160 1"/>
              <a:gd name="f422" fmla="*/ f350 f159 1"/>
              <a:gd name="f423" fmla="*/ f351 f160 1"/>
              <a:gd name="f424" fmla="*/ f352 f159 1"/>
              <a:gd name="f425" fmla="*/ f353 f160 1"/>
              <a:gd name="f426" fmla="*/ f354 f159 1"/>
              <a:gd name="f427" fmla="*/ f355 f160 1"/>
              <a:gd name="f428" fmla="*/ f356 f159 1"/>
              <a:gd name="f429" fmla="*/ f357 f160 1"/>
              <a:gd name="f430" fmla="*/ f358 f159 1"/>
              <a:gd name="f431" fmla="*/ f359 f160 1"/>
              <a:gd name="f432" fmla="*/ f360 f159 1"/>
              <a:gd name="f433" fmla="*/ f361 f160 1"/>
              <a:gd name="f434" fmla="*/ f362 f159 1"/>
              <a:gd name="f435" fmla="*/ f363 f160 1"/>
              <a:gd name="f436" fmla="*/ f364 f159 1"/>
              <a:gd name="f437" fmla="*/ f365 f160 1"/>
              <a:gd name="f438" fmla="*/ f366 f159 1"/>
              <a:gd name="f439" fmla="*/ f367 f160 1"/>
              <a:gd name="f440" fmla="*/ f368 f159 1"/>
              <a:gd name="f441" fmla="*/ f369 f160 1"/>
              <a:gd name="f442" fmla="*/ f370 f159 1"/>
              <a:gd name="f443" fmla="*/ f371 f160 1"/>
              <a:gd name="f444" fmla="*/ f372 f159 1"/>
              <a:gd name="f445" fmla="*/ f373 f160 1"/>
              <a:gd name="f446" fmla="*/ f374 f159 1"/>
              <a:gd name="f447" fmla="*/ f375 f16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7">
                <a:pos x="f380" y="f381"/>
              </a:cxn>
              <a:cxn ang="f307">
                <a:pos x="f382" y="f383"/>
              </a:cxn>
              <a:cxn ang="f307">
                <a:pos x="f384" y="f385"/>
              </a:cxn>
              <a:cxn ang="f307">
                <a:pos x="f380" y="f381"/>
              </a:cxn>
              <a:cxn ang="f307">
                <a:pos x="f386" y="f387"/>
              </a:cxn>
              <a:cxn ang="f307">
                <a:pos x="f388" y="f389"/>
              </a:cxn>
              <a:cxn ang="f307">
                <a:pos x="f390" y="f391"/>
              </a:cxn>
              <a:cxn ang="f307">
                <a:pos x="f392" y="f393"/>
              </a:cxn>
              <a:cxn ang="f307">
                <a:pos x="f394" y="f395"/>
              </a:cxn>
              <a:cxn ang="f307">
                <a:pos x="f396" y="f397"/>
              </a:cxn>
              <a:cxn ang="f307">
                <a:pos x="f398" y="f399"/>
              </a:cxn>
              <a:cxn ang="f307">
                <a:pos x="f400" y="f401"/>
              </a:cxn>
              <a:cxn ang="f307">
                <a:pos x="f402" y="f403"/>
              </a:cxn>
              <a:cxn ang="f307">
                <a:pos x="f404" y="f405"/>
              </a:cxn>
              <a:cxn ang="f307">
                <a:pos x="f406" y="f407"/>
              </a:cxn>
              <a:cxn ang="f307">
                <a:pos x="f408" y="f409"/>
              </a:cxn>
              <a:cxn ang="f307">
                <a:pos x="f410" y="f411"/>
              </a:cxn>
              <a:cxn ang="f307">
                <a:pos x="f412" y="f413"/>
              </a:cxn>
              <a:cxn ang="f307">
                <a:pos x="f414" y="f415"/>
              </a:cxn>
              <a:cxn ang="f307">
                <a:pos x="f416" y="f417"/>
              </a:cxn>
              <a:cxn ang="f307">
                <a:pos x="f418" y="f419"/>
              </a:cxn>
              <a:cxn ang="f307">
                <a:pos x="f420" y="f421"/>
              </a:cxn>
              <a:cxn ang="f307">
                <a:pos x="f422" y="f423"/>
              </a:cxn>
              <a:cxn ang="f307">
                <a:pos x="f424" y="f425"/>
              </a:cxn>
              <a:cxn ang="f307">
                <a:pos x="f426" y="f427"/>
              </a:cxn>
              <a:cxn ang="f307">
                <a:pos x="f428" y="f429"/>
              </a:cxn>
              <a:cxn ang="f307">
                <a:pos x="f430" y="f431"/>
              </a:cxn>
              <a:cxn ang="f307">
                <a:pos x="f432" y="f433"/>
              </a:cxn>
              <a:cxn ang="f307">
                <a:pos x="f434" y="f435"/>
              </a:cxn>
              <a:cxn ang="f307">
                <a:pos x="f436" y="f437"/>
              </a:cxn>
              <a:cxn ang="f307">
                <a:pos x="f438" y="f439"/>
              </a:cxn>
              <a:cxn ang="f307">
                <a:pos x="f440" y="f441"/>
              </a:cxn>
              <a:cxn ang="f307">
                <a:pos x="f442" y="f443"/>
              </a:cxn>
              <a:cxn ang="f307">
                <a:pos x="f444" y="f445"/>
              </a:cxn>
              <a:cxn ang="f307">
                <a:pos x="f446" y="f447"/>
              </a:cxn>
            </a:cxnLst>
            <a:rect l="f376" t="f379" r="f377" b="f378"/>
            <a:pathLst>
              <a:path w="7179830" h="5226565">
                <a:moveTo>
                  <a:pt x="f8" y="f9"/>
                </a:moveTo>
                <a:lnTo>
                  <a:pt x="f10" y="f11"/>
                </a:lnTo>
                <a:lnTo>
                  <a:pt x="f12" y="f13"/>
                </a:lnTo>
                <a:cubicBezTo>
                  <a:pt x="f12" y="f13"/>
                  <a:pt x="f12" y="f14"/>
                  <a:pt x="f8" y="f9"/>
                </a:cubicBezTo>
                <a:close/>
                <a:moveTo>
                  <a:pt x="f15" y="f7"/>
                </a:moveTo>
                <a:lnTo>
                  <a:pt x="f16" y="f17"/>
                </a:lnTo>
                <a:lnTo>
                  <a:pt x="f18" y="f19"/>
                </a:lnTo>
                <a:cubicBezTo>
                  <a:pt x="f20" y="f21"/>
                  <a:pt x="f22" y="f23"/>
                  <a:pt x="f24" y="f25"/>
                </a:cubicBezTo>
                <a:cubicBezTo>
                  <a:pt x="f26" y="f27"/>
                  <a:pt x="f28" y="f29"/>
                  <a:pt x="f30" y="f31"/>
                </a:cubicBezTo>
                <a:cubicBezTo>
                  <a:pt x="f32" y="f33"/>
                  <a:pt x="f34" y="f35"/>
                  <a:pt x="f36" y="f37"/>
                </a:cubicBezTo>
                <a:cubicBezTo>
                  <a:pt x="f38" y="f39"/>
                  <a:pt x="f40" y="f41"/>
                  <a:pt x="f42" y="f43"/>
                </a:cubicBezTo>
                <a:cubicBezTo>
                  <a:pt x="f44" y="f45"/>
                  <a:pt x="f46" y="f47"/>
                  <a:pt x="f48" y="f49"/>
                </a:cubicBezTo>
                <a:cubicBezTo>
                  <a:pt x="f50" y="f51"/>
                  <a:pt x="f52" y="f53"/>
                  <a:pt x="f54" y="f55"/>
                </a:cubicBezTo>
                <a:cubicBezTo>
                  <a:pt x="f56" y="f57"/>
                  <a:pt x="f58" y="f59"/>
                  <a:pt x="f60" y="f61"/>
                </a:cubicBezTo>
                <a:lnTo>
                  <a:pt x="f62" y="f63"/>
                </a:lnTo>
                <a:lnTo>
                  <a:pt x="f5" y="f64"/>
                </a:lnTo>
                <a:lnTo>
                  <a:pt x="f65" y="f66"/>
                </a:lnTo>
                <a:cubicBezTo>
                  <a:pt x="f67" y="f68"/>
                  <a:pt x="f69" y="f70"/>
                  <a:pt x="f71" y="f72"/>
                </a:cubicBezTo>
                <a:cubicBezTo>
                  <a:pt x="f73" y="f74"/>
                  <a:pt x="f75" y="f76"/>
                  <a:pt x="f77" y="f78"/>
                </a:cubicBezTo>
                <a:cubicBezTo>
                  <a:pt x="f79" y="f80"/>
                  <a:pt x="f81" y="f82"/>
                  <a:pt x="f83" y="f84"/>
                </a:cubicBezTo>
                <a:cubicBezTo>
                  <a:pt x="f85" y="f86"/>
                  <a:pt x="f87" y="f88"/>
                  <a:pt x="f89" y="f90"/>
                </a:cubicBezTo>
                <a:cubicBezTo>
                  <a:pt x="f91" y="f92"/>
                  <a:pt x="f93" y="f94"/>
                  <a:pt x="f95" y="f96"/>
                </a:cubicBezTo>
                <a:cubicBezTo>
                  <a:pt x="f97" y="f98"/>
                  <a:pt x="f99" y="f100"/>
                  <a:pt x="f101" y="f102"/>
                </a:cubicBezTo>
                <a:cubicBezTo>
                  <a:pt x="f103" y="f104"/>
                  <a:pt x="f105" y="f106"/>
                  <a:pt x="f107" y="f108"/>
                </a:cubicBezTo>
                <a:cubicBezTo>
                  <a:pt x="f109" y="f110"/>
                  <a:pt x="f111" y="f112"/>
                  <a:pt x="f113" y="f114"/>
                </a:cubicBezTo>
                <a:lnTo>
                  <a:pt x="f6" y="f115"/>
                </a:lnTo>
                <a:lnTo>
                  <a:pt x="f116" y="f117"/>
                </a:lnTo>
                <a:lnTo>
                  <a:pt x="f118" y="f119"/>
                </a:ln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cubicBezTo>
                  <a:pt x="f132" y="f133"/>
                  <a:pt x="f134" y="f135"/>
                  <a:pt x="f136" y="f137"/>
                </a:cubicBezTo>
                <a:cubicBezTo>
                  <a:pt x="f138" y="f139"/>
                  <a:pt x="f140" y="f141"/>
                  <a:pt x="f142" y="f143"/>
                </a:cubicBezTo>
                <a:cubicBezTo>
                  <a:pt x="f144" y="f145"/>
                  <a:pt x="f146" y="f147"/>
                  <a:pt x="f148" y="f149"/>
                </a:cubicBezTo>
                <a:cubicBezTo>
                  <a:pt x="f150" y="f151"/>
                  <a:pt x="f152" y="f153"/>
                  <a:pt x="f154" y="f155"/>
                </a:cubicBezTo>
                <a:lnTo>
                  <a:pt x="f156" y="f157"/>
                </a:lnTo>
                <a:close/>
              </a:path>
            </a:pathLst>
          </a:custGeom>
          <a:solidFill>
            <a:srgbClr val="47B54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he Hand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38792E34-66A0-9B12-DE84-0A2577A34AD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841248" y="673766"/>
            <a:ext cx="3644487" cy="2414491"/>
          </a:xfrm>
        </p:spPr>
        <p:txBody>
          <a:bodyPr anchor="t">
            <a:normAutofit/>
          </a:bodyPr>
          <a:lstStyle/>
          <a:p>
            <a:pPr lvl="0"/>
            <a:r>
              <a:rPr lang="en-US" sz="6100">
                <a:solidFill>
                  <a:srgbClr val="FFFFFF"/>
                </a:solidFill>
              </a:rPr>
              <a:t>State Machines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2E28B028-3460-B134-9C8A-DA3483FC75F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096003" y="882313"/>
            <a:ext cx="5254755" cy="5294650"/>
          </a:xfrm>
        </p:spPr>
        <p:txBody>
          <a:bodyPr/>
          <a:lstStyle/>
          <a:p>
            <a:pPr lvl="0" indent="-228600">
              <a:buChar char="•"/>
            </a:pPr>
            <a:r>
              <a:rPr lang="en-US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Model of computation with limited memory known as a state.</a:t>
            </a:r>
          </a:p>
          <a:p>
            <a:pPr lvl="0" indent="-228600">
              <a:buChar char="•"/>
            </a:pPr>
            <a:endParaRPr lang="en-US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  <a:p>
            <a:pPr lvl="0" indent="-228600">
              <a:buChar char="•"/>
            </a:pPr>
            <a:r>
              <a:rPr lang="en-US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Each machine has a finite number of states.</a:t>
            </a:r>
          </a:p>
          <a:p>
            <a:pPr lvl="0" indent="-228600">
              <a:buChar char="•"/>
            </a:pPr>
            <a:r>
              <a:rPr lang="en-US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A transition function determines how states change over time, based on inputs.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343">
            <a:extLst>
              <a:ext uri="{FF2B5EF4-FFF2-40B4-BE49-F238E27FC236}">
                <a16:creationId xmlns:a16="http://schemas.microsoft.com/office/drawing/2014/main" id="{22C4AFB4-2C5E-EDE1-67AD-21851F4C7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he Hand"/>
            </a:endParaRPr>
          </a:p>
        </p:txBody>
      </p:sp>
      <p:sp>
        <p:nvSpPr>
          <p:cNvPr id="3" name="Freeform: Shape 14345">
            <a:extLst>
              <a:ext uri="{FF2B5EF4-FFF2-40B4-BE49-F238E27FC236}">
                <a16:creationId xmlns:a16="http://schemas.microsoft.com/office/drawing/2014/main" id="{922987C4-D0E4-DBF6-2F9F-0318B8BE0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8888535">
            <a:off x="-1059470" y="-1108985"/>
            <a:ext cx="7179832" cy="522656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179830"/>
              <a:gd name="f7" fmla="val 5226565"/>
              <a:gd name="f8" fmla="val 5217841"/>
              <a:gd name="f9" fmla="val 464824"/>
              <a:gd name="f10" fmla="val 5222490"/>
              <a:gd name="f11" fmla="val 464289"/>
              <a:gd name="f12" fmla="val 5216768"/>
              <a:gd name="f13" fmla="val 463394"/>
              <a:gd name="f14" fmla="val 464646"/>
              <a:gd name="f15" fmla="val 4945201"/>
              <a:gd name="f16" fmla="val 140449"/>
              <a:gd name="f17" fmla="val 2240811"/>
              <a:gd name="f18" fmla="val 232913"/>
              <a:gd name="f19" fmla="val 2052782"/>
              <a:gd name="f20" fmla="val 277693"/>
              <a:gd name="f21" fmla="val 1968290"/>
              <a:gd name="f22" fmla="val 325201"/>
              <a:gd name="f23" fmla="val 1885054"/>
              <a:gd name="f24" fmla="val 375714"/>
              <a:gd name="f25" fmla="val 1803205"/>
              <a:gd name="f26" fmla="val 667528"/>
              <a:gd name="f27" fmla="val 1329721"/>
              <a:gd name="f28" fmla="val 1039629"/>
              <a:gd name="f29" fmla="val 935091"/>
              <a:gd name="f30" fmla="val 1512756"/>
              <a:gd name="f31" fmla="val 638448"/>
              <a:gd name="f32" fmla="val 1939392"/>
              <a:gd name="f33" fmla="val 370950"/>
              <a:gd name="f34" fmla="val 2405724"/>
              <a:gd name="f35" fmla="val 210560"/>
              <a:gd name="f36" fmla="val 2902095"/>
              <a:gd name="f37" fmla="val 120440"/>
              <a:gd name="f38" fmla="val 2884054"/>
              <a:gd name="f39" fmla="val 118134"/>
              <a:gd name="f40" fmla="val 2865727"/>
              <a:gd name="f41" fmla="val 119904"/>
              <a:gd name="f42" fmla="val 2848453"/>
              <a:gd name="f43" fmla="val 125626"/>
              <a:gd name="f44" fmla="val 2498704"/>
              <a:gd name="f45" fmla="val 175943"/>
              <a:gd name="f46" fmla="val 2158217"/>
              <a:gd name="f47" fmla="val 277201"/>
              <a:gd name="f48" fmla="val 1837830"/>
              <a:gd name="f49" fmla="val 426203"/>
              <a:gd name="f50" fmla="val 1147094"/>
              <a:gd name="f51" fmla="val 744660"/>
              <a:gd name="f52" fmla="val 593502"/>
              <a:gd name="f53" fmla="val 1217071"/>
              <a:gd name="f54" fmla="val 214608"/>
              <a:gd name="f55" fmla="val 1882239"/>
              <a:gd name="f56" fmla="val 169441"/>
              <a:gd name="f57" fmla="val 1960776"/>
              <a:gd name="f58" fmla="val 128308"/>
              <a:gd name="f59" fmla="val 2041369"/>
              <a:gd name="f60" fmla="val 91317"/>
              <a:gd name="f61" fmla="val 2123701"/>
              <a:gd name="f62" fmla="val 64092"/>
              <a:gd name="f63" fmla="val 2193361"/>
              <a:gd name="f64" fmla="val 2153533"/>
              <a:gd name="f65" fmla="val 42834"/>
              <a:gd name="f66" fmla="val 2047277"/>
              <a:gd name="f67" fmla="val 241792"/>
              <a:gd name="f68" fmla="val 1615775"/>
              <a:gd name="f69" fmla="val 541268"/>
              <a:gd name="f70" fmla="val 1241591"/>
              <a:gd name="f71" fmla="val 923582"/>
              <a:gd name="f72" fmla="val 915600"/>
              <a:gd name="f73" fmla="val 1435331"/>
              <a:gd name="f74" fmla="val 478415"/>
              <a:gd name="f75" fmla="val 2028081"/>
              <a:gd name="f76" fmla="val 205375"/>
              <a:gd name="f77" fmla="val 2686989"/>
              <a:gd name="f78" fmla="val 73950"/>
              <a:gd name="f79" fmla="val 2810367"/>
              <a:gd name="f80" fmla="val 49274"/>
              <a:gd name="f81" fmla="val 2934818"/>
              <a:gd name="f82" fmla="val 32466"/>
              <a:gd name="f83" fmla="val 3059983"/>
              <a:gd name="f84" fmla="val 20308"/>
              <a:gd name="f85" fmla="val 3185149"/>
              <a:gd name="f86" fmla="val 8148"/>
              <a:gd name="f87" fmla="val 3308706"/>
              <a:gd name="f88" fmla="val 2963"/>
              <a:gd name="f89" fmla="val 3454435"/>
              <a:gd name="f90" fmla="val 1176"/>
              <a:gd name="f91" fmla="val 3599805"/>
              <a:gd name="f92" fmla="+- 0 0 5977"/>
              <a:gd name="f93" fmla="val 3761985"/>
              <a:gd name="f94" fmla="val 20665"/>
              <a:gd name="f95" fmla="val 3923806"/>
              <a:gd name="f96" fmla="val 49990"/>
              <a:gd name="f97" fmla="val 4409449"/>
              <a:gd name="f98" fmla="val 137964"/>
              <a:gd name="f99" fmla="val 4886867"/>
              <a:gd name="f100" fmla="val 257228"/>
              <a:gd name="f101" fmla="val 5350874"/>
              <a:gd name="f102" fmla="val 426917"/>
              <a:gd name="f103" fmla="val 5797001"/>
              <a:gd name="f104" fmla="val 589991"/>
              <a:gd name="f105" fmla="val 6223101"/>
              <a:gd name="f106" fmla="val 792223"/>
              <a:gd name="f107" fmla="val 6607360"/>
              <a:gd name="f108" fmla="val 1075097"/>
              <a:gd name="f109" fmla="val 6794438"/>
              <a:gd name="f110" fmla="val 1212779"/>
              <a:gd name="f111" fmla="val 6965102"/>
              <a:gd name="f112" fmla="val 1365689"/>
              <a:gd name="f113" fmla="val 7110534"/>
              <a:gd name="f114" fmla="val 1541421"/>
              <a:gd name="f115" fmla="val 1630542"/>
              <a:gd name="f116" fmla="val 7136295"/>
              <a:gd name="f117" fmla="val 1700600"/>
              <a:gd name="f118" fmla="val 7131140"/>
              <a:gd name="f119" fmla="val 1693045"/>
              <a:gd name="f120" fmla="val 6977874"/>
              <a:gd name="f121" fmla="val 1483026"/>
              <a:gd name="f122" fmla="val 6788448"/>
              <a:gd name="f123" fmla="val 1305671"/>
              <a:gd name="f124" fmla="val 6577499"/>
              <a:gd name="f125" fmla="val 1148230"/>
              <a:gd name="f126" fmla="val 6245452"/>
              <a:gd name="f127" fmla="val 900401"/>
              <a:gd name="f128" fmla="val 5878538"/>
              <a:gd name="f129" fmla="val 716408"/>
              <a:gd name="f130" fmla="val 5494816"/>
              <a:gd name="f131" fmla="val 563527"/>
              <a:gd name="f132" fmla="val 5452491"/>
              <a:gd name="f133" fmla="val 546487"/>
              <a:gd name="f134" fmla="val 5409881"/>
              <a:gd name="f135" fmla="val 530036"/>
              <a:gd name="f136" fmla="val 5366967"/>
              <a:gd name="f137" fmla="val 514176"/>
              <a:gd name="f138" fmla="val 5326377"/>
              <a:gd name="f139" fmla="val 499156"/>
              <a:gd name="f140" fmla="val 5285430"/>
              <a:gd name="f141" fmla="val 485210"/>
              <a:gd name="f142" fmla="val 5244661"/>
              <a:gd name="f143" fmla="val 470725"/>
              <a:gd name="f144" fmla="val 5471517"/>
              <a:gd name="f145" fmla="val 572127"/>
              <a:gd name="f146" fmla="val 5691970"/>
              <a:gd name="f147" fmla="val 687263"/>
              <a:gd name="f148" fmla="val 5904822"/>
              <a:gd name="f149" fmla="val 815468"/>
              <a:gd name="f150" fmla="val 6336645"/>
              <a:gd name="f151" fmla="val 1080104"/>
              <a:gd name="f152" fmla="val 6718758"/>
              <a:gd name="f153" fmla="val 1400351"/>
              <a:gd name="f154" fmla="val 7015222"/>
              <a:gd name="f155" fmla="val 1815185"/>
              <a:gd name="f156" fmla="val 7040454"/>
              <a:gd name="f157" fmla="val 1854830"/>
              <a:gd name="f158" fmla="+- 0 0 -90"/>
              <a:gd name="f159" fmla="*/ f3 1 7179830"/>
              <a:gd name="f160" fmla="*/ f4 1 5226565"/>
              <a:gd name="f161" fmla="+- f7 0 f5"/>
              <a:gd name="f162" fmla="+- f6 0 f5"/>
              <a:gd name="f163" fmla="*/ f158 f0 1"/>
              <a:gd name="f164" fmla="*/ f162 1 7179830"/>
              <a:gd name="f165" fmla="*/ f161 1 5226565"/>
              <a:gd name="f166" fmla="*/ 5217841 f162 1"/>
              <a:gd name="f167" fmla="*/ 464824 f161 1"/>
              <a:gd name="f168" fmla="*/ 5222490 f162 1"/>
              <a:gd name="f169" fmla="*/ 464289 f161 1"/>
              <a:gd name="f170" fmla="*/ 5216768 f162 1"/>
              <a:gd name="f171" fmla="*/ 463394 f161 1"/>
              <a:gd name="f172" fmla="*/ 4945201 f162 1"/>
              <a:gd name="f173" fmla="*/ 5226565 f161 1"/>
              <a:gd name="f174" fmla="*/ 140449 f162 1"/>
              <a:gd name="f175" fmla="*/ 2240811 f161 1"/>
              <a:gd name="f176" fmla="*/ 232913 f162 1"/>
              <a:gd name="f177" fmla="*/ 2052782 f161 1"/>
              <a:gd name="f178" fmla="*/ 375714 f162 1"/>
              <a:gd name="f179" fmla="*/ 1803205 f161 1"/>
              <a:gd name="f180" fmla="*/ 1512756 f162 1"/>
              <a:gd name="f181" fmla="*/ 638448 f161 1"/>
              <a:gd name="f182" fmla="*/ 2902095 f162 1"/>
              <a:gd name="f183" fmla="*/ 120440 f161 1"/>
              <a:gd name="f184" fmla="*/ 2848453 f162 1"/>
              <a:gd name="f185" fmla="*/ 125626 f161 1"/>
              <a:gd name="f186" fmla="*/ 1837830 f162 1"/>
              <a:gd name="f187" fmla="*/ 426203 f161 1"/>
              <a:gd name="f188" fmla="*/ 214608 f162 1"/>
              <a:gd name="f189" fmla="*/ 1882239 f161 1"/>
              <a:gd name="f190" fmla="*/ 91317 f162 1"/>
              <a:gd name="f191" fmla="*/ 2123701 f161 1"/>
              <a:gd name="f192" fmla="*/ 64092 f162 1"/>
              <a:gd name="f193" fmla="*/ 2193361 f161 1"/>
              <a:gd name="f194" fmla="*/ 0 f162 1"/>
              <a:gd name="f195" fmla="*/ 2153533 f161 1"/>
              <a:gd name="f196" fmla="*/ 42834 f162 1"/>
              <a:gd name="f197" fmla="*/ 2047277 f161 1"/>
              <a:gd name="f198" fmla="*/ 923582 f162 1"/>
              <a:gd name="f199" fmla="*/ 915600 f161 1"/>
              <a:gd name="f200" fmla="*/ 2686989 f162 1"/>
              <a:gd name="f201" fmla="*/ 73950 f161 1"/>
              <a:gd name="f202" fmla="*/ 3059983 f162 1"/>
              <a:gd name="f203" fmla="*/ 20308 f161 1"/>
              <a:gd name="f204" fmla="*/ 3454435 f162 1"/>
              <a:gd name="f205" fmla="*/ 1176 f161 1"/>
              <a:gd name="f206" fmla="*/ 3923806 f162 1"/>
              <a:gd name="f207" fmla="*/ 49990 f161 1"/>
              <a:gd name="f208" fmla="*/ 5350874 f162 1"/>
              <a:gd name="f209" fmla="*/ 426917 f161 1"/>
              <a:gd name="f210" fmla="*/ 6607360 f162 1"/>
              <a:gd name="f211" fmla="*/ 1075097 f161 1"/>
              <a:gd name="f212" fmla="*/ 7110534 f162 1"/>
              <a:gd name="f213" fmla="*/ 1541421 f161 1"/>
              <a:gd name="f214" fmla="*/ 7179830 f162 1"/>
              <a:gd name="f215" fmla="*/ 1630542 f161 1"/>
              <a:gd name="f216" fmla="*/ 7136295 f162 1"/>
              <a:gd name="f217" fmla="*/ 1700600 f161 1"/>
              <a:gd name="f218" fmla="*/ 7131140 f162 1"/>
              <a:gd name="f219" fmla="*/ 1693045 f161 1"/>
              <a:gd name="f220" fmla="*/ 6577499 f162 1"/>
              <a:gd name="f221" fmla="*/ 1148230 f161 1"/>
              <a:gd name="f222" fmla="*/ 5494816 f162 1"/>
              <a:gd name="f223" fmla="*/ 563527 f161 1"/>
              <a:gd name="f224" fmla="*/ 5366967 f162 1"/>
              <a:gd name="f225" fmla="*/ 514176 f161 1"/>
              <a:gd name="f226" fmla="*/ 5244661 f162 1"/>
              <a:gd name="f227" fmla="*/ 470725 f161 1"/>
              <a:gd name="f228" fmla="*/ 5904822 f162 1"/>
              <a:gd name="f229" fmla="*/ 815468 f161 1"/>
              <a:gd name="f230" fmla="*/ 7015222 f162 1"/>
              <a:gd name="f231" fmla="*/ 1815185 f161 1"/>
              <a:gd name="f232" fmla="*/ 7040454 f162 1"/>
              <a:gd name="f233" fmla="*/ 1854830 f161 1"/>
              <a:gd name="f234" fmla="*/ f163 1 f2"/>
              <a:gd name="f235" fmla="*/ f166 1 7179830"/>
              <a:gd name="f236" fmla="*/ f167 1 5226565"/>
              <a:gd name="f237" fmla="*/ f168 1 7179830"/>
              <a:gd name="f238" fmla="*/ f169 1 5226565"/>
              <a:gd name="f239" fmla="*/ f170 1 7179830"/>
              <a:gd name="f240" fmla="*/ f171 1 5226565"/>
              <a:gd name="f241" fmla="*/ f172 1 7179830"/>
              <a:gd name="f242" fmla="*/ f173 1 5226565"/>
              <a:gd name="f243" fmla="*/ f174 1 7179830"/>
              <a:gd name="f244" fmla="*/ f175 1 5226565"/>
              <a:gd name="f245" fmla="*/ f176 1 7179830"/>
              <a:gd name="f246" fmla="*/ f177 1 5226565"/>
              <a:gd name="f247" fmla="*/ f178 1 7179830"/>
              <a:gd name="f248" fmla="*/ f179 1 5226565"/>
              <a:gd name="f249" fmla="*/ f180 1 7179830"/>
              <a:gd name="f250" fmla="*/ f181 1 5226565"/>
              <a:gd name="f251" fmla="*/ f182 1 7179830"/>
              <a:gd name="f252" fmla="*/ f183 1 5226565"/>
              <a:gd name="f253" fmla="*/ f184 1 7179830"/>
              <a:gd name="f254" fmla="*/ f185 1 5226565"/>
              <a:gd name="f255" fmla="*/ f186 1 7179830"/>
              <a:gd name="f256" fmla="*/ f187 1 5226565"/>
              <a:gd name="f257" fmla="*/ f188 1 7179830"/>
              <a:gd name="f258" fmla="*/ f189 1 5226565"/>
              <a:gd name="f259" fmla="*/ f190 1 7179830"/>
              <a:gd name="f260" fmla="*/ f191 1 5226565"/>
              <a:gd name="f261" fmla="*/ f192 1 7179830"/>
              <a:gd name="f262" fmla="*/ f193 1 5226565"/>
              <a:gd name="f263" fmla="*/ f194 1 7179830"/>
              <a:gd name="f264" fmla="*/ f195 1 5226565"/>
              <a:gd name="f265" fmla="*/ f196 1 7179830"/>
              <a:gd name="f266" fmla="*/ f197 1 5226565"/>
              <a:gd name="f267" fmla="*/ f198 1 7179830"/>
              <a:gd name="f268" fmla="*/ f199 1 5226565"/>
              <a:gd name="f269" fmla="*/ f200 1 7179830"/>
              <a:gd name="f270" fmla="*/ f201 1 5226565"/>
              <a:gd name="f271" fmla="*/ f202 1 7179830"/>
              <a:gd name="f272" fmla="*/ f203 1 5226565"/>
              <a:gd name="f273" fmla="*/ f204 1 7179830"/>
              <a:gd name="f274" fmla="*/ f205 1 5226565"/>
              <a:gd name="f275" fmla="*/ f206 1 7179830"/>
              <a:gd name="f276" fmla="*/ f207 1 5226565"/>
              <a:gd name="f277" fmla="*/ f208 1 7179830"/>
              <a:gd name="f278" fmla="*/ f209 1 5226565"/>
              <a:gd name="f279" fmla="*/ f210 1 7179830"/>
              <a:gd name="f280" fmla="*/ f211 1 5226565"/>
              <a:gd name="f281" fmla="*/ f212 1 7179830"/>
              <a:gd name="f282" fmla="*/ f213 1 5226565"/>
              <a:gd name="f283" fmla="*/ f214 1 7179830"/>
              <a:gd name="f284" fmla="*/ f215 1 5226565"/>
              <a:gd name="f285" fmla="*/ f216 1 7179830"/>
              <a:gd name="f286" fmla="*/ f217 1 5226565"/>
              <a:gd name="f287" fmla="*/ f218 1 7179830"/>
              <a:gd name="f288" fmla="*/ f219 1 5226565"/>
              <a:gd name="f289" fmla="*/ f220 1 7179830"/>
              <a:gd name="f290" fmla="*/ f221 1 5226565"/>
              <a:gd name="f291" fmla="*/ f222 1 7179830"/>
              <a:gd name="f292" fmla="*/ f223 1 5226565"/>
              <a:gd name="f293" fmla="*/ f224 1 7179830"/>
              <a:gd name="f294" fmla="*/ f225 1 5226565"/>
              <a:gd name="f295" fmla="*/ f226 1 7179830"/>
              <a:gd name="f296" fmla="*/ f227 1 5226565"/>
              <a:gd name="f297" fmla="*/ f228 1 7179830"/>
              <a:gd name="f298" fmla="*/ f229 1 5226565"/>
              <a:gd name="f299" fmla="*/ f230 1 7179830"/>
              <a:gd name="f300" fmla="*/ f231 1 5226565"/>
              <a:gd name="f301" fmla="*/ f232 1 7179830"/>
              <a:gd name="f302" fmla="*/ f233 1 5226565"/>
              <a:gd name="f303" fmla="*/ f5 1 f164"/>
              <a:gd name="f304" fmla="*/ f6 1 f164"/>
              <a:gd name="f305" fmla="*/ f5 1 f165"/>
              <a:gd name="f306" fmla="*/ f7 1 f165"/>
              <a:gd name="f307" fmla="+- f234 0 f1"/>
              <a:gd name="f308" fmla="*/ f235 1 f164"/>
              <a:gd name="f309" fmla="*/ f236 1 f165"/>
              <a:gd name="f310" fmla="*/ f237 1 f164"/>
              <a:gd name="f311" fmla="*/ f238 1 f165"/>
              <a:gd name="f312" fmla="*/ f239 1 f164"/>
              <a:gd name="f313" fmla="*/ f240 1 f165"/>
              <a:gd name="f314" fmla="*/ f241 1 f164"/>
              <a:gd name="f315" fmla="*/ f242 1 f165"/>
              <a:gd name="f316" fmla="*/ f243 1 f164"/>
              <a:gd name="f317" fmla="*/ f244 1 f165"/>
              <a:gd name="f318" fmla="*/ f245 1 f164"/>
              <a:gd name="f319" fmla="*/ f246 1 f165"/>
              <a:gd name="f320" fmla="*/ f247 1 f164"/>
              <a:gd name="f321" fmla="*/ f248 1 f165"/>
              <a:gd name="f322" fmla="*/ f249 1 f164"/>
              <a:gd name="f323" fmla="*/ f250 1 f165"/>
              <a:gd name="f324" fmla="*/ f251 1 f164"/>
              <a:gd name="f325" fmla="*/ f252 1 f165"/>
              <a:gd name="f326" fmla="*/ f253 1 f164"/>
              <a:gd name="f327" fmla="*/ f254 1 f165"/>
              <a:gd name="f328" fmla="*/ f255 1 f164"/>
              <a:gd name="f329" fmla="*/ f256 1 f165"/>
              <a:gd name="f330" fmla="*/ f257 1 f164"/>
              <a:gd name="f331" fmla="*/ f258 1 f165"/>
              <a:gd name="f332" fmla="*/ f259 1 f164"/>
              <a:gd name="f333" fmla="*/ f260 1 f165"/>
              <a:gd name="f334" fmla="*/ f261 1 f164"/>
              <a:gd name="f335" fmla="*/ f262 1 f165"/>
              <a:gd name="f336" fmla="*/ f263 1 f164"/>
              <a:gd name="f337" fmla="*/ f264 1 f165"/>
              <a:gd name="f338" fmla="*/ f265 1 f164"/>
              <a:gd name="f339" fmla="*/ f266 1 f165"/>
              <a:gd name="f340" fmla="*/ f267 1 f164"/>
              <a:gd name="f341" fmla="*/ f268 1 f165"/>
              <a:gd name="f342" fmla="*/ f269 1 f164"/>
              <a:gd name="f343" fmla="*/ f270 1 f165"/>
              <a:gd name="f344" fmla="*/ f271 1 f164"/>
              <a:gd name="f345" fmla="*/ f272 1 f165"/>
              <a:gd name="f346" fmla="*/ f273 1 f164"/>
              <a:gd name="f347" fmla="*/ f274 1 f165"/>
              <a:gd name="f348" fmla="*/ f275 1 f164"/>
              <a:gd name="f349" fmla="*/ f276 1 f165"/>
              <a:gd name="f350" fmla="*/ f277 1 f164"/>
              <a:gd name="f351" fmla="*/ f278 1 f165"/>
              <a:gd name="f352" fmla="*/ f279 1 f164"/>
              <a:gd name="f353" fmla="*/ f280 1 f165"/>
              <a:gd name="f354" fmla="*/ f281 1 f164"/>
              <a:gd name="f355" fmla="*/ f282 1 f165"/>
              <a:gd name="f356" fmla="*/ f283 1 f164"/>
              <a:gd name="f357" fmla="*/ f284 1 f165"/>
              <a:gd name="f358" fmla="*/ f285 1 f164"/>
              <a:gd name="f359" fmla="*/ f286 1 f165"/>
              <a:gd name="f360" fmla="*/ f287 1 f164"/>
              <a:gd name="f361" fmla="*/ f288 1 f165"/>
              <a:gd name="f362" fmla="*/ f289 1 f164"/>
              <a:gd name="f363" fmla="*/ f290 1 f165"/>
              <a:gd name="f364" fmla="*/ f291 1 f164"/>
              <a:gd name="f365" fmla="*/ f292 1 f165"/>
              <a:gd name="f366" fmla="*/ f293 1 f164"/>
              <a:gd name="f367" fmla="*/ f294 1 f165"/>
              <a:gd name="f368" fmla="*/ f295 1 f164"/>
              <a:gd name="f369" fmla="*/ f296 1 f165"/>
              <a:gd name="f370" fmla="*/ f297 1 f164"/>
              <a:gd name="f371" fmla="*/ f298 1 f165"/>
              <a:gd name="f372" fmla="*/ f299 1 f164"/>
              <a:gd name="f373" fmla="*/ f300 1 f165"/>
              <a:gd name="f374" fmla="*/ f301 1 f164"/>
              <a:gd name="f375" fmla="*/ f302 1 f165"/>
              <a:gd name="f376" fmla="*/ f303 f159 1"/>
              <a:gd name="f377" fmla="*/ f304 f159 1"/>
              <a:gd name="f378" fmla="*/ f306 f160 1"/>
              <a:gd name="f379" fmla="*/ f305 f160 1"/>
              <a:gd name="f380" fmla="*/ f308 f159 1"/>
              <a:gd name="f381" fmla="*/ f309 f160 1"/>
              <a:gd name="f382" fmla="*/ f310 f159 1"/>
              <a:gd name="f383" fmla="*/ f311 f160 1"/>
              <a:gd name="f384" fmla="*/ f312 f159 1"/>
              <a:gd name="f385" fmla="*/ f313 f160 1"/>
              <a:gd name="f386" fmla="*/ f314 f159 1"/>
              <a:gd name="f387" fmla="*/ f315 f160 1"/>
              <a:gd name="f388" fmla="*/ f316 f159 1"/>
              <a:gd name="f389" fmla="*/ f317 f160 1"/>
              <a:gd name="f390" fmla="*/ f318 f159 1"/>
              <a:gd name="f391" fmla="*/ f319 f160 1"/>
              <a:gd name="f392" fmla="*/ f320 f159 1"/>
              <a:gd name="f393" fmla="*/ f321 f160 1"/>
              <a:gd name="f394" fmla="*/ f322 f159 1"/>
              <a:gd name="f395" fmla="*/ f323 f160 1"/>
              <a:gd name="f396" fmla="*/ f324 f159 1"/>
              <a:gd name="f397" fmla="*/ f325 f160 1"/>
              <a:gd name="f398" fmla="*/ f326 f159 1"/>
              <a:gd name="f399" fmla="*/ f327 f160 1"/>
              <a:gd name="f400" fmla="*/ f328 f159 1"/>
              <a:gd name="f401" fmla="*/ f329 f160 1"/>
              <a:gd name="f402" fmla="*/ f330 f159 1"/>
              <a:gd name="f403" fmla="*/ f331 f160 1"/>
              <a:gd name="f404" fmla="*/ f332 f159 1"/>
              <a:gd name="f405" fmla="*/ f333 f160 1"/>
              <a:gd name="f406" fmla="*/ f334 f159 1"/>
              <a:gd name="f407" fmla="*/ f335 f160 1"/>
              <a:gd name="f408" fmla="*/ f336 f159 1"/>
              <a:gd name="f409" fmla="*/ f337 f160 1"/>
              <a:gd name="f410" fmla="*/ f338 f159 1"/>
              <a:gd name="f411" fmla="*/ f339 f160 1"/>
              <a:gd name="f412" fmla="*/ f340 f159 1"/>
              <a:gd name="f413" fmla="*/ f341 f160 1"/>
              <a:gd name="f414" fmla="*/ f342 f159 1"/>
              <a:gd name="f415" fmla="*/ f343 f160 1"/>
              <a:gd name="f416" fmla="*/ f344 f159 1"/>
              <a:gd name="f417" fmla="*/ f345 f160 1"/>
              <a:gd name="f418" fmla="*/ f346 f159 1"/>
              <a:gd name="f419" fmla="*/ f347 f160 1"/>
              <a:gd name="f420" fmla="*/ f348 f159 1"/>
              <a:gd name="f421" fmla="*/ f349 f160 1"/>
              <a:gd name="f422" fmla="*/ f350 f159 1"/>
              <a:gd name="f423" fmla="*/ f351 f160 1"/>
              <a:gd name="f424" fmla="*/ f352 f159 1"/>
              <a:gd name="f425" fmla="*/ f353 f160 1"/>
              <a:gd name="f426" fmla="*/ f354 f159 1"/>
              <a:gd name="f427" fmla="*/ f355 f160 1"/>
              <a:gd name="f428" fmla="*/ f356 f159 1"/>
              <a:gd name="f429" fmla="*/ f357 f160 1"/>
              <a:gd name="f430" fmla="*/ f358 f159 1"/>
              <a:gd name="f431" fmla="*/ f359 f160 1"/>
              <a:gd name="f432" fmla="*/ f360 f159 1"/>
              <a:gd name="f433" fmla="*/ f361 f160 1"/>
              <a:gd name="f434" fmla="*/ f362 f159 1"/>
              <a:gd name="f435" fmla="*/ f363 f160 1"/>
              <a:gd name="f436" fmla="*/ f364 f159 1"/>
              <a:gd name="f437" fmla="*/ f365 f160 1"/>
              <a:gd name="f438" fmla="*/ f366 f159 1"/>
              <a:gd name="f439" fmla="*/ f367 f160 1"/>
              <a:gd name="f440" fmla="*/ f368 f159 1"/>
              <a:gd name="f441" fmla="*/ f369 f160 1"/>
              <a:gd name="f442" fmla="*/ f370 f159 1"/>
              <a:gd name="f443" fmla="*/ f371 f160 1"/>
              <a:gd name="f444" fmla="*/ f372 f159 1"/>
              <a:gd name="f445" fmla="*/ f373 f160 1"/>
              <a:gd name="f446" fmla="*/ f374 f159 1"/>
              <a:gd name="f447" fmla="*/ f375 f16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7">
                <a:pos x="f380" y="f381"/>
              </a:cxn>
              <a:cxn ang="f307">
                <a:pos x="f382" y="f383"/>
              </a:cxn>
              <a:cxn ang="f307">
                <a:pos x="f384" y="f385"/>
              </a:cxn>
              <a:cxn ang="f307">
                <a:pos x="f380" y="f381"/>
              </a:cxn>
              <a:cxn ang="f307">
                <a:pos x="f386" y="f387"/>
              </a:cxn>
              <a:cxn ang="f307">
                <a:pos x="f388" y="f389"/>
              </a:cxn>
              <a:cxn ang="f307">
                <a:pos x="f390" y="f391"/>
              </a:cxn>
              <a:cxn ang="f307">
                <a:pos x="f392" y="f393"/>
              </a:cxn>
              <a:cxn ang="f307">
                <a:pos x="f394" y="f395"/>
              </a:cxn>
              <a:cxn ang="f307">
                <a:pos x="f396" y="f397"/>
              </a:cxn>
              <a:cxn ang="f307">
                <a:pos x="f398" y="f399"/>
              </a:cxn>
              <a:cxn ang="f307">
                <a:pos x="f400" y="f401"/>
              </a:cxn>
              <a:cxn ang="f307">
                <a:pos x="f402" y="f403"/>
              </a:cxn>
              <a:cxn ang="f307">
                <a:pos x="f404" y="f405"/>
              </a:cxn>
              <a:cxn ang="f307">
                <a:pos x="f406" y="f407"/>
              </a:cxn>
              <a:cxn ang="f307">
                <a:pos x="f408" y="f409"/>
              </a:cxn>
              <a:cxn ang="f307">
                <a:pos x="f410" y="f411"/>
              </a:cxn>
              <a:cxn ang="f307">
                <a:pos x="f412" y="f413"/>
              </a:cxn>
              <a:cxn ang="f307">
                <a:pos x="f414" y="f415"/>
              </a:cxn>
              <a:cxn ang="f307">
                <a:pos x="f416" y="f417"/>
              </a:cxn>
              <a:cxn ang="f307">
                <a:pos x="f418" y="f419"/>
              </a:cxn>
              <a:cxn ang="f307">
                <a:pos x="f420" y="f421"/>
              </a:cxn>
              <a:cxn ang="f307">
                <a:pos x="f422" y="f423"/>
              </a:cxn>
              <a:cxn ang="f307">
                <a:pos x="f424" y="f425"/>
              </a:cxn>
              <a:cxn ang="f307">
                <a:pos x="f426" y="f427"/>
              </a:cxn>
              <a:cxn ang="f307">
                <a:pos x="f428" y="f429"/>
              </a:cxn>
              <a:cxn ang="f307">
                <a:pos x="f430" y="f431"/>
              </a:cxn>
              <a:cxn ang="f307">
                <a:pos x="f432" y="f433"/>
              </a:cxn>
              <a:cxn ang="f307">
                <a:pos x="f434" y="f435"/>
              </a:cxn>
              <a:cxn ang="f307">
                <a:pos x="f436" y="f437"/>
              </a:cxn>
              <a:cxn ang="f307">
                <a:pos x="f438" y="f439"/>
              </a:cxn>
              <a:cxn ang="f307">
                <a:pos x="f440" y="f441"/>
              </a:cxn>
              <a:cxn ang="f307">
                <a:pos x="f442" y="f443"/>
              </a:cxn>
              <a:cxn ang="f307">
                <a:pos x="f444" y="f445"/>
              </a:cxn>
              <a:cxn ang="f307">
                <a:pos x="f446" y="f447"/>
              </a:cxn>
            </a:cxnLst>
            <a:rect l="f376" t="f379" r="f377" b="f378"/>
            <a:pathLst>
              <a:path w="7179830" h="5226565">
                <a:moveTo>
                  <a:pt x="f8" y="f9"/>
                </a:moveTo>
                <a:lnTo>
                  <a:pt x="f10" y="f11"/>
                </a:lnTo>
                <a:lnTo>
                  <a:pt x="f12" y="f13"/>
                </a:lnTo>
                <a:cubicBezTo>
                  <a:pt x="f12" y="f13"/>
                  <a:pt x="f12" y="f14"/>
                  <a:pt x="f8" y="f9"/>
                </a:cubicBezTo>
                <a:close/>
                <a:moveTo>
                  <a:pt x="f15" y="f7"/>
                </a:moveTo>
                <a:lnTo>
                  <a:pt x="f16" y="f17"/>
                </a:lnTo>
                <a:lnTo>
                  <a:pt x="f18" y="f19"/>
                </a:lnTo>
                <a:cubicBezTo>
                  <a:pt x="f20" y="f21"/>
                  <a:pt x="f22" y="f23"/>
                  <a:pt x="f24" y="f25"/>
                </a:cubicBezTo>
                <a:cubicBezTo>
                  <a:pt x="f26" y="f27"/>
                  <a:pt x="f28" y="f29"/>
                  <a:pt x="f30" y="f31"/>
                </a:cubicBezTo>
                <a:cubicBezTo>
                  <a:pt x="f32" y="f33"/>
                  <a:pt x="f34" y="f35"/>
                  <a:pt x="f36" y="f37"/>
                </a:cubicBezTo>
                <a:cubicBezTo>
                  <a:pt x="f38" y="f39"/>
                  <a:pt x="f40" y="f41"/>
                  <a:pt x="f42" y="f43"/>
                </a:cubicBezTo>
                <a:cubicBezTo>
                  <a:pt x="f44" y="f45"/>
                  <a:pt x="f46" y="f47"/>
                  <a:pt x="f48" y="f49"/>
                </a:cubicBezTo>
                <a:cubicBezTo>
                  <a:pt x="f50" y="f51"/>
                  <a:pt x="f52" y="f53"/>
                  <a:pt x="f54" y="f55"/>
                </a:cubicBezTo>
                <a:cubicBezTo>
                  <a:pt x="f56" y="f57"/>
                  <a:pt x="f58" y="f59"/>
                  <a:pt x="f60" y="f61"/>
                </a:cubicBezTo>
                <a:lnTo>
                  <a:pt x="f62" y="f63"/>
                </a:lnTo>
                <a:lnTo>
                  <a:pt x="f5" y="f64"/>
                </a:lnTo>
                <a:lnTo>
                  <a:pt x="f65" y="f66"/>
                </a:lnTo>
                <a:cubicBezTo>
                  <a:pt x="f67" y="f68"/>
                  <a:pt x="f69" y="f70"/>
                  <a:pt x="f71" y="f72"/>
                </a:cubicBezTo>
                <a:cubicBezTo>
                  <a:pt x="f73" y="f74"/>
                  <a:pt x="f75" y="f76"/>
                  <a:pt x="f77" y="f78"/>
                </a:cubicBezTo>
                <a:cubicBezTo>
                  <a:pt x="f79" y="f80"/>
                  <a:pt x="f81" y="f82"/>
                  <a:pt x="f83" y="f84"/>
                </a:cubicBezTo>
                <a:cubicBezTo>
                  <a:pt x="f85" y="f86"/>
                  <a:pt x="f87" y="f88"/>
                  <a:pt x="f89" y="f90"/>
                </a:cubicBezTo>
                <a:cubicBezTo>
                  <a:pt x="f91" y="f92"/>
                  <a:pt x="f93" y="f94"/>
                  <a:pt x="f95" y="f96"/>
                </a:cubicBezTo>
                <a:cubicBezTo>
                  <a:pt x="f97" y="f98"/>
                  <a:pt x="f99" y="f100"/>
                  <a:pt x="f101" y="f102"/>
                </a:cubicBezTo>
                <a:cubicBezTo>
                  <a:pt x="f103" y="f104"/>
                  <a:pt x="f105" y="f106"/>
                  <a:pt x="f107" y="f108"/>
                </a:cubicBezTo>
                <a:cubicBezTo>
                  <a:pt x="f109" y="f110"/>
                  <a:pt x="f111" y="f112"/>
                  <a:pt x="f113" y="f114"/>
                </a:cubicBezTo>
                <a:lnTo>
                  <a:pt x="f6" y="f115"/>
                </a:lnTo>
                <a:lnTo>
                  <a:pt x="f116" y="f117"/>
                </a:lnTo>
                <a:lnTo>
                  <a:pt x="f118" y="f119"/>
                </a:ln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cubicBezTo>
                  <a:pt x="f132" y="f133"/>
                  <a:pt x="f134" y="f135"/>
                  <a:pt x="f136" y="f137"/>
                </a:cubicBezTo>
                <a:cubicBezTo>
                  <a:pt x="f138" y="f139"/>
                  <a:pt x="f140" y="f141"/>
                  <a:pt x="f142" y="f143"/>
                </a:cubicBezTo>
                <a:cubicBezTo>
                  <a:pt x="f144" y="f145"/>
                  <a:pt x="f146" y="f147"/>
                  <a:pt x="f148" y="f149"/>
                </a:cubicBezTo>
                <a:cubicBezTo>
                  <a:pt x="f150" y="f151"/>
                  <a:pt x="f152" y="f153"/>
                  <a:pt x="f154" y="f155"/>
                </a:cubicBezTo>
                <a:lnTo>
                  <a:pt x="f156" y="f157"/>
                </a:lnTo>
                <a:close/>
              </a:path>
            </a:pathLst>
          </a:custGeom>
          <a:solidFill>
            <a:srgbClr val="47B54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he Hand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AE10E2EE-5481-F3B4-AFC6-70655418B4B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1248" y="673766"/>
            <a:ext cx="3644487" cy="2414491"/>
          </a:xfrm>
        </p:spPr>
        <p:txBody>
          <a:bodyPr anchor="t"/>
          <a:lstStyle/>
          <a:p>
            <a:pPr lvl="0">
              <a:lnSpc>
                <a:spcPct val="90000"/>
              </a:lnSpc>
            </a:pPr>
            <a:r>
              <a:rPr lang="en-GB" sz="5100">
                <a:solidFill>
                  <a:srgbClr val="FFFFFF"/>
                </a:solidFill>
              </a:rPr>
              <a:t>Finite State Automata</a:t>
            </a:r>
            <a:endParaRPr lang="en-US" sz="5100">
              <a:solidFill>
                <a:srgbClr val="FFFFFF"/>
              </a:solidFill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7CA7345F-2E11-2C5A-DF04-6B10D18DF26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6003" y="882313"/>
            <a:ext cx="5254755" cy="529465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No output generated </a:t>
            </a:r>
            <a:r>
              <a:rPr lang="en-GB" b="1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until </a:t>
            </a:r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a terminal state is reached.  Used to recognise patterns and to  classify sequences.</a:t>
            </a:r>
          </a:p>
          <a:p>
            <a:pPr lvl="0">
              <a:buNone/>
            </a:pPr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FSA = { </a:t>
            </a:r>
            <a:r>
              <a:rPr lang="en-GB" dirty="0" err="1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S</a:t>
            </a:r>
            <a:r>
              <a:rPr lang="en-GB" i="1" dirty="0" err="1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,Q,d,F</a:t>
            </a:r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) where Q is set of states, d is transition function, S is alphabet of input symbols. F is the set of terminal or accepting states.  A special state q0 exists which is the initial starting state.</a:t>
            </a:r>
            <a:endParaRPr lang="en-US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368">
            <a:extLst>
              <a:ext uri="{FF2B5EF4-FFF2-40B4-BE49-F238E27FC236}">
                <a16:creationId xmlns:a16="http://schemas.microsoft.com/office/drawing/2014/main" id="{CA9FF4E3-5188-022B-81D1-BA2A7A6E1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he Hand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B2E491A-6744-4BEC-F681-1D21D352FD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0080" y="325370"/>
            <a:ext cx="4368600" cy="1956843"/>
          </a:xfrm>
        </p:spPr>
        <p:txBody>
          <a:bodyPr anchor="b"/>
          <a:lstStyle/>
          <a:p>
            <a:pPr lvl="0"/>
            <a:r>
              <a:rPr lang="en-GB" sz="4000" dirty="0"/>
              <a:t>Transition function</a:t>
            </a:r>
            <a:endParaRPr lang="en-US" sz="6600" dirty="0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B35EDAF2-4E3F-C6FE-6BEF-061F77EFC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765096" y="2563840"/>
            <a:ext cx="3931920" cy="27432"/>
          </a:xfrm>
          <a:prstGeom prst="rect">
            <a:avLst/>
          </a:prstGeom>
          <a:solidFill>
            <a:srgbClr val="47B54D"/>
          </a:solidFill>
          <a:ln w="38103" cap="rnd">
            <a:solidFill>
              <a:srgbClr val="47B54D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he Hand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E7FCA420-F3DF-D060-7CC9-12BFC7AE139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0080" y="2872898"/>
            <a:ext cx="4243593" cy="3320671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sz="2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Transition function determines next state based upon current state plus input character.</a:t>
            </a:r>
          </a:p>
          <a:p>
            <a:pPr lvl="0"/>
            <a:r>
              <a:rPr lang="en-GB" sz="2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a </a:t>
            </a:r>
            <a:r>
              <a:rPr lang="en-GB" sz="2600" b="1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transition function</a:t>
            </a:r>
            <a:r>
              <a:rPr lang="en-GB" sz="2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defines the rules that govern how and when a system moves from one state to another. In games, this function is crucial for managing different behaviours (such as idle, running, or jumping) based on events or inputs.</a:t>
            </a:r>
            <a:endParaRPr lang="en-US" sz="26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</p:txBody>
      </p:sp>
      <p:pic>
        <p:nvPicPr>
          <p:cNvPr id="6" name="Picture 15364" descr="A calculus formula">
            <a:extLst>
              <a:ext uri="{FF2B5EF4-FFF2-40B4-BE49-F238E27FC236}">
                <a16:creationId xmlns:a16="http://schemas.microsoft.com/office/drawing/2014/main" id="{9036B498-EAAE-C63F-C4FC-83F009D70B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02" r="19545" b="-1"/>
          <a:stretch>
            <a:fillRect/>
          </a:stretch>
        </p:blipFill>
        <p:spPr>
          <a:xfrm>
            <a:off x="5311703" y="9"/>
            <a:ext cx="6878775" cy="685799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22DB4561-1B94-88BB-1CD1-D15903775A4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Finite state machines</a:t>
            </a:r>
            <a:endParaRPr lang="en-US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3FE84908-2EB4-75DB-B069-B73C239244A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Produces an output every time an input symbol is consumed.</a:t>
            </a:r>
          </a:p>
          <a:p>
            <a:pPr lvl="0">
              <a:lnSpc>
                <a:spcPct val="90000"/>
              </a:lnSpc>
              <a:buNone/>
            </a:pPr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Two types – Mealy and Moore.</a:t>
            </a:r>
          </a:p>
          <a:p>
            <a:pPr lvl="0">
              <a:lnSpc>
                <a:spcPct val="90000"/>
              </a:lnSpc>
              <a:buNone/>
            </a:pPr>
            <a:endParaRPr lang="en-GB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  <a:p>
            <a:pPr lvl="0">
              <a:lnSpc>
                <a:spcPct val="90000"/>
              </a:lnSpc>
              <a:buNone/>
            </a:pPr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Mealy machines output data on each transition.  Good for sequential control problems.</a:t>
            </a:r>
          </a:p>
          <a:p>
            <a:pPr lvl="0">
              <a:lnSpc>
                <a:spcPct val="90000"/>
              </a:lnSpc>
              <a:buNone/>
            </a:pPr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FSA = { </a:t>
            </a:r>
            <a:r>
              <a:rPr lang="en-GB" dirty="0" err="1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S</a:t>
            </a:r>
            <a:r>
              <a:rPr lang="en-GB" i="1" dirty="0" err="1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,Q,Z,d,l</a:t>
            </a:r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)</a:t>
            </a:r>
          </a:p>
          <a:p>
            <a:pPr lvl="0">
              <a:lnSpc>
                <a:spcPct val="90000"/>
              </a:lnSpc>
              <a:buNone/>
            </a:pPr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Z is output alphabet</a:t>
            </a:r>
          </a:p>
          <a:p>
            <a:pPr lvl="0">
              <a:lnSpc>
                <a:spcPct val="90000"/>
              </a:lnSpc>
              <a:buNone/>
            </a:pPr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l is the output alphabet based on the state transitions</a:t>
            </a:r>
            <a:endParaRPr lang="en-US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417">
            <a:extLst>
              <a:ext uri="{FF2B5EF4-FFF2-40B4-BE49-F238E27FC236}">
                <a16:creationId xmlns:a16="http://schemas.microsoft.com/office/drawing/2014/main" id="{C259319B-CEAB-E04B-D7E7-9C94D6055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he Hand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D61FBC2-22FE-9C90-A3E0-468E1EBD88E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/>
          <a:lstStyle/>
          <a:p>
            <a:pPr lvl="0"/>
            <a:r>
              <a:rPr lang="en-GB" sz="3600" dirty="0"/>
              <a:t>Moore Machines</a:t>
            </a:r>
            <a:endParaRPr lang="en-US" sz="5600" dirty="0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0DD30C70-4F90-A6ED-A3BF-1A7AEEB5C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630936" y="2386584"/>
            <a:ext cx="4114800" cy="18288"/>
          </a:xfrm>
          <a:prstGeom prst="rect">
            <a:avLst/>
          </a:prstGeom>
          <a:solidFill>
            <a:srgbClr val="47B54D"/>
          </a:solidFill>
          <a:ln w="38103" cap="rnd">
            <a:solidFill>
              <a:srgbClr val="47B54D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he Hand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3F3C464F-49A7-BA71-6BC3-F121A40DCE7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30936" y="2660903"/>
            <a:ext cx="4818888" cy="3547872"/>
          </a:xfrm>
        </p:spPr>
        <p:txBody>
          <a:bodyPr/>
          <a:lstStyle/>
          <a:p>
            <a:pPr lvl="0"/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Moore Machines simplify finite state machines.  Instead of outputting symbols on each transition, the </a:t>
            </a:r>
            <a:r>
              <a:rPr lang="en-GB" b="1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state </a:t>
            </a:r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determines the output</a:t>
            </a:r>
            <a:r>
              <a:rPr lang="en-GB" b="1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.</a:t>
            </a:r>
            <a:endParaRPr lang="en-GB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  <a:p>
            <a:pPr lvl="0"/>
            <a:endParaRPr lang="en-US" b="1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</p:txBody>
      </p:sp>
      <p:pic>
        <p:nvPicPr>
          <p:cNvPr id="6" name="Ink 17421">
            <a:extLst>
              <a:ext uri="{FF2B5EF4-FFF2-40B4-BE49-F238E27FC236}">
                <a16:creationId xmlns:a16="http://schemas.microsoft.com/office/drawing/2014/main" id="{1DB4D399-81F2-FA86-CF9E-2AAA63226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Move="1" noResize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407" y="1971583"/>
            <a:ext cx="356" cy="215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Graphic 17414" descr="Robot">
            <a:extLst>
              <a:ext uri="{FF2B5EF4-FFF2-40B4-BE49-F238E27FC236}">
                <a16:creationId xmlns:a16="http://schemas.microsoft.com/office/drawing/2014/main" id="{1C16ECDC-C92F-B941-C0EA-05D39A2266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F42FC4A1-4ECB-F366-BCC7-337C5CCCB0B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Transition arrays</a:t>
            </a:r>
            <a:endParaRPr lang="en-US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EA2F9B76-E228-4D95-AFEF-1C8687F2FAF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00000"/>
              </a:lnSpc>
            </a:pPr>
            <a:r>
              <a:rPr lang="en-GB" sz="2600"/>
              <a:t>A popular way to represent transitions is to store them in a 2d array</a:t>
            </a:r>
          </a:p>
          <a:p>
            <a:pPr lvl="0">
              <a:lnSpc>
                <a:spcPct val="100000"/>
              </a:lnSpc>
            </a:pPr>
            <a:endParaRPr lang="en-GB" sz="2600"/>
          </a:p>
          <a:p>
            <a:pPr lvl="0">
              <a:lnSpc>
                <a:spcPct val="100000"/>
              </a:lnSpc>
              <a:buNone/>
            </a:pPr>
            <a:r>
              <a:rPr lang="en-GB" sz="2600"/>
              <a:t>State	a			b			c</a:t>
            </a:r>
          </a:p>
          <a:p>
            <a:pPr lvl="0">
              <a:lnSpc>
                <a:spcPct val="100000"/>
              </a:lnSpc>
              <a:buNone/>
            </a:pPr>
            <a:r>
              <a:rPr lang="en-GB" sz="2600"/>
              <a:t>	1		4			3			-</a:t>
            </a:r>
          </a:p>
          <a:p>
            <a:pPr lvl="0">
              <a:lnSpc>
                <a:spcPct val="100000"/>
              </a:lnSpc>
              <a:buNone/>
            </a:pPr>
            <a:r>
              <a:rPr lang="en-GB" sz="2600"/>
              <a:t>	2					1			-</a:t>
            </a:r>
          </a:p>
          <a:p>
            <a:pPr lvl="0">
              <a:lnSpc>
                <a:spcPct val="100000"/>
              </a:lnSpc>
              <a:buNone/>
            </a:pPr>
            <a:r>
              <a:rPr lang="en-GB" sz="2600"/>
              <a:t>	4		1			-			-</a:t>
            </a:r>
          </a:p>
          <a:p>
            <a:pPr lvl="0">
              <a:lnSpc>
                <a:spcPct val="100000"/>
              </a:lnSpc>
              <a:buNone/>
            </a:pPr>
            <a:r>
              <a:rPr lang="en-GB" sz="2600"/>
              <a:t>   3  		-			-			2</a:t>
            </a:r>
          </a:p>
          <a:p>
            <a:pPr lvl="0">
              <a:lnSpc>
                <a:spcPct val="100000"/>
              </a:lnSpc>
              <a:buNone/>
            </a:pPr>
            <a:r>
              <a:rPr lang="en-GB" sz="2600"/>
              <a:t>If state 2 and event a occurs change to state 4</a:t>
            </a:r>
            <a:endParaRPr lang="en-US" sz="26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B46A8-CC71-6937-7EE0-65BC2BFE3BF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Corresponding State Diagram</a:t>
            </a:r>
          </a:p>
        </p:txBody>
      </p:sp>
      <p:sp>
        <p:nvSpPr>
          <p:cNvPr id="3" name="Oval 3">
            <a:extLst>
              <a:ext uri="{FF2B5EF4-FFF2-40B4-BE49-F238E27FC236}">
                <a16:creationId xmlns:a16="http://schemas.microsoft.com/office/drawing/2014/main" id="{0E10C49F-D1B3-9CB3-38E2-80E8F1972983}"/>
              </a:ext>
            </a:extLst>
          </p:cNvPr>
          <p:cNvSpPr/>
          <p:nvPr/>
        </p:nvSpPr>
        <p:spPr>
          <a:xfrm>
            <a:off x="2855908" y="1844673"/>
            <a:ext cx="1079504" cy="100806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7B54D"/>
          </a:solidFill>
          <a:ln w="12701" cap="flat">
            <a:solidFill>
              <a:srgbClr val="194A1B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he Hand"/>
              </a:rPr>
              <a:t>1</a:t>
            </a:r>
          </a:p>
        </p:txBody>
      </p:sp>
      <p:sp>
        <p:nvSpPr>
          <p:cNvPr id="4" name="Oval 5">
            <a:extLst>
              <a:ext uri="{FF2B5EF4-FFF2-40B4-BE49-F238E27FC236}">
                <a16:creationId xmlns:a16="http://schemas.microsoft.com/office/drawing/2014/main" id="{C5B9090C-44B7-60BB-8C1B-91173AEA0751}"/>
              </a:ext>
            </a:extLst>
          </p:cNvPr>
          <p:cNvSpPr/>
          <p:nvPr/>
        </p:nvSpPr>
        <p:spPr>
          <a:xfrm>
            <a:off x="2782884" y="4508504"/>
            <a:ext cx="1081085" cy="100806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7B54D"/>
          </a:solidFill>
          <a:ln w="12701" cap="flat">
            <a:solidFill>
              <a:srgbClr val="194A1B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he Hand"/>
              </a:rPr>
              <a:t>3</a:t>
            </a:r>
          </a:p>
        </p:txBody>
      </p:sp>
      <p:sp>
        <p:nvSpPr>
          <p:cNvPr id="5" name="Oval 6">
            <a:extLst>
              <a:ext uri="{FF2B5EF4-FFF2-40B4-BE49-F238E27FC236}">
                <a16:creationId xmlns:a16="http://schemas.microsoft.com/office/drawing/2014/main" id="{5F849304-07B7-DDDC-4B06-775451455C77}"/>
              </a:ext>
            </a:extLst>
          </p:cNvPr>
          <p:cNvSpPr/>
          <p:nvPr/>
        </p:nvSpPr>
        <p:spPr>
          <a:xfrm>
            <a:off x="6724653" y="4508504"/>
            <a:ext cx="1079504" cy="100806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7B54D"/>
          </a:solidFill>
          <a:ln w="12701" cap="flat">
            <a:solidFill>
              <a:srgbClr val="194A1B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he Hand"/>
              </a:rPr>
              <a:t>4</a:t>
            </a:r>
          </a:p>
        </p:txBody>
      </p:sp>
      <p:sp>
        <p:nvSpPr>
          <p:cNvPr id="6" name="Oval 7">
            <a:extLst>
              <a:ext uri="{FF2B5EF4-FFF2-40B4-BE49-F238E27FC236}">
                <a16:creationId xmlns:a16="http://schemas.microsoft.com/office/drawing/2014/main" id="{405314CB-154B-089A-AFD6-813CCB7170A4}"/>
              </a:ext>
            </a:extLst>
          </p:cNvPr>
          <p:cNvSpPr/>
          <p:nvPr/>
        </p:nvSpPr>
        <p:spPr>
          <a:xfrm>
            <a:off x="6724653" y="1773241"/>
            <a:ext cx="1079504" cy="100806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7B54D"/>
          </a:solidFill>
          <a:ln w="12701" cap="flat">
            <a:solidFill>
              <a:srgbClr val="194A1B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he Hand"/>
              </a:rPr>
              <a:t>2</a:t>
            </a:r>
          </a:p>
        </p:txBody>
      </p:sp>
      <p:cxnSp>
        <p:nvCxnSpPr>
          <p:cNvPr id="7" name="Straight Arrow Connector 9">
            <a:extLst>
              <a:ext uri="{FF2B5EF4-FFF2-40B4-BE49-F238E27FC236}">
                <a16:creationId xmlns:a16="http://schemas.microsoft.com/office/drawing/2014/main" id="{13CE744A-0DE9-3820-61A6-3E53772C042F}"/>
              </a:ext>
            </a:extLst>
          </p:cNvPr>
          <p:cNvCxnSpPr>
            <a:stCxn id="3" idx="6"/>
            <a:endCxn id="5" idx="4"/>
          </p:cNvCxnSpPr>
          <p:nvPr/>
        </p:nvCxnSpPr>
        <p:spPr>
          <a:xfrm>
            <a:off x="3777322" y="2705107"/>
            <a:ext cx="3105421" cy="1951024"/>
          </a:xfrm>
          <a:prstGeom prst="straightConnector1">
            <a:avLst/>
          </a:prstGeom>
          <a:noFill/>
          <a:ln w="19046" cap="flat">
            <a:solidFill>
              <a:srgbClr val="000000"/>
            </a:solidFill>
            <a:prstDash val="solid"/>
            <a:miter/>
            <a:tailEnd type="arrow"/>
          </a:ln>
        </p:spPr>
      </p:cxnSp>
      <p:cxnSp>
        <p:nvCxnSpPr>
          <p:cNvPr id="8" name="Straight Arrow Connector 10">
            <a:extLst>
              <a:ext uri="{FF2B5EF4-FFF2-40B4-BE49-F238E27FC236}">
                <a16:creationId xmlns:a16="http://schemas.microsoft.com/office/drawing/2014/main" id="{6E899692-749B-71A1-0194-EDAAA2EB8FA8}"/>
              </a:ext>
            </a:extLst>
          </p:cNvPr>
          <p:cNvCxnSpPr>
            <a:stCxn id="6" idx="3"/>
            <a:endCxn id="3" idx="1"/>
          </p:cNvCxnSpPr>
          <p:nvPr/>
        </p:nvCxnSpPr>
        <p:spPr>
          <a:xfrm flipH="1">
            <a:off x="3935412" y="2277272"/>
            <a:ext cx="2789241" cy="71432"/>
          </a:xfrm>
          <a:prstGeom prst="straightConnector1">
            <a:avLst/>
          </a:prstGeom>
          <a:noFill/>
          <a:ln w="19046" cap="flat">
            <a:solidFill>
              <a:srgbClr val="000000"/>
            </a:solidFill>
            <a:prstDash val="solid"/>
            <a:miter/>
            <a:tailEnd type="arrow"/>
          </a:ln>
        </p:spPr>
      </p:cxnSp>
      <p:cxnSp>
        <p:nvCxnSpPr>
          <p:cNvPr id="9" name="Straight Arrow Connector 11">
            <a:extLst>
              <a:ext uri="{FF2B5EF4-FFF2-40B4-BE49-F238E27FC236}">
                <a16:creationId xmlns:a16="http://schemas.microsoft.com/office/drawing/2014/main" id="{1D15AA00-5600-A138-3AF9-E12419DFED11}"/>
              </a:ext>
            </a:extLst>
          </p:cNvPr>
          <p:cNvCxnSpPr>
            <a:stCxn id="3" idx="2"/>
            <a:endCxn id="4" idx="0"/>
          </p:cNvCxnSpPr>
          <p:nvPr/>
        </p:nvCxnSpPr>
        <p:spPr>
          <a:xfrm flipH="1">
            <a:off x="3323427" y="2852734"/>
            <a:ext cx="72233" cy="1655770"/>
          </a:xfrm>
          <a:prstGeom prst="straightConnector1">
            <a:avLst/>
          </a:prstGeom>
          <a:noFill/>
          <a:ln w="19046" cap="flat">
            <a:solidFill>
              <a:srgbClr val="000000"/>
            </a:solidFill>
            <a:prstDash val="solid"/>
            <a:miter/>
            <a:tailEnd type="arrow"/>
          </a:ln>
        </p:spPr>
      </p:cxnSp>
      <p:sp>
        <p:nvSpPr>
          <p:cNvPr id="10" name="TextBox 16">
            <a:extLst>
              <a:ext uri="{FF2B5EF4-FFF2-40B4-BE49-F238E27FC236}">
                <a16:creationId xmlns:a16="http://schemas.microsoft.com/office/drawing/2014/main" id="{C20E099B-F2A9-C2EB-0763-223B92DDB7DA}"/>
              </a:ext>
            </a:extLst>
          </p:cNvPr>
          <p:cNvSpPr txBox="1"/>
          <p:nvPr/>
        </p:nvSpPr>
        <p:spPr>
          <a:xfrm>
            <a:off x="3417890" y="3751261"/>
            <a:ext cx="719139" cy="36988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b</a:t>
            </a:r>
          </a:p>
        </p:txBody>
      </p:sp>
      <p:sp>
        <p:nvSpPr>
          <p:cNvPr id="11" name="TextBox 17">
            <a:extLst>
              <a:ext uri="{FF2B5EF4-FFF2-40B4-BE49-F238E27FC236}">
                <a16:creationId xmlns:a16="http://schemas.microsoft.com/office/drawing/2014/main" id="{C58B20A6-F679-ACE7-E01A-05051CCBE6E2}"/>
              </a:ext>
            </a:extLst>
          </p:cNvPr>
          <p:cNvSpPr txBox="1"/>
          <p:nvPr/>
        </p:nvSpPr>
        <p:spPr>
          <a:xfrm>
            <a:off x="4953003" y="3149595"/>
            <a:ext cx="719139" cy="36830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a</a:t>
            </a:r>
          </a:p>
        </p:txBody>
      </p:sp>
      <p:cxnSp>
        <p:nvCxnSpPr>
          <p:cNvPr id="12" name="Connector: Curved 19">
            <a:extLst>
              <a:ext uri="{FF2B5EF4-FFF2-40B4-BE49-F238E27FC236}">
                <a16:creationId xmlns:a16="http://schemas.microsoft.com/office/drawing/2014/main" id="{DBCA0038-1AD8-AD6E-6447-3D7F3BEF87D2}"/>
              </a:ext>
            </a:extLst>
          </p:cNvPr>
          <p:cNvCxnSpPr>
            <a:stCxn id="5" idx="0"/>
          </p:cNvCxnSpPr>
          <p:nvPr/>
        </p:nvCxnSpPr>
        <p:spPr>
          <a:xfrm rot="16199987" flipV="1">
            <a:off x="4591837" y="1835946"/>
            <a:ext cx="2016124" cy="3328992"/>
          </a:xfrm>
          <a:prstGeom prst="curvedConnector3">
            <a:avLst/>
          </a:prstGeom>
          <a:noFill/>
          <a:ln w="19046" cap="flat">
            <a:solidFill>
              <a:srgbClr val="000000"/>
            </a:solidFill>
            <a:prstDash val="solid"/>
            <a:miter/>
            <a:tailEnd type="arrow"/>
          </a:ln>
        </p:spPr>
      </p:cxnSp>
      <p:sp>
        <p:nvSpPr>
          <p:cNvPr id="13" name="TextBox 20">
            <a:extLst>
              <a:ext uri="{FF2B5EF4-FFF2-40B4-BE49-F238E27FC236}">
                <a16:creationId xmlns:a16="http://schemas.microsoft.com/office/drawing/2014/main" id="{C0E00815-BBC0-24F5-F7B5-44841CE54293}"/>
              </a:ext>
            </a:extLst>
          </p:cNvPr>
          <p:cNvSpPr txBox="1"/>
          <p:nvPr/>
        </p:nvSpPr>
        <p:spPr>
          <a:xfrm>
            <a:off x="6881810" y="3213101"/>
            <a:ext cx="454027" cy="36988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a</a:t>
            </a:r>
          </a:p>
        </p:txBody>
      </p:sp>
      <p:sp>
        <p:nvSpPr>
          <p:cNvPr id="14" name="TextBox 21">
            <a:extLst>
              <a:ext uri="{FF2B5EF4-FFF2-40B4-BE49-F238E27FC236}">
                <a16:creationId xmlns:a16="http://schemas.microsoft.com/office/drawing/2014/main" id="{98602228-A7A1-2E71-FF3E-22BF9A0B0371}"/>
              </a:ext>
            </a:extLst>
          </p:cNvPr>
          <p:cNvSpPr txBox="1"/>
          <p:nvPr/>
        </p:nvSpPr>
        <p:spPr>
          <a:xfrm>
            <a:off x="4879979" y="1831972"/>
            <a:ext cx="1079504" cy="36988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b:guard</a:t>
            </a:r>
          </a:p>
        </p:txBody>
      </p:sp>
      <p:cxnSp>
        <p:nvCxnSpPr>
          <p:cNvPr id="15" name="Straight Arrow Connector 22">
            <a:extLst>
              <a:ext uri="{FF2B5EF4-FFF2-40B4-BE49-F238E27FC236}">
                <a16:creationId xmlns:a16="http://schemas.microsoft.com/office/drawing/2014/main" id="{0EDB89B2-7660-6154-AF7F-9DD39EFB7A5F}"/>
              </a:ext>
            </a:extLst>
          </p:cNvPr>
          <p:cNvCxnSpPr>
            <a:stCxn id="4" idx="1"/>
            <a:endCxn id="6" idx="5"/>
          </p:cNvCxnSpPr>
          <p:nvPr/>
        </p:nvCxnSpPr>
        <p:spPr>
          <a:xfrm flipV="1">
            <a:off x="3863969" y="2633675"/>
            <a:ext cx="3018774" cy="2378860"/>
          </a:xfrm>
          <a:prstGeom prst="straightConnector1">
            <a:avLst/>
          </a:prstGeom>
          <a:noFill/>
          <a:ln w="19046" cap="flat">
            <a:solidFill>
              <a:srgbClr val="000000"/>
            </a:solidFill>
            <a:prstDash val="solid"/>
            <a:miter/>
            <a:tailEnd type="arrow"/>
          </a:ln>
        </p:spPr>
      </p:cxnSp>
      <p:sp>
        <p:nvSpPr>
          <p:cNvPr id="16" name="TextBox 25">
            <a:extLst>
              <a:ext uri="{FF2B5EF4-FFF2-40B4-BE49-F238E27FC236}">
                <a16:creationId xmlns:a16="http://schemas.microsoft.com/office/drawing/2014/main" id="{16F26356-5456-53CC-D759-49DBC2428E23}"/>
              </a:ext>
            </a:extLst>
          </p:cNvPr>
          <p:cNvSpPr txBox="1"/>
          <p:nvPr/>
        </p:nvSpPr>
        <p:spPr>
          <a:xfrm>
            <a:off x="4610103" y="4538660"/>
            <a:ext cx="719139" cy="36988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c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A1FCA-6245-BC73-EF6D-FF520B85185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Work World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29E0763C-40BC-48EE-9CDA-31D7E7AD2659}"/>
              </a:ext>
            </a:extLst>
          </p:cNvPr>
          <p:cNvSpPr txBox="1"/>
          <p:nvPr/>
        </p:nvSpPr>
        <p:spPr>
          <a:xfrm>
            <a:off x="2635255" y="1844673"/>
            <a:ext cx="7566029" cy="440120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States:             Transition: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atHome</a:t>
            </a: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       </a:t>
            </a:r>
            <a:r>
              <a:rPr lang="en-GB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timeForWork</a:t>
            </a: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(go to work); </a:t>
            </a:r>
            <a:r>
              <a:rPr lang="en-GB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timeForPub</a:t>
            </a: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(go to pub)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inWork</a:t>
            </a: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         </a:t>
            </a:r>
            <a:r>
              <a:rPr lang="en-GB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workOver</a:t>
            </a: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(go home);  </a:t>
            </a:r>
            <a:r>
              <a:rPr lang="en-GB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workOver</a:t>
            </a: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(go to pub)  -which one?   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inPub</a:t>
            </a: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	        </a:t>
            </a:r>
            <a:r>
              <a:rPr lang="en-GB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buyDrink</a:t>
            </a: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(go to pub); </a:t>
            </a:r>
            <a:r>
              <a:rPr lang="en-GB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NoMoney</a:t>
            </a: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! (</a:t>
            </a:r>
            <a:r>
              <a:rPr lang="en-GB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goHome</a:t>
            </a: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Draw state machine for this,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and add an extra transition/event/state – </a:t>
            </a:r>
            <a:r>
              <a:rPr lang="en-GB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gotoGym</a:t>
            </a: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(In Gym)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7E3B7B6D-4364-02E8-7E08-93C1CA9EA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he Hand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91DF871-9B70-AD5A-1519-4B72059B737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0080" y="325370"/>
            <a:ext cx="4368600" cy="1956843"/>
          </a:xfrm>
        </p:spPr>
        <p:txBody>
          <a:bodyPr anchor="b"/>
          <a:lstStyle/>
          <a:p>
            <a:pPr lvl="0"/>
            <a:r>
              <a:rPr lang="en-GB" sz="5900" dirty="0"/>
              <a:t>Persistence</a:t>
            </a:r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61E17265-E17A-E4D4-16EB-B336C3B8E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765096" y="2563840"/>
            <a:ext cx="3931920" cy="27432"/>
          </a:xfrm>
          <a:prstGeom prst="rect">
            <a:avLst/>
          </a:prstGeom>
          <a:solidFill>
            <a:srgbClr val="47B54D"/>
          </a:solidFill>
          <a:ln w="38103" cap="rnd">
            <a:solidFill>
              <a:srgbClr val="47B54D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he Hand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3D7DEDE-7352-3B8E-A437-C24D947660C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0080" y="2872898"/>
            <a:ext cx="4243593" cy="3320671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Persistence refers to the ability to save the current state of the game and resume from that state at a later time.</a:t>
            </a:r>
          </a:p>
          <a:p>
            <a:pPr lvl="0"/>
            <a:r>
              <a:rPr lang="en-GB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Persistence can be implemented via saving player data, game world data, or using techniques like checkpoints or save states.</a:t>
            </a:r>
          </a:p>
        </p:txBody>
      </p:sp>
      <p:pic>
        <p:nvPicPr>
          <p:cNvPr id="6" name="Picture 4" descr="Person holding chess piece">
            <a:extLst>
              <a:ext uri="{FF2B5EF4-FFF2-40B4-BE49-F238E27FC236}">
                <a16:creationId xmlns:a16="http://schemas.microsoft.com/office/drawing/2014/main" id="{F494676C-86E2-C551-C93E-F12AAAECF8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555" r="9466" b="2"/>
          <a:stretch>
            <a:fillRect/>
          </a:stretch>
        </p:blipFill>
        <p:spPr>
          <a:xfrm>
            <a:off x="5311703" y="9"/>
            <a:ext cx="6878775" cy="685799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6D26B-4206-4272-E447-A89DE326DDF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8A3D2-353E-B9F8-54CD-EF67E58A5B0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/>
              <a:t>Discuss how persistence works in modern games, from simple save/load systems to cloud-saving or persistent multiplayer worlds (like MMOs).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E148C-FEBB-C238-00D2-0DD95162E0D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F73D1-5D57-4B46-E146-505E97D1194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Follow the implementation of the state machine example and then extend it to contain some additional behaviour states.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C43ED-E8E0-2A83-AC91-C6CBEFEBF9B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SFML Demo: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9825D-8B95-11D3-474A-2E79AD51CCC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adding state to a player character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0A08CB929A79E4FBBCF4501CB879322" ma:contentTypeVersion="17" ma:contentTypeDescription="Create a new document." ma:contentTypeScope="" ma:versionID="1adca59e2d1c9235e3509543cbee46df">
  <xsd:schema xmlns:xsd="http://www.w3.org/2001/XMLSchema" xmlns:xs="http://www.w3.org/2001/XMLSchema" xmlns:p="http://schemas.microsoft.com/office/2006/metadata/properties" xmlns:ns3="97e90ac9-f7c9-4ef0-b151-0ad37f9b04e3" xmlns:ns4="e89b0d28-101f-4150-bb20-b1c24cca2db8" targetNamespace="http://schemas.microsoft.com/office/2006/metadata/properties" ma:root="true" ma:fieldsID="41444610209ebf4e37ace511e8522d66" ns3:_="" ns4:_="">
    <xsd:import namespace="97e90ac9-f7c9-4ef0-b151-0ad37f9b04e3"/>
    <xsd:import namespace="e89b0d28-101f-4150-bb20-b1c24cca2db8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e90ac9-f7c9-4ef0-b151-0ad37f9b04e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b0d28-101f-4150-bb20-b1c24cca2db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89b0d28-101f-4150-bb20-b1c24cca2db8" xsi:nil="true"/>
  </documentManagement>
</p:properties>
</file>

<file path=customXml/itemProps1.xml><?xml version="1.0" encoding="utf-8"?>
<ds:datastoreItem xmlns:ds="http://schemas.openxmlformats.org/officeDocument/2006/customXml" ds:itemID="{E3039457-4DD9-4D5A-A25B-23066E31B6B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CD504E2-6D5C-42F5-8C71-CB79EB302FF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7e90ac9-f7c9-4ef0-b151-0ad37f9b04e3"/>
    <ds:schemaRef ds:uri="e89b0d28-101f-4150-bb20-b1c24cca2db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4507887-33BA-4703-9048-315394DC5450}">
  <ds:schemaRefs>
    <ds:schemaRef ds:uri="http://purl.org/dc/terms/"/>
    <ds:schemaRef ds:uri="97e90ac9-f7c9-4ef0-b151-0ad37f9b04e3"/>
    <ds:schemaRef ds:uri="http://purl.org/dc/dcmitype/"/>
    <ds:schemaRef ds:uri="http://schemas.microsoft.com/office/2006/metadata/properties"/>
    <ds:schemaRef ds:uri="e89b0d28-101f-4150-bb20-b1c24cca2db8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1973</Words>
  <Application>Microsoft Office PowerPoint</Application>
  <PresentationFormat>Widescreen</PresentationFormat>
  <Paragraphs>278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Aptos</vt:lpstr>
      <vt:lpstr>Arial</vt:lpstr>
      <vt:lpstr>Calibri</vt:lpstr>
      <vt:lpstr>Ebrima</vt:lpstr>
      <vt:lpstr>Modern Love</vt:lpstr>
      <vt:lpstr>The Hand</vt:lpstr>
      <vt:lpstr>SketchyVTI</vt:lpstr>
      <vt:lpstr>State</vt:lpstr>
      <vt:lpstr>Fundamentals of State</vt:lpstr>
      <vt:lpstr>Why State is Important in Games</vt:lpstr>
      <vt:lpstr>Types of state machine</vt:lpstr>
      <vt:lpstr>State Machines</vt:lpstr>
      <vt:lpstr>Finite State Automata</vt:lpstr>
      <vt:lpstr>Transition function</vt:lpstr>
      <vt:lpstr>Finite state machines</vt:lpstr>
      <vt:lpstr>Moore Machines</vt:lpstr>
      <vt:lpstr>Transition arrays</vt:lpstr>
      <vt:lpstr>Corresponding State Diagram</vt:lpstr>
      <vt:lpstr>Work World</vt:lpstr>
      <vt:lpstr>Persistence</vt:lpstr>
      <vt:lpstr>Discussion</vt:lpstr>
      <vt:lpstr>Exercise</vt:lpstr>
      <vt:lpstr>SFML Demo: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Nathan Morgan</dc:creator>
  <cp:lastModifiedBy>Nathan Morgan</cp:lastModifiedBy>
  <cp:revision>3</cp:revision>
  <dcterms:created xsi:type="dcterms:W3CDTF">2024-10-10T09:26:53Z</dcterms:created>
  <dcterms:modified xsi:type="dcterms:W3CDTF">2024-10-21T13:10:02Z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0x010100E0A08CB929A79E4FBBCF4501CB879322</vt:lpwstr>
  </property>
</Properties>
</file>