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58"/>
  </p:notesMasterIdLst>
  <p:sldIdLst>
    <p:sldId id="258" r:id="rId2"/>
    <p:sldId id="310" r:id="rId3"/>
    <p:sldId id="312" r:id="rId4"/>
    <p:sldId id="355" r:id="rId5"/>
    <p:sldId id="351" r:id="rId6"/>
    <p:sldId id="352" r:id="rId7"/>
    <p:sldId id="353" r:id="rId8"/>
    <p:sldId id="354" r:id="rId9"/>
    <p:sldId id="358" r:id="rId10"/>
    <p:sldId id="359" r:id="rId11"/>
    <p:sldId id="362" r:id="rId12"/>
    <p:sldId id="269" r:id="rId13"/>
    <p:sldId id="317" r:id="rId14"/>
    <p:sldId id="318" r:id="rId15"/>
    <p:sldId id="319" r:id="rId16"/>
    <p:sldId id="320" r:id="rId17"/>
    <p:sldId id="322" r:id="rId18"/>
    <p:sldId id="338" r:id="rId19"/>
    <p:sldId id="346" r:id="rId20"/>
    <p:sldId id="339" r:id="rId21"/>
    <p:sldId id="342" r:id="rId22"/>
    <p:sldId id="343" r:id="rId23"/>
    <p:sldId id="344" r:id="rId24"/>
    <p:sldId id="345" r:id="rId25"/>
    <p:sldId id="324" r:id="rId26"/>
    <p:sldId id="325" r:id="rId27"/>
    <p:sldId id="326" r:id="rId28"/>
    <p:sldId id="327" r:id="rId29"/>
    <p:sldId id="328" r:id="rId30"/>
    <p:sldId id="329" r:id="rId31"/>
    <p:sldId id="330" r:id="rId32"/>
    <p:sldId id="331" r:id="rId33"/>
    <p:sldId id="332" r:id="rId34"/>
    <p:sldId id="333" r:id="rId35"/>
    <p:sldId id="334" r:id="rId36"/>
    <p:sldId id="357" r:id="rId37"/>
    <p:sldId id="335" r:id="rId38"/>
    <p:sldId id="336" r:id="rId39"/>
    <p:sldId id="337" r:id="rId40"/>
    <p:sldId id="275" r:id="rId41"/>
    <p:sldId id="349" r:id="rId42"/>
    <p:sldId id="350" r:id="rId43"/>
    <p:sldId id="367" r:id="rId44"/>
    <p:sldId id="369" r:id="rId45"/>
    <p:sldId id="372" r:id="rId46"/>
    <p:sldId id="370" r:id="rId47"/>
    <p:sldId id="374" r:id="rId48"/>
    <p:sldId id="371" r:id="rId49"/>
    <p:sldId id="376" r:id="rId50"/>
    <p:sldId id="363" r:id="rId51"/>
    <p:sldId id="364" r:id="rId52"/>
    <p:sldId id="356" r:id="rId53"/>
    <p:sldId id="360" r:id="rId54"/>
    <p:sldId id="365" r:id="rId55"/>
    <p:sldId id="377" r:id="rId56"/>
    <p:sldId id="361"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therine Morgan" initials="CM" lastIdx="1" clrIdx="0">
    <p:extLst>
      <p:ext uri="{19B8F6BF-5375-455C-9EA6-DF929625EA0E}">
        <p15:presenceInfo xmlns:p15="http://schemas.microsoft.com/office/powerpoint/2012/main" userId="S-1-5-21-809251214-2178901256-4152538893-2721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p:scale>
          <a:sx n="42" d="100"/>
          <a:sy n="42" d="100"/>
        </p:scale>
        <p:origin x="1749" y="10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9-17T14:21:52.031" idx="1">
    <p:pos x="4363" y="-53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t>
        <a:bodyPr/>
        <a:lstStyle/>
        <a:p>
          <a:endParaRPr lang="en-US"/>
        </a:p>
      </dgm:t>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t>
        <a:bodyPr/>
        <a:lstStyle/>
        <a:p>
          <a:endParaRPr lang="en-US"/>
        </a:p>
      </dgm:t>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t>
        <a:bodyPr/>
        <a:lstStyle/>
        <a:p>
          <a:endParaRPr lang="en-US"/>
        </a:p>
      </dgm:t>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t>
        <a:bodyPr/>
        <a:lstStyle/>
        <a:p>
          <a:endParaRPr lang="en-US"/>
        </a:p>
      </dgm:t>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t>
        <a:bodyPr/>
        <a:lstStyle/>
        <a:p>
          <a:endParaRPr lang="en-US"/>
        </a:p>
      </dgm:t>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t>
        <a:bodyPr/>
        <a:lstStyle/>
        <a:p>
          <a:endParaRPr lang="en-US"/>
        </a:p>
      </dgm:t>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t>
        <a:bodyPr/>
        <a:lstStyle/>
        <a:p>
          <a:endParaRPr lang="en-US"/>
        </a:p>
      </dgm:t>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t>
        <a:bodyPr/>
        <a:lstStyle/>
        <a:p>
          <a:endParaRPr lang="en-US"/>
        </a:p>
      </dgm:t>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t>
        <a:bodyPr/>
        <a:lstStyle/>
        <a:p>
          <a:endParaRPr lang="en-US"/>
        </a:p>
      </dgm:t>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t>
        <a:bodyPr/>
        <a:lstStyle/>
        <a:p>
          <a:endParaRPr lang="en-US"/>
        </a:p>
      </dgm:t>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t>
        <a:bodyPr/>
        <a:lstStyle/>
        <a:p>
          <a:endParaRPr lang="en-US"/>
        </a:p>
      </dgm:t>
    </dgm:pt>
  </dgm:ptLst>
  <dgm:cxnLst>
    <dgm:cxn modelId="{977913A0-9FA3-4BBE-AFBE-195BD25C16B4}" type="presOf" srcId="{98453F29-E846-4FD7-8E6B-90910EB393D6}" destId="{D29DF543-05FD-4F04-9DE4-97A18088DCC8}"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2846D804-17AE-4C99-B065-CC3E37D8E4C7}" type="presOf" srcId="{A60EFA97-F1BF-4CB5-94B5-A1E9B64B06A0}" destId="{7FB4609E-DC55-4AFA-AACC-C5766F042F4A}" srcOrd="0" destOrd="0" presId="urn:microsoft.com/office/officeart/2005/8/layout/cycle6"/>
    <dgm:cxn modelId="{45F14B2F-71F6-4369-9958-9CFCAFA0805F}" srcId="{FEEC7A92-5B04-409F-8793-1A8CABA35103}" destId="{45C33BA4-76CA-4D6D-9DA0-F799F56363DA}" srcOrd="3" destOrd="0" parTransId="{23E5C65A-8924-4DFB-8456-5235E6562055}" sibTransId="{9133F020-E1FF-4C21-A1C6-3B6A8B150CC9}"/>
    <dgm:cxn modelId="{5968BFAB-CAD8-4847-ADAA-772965705403}" srcId="{FEEC7A92-5B04-409F-8793-1A8CABA35103}" destId="{98453F29-E846-4FD7-8E6B-90910EB393D6}" srcOrd="2" destOrd="0" parTransId="{3C7A2AC7-C548-48E7-A9F6-F04DEA98BC8A}" sibTransId="{A60EFA97-F1BF-4CB5-94B5-A1E9B64B06A0}"/>
    <dgm:cxn modelId="{4BD75382-F8A5-492A-8910-2E7E7A61EB81}" type="presOf" srcId="{77010B88-BE37-420F-931B-B57D23E20DBB}" destId="{D2F6B432-B11E-4A49-ADDE-B323A55AC6C6}"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A5F1FCBA-DC85-43C6-9A8C-2EE90394D47D}" srcId="{FEEC7A92-5B04-409F-8793-1A8CABA35103}" destId="{9BD2528F-C66D-43CB-B6EE-FCABD59C0006}" srcOrd="4" destOrd="0" parTransId="{87CB4BAF-0747-4369-836F-1E744C440686}" sibTransId="{77010B88-BE37-420F-931B-B57D23E20DBB}"/>
    <dgm:cxn modelId="{05FB0A95-AC11-4868-B3D6-C5557BC0C6E3}" srcId="{FEEC7A92-5B04-409F-8793-1A8CABA35103}" destId="{7B3727B8-BA18-40E7-898A-FE3708FDD2CA}" srcOrd="1" destOrd="0" parTransId="{82B1274C-4CB8-4415-9441-9798BF41BE6D}" sibTransId="{A2669184-7780-4729-992A-1A85C11CD8CE}"/>
    <dgm:cxn modelId="{177DB516-9597-4A60-B29A-FB26ADE126E7}" type="presOf" srcId="{63FD9463-8820-4850-AE50-83586BDB6A54}" destId="{5BBD79D9-7258-4E6B-B563-D9BB78C1C1CE}" srcOrd="0" destOrd="0" presId="urn:microsoft.com/office/officeart/2005/8/layout/cycle6"/>
    <dgm:cxn modelId="{5DEDB4B0-63DB-48F4-8F02-DED7915E5B04}" type="presOf" srcId="{A2669184-7780-4729-992A-1A85C11CD8CE}" destId="{9134C1D7-8A97-4A58-9387-B7E73CD0F522}"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9FEB023C-0868-4D9A-99BD-88C35E669E3E}" type="presOf" srcId="{FEEC7A92-5B04-409F-8793-1A8CABA35103}" destId="{AD4553C0-0FE6-4464-9F62-D03A73937A38}"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Communicating with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t>
        <a:bodyPr/>
        <a:lstStyle/>
        <a:p>
          <a:endParaRPr lang="en-US"/>
        </a:p>
      </dgm:t>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t>
        <a:bodyPr/>
        <a:lstStyle/>
        <a:p>
          <a:endParaRPr lang="en-US"/>
        </a:p>
      </dgm:t>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t>
        <a:bodyPr/>
        <a:lstStyle/>
        <a:p>
          <a:endParaRPr lang="en-US"/>
        </a:p>
      </dgm:t>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t>
        <a:bodyPr/>
        <a:lstStyle/>
        <a:p>
          <a:endParaRPr lang="en-US"/>
        </a:p>
      </dgm:t>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t>
        <a:bodyPr/>
        <a:lstStyle/>
        <a:p>
          <a:endParaRPr lang="en-US"/>
        </a:p>
      </dgm:t>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t>
        <a:bodyPr/>
        <a:lstStyle/>
        <a:p>
          <a:endParaRPr lang="en-US"/>
        </a:p>
      </dgm:t>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t>
        <a:bodyPr/>
        <a:lstStyle/>
        <a:p>
          <a:endParaRPr lang="en-US"/>
        </a:p>
      </dgm:t>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t>
        <a:bodyPr/>
        <a:lstStyle/>
        <a:p>
          <a:endParaRPr lang="en-US"/>
        </a:p>
      </dgm:t>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t>
        <a:bodyPr/>
        <a:lstStyle/>
        <a:p>
          <a:endParaRPr lang="en-US"/>
        </a:p>
      </dgm:t>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t>
        <a:bodyPr/>
        <a:lstStyle/>
        <a:p>
          <a:endParaRPr lang="en-US"/>
        </a:p>
      </dgm:t>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t>
        <a:bodyPr/>
        <a:lstStyle/>
        <a:p>
          <a:endParaRPr lang="en-US"/>
        </a:p>
      </dgm:t>
    </dgm:pt>
  </dgm:ptLst>
  <dgm:cxnLst>
    <dgm:cxn modelId="{977913A0-9FA3-4BBE-AFBE-195BD25C16B4}" type="presOf" srcId="{98453F29-E846-4FD7-8E6B-90910EB393D6}" destId="{D29DF543-05FD-4F04-9DE4-97A18088DCC8}"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2846D804-17AE-4C99-B065-CC3E37D8E4C7}" type="presOf" srcId="{A60EFA97-F1BF-4CB5-94B5-A1E9B64B06A0}" destId="{7FB4609E-DC55-4AFA-AACC-C5766F042F4A}" srcOrd="0" destOrd="0" presId="urn:microsoft.com/office/officeart/2005/8/layout/cycle6"/>
    <dgm:cxn modelId="{45F14B2F-71F6-4369-9958-9CFCAFA0805F}" srcId="{FEEC7A92-5B04-409F-8793-1A8CABA35103}" destId="{45C33BA4-76CA-4D6D-9DA0-F799F56363DA}" srcOrd="3" destOrd="0" parTransId="{23E5C65A-8924-4DFB-8456-5235E6562055}" sibTransId="{9133F020-E1FF-4C21-A1C6-3B6A8B150CC9}"/>
    <dgm:cxn modelId="{5968BFAB-CAD8-4847-ADAA-772965705403}" srcId="{FEEC7A92-5B04-409F-8793-1A8CABA35103}" destId="{98453F29-E846-4FD7-8E6B-90910EB393D6}" srcOrd="2" destOrd="0" parTransId="{3C7A2AC7-C548-48E7-A9F6-F04DEA98BC8A}" sibTransId="{A60EFA97-F1BF-4CB5-94B5-A1E9B64B06A0}"/>
    <dgm:cxn modelId="{4BD75382-F8A5-492A-8910-2E7E7A61EB81}" type="presOf" srcId="{77010B88-BE37-420F-931B-B57D23E20DBB}" destId="{D2F6B432-B11E-4A49-ADDE-B323A55AC6C6}"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A5F1FCBA-DC85-43C6-9A8C-2EE90394D47D}" srcId="{FEEC7A92-5B04-409F-8793-1A8CABA35103}" destId="{9BD2528F-C66D-43CB-B6EE-FCABD59C0006}" srcOrd="4" destOrd="0" parTransId="{87CB4BAF-0747-4369-836F-1E744C440686}" sibTransId="{77010B88-BE37-420F-931B-B57D23E20DBB}"/>
    <dgm:cxn modelId="{05FB0A95-AC11-4868-B3D6-C5557BC0C6E3}" srcId="{FEEC7A92-5B04-409F-8793-1A8CABA35103}" destId="{7B3727B8-BA18-40E7-898A-FE3708FDD2CA}" srcOrd="1" destOrd="0" parTransId="{82B1274C-4CB8-4415-9441-9798BF41BE6D}" sibTransId="{A2669184-7780-4729-992A-1A85C11CD8CE}"/>
    <dgm:cxn modelId="{177DB516-9597-4A60-B29A-FB26ADE126E7}" type="presOf" srcId="{63FD9463-8820-4850-AE50-83586BDB6A54}" destId="{5BBD79D9-7258-4E6B-B563-D9BB78C1C1CE}" srcOrd="0" destOrd="0" presId="urn:microsoft.com/office/officeart/2005/8/layout/cycle6"/>
    <dgm:cxn modelId="{5DEDB4B0-63DB-48F4-8F02-DED7915E5B04}" type="presOf" srcId="{A2669184-7780-4729-992A-1A85C11CD8CE}" destId="{9134C1D7-8A97-4A58-9387-B7E73CD0F522}"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9FEB023C-0868-4D9A-99BD-88C35E669E3E}" type="presOf" srcId="{FEEC7A92-5B04-409F-8793-1A8CABA35103}" destId="{AD4553C0-0FE6-4464-9F62-D03A73937A38}"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93776" y="272830"/>
          <a:ext cx="1557661" cy="588660"/>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cy-GB" sz="1800" kern="1200" noProof="0" dirty="0">
              <a:latin typeface="Arial" panose="020B0604020202020204" pitchFamily="34" charset="0"/>
              <a:cs typeface="Arial" panose="020B0604020202020204" pitchFamily="34" charset="0"/>
            </a:rPr>
            <a:t>Dealltwriaeth gysyniadol</a:t>
          </a:r>
        </a:p>
      </dsp:txBody>
      <dsp:txXfrm>
        <a:off x="1722512" y="301566"/>
        <a:ext cx="1500189" cy="531188"/>
      </dsp:txXfrm>
    </dsp:sp>
    <dsp:sp modelId="{5BBD79D9-7258-4E6B-B563-D9BB78C1C1CE}">
      <dsp:nvSpPr>
        <dsp:cNvPr id="0" name=""/>
        <dsp:cNvSpPr/>
      </dsp:nvSpPr>
      <dsp:spPr>
        <a:xfrm>
          <a:off x="1066892" y="675008"/>
          <a:ext cx="3039861" cy="3039861"/>
        </a:xfrm>
        <a:custGeom>
          <a:avLst/>
          <a:gdLst/>
          <a:ahLst/>
          <a:cxnLst/>
          <a:rect l="0" t="0" r="0" b="0"/>
          <a:pathLst>
            <a:path>
              <a:moveTo>
                <a:pt x="2192895" y="157099"/>
              </a:moveTo>
              <a:arcTo wR="1519930" hR="1519930" stAng="17776807" swAng="2095200"/>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086932" y="1470871"/>
          <a:ext cx="1769496" cy="592943"/>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cy-GB" sz="1800" kern="1200" noProof="0" dirty="0">
              <a:latin typeface="Arial" panose="020B0604020202020204" pitchFamily="34" charset="0"/>
              <a:cs typeface="Arial" panose="020B0604020202020204" pitchFamily="34" charset="0"/>
            </a:rPr>
            <a:t>Cyfathrebu â symbolau</a:t>
          </a:r>
        </a:p>
      </dsp:txBody>
      <dsp:txXfrm>
        <a:off x="3115877" y="1499816"/>
        <a:ext cx="1711606" cy="535053"/>
      </dsp:txXfrm>
    </dsp:sp>
    <dsp:sp modelId="{9134C1D7-8A97-4A58-9387-B7E73CD0F522}">
      <dsp:nvSpPr>
        <dsp:cNvPr id="0" name=""/>
        <dsp:cNvSpPr/>
      </dsp:nvSpPr>
      <dsp:spPr>
        <a:xfrm>
          <a:off x="932140" y="728895"/>
          <a:ext cx="3039861" cy="3039861"/>
        </a:xfrm>
        <a:custGeom>
          <a:avLst/>
          <a:gdLst/>
          <a:ahLst/>
          <a:cxnLst/>
          <a:rect l="0" t="0" r="0" b="0"/>
          <a:pathLst>
            <a:path>
              <a:moveTo>
                <a:pt x="3029440" y="1342253"/>
              </a:moveTo>
              <a:arcTo wR="1519930" hR="1519930" stAng="21197212" swAng="1654219"/>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2831872" y="2796878"/>
          <a:ext cx="1557661" cy="603867"/>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cy-GB" sz="1800" kern="1200" noProof="0" dirty="0">
              <a:latin typeface="Arial" panose="020B0604020202020204" pitchFamily="34" charset="0"/>
              <a:cs typeface="Arial" panose="020B0604020202020204" pitchFamily="34" charset="0"/>
            </a:rPr>
            <a:t>Cymhwysedd strategol</a:t>
          </a:r>
        </a:p>
      </dsp:txBody>
      <dsp:txXfrm>
        <a:off x="2861350" y="2826356"/>
        <a:ext cx="1498705" cy="544911"/>
      </dsp:txXfrm>
    </dsp:sp>
    <dsp:sp modelId="{7FB4609E-DC55-4AFA-AACC-C5766F042F4A}">
      <dsp:nvSpPr>
        <dsp:cNvPr id="0" name=""/>
        <dsp:cNvSpPr/>
      </dsp:nvSpPr>
      <dsp:spPr>
        <a:xfrm>
          <a:off x="998978" y="497191"/>
          <a:ext cx="3039861" cy="3039861"/>
        </a:xfrm>
        <a:custGeom>
          <a:avLst/>
          <a:gdLst/>
          <a:ahLst/>
          <a:cxnLst/>
          <a:rect l="0" t="0" r="0" b="0"/>
          <a:pathLst>
            <a:path>
              <a:moveTo>
                <a:pt x="2138129" y="2908462"/>
              </a:moveTo>
              <a:arcTo wR="1519930" hR="1519930" stAng="3960031" swAng="2726249"/>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622130" y="2805811"/>
          <a:ext cx="1557661" cy="621667"/>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cy-GB" sz="1800" kern="1200" noProof="0" dirty="0">
              <a:latin typeface="Arial" panose="020B0604020202020204" pitchFamily="34" charset="0"/>
              <a:cs typeface="Arial" panose="020B0604020202020204" pitchFamily="34" charset="0"/>
            </a:rPr>
            <a:t>Rhesymu rhesymegol</a:t>
          </a:r>
        </a:p>
      </dsp:txBody>
      <dsp:txXfrm>
        <a:off x="652477" y="2836158"/>
        <a:ext cx="1496967" cy="560973"/>
      </dsp:txXfrm>
    </dsp:sp>
    <dsp:sp modelId="{5A16D349-78E8-48BD-9D23-7C3DF98CEBAA}">
      <dsp:nvSpPr>
        <dsp:cNvPr id="0" name=""/>
        <dsp:cNvSpPr/>
      </dsp:nvSpPr>
      <dsp:spPr>
        <a:xfrm>
          <a:off x="1028925" y="771045"/>
          <a:ext cx="3039861" cy="3039861"/>
        </a:xfrm>
        <a:custGeom>
          <a:avLst/>
          <a:gdLst/>
          <a:ahLst/>
          <a:cxnLst/>
          <a:rect l="0" t="0" r="0" b="0"/>
          <a:pathLst>
            <a:path>
              <a:moveTo>
                <a:pt x="87331" y="2027718"/>
              </a:moveTo>
              <a:arcTo wR="1519930" hR="1519930" stAng="9628981" swAng="1676377"/>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257155" y="1455914"/>
          <a:ext cx="1557661" cy="605031"/>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cy-GB" sz="1800" kern="1200" noProof="0" dirty="0">
              <a:latin typeface="Arial" panose="020B0604020202020204" pitchFamily="34" charset="0"/>
              <a:cs typeface="Arial" panose="020B0604020202020204" pitchFamily="34" charset="0"/>
            </a:rPr>
            <a:t>Rhuglder</a:t>
          </a:r>
        </a:p>
      </dsp:txBody>
      <dsp:txXfrm>
        <a:off x="286690" y="1485449"/>
        <a:ext cx="1498591" cy="545961"/>
      </dsp:txXfrm>
    </dsp:sp>
    <dsp:sp modelId="{D2F6B432-B11E-4A49-ADDE-B323A55AC6C6}">
      <dsp:nvSpPr>
        <dsp:cNvPr id="0" name=""/>
        <dsp:cNvSpPr/>
      </dsp:nvSpPr>
      <dsp:spPr>
        <a:xfrm>
          <a:off x="922035" y="631114"/>
          <a:ext cx="3039861" cy="3039861"/>
        </a:xfrm>
        <a:custGeom>
          <a:avLst/>
          <a:gdLst/>
          <a:ahLst/>
          <a:cxnLst/>
          <a:rect l="0" t="0" r="0" b="0"/>
          <a:pathLst>
            <a:path>
              <a:moveTo>
                <a:pt x="172276" y="817067"/>
              </a:moveTo>
              <a:arcTo wR="1519930" hR="1519930" stAng="12452645" swAng="1958334"/>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975748" y="289461"/>
          <a:ext cx="1669704" cy="631003"/>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noProof="0" dirty="0">
              <a:latin typeface="Arial" panose="020B0604020202020204" pitchFamily="34" charset="0"/>
              <a:cs typeface="Arial" panose="020B0604020202020204" pitchFamily="34" charset="0"/>
            </a:rPr>
            <a:t>Conceptual understanding</a:t>
          </a:r>
        </a:p>
      </dsp:txBody>
      <dsp:txXfrm>
        <a:off x="2006551" y="320264"/>
        <a:ext cx="1608098" cy="569397"/>
      </dsp:txXfrm>
    </dsp:sp>
    <dsp:sp modelId="{5BBD79D9-7258-4E6B-B563-D9BB78C1C1CE}">
      <dsp:nvSpPr>
        <dsp:cNvPr id="0" name=""/>
        <dsp:cNvSpPr/>
      </dsp:nvSpPr>
      <dsp:spPr>
        <a:xfrm>
          <a:off x="1304978" y="720733"/>
          <a:ext cx="3256322" cy="3256322"/>
        </a:xfrm>
        <a:custGeom>
          <a:avLst/>
          <a:gdLst/>
          <a:ahLst/>
          <a:cxnLst/>
          <a:rect l="0" t="0" r="0" b="0"/>
          <a:pathLst>
            <a:path>
              <a:moveTo>
                <a:pt x="2349408" y="168465"/>
              </a:moveTo>
              <a:arcTo wR="1628161" hR="1628161" stAng="17777662" swAng="2093264"/>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468030" y="1572809"/>
          <a:ext cx="1896776" cy="635594"/>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noProof="0" dirty="0">
              <a:latin typeface="Arial" panose="020B0604020202020204" pitchFamily="34" charset="0"/>
              <a:cs typeface="Arial" panose="020B0604020202020204" pitchFamily="34" charset="0"/>
            </a:rPr>
            <a:t>Communicating with symbols</a:t>
          </a:r>
        </a:p>
      </dsp:txBody>
      <dsp:txXfrm>
        <a:off x="3499057" y="1603836"/>
        <a:ext cx="1834722" cy="573540"/>
      </dsp:txXfrm>
    </dsp:sp>
    <dsp:sp modelId="{9134C1D7-8A97-4A58-9387-B7E73CD0F522}">
      <dsp:nvSpPr>
        <dsp:cNvPr id="0" name=""/>
        <dsp:cNvSpPr/>
      </dsp:nvSpPr>
      <dsp:spPr>
        <a:xfrm>
          <a:off x="1160413" y="778445"/>
          <a:ext cx="3256322" cy="3256322"/>
        </a:xfrm>
        <a:custGeom>
          <a:avLst/>
          <a:gdLst/>
          <a:ahLst/>
          <a:cxnLst/>
          <a:rect l="0" t="0" r="0" b="0"/>
          <a:pathLst>
            <a:path>
              <a:moveTo>
                <a:pt x="3245156" y="1437810"/>
              </a:moveTo>
              <a:arcTo wR="1628161" hR="1628161" stAng="21197167" swAng="1653257"/>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94885" y="2993234"/>
          <a:ext cx="1669704" cy="647303"/>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noProof="0" dirty="0">
              <a:latin typeface="Arial" panose="020B0604020202020204" pitchFamily="34" charset="0"/>
              <a:cs typeface="Arial" panose="020B0604020202020204" pitchFamily="34" charset="0"/>
            </a:rPr>
            <a:t>Strategic competence</a:t>
          </a:r>
        </a:p>
      </dsp:txBody>
      <dsp:txXfrm>
        <a:off x="3226484" y="3024833"/>
        <a:ext cx="1606506" cy="584105"/>
      </dsp:txXfrm>
    </dsp:sp>
    <dsp:sp modelId="{7FB4609E-DC55-4AFA-AACC-C5766F042F4A}">
      <dsp:nvSpPr>
        <dsp:cNvPr id="0" name=""/>
        <dsp:cNvSpPr/>
      </dsp:nvSpPr>
      <dsp:spPr>
        <a:xfrm>
          <a:off x="1232083" y="529982"/>
          <a:ext cx="3256322" cy="3256322"/>
        </a:xfrm>
        <a:custGeom>
          <a:avLst/>
          <a:gdLst/>
          <a:ahLst/>
          <a:cxnLst/>
          <a:rect l="0" t="0" r="0" b="0"/>
          <a:pathLst>
            <a:path>
              <a:moveTo>
                <a:pt x="2289845" y="3115804"/>
              </a:moveTo>
              <a:arcTo wR="1628161" hR="1628161" stAng="3961267" swAng="2723602"/>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27792" y="3002797"/>
          <a:ext cx="1669704" cy="666383"/>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noProof="0" dirty="0">
              <a:latin typeface="Arial" panose="020B0604020202020204" pitchFamily="34" charset="0"/>
              <a:cs typeface="Arial" panose="020B0604020202020204" pitchFamily="34" charset="0"/>
            </a:rPr>
            <a:t>Logical reasoning</a:t>
          </a:r>
        </a:p>
      </dsp:txBody>
      <dsp:txXfrm>
        <a:off x="860322" y="3035327"/>
        <a:ext cx="1604644" cy="601323"/>
      </dsp:txXfrm>
    </dsp:sp>
    <dsp:sp modelId="{5A16D349-78E8-48BD-9D23-7C3DF98CEBAA}">
      <dsp:nvSpPr>
        <dsp:cNvPr id="0" name=""/>
        <dsp:cNvSpPr/>
      </dsp:nvSpPr>
      <dsp:spPr>
        <a:xfrm>
          <a:off x="1264139" y="823638"/>
          <a:ext cx="3256322" cy="3256322"/>
        </a:xfrm>
        <a:custGeom>
          <a:avLst/>
          <a:gdLst/>
          <a:ahLst/>
          <a:cxnLst/>
          <a:rect l="0" t="0" r="0" b="0"/>
          <a:pathLst>
            <a:path>
              <a:moveTo>
                <a:pt x="93374" y="2171612"/>
              </a:moveTo>
              <a:arcTo wR="1628161" hR="1628161" stAng="9630089" swAng="1675396"/>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36828" y="1556783"/>
          <a:ext cx="1669704" cy="648550"/>
        </a:xfrm>
        <a:prstGeom prst="round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noProof="0" dirty="0">
              <a:latin typeface="Arial" panose="020B0604020202020204" pitchFamily="34" charset="0"/>
              <a:cs typeface="Arial" panose="020B0604020202020204" pitchFamily="34" charset="0"/>
            </a:rPr>
            <a:t>Fluency</a:t>
          </a:r>
        </a:p>
      </dsp:txBody>
      <dsp:txXfrm>
        <a:off x="468488" y="1588443"/>
        <a:ext cx="1606384" cy="585230"/>
      </dsp:txXfrm>
    </dsp:sp>
    <dsp:sp modelId="{D2F6B432-B11E-4A49-ADDE-B323A55AC6C6}">
      <dsp:nvSpPr>
        <dsp:cNvPr id="0" name=""/>
        <dsp:cNvSpPr/>
      </dsp:nvSpPr>
      <dsp:spPr>
        <a:xfrm>
          <a:off x="1149470" y="673658"/>
          <a:ext cx="3256322" cy="3256322"/>
        </a:xfrm>
        <a:custGeom>
          <a:avLst/>
          <a:gdLst/>
          <a:ahLst/>
          <a:cxnLst/>
          <a:rect l="0" t="0" r="0" b="0"/>
          <a:pathLst>
            <a:path>
              <a:moveTo>
                <a:pt x="184751" y="874850"/>
              </a:moveTo>
              <a:arcTo wR="1628161" hR="1628161" stAng="12453594" swAng="1956392"/>
            </a:path>
          </a:pathLst>
        </a:custGeom>
        <a:noFill/>
        <a:ln w="19050" cap="flat" cmpd="sng" algn="ctr">
          <a:solidFill>
            <a:schemeClr val="accent1"/>
          </a:solidFill>
          <a:prstDash val="solid"/>
        </a:ln>
        <a:effectLst>
          <a:outerShdw blurRad="50800" dist="12700" dir="5400000" algn="ctr" rotWithShape="0">
            <a:srgbClr val="000000">
              <a:alpha val="50000"/>
            </a:srgbClr>
          </a:outerShdw>
        </a:effectLst>
      </dsp:spPr>
      <dsp:style>
        <a:lnRef idx="3">
          <a:schemeClr val="accent1"/>
        </a:lnRef>
        <a:fillRef idx="0">
          <a:schemeClr val="accent1"/>
        </a:fillRef>
        <a:effectRef idx="2">
          <a:schemeClr val="accent1"/>
        </a:effectRef>
        <a:fontRef idx="minor">
          <a:schemeClr val="tx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E1B52-3878-498F-A576-7FF13F40F473}" type="datetimeFigureOut">
              <a:rPr lang="en-GB" smtClean="0"/>
              <a:t>24/09/2020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426994-F8B6-4F53-8F27-71939D99F1E5}" type="slidenum">
              <a:rPr lang="en-GB" smtClean="0"/>
              <a:t>‹#›</a:t>
            </a:fld>
            <a:endParaRPr lang="en-GB"/>
          </a:p>
        </p:txBody>
      </p:sp>
    </p:spTree>
    <p:extLst>
      <p:ext uri="{BB962C8B-B14F-4D97-AF65-F5344CB8AC3E}">
        <p14:creationId xmlns:p14="http://schemas.microsoft.com/office/powerpoint/2010/main" val="3557581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youtu.be/j35GF8i-2f8"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youtu.be/VP08Xhf2XiA"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learningspy.co.uk/featured/secret-numeracy/"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8870321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13</a:t>
            </a:fld>
            <a:endParaRPr lang="en-GB"/>
          </a:p>
        </p:txBody>
      </p:sp>
    </p:spTree>
    <p:extLst>
      <p:ext uri="{BB962C8B-B14F-4D97-AF65-F5344CB8AC3E}">
        <p14:creationId xmlns:p14="http://schemas.microsoft.com/office/powerpoint/2010/main" val="3009071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14</a:t>
            </a:fld>
            <a:endParaRPr lang="en-GB"/>
          </a:p>
        </p:txBody>
      </p:sp>
    </p:spTree>
    <p:extLst>
      <p:ext uri="{BB962C8B-B14F-4D97-AF65-F5344CB8AC3E}">
        <p14:creationId xmlns:p14="http://schemas.microsoft.com/office/powerpoint/2010/main" val="2277411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B125C716-4C9A-44D6-9FBB-D3072A14FA2B}" type="slidenum">
              <a:rPr lang="en-GB" smtClean="0"/>
              <a:t>17</a:t>
            </a:fld>
            <a:endParaRPr lang="en-GB"/>
          </a:p>
        </p:txBody>
      </p:sp>
    </p:spTree>
    <p:extLst>
      <p:ext uri="{BB962C8B-B14F-4D97-AF65-F5344CB8AC3E}">
        <p14:creationId xmlns:p14="http://schemas.microsoft.com/office/powerpoint/2010/main" val="4072637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3"/>
              </a:rPr>
              <a:t>https://youtu.be/j35GF8i-2f8</a:t>
            </a:r>
            <a:endParaRPr lang="en-GB" dirty="0" smtClean="0">
              <a:hlinkClick r:id="rId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4"/>
              </a:rPr>
              <a:t>https://youtu.be/VP08Xhf2XiA</a:t>
            </a:r>
            <a:endParaRPr lang="en-GB" dirty="0" smtClean="0"/>
          </a:p>
          <a:p>
            <a:endParaRPr lang="en-GB" dirty="0"/>
          </a:p>
        </p:txBody>
      </p:sp>
      <p:sp>
        <p:nvSpPr>
          <p:cNvPr id="4" name="Slide Number Placeholder 3"/>
          <p:cNvSpPr>
            <a:spLocks noGrp="1"/>
          </p:cNvSpPr>
          <p:nvPr>
            <p:ph type="sldNum" sz="quarter" idx="10"/>
          </p:nvPr>
        </p:nvSpPr>
        <p:spPr/>
        <p:txBody>
          <a:bodyPr/>
          <a:lstStyle/>
          <a:p>
            <a:fld id="{70426994-F8B6-4F53-8F27-71939D99F1E5}" type="slidenum">
              <a:rPr lang="en-GB" smtClean="0"/>
              <a:t>18</a:t>
            </a:fld>
            <a:endParaRPr lang="en-GB"/>
          </a:p>
        </p:txBody>
      </p:sp>
    </p:spTree>
    <p:extLst>
      <p:ext uri="{BB962C8B-B14F-4D97-AF65-F5344CB8AC3E}">
        <p14:creationId xmlns:p14="http://schemas.microsoft.com/office/powerpoint/2010/main" val="275646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19</a:t>
            </a:fld>
            <a:endParaRPr lang="en-GB"/>
          </a:p>
        </p:txBody>
      </p:sp>
    </p:spTree>
    <p:extLst>
      <p:ext uri="{BB962C8B-B14F-4D97-AF65-F5344CB8AC3E}">
        <p14:creationId xmlns:p14="http://schemas.microsoft.com/office/powerpoint/2010/main" val="2255039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Possible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Which of the 4 strands do you think may relate more to your subject area? Is there more than one? Which of the strands sound the</a:t>
            </a:r>
            <a:r>
              <a:rPr lang="en-GB" i="0" baseline="0" dirty="0" smtClean="0">
                <a:latin typeface="Arial" panose="020B0604020202020204" pitchFamily="34" charset="0"/>
                <a:cs typeface="Arial" panose="020B0604020202020204" pitchFamily="34" charset="0"/>
              </a:rPr>
              <a:t> most challenging to incorporate across the curriculum? Students may fear that this first strand is difficult to interpret, there are some explanations on what these elements mean on slides 13 +14 for students to refer to.</a:t>
            </a:r>
            <a:endParaRPr lang="en-GB" i="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In</a:t>
            </a:r>
            <a:r>
              <a:rPr lang="en-GB" i="0" baseline="0" dirty="0" smtClean="0">
                <a:latin typeface="Arial" panose="020B0604020202020204" pitchFamily="34" charset="0"/>
                <a:cs typeface="Arial" panose="020B0604020202020204" pitchFamily="34" charset="0"/>
              </a:rPr>
              <a:t> the table: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Here are the five proficiencies that were developed for the Welsh context. They are highly interconnected and interdependent. We do not see any one proficiency as more important or less important than any other, which is why they are being presented in this way. Children will develop their mathematical proficiencies at different times and may be developing several at the same time. For example, as a child becomes more fluent in adding two-digit numbers, they will be developing their conceptual understanding of place value.</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i="0" kern="1200" dirty="0" smtClean="0">
                <a:solidFill>
                  <a:schemeClr val="tx1"/>
                </a:solidFill>
                <a:effectLst/>
                <a:latin typeface="+mn-lt"/>
                <a:ea typeface="+mn-ea"/>
                <a:cs typeface="+mn-cs"/>
              </a:rPr>
              <a:t>Dyma'r pum hyfedredd rydym wedi'u datblygu ar gyfer y cyd-destun Cymreig. Mae cysylltiadau agos iawn rhyngddynt ac maent yn </a:t>
            </a:r>
            <a:r>
              <a:rPr lang="cy-GB" sz="1200" i="0" kern="1200" dirty="0" err="1" smtClean="0">
                <a:solidFill>
                  <a:schemeClr val="tx1"/>
                </a:solidFill>
                <a:effectLst/>
                <a:latin typeface="+mn-lt"/>
                <a:ea typeface="+mn-ea"/>
                <a:cs typeface="+mn-cs"/>
              </a:rPr>
              <a:t>rhyngddibynnol</a:t>
            </a:r>
            <a:r>
              <a:rPr lang="cy-GB" sz="1200" i="0" kern="1200" dirty="0" smtClean="0">
                <a:solidFill>
                  <a:schemeClr val="tx1"/>
                </a:solidFill>
                <a:effectLst/>
                <a:latin typeface="+mn-lt"/>
                <a:ea typeface="+mn-ea"/>
                <a:cs typeface="+mn-cs"/>
              </a:rPr>
              <a:t> ac maent wedi'u cynnwys yn ein holl ddatganiadau o’r hyn sy'n bwysig. Caiff pob hyfedredd ei gyflwyno yn gylchol, gan nad ydym yn ystyried bod unrhyw hyfedredd yn bwysicach neu'n llai pwysig na'r llall.  Bydd y dysgwyr yn datblygu eu </a:t>
            </a:r>
            <a:r>
              <a:rPr lang="cy-GB" sz="1200" i="0" kern="1200" dirty="0" err="1" smtClean="0">
                <a:solidFill>
                  <a:schemeClr val="tx1"/>
                </a:solidFill>
                <a:effectLst/>
                <a:latin typeface="+mn-lt"/>
                <a:ea typeface="+mn-ea"/>
                <a:cs typeface="+mn-cs"/>
              </a:rPr>
              <a:t>hyfedreddau</a:t>
            </a:r>
            <a:r>
              <a:rPr lang="cy-GB" sz="1200" i="0" kern="1200" dirty="0" smtClean="0">
                <a:solidFill>
                  <a:schemeClr val="tx1"/>
                </a:solidFill>
                <a:effectLst/>
                <a:latin typeface="+mn-lt"/>
                <a:ea typeface="+mn-ea"/>
                <a:cs typeface="+mn-cs"/>
              </a:rPr>
              <a:t> mathemategol ar wahanol amseroedd, ac mae'n bosibl y byddant yn datblygu sawl un ar yr un pryd. Er enghraifft, pan fydd plentyn yn ei chael hi'n haws ychwanegu rhifau dau ddigid, byddant yn meithrin eu dealltwriaeth gysyniadol o werth lle.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25</a:t>
            </a:fld>
            <a:endParaRPr lang="en-GB"/>
          </a:p>
        </p:txBody>
      </p:sp>
    </p:spTree>
    <p:extLst>
      <p:ext uri="{BB962C8B-B14F-4D97-AF65-F5344CB8AC3E}">
        <p14:creationId xmlns:p14="http://schemas.microsoft.com/office/powerpoint/2010/main" val="1253084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Possible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Now that you have seen the</a:t>
            </a:r>
            <a:r>
              <a:rPr lang="en-GB" i="0" baseline="0" dirty="0" smtClean="0">
                <a:latin typeface="Arial" panose="020B0604020202020204" pitchFamily="34" charset="0"/>
                <a:cs typeface="Arial" panose="020B0604020202020204" pitchFamily="34" charset="0"/>
              </a:rPr>
              <a:t> </a:t>
            </a:r>
            <a:r>
              <a:rPr lang="en-GB" i="0" u="sng" baseline="0" dirty="0" smtClean="0">
                <a:latin typeface="Arial" panose="020B0604020202020204" pitchFamily="34" charset="0"/>
                <a:cs typeface="Arial" panose="020B0604020202020204" pitchFamily="34" charset="0"/>
              </a:rPr>
              <a:t>elements</a:t>
            </a:r>
            <a:r>
              <a:rPr lang="en-GB" i="0" dirty="0" smtClean="0">
                <a:latin typeface="Arial" panose="020B0604020202020204" pitchFamily="34" charset="0"/>
                <a:cs typeface="Arial" panose="020B0604020202020204" pitchFamily="34" charset="0"/>
              </a:rPr>
              <a:t> of each of the 4 strands</a:t>
            </a:r>
            <a:r>
              <a:rPr lang="en-GB" i="0" baseline="0" dirty="0" smtClean="0">
                <a:latin typeface="Arial" panose="020B0604020202020204" pitchFamily="34" charset="0"/>
                <a:cs typeface="Arial" panose="020B0604020202020204" pitchFamily="34" charset="0"/>
              </a:rPr>
              <a:t>, does this help you to think of a numeracy task that would suit your subject….or do you need more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smtClean="0">
                <a:latin typeface="Arial" panose="020B0604020202020204" pitchFamily="34" charset="0"/>
                <a:cs typeface="Arial" panose="020B0604020202020204" pitchFamily="34" charset="0"/>
              </a:rPr>
              <a:t>The next 3 slides (after the welsh version) give explanations of the 5 proficiencies for the first strand ‘developing mathematical proficiency’.</a:t>
            </a:r>
            <a:endParaRPr lang="en-GB" i="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smtClean="0">
                <a:latin typeface="Arial" panose="020B0604020202020204" pitchFamily="34" charset="0"/>
                <a:cs typeface="Arial" panose="020B0604020202020204" pitchFamily="34" charset="0"/>
              </a:rPr>
              <a:t> </a:t>
            </a:r>
            <a:endParaRPr lang="en-GB" i="0" dirty="0">
              <a:latin typeface="Arial" panose="020B0604020202020204" pitchFamily="34" charset="0"/>
              <a:cs typeface="Arial" panose="020B0604020202020204" pitchFamily="34" charset="0"/>
            </a:endParaRPr>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066798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Possible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Which of the 4 strands do you think may relate more to your subject area? Is there more than one? Which of the strands sound the</a:t>
            </a:r>
            <a:r>
              <a:rPr lang="en-GB" i="0" baseline="0" dirty="0" smtClean="0">
                <a:latin typeface="Arial" panose="020B0604020202020204" pitchFamily="34" charset="0"/>
                <a:cs typeface="Arial" panose="020B0604020202020204" pitchFamily="34" charset="0"/>
              </a:rPr>
              <a:t> most challenging to incorporate across the curriculum? ? Students may fear that this first strand is difficult to interpret, there are some explanations on what these elements mean on the next slides 13 +14 for students to refer to.</a:t>
            </a:r>
            <a:endParaRPr lang="en-GB" i="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In</a:t>
            </a:r>
            <a:r>
              <a:rPr lang="en-GB" i="0" baseline="0" dirty="0" smtClean="0">
                <a:latin typeface="Arial" panose="020B0604020202020204" pitchFamily="34" charset="0"/>
                <a:cs typeface="Arial" panose="020B0604020202020204" pitchFamily="34" charset="0"/>
              </a:rPr>
              <a:t> the table: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Here are the five proficiencies that were developed for the Welsh context. They are highly interconnected and interdependent. We do not see any one proficiency as more important or less important than any other, which is why they are being presented in this way. Children will develop their mathematical proficiencies at different times and may be developing several at the same time. For example, as a child becomes more fluent in adding two-digit numbers, they will be developing their conceptual understanding of place value.</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i="0" kern="1200" dirty="0" smtClean="0">
                <a:solidFill>
                  <a:schemeClr val="tx1"/>
                </a:solidFill>
                <a:effectLst/>
                <a:latin typeface="+mn-lt"/>
                <a:ea typeface="+mn-ea"/>
                <a:cs typeface="+mn-cs"/>
              </a:rPr>
              <a:t>Dyma'r pum hyfedredd rydym wedi'u datblygu ar gyfer y cyd-destun Cymreig. Mae cysylltiadau agos iawn rhyngddynt ac maent yn </a:t>
            </a:r>
            <a:r>
              <a:rPr lang="cy-GB" sz="1200" i="0" kern="1200" dirty="0" err="1" smtClean="0">
                <a:solidFill>
                  <a:schemeClr val="tx1"/>
                </a:solidFill>
                <a:effectLst/>
                <a:latin typeface="+mn-lt"/>
                <a:ea typeface="+mn-ea"/>
                <a:cs typeface="+mn-cs"/>
              </a:rPr>
              <a:t>rhyngddibynnol</a:t>
            </a:r>
            <a:r>
              <a:rPr lang="cy-GB" sz="1200" i="0" kern="1200" dirty="0" smtClean="0">
                <a:solidFill>
                  <a:schemeClr val="tx1"/>
                </a:solidFill>
                <a:effectLst/>
                <a:latin typeface="+mn-lt"/>
                <a:ea typeface="+mn-ea"/>
                <a:cs typeface="+mn-cs"/>
              </a:rPr>
              <a:t> ac maent wedi'u cynnwys yn ein holl ddatganiadau o’r hyn sy'n bwysig. Caiff pob hyfedredd ei gyflwyno yn gylchol, gan nad ydym yn ystyried bod unrhyw hyfedredd yn bwysicach neu'n llai pwysig na'r llall.  Bydd y dysgwyr yn datblygu eu </a:t>
            </a:r>
            <a:r>
              <a:rPr lang="cy-GB" sz="1200" i="0" kern="1200" dirty="0" err="1" smtClean="0">
                <a:solidFill>
                  <a:schemeClr val="tx1"/>
                </a:solidFill>
                <a:effectLst/>
                <a:latin typeface="+mn-lt"/>
                <a:ea typeface="+mn-ea"/>
                <a:cs typeface="+mn-cs"/>
              </a:rPr>
              <a:t>hyfedreddau</a:t>
            </a:r>
            <a:r>
              <a:rPr lang="cy-GB" sz="1200" i="0" kern="1200" dirty="0" smtClean="0">
                <a:solidFill>
                  <a:schemeClr val="tx1"/>
                </a:solidFill>
                <a:effectLst/>
                <a:latin typeface="+mn-lt"/>
                <a:ea typeface="+mn-ea"/>
                <a:cs typeface="+mn-cs"/>
              </a:rPr>
              <a:t> mathemategol ar wahanol amseroedd, ac mae'n bosibl y byddant yn datblygu sawl un ar yr un pryd. Er enghraifft, pan fydd plentyn yn ei chael hi'n haws ychwanegu rhifau dau ddigid, byddant yn meithrin eu dealltwriaeth gysyniadol o werth lle.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27</a:t>
            </a:fld>
            <a:endParaRPr lang="en-GB"/>
          </a:p>
        </p:txBody>
      </p:sp>
    </p:spTree>
    <p:extLst>
      <p:ext uri="{BB962C8B-B14F-4D97-AF65-F5344CB8AC3E}">
        <p14:creationId xmlns:p14="http://schemas.microsoft.com/office/powerpoint/2010/main" val="13192600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Possible questions: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Now that you have seen the</a:t>
            </a:r>
            <a:r>
              <a:rPr lang="en-GB" i="0" baseline="0" dirty="0" smtClean="0">
                <a:latin typeface="Arial" panose="020B0604020202020204" pitchFamily="34" charset="0"/>
                <a:cs typeface="Arial" panose="020B0604020202020204" pitchFamily="34" charset="0"/>
              </a:rPr>
              <a:t> </a:t>
            </a:r>
            <a:r>
              <a:rPr lang="en-GB" i="0" u="sng" baseline="0" dirty="0" smtClean="0">
                <a:latin typeface="Arial" panose="020B0604020202020204" pitchFamily="34" charset="0"/>
                <a:cs typeface="Arial" panose="020B0604020202020204" pitchFamily="34" charset="0"/>
              </a:rPr>
              <a:t>elements</a:t>
            </a:r>
            <a:r>
              <a:rPr lang="en-GB" i="0" dirty="0" smtClean="0">
                <a:latin typeface="Arial" panose="020B0604020202020204" pitchFamily="34" charset="0"/>
                <a:cs typeface="Arial" panose="020B0604020202020204" pitchFamily="34" charset="0"/>
              </a:rPr>
              <a:t> of each of the 4 strands</a:t>
            </a:r>
            <a:r>
              <a:rPr lang="en-GB" i="0" baseline="0" dirty="0" smtClean="0">
                <a:latin typeface="Arial" panose="020B0604020202020204" pitchFamily="34" charset="0"/>
                <a:cs typeface="Arial" panose="020B0604020202020204" pitchFamily="34" charset="0"/>
              </a:rPr>
              <a:t>, does this help you to think of a numeracy task that would suit your subject….or do you need more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i="0" baseline="0" dirty="0" smtClean="0">
                <a:latin typeface="Arial" panose="020B0604020202020204" pitchFamily="34" charset="0"/>
                <a:cs typeface="Arial" panose="020B0604020202020204" pitchFamily="34" charset="0"/>
              </a:rPr>
              <a:t>The next 3 slides give explanations of the 5 proficiencies for the first strand ‘developing mathematical proficiency’.</a:t>
            </a:r>
            <a:endParaRPr lang="en-GB" i="0" dirty="0">
              <a:latin typeface="Arial" panose="020B0604020202020204" pitchFamily="34" charset="0"/>
              <a:cs typeface="Arial" panose="020B0604020202020204" pitchFamily="34" charset="0"/>
            </a:endParaRPr>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810088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r>
              <a:rPr lang="cy-GB" sz="1200" i="0" kern="1200" dirty="0" err="1" smtClean="0">
                <a:solidFill>
                  <a:schemeClr val="tx1"/>
                </a:solidFill>
                <a:effectLst/>
                <a:latin typeface="+mn-lt"/>
                <a:ea typeface="+mn-ea"/>
                <a:cs typeface="+mn-cs"/>
              </a:rPr>
              <a:t>Taking</a:t>
            </a:r>
            <a:r>
              <a:rPr lang="cy-GB" sz="1200" i="0" kern="1200" dirty="0" smtClean="0">
                <a:solidFill>
                  <a:schemeClr val="tx1"/>
                </a:solidFill>
                <a:effectLst/>
                <a:latin typeface="+mn-lt"/>
                <a:ea typeface="+mn-ea"/>
                <a:cs typeface="+mn-cs"/>
              </a:rPr>
              <a:t> a </a:t>
            </a:r>
            <a:r>
              <a:rPr lang="cy-GB" sz="1200" i="0" kern="1200" dirty="0" err="1" smtClean="0">
                <a:solidFill>
                  <a:schemeClr val="tx1"/>
                </a:solidFill>
                <a:effectLst/>
                <a:latin typeface="+mn-lt"/>
                <a:ea typeface="+mn-ea"/>
                <a:cs typeface="+mn-cs"/>
              </a:rPr>
              <a:t>closer</a:t>
            </a:r>
            <a:r>
              <a:rPr lang="cy-GB" sz="1200" i="0" kern="1200" dirty="0" smtClean="0">
                <a:solidFill>
                  <a:schemeClr val="tx1"/>
                </a:solidFill>
                <a:effectLst/>
                <a:latin typeface="+mn-lt"/>
                <a:ea typeface="+mn-ea"/>
                <a:cs typeface="+mn-cs"/>
              </a:rPr>
              <a:t> </a:t>
            </a:r>
            <a:r>
              <a:rPr lang="cy-GB" sz="1200" i="0" kern="1200" dirty="0" err="1" smtClean="0">
                <a:solidFill>
                  <a:schemeClr val="tx1"/>
                </a:solidFill>
                <a:effectLst/>
                <a:latin typeface="+mn-lt"/>
                <a:ea typeface="+mn-ea"/>
                <a:cs typeface="+mn-cs"/>
              </a:rPr>
              <a:t>look</a:t>
            </a:r>
            <a:r>
              <a:rPr lang="cy-GB" sz="1200" i="0" kern="1200" dirty="0" smtClean="0">
                <a:solidFill>
                  <a:schemeClr val="tx1"/>
                </a:solidFill>
                <a:effectLst/>
                <a:latin typeface="+mn-lt"/>
                <a:ea typeface="+mn-ea"/>
                <a:cs typeface="+mn-cs"/>
              </a:rPr>
              <a:t> at </a:t>
            </a:r>
            <a:r>
              <a:rPr lang="cy-GB" sz="1200" i="0" kern="1200" dirty="0" err="1" smtClean="0">
                <a:solidFill>
                  <a:schemeClr val="tx1"/>
                </a:solidFill>
                <a:effectLst/>
                <a:latin typeface="+mn-lt"/>
                <a:ea typeface="+mn-ea"/>
                <a:cs typeface="+mn-cs"/>
              </a:rPr>
              <a:t>what</a:t>
            </a:r>
            <a:r>
              <a:rPr lang="cy-GB" sz="1200" i="0" kern="1200" dirty="0" smtClean="0">
                <a:solidFill>
                  <a:schemeClr val="tx1"/>
                </a:solidFill>
                <a:effectLst/>
                <a:latin typeface="+mn-lt"/>
                <a:ea typeface="+mn-ea"/>
                <a:cs typeface="+mn-cs"/>
              </a:rPr>
              <a:t> </a:t>
            </a:r>
            <a:r>
              <a:rPr lang="cy-GB" sz="1200" i="0" kern="1200" dirty="0" err="1" smtClean="0">
                <a:solidFill>
                  <a:schemeClr val="tx1"/>
                </a:solidFill>
                <a:effectLst/>
                <a:latin typeface="+mn-lt"/>
                <a:ea typeface="+mn-ea"/>
                <a:cs typeface="+mn-cs"/>
              </a:rPr>
              <a:t>these</a:t>
            </a:r>
            <a:r>
              <a:rPr lang="cy-GB" sz="1200" i="0" kern="1200" dirty="0" smtClean="0">
                <a:solidFill>
                  <a:schemeClr val="tx1"/>
                </a:solidFill>
                <a:effectLst/>
                <a:latin typeface="+mn-lt"/>
                <a:ea typeface="+mn-ea"/>
                <a:cs typeface="+mn-cs"/>
              </a:rPr>
              <a:t> </a:t>
            </a:r>
            <a:r>
              <a:rPr lang="cy-GB" sz="1200" i="0" kern="1200" dirty="0" err="1" smtClean="0">
                <a:solidFill>
                  <a:schemeClr val="tx1"/>
                </a:solidFill>
                <a:effectLst/>
                <a:latin typeface="+mn-lt"/>
                <a:ea typeface="+mn-ea"/>
                <a:cs typeface="+mn-cs"/>
              </a:rPr>
              <a:t>mean</a:t>
            </a:r>
            <a:r>
              <a:rPr lang="cy-GB" sz="1200" i="0" kern="1200" dirty="0" smtClean="0">
                <a:solidFill>
                  <a:schemeClr val="tx1"/>
                </a:solidFill>
                <a:effectLst/>
                <a:latin typeface="+mn-lt"/>
                <a:ea typeface="+mn-ea"/>
                <a:cs typeface="+mn-cs"/>
              </a:rPr>
              <a:t>. The </a:t>
            </a:r>
            <a:r>
              <a:rPr lang="cy-GB" sz="1200" i="0" kern="1200" dirty="0" err="1" smtClean="0">
                <a:solidFill>
                  <a:schemeClr val="tx1"/>
                </a:solidFill>
                <a:effectLst/>
                <a:latin typeface="+mn-lt"/>
                <a:ea typeface="+mn-ea"/>
                <a:cs typeface="+mn-cs"/>
              </a:rPr>
              <a:t>next</a:t>
            </a:r>
            <a:r>
              <a:rPr lang="cy-GB" sz="1200" i="0" kern="1200" dirty="0" smtClean="0">
                <a:solidFill>
                  <a:schemeClr val="tx1"/>
                </a:solidFill>
                <a:effectLst/>
                <a:latin typeface="+mn-lt"/>
                <a:ea typeface="+mn-ea"/>
                <a:cs typeface="+mn-cs"/>
              </a:rPr>
              <a:t> </a:t>
            </a:r>
            <a:r>
              <a:rPr lang="cy-GB" sz="1200" i="0" kern="1200" dirty="0" err="1" smtClean="0">
                <a:solidFill>
                  <a:schemeClr val="tx1"/>
                </a:solidFill>
                <a:effectLst/>
                <a:latin typeface="+mn-lt"/>
                <a:ea typeface="+mn-ea"/>
                <a:cs typeface="+mn-cs"/>
              </a:rPr>
              <a:t>few</a:t>
            </a:r>
            <a:r>
              <a:rPr lang="cy-GB" sz="1200" i="0" kern="1200" dirty="0" smtClean="0">
                <a:solidFill>
                  <a:schemeClr val="tx1"/>
                </a:solidFill>
                <a:effectLst/>
                <a:latin typeface="+mn-lt"/>
                <a:ea typeface="+mn-ea"/>
                <a:cs typeface="+mn-cs"/>
              </a:rPr>
              <a:t> </a:t>
            </a:r>
            <a:r>
              <a:rPr lang="cy-GB" sz="1200" i="0" kern="1200" dirty="0" err="1" smtClean="0">
                <a:solidFill>
                  <a:schemeClr val="tx1"/>
                </a:solidFill>
                <a:effectLst/>
                <a:latin typeface="+mn-lt"/>
                <a:ea typeface="+mn-ea"/>
                <a:cs typeface="+mn-cs"/>
              </a:rPr>
              <a:t>slides</a:t>
            </a:r>
            <a:r>
              <a:rPr lang="cy-GB" sz="1200" i="0" kern="1200" dirty="0" smtClean="0">
                <a:solidFill>
                  <a:schemeClr val="tx1"/>
                </a:solidFill>
                <a:effectLst/>
                <a:latin typeface="+mn-lt"/>
                <a:ea typeface="+mn-ea"/>
                <a:cs typeface="+mn-cs"/>
              </a:rPr>
              <a:t> </a:t>
            </a:r>
            <a:r>
              <a:rPr lang="cy-GB" sz="1200" i="0" kern="1200" dirty="0" err="1" smtClean="0">
                <a:solidFill>
                  <a:schemeClr val="tx1"/>
                </a:solidFill>
                <a:effectLst/>
                <a:latin typeface="+mn-lt"/>
                <a:ea typeface="+mn-ea"/>
                <a:cs typeface="+mn-cs"/>
              </a:rPr>
              <a:t>give</a:t>
            </a:r>
            <a:r>
              <a:rPr lang="cy-GB" sz="1200" i="0" kern="1200" dirty="0" smtClean="0">
                <a:solidFill>
                  <a:schemeClr val="tx1"/>
                </a:solidFill>
                <a:effectLst/>
                <a:latin typeface="+mn-lt"/>
                <a:ea typeface="+mn-ea"/>
                <a:cs typeface="+mn-cs"/>
              </a:rPr>
              <a:t> a </a:t>
            </a:r>
            <a:r>
              <a:rPr lang="cy-GB" sz="1200" i="0" kern="1200" dirty="0" err="1" smtClean="0">
                <a:solidFill>
                  <a:schemeClr val="tx1"/>
                </a:solidFill>
                <a:effectLst/>
                <a:latin typeface="+mn-lt"/>
                <a:ea typeface="+mn-ea"/>
                <a:cs typeface="+mn-cs"/>
              </a:rPr>
              <a:t>description</a:t>
            </a:r>
            <a:r>
              <a:rPr lang="cy-GB" sz="1200" i="0" kern="1200" baseline="0" dirty="0" smtClean="0">
                <a:solidFill>
                  <a:schemeClr val="tx1"/>
                </a:solidFill>
                <a:effectLst/>
                <a:latin typeface="+mn-lt"/>
                <a:ea typeface="+mn-ea"/>
                <a:cs typeface="+mn-cs"/>
              </a:rPr>
              <a:t> of </a:t>
            </a:r>
            <a:r>
              <a:rPr lang="cy-GB" sz="1200" i="0" kern="1200" baseline="0" dirty="0" err="1" smtClean="0">
                <a:solidFill>
                  <a:schemeClr val="tx1"/>
                </a:solidFill>
                <a:effectLst/>
                <a:latin typeface="+mn-lt"/>
                <a:ea typeface="+mn-ea"/>
                <a:cs typeface="+mn-cs"/>
              </a:rPr>
              <a:t>each</a:t>
            </a:r>
            <a:r>
              <a:rPr lang="cy-GB" sz="1200" i="0" kern="1200" baseline="0" dirty="0" smtClean="0">
                <a:solidFill>
                  <a:schemeClr val="tx1"/>
                </a:solidFill>
                <a:effectLst/>
                <a:latin typeface="+mn-lt"/>
                <a:ea typeface="+mn-ea"/>
                <a:cs typeface="+mn-cs"/>
              </a:rPr>
              <a:t> of the </a:t>
            </a:r>
            <a:r>
              <a:rPr lang="cy-GB" sz="1200" i="0" kern="1200" baseline="0" dirty="0" err="1" smtClean="0">
                <a:solidFill>
                  <a:schemeClr val="tx1"/>
                </a:solidFill>
                <a:effectLst/>
                <a:latin typeface="+mn-lt"/>
                <a:ea typeface="+mn-ea"/>
                <a:cs typeface="+mn-cs"/>
              </a:rPr>
              <a:t>proficiencies</a:t>
            </a:r>
            <a:r>
              <a:rPr lang="cy-GB" sz="1200" i="0" kern="1200" baseline="0" dirty="0" smtClean="0">
                <a:solidFill>
                  <a:schemeClr val="tx1"/>
                </a:solidFill>
                <a:effectLst/>
                <a:latin typeface="+mn-lt"/>
                <a:ea typeface="+mn-ea"/>
                <a:cs typeface="+mn-cs"/>
              </a:rPr>
              <a:t> to </a:t>
            </a:r>
            <a:r>
              <a:rPr lang="cy-GB" sz="1200" i="0" kern="1200" baseline="0" dirty="0" err="1" smtClean="0">
                <a:solidFill>
                  <a:schemeClr val="tx1"/>
                </a:solidFill>
                <a:effectLst/>
                <a:latin typeface="+mn-lt"/>
                <a:ea typeface="+mn-ea"/>
                <a:cs typeface="+mn-cs"/>
              </a:rPr>
              <a:t>support</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students</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understanding</a:t>
            </a:r>
            <a:r>
              <a:rPr lang="cy-GB" sz="1200" i="0" kern="1200" baseline="0" dirty="0" smtClean="0">
                <a:solidFill>
                  <a:schemeClr val="tx1"/>
                </a:solidFill>
                <a:effectLst/>
                <a:latin typeface="+mn-lt"/>
                <a:ea typeface="+mn-ea"/>
                <a:cs typeface="+mn-cs"/>
              </a:rPr>
              <a:t>. </a:t>
            </a:r>
          </a:p>
          <a:p>
            <a:r>
              <a:rPr lang="cy-GB" sz="1200" i="0" kern="1200" baseline="0" dirty="0" smtClean="0">
                <a:solidFill>
                  <a:schemeClr val="tx1"/>
                </a:solidFill>
                <a:effectLst/>
                <a:latin typeface="+mn-lt"/>
                <a:ea typeface="+mn-ea"/>
                <a:cs typeface="+mn-cs"/>
              </a:rPr>
              <a:t>The </a:t>
            </a:r>
            <a:r>
              <a:rPr lang="cy-GB" sz="1200" i="0" kern="1200" baseline="0" dirty="0" err="1" smtClean="0">
                <a:solidFill>
                  <a:schemeClr val="tx1"/>
                </a:solidFill>
                <a:effectLst/>
                <a:latin typeface="+mn-lt"/>
                <a:ea typeface="+mn-ea"/>
                <a:cs typeface="+mn-cs"/>
              </a:rPr>
              <a:t>proficiencies</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are</a:t>
            </a:r>
            <a:r>
              <a:rPr lang="cy-GB" sz="1200" i="0" kern="1200" baseline="0" dirty="0" smtClean="0">
                <a:solidFill>
                  <a:schemeClr val="tx1"/>
                </a:solidFill>
                <a:effectLst/>
                <a:latin typeface="+mn-lt"/>
                <a:ea typeface="+mn-ea"/>
                <a:cs typeface="+mn-cs"/>
              </a:rPr>
              <a:t> not </a:t>
            </a:r>
            <a:r>
              <a:rPr lang="cy-GB" sz="1200" i="0" kern="1200" baseline="0" dirty="0" err="1" smtClean="0">
                <a:solidFill>
                  <a:schemeClr val="tx1"/>
                </a:solidFill>
                <a:effectLst/>
                <a:latin typeface="+mn-lt"/>
                <a:ea typeface="+mn-ea"/>
                <a:cs typeface="+mn-cs"/>
              </a:rPr>
              <a:t>meant</a:t>
            </a:r>
            <a:r>
              <a:rPr lang="cy-GB" sz="1200" i="0" kern="1200" baseline="0" dirty="0" smtClean="0">
                <a:solidFill>
                  <a:schemeClr val="tx1"/>
                </a:solidFill>
                <a:effectLst/>
                <a:latin typeface="+mn-lt"/>
                <a:ea typeface="+mn-ea"/>
                <a:cs typeface="+mn-cs"/>
              </a:rPr>
              <a:t> to be </a:t>
            </a:r>
            <a:r>
              <a:rPr lang="cy-GB" sz="1200" i="0" kern="1200" baseline="0" dirty="0" err="1" smtClean="0">
                <a:solidFill>
                  <a:schemeClr val="tx1"/>
                </a:solidFill>
                <a:effectLst/>
                <a:latin typeface="+mn-lt"/>
                <a:ea typeface="+mn-ea"/>
                <a:cs typeface="+mn-cs"/>
              </a:rPr>
              <a:t>hierachical</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and</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therefore</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presented</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in</a:t>
            </a:r>
            <a:r>
              <a:rPr lang="cy-GB" sz="1200" i="0" kern="1200" baseline="0" dirty="0" smtClean="0">
                <a:solidFill>
                  <a:schemeClr val="tx1"/>
                </a:solidFill>
                <a:effectLst/>
                <a:latin typeface="+mn-lt"/>
                <a:ea typeface="+mn-ea"/>
                <a:cs typeface="+mn-cs"/>
              </a:rPr>
              <a:t> a </a:t>
            </a:r>
            <a:r>
              <a:rPr lang="cy-GB" sz="1200" i="0" kern="1200" baseline="0" dirty="0" err="1" smtClean="0">
                <a:solidFill>
                  <a:schemeClr val="tx1"/>
                </a:solidFill>
                <a:effectLst/>
                <a:latin typeface="+mn-lt"/>
                <a:ea typeface="+mn-ea"/>
                <a:cs typeface="+mn-cs"/>
              </a:rPr>
              <a:t>cyclical</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way</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in</a:t>
            </a:r>
            <a:r>
              <a:rPr lang="cy-GB" sz="1200" i="0" kern="1200" baseline="0" dirty="0" smtClean="0">
                <a:solidFill>
                  <a:schemeClr val="tx1"/>
                </a:solidFill>
                <a:effectLst/>
                <a:latin typeface="+mn-lt"/>
                <a:ea typeface="+mn-ea"/>
                <a:cs typeface="+mn-cs"/>
              </a:rPr>
              <a:t> the </a:t>
            </a:r>
            <a:r>
              <a:rPr lang="cy-GB" sz="1200" i="0" kern="1200" baseline="0" dirty="0" err="1" smtClean="0">
                <a:solidFill>
                  <a:schemeClr val="tx1"/>
                </a:solidFill>
                <a:effectLst/>
                <a:latin typeface="+mn-lt"/>
                <a:ea typeface="+mn-ea"/>
                <a:cs typeface="+mn-cs"/>
              </a:rPr>
              <a:t>new</a:t>
            </a:r>
            <a:r>
              <a:rPr lang="cy-GB" sz="1200" i="0" kern="1200" baseline="0" dirty="0" smtClean="0">
                <a:solidFill>
                  <a:schemeClr val="tx1"/>
                </a:solidFill>
                <a:effectLst/>
                <a:latin typeface="+mn-lt"/>
                <a:ea typeface="+mn-ea"/>
                <a:cs typeface="+mn-cs"/>
              </a:rPr>
              <a:t> </a:t>
            </a:r>
            <a:r>
              <a:rPr lang="cy-GB" sz="1200" i="0" kern="1200" baseline="0" dirty="0" err="1" smtClean="0">
                <a:solidFill>
                  <a:schemeClr val="tx1"/>
                </a:solidFill>
                <a:effectLst/>
                <a:latin typeface="+mn-lt"/>
                <a:ea typeface="+mn-ea"/>
                <a:cs typeface="+mn-cs"/>
              </a:rPr>
              <a:t>curriculum</a:t>
            </a:r>
            <a:r>
              <a:rPr lang="cy-GB" sz="1200" i="0" kern="1200" baseline="0" dirty="0" smtClean="0">
                <a:solidFill>
                  <a:schemeClr val="tx1"/>
                </a:solidFill>
                <a:effectLst/>
                <a:latin typeface="+mn-lt"/>
                <a:ea typeface="+mn-ea"/>
                <a:cs typeface="+mn-cs"/>
              </a:rPr>
              <a:t>. </a:t>
            </a:r>
          </a:p>
          <a:p>
            <a:endParaRPr lang="cy-GB" sz="1200" i="0" kern="1200" dirty="0" smtClean="0">
              <a:solidFill>
                <a:schemeClr val="tx1"/>
              </a:solidFill>
              <a:effectLst/>
              <a:latin typeface="+mn-lt"/>
              <a:ea typeface="+mn-ea"/>
              <a:cs typeface="+mn-cs"/>
            </a:endParaRPr>
          </a:p>
          <a:p>
            <a:r>
              <a:rPr lang="cy-GB" sz="1200" i="0" kern="1200" dirty="0" smtClean="0">
                <a:solidFill>
                  <a:schemeClr val="tx1"/>
                </a:solidFill>
                <a:effectLst/>
                <a:latin typeface="+mn-lt"/>
                <a:ea typeface="+mn-ea"/>
                <a:cs typeface="+mn-cs"/>
              </a:rPr>
              <a:t>Dyma'r </a:t>
            </a:r>
            <a:r>
              <a:rPr lang="cy-GB" sz="1200" i="0" kern="1200" dirty="0">
                <a:solidFill>
                  <a:schemeClr val="tx1"/>
                </a:solidFill>
                <a:effectLst/>
                <a:latin typeface="+mn-lt"/>
                <a:ea typeface="+mn-ea"/>
                <a:cs typeface="+mn-cs"/>
              </a:rPr>
              <a:t>pum hyfedredd rydym wedi'u datblygu ar gyfer y cyd-destun Cymreig. Mae cysylltiadau agos iawn rhyngddynt ac maent yn rhyngddibynnol ac maent wedi'u cynnwys yn ein holl ddatganiadau o’r hyn sy'n bwysig. Caiff pob hyfedredd ei gyflwyno yn gylchol, gan nad ydym yn ystyried bod unrhyw hyfedredd yn bwysicach neu'n llai pwysig na'r llall.  Bydd y dysgwyr yn datblygu eu hyfedreddau mathemategol ar wahanol amseroedd, ac mae'n bosibl y byddant yn datblygu sawl un ar yr un pryd. Er enghraifft, pan fydd plentyn yn ei chael hi'n haws ychwanegu rhifau dau ddigid, byddant yn meithrin eu dealltwriaeth gysyniadol o werth lle. </a:t>
            </a:r>
            <a:endParaRPr lang="cy-GB" sz="1200" i="0" kern="1200" dirty="0" smtClean="0">
              <a:solidFill>
                <a:schemeClr val="tx1"/>
              </a:solidFill>
              <a:effectLst/>
              <a:latin typeface="+mn-lt"/>
              <a:ea typeface="+mn-ea"/>
              <a:cs typeface="+mn-cs"/>
            </a:endParaRPr>
          </a:p>
          <a:p>
            <a:endParaRPr lang="cy-GB" sz="120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smtClean="0">
                <a:latin typeface="Arial" panose="020B0604020202020204" pitchFamily="34" charset="0"/>
                <a:cs typeface="Arial" panose="020B0604020202020204" pitchFamily="34" charset="0"/>
              </a:rPr>
              <a:t>Here are the five proficiencies that were developed for the Welsh context. They are highly interconnected and interdependent. We do not see any one proficiency as more important or less important than any other, which is why they are being presented in this way. Children will develop their mathematical proficiencies at different times and may be developing several at the same time. For example, as a child becomes more fluent in adding two-digit numbers, they will be developing their conceptual understanding of place value.</a:t>
            </a:r>
          </a:p>
          <a:p>
            <a:endParaRPr lang="en-GB" sz="1200" i="0" kern="1200" dirty="0">
              <a:solidFill>
                <a:schemeClr val="tx1"/>
              </a:solidFill>
              <a:effectLst/>
              <a:latin typeface="+mn-lt"/>
              <a:ea typeface="+mn-ea"/>
              <a:cs typeface="+mn-cs"/>
            </a:endParaRPr>
          </a:p>
          <a:p>
            <a:pPr>
              <a:defRPr/>
            </a:pPr>
            <a:endParaRPr lang="en-GB" i="1" dirty="0">
              <a:cs typeface="Calibri"/>
            </a:endParaRPr>
          </a:p>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2235966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cs typeface="Calibri"/>
              </a:rPr>
              <a:t>Developing</a:t>
            </a:r>
            <a:r>
              <a:rPr lang="en-GB" altLang="en-US" baseline="0" dirty="0" smtClean="0">
                <a:cs typeface="Calibri"/>
              </a:rPr>
              <a:t> mathematical proficiency is a new inclusion to the updated Numeracy Framework. The context in which these proficiencies are developed will vary. </a:t>
            </a: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0167043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2919039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new Numeracy Framework</a:t>
            </a:r>
            <a:r>
              <a:rPr lang="en-GB" baseline="0" dirty="0" smtClean="0"/>
              <a:t> outlines the progression steps which will enable student teachers to ensure the numeracy task that is being incorporated into the subject area is at the appropriate level of challenge.</a:t>
            </a:r>
          </a:p>
          <a:p>
            <a:endParaRPr lang="en-GB" baseline="0" dirty="0" smtClean="0"/>
          </a:p>
          <a:p>
            <a:r>
              <a:rPr lang="en-GB" baseline="0" dirty="0" smtClean="0"/>
              <a:t>This a small snapshot of the progression steps from one element</a:t>
            </a:r>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33</a:t>
            </a:fld>
            <a:endParaRPr lang="en-GB"/>
          </a:p>
        </p:txBody>
      </p:sp>
    </p:spTree>
    <p:extLst>
      <p:ext uri="{BB962C8B-B14F-4D97-AF65-F5344CB8AC3E}">
        <p14:creationId xmlns:p14="http://schemas.microsoft.com/office/powerpoint/2010/main" val="3681717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new Numeracy Framework</a:t>
            </a:r>
            <a:r>
              <a:rPr lang="en-GB" baseline="0" dirty="0" smtClean="0"/>
              <a:t> outlines the progression steps which will enable student teachers to ensure the numeracy task that is being incorporated into the subject area is at the appropriate level of challenge.</a:t>
            </a:r>
          </a:p>
          <a:p>
            <a:endParaRPr lang="en-GB" baseline="0" dirty="0" smtClean="0"/>
          </a:p>
          <a:p>
            <a:r>
              <a:rPr lang="en-GB" baseline="0" dirty="0" smtClean="0"/>
              <a:t>This a small snapshot of the progression steps from one element</a:t>
            </a:r>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34</a:t>
            </a:fld>
            <a:endParaRPr lang="en-GB"/>
          </a:p>
        </p:txBody>
      </p:sp>
    </p:spTree>
    <p:extLst>
      <p:ext uri="{BB962C8B-B14F-4D97-AF65-F5344CB8AC3E}">
        <p14:creationId xmlns:p14="http://schemas.microsoft.com/office/powerpoint/2010/main" val="27635473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35</a:t>
            </a:fld>
            <a:endParaRPr lang="en-GB"/>
          </a:p>
        </p:txBody>
      </p:sp>
    </p:spTree>
    <p:extLst>
      <p:ext uri="{BB962C8B-B14F-4D97-AF65-F5344CB8AC3E}">
        <p14:creationId xmlns:p14="http://schemas.microsoft.com/office/powerpoint/2010/main" val="3270667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37</a:t>
            </a:fld>
            <a:endParaRPr lang="en-GB"/>
          </a:p>
        </p:txBody>
      </p:sp>
    </p:spTree>
    <p:extLst>
      <p:ext uri="{BB962C8B-B14F-4D97-AF65-F5344CB8AC3E}">
        <p14:creationId xmlns:p14="http://schemas.microsoft.com/office/powerpoint/2010/main" val="16089986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hlinkClick r:id="rId3"/>
              </a:rPr>
              <a:t>https://learningspy.co.uk/featured/secret-numeracy/</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B125C716-4C9A-44D6-9FBB-D3072A14FA2B}" type="slidenum">
              <a:rPr lang="en-GB" smtClean="0"/>
              <a:t>39</a:t>
            </a:fld>
            <a:endParaRPr lang="en-GB"/>
          </a:p>
        </p:txBody>
      </p:sp>
    </p:spTree>
    <p:extLst>
      <p:ext uri="{BB962C8B-B14F-4D97-AF65-F5344CB8AC3E}">
        <p14:creationId xmlns:p14="http://schemas.microsoft.com/office/powerpoint/2010/main" val="689628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C801805-84C0-4EAB-86DF-33ECEBB55DAF}" type="datetimeFigureOut">
              <a:rPr lang="en-GB" smtClean="0"/>
              <a:t>24/09/2020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7F488-C392-4FA5-BF3F-76F58CF3079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061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801805-84C0-4EAB-86DF-33ECEBB55DAF}" type="datetimeFigureOut">
              <a:rPr lang="en-GB" smtClean="0"/>
              <a:t>24/09/2020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7F488-C392-4FA5-BF3F-76F58CF30795}" type="slidenum">
              <a:rPr lang="en-GB" smtClean="0"/>
              <a:t>‹#›</a:t>
            </a:fld>
            <a:endParaRPr lang="en-GB"/>
          </a:p>
        </p:txBody>
      </p:sp>
    </p:spTree>
    <p:extLst>
      <p:ext uri="{BB962C8B-B14F-4D97-AF65-F5344CB8AC3E}">
        <p14:creationId xmlns:p14="http://schemas.microsoft.com/office/powerpoint/2010/main" val="1224169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C801805-84C0-4EAB-86DF-33ECEBB55DAF}" type="datetimeFigureOut">
              <a:rPr lang="en-GB" smtClean="0"/>
              <a:t>24/09/2020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7F488-C392-4FA5-BF3F-76F58CF3079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8269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C801805-84C0-4EAB-86DF-33ECEBB55DAF}" type="datetimeFigureOut">
              <a:rPr lang="en-GB" smtClean="0"/>
              <a:t>24/09/2020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27F488-C392-4FA5-BF3F-76F58CF30795}" type="slidenum">
              <a:rPr lang="en-GB" smtClean="0"/>
              <a:t>‹#›</a:t>
            </a:fld>
            <a:endParaRPr lang="en-GB"/>
          </a:p>
        </p:txBody>
      </p:sp>
    </p:spTree>
    <p:extLst>
      <p:ext uri="{BB962C8B-B14F-4D97-AF65-F5344CB8AC3E}">
        <p14:creationId xmlns:p14="http://schemas.microsoft.com/office/powerpoint/2010/main" val="3823740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C801805-84C0-4EAB-86DF-33ECEBB55DAF}" type="datetimeFigureOut">
              <a:rPr lang="en-GB" smtClean="0"/>
              <a:t>24/09/2020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27F488-C392-4FA5-BF3F-76F58CF30795}" type="slidenum">
              <a:rPr lang="en-GB" smtClean="0"/>
              <a:t>‹#›</a:t>
            </a:fld>
            <a:endParaRPr lang="en-GB"/>
          </a:p>
        </p:txBody>
      </p:sp>
    </p:spTree>
    <p:extLst>
      <p:ext uri="{BB962C8B-B14F-4D97-AF65-F5344CB8AC3E}">
        <p14:creationId xmlns:p14="http://schemas.microsoft.com/office/powerpoint/2010/main" val="1250411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C801805-84C0-4EAB-86DF-33ECEBB55DAF}" type="datetimeFigureOut">
              <a:rPr lang="en-GB" smtClean="0"/>
              <a:t>24/09/2020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27F488-C392-4FA5-BF3F-76F58CF30795}" type="slidenum">
              <a:rPr lang="en-GB" smtClean="0"/>
              <a:t>‹#›</a:t>
            </a:fld>
            <a:endParaRPr lang="en-GB"/>
          </a:p>
        </p:txBody>
      </p:sp>
    </p:spTree>
    <p:extLst>
      <p:ext uri="{BB962C8B-B14F-4D97-AF65-F5344CB8AC3E}">
        <p14:creationId xmlns:p14="http://schemas.microsoft.com/office/powerpoint/2010/main" val="2788936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801805-84C0-4EAB-86DF-33ECEBB55DAF}" type="datetimeFigureOut">
              <a:rPr lang="en-GB" smtClean="0"/>
              <a:t>24/09/2020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27F488-C392-4FA5-BF3F-76F58CF30795}" type="slidenum">
              <a:rPr lang="en-GB" smtClean="0"/>
              <a:t>‹#›</a:t>
            </a:fld>
            <a:endParaRPr lang="en-GB"/>
          </a:p>
        </p:txBody>
      </p:sp>
    </p:spTree>
    <p:extLst>
      <p:ext uri="{BB962C8B-B14F-4D97-AF65-F5344CB8AC3E}">
        <p14:creationId xmlns:p14="http://schemas.microsoft.com/office/powerpoint/2010/main" val="3745343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C801805-84C0-4EAB-86DF-33ECEBB55DAF}" type="datetimeFigureOut">
              <a:rPr lang="en-GB" smtClean="0"/>
              <a:t>24/09/2020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27F488-C392-4FA5-BF3F-76F58CF30795}" type="slidenum">
              <a:rPr lang="en-GB" smtClean="0"/>
              <a:t>‹#›</a:t>
            </a:fld>
            <a:endParaRPr lang="en-GB"/>
          </a:p>
        </p:txBody>
      </p:sp>
    </p:spTree>
    <p:extLst>
      <p:ext uri="{BB962C8B-B14F-4D97-AF65-F5344CB8AC3E}">
        <p14:creationId xmlns:p14="http://schemas.microsoft.com/office/powerpoint/2010/main" val="3723199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C801805-84C0-4EAB-86DF-33ECEBB55DAF}" type="datetimeFigureOut">
              <a:rPr lang="en-GB" smtClean="0"/>
              <a:t>24/09/2020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27F488-C392-4FA5-BF3F-76F58CF30795}"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3627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801805-84C0-4EAB-86DF-33ECEBB55DAF}" type="datetimeFigureOut">
              <a:rPr lang="en-GB" smtClean="0"/>
              <a:t>24/09/2020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7F488-C392-4FA5-BF3F-76F58CF30795}" type="slidenum">
              <a:rPr lang="en-GB" smtClean="0"/>
              <a:t>‹#›</a:t>
            </a:fld>
            <a:endParaRPr lang="en-GB"/>
          </a:p>
        </p:txBody>
      </p:sp>
    </p:spTree>
    <p:extLst>
      <p:ext uri="{BB962C8B-B14F-4D97-AF65-F5344CB8AC3E}">
        <p14:creationId xmlns:p14="http://schemas.microsoft.com/office/powerpoint/2010/main" val="288946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C801805-84C0-4EAB-86DF-33ECEBB55DAF}" type="datetimeFigureOut">
              <a:rPr lang="en-GB" smtClean="0"/>
              <a:t>24/09/2020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27F488-C392-4FA5-BF3F-76F58CF30795}"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4832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5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C801805-84C0-4EAB-86DF-33ECEBB55DAF}" type="datetimeFigureOut">
              <a:rPr lang="en-GB" smtClean="0"/>
              <a:t>24/09/2020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D27F488-C392-4FA5-BF3F-76F58CF30795}"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14530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resource.download.wjec.co.uk/vtc/2015-16/15-16_22/website/cym/index.html" TargetMode="External"/><Relationship Id="rId2" Type="http://schemas.openxmlformats.org/officeDocument/2006/relationships/hyperlink" Target="https://resource.download.wjec.co.uk/vtc/2015-16/15-16_22/website/eng/index.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urriculumforwales.gov.wales/2019/09/26/the-curriculum-for-wales-dispelling-the-myths-part-2/" TargetMode="External"/><Relationship Id="rId2" Type="http://schemas.openxmlformats.org/officeDocument/2006/relationships/hyperlink" Target="https://curriculumforwales.gov.wales/2019/07/26/the-curriculum-for-wales-dispelling-the-myths-part-1/" TargetMode="External"/><Relationship Id="rId1" Type="http://schemas.openxmlformats.org/officeDocument/2006/relationships/slideLayout" Target="../slideLayouts/slideLayout2.xml"/><Relationship Id="rId5" Type="http://schemas.openxmlformats.org/officeDocument/2006/relationships/hyperlink" Target="https://cwricwlwmigymru.llyw.cymru/2019/09/26/cwricwlwm-i-gymru-chwalur-mythau-rhan-2/" TargetMode="External"/><Relationship Id="rId4" Type="http://schemas.openxmlformats.org/officeDocument/2006/relationships/hyperlink" Target="https://cwricwlwmigymru.llyw.cymru/2019/07/26/y-cwricwlwm-i-gymru-chwalur-mythau-rhan-1/"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dera.ioe.ac.uk/16037/1/Music%20professional%20development%20materials.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YEDMhK3Rbu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slidesmania.com/diamond-9-template-by-james-abela/"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www.mikeaskew.net/page3/page4/files/EffectiveTeachersofNumeracy.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j35GF8i-2f8"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youtu.be/VP08Xhf2XiA"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hwb.gov.wales/curriculum-for-wales-2008/national-literacy-and-numeracy-framework-curriculum-for-wales-2008-version/"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hwb.gov.wales/cwricwlwm-i-gymru/fframweithiau-r-sgiliau-trawsgwricwlaidd/" TargetMode="External"/><Relationship Id="rId5" Type="http://schemas.openxmlformats.org/officeDocument/2006/relationships/hyperlink" Target="https://hwb.gov.wales/curriculum-for-wales/cross-curricular-skills-frameworks/" TargetMode="External"/><Relationship Id="rId4" Type="http://schemas.openxmlformats.org/officeDocument/2006/relationships/hyperlink" Target="https://hwb.gov.wales/cwricwlwm-cymru-2008/fframwaith-llythrennedd-a-rhifedd-cenedlaethol-fersiwn-cwricwlwm-cymru-2008/" TargetMode="External"/></Relationships>
</file>

<file path=ppt/slides/_rels/slide20.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9.tmp"/><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tes.com/news/swapping-mozart-stormzy-boosts-literacy-and-numeracy" TargetMode="External"/><Relationship Id="rId2" Type="http://schemas.openxmlformats.org/officeDocument/2006/relationships/hyperlink" Target="http://news.bbc.co.uk/1/hi/education/297073.stm" TargetMode="External"/><Relationship Id="rId1" Type="http://schemas.openxmlformats.org/officeDocument/2006/relationships/slideLayout" Target="../slideLayouts/slideLayout2.xml"/><Relationship Id="rId4" Type="http://schemas.openxmlformats.org/officeDocument/2006/relationships/hyperlink" Target="https://network.youthmusic.org.uk/exchanging-notes"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theguardian.com/education/2017/oct/03/school-results-music-bradford"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learningspy.co.uk/featured/secret-numeracy/"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teacherhead.com/2013/06/16/planning-a-lesson-sequence-observing-a-lesson-sequence/"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youtube.com/watch?v=3Uvv4PU0lSs&amp;list=RDQMQR9uW_ZJLCI&amp;start_radio=1"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18893" y="696352"/>
            <a:ext cx="3158197" cy="830997"/>
          </a:xfrm>
          <a:prstGeom prst="rect">
            <a:avLst/>
          </a:prstGeom>
          <a:noFill/>
        </p:spPr>
        <p:txBody>
          <a:bodyPr wrap="square" rtlCol="0">
            <a:spAutoFit/>
          </a:bodyPr>
          <a:lstStyle/>
          <a:p>
            <a:pPr algn="ctr"/>
            <a:r>
              <a:rPr lang="en-GB" sz="2400" dirty="0" err="1">
                <a:solidFill>
                  <a:schemeClr val="bg1"/>
                </a:solidFill>
              </a:rPr>
              <a:t>Cerddoriaeth</a:t>
            </a:r>
            <a:r>
              <a:rPr lang="en-GB" sz="2400" dirty="0">
                <a:solidFill>
                  <a:schemeClr val="bg1"/>
                </a:solidFill>
              </a:rPr>
              <a:t> / Music</a:t>
            </a:r>
          </a:p>
          <a:p>
            <a:pPr algn="ctr"/>
            <a:r>
              <a:rPr lang="en-GB" sz="2400" dirty="0" smtClean="0">
                <a:solidFill>
                  <a:schemeClr val="bg1"/>
                </a:solidFill>
              </a:rPr>
              <a:t>25/09/20</a:t>
            </a:r>
          </a:p>
        </p:txBody>
      </p:sp>
      <p:pic>
        <p:nvPicPr>
          <p:cNvPr id="3" name="Picture 2">
            <a:extLst>
              <a:ext uri="{FF2B5EF4-FFF2-40B4-BE49-F238E27FC236}">
                <a16:creationId xmlns:a16="http://schemas.microsoft.com/office/drawing/2014/main" id="{F04B0908-E997-4676-A6D0-FECAE422FE4A}"/>
              </a:ext>
            </a:extLst>
          </p:cNvPr>
          <p:cNvPicPr>
            <a:picLocks noChangeAspect="1"/>
          </p:cNvPicPr>
          <p:nvPr/>
        </p:nvPicPr>
        <p:blipFill>
          <a:blip r:embed="rId3"/>
          <a:stretch>
            <a:fillRect/>
          </a:stretch>
        </p:blipFill>
        <p:spPr>
          <a:xfrm>
            <a:off x="238560" y="254354"/>
            <a:ext cx="1467740" cy="1434961"/>
          </a:xfrm>
          <a:prstGeom prst="rect">
            <a:avLst/>
          </a:prstGeom>
        </p:spPr>
      </p:pic>
    </p:spTree>
    <p:extLst>
      <p:ext uri="{BB962C8B-B14F-4D97-AF65-F5344CB8AC3E}">
        <p14:creationId xmlns:p14="http://schemas.microsoft.com/office/powerpoint/2010/main" val="33797630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will start at 9.15.  </a:t>
            </a:r>
            <a:r>
              <a:rPr lang="en-GB" dirty="0" smtClean="0"/>
              <a:t/>
            </a:r>
            <a:br>
              <a:rPr lang="en-GB" dirty="0" smtClean="0"/>
            </a:br>
            <a:r>
              <a:rPr lang="en-GB" dirty="0" smtClean="0"/>
              <a:t>while </a:t>
            </a:r>
            <a:r>
              <a:rPr lang="en-GB" dirty="0" smtClean="0"/>
              <a:t>you are waiting</a:t>
            </a:r>
            <a:r>
              <a:rPr lang="en-GB" dirty="0" smtClean="0"/>
              <a:t>, </a:t>
            </a:r>
            <a:r>
              <a:rPr lang="en-GB" dirty="0" smtClean="0"/>
              <a:t>have a go at this:</a:t>
            </a:r>
            <a:endParaRPr lang="en-GB" dirty="0"/>
          </a:p>
        </p:txBody>
      </p:sp>
      <p:sp>
        <p:nvSpPr>
          <p:cNvPr id="3" name="Content Placeholder 2"/>
          <p:cNvSpPr>
            <a:spLocks noGrp="1"/>
          </p:cNvSpPr>
          <p:nvPr>
            <p:ph idx="1"/>
          </p:nvPr>
        </p:nvSpPr>
        <p:spPr/>
        <p:txBody>
          <a:bodyPr/>
          <a:lstStyle/>
          <a:p>
            <a:r>
              <a:rPr lang="en-GB" dirty="0" smtClean="0"/>
              <a:t>English:</a:t>
            </a:r>
            <a:endParaRPr lang="en-GB" dirty="0"/>
          </a:p>
          <a:p>
            <a:r>
              <a:rPr lang="en-GB" dirty="0">
                <a:hlinkClick r:id="rId2"/>
              </a:rPr>
              <a:t>https://</a:t>
            </a:r>
            <a:r>
              <a:rPr lang="en-GB" dirty="0" smtClean="0">
                <a:hlinkClick r:id="rId2"/>
              </a:rPr>
              <a:t>resource.download.wjec.co.uk/vtc/2015-16/15-16_22/website/eng/index.html</a:t>
            </a:r>
            <a:endParaRPr lang="en-GB" dirty="0" smtClean="0"/>
          </a:p>
          <a:p>
            <a:endParaRPr lang="en-GB" dirty="0" smtClean="0"/>
          </a:p>
          <a:p>
            <a:r>
              <a:rPr lang="en-GB" dirty="0" smtClean="0"/>
              <a:t>Cymraeg:</a:t>
            </a:r>
            <a:endParaRPr lang="en-GB" dirty="0"/>
          </a:p>
          <a:p>
            <a:r>
              <a:rPr lang="en-GB" dirty="0">
                <a:hlinkClick r:id="rId3"/>
              </a:rPr>
              <a:t>https://resource.download.wjec.co.uk/vtc/2015-16/15-16_22/website/cym/index.html</a:t>
            </a:r>
            <a:endParaRPr lang="en-GB" dirty="0"/>
          </a:p>
        </p:txBody>
      </p:sp>
    </p:spTree>
    <p:extLst>
      <p:ext uri="{BB962C8B-B14F-4D97-AF65-F5344CB8AC3E}">
        <p14:creationId xmlns:p14="http://schemas.microsoft.com/office/powerpoint/2010/main" val="122591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Curriculum for wales</a:t>
            </a:r>
            <a:endParaRPr lang="en-GB" dirty="0"/>
          </a:p>
        </p:txBody>
      </p:sp>
      <p:sp>
        <p:nvSpPr>
          <p:cNvPr id="3" name="Content Placeholder 2"/>
          <p:cNvSpPr>
            <a:spLocks noGrp="1"/>
          </p:cNvSpPr>
          <p:nvPr>
            <p:ph idx="1"/>
          </p:nvPr>
        </p:nvSpPr>
        <p:spPr>
          <a:xfrm>
            <a:off x="3142211" y="3352800"/>
            <a:ext cx="7601990" cy="2956560"/>
          </a:xfrm>
        </p:spPr>
        <p:txBody>
          <a:bodyPr>
            <a:normAutofit/>
          </a:bodyPr>
          <a:lstStyle/>
          <a:p>
            <a:r>
              <a:rPr lang="en-GB" sz="6000" dirty="0" smtClean="0"/>
              <a:t> Any thoughts?</a:t>
            </a:r>
            <a:endParaRPr lang="en-GB" sz="6000" dirty="0"/>
          </a:p>
        </p:txBody>
      </p:sp>
      <p:sp>
        <p:nvSpPr>
          <p:cNvPr id="4" name="Cloud Callout 3"/>
          <p:cNvSpPr/>
          <p:nvPr/>
        </p:nvSpPr>
        <p:spPr>
          <a:xfrm>
            <a:off x="6506095" y="452628"/>
            <a:ext cx="3912524" cy="2255520"/>
          </a:xfrm>
          <a:prstGeom prst="cloudCallout">
            <a:avLst>
              <a:gd name="adj1" fmla="val -28623"/>
              <a:gd name="adj2" fmla="val 6594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loud Callout 5"/>
          <p:cNvSpPr/>
          <p:nvPr/>
        </p:nvSpPr>
        <p:spPr>
          <a:xfrm>
            <a:off x="205047" y="4195572"/>
            <a:ext cx="3912524" cy="2255520"/>
          </a:xfrm>
          <a:prstGeom prst="cloudCallout">
            <a:avLst>
              <a:gd name="adj1" fmla="val 32991"/>
              <a:gd name="adj2" fmla="val -60350"/>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Callout 6"/>
          <p:cNvSpPr/>
          <p:nvPr/>
        </p:nvSpPr>
        <p:spPr>
          <a:xfrm>
            <a:off x="7890857" y="4337304"/>
            <a:ext cx="3912524" cy="2255520"/>
          </a:xfrm>
          <a:prstGeom prst="cloudCallout">
            <a:avLst>
              <a:gd name="adj1" fmla="val -47745"/>
              <a:gd name="adj2" fmla="val -51996"/>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8868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10851642" cy="1499616"/>
          </a:xfrm>
        </p:spPr>
        <p:txBody>
          <a:bodyPr>
            <a:normAutofit fontScale="90000"/>
          </a:bodyPr>
          <a:lstStyle/>
          <a:p>
            <a:r>
              <a:rPr lang="en-GB" dirty="0" smtClean="0"/>
              <a:t>Task 1 (reading) / </a:t>
            </a:r>
            <a:r>
              <a:rPr lang="en-GB" dirty="0" err="1" smtClean="0">
                <a:solidFill>
                  <a:srgbClr val="FF0000"/>
                </a:solidFill>
              </a:rPr>
              <a:t>Tasg</a:t>
            </a:r>
            <a:r>
              <a:rPr lang="en-GB" dirty="0" smtClean="0">
                <a:solidFill>
                  <a:srgbClr val="FF0000"/>
                </a:solidFill>
              </a:rPr>
              <a:t> 1 (</a:t>
            </a:r>
            <a:r>
              <a:rPr lang="en-GB" dirty="0" err="1" smtClean="0">
                <a:solidFill>
                  <a:srgbClr val="FF0000"/>
                </a:solidFill>
              </a:rPr>
              <a:t>darllen</a:t>
            </a:r>
            <a:r>
              <a:rPr lang="en-GB" dirty="0" smtClean="0">
                <a:solidFill>
                  <a:srgbClr val="FF0000"/>
                </a:solidFill>
              </a:rPr>
              <a:t>)</a:t>
            </a:r>
            <a:r>
              <a:rPr lang="en-GB" dirty="0" smtClean="0"/>
              <a:t/>
            </a:r>
            <a:br>
              <a:rPr lang="en-GB" dirty="0" smtClean="0"/>
            </a:br>
            <a:r>
              <a:rPr lang="en-GB" dirty="0" smtClean="0"/>
              <a:t>The </a:t>
            </a:r>
            <a:r>
              <a:rPr lang="en-GB" dirty="0"/>
              <a:t>Curriculum for Wales – Dispelling the Myths</a:t>
            </a:r>
            <a:r>
              <a:rPr lang="en-GB" b="1" dirty="0"/>
              <a:t> </a:t>
            </a:r>
            <a:br>
              <a:rPr lang="en-GB" b="1" dirty="0"/>
            </a:br>
            <a:endParaRPr lang="en-GB" dirty="0"/>
          </a:p>
        </p:txBody>
      </p:sp>
      <p:sp>
        <p:nvSpPr>
          <p:cNvPr id="3" name="Content Placeholder 2"/>
          <p:cNvSpPr>
            <a:spLocks noGrp="1"/>
          </p:cNvSpPr>
          <p:nvPr>
            <p:ph idx="1"/>
          </p:nvPr>
        </p:nvSpPr>
        <p:spPr/>
        <p:txBody>
          <a:bodyPr/>
          <a:lstStyle/>
          <a:p>
            <a:r>
              <a:rPr lang="en-GB" dirty="0">
                <a:hlinkClick r:id="rId2"/>
              </a:rPr>
              <a:t>https://curriculumforwales.gov.wales/2019/07/26/the-curriculum-for-wales-dispelling-the-myths-part-1</a:t>
            </a:r>
            <a:r>
              <a:rPr lang="en-GB" dirty="0" smtClean="0">
                <a:hlinkClick r:id="rId2"/>
              </a:rPr>
              <a:t>/</a:t>
            </a:r>
            <a:endParaRPr lang="en-GB" dirty="0" smtClean="0"/>
          </a:p>
          <a:p>
            <a:r>
              <a:rPr lang="en-GB" dirty="0" smtClean="0">
                <a:hlinkClick r:id="rId3"/>
              </a:rPr>
              <a:t>https</a:t>
            </a:r>
            <a:r>
              <a:rPr lang="en-GB" dirty="0">
                <a:hlinkClick r:id="rId3"/>
              </a:rPr>
              <a:t>://curriculumforwales.gov.wales/2019/09/26/the-curriculum-for-wales-dispelling-the-myths-part-2</a:t>
            </a:r>
            <a:r>
              <a:rPr lang="en-GB" dirty="0" smtClean="0">
                <a:hlinkClick r:id="rId3"/>
              </a:rPr>
              <a:t>/</a:t>
            </a:r>
            <a:endParaRPr lang="en-GB" dirty="0" smtClean="0"/>
          </a:p>
          <a:p>
            <a:endParaRPr lang="en-GB" dirty="0" smtClean="0"/>
          </a:p>
          <a:p>
            <a:r>
              <a:rPr lang="en-GB" dirty="0">
                <a:hlinkClick r:id="rId4"/>
              </a:rPr>
              <a:t>https://cwricwlwmigymru.llyw.cymru/2019/07/26/y-cwricwlwm-i-gymru-chwalur-mythau-rhan-1/</a:t>
            </a:r>
            <a:endParaRPr lang="en-GB" dirty="0"/>
          </a:p>
          <a:p>
            <a:r>
              <a:rPr lang="en-GB" dirty="0">
                <a:hlinkClick r:id="rId5"/>
              </a:rPr>
              <a:t>https://</a:t>
            </a:r>
            <a:r>
              <a:rPr lang="en-GB" dirty="0" smtClean="0">
                <a:hlinkClick r:id="rId5"/>
              </a:rPr>
              <a:t>cwricwlwmigymru.llyw.cymru/2019/09/26/cwricwlwm-i-gymru-chwalur-mythau-rhan-2</a:t>
            </a:r>
            <a:r>
              <a:rPr lang="en-GB" dirty="0">
                <a:hlinkClick r:id="rId5"/>
              </a:rPr>
              <a:t>/</a:t>
            </a:r>
            <a:endParaRPr lang="en-GB" dirty="0"/>
          </a:p>
        </p:txBody>
      </p:sp>
    </p:spTree>
    <p:extLst>
      <p:ext uri="{BB962C8B-B14F-4D97-AF65-F5344CB8AC3E}">
        <p14:creationId xmlns:p14="http://schemas.microsoft.com/office/powerpoint/2010/main" val="1063220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and teaching </a:t>
            </a:r>
            <a:r>
              <a:rPr lang="en-GB" dirty="0" smtClean="0"/>
              <a:t>/ </a:t>
            </a:r>
            <a:r>
              <a:rPr lang="en-GB" dirty="0" err="1" smtClean="0">
                <a:solidFill>
                  <a:srgbClr val="FF0000"/>
                </a:solidFill>
              </a:rPr>
              <a:t>cynllunio</a:t>
            </a:r>
            <a:r>
              <a:rPr lang="en-GB" dirty="0" smtClean="0">
                <a:solidFill>
                  <a:srgbClr val="FF0000"/>
                </a:solidFill>
              </a:rPr>
              <a:t> ac </a:t>
            </a:r>
            <a:r>
              <a:rPr lang="en-GB" dirty="0" err="1" smtClean="0">
                <a:solidFill>
                  <a:srgbClr val="FF0000"/>
                </a:solidFill>
              </a:rPr>
              <a:t>addysgu</a:t>
            </a:r>
            <a:r>
              <a:rPr lang="en-GB" dirty="0" smtClean="0">
                <a:solidFill>
                  <a:srgbClr val="FF0000"/>
                </a:solidFill>
              </a:rPr>
              <a:t> </a:t>
            </a:r>
            <a:endParaRPr lang="en-GB" dirty="0">
              <a:solidFill>
                <a:srgbClr val="FF0000"/>
              </a:solidFill>
            </a:endParaRPr>
          </a:p>
        </p:txBody>
      </p:sp>
      <p:sp>
        <p:nvSpPr>
          <p:cNvPr id="3" name="Text Placeholder 2"/>
          <p:cNvSpPr>
            <a:spLocks noGrp="1"/>
          </p:cNvSpPr>
          <p:nvPr>
            <p:ph type="body" idx="1"/>
          </p:nvPr>
        </p:nvSpPr>
        <p:spPr/>
        <p:txBody>
          <a:bodyPr/>
          <a:lstStyle/>
          <a:p>
            <a:endParaRPr lang="en-GB"/>
          </a:p>
        </p:txBody>
      </p:sp>
      <p:pic>
        <p:nvPicPr>
          <p:cNvPr id="4" name="Picture 3" descr="Planning - Highway Sign imag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81704" y="4720107"/>
            <a:ext cx="2929296" cy="1943100"/>
          </a:xfrm>
          <a:prstGeom prst="rect">
            <a:avLst/>
          </a:prstGeom>
        </p:spPr>
      </p:pic>
    </p:spTree>
    <p:extLst>
      <p:ext uri="{BB962C8B-B14F-4D97-AF65-F5344CB8AC3E}">
        <p14:creationId xmlns:p14="http://schemas.microsoft.com/office/powerpoint/2010/main" val="35217193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Planning – Ofsted (no date:2)</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a:t>“Planning </a:t>
            </a:r>
            <a:r>
              <a:rPr lang="en-GB" b="1" dirty="0"/>
              <a:t>musical</a:t>
            </a:r>
            <a:r>
              <a:rPr lang="en-GB" dirty="0"/>
              <a:t> learning intentions is crucial to the success of a lesson. Effective planning of </a:t>
            </a:r>
            <a:r>
              <a:rPr lang="en-GB" b="1" dirty="0"/>
              <a:t>musical </a:t>
            </a:r>
            <a:r>
              <a:rPr lang="en-GB" dirty="0"/>
              <a:t>learning intentions identifies how </a:t>
            </a:r>
            <a:r>
              <a:rPr lang="en-GB" b="1" dirty="0"/>
              <a:t>musical</a:t>
            </a:r>
            <a:r>
              <a:rPr lang="en-GB" dirty="0"/>
              <a:t> activities will result in improvements to the quality of pupils’ </a:t>
            </a:r>
            <a:r>
              <a:rPr lang="en-GB" b="1" dirty="0"/>
              <a:t>musical</a:t>
            </a:r>
            <a:r>
              <a:rPr lang="en-GB" dirty="0"/>
              <a:t> responses and </a:t>
            </a:r>
            <a:r>
              <a:rPr lang="en-GB" b="1" dirty="0"/>
              <a:t>musical</a:t>
            </a:r>
            <a:r>
              <a:rPr lang="en-GB" dirty="0"/>
              <a:t> </a:t>
            </a:r>
            <a:r>
              <a:rPr lang="en-GB" dirty="0" smtClean="0"/>
              <a:t>understanding”</a:t>
            </a:r>
          </a:p>
          <a:p>
            <a:pPr marL="0" indent="0">
              <a:buNone/>
            </a:pPr>
            <a:endParaRPr lang="en-GB" dirty="0"/>
          </a:p>
          <a:p>
            <a:pPr marL="0" indent="0">
              <a:buNone/>
            </a:pPr>
            <a:r>
              <a:rPr lang="en-GB" dirty="0" smtClean="0"/>
              <a:t>“In </a:t>
            </a:r>
            <a:r>
              <a:rPr lang="en-GB" dirty="0"/>
              <a:t>the best instances, teachers demonstrate their secure understanding of the learning intentions by communicating these intentions </a:t>
            </a:r>
            <a:r>
              <a:rPr lang="en-GB" b="1" dirty="0"/>
              <a:t>musically</a:t>
            </a:r>
            <a:r>
              <a:rPr lang="en-GB" dirty="0"/>
              <a:t>. They plan to do this from the start and throughout the course of the lesson</a:t>
            </a:r>
            <a:r>
              <a:rPr lang="en-GB" dirty="0" smtClean="0"/>
              <a:t>.”</a:t>
            </a:r>
          </a:p>
          <a:p>
            <a:pPr marL="0" indent="0">
              <a:buNone/>
            </a:pPr>
            <a:endParaRPr lang="en-GB" dirty="0"/>
          </a:p>
          <a:p>
            <a:pPr marL="0" indent="0">
              <a:buNone/>
            </a:pPr>
            <a:r>
              <a:rPr lang="en-GB" sz="1500" dirty="0"/>
              <a:t>Ofsted </a:t>
            </a:r>
            <a:r>
              <a:rPr lang="en-GB" sz="1500" dirty="0" smtClean="0"/>
              <a:t>(date unknown) </a:t>
            </a:r>
            <a:r>
              <a:rPr lang="en-GB" sz="1500" dirty="0"/>
              <a:t>Music in schools: promoting good practice 2 Guidance for teachers, headteachers and music hub leaders.</a:t>
            </a:r>
          </a:p>
        </p:txBody>
      </p:sp>
    </p:spTree>
    <p:extLst>
      <p:ext uri="{BB962C8B-B14F-4D97-AF65-F5344CB8AC3E}">
        <p14:creationId xmlns:p14="http://schemas.microsoft.com/office/powerpoint/2010/main" val="41009331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r>
              <a:rPr lang="en-GB" sz="5000" dirty="0" smtClean="0"/>
              <a:t>If you were an Estyn/Ofsted inspector, what are the questions that you </a:t>
            </a:r>
            <a:r>
              <a:rPr lang="en-GB" sz="5000" dirty="0" smtClean="0"/>
              <a:t>would </a:t>
            </a:r>
            <a:r>
              <a:rPr lang="en-GB" sz="5000" dirty="0" smtClean="0"/>
              <a:t>ask in order to determine the ‘musicality’ of a particular lesson?</a:t>
            </a:r>
            <a:endParaRPr lang="en-GB" sz="5000" dirty="0"/>
          </a:p>
        </p:txBody>
      </p:sp>
      <p:sp>
        <p:nvSpPr>
          <p:cNvPr id="4" name="TextBox 3"/>
          <p:cNvSpPr txBox="1"/>
          <p:nvPr/>
        </p:nvSpPr>
        <p:spPr>
          <a:xfrm>
            <a:off x="9603970" y="5680363"/>
            <a:ext cx="3591098" cy="369332"/>
          </a:xfrm>
          <a:prstGeom prst="rect">
            <a:avLst/>
          </a:prstGeom>
          <a:noFill/>
        </p:spPr>
        <p:txBody>
          <a:bodyPr wrap="square" rtlCol="0">
            <a:spAutoFit/>
          </a:bodyPr>
          <a:lstStyle/>
          <a:p>
            <a:r>
              <a:rPr lang="en-GB" dirty="0" smtClean="0">
                <a:solidFill>
                  <a:schemeClr val="accent4"/>
                </a:solidFill>
              </a:rPr>
              <a:t>3 minutes</a:t>
            </a:r>
            <a:endParaRPr lang="en-GB" dirty="0">
              <a:solidFill>
                <a:schemeClr val="accent4"/>
              </a:solidFill>
            </a:endParaRPr>
          </a:p>
        </p:txBody>
      </p:sp>
    </p:spTree>
    <p:extLst>
      <p:ext uri="{BB962C8B-B14F-4D97-AF65-F5344CB8AC3E}">
        <p14:creationId xmlns:p14="http://schemas.microsoft.com/office/powerpoint/2010/main" val="54940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7170" y="-1371599"/>
            <a:ext cx="11052810" cy="8130124"/>
          </a:xfrm>
        </p:spPr>
      </p:pic>
      <p:sp>
        <p:nvSpPr>
          <p:cNvPr id="2" name="TextBox 1"/>
          <p:cNvSpPr txBox="1"/>
          <p:nvPr/>
        </p:nvSpPr>
        <p:spPr>
          <a:xfrm>
            <a:off x="10241280" y="1335024"/>
            <a:ext cx="1950720" cy="1138773"/>
          </a:xfrm>
          <a:prstGeom prst="rect">
            <a:avLst/>
          </a:prstGeom>
          <a:noFill/>
        </p:spPr>
        <p:txBody>
          <a:bodyPr wrap="square" rtlCol="0">
            <a:spAutoFit/>
          </a:bodyPr>
          <a:lstStyle/>
          <a:p>
            <a:r>
              <a:rPr lang="en-GB" sz="1000" dirty="0">
                <a:solidFill>
                  <a:srgbClr val="FF9900"/>
                </a:solidFill>
              </a:rPr>
              <a:t>Ofsted (date unknown) Music in schools: promoting good practice 2 Guidance for teachers, headteachers and music hub leaders.</a:t>
            </a:r>
          </a:p>
          <a:p>
            <a:endParaRPr lang="en-GB" dirty="0"/>
          </a:p>
        </p:txBody>
      </p:sp>
    </p:spTree>
    <p:extLst>
      <p:ext uri="{BB962C8B-B14F-4D97-AF65-F5344CB8AC3E}">
        <p14:creationId xmlns:p14="http://schemas.microsoft.com/office/powerpoint/2010/main" val="9763554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good teaching in Music?</a:t>
            </a:r>
            <a:endParaRPr lang="en-GB" dirty="0"/>
          </a:p>
        </p:txBody>
      </p:sp>
      <p:sp>
        <p:nvSpPr>
          <p:cNvPr id="3" name="Content Placeholder 2"/>
          <p:cNvSpPr>
            <a:spLocks noGrp="1"/>
          </p:cNvSpPr>
          <p:nvPr>
            <p:ph idx="1"/>
          </p:nvPr>
        </p:nvSpPr>
        <p:spPr/>
        <p:txBody>
          <a:bodyPr>
            <a:normAutofit fontScale="92500" lnSpcReduction="20000"/>
          </a:bodyPr>
          <a:lstStyle/>
          <a:p>
            <a:r>
              <a:rPr lang="en-GB" dirty="0"/>
              <a:t>The development of pupils’ aural understanding of musical sound is central to good teaching and learning over time</a:t>
            </a:r>
            <a:r>
              <a:rPr lang="en-GB" dirty="0" smtClean="0"/>
              <a:t>.</a:t>
            </a:r>
          </a:p>
          <a:p>
            <a:r>
              <a:rPr lang="en-GB" dirty="0"/>
              <a:t>In good teaching, starting activities are often linked to the main part of the lesson</a:t>
            </a:r>
            <a:r>
              <a:rPr lang="en-GB" dirty="0" smtClean="0"/>
              <a:t>.</a:t>
            </a:r>
          </a:p>
          <a:p>
            <a:r>
              <a:rPr lang="en-GB" dirty="0"/>
              <a:t>Good music lessons engage pupils musically straight </a:t>
            </a:r>
            <a:r>
              <a:rPr lang="en-GB" dirty="0" smtClean="0"/>
              <a:t>away.</a:t>
            </a:r>
          </a:p>
          <a:p>
            <a:r>
              <a:rPr lang="en-GB" dirty="0"/>
              <a:t>In a lesson where instruments are used, look for the teacher giving clear direction and guidance about correct performance technique and </a:t>
            </a:r>
            <a:r>
              <a:rPr lang="en-GB" dirty="0" smtClean="0"/>
              <a:t>posture</a:t>
            </a:r>
          </a:p>
          <a:p>
            <a:r>
              <a:rPr lang="en-GB" dirty="0"/>
              <a:t>Good musical teaching provides clear structures and guidance, but also allows for and encourages creative, original responses. </a:t>
            </a:r>
            <a:endParaRPr lang="en-GB" dirty="0" smtClean="0"/>
          </a:p>
          <a:p>
            <a:r>
              <a:rPr lang="en-GB" dirty="0"/>
              <a:t>Good teaching of singing takes every opportunity to improve posture, to help pupils sing better in tune, to improve their phrasing and diction. </a:t>
            </a:r>
            <a:endParaRPr lang="en-GB" dirty="0" smtClean="0"/>
          </a:p>
          <a:p>
            <a:r>
              <a:rPr lang="en-GB" dirty="0"/>
              <a:t>Good teaching also uses physical movement to help pupils respond to and understand, for example, concepts of tempo, pitch, rhythm and articulation. </a:t>
            </a:r>
            <a:endParaRPr lang="en-GB" dirty="0" smtClean="0"/>
          </a:p>
          <a:p>
            <a:endParaRPr lang="en-GB" dirty="0"/>
          </a:p>
          <a:p>
            <a:endParaRPr lang="en-GB" dirty="0"/>
          </a:p>
        </p:txBody>
      </p:sp>
      <p:sp>
        <p:nvSpPr>
          <p:cNvPr id="4" name="TextBox 3"/>
          <p:cNvSpPr txBox="1"/>
          <p:nvPr/>
        </p:nvSpPr>
        <p:spPr>
          <a:xfrm>
            <a:off x="9013371" y="365125"/>
            <a:ext cx="2590800" cy="1200329"/>
          </a:xfrm>
          <a:prstGeom prst="rect">
            <a:avLst/>
          </a:prstGeom>
          <a:noFill/>
        </p:spPr>
        <p:txBody>
          <a:bodyPr wrap="square" rtlCol="0">
            <a:spAutoFit/>
          </a:bodyPr>
          <a:lstStyle/>
          <a:p>
            <a:r>
              <a:rPr lang="en-GB" dirty="0">
                <a:hlinkClick r:id="rId2"/>
              </a:rPr>
              <a:t>https://dera.ioe.ac.uk/16037/1/Music%20professional%20development%20materials.pdf</a:t>
            </a:r>
            <a:endParaRPr lang="en-GB" dirty="0"/>
          </a:p>
        </p:txBody>
      </p:sp>
    </p:spTree>
    <p:extLst>
      <p:ext uri="{BB962C8B-B14F-4D97-AF65-F5344CB8AC3E}">
        <p14:creationId xmlns:p14="http://schemas.microsoft.com/office/powerpoint/2010/main" val="34947774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good teaching in Music?</a:t>
            </a:r>
          </a:p>
        </p:txBody>
      </p:sp>
      <p:sp>
        <p:nvSpPr>
          <p:cNvPr id="3" name="Content Placeholder 2"/>
          <p:cNvSpPr>
            <a:spLocks noGrp="1"/>
          </p:cNvSpPr>
          <p:nvPr>
            <p:ph idx="1"/>
          </p:nvPr>
        </p:nvSpPr>
        <p:spPr/>
        <p:txBody>
          <a:bodyPr>
            <a:normAutofit/>
          </a:bodyPr>
          <a:lstStyle/>
          <a:p>
            <a:pPr marL="0" indent="0">
              <a:buNone/>
            </a:pPr>
            <a:r>
              <a:rPr lang="en-GB" sz="3000" dirty="0" smtClean="0"/>
              <a:t>“There </a:t>
            </a:r>
            <a:r>
              <a:rPr lang="en-GB" sz="3000" dirty="0"/>
              <a:t>should be no doubt that you are in a musical lesson. Pupils should be given every opportunity to experience, listen, engage, explore, respond to and work creatively with the language of musical sound. Teaching should listen carefully and strive consistently to improve the quality of pupils’ musical understanding and response</a:t>
            </a:r>
            <a:r>
              <a:rPr lang="en-GB" sz="3000" dirty="0" smtClean="0"/>
              <a:t>.”</a:t>
            </a:r>
            <a:endParaRPr lang="en-GB" sz="3000" dirty="0"/>
          </a:p>
        </p:txBody>
      </p:sp>
    </p:spTree>
    <p:extLst>
      <p:ext uri="{BB962C8B-B14F-4D97-AF65-F5344CB8AC3E}">
        <p14:creationId xmlns:p14="http://schemas.microsoft.com/office/powerpoint/2010/main" val="4820926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 watch the video</a:t>
            </a:r>
            <a:endParaRPr lang="en-GB" dirty="0"/>
          </a:p>
        </p:txBody>
      </p:sp>
      <p:sp>
        <p:nvSpPr>
          <p:cNvPr id="3" name="Content Placeholder 2"/>
          <p:cNvSpPr>
            <a:spLocks noGrp="1"/>
          </p:cNvSpPr>
          <p:nvPr>
            <p:ph idx="1"/>
          </p:nvPr>
        </p:nvSpPr>
        <p:spPr/>
        <p:txBody>
          <a:bodyPr>
            <a:normAutofit/>
          </a:bodyPr>
          <a:lstStyle/>
          <a:p>
            <a:r>
              <a:rPr lang="en-GB" sz="4000" dirty="0">
                <a:hlinkClick r:id="rId2"/>
              </a:rPr>
              <a:t>https://www.youtube.com/watch?v=YEDMhK3Rbuo</a:t>
            </a:r>
            <a:endParaRPr lang="en-GB" sz="4000" dirty="0"/>
          </a:p>
        </p:txBody>
      </p:sp>
      <p:sp>
        <p:nvSpPr>
          <p:cNvPr id="4" name="TextBox 3"/>
          <p:cNvSpPr txBox="1"/>
          <p:nvPr/>
        </p:nvSpPr>
        <p:spPr>
          <a:xfrm>
            <a:off x="1024128" y="4297680"/>
            <a:ext cx="7783830" cy="1938992"/>
          </a:xfrm>
          <a:prstGeom prst="rect">
            <a:avLst/>
          </a:prstGeom>
          <a:noFill/>
        </p:spPr>
        <p:txBody>
          <a:bodyPr wrap="square" rtlCol="0">
            <a:spAutoFit/>
          </a:bodyPr>
          <a:lstStyle/>
          <a:p>
            <a:r>
              <a:rPr lang="en-GB" sz="4000" dirty="0" smtClean="0"/>
              <a:t>Consider:</a:t>
            </a:r>
          </a:p>
          <a:p>
            <a:r>
              <a:rPr lang="en-GB" sz="4000" dirty="0" smtClean="0"/>
              <a:t>Strengths</a:t>
            </a:r>
          </a:p>
          <a:p>
            <a:r>
              <a:rPr lang="en-GB" sz="4000" dirty="0" smtClean="0"/>
              <a:t>Things that you might do differently</a:t>
            </a:r>
            <a:endParaRPr lang="en-GB" sz="4000" dirty="0"/>
          </a:p>
        </p:txBody>
      </p:sp>
      <p:sp>
        <p:nvSpPr>
          <p:cNvPr id="5" name="TextBox 4"/>
          <p:cNvSpPr txBox="1"/>
          <p:nvPr/>
        </p:nvSpPr>
        <p:spPr>
          <a:xfrm>
            <a:off x="7372350" y="3559016"/>
            <a:ext cx="4338828" cy="1015663"/>
          </a:xfrm>
          <a:prstGeom prst="rect">
            <a:avLst/>
          </a:prstGeom>
          <a:noFill/>
        </p:spPr>
        <p:txBody>
          <a:bodyPr wrap="square" rtlCol="0">
            <a:spAutoFit/>
          </a:bodyPr>
          <a:lstStyle/>
          <a:p>
            <a:r>
              <a:rPr lang="en-GB" sz="3000" dirty="0" smtClean="0">
                <a:solidFill>
                  <a:schemeClr val="accent3"/>
                </a:solidFill>
              </a:rPr>
              <a:t>7 minutes (nearly 5 minutes video, 2 minutes thinking)</a:t>
            </a:r>
            <a:endParaRPr lang="en-GB" sz="3000" dirty="0">
              <a:solidFill>
                <a:schemeClr val="accent3"/>
              </a:solidFill>
            </a:endParaRPr>
          </a:p>
        </p:txBody>
      </p:sp>
    </p:spTree>
    <p:extLst>
      <p:ext uri="{BB962C8B-B14F-4D97-AF65-F5344CB8AC3E}">
        <p14:creationId xmlns:p14="http://schemas.microsoft.com/office/powerpoint/2010/main" val="3266165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Numeracy/ </a:t>
            </a:r>
            <a:r>
              <a:rPr lang="en-GB" dirty="0" smtClean="0"/>
              <a:t/>
            </a:r>
            <a:br>
              <a:rPr lang="en-GB" dirty="0" smtClean="0"/>
            </a:br>
            <a:r>
              <a:rPr lang="en-GB" dirty="0" err="1" smtClean="0">
                <a:solidFill>
                  <a:srgbClr val="FF0000"/>
                </a:solidFill>
              </a:rPr>
              <a:t>Datblygu</a:t>
            </a:r>
            <a:r>
              <a:rPr lang="en-GB" dirty="0" smtClean="0">
                <a:solidFill>
                  <a:srgbClr val="FF0000"/>
                </a:solidFill>
              </a:rPr>
              <a:t> </a:t>
            </a:r>
            <a:r>
              <a:rPr lang="en-GB" dirty="0" err="1">
                <a:solidFill>
                  <a:srgbClr val="FF0000"/>
                </a:solidFill>
              </a:rPr>
              <a:t>Rhifedd</a:t>
            </a:r>
            <a:endParaRPr lang="en-GB" dirty="0"/>
          </a:p>
        </p:txBody>
      </p:sp>
      <p:sp>
        <p:nvSpPr>
          <p:cNvPr id="3" name="Text Placeholder 2"/>
          <p:cNvSpPr>
            <a:spLocks noGrp="1"/>
          </p:cNvSpPr>
          <p:nvPr>
            <p:ph type="body" idx="1"/>
          </p:nvPr>
        </p:nvSpPr>
        <p:spPr/>
        <p:txBody>
          <a:bodyPr/>
          <a:lstStyle/>
          <a:p>
            <a:endParaRPr lang="en-GB"/>
          </a:p>
        </p:txBody>
      </p:sp>
      <p:pic>
        <p:nvPicPr>
          <p:cNvPr id="4" name="Picture 3" descr="Free Stock Photo 7020 Primary school maths | freeimagesliv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11287" y="4960137"/>
            <a:ext cx="2538654" cy="1688998"/>
          </a:xfrm>
          <a:prstGeom prst="rect">
            <a:avLst/>
          </a:prstGeom>
        </p:spPr>
      </p:pic>
    </p:spTree>
    <p:extLst>
      <p:ext uri="{BB962C8B-B14F-4D97-AF65-F5344CB8AC3E}">
        <p14:creationId xmlns:p14="http://schemas.microsoft.com/office/powerpoint/2010/main" val="42057937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5400" dirty="0"/>
              <a:t>Numeracy</a:t>
            </a:r>
            <a:endParaRPr lang="en-GB" dirty="0"/>
          </a:p>
        </p:txBody>
      </p:sp>
      <p:sp>
        <p:nvSpPr>
          <p:cNvPr id="2" name="Content Placeholder 1"/>
          <p:cNvSpPr>
            <a:spLocks noGrp="1"/>
          </p:cNvSpPr>
          <p:nvPr>
            <p:ph idx="1"/>
          </p:nvPr>
        </p:nvSpPr>
        <p:spPr/>
        <p:txBody>
          <a:bodyPr/>
          <a:lstStyle/>
          <a:p>
            <a:endParaRPr lang="en-GB" dirty="0"/>
          </a:p>
        </p:txBody>
      </p:sp>
      <p:sp>
        <p:nvSpPr>
          <p:cNvPr id="4" name="Cloud Callout 3"/>
          <p:cNvSpPr/>
          <p:nvPr/>
        </p:nvSpPr>
        <p:spPr>
          <a:xfrm>
            <a:off x="8263890" y="262046"/>
            <a:ext cx="3600994" cy="2601174"/>
          </a:xfrm>
          <a:prstGeom prst="cloudCallout">
            <a:avLst>
              <a:gd name="adj1" fmla="val -69358"/>
              <a:gd name="adj2" fmla="val 596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smtClean="0"/>
          </a:p>
          <a:p>
            <a:pPr algn="ctr"/>
            <a:r>
              <a:rPr lang="en-US" sz="2000" dirty="0" smtClean="0"/>
              <a:t>What </a:t>
            </a:r>
            <a:r>
              <a:rPr lang="en-US" sz="2000" dirty="0"/>
              <a:t>is it</a:t>
            </a:r>
            <a:r>
              <a:rPr lang="en-US" sz="2000" dirty="0" smtClean="0"/>
              <a:t>?</a:t>
            </a:r>
          </a:p>
          <a:p>
            <a:pPr algn="ctr"/>
            <a:r>
              <a:rPr lang="en-GB" sz="1200" dirty="0" smtClean="0"/>
              <a:t>(The </a:t>
            </a:r>
            <a:r>
              <a:rPr lang="en-GB" sz="1200" dirty="0"/>
              <a:t>ability to understand and work with </a:t>
            </a:r>
            <a:r>
              <a:rPr lang="en-GB" sz="1200" dirty="0" smtClean="0"/>
              <a:t>numbers).</a:t>
            </a:r>
            <a:endParaRPr lang="en-GB" sz="1200" dirty="0"/>
          </a:p>
          <a:p>
            <a:pPr algn="ctr"/>
            <a:endParaRPr lang="en-US" sz="2000" dirty="0"/>
          </a:p>
        </p:txBody>
      </p:sp>
      <p:sp>
        <p:nvSpPr>
          <p:cNvPr id="5" name="Cloud Callout 4"/>
          <p:cNvSpPr/>
          <p:nvPr/>
        </p:nvSpPr>
        <p:spPr>
          <a:xfrm>
            <a:off x="3917223" y="80010"/>
            <a:ext cx="4167052" cy="2379908"/>
          </a:xfrm>
          <a:prstGeom prst="cloudCallout">
            <a:avLst>
              <a:gd name="adj1" fmla="val 2404"/>
              <a:gd name="adj2" fmla="val 1081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Am I responsible </a:t>
            </a:r>
            <a:r>
              <a:rPr lang="en-US" sz="2000" dirty="0" smtClean="0"/>
              <a:t>for teaching </a:t>
            </a:r>
            <a:r>
              <a:rPr lang="en-US" sz="2000" dirty="0"/>
              <a:t>it?</a:t>
            </a:r>
            <a:endParaRPr lang="en-GB" sz="2000" dirty="0"/>
          </a:p>
        </p:txBody>
      </p:sp>
      <p:sp>
        <p:nvSpPr>
          <p:cNvPr id="6" name="Cloud Callout 5"/>
          <p:cNvSpPr/>
          <p:nvPr/>
        </p:nvSpPr>
        <p:spPr>
          <a:xfrm>
            <a:off x="51510" y="4319808"/>
            <a:ext cx="3428653" cy="2307969"/>
          </a:xfrm>
          <a:prstGeom prst="cloudCallout">
            <a:avLst>
              <a:gd name="adj1" fmla="val 73628"/>
              <a:gd name="adj2" fmla="val -1768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How does </a:t>
            </a:r>
            <a:r>
              <a:rPr lang="en-US" sz="2000" dirty="0" smtClean="0"/>
              <a:t>numeracy </a:t>
            </a:r>
            <a:r>
              <a:rPr lang="en-US" sz="2000" dirty="0"/>
              <a:t>fit into my subject?</a:t>
            </a:r>
          </a:p>
        </p:txBody>
      </p:sp>
      <p:sp>
        <p:nvSpPr>
          <p:cNvPr id="7" name="Cloud Callout 6"/>
          <p:cNvSpPr/>
          <p:nvPr/>
        </p:nvSpPr>
        <p:spPr>
          <a:xfrm>
            <a:off x="302078" y="482814"/>
            <a:ext cx="3435531" cy="2854746"/>
          </a:xfrm>
          <a:prstGeom prst="cloudCallout">
            <a:avLst>
              <a:gd name="adj1" fmla="val 91654"/>
              <a:gd name="adj2" fmla="val 6010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Are some subjects </a:t>
            </a:r>
            <a:r>
              <a:rPr lang="en-US" sz="2000" dirty="0" smtClean="0"/>
              <a:t> </a:t>
            </a:r>
            <a:r>
              <a:rPr lang="en-US" sz="2000" dirty="0"/>
              <a:t>more ‘numeracy rich’ than others?</a:t>
            </a:r>
          </a:p>
        </p:txBody>
      </p:sp>
      <p:sp>
        <p:nvSpPr>
          <p:cNvPr id="8" name="Cloud Callout 7"/>
          <p:cNvSpPr/>
          <p:nvPr/>
        </p:nvSpPr>
        <p:spPr>
          <a:xfrm>
            <a:off x="9203871" y="3440440"/>
            <a:ext cx="2965269" cy="3187337"/>
          </a:xfrm>
          <a:prstGeom prst="cloudCallout">
            <a:avLst>
              <a:gd name="adj1" fmla="val -73531"/>
              <a:gd name="adj2" fmla="val -101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How do I know what type of numeracy tasks are appropriate for my learners?</a:t>
            </a:r>
          </a:p>
        </p:txBody>
      </p:sp>
      <p:sp>
        <p:nvSpPr>
          <p:cNvPr id="13" name="Oval 12"/>
          <p:cNvSpPr/>
          <p:nvPr/>
        </p:nvSpPr>
        <p:spPr>
          <a:xfrm>
            <a:off x="4420144" y="3051810"/>
            <a:ext cx="3843746" cy="35588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000" dirty="0"/>
              <a:t>Numeracy / </a:t>
            </a:r>
            <a:r>
              <a:rPr lang="en-GB" sz="3000" dirty="0" err="1"/>
              <a:t>Rhifedd</a:t>
            </a:r>
            <a:endParaRPr lang="en-GB" sz="3000" dirty="0"/>
          </a:p>
        </p:txBody>
      </p:sp>
    </p:spTree>
    <p:extLst>
      <p:ext uri="{BB962C8B-B14F-4D97-AF65-F5344CB8AC3E}">
        <p14:creationId xmlns:p14="http://schemas.microsoft.com/office/powerpoint/2010/main" val="17567439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568" y="251818"/>
            <a:ext cx="11180890" cy="1629234"/>
          </a:xfrm>
        </p:spPr>
        <p:txBody>
          <a:bodyPr>
            <a:normAutofit fontScale="90000"/>
          </a:bodyPr>
          <a:lstStyle/>
          <a:p>
            <a:r>
              <a:rPr lang="en-GB" dirty="0" smtClean="0"/>
              <a:t>Which of the </a:t>
            </a:r>
            <a:r>
              <a:rPr lang="en-GB" dirty="0" err="1" smtClean="0"/>
              <a:t>AoLEs</a:t>
            </a:r>
            <a:r>
              <a:rPr lang="en-GB" dirty="0" smtClean="0"/>
              <a:t> </a:t>
            </a:r>
            <a:r>
              <a:rPr lang="en-GB" dirty="0" smtClean="0"/>
              <a:t>or SUBJECTS offer opportunities for learners to develop their numeracy skills? </a:t>
            </a:r>
            <a:endParaRPr lang="en-GB" dirty="0"/>
          </a:p>
        </p:txBody>
      </p:sp>
      <p:pic>
        <p:nvPicPr>
          <p:cNvPr id="2050" name="Picture 2" descr="See the source im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885509" y="2108019"/>
            <a:ext cx="4644395" cy="3692359"/>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a:off x="3448595" y="2537154"/>
            <a:ext cx="263869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45622" y="5115530"/>
            <a:ext cx="2847703" cy="369332"/>
          </a:xfrm>
          <a:prstGeom prst="rect">
            <a:avLst/>
          </a:prstGeom>
          <a:noFill/>
        </p:spPr>
        <p:txBody>
          <a:bodyPr wrap="square" rtlCol="0">
            <a:spAutoFit/>
          </a:bodyPr>
          <a:lstStyle/>
          <a:p>
            <a:r>
              <a:rPr lang="en-GB" dirty="0" smtClean="0"/>
              <a:t>Least  opportunity</a:t>
            </a:r>
            <a:endParaRPr lang="en-GB" dirty="0"/>
          </a:p>
        </p:txBody>
      </p:sp>
      <p:sp>
        <p:nvSpPr>
          <p:cNvPr id="10" name="TextBox 9"/>
          <p:cNvSpPr txBox="1"/>
          <p:nvPr/>
        </p:nvSpPr>
        <p:spPr>
          <a:xfrm>
            <a:off x="1445623" y="2465699"/>
            <a:ext cx="2847703" cy="369332"/>
          </a:xfrm>
          <a:prstGeom prst="rect">
            <a:avLst/>
          </a:prstGeom>
          <a:noFill/>
        </p:spPr>
        <p:txBody>
          <a:bodyPr wrap="square" rtlCol="0">
            <a:spAutoFit/>
          </a:bodyPr>
          <a:lstStyle/>
          <a:p>
            <a:r>
              <a:rPr lang="en-GB" dirty="0" smtClean="0"/>
              <a:t>Greatest opportunity</a:t>
            </a:r>
            <a:endParaRPr lang="en-GB" dirty="0"/>
          </a:p>
        </p:txBody>
      </p:sp>
      <p:cxnSp>
        <p:nvCxnSpPr>
          <p:cNvPr id="11" name="Straight Arrow Connector 10"/>
          <p:cNvCxnSpPr/>
          <p:nvPr/>
        </p:nvCxnSpPr>
        <p:spPr>
          <a:xfrm>
            <a:off x="3718560" y="5300196"/>
            <a:ext cx="263869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2718902" y="6385025"/>
            <a:ext cx="8113222" cy="369332"/>
          </a:xfrm>
          <a:prstGeom prst="rect">
            <a:avLst/>
          </a:prstGeom>
        </p:spPr>
        <p:txBody>
          <a:bodyPr wrap="square">
            <a:spAutoFit/>
          </a:bodyPr>
          <a:lstStyle/>
          <a:p>
            <a:r>
              <a:rPr lang="en-GB" dirty="0" smtClean="0">
                <a:hlinkClick r:id="rId4"/>
              </a:rPr>
              <a:t>https</a:t>
            </a:r>
            <a:r>
              <a:rPr lang="en-GB" dirty="0">
                <a:hlinkClick r:id="rId4"/>
              </a:rPr>
              <a:t>://slidesmania.com/diamond-9-template-by-james-abela</a:t>
            </a:r>
            <a:r>
              <a:rPr lang="en-GB" dirty="0" smtClean="0">
                <a:hlinkClick r:id="rId4"/>
              </a:rPr>
              <a:t>/</a:t>
            </a:r>
            <a:r>
              <a:rPr lang="en-GB" dirty="0" smtClean="0"/>
              <a:t>   or write on paper</a:t>
            </a:r>
          </a:p>
        </p:txBody>
      </p:sp>
      <p:sp>
        <p:nvSpPr>
          <p:cNvPr id="3" name="TextBox 2"/>
          <p:cNvSpPr txBox="1"/>
          <p:nvPr/>
        </p:nvSpPr>
        <p:spPr>
          <a:xfrm>
            <a:off x="9945758" y="5634779"/>
            <a:ext cx="2171700" cy="553998"/>
          </a:xfrm>
          <a:prstGeom prst="rect">
            <a:avLst/>
          </a:prstGeom>
          <a:noFill/>
        </p:spPr>
        <p:txBody>
          <a:bodyPr wrap="square" rtlCol="0">
            <a:spAutoFit/>
          </a:bodyPr>
          <a:lstStyle/>
          <a:p>
            <a:r>
              <a:rPr lang="en-GB" sz="3000" dirty="0" smtClean="0">
                <a:solidFill>
                  <a:schemeClr val="accent3"/>
                </a:solidFill>
              </a:rPr>
              <a:t>2 minutes</a:t>
            </a:r>
            <a:endParaRPr lang="en-GB" sz="3000" dirty="0">
              <a:solidFill>
                <a:schemeClr val="accent3"/>
              </a:solidFill>
            </a:endParaRPr>
          </a:p>
        </p:txBody>
      </p:sp>
    </p:spTree>
    <p:extLst>
      <p:ext uri="{BB962C8B-B14F-4D97-AF65-F5344CB8AC3E}">
        <p14:creationId xmlns:p14="http://schemas.microsoft.com/office/powerpoint/2010/main" val="15429960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92480" y="728612"/>
            <a:ext cx="10990216" cy="1280890"/>
          </a:xfrm>
        </p:spPr>
        <p:txBody>
          <a:bodyPr>
            <a:normAutofit fontScale="90000"/>
          </a:bodyPr>
          <a:lstStyle/>
          <a:p>
            <a:pPr fontAlgn="base"/>
            <a:r>
              <a:rPr lang="en-GB" dirty="0" err="1">
                <a:solidFill>
                  <a:srgbClr val="FF0000"/>
                </a:solidFill>
              </a:rPr>
              <a:t>Fframweithiau’r</a:t>
            </a:r>
            <a:r>
              <a:rPr lang="en-GB" dirty="0">
                <a:solidFill>
                  <a:srgbClr val="FF0000"/>
                </a:solidFill>
              </a:rPr>
              <a:t> </a:t>
            </a:r>
            <a:r>
              <a:rPr lang="en-GB" dirty="0" err="1">
                <a:solidFill>
                  <a:srgbClr val="FF0000"/>
                </a:solidFill>
              </a:rPr>
              <a:t>sgiliau</a:t>
            </a:r>
            <a:r>
              <a:rPr lang="en-GB" dirty="0">
                <a:solidFill>
                  <a:srgbClr val="FF0000"/>
                </a:solidFill>
              </a:rPr>
              <a:t> </a:t>
            </a:r>
            <a:r>
              <a:rPr lang="en-GB" dirty="0" err="1">
                <a:solidFill>
                  <a:srgbClr val="FF0000"/>
                </a:solidFill>
              </a:rPr>
              <a:t>trawsgwricwlaidd</a:t>
            </a:r>
            <a:r>
              <a:rPr lang="en-GB" dirty="0">
                <a:solidFill>
                  <a:srgbClr val="FF0000"/>
                </a:solidFill>
              </a:rPr>
              <a:t/>
            </a:r>
            <a:br>
              <a:rPr lang="en-GB" dirty="0">
                <a:solidFill>
                  <a:srgbClr val="FF0000"/>
                </a:solidFill>
              </a:rPr>
            </a:br>
            <a:r>
              <a:rPr lang="en-GB" dirty="0" smtClean="0"/>
              <a:t>Cross-curricular </a:t>
            </a:r>
            <a:r>
              <a:rPr lang="en-GB" dirty="0"/>
              <a:t>skills frameworks</a:t>
            </a:r>
            <a:r>
              <a:rPr lang="en-GB" b="1" dirty="0"/>
              <a:t/>
            </a:r>
            <a:br>
              <a:rPr lang="en-GB" b="1" dirty="0"/>
            </a:br>
            <a:r>
              <a:rPr lang="en-GB" b="1" dirty="0"/>
              <a:t/>
            </a:r>
            <a:br>
              <a:rPr lang="en-GB" b="1" dirty="0"/>
            </a:br>
            <a:endParaRPr lang="en-GB" dirty="0"/>
          </a:p>
        </p:txBody>
      </p:sp>
      <p:sp>
        <p:nvSpPr>
          <p:cNvPr id="5" name="Content Placeholder 4"/>
          <p:cNvSpPr>
            <a:spLocks noGrp="1"/>
          </p:cNvSpPr>
          <p:nvPr>
            <p:ph sz="half" idx="1"/>
          </p:nvPr>
        </p:nvSpPr>
        <p:spPr>
          <a:xfrm>
            <a:off x="792480" y="1632856"/>
            <a:ext cx="5705935" cy="4493622"/>
          </a:xfrm>
        </p:spPr>
        <p:txBody>
          <a:bodyPr>
            <a:normAutofit fontScale="85000" lnSpcReduction="20000"/>
          </a:bodyPr>
          <a:lstStyle/>
          <a:p>
            <a:pPr marL="0" indent="0" fontAlgn="base">
              <a:buNone/>
            </a:pPr>
            <a:endParaRPr lang="en-GB" b="1" dirty="0"/>
          </a:p>
          <a:p>
            <a:pPr fontAlgn="base"/>
            <a:r>
              <a:rPr lang="en-GB" sz="2200" dirty="0">
                <a:solidFill>
                  <a:srgbClr val="FF0000"/>
                </a:solidFill>
              </a:rPr>
              <a:t>Mae </a:t>
            </a:r>
            <a:r>
              <a:rPr lang="en-GB" sz="2200" dirty="0" err="1">
                <a:solidFill>
                  <a:srgbClr val="FF0000"/>
                </a:solidFill>
              </a:rPr>
              <a:t>llythrennedd</a:t>
            </a:r>
            <a:r>
              <a:rPr lang="en-GB" sz="2200" dirty="0">
                <a:solidFill>
                  <a:srgbClr val="FF0000"/>
                </a:solidFill>
              </a:rPr>
              <a:t>, </a:t>
            </a:r>
            <a:r>
              <a:rPr lang="en-GB" sz="2200" dirty="0" err="1">
                <a:solidFill>
                  <a:srgbClr val="FF0000"/>
                </a:solidFill>
              </a:rPr>
              <a:t>rhifedd</a:t>
            </a:r>
            <a:r>
              <a:rPr lang="en-GB" sz="2200" dirty="0">
                <a:solidFill>
                  <a:srgbClr val="FF0000"/>
                </a:solidFill>
              </a:rPr>
              <a:t> a </a:t>
            </a:r>
            <a:r>
              <a:rPr lang="en-GB" sz="2200" dirty="0" err="1">
                <a:solidFill>
                  <a:srgbClr val="FF0000"/>
                </a:solidFill>
              </a:rPr>
              <a:t>chymhwysedd</a:t>
            </a:r>
            <a:r>
              <a:rPr lang="en-GB" sz="2200" dirty="0">
                <a:solidFill>
                  <a:srgbClr val="FF0000"/>
                </a:solidFill>
              </a:rPr>
              <a:t> </a:t>
            </a:r>
            <a:r>
              <a:rPr lang="en-GB" sz="2200" dirty="0" err="1">
                <a:solidFill>
                  <a:srgbClr val="FF0000"/>
                </a:solidFill>
              </a:rPr>
              <a:t>digidol</a:t>
            </a:r>
            <a:r>
              <a:rPr lang="en-GB" sz="2200" dirty="0">
                <a:solidFill>
                  <a:srgbClr val="FF0000"/>
                </a:solidFill>
              </a:rPr>
              <a:t> </a:t>
            </a:r>
            <a:r>
              <a:rPr lang="en-GB" sz="2200" dirty="0" err="1">
                <a:solidFill>
                  <a:srgbClr val="FF0000"/>
                </a:solidFill>
              </a:rPr>
              <a:t>yn</a:t>
            </a:r>
            <a:r>
              <a:rPr lang="en-GB" sz="2200" dirty="0">
                <a:solidFill>
                  <a:srgbClr val="FF0000"/>
                </a:solidFill>
              </a:rPr>
              <a:t> </a:t>
            </a:r>
            <a:r>
              <a:rPr lang="en-GB" sz="2200" b="1" dirty="0" err="1">
                <a:solidFill>
                  <a:srgbClr val="FF0000"/>
                </a:solidFill>
              </a:rPr>
              <a:t>sgiliau</a:t>
            </a:r>
            <a:r>
              <a:rPr lang="en-GB" sz="2200" b="1" dirty="0">
                <a:solidFill>
                  <a:srgbClr val="FF0000"/>
                </a:solidFill>
              </a:rPr>
              <a:t> </a:t>
            </a:r>
            <a:r>
              <a:rPr lang="en-GB" sz="2200" b="1" dirty="0" err="1">
                <a:solidFill>
                  <a:srgbClr val="FF0000"/>
                </a:solidFill>
              </a:rPr>
              <a:t>gorfodol</a:t>
            </a:r>
            <a:r>
              <a:rPr lang="en-GB" sz="2200" b="1" dirty="0">
                <a:solidFill>
                  <a:srgbClr val="FF0000"/>
                </a:solidFill>
              </a:rPr>
              <a:t> </a:t>
            </a:r>
            <a:r>
              <a:rPr lang="en-GB" sz="2200" dirty="0" err="1">
                <a:solidFill>
                  <a:srgbClr val="FF0000"/>
                </a:solidFill>
              </a:rPr>
              <a:t>ar</a:t>
            </a:r>
            <a:r>
              <a:rPr lang="en-GB" sz="2200" dirty="0">
                <a:solidFill>
                  <a:srgbClr val="FF0000"/>
                </a:solidFill>
              </a:rPr>
              <a:t> draws </a:t>
            </a:r>
            <a:r>
              <a:rPr lang="en-GB" sz="2200" dirty="0" err="1">
                <a:solidFill>
                  <a:srgbClr val="FF0000"/>
                </a:solidFill>
              </a:rPr>
              <a:t>pob</a:t>
            </a:r>
            <a:r>
              <a:rPr lang="en-GB" sz="2200" dirty="0">
                <a:solidFill>
                  <a:srgbClr val="FF0000"/>
                </a:solidFill>
              </a:rPr>
              <a:t> </a:t>
            </a:r>
            <a:r>
              <a:rPr lang="en-GB" sz="2200" dirty="0" err="1">
                <a:solidFill>
                  <a:srgbClr val="FF0000"/>
                </a:solidFill>
              </a:rPr>
              <a:t>maes</a:t>
            </a:r>
            <a:r>
              <a:rPr lang="en-GB" sz="2200" dirty="0">
                <a:solidFill>
                  <a:srgbClr val="FF0000"/>
                </a:solidFill>
              </a:rPr>
              <a:t> </a:t>
            </a:r>
            <a:r>
              <a:rPr lang="en-GB" sz="2200" dirty="0" err="1">
                <a:solidFill>
                  <a:srgbClr val="FF0000"/>
                </a:solidFill>
              </a:rPr>
              <a:t>dysgu</a:t>
            </a:r>
            <a:r>
              <a:rPr lang="en-GB" sz="2200" dirty="0">
                <a:solidFill>
                  <a:srgbClr val="FF0000"/>
                </a:solidFill>
              </a:rPr>
              <a:t> a </a:t>
            </a:r>
            <a:r>
              <a:rPr lang="en-GB" sz="2200" dirty="0" err="1">
                <a:solidFill>
                  <a:srgbClr val="FF0000"/>
                </a:solidFill>
              </a:rPr>
              <a:t>phrofiad</a:t>
            </a:r>
            <a:r>
              <a:rPr lang="en-GB" sz="2200" dirty="0">
                <a:solidFill>
                  <a:srgbClr val="FF0000"/>
                </a:solidFill>
              </a:rPr>
              <a:t> a </a:t>
            </a:r>
            <a:r>
              <a:rPr lang="en-GB" sz="2200" dirty="0" err="1">
                <a:solidFill>
                  <a:srgbClr val="FF0000"/>
                </a:solidFill>
              </a:rPr>
              <a:t>bydd</a:t>
            </a:r>
            <a:r>
              <a:rPr lang="en-GB" sz="2200" dirty="0">
                <a:solidFill>
                  <a:srgbClr val="FF0000"/>
                </a:solidFill>
              </a:rPr>
              <a:t> </a:t>
            </a:r>
            <a:r>
              <a:rPr lang="en-GB" sz="2200" dirty="0" err="1">
                <a:solidFill>
                  <a:srgbClr val="FF0000"/>
                </a:solidFill>
              </a:rPr>
              <a:t>angen</a:t>
            </a:r>
            <a:r>
              <a:rPr lang="en-GB" sz="2200" dirty="0">
                <a:solidFill>
                  <a:srgbClr val="FF0000"/>
                </a:solidFill>
              </a:rPr>
              <a:t> </a:t>
            </a:r>
            <a:r>
              <a:rPr lang="en-GB" sz="2200" dirty="0" err="1">
                <a:solidFill>
                  <a:srgbClr val="FF0000"/>
                </a:solidFill>
              </a:rPr>
              <a:t>eu</a:t>
            </a:r>
            <a:r>
              <a:rPr lang="en-GB" sz="2200" dirty="0">
                <a:solidFill>
                  <a:srgbClr val="FF0000"/>
                </a:solidFill>
              </a:rPr>
              <a:t> </a:t>
            </a:r>
            <a:r>
              <a:rPr lang="en-GB" sz="2200" dirty="0" err="1">
                <a:solidFill>
                  <a:srgbClr val="FF0000"/>
                </a:solidFill>
              </a:rPr>
              <a:t>hystyried</a:t>
            </a:r>
            <a:r>
              <a:rPr lang="en-GB" sz="2200" dirty="0">
                <a:solidFill>
                  <a:srgbClr val="FF0000"/>
                </a:solidFill>
              </a:rPr>
              <a:t> </a:t>
            </a:r>
            <a:r>
              <a:rPr lang="en-GB" sz="2200" dirty="0" err="1">
                <a:solidFill>
                  <a:srgbClr val="FF0000"/>
                </a:solidFill>
              </a:rPr>
              <a:t>ym</a:t>
            </a:r>
            <a:r>
              <a:rPr lang="en-GB" sz="2200" dirty="0">
                <a:solidFill>
                  <a:srgbClr val="FF0000"/>
                </a:solidFill>
              </a:rPr>
              <a:t> </a:t>
            </a:r>
            <a:r>
              <a:rPr lang="en-GB" sz="2200" dirty="0" err="1">
                <a:solidFill>
                  <a:srgbClr val="FF0000"/>
                </a:solidFill>
              </a:rPr>
              <a:t>mhob</a:t>
            </a:r>
            <a:r>
              <a:rPr lang="en-GB" sz="2200" dirty="0">
                <a:solidFill>
                  <a:srgbClr val="FF0000"/>
                </a:solidFill>
              </a:rPr>
              <a:t> </a:t>
            </a:r>
            <a:r>
              <a:rPr lang="en-GB" sz="2200" dirty="0" err="1">
                <a:solidFill>
                  <a:srgbClr val="FF0000"/>
                </a:solidFill>
              </a:rPr>
              <a:t>agwedd</a:t>
            </a:r>
            <a:r>
              <a:rPr lang="en-GB" sz="2200" dirty="0">
                <a:solidFill>
                  <a:srgbClr val="FF0000"/>
                </a:solidFill>
              </a:rPr>
              <a:t> </a:t>
            </a:r>
            <a:r>
              <a:rPr lang="en-GB" sz="2200" dirty="0" err="1">
                <a:solidFill>
                  <a:srgbClr val="FF0000"/>
                </a:solidFill>
              </a:rPr>
              <a:t>ar</a:t>
            </a:r>
            <a:r>
              <a:rPr lang="en-GB" sz="2200" dirty="0">
                <a:solidFill>
                  <a:srgbClr val="FF0000"/>
                </a:solidFill>
              </a:rPr>
              <a:t> </a:t>
            </a:r>
            <a:r>
              <a:rPr lang="en-GB" sz="2200" dirty="0" err="1">
                <a:solidFill>
                  <a:srgbClr val="FF0000"/>
                </a:solidFill>
              </a:rPr>
              <a:t>gynllunio’r</a:t>
            </a:r>
            <a:r>
              <a:rPr lang="en-GB" sz="2200" dirty="0">
                <a:solidFill>
                  <a:srgbClr val="FF0000"/>
                </a:solidFill>
              </a:rPr>
              <a:t> </a:t>
            </a:r>
            <a:r>
              <a:rPr lang="en-GB" sz="2200" dirty="0" err="1">
                <a:solidFill>
                  <a:srgbClr val="FF0000"/>
                </a:solidFill>
              </a:rPr>
              <a:t>cwricwlwm</a:t>
            </a:r>
            <a:r>
              <a:rPr lang="en-GB" sz="2200" dirty="0">
                <a:solidFill>
                  <a:srgbClr val="FF0000"/>
                </a:solidFill>
              </a:rPr>
              <a:t>.</a:t>
            </a:r>
          </a:p>
          <a:p>
            <a:pPr fontAlgn="base"/>
            <a:r>
              <a:rPr lang="en-GB" sz="2200" dirty="0" err="1">
                <a:solidFill>
                  <a:srgbClr val="FF0000"/>
                </a:solidFill>
              </a:rPr>
              <a:t>Cyfrifoldeb</a:t>
            </a:r>
            <a:r>
              <a:rPr lang="en-GB" sz="2200" dirty="0">
                <a:solidFill>
                  <a:srgbClr val="FF0000"/>
                </a:solidFill>
              </a:rPr>
              <a:t> </a:t>
            </a:r>
            <a:r>
              <a:rPr lang="en-GB" sz="2200" b="1" dirty="0" err="1">
                <a:solidFill>
                  <a:srgbClr val="FF0000"/>
                </a:solidFill>
              </a:rPr>
              <a:t>yr</a:t>
            </a:r>
            <a:r>
              <a:rPr lang="en-GB" sz="2200" b="1" dirty="0">
                <a:solidFill>
                  <a:srgbClr val="FF0000"/>
                </a:solidFill>
              </a:rPr>
              <a:t> </a:t>
            </a:r>
            <a:r>
              <a:rPr lang="en-GB" sz="2200" b="1" dirty="0" err="1">
                <a:solidFill>
                  <a:srgbClr val="FF0000"/>
                </a:solidFill>
              </a:rPr>
              <a:t>athrawon</a:t>
            </a:r>
            <a:r>
              <a:rPr lang="en-GB" sz="2200" dirty="0">
                <a:solidFill>
                  <a:srgbClr val="FF0000"/>
                </a:solidFill>
              </a:rPr>
              <a:t>, </a:t>
            </a:r>
            <a:r>
              <a:rPr lang="en-GB" sz="2200" dirty="0" err="1">
                <a:solidFill>
                  <a:srgbClr val="FF0000"/>
                </a:solidFill>
              </a:rPr>
              <a:t>ar</a:t>
            </a:r>
            <a:r>
              <a:rPr lang="en-GB" sz="2200" dirty="0">
                <a:solidFill>
                  <a:srgbClr val="FF0000"/>
                </a:solidFill>
              </a:rPr>
              <a:t> draws </a:t>
            </a:r>
            <a:r>
              <a:rPr lang="en-GB" sz="2200" dirty="0" err="1">
                <a:solidFill>
                  <a:srgbClr val="FF0000"/>
                </a:solidFill>
              </a:rPr>
              <a:t>pob</a:t>
            </a:r>
            <a:r>
              <a:rPr lang="en-GB" sz="2200" dirty="0">
                <a:solidFill>
                  <a:srgbClr val="FF0000"/>
                </a:solidFill>
              </a:rPr>
              <a:t> </a:t>
            </a:r>
            <a:r>
              <a:rPr lang="en-GB" sz="2200" dirty="0" err="1">
                <a:solidFill>
                  <a:srgbClr val="FF0000"/>
                </a:solidFill>
              </a:rPr>
              <a:t>ardal</a:t>
            </a:r>
            <a:r>
              <a:rPr lang="en-GB" sz="2200" dirty="0">
                <a:solidFill>
                  <a:srgbClr val="FF0000"/>
                </a:solidFill>
              </a:rPr>
              <a:t> y </a:t>
            </a:r>
            <a:r>
              <a:rPr lang="en-GB" sz="2200" dirty="0" err="1">
                <a:solidFill>
                  <a:srgbClr val="FF0000"/>
                </a:solidFill>
              </a:rPr>
              <a:t>cwricwlwm</a:t>
            </a:r>
            <a:r>
              <a:rPr lang="en-GB" sz="2200" dirty="0">
                <a:solidFill>
                  <a:srgbClr val="FF0000"/>
                </a:solidFill>
              </a:rPr>
              <a:t>, </a:t>
            </a:r>
            <a:r>
              <a:rPr lang="en-GB" sz="2200" b="1" dirty="0" err="1">
                <a:solidFill>
                  <a:srgbClr val="FF0000"/>
                </a:solidFill>
              </a:rPr>
              <a:t>fydd</a:t>
            </a:r>
            <a:r>
              <a:rPr lang="en-GB" sz="2200" b="1" dirty="0">
                <a:solidFill>
                  <a:srgbClr val="FF0000"/>
                </a:solidFill>
              </a:rPr>
              <a:t> </a:t>
            </a:r>
            <a:r>
              <a:rPr lang="en-GB" sz="2200" b="1" dirty="0" err="1">
                <a:solidFill>
                  <a:srgbClr val="FF0000"/>
                </a:solidFill>
              </a:rPr>
              <a:t>i</a:t>
            </a:r>
            <a:r>
              <a:rPr lang="en-GB" sz="2200" b="1" dirty="0">
                <a:solidFill>
                  <a:srgbClr val="FF0000"/>
                </a:solidFill>
              </a:rPr>
              <a:t> </a:t>
            </a:r>
            <a:r>
              <a:rPr lang="en-GB" sz="2200" b="1" dirty="0" err="1">
                <a:solidFill>
                  <a:srgbClr val="FF0000"/>
                </a:solidFill>
              </a:rPr>
              <a:t>ddatblygu</a:t>
            </a:r>
            <a:r>
              <a:rPr lang="en-GB" sz="2200" b="1" dirty="0">
                <a:solidFill>
                  <a:srgbClr val="FF0000"/>
                </a:solidFill>
              </a:rPr>
              <a:t> a </a:t>
            </a:r>
            <a:r>
              <a:rPr lang="en-GB" sz="2200" b="1" dirty="0" err="1">
                <a:solidFill>
                  <a:srgbClr val="FF0000"/>
                </a:solidFill>
              </a:rPr>
              <a:t>sicrhau</a:t>
            </a:r>
            <a:r>
              <a:rPr lang="en-GB" sz="2200" b="1" dirty="0">
                <a:solidFill>
                  <a:srgbClr val="FF0000"/>
                </a:solidFill>
              </a:rPr>
              <a:t> </a:t>
            </a:r>
            <a:r>
              <a:rPr lang="en-GB" sz="2200" b="1" dirty="0" err="1">
                <a:solidFill>
                  <a:srgbClr val="FF0000"/>
                </a:solidFill>
              </a:rPr>
              <a:t>cynnydd</a:t>
            </a:r>
            <a:r>
              <a:rPr lang="en-GB" sz="2200" b="1" dirty="0">
                <a:solidFill>
                  <a:srgbClr val="FF0000"/>
                </a:solidFill>
              </a:rPr>
              <a:t> </a:t>
            </a:r>
            <a:r>
              <a:rPr lang="en-GB" sz="2200" b="1" dirty="0" err="1">
                <a:solidFill>
                  <a:srgbClr val="FF0000"/>
                </a:solidFill>
              </a:rPr>
              <a:t>yn</a:t>
            </a:r>
            <a:r>
              <a:rPr lang="en-GB" sz="2200" b="1" dirty="0">
                <a:solidFill>
                  <a:srgbClr val="FF0000"/>
                </a:solidFill>
              </a:rPr>
              <a:t> y </a:t>
            </a:r>
            <a:r>
              <a:rPr lang="en-GB" sz="2200" b="1" dirty="0" err="1">
                <a:solidFill>
                  <a:srgbClr val="FF0000"/>
                </a:solidFill>
              </a:rPr>
              <a:t>sgiliau</a:t>
            </a:r>
            <a:r>
              <a:rPr lang="en-GB" sz="2200" b="1" dirty="0">
                <a:solidFill>
                  <a:srgbClr val="FF0000"/>
                </a:solidFill>
              </a:rPr>
              <a:t> </a:t>
            </a:r>
            <a:r>
              <a:rPr lang="en-GB" sz="2200" b="1" dirty="0" err="1">
                <a:solidFill>
                  <a:srgbClr val="FF0000"/>
                </a:solidFill>
              </a:rPr>
              <a:t>hyn</a:t>
            </a:r>
            <a:r>
              <a:rPr lang="en-GB" sz="2200" dirty="0">
                <a:solidFill>
                  <a:srgbClr val="FF0000"/>
                </a:solidFill>
              </a:rPr>
              <a:t>. Mater </a:t>
            </a:r>
            <a:r>
              <a:rPr lang="en-GB" sz="2200" dirty="0" err="1">
                <a:solidFill>
                  <a:srgbClr val="FF0000"/>
                </a:solidFill>
              </a:rPr>
              <a:t>i’w</a:t>
            </a:r>
            <a:r>
              <a:rPr lang="en-GB" sz="2200" dirty="0">
                <a:solidFill>
                  <a:srgbClr val="FF0000"/>
                </a:solidFill>
              </a:rPr>
              <a:t> </a:t>
            </a:r>
            <a:r>
              <a:rPr lang="en-GB" sz="2200" dirty="0" err="1">
                <a:solidFill>
                  <a:srgbClr val="FF0000"/>
                </a:solidFill>
              </a:rPr>
              <a:t>benderfynu</a:t>
            </a:r>
            <a:r>
              <a:rPr lang="en-GB" sz="2200" dirty="0">
                <a:solidFill>
                  <a:srgbClr val="FF0000"/>
                </a:solidFill>
              </a:rPr>
              <a:t> </a:t>
            </a:r>
            <a:r>
              <a:rPr lang="en-GB" sz="2200" dirty="0" err="1">
                <a:solidFill>
                  <a:srgbClr val="FF0000"/>
                </a:solidFill>
              </a:rPr>
              <a:t>arno</a:t>
            </a:r>
            <a:r>
              <a:rPr lang="en-GB" sz="2200" dirty="0">
                <a:solidFill>
                  <a:srgbClr val="FF0000"/>
                </a:solidFill>
              </a:rPr>
              <a:t> </a:t>
            </a:r>
            <a:r>
              <a:rPr lang="en-GB" sz="2200" dirty="0" err="1">
                <a:solidFill>
                  <a:srgbClr val="FF0000"/>
                </a:solidFill>
              </a:rPr>
              <a:t>ar</a:t>
            </a:r>
            <a:r>
              <a:rPr lang="en-GB" sz="2200" dirty="0">
                <a:solidFill>
                  <a:srgbClr val="FF0000"/>
                </a:solidFill>
              </a:rPr>
              <a:t> </a:t>
            </a:r>
            <a:r>
              <a:rPr lang="en-GB" sz="2200" dirty="0" err="1">
                <a:solidFill>
                  <a:srgbClr val="FF0000"/>
                </a:solidFill>
              </a:rPr>
              <a:t>lefel</a:t>
            </a:r>
            <a:r>
              <a:rPr lang="en-GB" sz="2200" dirty="0">
                <a:solidFill>
                  <a:srgbClr val="FF0000"/>
                </a:solidFill>
              </a:rPr>
              <a:t> </a:t>
            </a:r>
            <a:r>
              <a:rPr lang="en-GB" sz="2200" dirty="0" err="1">
                <a:solidFill>
                  <a:srgbClr val="FF0000"/>
                </a:solidFill>
              </a:rPr>
              <a:t>leol</a:t>
            </a:r>
            <a:r>
              <a:rPr lang="en-GB" sz="2200" dirty="0">
                <a:solidFill>
                  <a:srgbClr val="FF0000"/>
                </a:solidFill>
              </a:rPr>
              <a:t> </a:t>
            </a:r>
            <a:r>
              <a:rPr lang="en-GB" sz="2200" dirty="0" err="1">
                <a:solidFill>
                  <a:srgbClr val="FF0000"/>
                </a:solidFill>
              </a:rPr>
              <a:t>yw</a:t>
            </a:r>
            <a:r>
              <a:rPr lang="en-GB" sz="2200" dirty="0">
                <a:solidFill>
                  <a:srgbClr val="FF0000"/>
                </a:solidFill>
              </a:rPr>
              <a:t> </a:t>
            </a:r>
            <a:r>
              <a:rPr lang="en-GB" sz="2200" dirty="0" err="1">
                <a:solidFill>
                  <a:srgbClr val="FF0000"/>
                </a:solidFill>
              </a:rPr>
              <a:t>sut</a:t>
            </a:r>
            <a:r>
              <a:rPr lang="en-GB" sz="2200" dirty="0">
                <a:solidFill>
                  <a:srgbClr val="FF0000"/>
                </a:solidFill>
              </a:rPr>
              <a:t> y </a:t>
            </a:r>
            <a:r>
              <a:rPr lang="en-GB" sz="2200" dirty="0" err="1">
                <a:solidFill>
                  <a:srgbClr val="FF0000"/>
                </a:solidFill>
              </a:rPr>
              <a:t>bydd</a:t>
            </a:r>
            <a:r>
              <a:rPr lang="en-GB" sz="2200" dirty="0">
                <a:solidFill>
                  <a:srgbClr val="FF0000"/>
                </a:solidFill>
              </a:rPr>
              <a:t> </a:t>
            </a:r>
            <a:r>
              <a:rPr lang="en-GB" sz="2200" dirty="0" err="1">
                <a:solidFill>
                  <a:srgbClr val="FF0000"/>
                </a:solidFill>
              </a:rPr>
              <a:t>sgiliau</a:t>
            </a:r>
            <a:r>
              <a:rPr lang="en-GB" sz="2200" dirty="0">
                <a:solidFill>
                  <a:srgbClr val="FF0000"/>
                </a:solidFill>
              </a:rPr>
              <a:t> </a:t>
            </a:r>
            <a:r>
              <a:rPr lang="en-GB" sz="2200" dirty="0" err="1">
                <a:solidFill>
                  <a:srgbClr val="FF0000"/>
                </a:solidFill>
              </a:rPr>
              <a:t>llythrennedd</a:t>
            </a:r>
            <a:r>
              <a:rPr lang="en-GB" sz="2200" dirty="0">
                <a:solidFill>
                  <a:srgbClr val="FF0000"/>
                </a:solidFill>
              </a:rPr>
              <a:t>, </a:t>
            </a:r>
            <a:r>
              <a:rPr lang="en-GB" sz="2200" dirty="0" err="1">
                <a:solidFill>
                  <a:srgbClr val="FF0000"/>
                </a:solidFill>
              </a:rPr>
              <a:t>rhifedd</a:t>
            </a:r>
            <a:r>
              <a:rPr lang="en-GB" sz="2200" dirty="0">
                <a:solidFill>
                  <a:srgbClr val="FF0000"/>
                </a:solidFill>
              </a:rPr>
              <a:t> a </a:t>
            </a:r>
            <a:r>
              <a:rPr lang="en-GB" sz="2200" dirty="0" err="1">
                <a:solidFill>
                  <a:srgbClr val="FF0000"/>
                </a:solidFill>
              </a:rPr>
              <a:t>chymhwysedd</a:t>
            </a:r>
            <a:r>
              <a:rPr lang="en-GB" sz="2200" dirty="0">
                <a:solidFill>
                  <a:srgbClr val="FF0000"/>
                </a:solidFill>
              </a:rPr>
              <a:t> </a:t>
            </a:r>
            <a:r>
              <a:rPr lang="en-GB" sz="2200" dirty="0" err="1">
                <a:solidFill>
                  <a:srgbClr val="FF0000"/>
                </a:solidFill>
              </a:rPr>
              <a:t>digidol</a:t>
            </a:r>
            <a:r>
              <a:rPr lang="en-GB" sz="2200" dirty="0">
                <a:solidFill>
                  <a:srgbClr val="FF0000"/>
                </a:solidFill>
              </a:rPr>
              <a:t> </a:t>
            </a:r>
            <a:r>
              <a:rPr lang="en-GB" sz="2200" dirty="0" err="1">
                <a:solidFill>
                  <a:srgbClr val="FF0000"/>
                </a:solidFill>
              </a:rPr>
              <a:t>yn</a:t>
            </a:r>
            <a:r>
              <a:rPr lang="en-GB" sz="2200" dirty="0">
                <a:solidFill>
                  <a:srgbClr val="FF0000"/>
                </a:solidFill>
              </a:rPr>
              <a:t> </a:t>
            </a:r>
            <a:r>
              <a:rPr lang="en-GB" sz="2200" dirty="0" err="1">
                <a:solidFill>
                  <a:srgbClr val="FF0000"/>
                </a:solidFill>
              </a:rPr>
              <a:t>cael</a:t>
            </a:r>
            <a:r>
              <a:rPr lang="en-GB" sz="2200" dirty="0">
                <a:solidFill>
                  <a:srgbClr val="FF0000"/>
                </a:solidFill>
              </a:rPr>
              <a:t> </a:t>
            </a:r>
            <a:r>
              <a:rPr lang="en-GB" sz="2200" dirty="0" err="1">
                <a:solidFill>
                  <a:srgbClr val="FF0000"/>
                </a:solidFill>
              </a:rPr>
              <a:t>eu</a:t>
            </a:r>
            <a:r>
              <a:rPr lang="en-GB" sz="2200" dirty="0">
                <a:solidFill>
                  <a:srgbClr val="FF0000"/>
                </a:solidFill>
              </a:rPr>
              <a:t> </a:t>
            </a:r>
            <a:r>
              <a:rPr lang="en-GB" sz="2200" dirty="0" err="1">
                <a:solidFill>
                  <a:srgbClr val="FF0000"/>
                </a:solidFill>
              </a:rPr>
              <a:t>datblygu</a:t>
            </a:r>
            <a:r>
              <a:rPr lang="en-GB" sz="2200" dirty="0">
                <a:solidFill>
                  <a:srgbClr val="FF0000"/>
                </a:solidFill>
              </a:rPr>
              <a:t> </a:t>
            </a:r>
            <a:r>
              <a:rPr lang="en-GB" sz="2200" dirty="0" err="1">
                <a:solidFill>
                  <a:srgbClr val="FF0000"/>
                </a:solidFill>
              </a:rPr>
              <a:t>ar</a:t>
            </a:r>
            <a:r>
              <a:rPr lang="en-GB" sz="2200" dirty="0">
                <a:solidFill>
                  <a:srgbClr val="FF0000"/>
                </a:solidFill>
              </a:rPr>
              <a:t> draws y </a:t>
            </a:r>
            <a:r>
              <a:rPr lang="en-GB" sz="2200" dirty="0" err="1">
                <a:solidFill>
                  <a:srgbClr val="FF0000"/>
                </a:solidFill>
              </a:rPr>
              <a:t>cwricwlwm</a:t>
            </a:r>
            <a:r>
              <a:rPr lang="en-GB" sz="2200" dirty="0">
                <a:solidFill>
                  <a:srgbClr val="FF0000"/>
                </a:solidFill>
              </a:rPr>
              <a:t> – a </a:t>
            </a:r>
            <a:r>
              <a:rPr lang="en-GB" sz="2200" dirty="0" err="1">
                <a:solidFill>
                  <a:srgbClr val="FF0000"/>
                </a:solidFill>
              </a:rPr>
              <a:t>rhaid</a:t>
            </a:r>
            <a:r>
              <a:rPr lang="en-GB" sz="2200" dirty="0">
                <a:solidFill>
                  <a:srgbClr val="FF0000"/>
                </a:solidFill>
              </a:rPr>
              <a:t> </a:t>
            </a:r>
            <a:r>
              <a:rPr lang="en-GB" sz="2200" dirty="0" err="1">
                <a:solidFill>
                  <a:srgbClr val="FF0000"/>
                </a:solidFill>
              </a:rPr>
              <a:t>i</a:t>
            </a:r>
            <a:r>
              <a:rPr lang="en-GB" sz="2200" dirty="0">
                <a:solidFill>
                  <a:srgbClr val="FF0000"/>
                </a:solidFill>
              </a:rPr>
              <a:t> </a:t>
            </a:r>
            <a:r>
              <a:rPr lang="en-GB" sz="2200" dirty="0" err="1">
                <a:solidFill>
                  <a:srgbClr val="FF0000"/>
                </a:solidFill>
              </a:rPr>
              <a:t>hynny</a:t>
            </a:r>
            <a:r>
              <a:rPr lang="en-GB" sz="2200" dirty="0">
                <a:solidFill>
                  <a:srgbClr val="FF0000"/>
                </a:solidFill>
              </a:rPr>
              <a:t> </a:t>
            </a:r>
            <a:r>
              <a:rPr lang="en-GB" sz="2200" dirty="0" err="1">
                <a:solidFill>
                  <a:srgbClr val="FF0000"/>
                </a:solidFill>
              </a:rPr>
              <a:t>weddu</a:t>
            </a:r>
            <a:r>
              <a:rPr lang="en-GB" sz="2200" dirty="0">
                <a:solidFill>
                  <a:srgbClr val="FF0000"/>
                </a:solidFill>
              </a:rPr>
              <a:t> </a:t>
            </a:r>
            <a:r>
              <a:rPr lang="en-GB" sz="2200" dirty="0" err="1">
                <a:solidFill>
                  <a:srgbClr val="FF0000"/>
                </a:solidFill>
              </a:rPr>
              <a:t>hefyd</a:t>
            </a:r>
            <a:r>
              <a:rPr lang="en-GB" sz="2200" dirty="0">
                <a:solidFill>
                  <a:srgbClr val="FF0000"/>
                </a:solidFill>
              </a:rPr>
              <a:t> </a:t>
            </a:r>
            <a:r>
              <a:rPr lang="en-GB" sz="2200" dirty="0" err="1">
                <a:solidFill>
                  <a:srgbClr val="FF0000"/>
                </a:solidFill>
              </a:rPr>
              <a:t>i</a:t>
            </a:r>
            <a:r>
              <a:rPr lang="en-GB" sz="2200" dirty="0">
                <a:solidFill>
                  <a:srgbClr val="FF0000"/>
                </a:solidFill>
              </a:rPr>
              <a:t> </a:t>
            </a:r>
            <a:r>
              <a:rPr lang="en-GB" sz="2200" dirty="0" err="1">
                <a:solidFill>
                  <a:srgbClr val="FF0000"/>
                </a:solidFill>
              </a:rPr>
              <a:t>ddulliau</a:t>
            </a:r>
            <a:r>
              <a:rPr lang="en-GB" sz="2200" dirty="0">
                <a:solidFill>
                  <a:srgbClr val="FF0000"/>
                </a:solidFill>
              </a:rPr>
              <a:t> </a:t>
            </a:r>
            <a:r>
              <a:rPr lang="en-GB" sz="2200" dirty="0" err="1">
                <a:solidFill>
                  <a:srgbClr val="FF0000"/>
                </a:solidFill>
              </a:rPr>
              <a:t>gweithredu’r</a:t>
            </a:r>
            <a:r>
              <a:rPr lang="en-GB" sz="2200" dirty="0">
                <a:solidFill>
                  <a:srgbClr val="FF0000"/>
                </a:solidFill>
              </a:rPr>
              <a:t> </a:t>
            </a:r>
            <a:r>
              <a:rPr lang="en-GB" sz="2200" dirty="0" err="1">
                <a:solidFill>
                  <a:srgbClr val="FF0000"/>
                </a:solidFill>
              </a:rPr>
              <a:t>ysgolion</a:t>
            </a:r>
            <a:r>
              <a:rPr lang="en-GB" sz="2200" dirty="0">
                <a:solidFill>
                  <a:srgbClr val="FF0000"/>
                </a:solidFill>
              </a:rPr>
              <a:t> </a:t>
            </a:r>
            <a:r>
              <a:rPr lang="en-GB" sz="2200" dirty="0" err="1">
                <a:solidFill>
                  <a:srgbClr val="FF0000"/>
                </a:solidFill>
              </a:rPr>
              <a:t>unigol</a:t>
            </a:r>
            <a:r>
              <a:rPr lang="en-GB" sz="2200" dirty="0">
                <a:solidFill>
                  <a:srgbClr val="FF0000"/>
                </a:solidFill>
              </a:rPr>
              <a:t>.</a:t>
            </a:r>
          </a:p>
          <a:p>
            <a:pPr fontAlgn="base"/>
            <a:r>
              <a:rPr lang="en-GB" sz="2200" dirty="0" err="1">
                <a:solidFill>
                  <a:srgbClr val="FF0000"/>
                </a:solidFill>
              </a:rPr>
              <a:t>Er</a:t>
            </a:r>
            <a:r>
              <a:rPr lang="en-GB" sz="2200" dirty="0">
                <a:solidFill>
                  <a:srgbClr val="FF0000"/>
                </a:solidFill>
              </a:rPr>
              <a:t> </a:t>
            </a:r>
            <a:r>
              <a:rPr lang="en-GB" sz="2200" dirty="0" err="1">
                <a:solidFill>
                  <a:srgbClr val="FF0000"/>
                </a:solidFill>
              </a:rPr>
              <a:t>mwyn</a:t>
            </a:r>
            <a:r>
              <a:rPr lang="en-GB" sz="2200" dirty="0">
                <a:solidFill>
                  <a:srgbClr val="FF0000"/>
                </a:solidFill>
              </a:rPr>
              <a:t> </a:t>
            </a:r>
            <a:r>
              <a:rPr lang="en-GB" sz="2200" dirty="0" err="1">
                <a:solidFill>
                  <a:srgbClr val="FF0000"/>
                </a:solidFill>
              </a:rPr>
              <a:t>sicrhau</a:t>
            </a:r>
            <a:r>
              <a:rPr lang="en-GB" sz="2200" dirty="0">
                <a:solidFill>
                  <a:srgbClr val="FF0000"/>
                </a:solidFill>
              </a:rPr>
              <a:t> bod </a:t>
            </a:r>
            <a:r>
              <a:rPr lang="en-GB" sz="2200" dirty="0" err="1">
                <a:solidFill>
                  <a:srgbClr val="FF0000"/>
                </a:solidFill>
              </a:rPr>
              <a:t>dysgwyr</a:t>
            </a:r>
            <a:r>
              <a:rPr lang="en-GB" sz="2200" dirty="0">
                <a:solidFill>
                  <a:srgbClr val="FF0000"/>
                </a:solidFill>
              </a:rPr>
              <a:t> </a:t>
            </a:r>
            <a:r>
              <a:rPr lang="en-GB" sz="2200" dirty="0" err="1">
                <a:solidFill>
                  <a:srgbClr val="FF0000"/>
                </a:solidFill>
              </a:rPr>
              <a:t>yn</a:t>
            </a:r>
            <a:r>
              <a:rPr lang="en-GB" sz="2200" dirty="0">
                <a:solidFill>
                  <a:srgbClr val="FF0000"/>
                </a:solidFill>
              </a:rPr>
              <a:t> </a:t>
            </a:r>
            <a:r>
              <a:rPr lang="en-GB" sz="2200" dirty="0" err="1">
                <a:solidFill>
                  <a:srgbClr val="FF0000"/>
                </a:solidFill>
              </a:rPr>
              <a:t>datblygu</a:t>
            </a:r>
            <a:r>
              <a:rPr lang="en-GB" sz="2200" dirty="0">
                <a:solidFill>
                  <a:srgbClr val="FF0000"/>
                </a:solidFill>
              </a:rPr>
              <a:t> </a:t>
            </a:r>
            <a:r>
              <a:rPr lang="en-GB" sz="2200" dirty="0" err="1">
                <a:solidFill>
                  <a:srgbClr val="FF0000"/>
                </a:solidFill>
              </a:rPr>
              <a:t>lefelau</a:t>
            </a:r>
            <a:r>
              <a:rPr lang="en-GB" sz="2200" dirty="0">
                <a:solidFill>
                  <a:srgbClr val="FF0000"/>
                </a:solidFill>
              </a:rPr>
              <a:t> </a:t>
            </a:r>
            <a:r>
              <a:rPr lang="en-GB" sz="2200" dirty="0" err="1">
                <a:solidFill>
                  <a:srgbClr val="FF0000"/>
                </a:solidFill>
              </a:rPr>
              <a:t>uchel</a:t>
            </a:r>
            <a:r>
              <a:rPr lang="en-GB" sz="2200" dirty="0">
                <a:solidFill>
                  <a:srgbClr val="FF0000"/>
                </a:solidFill>
              </a:rPr>
              <a:t> o </a:t>
            </a:r>
            <a:r>
              <a:rPr lang="en-GB" sz="2200" dirty="0" err="1">
                <a:solidFill>
                  <a:srgbClr val="FF0000"/>
                </a:solidFill>
              </a:rPr>
              <a:t>gymhwysedd</a:t>
            </a:r>
            <a:r>
              <a:rPr lang="en-GB" sz="2200" dirty="0">
                <a:solidFill>
                  <a:srgbClr val="FF0000"/>
                </a:solidFill>
              </a:rPr>
              <a:t> </a:t>
            </a:r>
            <a:r>
              <a:rPr lang="en-GB" sz="2200" dirty="0" err="1">
                <a:solidFill>
                  <a:srgbClr val="FF0000"/>
                </a:solidFill>
              </a:rPr>
              <a:t>yn</a:t>
            </a:r>
            <a:r>
              <a:rPr lang="en-GB" sz="2200" dirty="0">
                <a:solidFill>
                  <a:srgbClr val="FF0000"/>
                </a:solidFill>
              </a:rPr>
              <a:t> y </a:t>
            </a:r>
            <a:r>
              <a:rPr lang="en-GB" sz="2200" dirty="0" err="1">
                <a:solidFill>
                  <a:srgbClr val="FF0000"/>
                </a:solidFill>
              </a:rPr>
              <a:t>sgiliau</a:t>
            </a:r>
            <a:r>
              <a:rPr lang="en-GB" sz="2200" dirty="0">
                <a:solidFill>
                  <a:srgbClr val="FF0000"/>
                </a:solidFill>
              </a:rPr>
              <a:t> </a:t>
            </a:r>
            <a:r>
              <a:rPr lang="en-GB" sz="2200" dirty="0" err="1">
                <a:solidFill>
                  <a:srgbClr val="FF0000"/>
                </a:solidFill>
              </a:rPr>
              <a:t>hyn</a:t>
            </a:r>
            <a:r>
              <a:rPr lang="en-GB" sz="2200" dirty="0">
                <a:solidFill>
                  <a:srgbClr val="FF0000"/>
                </a:solidFill>
              </a:rPr>
              <a:t>, ac </a:t>
            </a:r>
            <a:r>
              <a:rPr lang="en-GB" sz="2200" dirty="0" err="1">
                <a:solidFill>
                  <a:srgbClr val="FF0000"/>
                </a:solidFill>
              </a:rPr>
              <a:t>yn</a:t>
            </a:r>
            <a:r>
              <a:rPr lang="en-GB" sz="2200" dirty="0">
                <a:solidFill>
                  <a:srgbClr val="FF0000"/>
                </a:solidFill>
              </a:rPr>
              <a:t> </a:t>
            </a:r>
            <a:r>
              <a:rPr lang="en-GB" sz="2200" dirty="0" err="1">
                <a:solidFill>
                  <a:srgbClr val="FF0000"/>
                </a:solidFill>
              </a:rPr>
              <a:t>cael</a:t>
            </a:r>
            <a:r>
              <a:rPr lang="en-GB" sz="2200" dirty="0">
                <a:solidFill>
                  <a:srgbClr val="FF0000"/>
                </a:solidFill>
              </a:rPr>
              <a:t> </a:t>
            </a:r>
            <a:r>
              <a:rPr lang="en-GB" sz="2200" dirty="0" err="1">
                <a:solidFill>
                  <a:srgbClr val="FF0000"/>
                </a:solidFill>
              </a:rPr>
              <a:t>digon</a:t>
            </a:r>
            <a:r>
              <a:rPr lang="en-GB" sz="2200" dirty="0">
                <a:solidFill>
                  <a:srgbClr val="FF0000"/>
                </a:solidFill>
              </a:rPr>
              <a:t> o </a:t>
            </a:r>
            <a:r>
              <a:rPr lang="en-GB" sz="2200" dirty="0" err="1">
                <a:solidFill>
                  <a:srgbClr val="FF0000"/>
                </a:solidFill>
              </a:rPr>
              <a:t>gyfleoedd</a:t>
            </a:r>
            <a:r>
              <a:rPr lang="en-GB" sz="2200" dirty="0">
                <a:solidFill>
                  <a:srgbClr val="FF0000"/>
                </a:solidFill>
              </a:rPr>
              <a:t> </a:t>
            </a:r>
            <a:r>
              <a:rPr lang="en-GB" sz="2200" dirty="0" err="1">
                <a:solidFill>
                  <a:srgbClr val="FF0000"/>
                </a:solidFill>
              </a:rPr>
              <a:t>i’w</a:t>
            </a:r>
            <a:r>
              <a:rPr lang="en-GB" sz="2200" dirty="0">
                <a:solidFill>
                  <a:srgbClr val="FF0000"/>
                </a:solidFill>
              </a:rPr>
              <a:t> </a:t>
            </a:r>
            <a:r>
              <a:rPr lang="en-GB" sz="2200" dirty="0" err="1">
                <a:solidFill>
                  <a:srgbClr val="FF0000"/>
                </a:solidFill>
              </a:rPr>
              <a:t>datblygu</a:t>
            </a:r>
            <a:r>
              <a:rPr lang="en-GB" sz="2200" dirty="0">
                <a:solidFill>
                  <a:srgbClr val="FF0000"/>
                </a:solidFill>
              </a:rPr>
              <a:t>, </a:t>
            </a:r>
            <a:r>
              <a:rPr lang="en-GB" sz="2200" dirty="0" err="1">
                <a:solidFill>
                  <a:srgbClr val="FF0000"/>
                </a:solidFill>
              </a:rPr>
              <a:t>eu</a:t>
            </a:r>
            <a:r>
              <a:rPr lang="en-GB" sz="2200" dirty="0">
                <a:solidFill>
                  <a:srgbClr val="FF0000"/>
                </a:solidFill>
              </a:rPr>
              <a:t> </a:t>
            </a:r>
            <a:r>
              <a:rPr lang="en-GB" sz="2200" dirty="0" err="1">
                <a:solidFill>
                  <a:srgbClr val="FF0000"/>
                </a:solidFill>
              </a:rPr>
              <a:t>hymestyn</a:t>
            </a:r>
            <a:r>
              <a:rPr lang="en-GB" sz="2200" dirty="0">
                <a:solidFill>
                  <a:srgbClr val="FF0000"/>
                </a:solidFill>
              </a:rPr>
              <a:t> </a:t>
            </a:r>
            <a:r>
              <a:rPr lang="en-GB" sz="2200" dirty="0" err="1">
                <a:solidFill>
                  <a:srgbClr val="FF0000"/>
                </a:solidFill>
              </a:rPr>
              <a:t>a'u</a:t>
            </a:r>
            <a:r>
              <a:rPr lang="en-GB" sz="2200" dirty="0">
                <a:solidFill>
                  <a:srgbClr val="FF0000"/>
                </a:solidFill>
              </a:rPr>
              <a:t> </a:t>
            </a:r>
            <a:r>
              <a:rPr lang="en-GB" sz="2200" dirty="0" err="1">
                <a:solidFill>
                  <a:srgbClr val="FF0000"/>
                </a:solidFill>
              </a:rPr>
              <a:t>cymhwyso</a:t>
            </a:r>
            <a:r>
              <a:rPr lang="en-GB" sz="2200" dirty="0">
                <a:solidFill>
                  <a:srgbClr val="FF0000"/>
                </a:solidFill>
              </a:rPr>
              <a:t> </a:t>
            </a:r>
            <a:r>
              <a:rPr lang="en-GB" sz="2200" dirty="0" err="1">
                <a:solidFill>
                  <a:srgbClr val="FF0000"/>
                </a:solidFill>
              </a:rPr>
              <a:t>ar</a:t>
            </a:r>
            <a:r>
              <a:rPr lang="en-GB" sz="2200" dirty="0">
                <a:solidFill>
                  <a:srgbClr val="FF0000"/>
                </a:solidFill>
              </a:rPr>
              <a:t> draws </a:t>
            </a:r>
            <a:r>
              <a:rPr lang="en-GB" sz="2200" dirty="0" err="1">
                <a:solidFill>
                  <a:srgbClr val="FF0000"/>
                </a:solidFill>
              </a:rPr>
              <a:t>yr</a:t>
            </a:r>
            <a:r>
              <a:rPr lang="en-GB" sz="2200" dirty="0">
                <a:solidFill>
                  <a:srgbClr val="FF0000"/>
                </a:solidFill>
              </a:rPr>
              <a:t> </a:t>
            </a:r>
            <a:r>
              <a:rPr lang="en-GB" sz="2200" dirty="0" err="1">
                <a:solidFill>
                  <a:srgbClr val="FF0000"/>
                </a:solidFill>
              </a:rPr>
              <a:t>holl</a:t>
            </a:r>
            <a:r>
              <a:rPr lang="en-GB" sz="2200" dirty="0">
                <a:solidFill>
                  <a:srgbClr val="FF0000"/>
                </a:solidFill>
              </a:rPr>
              <a:t> </a:t>
            </a:r>
            <a:r>
              <a:rPr lang="en-GB" sz="2200" dirty="0" err="1">
                <a:solidFill>
                  <a:srgbClr val="FF0000"/>
                </a:solidFill>
              </a:rPr>
              <a:t>feysydd</a:t>
            </a:r>
            <a:r>
              <a:rPr lang="en-GB" sz="2200" dirty="0">
                <a:solidFill>
                  <a:srgbClr val="FF0000"/>
                </a:solidFill>
              </a:rPr>
              <a:t>, </a:t>
            </a:r>
            <a:r>
              <a:rPr lang="en-GB" sz="2200" dirty="0" err="1">
                <a:solidFill>
                  <a:srgbClr val="FF0000"/>
                </a:solidFill>
              </a:rPr>
              <a:t>mae’r</a:t>
            </a:r>
            <a:r>
              <a:rPr lang="en-GB" sz="2200" dirty="0">
                <a:solidFill>
                  <a:srgbClr val="FF0000"/>
                </a:solidFill>
              </a:rPr>
              <a:t> </a:t>
            </a:r>
            <a:r>
              <a:rPr lang="en-GB" sz="2200" dirty="0" err="1">
                <a:solidFill>
                  <a:srgbClr val="FF0000"/>
                </a:solidFill>
              </a:rPr>
              <a:t>Fframwaith</a:t>
            </a:r>
            <a:r>
              <a:rPr lang="en-GB" sz="2200" dirty="0">
                <a:solidFill>
                  <a:srgbClr val="FF0000"/>
                </a:solidFill>
              </a:rPr>
              <a:t> </a:t>
            </a:r>
            <a:r>
              <a:rPr lang="en-GB" sz="2200" dirty="0" err="1">
                <a:solidFill>
                  <a:srgbClr val="FF0000"/>
                </a:solidFill>
              </a:rPr>
              <a:t>Llythrennedd</a:t>
            </a:r>
            <a:r>
              <a:rPr lang="en-GB" sz="2200" dirty="0">
                <a:solidFill>
                  <a:srgbClr val="FF0000"/>
                </a:solidFill>
              </a:rPr>
              <a:t> a </a:t>
            </a:r>
            <a:r>
              <a:rPr lang="en-GB" sz="2200" dirty="0" err="1">
                <a:solidFill>
                  <a:srgbClr val="FF0000"/>
                </a:solidFill>
              </a:rPr>
              <a:t>Rhifedd</a:t>
            </a:r>
            <a:r>
              <a:rPr lang="en-GB" sz="2200" dirty="0">
                <a:solidFill>
                  <a:srgbClr val="FF0000"/>
                </a:solidFill>
              </a:rPr>
              <a:t> </a:t>
            </a:r>
            <a:r>
              <a:rPr lang="en-GB" sz="2200" dirty="0" err="1">
                <a:solidFill>
                  <a:srgbClr val="FF0000"/>
                </a:solidFill>
              </a:rPr>
              <a:t>Cenedlaethol</a:t>
            </a:r>
            <a:r>
              <a:rPr lang="en-GB" sz="2200" dirty="0">
                <a:solidFill>
                  <a:srgbClr val="FF0000"/>
                </a:solidFill>
              </a:rPr>
              <a:t> </a:t>
            </a:r>
            <a:r>
              <a:rPr lang="en-GB" sz="2200" dirty="0" err="1">
                <a:solidFill>
                  <a:srgbClr val="FF0000"/>
                </a:solidFill>
              </a:rPr>
              <a:t>a'r</a:t>
            </a:r>
            <a:r>
              <a:rPr lang="en-GB" sz="2200" dirty="0">
                <a:solidFill>
                  <a:srgbClr val="FF0000"/>
                </a:solidFill>
              </a:rPr>
              <a:t> </a:t>
            </a:r>
            <a:r>
              <a:rPr lang="en-GB" sz="2200" dirty="0" err="1">
                <a:solidFill>
                  <a:srgbClr val="FF0000"/>
                </a:solidFill>
              </a:rPr>
              <a:t>Fframwaith</a:t>
            </a:r>
            <a:r>
              <a:rPr lang="en-GB" sz="2200" dirty="0">
                <a:solidFill>
                  <a:srgbClr val="FF0000"/>
                </a:solidFill>
              </a:rPr>
              <a:t> </a:t>
            </a:r>
            <a:r>
              <a:rPr lang="en-GB" sz="2200" dirty="0" err="1">
                <a:solidFill>
                  <a:srgbClr val="FF0000"/>
                </a:solidFill>
              </a:rPr>
              <a:t>Cymhwysedd</a:t>
            </a:r>
            <a:r>
              <a:rPr lang="en-GB" sz="2200" dirty="0">
                <a:solidFill>
                  <a:srgbClr val="FF0000"/>
                </a:solidFill>
              </a:rPr>
              <a:t> </a:t>
            </a:r>
            <a:r>
              <a:rPr lang="en-GB" sz="2200" dirty="0" err="1">
                <a:solidFill>
                  <a:srgbClr val="FF0000"/>
                </a:solidFill>
              </a:rPr>
              <a:t>Digidol</a:t>
            </a:r>
            <a:r>
              <a:rPr lang="en-GB" sz="2200" dirty="0">
                <a:solidFill>
                  <a:srgbClr val="FF0000"/>
                </a:solidFill>
              </a:rPr>
              <a:t> </a:t>
            </a:r>
            <a:r>
              <a:rPr lang="en-GB" sz="2200" dirty="0" err="1">
                <a:solidFill>
                  <a:srgbClr val="FF0000"/>
                </a:solidFill>
              </a:rPr>
              <a:t>wedi</a:t>
            </a:r>
            <a:r>
              <a:rPr lang="en-GB" sz="2200" dirty="0">
                <a:solidFill>
                  <a:srgbClr val="FF0000"/>
                </a:solidFill>
              </a:rPr>
              <a:t> </a:t>
            </a:r>
            <a:r>
              <a:rPr lang="en-GB" sz="2200" dirty="0" err="1">
                <a:solidFill>
                  <a:srgbClr val="FF0000"/>
                </a:solidFill>
              </a:rPr>
              <a:t>eu</a:t>
            </a:r>
            <a:r>
              <a:rPr lang="en-GB" sz="2200" dirty="0">
                <a:solidFill>
                  <a:srgbClr val="FF0000"/>
                </a:solidFill>
              </a:rPr>
              <a:t> </a:t>
            </a:r>
            <a:r>
              <a:rPr lang="en-GB" sz="2200" dirty="0" err="1">
                <a:solidFill>
                  <a:srgbClr val="FF0000"/>
                </a:solidFill>
              </a:rPr>
              <a:t>mireinio</a:t>
            </a:r>
            <a:r>
              <a:rPr lang="en-GB" sz="2200" dirty="0">
                <a:solidFill>
                  <a:srgbClr val="FF0000"/>
                </a:solidFill>
              </a:rPr>
              <a:t> ac </a:t>
            </a:r>
            <a:r>
              <a:rPr lang="en-GB" sz="2200" dirty="0" err="1">
                <a:solidFill>
                  <a:srgbClr val="FF0000"/>
                </a:solidFill>
              </a:rPr>
              <a:t>yn</a:t>
            </a:r>
            <a:r>
              <a:rPr lang="en-GB" sz="2200" dirty="0">
                <a:solidFill>
                  <a:srgbClr val="FF0000"/>
                </a:solidFill>
              </a:rPr>
              <a:t> </a:t>
            </a:r>
            <a:r>
              <a:rPr lang="en-GB" sz="2200" dirty="0" err="1">
                <a:solidFill>
                  <a:srgbClr val="FF0000"/>
                </a:solidFill>
              </a:rPr>
              <a:t>parhau</a:t>
            </a:r>
            <a:r>
              <a:rPr lang="en-GB" sz="2200" dirty="0">
                <a:solidFill>
                  <a:srgbClr val="FF0000"/>
                </a:solidFill>
              </a:rPr>
              <a:t> </a:t>
            </a:r>
            <a:r>
              <a:rPr lang="en-GB" sz="2200" dirty="0" err="1">
                <a:solidFill>
                  <a:srgbClr val="FF0000"/>
                </a:solidFill>
              </a:rPr>
              <a:t>i</a:t>
            </a:r>
            <a:r>
              <a:rPr lang="en-GB" sz="2200" dirty="0">
                <a:solidFill>
                  <a:srgbClr val="FF0000"/>
                </a:solidFill>
              </a:rPr>
              <a:t> </a:t>
            </a:r>
            <a:r>
              <a:rPr lang="en-GB" sz="2200" dirty="0" err="1">
                <a:solidFill>
                  <a:srgbClr val="FF0000"/>
                </a:solidFill>
              </a:rPr>
              <a:t>fod</a:t>
            </a:r>
            <a:r>
              <a:rPr lang="en-GB" sz="2200" dirty="0">
                <a:solidFill>
                  <a:srgbClr val="FF0000"/>
                </a:solidFill>
              </a:rPr>
              <a:t> </a:t>
            </a:r>
            <a:r>
              <a:rPr lang="en-GB" sz="2200" dirty="0" err="1">
                <a:solidFill>
                  <a:srgbClr val="FF0000"/>
                </a:solidFill>
              </a:rPr>
              <a:t>ar</a:t>
            </a:r>
            <a:r>
              <a:rPr lang="en-GB" sz="2200" dirty="0">
                <a:solidFill>
                  <a:srgbClr val="FF0000"/>
                </a:solidFill>
              </a:rPr>
              <a:t> </a:t>
            </a:r>
            <a:r>
              <a:rPr lang="en-GB" sz="2200" dirty="0" err="1">
                <a:solidFill>
                  <a:srgbClr val="FF0000"/>
                </a:solidFill>
              </a:rPr>
              <a:t>gael</a:t>
            </a:r>
            <a:r>
              <a:rPr lang="en-GB" sz="2200" dirty="0">
                <a:solidFill>
                  <a:srgbClr val="FF0000"/>
                </a:solidFill>
              </a:rPr>
              <a:t> </a:t>
            </a:r>
            <a:r>
              <a:rPr lang="en-GB" sz="2200" dirty="0" err="1">
                <a:solidFill>
                  <a:srgbClr val="FF0000"/>
                </a:solidFill>
              </a:rPr>
              <a:t>fel</a:t>
            </a:r>
            <a:r>
              <a:rPr lang="en-GB" sz="2200" dirty="0">
                <a:solidFill>
                  <a:srgbClr val="FF0000"/>
                </a:solidFill>
              </a:rPr>
              <a:t> </a:t>
            </a:r>
            <a:r>
              <a:rPr lang="en-GB" sz="2200" dirty="0" err="1">
                <a:solidFill>
                  <a:srgbClr val="FF0000"/>
                </a:solidFill>
              </a:rPr>
              <a:t>canllawiau</a:t>
            </a:r>
            <a:r>
              <a:rPr lang="en-GB" sz="2200" dirty="0">
                <a:solidFill>
                  <a:srgbClr val="FF0000"/>
                </a:solidFill>
              </a:rPr>
              <a:t> </a:t>
            </a:r>
            <a:r>
              <a:rPr lang="en-GB" sz="2200" dirty="0" err="1">
                <a:solidFill>
                  <a:srgbClr val="FF0000"/>
                </a:solidFill>
              </a:rPr>
              <a:t>cefnogol</a:t>
            </a:r>
            <a:r>
              <a:rPr lang="en-GB" sz="2200" dirty="0" smtClean="0">
                <a:solidFill>
                  <a:srgbClr val="FF0000"/>
                </a:solidFill>
              </a:rPr>
              <a:t>.</a:t>
            </a:r>
            <a:endParaRPr lang="en-GB" sz="2200" dirty="0">
              <a:solidFill>
                <a:srgbClr val="FF0000"/>
              </a:solidFill>
            </a:endParaRPr>
          </a:p>
        </p:txBody>
      </p:sp>
      <p:sp>
        <p:nvSpPr>
          <p:cNvPr id="6" name="Content Placeholder 5"/>
          <p:cNvSpPr>
            <a:spLocks noGrp="1"/>
          </p:cNvSpPr>
          <p:nvPr>
            <p:ph sz="half" idx="2"/>
          </p:nvPr>
        </p:nvSpPr>
        <p:spPr>
          <a:xfrm>
            <a:off x="6498415" y="1619793"/>
            <a:ext cx="5503085" cy="4493623"/>
          </a:xfrm>
        </p:spPr>
        <p:txBody>
          <a:bodyPr>
            <a:normAutofit fontScale="85000" lnSpcReduction="20000"/>
          </a:bodyPr>
          <a:lstStyle/>
          <a:p>
            <a:pPr marL="0" indent="0" fontAlgn="base">
              <a:buNone/>
            </a:pPr>
            <a:endParaRPr lang="en-GB" b="1" dirty="0"/>
          </a:p>
          <a:p>
            <a:pPr fontAlgn="base"/>
            <a:r>
              <a:rPr lang="en-GB" sz="2200" dirty="0"/>
              <a:t>Literacy, numeracy and digital competence are </a:t>
            </a:r>
            <a:r>
              <a:rPr lang="en-GB" sz="2200" b="1" dirty="0"/>
              <a:t>mandatory skills </a:t>
            </a:r>
            <a:r>
              <a:rPr lang="en-GB" sz="2200" dirty="0"/>
              <a:t>across all areas of learning and experience and will need to be considered within all curriculum design.</a:t>
            </a:r>
          </a:p>
          <a:p>
            <a:pPr fontAlgn="base"/>
            <a:r>
              <a:rPr lang="en-GB" sz="2200" dirty="0"/>
              <a:t>It will be the responsibility of </a:t>
            </a:r>
            <a:r>
              <a:rPr lang="en-GB" sz="2200" b="1" dirty="0"/>
              <a:t>all teachers</a:t>
            </a:r>
            <a:r>
              <a:rPr lang="en-GB" sz="2200" dirty="0"/>
              <a:t>, across all curriculum areas, </a:t>
            </a:r>
            <a:r>
              <a:rPr lang="en-GB" sz="2200" b="1" dirty="0"/>
              <a:t>to develop and ensure progression in these skills. </a:t>
            </a:r>
            <a:r>
              <a:rPr lang="en-GB" sz="2200" dirty="0"/>
              <a:t>How literacy, numeracy and digital competence skills are developed in and across the curriculum will be decided at a local level and will fit with individual schools’ approaches.</a:t>
            </a:r>
          </a:p>
          <a:p>
            <a:pPr fontAlgn="base"/>
            <a:r>
              <a:rPr lang="en-GB" sz="2200" dirty="0"/>
              <a:t>To ensure that learners develop high levels of competence in these skills and have frequent opportunities to develop, extend and apply them across all areas, </a:t>
            </a:r>
            <a:r>
              <a:rPr lang="en-GB" sz="2200" b="1" dirty="0"/>
              <a:t>the National Literacy and Numeracy Framework and the Digital Competence Framework have been refined</a:t>
            </a:r>
            <a:r>
              <a:rPr lang="en-GB" sz="2200" dirty="0"/>
              <a:t> and continue to be available as supporting guidance</a:t>
            </a:r>
            <a:r>
              <a:rPr lang="en-GB" sz="2200" dirty="0" smtClean="0"/>
              <a:t>.</a:t>
            </a:r>
          </a:p>
          <a:p>
            <a:pPr marL="0" indent="0">
              <a:buNone/>
            </a:pPr>
            <a:endParaRPr lang="en-GB" dirty="0"/>
          </a:p>
        </p:txBody>
      </p:sp>
    </p:spTree>
    <p:extLst>
      <p:ext uri="{BB962C8B-B14F-4D97-AF65-F5344CB8AC3E}">
        <p14:creationId xmlns:p14="http://schemas.microsoft.com/office/powerpoint/2010/main" val="13718658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05890" y="0"/>
            <a:ext cx="10018713" cy="1752599"/>
          </a:xfrm>
        </p:spPr>
        <p:txBody>
          <a:bodyPr>
            <a:normAutofit/>
          </a:bodyPr>
          <a:lstStyle/>
          <a:p>
            <a:r>
              <a:rPr lang="en-GB" dirty="0" smtClean="0">
                <a:solidFill>
                  <a:srgbClr val="FF0000"/>
                </a:solidFill>
              </a:rPr>
              <a:t>Mae Cwricwlwm </a:t>
            </a:r>
            <a:r>
              <a:rPr lang="en-GB" dirty="0">
                <a:solidFill>
                  <a:srgbClr val="FF0000"/>
                </a:solidFill>
              </a:rPr>
              <a:t>i </a:t>
            </a:r>
            <a:r>
              <a:rPr lang="en-GB" dirty="0" err="1" smtClean="0">
                <a:solidFill>
                  <a:srgbClr val="FF0000"/>
                </a:solidFill>
              </a:rPr>
              <a:t>Gymru</a:t>
            </a:r>
            <a:r>
              <a:rPr lang="en-GB" dirty="0" smtClean="0">
                <a:solidFill>
                  <a:srgbClr val="FF0000"/>
                </a:solidFill>
              </a:rPr>
              <a:t> yn </a:t>
            </a:r>
            <a:r>
              <a:rPr lang="en-GB" dirty="0" err="1" smtClean="0">
                <a:solidFill>
                  <a:srgbClr val="FF0000"/>
                </a:solidFill>
              </a:rPr>
              <a:t>dweud</a:t>
            </a:r>
            <a:r>
              <a:rPr lang="en-GB" dirty="0" smtClean="0">
                <a:solidFill>
                  <a:srgbClr val="FF0000"/>
                </a:solidFill>
              </a:rPr>
              <a:t>…</a:t>
            </a:r>
            <a:r>
              <a:rPr lang="en-GB" dirty="0">
                <a:solidFill>
                  <a:srgbClr val="FF0000"/>
                </a:solidFill>
              </a:rPr>
              <a:t/>
            </a:r>
            <a:br>
              <a:rPr lang="en-GB" dirty="0">
                <a:solidFill>
                  <a:srgbClr val="FF0000"/>
                </a:solidFill>
              </a:rPr>
            </a:br>
            <a:r>
              <a:rPr lang="en-GB" dirty="0" smtClean="0"/>
              <a:t>Curriculum for Wales says…</a:t>
            </a:r>
            <a:endParaRPr lang="en-GB" dirty="0"/>
          </a:p>
        </p:txBody>
      </p:sp>
      <p:sp>
        <p:nvSpPr>
          <p:cNvPr id="5" name="Content Placeholder 4"/>
          <p:cNvSpPr>
            <a:spLocks noGrp="1"/>
          </p:cNvSpPr>
          <p:nvPr>
            <p:ph sz="half" idx="1"/>
          </p:nvPr>
        </p:nvSpPr>
        <p:spPr>
          <a:xfrm>
            <a:off x="831273" y="2126222"/>
            <a:ext cx="5275811" cy="3777622"/>
          </a:xfrm>
        </p:spPr>
        <p:txBody>
          <a:bodyPr>
            <a:normAutofit fontScale="92500" lnSpcReduction="10000"/>
          </a:bodyPr>
          <a:lstStyle/>
          <a:p>
            <a:r>
              <a:rPr lang="en-GB" dirty="0">
                <a:solidFill>
                  <a:srgbClr val="FF0000"/>
                </a:solidFill>
              </a:rPr>
              <a:t>M</a:t>
            </a:r>
            <a:r>
              <a:rPr lang="en-GB" dirty="0" smtClean="0">
                <a:solidFill>
                  <a:srgbClr val="FF0000"/>
                </a:solidFill>
              </a:rPr>
              <a:t>ae </a:t>
            </a:r>
            <a:r>
              <a:rPr lang="en-GB" dirty="0" err="1">
                <a:solidFill>
                  <a:srgbClr val="FF0000"/>
                </a:solidFill>
              </a:rPr>
              <a:t>rhifedd</a:t>
            </a:r>
            <a:r>
              <a:rPr lang="en-GB" dirty="0">
                <a:solidFill>
                  <a:srgbClr val="FF0000"/>
                </a:solidFill>
              </a:rPr>
              <a:t>, </a:t>
            </a:r>
            <a:r>
              <a:rPr lang="en-GB" dirty="0" err="1">
                <a:solidFill>
                  <a:srgbClr val="FF0000"/>
                </a:solidFill>
              </a:rPr>
              <a:t>sef</a:t>
            </a:r>
            <a:r>
              <a:rPr lang="en-GB" dirty="0">
                <a:solidFill>
                  <a:srgbClr val="FF0000"/>
                </a:solidFill>
              </a:rPr>
              <a:t> </a:t>
            </a:r>
            <a:r>
              <a:rPr lang="en-GB" b="1" dirty="0" err="1">
                <a:solidFill>
                  <a:srgbClr val="FF0000"/>
                </a:solidFill>
              </a:rPr>
              <a:t>defnyddio</a:t>
            </a:r>
            <a:r>
              <a:rPr lang="en-GB" b="1" dirty="0">
                <a:solidFill>
                  <a:srgbClr val="FF0000"/>
                </a:solidFill>
              </a:rPr>
              <a:t> </a:t>
            </a:r>
            <a:r>
              <a:rPr lang="en-GB" b="1" dirty="0" err="1">
                <a:solidFill>
                  <a:srgbClr val="FF0000"/>
                </a:solidFill>
              </a:rPr>
              <a:t>mathemateg</a:t>
            </a:r>
            <a:r>
              <a:rPr lang="en-GB" b="1" dirty="0">
                <a:solidFill>
                  <a:srgbClr val="FF0000"/>
                </a:solidFill>
              </a:rPr>
              <a:t> </a:t>
            </a:r>
            <a:r>
              <a:rPr lang="en-GB" b="1" dirty="0" err="1">
                <a:solidFill>
                  <a:srgbClr val="FF0000"/>
                </a:solidFill>
              </a:rPr>
              <a:t>i</a:t>
            </a:r>
            <a:r>
              <a:rPr lang="en-GB" b="1" dirty="0">
                <a:solidFill>
                  <a:srgbClr val="FF0000"/>
                </a:solidFill>
              </a:rPr>
              <a:t> </a:t>
            </a:r>
            <a:r>
              <a:rPr lang="en-GB" b="1" dirty="0" err="1">
                <a:solidFill>
                  <a:srgbClr val="FF0000"/>
                </a:solidFill>
              </a:rPr>
              <a:t>ddatrys</a:t>
            </a:r>
            <a:r>
              <a:rPr lang="en-GB" b="1" dirty="0">
                <a:solidFill>
                  <a:srgbClr val="FF0000"/>
                </a:solidFill>
              </a:rPr>
              <a:t> </a:t>
            </a:r>
            <a:r>
              <a:rPr lang="en-GB" b="1" dirty="0" err="1">
                <a:solidFill>
                  <a:srgbClr val="FF0000"/>
                </a:solidFill>
              </a:rPr>
              <a:t>problemau</a:t>
            </a:r>
            <a:r>
              <a:rPr lang="en-GB" b="1" dirty="0">
                <a:solidFill>
                  <a:srgbClr val="FF0000"/>
                </a:solidFill>
              </a:rPr>
              <a:t> </a:t>
            </a:r>
            <a:r>
              <a:rPr lang="en-GB" b="1" dirty="0" err="1">
                <a:solidFill>
                  <a:srgbClr val="FF0000"/>
                </a:solidFill>
              </a:rPr>
              <a:t>yn</a:t>
            </a:r>
            <a:r>
              <a:rPr lang="en-GB" b="1" dirty="0">
                <a:solidFill>
                  <a:srgbClr val="FF0000"/>
                </a:solidFill>
              </a:rPr>
              <a:t> y </a:t>
            </a:r>
            <a:r>
              <a:rPr lang="en-GB" b="1" dirty="0" err="1">
                <a:solidFill>
                  <a:srgbClr val="FF0000"/>
                </a:solidFill>
              </a:rPr>
              <a:t>byd</a:t>
            </a:r>
            <a:r>
              <a:rPr lang="en-GB" b="1" dirty="0">
                <a:solidFill>
                  <a:srgbClr val="FF0000"/>
                </a:solidFill>
              </a:rPr>
              <a:t> go </a:t>
            </a:r>
            <a:r>
              <a:rPr lang="en-GB" b="1" dirty="0" err="1">
                <a:solidFill>
                  <a:srgbClr val="FF0000"/>
                </a:solidFill>
              </a:rPr>
              <a:t>iawn</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chwarae</a:t>
            </a:r>
            <a:r>
              <a:rPr lang="en-GB" dirty="0">
                <a:solidFill>
                  <a:srgbClr val="FF0000"/>
                </a:solidFill>
              </a:rPr>
              <a:t> </a:t>
            </a:r>
            <a:r>
              <a:rPr lang="en-GB" dirty="0" err="1">
                <a:solidFill>
                  <a:srgbClr val="FF0000"/>
                </a:solidFill>
              </a:rPr>
              <a:t>rhan</a:t>
            </a:r>
            <a:r>
              <a:rPr lang="en-GB" dirty="0">
                <a:solidFill>
                  <a:srgbClr val="FF0000"/>
                </a:solidFill>
              </a:rPr>
              <a:t> </a:t>
            </a:r>
            <a:r>
              <a:rPr lang="en-GB" dirty="0" err="1">
                <a:solidFill>
                  <a:srgbClr val="FF0000"/>
                </a:solidFill>
              </a:rPr>
              <a:t>allweddol</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ein</a:t>
            </a:r>
            <a:r>
              <a:rPr lang="en-GB" dirty="0">
                <a:solidFill>
                  <a:srgbClr val="FF0000"/>
                </a:solidFill>
              </a:rPr>
              <a:t> </a:t>
            </a:r>
            <a:r>
              <a:rPr lang="en-GB" dirty="0" err="1">
                <a:solidFill>
                  <a:srgbClr val="FF0000"/>
                </a:solidFill>
              </a:rPr>
              <a:t>bywydau</a:t>
            </a:r>
            <a:r>
              <a:rPr lang="en-GB" dirty="0">
                <a:solidFill>
                  <a:srgbClr val="FF0000"/>
                </a:solidFill>
              </a:rPr>
              <a:t> bob-</a:t>
            </a:r>
            <a:r>
              <a:rPr lang="en-GB" dirty="0" err="1">
                <a:solidFill>
                  <a:srgbClr val="FF0000"/>
                </a:solidFill>
              </a:rPr>
              <a:t>dydd</a:t>
            </a:r>
            <a:r>
              <a:rPr lang="en-GB" dirty="0">
                <a:solidFill>
                  <a:srgbClr val="FF0000"/>
                </a:solidFill>
              </a:rPr>
              <a:t>, ac </a:t>
            </a:r>
            <a:r>
              <a:rPr lang="en-GB" dirty="0" err="1">
                <a:solidFill>
                  <a:srgbClr val="FF0000"/>
                </a:solidFill>
              </a:rPr>
              <a:t>yng</a:t>
            </a:r>
            <a:r>
              <a:rPr lang="en-GB" dirty="0">
                <a:solidFill>
                  <a:srgbClr val="FF0000"/>
                </a:solidFill>
              </a:rPr>
              <a:t> </a:t>
            </a:r>
            <a:r>
              <a:rPr lang="en-GB" dirty="0" err="1">
                <a:solidFill>
                  <a:srgbClr val="FF0000"/>
                </a:solidFill>
              </a:rPr>
              <a:t>nghyﬂwr</a:t>
            </a:r>
            <a:r>
              <a:rPr lang="en-GB" dirty="0">
                <a:solidFill>
                  <a:srgbClr val="FF0000"/>
                </a:solidFill>
              </a:rPr>
              <a:t> </a:t>
            </a:r>
            <a:r>
              <a:rPr lang="en-GB" dirty="0" err="1">
                <a:solidFill>
                  <a:srgbClr val="FF0000"/>
                </a:solidFill>
              </a:rPr>
              <a:t>economaidd</a:t>
            </a:r>
            <a:r>
              <a:rPr lang="en-GB" dirty="0">
                <a:solidFill>
                  <a:srgbClr val="FF0000"/>
                </a:solidFill>
              </a:rPr>
              <a:t> y </a:t>
            </a:r>
            <a:r>
              <a:rPr lang="en-GB" dirty="0" err="1">
                <a:solidFill>
                  <a:srgbClr val="FF0000"/>
                </a:solidFill>
              </a:rPr>
              <a:t>genedl</a:t>
            </a:r>
            <a:r>
              <a:rPr lang="en-GB" dirty="0" smtClean="0">
                <a:solidFill>
                  <a:srgbClr val="FF0000"/>
                </a:solidFill>
              </a:rPr>
              <a:t>.</a:t>
            </a:r>
          </a:p>
          <a:p>
            <a:r>
              <a:rPr lang="en-GB" dirty="0" smtClean="0">
                <a:solidFill>
                  <a:srgbClr val="FF0000"/>
                </a:solidFill>
              </a:rPr>
              <a:t>Mae </a:t>
            </a:r>
            <a:r>
              <a:rPr lang="en-GB" dirty="0" err="1" smtClean="0">
                <a:solidFill>
                  <a:srgbClr val="FF0000"/>
                </a:solidFill>
              </a:rPr>
              <a:t>s</a:t>
            </a:r>
            <a:r>
              <a:rPr lang="en-GB" dirty="0" err="1" smtClean="0">
                <a:solidFill>
                  <a:srgbClr val="FF0000"/>
                </a:solidFill>
              </a:rPr>
              <a:t>giliau</a:t>
            </a:r>
            <a:r>
              <a:rPr lang="en-GB" dirty="0" smtClean="0">
                <a:solidFill>
                  <a:srgbClr val="FF0000"/>
                </a:solidFill>
              </a:rPr>
              <a:t> </a:t>
            </a:r>
            <a:r>
              <a:rPr lang="en-GB" dirty="0" err="1">
                <a:solidFill>
                  <a:srgbClr val="FF0000"/>
                </a:solidFill>
              </a:rPr>
              <a:t>rhifedd</a:t>
            </a:r>
            <a:r>
              <a:rPr lang="en-GB" dirty="0">
                <a:solidFill>
                  <a:srgbClr val="FF0000"/>
                </a:solidFill>
              </a:rPr>
              <a:t> </a:t>
            </a:r>
            <a:r>
              <a:rPr lang="en-GB" dirty="0" err="1">
                <a:solidFill>
                  <a:srgbClr val="FF0000"/>
                </a:solidFill>
              </a:rPr>
              <a:t>hefyd</a:t>
            </a:r>
            <a:r>
              <a:rPr lang="en-GB" dirty="0">
                <a:solidFill>
                  <a:srgbClr val="FF0000"/>
                </a:solidFill>
              </a:rPr>
              <a:t> yn </a:t>
            </a:r>
            <a:r>
              <a:rPr lang="en-GB" dirty="0" err="1">
                <a:solidFill>
                  <a:srgbClr val="FF0000"/>
                </a:solidFill>
              </a:rPr>
              <a:t>gallu</a:t>
            </a:r>
            <a:r>
              <a:rPr lang="en-GB" dirty="0">
                <a:solidFill>
                  <a:srgbClr val="FF0000"/>
                </a:solidFill>
              </a:rPr>
              <a:t> </a:t>
            </a:r>
            <a:r>
              <a:rPr lang="en-GB" dirty="0" err="1">
                <a:solidFill>
                  <a:srgbClr val="FF0000"/>
                </a:solidFill>
              </a:rPr>
              <a:t>helpu</a:t>
            </a:r>
            <a:r>
              <a:rPr lang="en-GB" dirty="0">
                <a:solidFill>
                  <a:srgbClr val="FF0000"/>
                </a:solidFill>
              </a:rPr>
              <a:t> </a:t>
            </a:r>
            <a:r>
              <a:rPr lang="en-GB" dirty="0" err="1">
                <a:solidFill>
                  <a:srgbClr val="FF0000"/>
                </a:solidFill>
              </a:rPr>
              <a:t>dysgwyr</a:t>
            </a:r>
            <a:r>
              <a:rPr lang="en-GB" dirty="0">
                <a:solidFill>
                  <a:srgbClr val="FF0000"/>
                </a:solidFill>
              </a:rPr>
              <a:t> i </a:t>
            </a:r>
            <a:r>
              <a:rPr lang="en-GB" dirty="0" err="1">
                <a:solidFill>
                  <a:srgbClr val="FF0000"/>
                </a:solidFill>
              </a:rPr>
              <a:t>ddod</a:t>
            </a:r>
            <a:r>
              <a:rPr lang="en-GB" dirty="0">
                <a:solidFill>
                  <a:srgbClr val="FF0000"/>
                </a:solidFill>
              </a:rPr>
              <a:t> yn </a:t>
            </a:r>
            <a:r>
              <a:rPr lang="en-GB" b="1" dirty="0" err="1">
                <a:solidFill>
                  <a:srgbClr val="FF0000"/>
                </a:solidFill>
              </a:rPr>
              <a:t>ddinasyddion</a:t>
            </a:r>
            <a:r>
              <a:rPr lang="en-GB" b="1" dirty="0">
                <a:solidFill>
                  <a:srgbClr val="FF0000"/>
                </a:solidFill>
              </a:rPr>
              <a:t> </a:t>
            </a:r>
            <a:r>
              <a:rPr lang="en-GB" b="1" dirty="0" err="1">
                <a:solidFill>
                  <a:srgbClr val="FF0000"/>
                </a:solidFill>
              </a:rPr>
              <a:t>egwyddorol</a:t>
            </a:r>
            <a:r>
              <a:rPr lang="en-GB" b="1" dirty="0">
                <a:solidFill>
                  <a:srgbClr val="FF0000"/>
                </a:solidFill>
              </a:rPr>
              <a:t>, </a:t>
            </a:r>
            <a:r>
              <a:rPr lang="en-GB" b="1" dirty="0" err="1">
                <a:solidFill>
                  <a:srgbClr val="FF0000"/>
                </a:solidFill>
              </a:rPr>
              <a:t>gwybodus</a:t>
            </a:r>
            <a:r>
              <a:rPr lang="en-GB" b="1" dirty="0">
                <a:solidFill>
                  <a:srgbClr val="FF0000"/>
                </a:solidFill>
              </a:rPr>
              <a:t> </a:t>
            </a:r>
            <a:r>
              <a:rPr lang="en-GB" b="1" dirty="0" err="1">
                <a:solidFill>
                  <a:srgbClr val="FF0000"/>
                </a:solidFill>
              </a:rPr>
              <a:t>yng</a:t>
            </a:r>
            <a:r>
              <a:rPr lang="en-GB" b="1" dirty="0">
                <a:solidFill>
                  <a:srgbClr val="FF0000"/>
                </a:solidFill>
              </a:rPr>
              <a:t> </a:t>
            </a:r>
            <a:r>
              <a:rPr lang="en-GB" b="1" dirty="0" err="1">
                <a:solidFill>
                  <a:srgbClr val="FF0000"/>
                </a:solidFill>
              </a:rPr>
              <a:t>Nghymru</a:t>
            </a:r>
            <a:r>
              <a:rPr lang="en-GB" b="1" dirty="0">
                <a:solidFill>
                  <a:srgbClr val="FF0000"/>
                </a:solidFill>
              </a:rPr>
              <a:t> </a:t>
            </a:r>
            <a:r>
              <a:rPr lang="en-GB" b="1" dirty="0" err="1">
                <a:solidFill>
                  <a:srgbClr val="FF0000"/>
                </a:solidFill>
              </a:rPr>
              <a:t>a’r</a:t>
            </a:r>
            <a:r>
              <a:rPr lang="en-GB" b="1" dirty="0">
                <a:solidFill>
                  <a:srgbClr val="FF0000"/>
                </a:solidFill>
              </a:rPr>
              <a:t> </a:t>
            </a:r>
            <a:r>
              <a:rPr lang="en-GB" b="1" dirty="0" err="1">
                <a:solidFill>
                  <a:srgbClr val="FF0000"/>
                </a:solidFill>
              </a:rPr>
              <a:t>byd</a:t>
            </a:r>
            <a:r>
              <a:rPr lang="en-GB" dirty="0">
                <a:solidFill>
                  <a:srgbClr val="FF0000"/>
                </a:solidFill>
              </a:rPr>
              <a:t> </a:t>
            </a:r>
            <a:r>
              <a:rPr lang="en-GB" dirty="0" err="1">
                <a:solidFill>
                  <a:srgbClr val="FF0000"/>
                </a:solidFill>
              </a:rPr>
              <a:t>drwy</a:t>
            </a:r>
            <a:r>
              <a:rPr lang="en-GB" dirty="0">
                <a:solidFill>
                  <a:srgbClr val="FF0000"/>
                </a:solidFill>
              </a:rPr>
              <a:t> </a:t>
            </a:r>
            <a:r>
              <a:rPr lang="en-GB" dirty="0" err="1">
                <a:solidFill>
                  <a:srgbClr val="FF0000"/>
                </a:solidFill>
              </a:rPr>
              <a:t>eu</a:t>
            </a:r>
            <a:r>
              <a:rPr lang="en-GB" dirty="0">
                <a:solidFill>
                  <a:srgbClr val="FF0000"/>
                </a:solidFill>
              </a:rPr>
              <a:t> </a:t>
            </a:r>
            <a:r>
              <a:rPr lang="en-GB" dirty="0" err="1">
                <a:solidFill>
                  <a:srgbClr val="FF0000"/>
                </a:solidFill>
              </a:rPr>
              <a:t>harfogi</a:t>
            </a:r>
            <a:r>
              <a:rPr lang="en-GB" dirty="0">
                <a:solidFill>
                  <a:srgbClr val="FF0000"/>
                </a:solidFill>
              </a:rPr>
              <a:t> i </a:t>
            </a:r>
            <a:r>
              <a:rPr lang="en-GB" dirty="0" err="1">
                <a:solidFill>
                  <a:srgbClr val="FF0000"/>
                </a:solidFill>
              </a:rPr>
              <a:t>ddadansoddi</a:t>
            </a:r>
            <a:r>
              <a:rPr lang="en-GB" dirty="0">
                <a:solidFill>
                  <a:srgbClr val="FF0000"/>
                </a:solidFill>
              </a:rPr>
              <a:t> data yn </a:t>
            </a:r>
            <a:r>
              <a:rPr lang="en-GB" dirty="0" err="1">
                <a:solidFill>
                  <a:srgbClr val="FF0000"/>
                </a:solidFill>
              </a:rPr>
              <a:t>feirniadol</a:t>
            </a:r>
            <a:r>
              <a:rPr lang="en-GB" dirty="0">
                <a:solidFill>
                  <a:srgbClr val="FF0000"/>
                </a:solidFill>
              </a:rPr>
              <a:t>, </a:t>
            </a:r>
            <a:r>
              <a:rPr lang="en-GB" dirty="0" err="1">
                <a:solidFill>
                  <a:srgbClr val="FF0000"/>
                </a:solidFill>
              </a:rPr>
              <a:t>gan</a:t>
            </a:r>
            <a:r>
              <a:rPr lang="en-GB" dirty="0">
                <a:solidFill>
                  <a:srgbClr val="FF0000"/>
                </a:solidFill>
              </a:rPr>
              <a:t> </a:t>
            </a:r>
            <a:r>
              <a:rPr lang="en-GB" dirty="0" err="1">
                <a:solidFill>
                  <a:srgbClr val="FF0000"/>
                </a:solidFill>
              </a:rPr>
              <a:t>eu</a:t>
            </a:r>
            <a:r>
              <a:rPr lang="en-GB" dirty="0">
                <a:solidFill>
                  <a:srgbClr val="FF0000"/>
                </a:solidFill>
              </a:rPr>
              <a:t> </a:t>
            </a:r>
            <a:r>
              <a:rPr lang="en-GB" dirty="0" err="1">
                <a:solidFill>
                  <a:srgbClr val="FF0000"/>
                </a:solidFill>
              </a:rPr>
              <a:t>galluogi</a:t>
            </a:r>
            <a:r>
              <a:rPr lang="en-GB" dirty="0">
                <a:solidFill>
                  <a:srgbClr val="FF0000"/>
                </a:solidFill>
              </a:rPr>
              <a:t> i </a:t>
            </a:r>
            <a:r>
              <a:rPr lang="en-GB" dirty="0" err="1">
                <a:solidFill>
                  <a:srgbClr val="FF0000"/>
                </a:solidFill>
              </a:rPr>
              <a:t>ddatblygu</a:t>
            </a:r>
            <a:r>
              <a:rPr lang="en-GB" dirty="0">
                <a:solidFill>
                  <a:srgbClr val="FF0000"/>
                </a:solidFill>
              </a:rPr>
              <a:t> </a:t>
            </a:r>
            <a:r>
              <a:rPr lang="en-GB" dirty="0" err="1">
                <a:solidFill>
                  <a:srgbClr val="FF0000"/>
                </a:solidFill>
              </a:rPr>
              <a:t>safbwyntiau</a:t>
            </a:r>
            <a:r>
              <a:rPr lang="en-GB" dirty="0">
                <a:solidFill>
                  <a:srgbClr val="FF0000"/>
                </a:solidFill>
              </a:rPr>
              <a:t> </a:t>
            </a:r>
            <a:r>
              <a:rPr lang="en-GB" dirty="0" err="1">
                <a:solidFill>
                  <a:srgbClr val="FF0000"/>
                </a:solidFill>
              </a:rPr>
              <a:t>gwybodus</a:t>
            </a:r>
            <a:r>
              <a:rPr lang="en-GB" dirty="0">
                <a:solidFill>
                  <a:srgbClr val="FF0000"/>
                </a:solidFill>
              </a:rPr>
              <a:t> </a:t>
            </a:r>
            <a:r>
              <a:rPr lang="en-GB" dirty="0" err="1">
                <a:solidFill>
                  <a:srgbClr val="FF0000"/>
                </a:solidFill>
              </a:rPr>
              <a:t>ar</a:t>
            </a:r>
            <a:r>
              <a:rPr lang="en-GB" dirty="0">
                <a:solidFill>
                  <a:srgbClr val="FF0000"/>
                </a:solidFill>
              </a:rPr>
              <a:t> </a:t>
            </a:r>
            <a:r>
              <a:rPr lang="en-GB" dirty="0" err="1">
                <a:solidFill>
                  <a:srgbClr val="FF0000"/>
                </a:solidFill>
              </a:rPr>
              <a:t>faterion</a:t>
            </a:r>
            <a:r>
              <a:rPr lang="en-GB" dirty="0">
                <a:solidFill>
                  <a:srgbClr val="FF0000"/>
                </a:solidFill>
              </a:rPr>
              <a:t> </a:t>
            </a:r>
            <a:r>
              <a:rPr lang="en-GB" dirty="0" err="1">
                <a:solidFill>
                  <a:srgbClr val="FF0000"/>
                </a:solidFill>
              </a:rPr>
              <a:t>cymdeithasol</a:t>
            </a:r>
            <a:r>
              <a:rPr lang="en-GB" dirty="0">
                <a:solidFill>
                  <a:srgbClr val="FF0000"/>
                </a:solidFill>
              </a:rPr>
              <a:t>, </a:t>
            </a:r>
            <a:r>
              <a:rPr lang="en-GB" dirty="0" err="1">
                <a:solidFill>
                  <a:srgbClr val="FF0000"/>
                </a:solidFill>
              </a:rPr>
              <a:t>gwleidyddol</a:t>
            </a:r>
            <a:r>
              <a:rPr lang="en-GB" dirty="0">
                <a:solidFill>
                  <a:srgbClr val="FF0000"/>
                </a:solidFill>
              </a:rPr>
              <a:t>, </a:t>
            </a:r>
            <a:r>
              <a:rPr lang="en-GB" dirty="0" err="1">
                <a:solidFill>
                  <a:srgbClr val="FF0000"/>
                </a:solidFill>
              </a:rPr>
              <a:t>economaidd</a:t>
            </a:r>
            <a:r>
              <a:rPr lang="en-GB" dirty="0">
                <a:solidFill>
                  <a:srgbClr val="FF0000"/>
                </a:solidFill>
              </a:rPr>
              <a:t> ac </a:t>
            </a:r>
            <a:r>
              <a:rPr lang="en-GB" dirty="0" err="1">
                <a:solidFill>
                  <a:srgbClr val="FF0000"/>
                </a:solidFill>
              </a:rPr>
              <a:t>amgylcheddol</a:t>
            </a:r>
            <a:r>
              <a:rPr lang="en-GB" dirty="0">
                <a:solidFill>
                  <a:srgbClr val="FF0000"/>
                </a:solidFill>
              </a:rPr>
              <a:t>. </a:t>
            </a:r>
            <a:r>
              <a:rPr lang="en-GB" dirty="0" err="1">
                <a:solidFill>
                  <a:srgbClr val="FF0000"/>
                </a:solidFill>
              </a:rPr>
              <a:t>Mae’n</a:t>
            </a:r>
            <a:r>
              <a:rPr lang="en-GB" dirty="0">
                <a:solidFill>
                  <a:srgbClr val="FF0000"/>
                </a:solidFill>
              </a:rPr>
              <a:t> </a:t>
            </a:r>
            <a:r>
              <a:rPr lang="en-GB" dirty="0" err="1">
                <a:solidFill>
                  <a:srgbClr val="FF0000"/>
                </a:solidFill>
              </a:rPr>
              <a:t>annog</a:t>
            </a:r>
            <a:r>
              <a:rPr lang="en-GB" dirty="0">
                <a:solidFill>
                  <a:srgbClr val="FF0000"/>
                </a:solidFill>
              </a:rPr>
              <a:t> </a:t>
            </a:r>
            <a:r>
              <a:rPr lang="en-GB" dirty="0" err="1">
                <a:solidFill>
                  <a:srgbClr val="FF0000"/>
                </a:solidFill>
              </a:rPr>
              <a:t>meddwl</a:t>
            </a:r>
            <a:r>
              <a:rPr lang="en-GB" dirty="0">
                <a:solidFill>
                  <a:srgbClr val="FF0000"/>
                </a:solidFill>
              </a:rPr>
              <a:t> </a:t>
            </a:r>
            <a:r>
              <a:rPr lang="en-GB" dirty="0" err="1">
                <a:solidFill>
                  <a:srgbClr val="FF0000"/>
                </a:solidFill>
              </a:rPr>
              <a:t>clir</a:t>
            </a:r>
            <a:r>
              <a:rPr lang="en-GB" dirty="0">
                <a:solidFill>
                  <a:srgbClr val="FF0000"/>
                </a:solidFill>
              </a:rPr>
              <a:t>, </a:t>
            </a:r>
            <a:r>
              <a:rPr lang="en-GB" dirty="0" err="1">
                <a:solidFill>
                  <a:srgbClr val="FF0000"/>
                </a:solidFill>
              </a:rPr>
              <a:t>gan</a:t>
            </a:r>
            <a:r>
              <a:rPr lang="en-GB" dirty="0">
                <a:solidFill>
                  <a:srgbClr val="FF0000"/>
                </a:solidFill>
              </a:rPr>
              <a:t> </a:t>
            </a:r>
            <a:r>
              <a:rPr lang="en-GB" dirty="0" err="1">
                <a:solidFill>
                  <a:srgbClr val="FF0000"/>
                </a:solidFill>
              </a:rPr>
              <a:t>alluogi</a:t>
            </a:r>
            <a:r>
              <a:rPr lang="en-GB" dirty="0">
                <a:solidFill>
                  <a:srgbClr val="FF0000"/>
                </a:solidFill>
              </a:rPr>
              <a:t> </a:t>
            </a:r>
            <a:r>
              <a:rPr lang="en-GB" dirty="0" err="1">
                <a:solidFill>
                  <a:srgbClr val="FF0000"/>
                </a:solidFill>
              </a:rPr>
              <a:t>dysgwyr</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ddeall</a:t>
            </a:r>
            <a:r>
              <a:rPr lang="en-GB" dirty="0">
                <a:solidFill>
                  <a:srgbClr val="FF0000"/>
                </a:solidFill>
              </a:rPr>
              <a:t> a </a:t>
            </a:r>
            <a:r>
              <a:rPr lang="en-GB" dirty="0" err="1">
                <a:solidFill>
                  <a:srgbClr val="FF0000"/>
                </a:solidFill>
              </a:rPr>
              <a:t>gwneud</a:t>
            </a:r>
            <a:r>
              <a:rPr lang="en-GB" dirty="0">
                <a:solidFill>
                  <a:srgbClr val="FF0000"/>
                </a:solidFill>
              </a:rPr>
              <a:t> </a:t>
            </a:r>
            <a:r>
              <a:rPr lang="en-GB" dirty="0" err="1">
                <a:solidFill>
                  <a:srgbClr val="FF0000"/>
                </a:solidFill>
              </a:rPr>
              <a:t>penderfyniadau</a:t>
            </a:r>
            <a:r>
              <a:rPr lang="en-GB" dirty="0">
                <a:solidFill>
                  <a:srgbClr val="FF0000"/>
                </a:solidFill>
              </a:rPr>
              <a:t> </a:t>
            </a:r>
            <a:r>
              <a:rPr lang="en-GB" dirty="0" err="1">
                <a:solidFill>
                  <a:srgbClr val="FF0000"/>
                </a:solidFill>
              </a:rPr>
              <a:t>sy’n</a:t>
            </a:r>
            <a:r>
              <a:rPr lang="en-GB" dirty="0">
                <a:solidFill>
                  <a:srgbClr val="FF0000"/>
                </a:solidFill>
              </a:rPr>
              <a:t> </a:t>
            </a:r>
            <a:r>
              <a:rPr lang="en-GB" dirty="0" err="1">
                <a:solidFill>
                  <a:srgbClr val="FF0000"/>
                </a:solidFill>
              </a:rPr>
              <a:t>dangos</a:t>
            </a:r>
            <a:r>
              <a:rPr lang="en-GB" dirty="0">
                <a:solidFill>
                  <a:srgbClr val="FF0000"/>
                </a:solidFill>
              </a:rPr>
              <a:t> </a:t>
            </a:r>
            <a:r>
              <a:rPr lang="en-GB" dirty="0" err="1">
                <a:solidFill>
                  <a:srgbClr val="FF0000"/>
                </a:solidFill>
              </a:rPr>
              <a:t>rhesymeg</a:t>
            </a:r>
            <a:r>
              <a:rPr lang="en-GB" dirty="0">
                <a:solidFill>
                  <a:srgbClr val="FF0000"/>
                </a:solidFill>
              </a:rPr>
              <a:t>.</a:t>
            </a:r>
          </a:p>
        </p:txBody>
      </p:sp>
      <p:sp>
        <p:nvSpPr>
          <p:cNvPr id="6" name="Content Placeholder 5"/>
          <p:cNvSpPr>
            <a:spLocks noGrp="1"/>
          </p:cNvSpPr>
          <p:nvPr>
            <p:ph sz="half" idx="2"/>
          </p:nvPr>
        </p:nvSpPr>
        <p:spPr>
          <a:xfrm>
            <a:off x="6759673" y="2162387"/>
            <a:ext cx="5205112" cy="3777622"/>
          </a:xfrm>
        </p:spPr>
        <p:txBody>
          <a:bodyPr>
            <a:normAutofit fontScale="92500" lnSpcReduction="10000"/>
          </a:bodyPr>
          <a:lstStyle/>
          <a:p>
            <a:r>
              <a:rPr lang="en-GB" dirty="0" smtClean="0"/>
              <a:t>Numeracy </a:t>
            </a:r>
            <a:r>
              <a:rPr lang="en-GB" dirty="0"/>
              <a:t>– </a:t>
            </a:r>
            <a:r>
              <a:rPr lang="en-GB" b="1" dirty="0"/>
              <a:t>the application of mathematics to solve problems in real-world contexts </a:t>
            </a:r>
            <a:r>
              <a:rPr lang="en-GB" dirty="0"/>
              <a:t>– plays a critical part in our everyday lives, and in the economic health of the nation</a:t>
            </a:r>
            <a:r>
              <a:rPr lang="en-GB" dirty="0" smtClean="0"/>
              <a:t>.</a:t>
            </a:r>
          </a:p>
          <a:p>
            <a:r>
              <a:rPr lang="en-GB" dirty="0"/>
              <a:t>N</a:t>
            </a:r>
            <a:r>
              <a:rPr lang="en-GB" dirty="0" smtClean="0"/>
              <a:t>umeracy skills can </a:t>
            </a:r>
            <a:r>
              <a:rPr lang="en-GB" dirty="0"/>
              <a:t>also help learners become </a:t>
            </a:r>
            <a:r>
              <a:rPr lang="en-GB" b="1" dirty="0"/>
              <a:t>ethical, informed citizens of Wales and the world</a:t>
            </a:r>
            <a:r>
              <a:rPr lang="en-GB" dirty="0"/>
              <a:t> by providing them with tools to analyse data critically, enabling them to develop informed views on social, political, economic and environmental issues. It encourages clarity of thinking, allowing learners to understand and make reasoned decisions.</a:t>
            </a:r>
          </a:p>
        </p:txBody>
      </p:sp>
    </p:spTree>
    <p:extLst>
      <p:ext uri="{BB962C8B-B14F-4D97-AF65-F5344CB8AC3E}">
        <p14:creationId xmlns:p14="http://schemas.microsoft.com/office/powerpoint/2010/main" val="5846445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2" y="0"/>
            <a:ext cx="10018713" cy="1055077"/>
          </a:xfrm>
        </p:spPr>
        <p:txBody>
          <a:bodyPr>
            <a:normAutofit/>
          </a:bodyPr>
          <a:lstStyle/>
          <a:p>
            <a:r>
              <a:rPr lang="en-GB" sz="4800" dirty="0" err="1" smtClean="0">
                <a:solidFill>
                  <a:srgbClr val="FF0000"/>
                </a:solidFill>
                <a:latin typeface="Calibri" panose="020F0502020204030204" pitchFamily="34" charset="0"/>
                <a:cs typeface="Calibri" panose="020F0502020204030204" pitchFamily="34" charset="0"/>
              </a:rPr>
              <a:t>Ymchwil</a:t>
            </a:r>
            <a:r>
              <a:rPr lang="en-GB" sz="4800" dirty="0" smtClean="0">
                <a:solidFill>
                  <a:schemeClr val="accent1">
                    <a:lumMod val="75000"/>
                  </a:schemeClr>
                </a:solidFill>
                <a:latin typeface="Calibri" panose="020F0502020204030204" pitchFamily="34" charset="0"/>
                <a:cs typeface="Calibri" panose="020F0502020204030204" pitchFamily="34" charset="0"/>
              </a:rPr>
              <a:t> </a:t>
            </a:r>
            <a:r>
              <a:rPr lang="en-GB" sz="4800" dirty="0" smtClean="0">
                <a:solidFill>
                  <a:schemeClr val="accent1">
                    <a:lumMod val="75000"/>
                  </a:schemeClr>
                </a:solidFill>
                <a:latin typeface="Calibri" panose="020F0502020204030204" pitchFamily="34" charset="0"/>
                <a:cs typeface="Calibri" panose="020F0502020204030204" pitchFamily="34" charset="0"/>
              </a:rPr>
              <a:t> /   </a:t>
            </a:r>
            <a:r>
              <a:rPr lang="en-GB" sz="4800" dirty="0" smtClean="0">
                <a:solidFill>
                  <a:schemeClr val="tx1"/>
                </a:solidFill>
                <a:latin typeface="Calibri" panose="020F0502020204030204" pitchFamily="34" charset="0"/>
                <a:cs typeface="Calibri" panose="020F0502020204030204" pitchFamily="34" charset="0"/>
              </a:rPr>
              <a:t>Research</a:t>
            </a:r>
            <a:endParaRPr lang="en-GB" sz="4800" dirty="0">
              <a:solidFill>
                <a:schemeClr val="tx1"/>
              </a:solidFill>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rotWithShape="1">
          <a:blip r:embed="rId3"/>
          <a:srcRect l="19231" t="49279" r="14275" b="8654"/>
          <a:stretch/>
        </p:blipFill>
        <p:spPr>
          <a:xfrm>
            <a:off x="295090" y="2110154"/>
            <a:ext cx="11683268" cy="4155636"/>
          </a:xfrm>
          <a:prstGeom prst="rect">
            <a:avLst/>
          </a:prstGeom>
        </p:spPr>
      </p:pic>
      <p:sp>
        <p:nvSpPr>
          <p:cNvPr id="7" name="TextBox 6"/>
          <p:cNvSpPr txBox="1"/>
          <p:nvPr/>
        </p:nvSpPr>
        <p:spPr>
          <a:xfrm>
            <a:off x="1354015" y="1055077"/>
            <a:ext cx="10322170" cy="1015663"/>
          </a:xfrm>
          <a:prstGeom prst="rect">
            <a:avLst/>
          </a:prstGeom>
          <a:noFill/>
        </p:spPr>
        <p:txBody>
          <a:bodyPr wrap="square" rtlCol="0">
            <a:spAutoFit/>
          </a:bodyPr>
          <a:lstStyle/>
          <a:p>
            <a:r>
              <a:rPr lang="en-GB" sz="2000" dirty="0" smtClean="0">
                <a:solidFill>
                  <a:schemeClr val="accent1">
                    <a:lumMod val="75000"/>
                  </a:schemeClr>
                </a:solidFill>
              </a:rPr>
              <a:t>Askew, M., Brown, M., Rhodes, V., </a:t>
            </a:r>
            <a:r>
              <a:rPr lang="en-GB" sz="2000" dirty="0" err="1" smtClean="0">
                <a:solidFill>
                  <a:schemeClr val="accent1">
                    <a:lumMod val="75000"/>
                  </a:schemeClr>
                </a:solidFill>
              </a:rPr>
              <a:t>Wiliam</a:t>
            </a:r>
            <a:r>
              <a:rPr lang="en-GB" sz="2000" dirty="0" smtClean="0">
                <a:solidFill>
                  <a:schemeClr val="accent1">
                    <a:lumMod val="75000"/>
                  </a:schemeClr>
                </a:solidFill>
              </a:rPr>
              <a:t>, D. and Johnson, D. (1997). Effective Teachers of Numeracy </a:t>
            </a:r>
            <a:r>
              <a:rPr lang="en-GB" sz="2000" dirty="0">
                <a:hlinkClick r:id="rId4"/>
              </a:rPr>
              <a:t>http://www.mikeaskew.net/page3/page4/files/EffectiveTeachersofNumeracy.pdf</a:t>
            </a:r>
            <a:endParaRPr lang="en-GB" sz="2000" dirty="0"/>
          </a:p>
          <a:p>
            <a:endParaRPr lang="en-GB" sz="2000" dirty="0">
              <a:solidFill>
                <a:schemeClr val="accent1">
                  <a:lumMod val="75000"/>
                </a:schemeClr>
              </a:solidFill>
            </a:endParaRPr>
          </a:p>
        </p:txBody>
      </p:sp>
    </p:spTree>
    <p:extLst>
      <p:ext uri="{BB962C8B-B14F-4D97-AF65-F5344CB8AC3E}">
        <p14:creationId xmlns:p14="http://schemas.microsoft.com/office/powerpoint/2010/main" val="2609415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Numeracy/ </a:t>
            </a:r>
            <a:r>
              <a:rPr lang="en-GB" dirty="0" err="1" smtClean="0">
                <a:solidFill>
                  <a:srgbClr val="FF0000"/>
                </a:solidFill>
              </a:rPr>
              <a:t>Datblygu</a:t>
            </a:r>
            <a:r>
              <a:rPr lang="en-GB" dirty="0" smtClean="0">
                <a:solidFill>
                  <a:srgbClr val="FF0000"/>
                </a:solidFill>
              </a:rPr>
              <a:t> </a:t>
            </a:r>
            <a:r>
              <a:rPr lang="en-GB" dirty="0" err="1" smtClean="0">
                <a:solidFill>
                  <a:srgbClr val="FF0000"/>
                </a:solidFill>
              </a:rPr>
              <a:t>Rhifedd</a:t>
            </a:r>
            <a:endParaRPr lang="en-GB" dirty="0">
              <a:solidFill>
                <a:srgbClr val="FF0000"/>
              </a:solidFill>
            </a:endParaRPr>
          </a:p>
        </p:txBody>
      </p:sp>
      <p:sp>
        <p:nvSpPr>
          <p:cNvPr id="3" name="Content Placeholder 2"/>
          <p:cNvSpPr>
            <a:spLocks noGrp="1"/>
          </p:cNvSpPr>
          <p:nvPr>
            <p:ph sz="half" idx="1"/>
          </p:nvPr>
        </p:nvSpPr>
        <p:spPr/>
        <p:txBody>
          <a:bodyPr/>
          <a:lstStyle/>
          <a:p>
            <a:pPr marL="0" indent="0">
              <a:buNone/>
            </a:pPr>
            <a:r>
              <a:rPr lang="en-GB" dirty="0" smtClean="0"/>
              <a:t>Watch the video:</a:t>
            </a:r>
          </a:p>
          <a:p>
            <a:pPr marL="0" indent="0">
              <a:buNone/>
            </a:pPr>
            <a:r>
              <a:rPr lang="en-GB" dirty="0">
                <a:hlinkClick r:id="rId3"/>
              </a:rPr>
              <a:t>https://youtu.be/j35GF8i-2f8</a:t>
            </a:r>
            <a:endParaRPr lang="en-GB" dirty="0"/>
          </a:p>
        </p:txBody>
      </p:sp>
      <p:sp>
        <p:nvSpPr>
          <p:cNvPr id="4" name="Content Placeholder 3"/>
          <p:cNvSpPr>
            <a:spLocks noGrp="1"/>
          </p:cNvSpPr>
          <p:nvPr>
            <p:ph sz="half" idx="2"/>
          </p:nvPr>
        </p:nvSpPr>
        <p:spPr/>
        <p:txBody>
          <a:bodyPr/>
          <a:lstStyle/>
          <a:p>
            <a:pPr marL="0" indent="0">
              <a:buNone/>
            </a:pPr>
            <a:r>
              <a:rPr lang="en-GB" dirty="0" err="1" smtClean="0">
                <a:solidFill>
                  <a:srgbClr val="FF0000"/>
                </a:solidFill>
              </a:rPr>
              <a:t>Gwyliwch</a:t>
            </a:r>
            <a:r>
              <a:rPr lang="en-GB" dirty="0" smtClean="0">
                <a:solidFill>
                  <a:srgbClr val="FF0000"/>
                </a:solidFill>
              </a:rPr>
              <a:t> y </a:t>
            </a:r>
            <a:r>
              <a:rPr lang="en-GB" dirty="0" err="1" smtClean="0">
                <a:solidFill>
                  <a:srgbClr val="FF0000"/>
                </a:solidFill>
              </a:rPr>
              <a:t>fideo</a:t>
            </a:r>
            <a:r>
              <a:rPr lang="en-GB" dirty="0" smtClean="0">
                <a:solidFill>
                  <a:srgbClr val="FF0000"/>
                </a:solidFill>
              </a:rPr>
              <a:t>:</a:t>
            </a:r>
          </a:p>
          <a:p>
            <a:pPr marL="0" indent="0">
              <a:buNone/>
            </a:pPr>
            <a:r>
              <a:rPr lang="en-GB" dirty="0">
                <a:hlinkClick r:id="rId4"/>
              </a:rPr>
              <a:t>https://youtu.be/VP08Xhf2XiA</a:t>
            </a:r>
            <a:endParaRPr lang="en-GB" dirty="0"/>
          </a:p>
        </p:txBody>
      </p:sp>
    </p:spTree>
    <p:extLst>
      <p:ext uri="{BB962C8B-B14F-4D97-AF65-F5344CB8AC3E}">
        <p14:creationId xmlns:p14="http://schemas.microsoft.com/office/powerpoint/2010/main" val="17632661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to find the </a:t>
            </a:r>
            <a:r>
              <a:rPr lang="en-GB" dirty="0" smtClean="0"/>
              <a:t>Literacy and Numeracy Framework (LNF)</a:t>
            </a:r>
            <a:endParaRPr lang="en-GB" dirty="0"/>
          </a:p>
        </p:txBody>
      </p:sp>
      <p:sp>
        <p:nvSpPr>
          <p:cNvPr id="3" name="TextBox 2"/>
          <p:cNvSpPr txBox="1"/>
          <p:nvPr/>
        </p:nvSpPr>
        <p:spPr>
          <a:xfrm>
            <a:off x="1024128" y="2090465"/>
            <a:ext cx="10478896" cy="3970318"/>
          </a:xfrm>
          <a:prstGeom prst="rect">
            <a:avLst/>
          </a:prstGeom>
          <a:noFill/>
        </p:spPr>
        <p:txBody>
          <a:bodyPr wrap="square" rtlCol="0">
            <a:spAutoFit/>
          </a:bodyPr>
          <a:lstStyle/>
          <a:p>
            <a:r>
              <a:rPr lang="en-GB" dirty="0" smtClean="0"/>
              <a:t>Old version</a:t>
            </a:r>
            <a:endParaRPr lang="en-GB" dirty="0" smtClean="0">
              <a:hlinkClick r:id=""/>
            </a:endParaRPr>
          </a:p>
          <a:p>
            <a:r>
              <a:rPr lang="en-GB" dirty="0" smtClean="0">
                <a:hlinkClick r:id=""/>
              </a:rPr>
              <a:t>https</a:t>
            </a:r>
            <a:r>
              <a:rPr lang="en-GB" dirty="0">
                <a:hlinkClick r:id="rId3"/>
              </a:rPr>
              <a:t>://hwb.gov.wales/curriculum-for-wales-2008/national-literacy-and-numeracy-framework-curriculum-for-wales-2008-version</a:t>
            </a:r>
            <a:r>
              <a:rPr lang="en-GB" dirty="0" smtClean="0">
                <a:hlinkClick r:id="rId3"/>
              </a:rPr>
              <a:t>/</a:t>
            </a:r>
            <a:endParaRPr lang="en-GB" dirty="0" smtClean="0"/>
          </a:p>
          <a:p>
            <a:endParaRPr lang="en-GB" dirty="0" smtClean="0"/>
          </a:p>
          <a:p>
            <a:r>
              <a:rPr lang="en-GB" dirty="0">
                <a:hlinkClick r:id="rId4"/>
              </a:rPr>
              <a:t>https://hwb.gov.wales/cwricwlwm-cymru-2008/fframwaith-llythrennedd-a-rhifedd-cenedlaethol-fersiwn-cwricwlwm-cymru-2008/</a:t>
            </a:r>
            <a:endParaRPr lang="en-GB" dirty="0" smtClean="0"/>
          </a:p>
          <a:p>
            <a:endParaRPr lang="en-GB" dirty="0" smtClean="0"/>
          </a:p>
          <a:p>
            <a:r>
              <a:rPr lang="en-GB" dirty="0" smtClean="0"/>
              <a:t>Updated Literacy and Numeracy Framework. Updated 25</a:t>
            </a:r>
            <a:r>
              <a:rPr lang="en-GB" baseline="30000" dirty="0" smtClean="0"/>
              <a:t>th</a:t>
            </a:r>
            <a:r>
              <a:rPr lang="en-GB" dirty="0" smtClean="0"/>
              <a:t> August</a:t>
            </a:r>
            <a:endParaRPr lang="en-GB" dirty="0"/>
          </a:p>
          <a:p>
            <a:r>
              <a:rPr lang="en-GB" dirty="0">
                <a:hlinkClick r:id="rId5"/>
              </a:rPr>
              <a:t>https://hwb.gov.wales/curriculum-for-wales/cross-curricular-skills-frameworks</a:t>
            </a:r>
            <a:r>
              <a:rPr lang="en-GB" dirty="0" smtClean="0">
                <a:hlinkClick r:id="rId5"/>
              </a:rPr>
              <a:t>/</a:t>
            </a:r>
            <a:endParaRPr lang="en-GB" dirty="0" smtClean="0"/>
          </a:p>
          <a:p>
            <a:endParaRPr lang="en-GB" dirty="0" smtClean="0"/>
          </a:p>
          <a:p>
            <a:r>
              <a:rPr lang="en-GB" dirty="0">
                <a:hlinkClick r:id="rId6"/>
              </a:rPr>
              <a:t>https://hwb.gov.wales/cwricwlwm-i-gymru/fframweithiau-r-sgiliau-trawsgwricwlaidd/</a:t>
            </a:r>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28055971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descr="160613-lnf-spreadsheet-en  [Compatibility Mode] - Excel"/>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54150" y="-841430"/>
            <a:ext cx="6771372" cy="7595521"/>
          </a:xfrm>
        </p:spPr>
      </p:pic>
      <p:sp>
        <p:nvSpPr>
          <p:cNvPr id="4" name="Content Placeholder 3"/>
          <p:cNvSpPr>
            <a:spLocks noGrp="1"/>
          </p:cNvSpPr>
          <p:nvPr>
            <p:ph sz="half" idx="2"/>
          </p:nvPr>
        </p:nvSpPr>
        <p:spPr/>
        <p:txBody>
          <a:bodyPr/>
          <a:lstStyle/>
          <a:p>
            <a:endParaRPr lang="en-GB" dirty="0"/>
          </a:p>
        </p:txBody>
      </p:sp>
      <p:sp>
        <p:nvSpPr>
          <p:cNvPr id="6" name="TextBox 5"/>
          <p:cNvSpPr txBox="1"/>
          <p:nvPr/>
        </p:nvSpPr>
        <p:spPr>
          <a:xfrm>
            <a:off x="7401791" y="661459"/>
            <a:ext cx="2722418" cy="1015663"/>
          </a:xfrm>
          <a:prstGeom prst="rect">
            <a:avLst/>
          </a:prstGeom>
          <a:noFill/>
        </p:spPr>
        <p:txBody>
          <a:bodyPr wrap="square" rtlCol="0">
            <a:spAutoFit/>
          </a:bodyPr>
          <a:lstStyle/>
          <a:p>
            <a:r>
              <a:rPr lang="en-GB" sz="3000" dirty="0" smtClean="0"/>
              <a:t>Spreadsheet format</a:t>
            </a:r>
            <a:endParaRPr lang="en-GB" sz="3000" dirty="0"/>
          </a:p>
        </p:txBody>
      </p:sp>
      <p:sp>
        <p:nvSpPr>
          <p:cNvPr id="7" name="Rectangle 6"/>
          <p:cNvSpPr/>
          <p:nvPr/>
        </p:nvSpPr>
        <p:spPr>
          <a:xfrm>
            <a:off x="7401791" y="2246968"/>
            <a:ext cx="3681842" cy="2585323"/>
          </a:xfrm>
          <a:prstGeom prst="rect">
            <a:avLst/>
          </a:prstGeom>
          <a:noFill/>
          <a:ln>
            <a:solidFill>
              <a:srgbClr val="7030A0"/>
            </a:solidFill>
          </a:ln>
          <a:effectLst>
            <a:reflection blurRad="6350" stA="52000" endA="300" endPos="35000" dir="5400000" sy="-100000" algn="bl" rotWithShape="0"/>
          </a:effectLst>
        </p:spPr>
        <p:txBody>
          <a:bodyPr wrap="none" lIns="91440" tIns="45720" rIns="91440" bIns="45720">
            <a:spAutoFit/>
          </a:bodyPr>
          <a:lstStyle/>
          <a:p>
            <a:r>
              <a:rPr lang="en-GB" sz="5400" b="1" dirty="0" smtClean="0">
                <a:ln w="12700">
                  <a:solidFill>
                    <a:schemeClr val="tx2">
                      <a:lumMod val="75000"/>
                    </a:schemeClr>
                  </a:solidFill>
                  <a:prstDash val="solid"/>
                </a:ln>
                <a:solidFill>
                  <a:srgbClr val="9966FF"/>
                </a:solidFill>
                <a:effectLst>
                  <a:outerShdw dist="38100" dir="2640000" algn="bl" rotWithShape="0">
                    <a:schemeClr val="tx2">
                      <a:lumMod val="75000"/>
                    </a:schemeClr>
                  </a:outerShdw>
                </a:effectLst>
              </a:rPr>
              <a:t>Spreadsheet</a:t>
            </a:r>
          </a:p>
          <a:p>
            <a:r>
              <a:rPr lang="en-GB" sz="5400" b="1" dirty="0">
                <a:ln w="12700">
                  <a:solidFill>
                    <a:schemeClr val="tx2">
                      <a:lumMod val="75000"/>
                    </a:schemeClr>
                  </a:solidFill>
                  <a:prstDash val="solid"/>
                </a:ln>
                <a:solidFill>
                  <a:srgbClr val="9966FF"/>
                </a:solidFill>
                <a:effectLst>
                  <a:outerShdw dist="38100" dir="2640000" algn="bl" rotWithShape="0">
                    <a:schemeClr val="tx2">
                      <a:lumMod val="75000"/>
                    </a:schemeClr>
                  </a:outerShdw>
                </a:effectLst>
              </a:rPr>
              <a:t>f</a:t>
            </a:r>
            <a:r>
              <a:rPr lang="en-GB" sz="5400" b="1" dirty="0" smtClean="0">
                <a:ln w="12700">
                  <a:solidFill>
                    <a:schemeClr val="tx2">
                      <a:lumMod val="75000"/>
                    </a:schemeClr>
                  </a:solidFill>
                  <a:prstDash val="solid"/>
                </a:ln>
                <a:solidFill>
                  <a:srgbClr val="9966FF"/>
                </a:solidFill>
                <a:effectLst>
                  <a:outerShdw dist="38100" dir="2640000" algn="bl" rotWithShape="0">
                    <a:schemeClr val="tx2">
                      <a:lumMod val="75000"/>
                    </a:schemeClr>
                  </a:outerShdw>
                </a:effectLst>
              </a:rPr>
              <a:t>ormat -</a:t>
            </a:r>
          </a:p>
          <a:p>
            <a:r>
              <a:rPr lang="en-GB" sz="5400" b="1" dirty="0">
                <a:ln w="12700">
                  <a:solidFill>
                    <a:schemeClr val="tx2">
                      <a:lumMod val="75000"/>
                    </a:schemeClr>
                  </a:solidFill>
                  <a:prstDash val="solid"/>
                </a:ln>
                <a:solidFill>
                  <a:srgbClr val="9966FF"/>
                </a:solidFill>
                <a:effectLst>
                  <a:outerShdw dist="38100" dir="2640000" algn="bl" rotWithShape="0">
                    <a:schemeClr val="tx2">
                      <a:lumMod val="75000"/>
                    </a:schemeClr>
                  </a:outerShdw>
                </a:effectLst>
              </a:rPr>
              <a:t>o</a:t>
            </a:r>
            <a:r>
              <a:rPr lang="en-GB" sz="5400" b="1" dirty="0" smtClean="0">
                <a:ln w="12700">
                  <a:solidFill>
                    <a:schemeClr val="tx2">
                      <a:lumMod val="75000"/>
                    </a:schemeClr>
                  </a:solidFill>
                  <a:prstDash val="solid"/>
                </a:ln>
                <a:solidFill>
                  <a:srgbClr val="9966FF"/>
                </a:solidFill>
                <a:effectLst>
                  <a:outerShdw dist="38100" dir="2640000" algn="bl" rotWithShape="0">
                    <a:schemeClr val="tx2">
                      <a:lumMod val="75000"/>
                    </a:schemeClr>
                  </a:outerShdw>
                </a:effectLst>
              </a:rPr>
              <a:t>ld version</a:t>
            </a:r>
            <a:endParaRPr lang="en-GB" sz="5400" b="1" dirty="0">
              <a:ln w="12700">
                <a:solidFill>
                  <a:schemeClr val="tx2">
                    <a:lumMod val="75000"/>
                  </a:schemeClr>
                </a:solidFill>
                <a:prstDash val="solid"/>
              </a:ln>
              <a:solidFill>
                <a:srgbClr val="9966FF"/>
              </a:solid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1750921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Screen Clipping"/>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15636" y="313507"/>
            <a:ext cx="11513128" cy="6339233"/>
          </a:xfrm>
        </p:spPr>
      </p:pic>
      <p:sp>
        <p:nvSpPr>
          <p:cNvPr id="2" name="Title 1"/>
          <p:cNvSpPr>
            <a:spLocks noGrp="1"/>
          </p:cNvSpPr>
          <p:nvPr>
            <p:ph type="title"/>
          </p:nvPr>
        </p:nvSpPr>
        <p:spPr>
          <a:xfrm>
            <a:off x="6431973" y="-218209"/>
            <a:ext cx="4921827" cy="1908897"/>
          </a:xfrm>
        </p:spPr>
        <p:txBody>
          <a:bodyPr>
            <a:normAutofit fontScale="90000"/>
          </a:bodyPr>
          <a:lstStyle/>
          <a:p>
            <a:r>
              <a:rPr lang="en-GB" dirty="0" smtClean="0"/>
              <a:t>Curriculum for Wales</a:t>
            </a:r>
            <a:br>
              <a:rPr lang="en-GB" dirty="0" smtClean="0"/>
            </a:br>
            <a:endParaRPr lang="en-GB" dirty="0"/>
          </a:p>
        </p:txBody>
      </p:sp>
    </p:spTree>
    <p:extLst>
      <p:ext uri="{BB962C8B-B14F-4D97-AF65-F5344CB8AC3E}">
        <p14:creationId xmlns:p14="http://schemas.microsoft.com/office/powerpoint/2010/main" val="10063711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Articles relating to maths / numeracy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Learning Maths through Music</a:t>
            </a:r>
          </a:p>
          <a:p>
            <a:pPr marL="0" indent="0">
              <a:buNone/>
            </a:pPr>
            <a:r>
              <a:rPr lang="en-GB" dirty="0" smtClean="0"/>
              <a:t>BBC</a:t>
            </a:r>
            <a:r>
              <a:rPr lang="en-GB" dirty="0"/>
              <a:t>, 1999</a:t>
            </a:r>
          </a:p>
          <a:p>
            <a:pPr marL="0" indent="0">
              <a:buNone/>
            </a:pPr>
            <a:r>
              <a:rPr lang="en-GB" dirty="0" smtClean="0">
                <a:hlinkClick r:id="rId2"/>
              </a:rPr>
              <a:t>http</a:t>
            </a:r>
            <a:r>
              <a:rPr lang="en-GB" dirty="0">
                <a:hlinkClick r:id="rId2"/>
              </a:rPr>
              <a:t>://</a:t>
            </a:r>
            <a:r>
              <a:rPr lang="en-GB" dirty="0" smtClean="0">
                <a:hlinkClick r:id="rId2"/>
              </a:rPr>
              <a:t>news.bbc.co.uk/1/hi/education/297073.stm</a:t>
            </a:r>
            <a:endParaRPr lang="en-GB" dirty="0" smtClean="0"/>
          </a:p>
          <a:p>
            <a:endParaRPr lang="en-GB" dirty="0" smtClean="0"/>
          </a:p>
          <a:p>
            <a:pPr marL="0" indent="0">
              <a:buNone/>
            </a:pPr>
            <a:r>
              <a:rPr lang="en-GB" dirty="0" smtClean="0"/>
              <a:t>“Swapping </a:t>
            </a:r>
            <a:r>
              <a:rPr lang="en-GB" dirty="0"/>
              <a:t>Mozart for </a:t>
            </a:r>
            <a:r>
              <a:rPr lang="en-GB" dirty="0" err="1"/>
              <a:t>Stormzy</a:t>
            </a:r>
            <a:r>
              <a:rPr lang="en-GB" dirty="0"/>
              <a:t> boosts literacy and </a:t>
            </a:r>
            <a:r>
              <a:rPr lang="en-GB" dirty="0" smtClean="0"/>
              <a:t>numeracy”</a:t>
            </a:r>
            <a:endParaRPr lang="en-GB" dirty="0"/>
          </a:p>
          <a:p>
            <a:pPr marL="0" indent="0">
              <a:buNone/>
            </a:pPr>
            <a:r>
              <a:rPr lang="en-GB" dirty="0" smtClean="0"/>
              <a:t>TES, 2019</a:t>
            </a:r>
            <a:endParaRPr lang="en-GB" dirty="0"/>
          </a:p>
          <a:p>
            <a:pPr marL="0" indent="0">
              <a:buNone/>
            </a:pPr>
            <a:r>
              <a:rPr lang="en-GB" dirty="0">
                <a:hlinkClick r:id="rId3"/>
              </a:rPr>
              <a:t>https://</a:t>
            </a:r>
            <a:r>
              <a:rPr lang="en-GB" dirty="0" smtClean="0">
                <a:hlinkClick r:id="rId3"/>
              </a:rPr>
              <a:t>www.tes.com/news/swapping-mozart-stormzy-boosts-literacy-and-numeracy</a:t>
            </a:r>
            <a:endParaRPr lang="en-GB" dirty="0" smtClean="0"/>
          </a:p>
          <a:p>
            <a:pPr marL="0" indent="0">
              <a:buNone/>
            </a:pPr>
            <a:endParaRPr lang="en-GB" dirty="0" smtClean="0"/>
          </a:p>
          <a:p>
            <a:pPr marL="0" indent="0">
              <a:buNone/>
            </a:pPr>
            <a:endParaRPr lang="en-GB" dirty="0"/>
          </a:p>
        </p:txBody>
      </p:sp>
      <p:sp>
        <p:nvSpPr>
          <p:cNvPr id="4" name="TextBox 3"/>
          <p:cNvSpPr txBox="1"/>
          <p:nvPr/>
        </p:nvSpPr>
        <p:spPr>
          <a:xfrm>
            <a:off x="7707086" y="5576798"/>
            <a:ext cx="4201886" cy="1200329"/>
          </a:xfrm>
          <a:prstGeom prst="rect">
            <a:avLst/>
          </a:prstGeom>
          <a:noFill/>
        </p:spPr>
        <p:txBody>
          <a:bodyPr wrap="square" rtlCol="0">
            <a:spAutoFit/>
          </a:bodyPr>
          <a:lstStyle/>
          <a:p>
            <a:r>
              <a:rPr lang="en-GB" dirty="0" smtClean="0">
                <a:solidFill>
                  <a:schemeClr val="accent6"/>
                </a:solidFill>
              </a:rPr>
              <a:t>This is the report of the project discussed in this article for anyone that is interested: </a:t>
            </a:r>
            <a:r>
              <a:rPr lang="en-GB" dirty="0">
                <a:hlinkClick r:id="rId4"/>
              </a:rPr>
              <a:t>https://network.youthmusic.org.uk/exchanging-notes</a:t>
            </a:r>
            <a:endParaRPr lang="en-GB" dirty="0"/>
          </a:p>
        </p:txBody>
      </p:sp>
      <p:sp>
        <p:nvSpPr>
          <p:cNvPr id="5" name="TextBox 4"/>
          <p:cNvSpPr txBox="1"/>
          <p:nvPr/>
        </p:nvSpPr>
        <p:spPr>
          <a:xfrm>
            <a:off x="5856514" y="1951946"/>
            <a:ext cx="4561115" cy="923330"/>
          </a:xfrm>
          <a:prstGeom prst="rect">
            <a:avLst/>
          </a:prstGeom>
          <a:noFill/>
        </p:spPr>
        <p:txBody>
          <a:bodyPr wrap="square" rtlCol="0">
            <a:spAutoFit/>
          </a:bodyPr>
          <a:lstStyle/>
          <a:p>
            <a:r>
              <a:rPr lang="en-GB" dirty="0" smtClean="0">
                <a:solidFill>
                  <a:schemeClr val="accent2"/>
                </a:solidFill>
              </a:rPr>
              <a:t>“Researchers </a:t>
            </a:r>
            <a:r>
              <a:rPr lang="en-GB" dirty="0">
                <a:solidFill>
                  <a:schemeClr val="accent2"/>
                </a:solidFill>
              </a:rPr>
              <a:t>found that </a:t>
            </a:r>
            <a:r>
              <a:rPr lang="en-GB" dirty="0" smtClean="0">
                <a:solidFill>
                  <a:schemeClr val="accent2"/>
                </a:solidFill>
              </a:rPr>
              <a:t>pupils…who </a:t>
            </a:r>
            <a:r>
              <a:rPr lang="en-GB" dirty="0">
                <a:solidFill>
                  <a:schemeClr val="accent2"/>
                </a:solidFill>
              </a:rPr>
              <a:t>learned to play the piano and read music improved their numeracy</a:t>
            </a:r>
            <a:r>
              <a:rPr lang="en-GB" dirty="0" smtClean="0">
                <a:solidFill>
                  <a:schemeClr val="accent2"/>
                </a:solidFill>
              </a:rPr>
              <a:t>.”</a:t>
            </a:r>
            <a:endParaRPr lang="en-GB" dirty="0">
              <a:solidFill>
                <a:schemeClr val="accent2"/>
              </a:solidFill>
            </a:endParaRPr>
          </a:p>
        </p:txBody>
      </p:sp>
      <p:cxnSp>
        <p:nvCxnSpPr>
          <p:cNvPr id="7" name="Straight Arrow Connector 6"/>
          <p:cNvCxnSpPr/>
          <p:nvPr/>
        </p:nvCxnSpPr>
        <p:spPr>
          <a:xfrm flipV="1">
            <a:off x="4488873" y="2128058"/>
            <a:ext cx="1367641" cy="376844"/>
          </a:xfrm>
          <a:prstGeom prst="straightConnector1">
            <a:avLst/>
          </a:prstGeom>
          <a:ln w="38100">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3196547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other hand…..</a:t>
            </a:r>
            <a:endParaRPr lang="en-GB" dirty="0"/>
          </a:p>
        </p:txBody>
      </p:sp>
      <p:sp>
        <p:nvSpPr>
          <p:cNvPr id="3" name="Content Placeholder 2"/>
          <p:cNvSpPr>
            <a:spLocks noGrp="1"/>
          </p:cNvSpPr>
          <p:nvPr>
            <p:ph idx="1"/>
          </p:nvPr>
        </p:nvSpPr>
        <p:spPr>
          <a:xfrm>
            <a:off x="838200" y="2283229"/>
            <a:ext cx="10515600" cy="3893734"/>
          </a:xfrm>
        </p:spPr>
        <p:txBody>
          <a:bodyPr/>
          <a:lstStyle/>
          <a:p>
            <a:pPr marL="0" indent="0">
              <a:buNone/>
            </a:pPr>
            <a:r>
              <a:rPr lang="en-GB" dirty="0"/>
              <a:t>How to improve the school results: not extra maths but music, loads of it</a:t>
            </a:r>
          </a:p>
          <a:p>
            <a:pPr marL="0" indent="0">
              <a:buNone/>
            </a:pPr>
            <a:r>
              <a:rPr lang="en-GB" dirty="0" smtClean="0"/>
              <a:t>The Guardian, 2017</a:t>
            </a:r>
          </a:p>
          <a:p>
            <a:pPr marL="0" indent="0">
              <a:buNone/>
            </a:pPr>
            <a:r>
              <a:rPr lang="en-GB" dirty="0">
                <a:hlinkClick r:id="rId2"/>
              </a:rPr>
              <a:t>https://www.theguardian.com/education/2017/oct/03/school-results-music-bradford</a:t>
            </a:r>
            <a:endParaRPr lang="en-GB" dirty="0"/>
          </a:p>
        </p:txBody>
      </p:sp>
    </p:spTree>
    <p:extLst>
      <p:ext uri="{BB962C8B-B14F-4D97-AF65-F5344CB8AC3E}">
        <p14:creationId xmlns:p14="http://schemas.microsoft.com/office/powerpoint/2010/main" val="6911105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Ofsted </a:t>
            </a:r>
            <a:r>
              <a:rPr lang="en-GB" dirty="0" smtClean="0"/>
              <a:t>(no date:2) (after 2012)</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smtClean="0"/>
              <a:t>“It </a:t>
            </a:r>
            <a:r>
              <a:rPr lang="en-GB" dirty="0"/>
              <a:t>is always important that teachers promote pupils’ literacy and numeracy skills, and reading in particular, across all areas of the curriculum. However, where good musical teaching and learning take place, the development of pupils’ musical skills and understanding is the primary consideration. Literacy and numeracy skills should always be considered, but also always as appropriate to and in support of the musical learning</a:t>
            </a:r>
            <a:r>
              <a:rPr lang="en-GB" dirty="0" smtClean="0"/>
              <a:t>.”</a:t>
            </a:r>
          </a:p>
          <a:p>
            <a:pPr marL="0" indent="0">
              <a:buNone/>
            </a:pPr>
            <a:endParaRPr lang="en-GB" dirty="0"/>
          </a:p>
        </p:txBody>
      </p:sp>
      <p:sp>
        <p:nvSpPr>
          <p:cNvPr id="4" name="Content Placeholder 3"/>
          <p:cNvSpPr>
            <a:spLocks noGrp="1"/>
          </p:cNvSpPr>
          <p:nvPr>
            <p:ph sz="half" idx="2"/>
          </p:nvPr>
        </p:nvSpPr>
        <p:spPr>
          <a:xfrm>
            <a:off x="6945086" y="2084831"/>
            <a:ext cx="4408714" cy="4092131"/>
          </a:xfrm>
        </p:spPr>
        <p:txBody>
          <a:bodyPr>
            <a:normAutofit/>
          </a:bodyPr>
          <a:lstStyle/>
          <a:p>
            <a:pPr marL="0" indent="0">
              <a:buNone/>
            </a:pPr>
            <a:endParaRPr lang="en-GB" dirty="0"/>
          </a:p>
        </p:txBody>
      </p:sp>
      <p:sp>
        <p:nvSpPr>
          <p:cNvPr id="5" name="TextBox 4"/>
          <p:cNvSpPr txBox="1"/>
          <p:nvPr/>
        </p:nvSpPr>
        <p:spPr>
          <a:xfrm flipH="1">
            <a:off x="7236822" y="2799015"/>
            <a:ext cx="4463143" cy="1200329"/>
          </a:xfrm>
          <a:prstGeom prst="rect">
            <a:avLst/>
          </a:prstGeom>
          <a:noFill/>
        </p:spPr>
        <p:txBody>
          <a:bodyPr wrap="square" rtlCol="0">
            <a:spAutoFit/>
          </a:bodyPr>
          <a:lstStyle/>
          <a:p>
            <a:r>
              <a:rPr lang="en-GB" dirty="0"/>
              <a:t>Ofsted </a:t>
            </a:r>
            <a:r>
              <a:rPr lang="en-GB" dirty="0" smtClean="0"/>
              <a:t>(unknown date) </a:t>
            </a:r>
            <a:r>
              <a:rPr lang="en-GB" dirty="0"/>
              <a:t>Music in schools: promoting good practice 2 Guidance for teachers, headteachers and music hub leaders.</a:t>
            </a:r>
          </a:p>
        </p:txBody>
      </p:sp>
    </p:spTree>
    <p:extLst>
      <p:ext uri="{BB962C8B-B14F-4D97-AF65-F5344CB8AC3E}">
        <p14:creationId xmlns:p14="http://schemas.microsoft.com/office/powerpoint/2010/main" val="34881571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688069342"/>
              </p:ext>
            </p:extLst>
          </p:nvPr>
        </p:nvGraphicFramePr>
        <p:xfrm>
          <a:off x="1598887" y="4384849"/>
          <a:ext cx="9368852" cy="2225040"/>
        </p:xfrm>
        <a:graphic>
          <a:graphicData uri="http://schemas.openxmlformats.org/drawingml/2006/table">
            <a:tbl>
              <a:tblPr firstRow="1" bandRow="1">
                <a:tableStyleId>{5C22544A-7EE6-4342-B048-85BDC9FD1C3A}</a:tableStyleId>
              </a:tblPr>
              <a:tblGrid>
                <a:gridCol w="4684426">
                  <a:extLst>
                    <a:ext uri="{9D8B030D-6E8A-4147-A177-3AD203B41FA5}">
                      <a16:colId xmlns:a16="http://schemas.microsoft.com/office/drawing/2014/main" val="1826991751"/>
                    </a:ext>
                  </a:extLst>
                </a:gridCol>
                <a:gridCol w="4684426">
                  <a:extLst>
                    <a:ext uri="{9D8B030D-6E8A-4147-A177-3AD203B41FA5}">
                      <a16:colId xmlns:a16="http://schemas.microsoft.com/office/drawing/2014/main" val="3606277011"/>
                    </a:ext>
                  </a:extLst>
                </a:gridCol>
              </a:tblGrid>
              <a:tr h="370840">
                <a:tc>
                  <a:txBody>
                    <a:bodyPr/>
                    <a:lstStyle/>
                    <a:p>
                      <a:r>
                        <a:rPr lang="en-GB" dirty="0" smtClean="0"/>
                        <a:t>Strand</a:t>
                      </a:r>
                      <a:endParaRPr lang="en-GB" dirty="0"/>
                    </a:p>
                  </a:txBody>
                  <a:tcPr/>
                </a:tc>
                <a:tc>
                  <a:txBody>
                    <a:bodyPr/>
                    <a:lstStyle/>
                    <a:p>
                      <a:r>
                        <a:rPr lang="en-GB" dirty="0" smtClean="0"/>
                        <a:t>Elements</a:t>
                      </a:r>
                      <a:endParaRPr lang="en-GB" dirty="0"/>
                    </a:p>
                  </a:txBody>
                  <a:tcPr/>
                </a:tc>
                <a:extLst>
                  <a:ext uri="{0D108BD9-81ED-4DB2-BD59-A6C34878D82A}">
                    <a16:rowId xmlns:a16="http://schemas.microsoft.com/office/drawing/2014/main" val="2987986376"/>
                  </a:ext>
                </a:extLst>
              </a:tr>
              <a:tr h="370840">
                <a:tc>
                  <a:txBody>
                    <a:bodyPr/>
                    <a:lstStyle/>
                    <a:p>
                      <a:r>
                        <a:rPr lang="en-GB" b="1" dirty="0" smtClean="0"/>
                        <a:t>Developing</a:t>
                      </a:r>
                      <a:r>
                        <a:rPr lang="en-GB" b="1" baseline="0" dirty="0" smtClean="0"/>
                        <a:t> mathematical proficiency</a:t>
                      </a:r>
                      <a:endParaRPr lang="en-GB" b="1" dirty="0"/>
                    </a:p>
                  </a:txBody>
                  <a:tcPr/>
                </a:tc>
                <a:tc>
                  <a:txBody>
                    <a:bodyPr/>
                    <a:lstStyle/>
                    <a:p>
                      <a:r>
                        <a:rPr lang="en-GB" dirty="0" smtClean="0"/>
                        <a:t>Conceptual understanding</a:t>
                      </a:r>
                      <a:endParaRPr lang="en-GB" dirty="0"/>
                    </a:p>
                  </a:txBody>
                  <a:tcPr/>
                </a:tc>
                <a:extLst>
                  <a:ext uri="{0D108BD9-81ED-4DB2-BD59-A6C34878D82A}">
                    <a16:rowId xmlns:a16="http://schemas.microsoft.com/office/drawing/2014/main" val="4116420157"/>
                  </a:ext>
                </a:extLst>
              </a:tr>
              <a:tr h="370840">
                <a:tc>
                  <a:txBody>
                    <a:bodyPr/>
                    <a:lstStyle/>
                    <a:p>
                      <a:endParaRPr lang="en-GB" dirty="0"/>
                    </a:p>
                  </a:txBody>
                  <a:tcPr/>
                </a:tc>
                <a:tc>
                  <a:txBody>
                    <a:bodyPr/>
                    <a:lstStyle/>
                    <a:p>
                      <a:r>
                        <a:rPr lang="en-GB" dirty="0" smtClean="0"/>
                        <a:t>Logical reasoning</a:t>
                      </a:r>
                      <a:endParaRPr lang="en-GB" dirty="0"/>
                    </a:p>
                  </a:txBody>
                  <a:tcPr/>
                </a:tc>
                <a:extLst>
                  <a:ext uri="{0D108BD9-81ED-4DB2-BD59-A6C34878D82A}">
                    <a16:rowId xmlns:a16="http://schemas.microsoft.com/office/drawing/2014/main" val="1320704192"/>
                  </a:ext>
                </a:extLst>
              </a:tr>
              <a:tr h="370840">
                <a:tc>
                  <a:txBody>
                    <a:bodyPr/>
                    <a:lstStyle/>
                    <a:p>
                      <a:endParaRPr lang="en-GB" dirty="0"/>
                    </a:p>
                  </a:txBody>
                  <a:tcPr/>
                </a:tc>
                <a:tc>
                  <a:txBody>
                    <a:bodyPr/>
                    <a:lstStyle/>
                    <a:p>
                      <a:r>
                        <a:rPr lang="en-GB" dirty="0" smtClean="0"/>
                        <a:t>Fluency</a:t>
                      </a:r>
                      <a:endParaRPr lang="en-GB" dirty="0"/>
                    </a:p>
                  </a:txBody>
                  <a:tcPr/>
                </a:tc>
                <a:extLst>
                  <a:ext uri="{0D108BD9-81ED-4DB2-BD59-A6C34878D82A}">
                    <a16:rowId xmlns:a16="http://schemas.microsoft.com/office/drawing/2014/main" val="1327467535"/>
                  </a:ext>
                </a:extLst>
              </a:tr>
              <a:tr h="370840">
                <a:tc>
                  <a:txBody>
                    <a:bodyPr/>
                    <a:lstStyle/>
                    <a:p>
                      <a:endParaRPr lang="en-GB" dirty="0"/>
                    </a:p>
                  </a:txBody>
                  <a:tcPr/>
                </a:tc>
                <a:tc>
                  <a:txBody>
                    <a:bodyPr/>
                    <a:lstStyle/>
                    <a:p>
                      <a:r>
                        <a:rPr lang="en-GB" dirty="0" smtClean="0"/>
                        <a:t>Strategic competence</a:t>
                      </a:r>
                      <a:endParaRPr lang="en-GB" dirty="0"/>
                    </a:p>
                  </a:txBody>
                  <a:tcPr/>
                </a:tc>
                <a:extLst>
                  <a:ext uri="{0D108BD9-81ED-4DB2-BD59-A6C34878D82A}">
                    <a16:rowId xmlns:a16="http://schemas.microsoft.com/office/drawing/2014/main" val="849199997"/>
                  </a:ext>
                </a:extLst>
              </a:tr>
              <a:tr h="370840">
                <a:tc>
                  <a:txBody>
                    <a:bodyPr/>
                    <a:lstStyle/>
                    <a:p>
                      <a:endParaRPr lang="en-GB" dirty="0"/>
                    </a:p>
                  </a:txBody>
                  <a:tcPr/>
                </a:tc>
                <a:tc>
                  <a:txBody>
                    <a:bodyPr/>
                    <a:lstStyle/>
                    <a:p>
                      <a:r>
                        <a:rPr lang="en-GB" dirty="0" smtClean="0"/>
                        <a:t>Communicating with symbols</a:t>
                      </a:r>
                      <a:endParaRPr lang="en-GB" dirty="0"/>
                    </a:p>
                  </a:txBody>
                  <a:tcPr/>
                </a:tc>
                <a:extLst>
                  <a:ext uri="{0D108BD9-81ED-4DB2-BD59-A6C34878D82A}">
                    <a16:rowId xmlns:a16="http://schemas.microsoft.com/office/drawing/2014/main" val="1575896496"/>
                  </a:ext>
                </a:extLst>
              </a:tr>
            </a:tbl>
          </a:graphicData>
        </a:graphic>
      </p:graphicFrame>
      <p:sp>
        <p:nvSpPr>
          <p:cNvPr id="4" name="Title 3"/>
          <p:cNvSpPr>
            <a:spLocks noGrp="1"/>
          </p:cNvSpPr>
          <p:nvPr>
            <p:ph type="title"/>
          </p:nvPr>
        </p:nvSpPr>
        <p:spPr>
          <a:xfrm>
            <a:off x="770314" y="146154"/>
            <a:ext cx="10762692" cy="1752599"/>
          </a:xfrm>
        </p:spPr>
        <p:txBody>
          <a:bodyPr/>
          <a:lstStyle/>
          <a:p>
            <a:r>
              <a:rPr lang="en-GB" dirty="0" smtClean="0"/>
              <a:t>Strands and elements of the Numeracy Framework</a:t>
            </a:r>
            <a:endParaRPr lang="en-GB" dirty="0"/>
          </a:p>
        </p:txBody>
      </p:sp>
      <p:sp>
        <p:nvSpPr>
          <p:cNvPr id="5" name="TextBox 4"/>
          <p:cNvSpPr txBox="1"/>
          <p:nvPr/>
        </p:nvSpPr>
        <p:spPr>
          <a:xfrm>
            <a:off x="770314" y="1738859"/>
            <a:ext cx="10762691" cy="3108543"/>
          </a:xfrm>
          <a:prstGeom prst="rect">
            <a:avLst/>
          </a:prstGeom>
          <a:noFill/>
        </p:spPr>
        <p:txBody>
          <a:bodyPr wrap="square" rtlCol="0">
            <a:spAutoFit/>
          </a:bodyPr>
          <a:lstStyle/>
          <a:p>
            <a:r>
              <a:rPr lang="en-GB" sz="2000" dirty="0" smtClean="0"/>
              <a:t>There are 4 strands</a:t>
            </a:r>
          </a:p>
          <a:p>
            <a:pPr marL="285750" indent="-285750">
              <a:buFont typeface="Arial" panose="020B0604020202020204" pitchFamily="34" charset="0"/>
              <a:buChar char="•"/>
            </a:pPr>
            <a:r>
              <a:rPr lang="en-GB" sz="2000" dirty="0" smtClean="0"/>
              <a:t>Developing mathematical proficiency</a:t>
            </a:r>
          </a:p>
          <a:p>
            <a:pPr marL="285750" indent="-285750">
              <a:buFont typeface="Arial" panose="020B0604020202020204" pitchFamily="34" charset="0"/>
              <a:buChar char="•"/>
            </a:pPr>
            <a:r>
              <a:rPr lang="en-GB" sz="2000" dirty="0"/>
              <a:t>Understanding the number system helps us to represent and compare relationships between numbers and </a:t>
            </a:r>
            <a:r>
              <a:rPr lang="en-GB" sz="2000" dirty="0" smtClean="0"/>
              <a:t>quantities</a:t>
            </a:r>
          </a:p>
          <a:p>
            <a:pPr marL="285750" indent="-285750">
              <a:buFont typeface="Arial" panose="020B0604020202020204" pitchFamily="34" charset="0"/>
              <a:buChar char="•"/>
            </a:pPr>
            <a:r>
              <a:rPr lang="en-GB" sz="2000" dirty="0"/>
              <a:t>Learning about geometry helps us understand shape, space and position, and learning about measurement helps us quantify in the real </a:t>
            </a:r>
            <a:r>
              <a:rPr lang="en-GB" sz="2000" dirty="0" smtClean="0"/>
              <a:t>world</a:t>
            </a:r>
          </a:p>
          <a:p>
            <a:pPr marL="285750" indent="-285750">
              <a:buFont typeface="Arial" panose="020B0604020202020204" pitchFamily="34" charset="0"/>
              <a:buChar char="•"/>
            </a:pPr>
            <a:r>
              <a:rPr lang="en-GB" sz="2000" dirty="0"/>
              <a:t>Learning that statistics represent data and that probability models chance helps us make informed inferences and decisions</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859840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269821" y="174884"/>
          <a:ext cx="11722309" cy="5532120"/>
        </p:xfrm>
        <a:graphic>
          <a:graphicData uri="http://schemas.openxmlformats.org/drawingml/2006/table">
            <a:tbl>
              <a:tblPr firstRow="1" bandRow="1">
                <a:tableStyleId>{5C22544A-7EE6-4342-B048-85BDC9FD1C3A}</a:tableStyleId>
              </a:tblPr>
              <a:tblGrid>
                <a:gridCol w="7982485">
                  <a:extLst>
                    <a:ext uri="{9D8B030D-6E8A-4147-A177-3AD203B41FA5}">
                      <a16:colId xmlns:a16="http://schemas.microsoft.com/office/drawing/2014/main" val="1826991751"/>
                    </a:ext>
                  </a:extLst>
                </a:gridCol>
                <a:gridCol w="3739824">
                  <a:extLst>
                    <a:ext uri="{9D8B030D-6E8A-4147-A177-3AD203B41FA5}">
                      <a16:colId xmlns:a16="http://schemas.microsoft.com/office/drawing/2014/main" val="3606277011"/>
                    </a:ext>
                  </a:extLst>
                </a:gridCol>
              </a:tblGrid>
              <a:tr h="370840">
                <a:tc>
                  <a:txBody>
                    <a:bodyPr/>
                    <a:lstStyle/>
                    <a:p>
                      <a:r>
                        <a:rPr lang="en-GB" dirty="0" smtClean="0"/>
                        <a:t>Strand</a:t>
                      </a:r>
                      <a:endParaRPr lang="en-GB" dirty="0"/>
                    </a:p>
                  </a:txBody>
                  <a:tcPr/>
                </a:tc>
                <a:tc>
                  <a:txBody>
                    <a:bodyPr/>
                    <a:lstStyle/>
                    <a:p>
                      <a:r>
                        <a:rPr lang="en-GB" dirty="0" smtClean="0"/>
                        <a:t>Elements</a:t>
                      </a:r>
                      <a:endParaRPr lang="en-GB" dirty="0"/>
                    </a:p>
                  </a:txBody>
                  <a:tcPr/>
                </a:tc>
                <a:extLst>
                  <a:ext uri="{0D108BD9-81ED-4DB2-BD59-A6C34878D82A}">
                    <a16:rowId xmlns:a16="http://schemas.microsoft.com/office/drawing/2014/main" val="2987986376"/>
                  </a:ext>
                </a:extLst>
              </a:tr>
              <a:tr h="370840">
                <a:tc>
                  <a:txBody>
                    <a:bodyPr/>
                    <a:lstStyle/>
                    <a:p>
                      <a:r>
                        <a:rPr lang="en-GB" b="1" dirty="0" smtClean="0"/>
                        <a:t>Understanding the number system helps us to represent and compare relationships between numbers and quantities</a:t>
                      </a:r>
                      <a:endParaRPr lang="en-GB" b="1" dirty="0"/>
                    </a:p>
                  </a:txBody>
                  <a:tcPr/>
                </a:tc>
                <a:tc>
                  <a:txBody>
                    <a:bodyPr/>
                    <a:lstStyle/>
                    <a:p>
                      <a:r>
                        <a:rPr lang="en-GB" dirty="0" smtClean="0"/>
                        <a:t>The number system</a:t>
                      </a:r>
                      <a:endParaRPr lang="en-GB" dirty="0"/>
                    </a:p>
                  </a:txBody>
                  <a:tcPr/>
                </a:tc>
                <a:extLst>
                  <a:ext uri="{0D108BD9-81ED-4DB2-BD59-A6C34878D82A}">
                    <a16:rowId xmlns:a16="http://schemas.microsoft.com/office/drawing/2014/main" val="1246734522"/>
                  </a:ext>
                </a:extLst>
              </a:tr>
              <a:tr h="370840">
                <a:tc>
                  <a:txBody>
                    <a:bodyPr/>
                    <a:lstStyle/>
                    <a:p>
                      <a:endParaRPr lang="en-GB" dirty="0"/>
                    </a:p>
                  </a:txBody>
                  <a:tcPr/>
                </a:tc>
                <a:tc>
                  <a:txBody>
                    <a:bodyPr/>
                    <a:lstStyle/>
                    <a:p>
                      <a:r>
                        <a:rPr lang="en-GB" dirty="0" smtClean="0"/>
                        <a:t>Relationships within the number system</a:t>
                      </a:r>
                      <a:endParaRPr lang="en-GB" dirty="0"/>
                    </a:p>
                  </a:txBody>
                  <a:tcPr/>
                </a:tc>
                <a:extLst>
                  <a:ext uri="{0D108BD9-81ED-4DB2-BD59-A6C34878D82A}">
                    <a16:rowId xmlns:a16="http://schemas.microsoft.com/office/drawing/2014/main" val="1838971708"/>
                  </a:ext>
                </a:extLst>
              </a:tr>
              <a:tr h="370840">
                <a:tc>
                  <a:txBody>
                    <a:bodyPr/>
                    <a:lstStyle/>
                    <a:p>
                      <a:endParaRPr lang="en-GB" dirty="0"/>
                    </a:p>
                  </a:txBody>
                  <a:tcPr/>
                </a:tc>
                <a:tc>
                  <a:txBody>
                    <a:bodyPr/>
                    <a:lstStyle/>
                    <a:p>
                      <a:r>
                        <a:rPr lang="en-GB" dirty="0" smtClean="0"/>
                        <a:t>Calculation</a:t>
                      </a:r>
                      <a:endParaRPr lang="en-GB" dirty="0"/>
                    </a:p>
                  </a:txBody>
                  <a:tcPr/>
                </a:tc>
                <a:extLst>
                  <a:ext uri="{0D108BD9-81ED-4DB2-BD59-A6C34878D82A}">
                    <a16:rowId xmlns:a16="http://schemas.microsoft.com/office/drawing/2014/main" val="2744423445"/>
                  </a:ext>
                </a:extLst>
              </a:tr>
              <a:tr h="370840">
                <a:tc>
                  <a:txBody>
                    <a:bodyPr/>
                    <a:lstStyle/>
                    <a:p>
                      <a:endParaRPr lang="en-GB" dirty="0"/>
                    </a:p>
                  </a:txBody>
                  <a:tcPr/>
                </a:tc>
                <a:tc>
                  <a:txBody>
                    <a:bodyPr/>
                    <a:lstStyle/>
                    <a:p>
                      <a:r>
                        <a:rPr lang="en-GB" dirty="0" smtClean="0"/>
                        <a:t>Financial literacy</a:t>
                      </a:r>
                      <a:endParaRPr lang="en-GB" dirty="0"/>
                    </a:p>
                  </a:txBody>
                  <a:tcPr/>
                </a:tc>
                <a:extLst>
                  <a:ext uri="{0D108BD9-81ED-4DB2-BD59-A6C34878D82A}">
                    <a16:rowId xmlns:a16="http://schemas.microsoft.com/office/drawing/2014/main" val="3024118364"/>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smtClean="0">
                          <a:solidFill>
                            <a:srgbClr val="FF0000"/>
                          </a:solidFill>
                        </a:rPr>
                        <a:t>Learning about geometry helps us understand shape, space and position, and learning about measurement helps us quantify in the real world</a:t>
                      </a:r>
                    </a:p>
                    <a:p>
                      <a:endParaRPr lang="en-GB" dirty="0">
                        <a:solidFill>
                          <a:srgbClr val="FF0000"/>
                        </a:solidFill>
                      </a:endParaRPr>
                    </a:p>
                  </a:txBody>
                  <a:tcPr/>
                </a:tc>
                <a:tc>
                  <a:txBody>
                    <a:bodyPr/>
                    <a:lstStyle/>
                    <a:p>
                      <a:r>
                        <a:rPr lang="en-GB" dirty="0" smtClean="0">
                          <a:solidFill>
                            <a:srgbClr val="FF0000"/>
                          </a:solidFill>
                        </a:rPr>
                        <a:t>Measurement</a:t>
                      </a:r>
                      <a:endParaRPr lang="en-GB" dirty="0">
                        <a:solidFill>
                          <a:srgbClr val="FF0000"/>
                        </a:solidFill>
                      </a:endParaRPr>
                    </a:p>
                  </a:txBody>
                  <a:tcPr/>
                </a:tc>
                <a:extLst>
                  <a:ext uri="{0D108BD9-81ED-4DB2-BD59-A6C34878D82A}">
                    <a16:rowId xmlns:a16="http://schemas.microsoft.com/office/drawing/2014/main" val="859412175"/>
                  </a:ext>
                </a:extLst>
              </a:tr>
              <a:tr h="370840">
                <a:tc>
                  <a:txBody>
                    <a:bodyPr/>
                    <a:lstStyle/>
                    <a:p>
                      <a:endParaRPr lang="en-GB" dirty="0">
                        <a:solidFill>
                          <a:srgbClr val="FF0000"/>
                        </a:solidFill>
                      </a:endParaRPr>
                    </a:p>
                  </a:txBody>
                  <a:tcPr/>
                </a:tc>
                <a:tc>
                  <a:txBody>
                    <a:bodyPr/>
                    <a:lstStyle/>
                    <a:p>
                      <a:r>
                        <a:rPr lang="en-GB" dirty="0" smtClean="0">
                          <a:solidFill>
                            <a:srgbClr val="FF0000"/>
                          </a:solidFill>
                        </a:rPr>
                        <a:t>Shape and space</a:t>
                      </a:r>
                      <a:endParaRPr lang="en-GB" dirty="0">
                        <a:solidFill>
                          <a:srgbClr val="FF0000"/>
                        </a:solidFill>
                      </a:endParaRPr>
                    </a:p>
                  </a:txBody>
                  <a:tcPr/>
                </a:tc>
                <a:extLst>
                  <a:ext uri="{0D108BD9-81ED-4DB2-BD59-A6C34878D82A}">
                    <a16:rowId xmlns:a16="http://schemas.microsoft.com/office/drawing/2014/main" val="3052785749"/>
                  </a:ext>
                </a:extLst>
              </a:tr>
              <a:tr h="370840">
                <a:tc>
                  <a:txBody>
                    <a:bodyPr/>
                    <a:lstStyle/>
                    <a:p>
                      <a:endParaRPr lang="en-GB" dirty="0">
                        <a:solidFill>
                          <a:srgbClr val="FF0000"/>
                        </a:solidFill>
                      </a:endParaRPr>
                    </a:p>
                  </a:txBody>
                  <a:tcPr/>
                </a:tc>
                <a:tc>
                  <a:txBody>
                    <a:bodyPr/>
                    <a:lstStyle/>
                    <a:p>
                      <a:r>
                        <a:rPr lang="en-GB" dirty="0" smtClean="0">
                          <a:solidFill>
                            <a:srgbClr val="FF0000"/>
                          </a:solidFill>
                        </a:rPr>
                        <a:t>Position</a:t>
                      </a:r>
                      <a:endParaRPr lang="en-GB" dirty="0">
                        <a:solidFill>
                          <a:srgbClr val="FF0000"/>
                        </a:solidFill>
                      </a:endParaRPr>
                    </a:p>
                  </a:txBody>
                  <a:tcPr/>
                </a:tc>
                <a:extLst>
                  <a:ext uri="{0D108BD9-81ED-4DB2-BD59-A6C34878D82A}">
                    <a16:rowId xmlns:a16="http://schemas.microsoft.com/office/drawing/2014/main" val="1555993095"/>
                  </a:ext>
                </a:extLst>
              </a:tr>
              <a:tr h="370840">
                <a:tc>
                  <a:txBody>
                    <a:bodyPr/>
                    <a:lstStyle/>
                    <a:p>
                      <a:endParaRPr lang="en-GB" dirty="0">
                        <a:solidFill>
                          <a:srgbClr val="FF0000"/>
                        </a:solidFill>
                      </a:endParaRPr>
                    </a:p>
                  </a:txBody>
                  <a:tcPr/>
                </a:tc>
                <a:tc>
                  <a:txBody>
                    <a:bodyPr/>
                    <a:lstStyle/>
                    <a:p>
                      <a:r>
                        <a:rPr lang="en-GB" dirty="0" smtClean="0">
                          <a:solidFill>
                            <a:srgbClr val="FF0000"/>
                          </a:solidFill>
                        </a:rPr>
                        <a:t>Angle</a:t>
                      </a:r>
                      <a:endParaRPr lang="en-GB" dirty="0">
                        <a:solidFill>
                          <a:srgbClr val="FF0000"/>
                        </a:solidFill>
                      </a:endParaRPr>
                    </a:p>
                  </a:txBody>
                  <a:tcPr/>
                </a:tc>
                <a:extLst>
                  <a:ext uri="{0D108BD9-81ED-4DB2-BD59-A6C34878D82A}">
                    <a16:rowId xmlns:a16="http://schemas.microsoft.com/office/drawing/2014/main" val="2640472477"/>
                  </a:ext>
                </a:extLst>
              </a:tr>
              <a:tr h="370840">
                <a:tc>
                  <a:txBody>
                    <a:bodyPr/>
                    <a:lstStyle/>
                    <a:p>
                      <a:r>
                        <a:rPr lang="en-GB" b="1" dirty="0" smtClean="0">
                          <a:solidFill>
                            <a:srgbClr val="0070C0"/>
                          </a:solidFill>
                        </a:rPr>
                        <a:t>Learning that statistics represent data and that probability models chance helps us make informed inferences and decisions</a:t>
                      </a:r>
                      <a:endParaRPr lang="en-GB" b="1" dirty="0">
                        <a:solidFill>
                          <a:srgbClr val="0070C0"/>
                        </a:solidFill>
                      </a:endParaRPr>
                    </a:p>
                  </a:txBody>
                  <a:tcPr/>
                </a:tc>
                <a:tc>
                  <a:txBody>
                    <a:bodyPr/>
                    <a:lstStyle/>
                    <a:p>
                      <a:r>
                        <a:rPr lang="en-GB" dirty="0" smtClean="0">
                          <a:solidFill>
                            <a:srgbClr val="0070C0"/>
                          </a:solidFill>
                        </a:rPr>
                        <a:t>Collecting</a:t>
                      </a:r>
                      <a:r>
                        <a:rPr lang="en-GB" baseline="0" dirty="0" smtClean="0">
                          <a:solidFill>
                            <a:srgbClr val="0070C0"/>
                          </a:solidFill>
                        </a:rPr>
                        <a:t> data</a:t>
                      </a:r>
                      <a:endParaRPr lang="en-GB" dirty="0">
                        <a:solidFill>
                          <a:srgbClr val="0070C0"/>
                        </a:solidFill>
                      </a:endParaRPr>
                    </a:p>
                  </a:txBody>
                  <a:tcPr/>
                </a:tc>
                <a:extLst>
                  <a:ext uri="{0D108BD9-81ED-4DB2-BD59-A6C34878D82A}">
                    <a16:rowId xmlns:a16="http://schemas.microsoft.com/office/drawing/2014/main" val="1569725776"/>
                  </a:ext>
                </a:extLst>
              </a:tr>
              <a:tr h="370840">
                <a:tc>
                  <a:txBody>
                    <a:bodyPr/>
                    <a:lstStyle/>
                    <a:p>
                      <a:endParaRPr lang="en-GB" b="1" dirty="0">
                        <a:solidFill>
                          <a:srgbClr val="0070C0"/>
                        </a:solidFill>
                      </a:endParaRPr>
                    </a:p>
                  </a:txBody>
                  <a:tcPr/>
                </a:tc>
                <a:tc>
                  <a:txBody>
                    <a:bodyPr/>
                    <a:lstStyle/>
                    <a:p>
                      <a:r>
                        <a:rPr lang="en-GB" dirty="0" smtClean="0">
                          <a:solidFill>
                            <a:srgbClr val="0070C0"/>
                          </a:solidFill>
                        </a:rPr>
                        <a:t>Representing data</a:t>
                      </a:r>
                      <a:endParaRPr lang="en-GB" dirty="0">
                        <a:solidFill>
                          <a:srgbClr val="0070C0"/>
                        </a:solidFill>
                      </a:endParaRPr>
                    </a:p>
                  </a:txBody>
                  <a:tcPr/>
                </a:tc>
                <a:extLst>
                  <a:ext uri="{0D108BD9-81ED-4DB2-BD59-A6C34878D82A}">
                    <a16:rowId xmlns:a16="http://schemas.microsoft.com/office/drawing/2014/main" val="1091707460"/>
                  </a:ext>
                </a:extLst>
              </a:tr>
              <a:tr h="370840">
                <a:tc>
                  <a:txBody>
                    <a:bodyPr/>
                    <a:lstStyle/>
                    <a:p>
                      <a:endParaRPr lang="en-GB" b="1" dirty="0">
                        <a:solidFill>
                          <a:srgbClr val="0070C0"/>
                        </a:solidFill>
                      </a:endParaRPr>
                    </a:p>
                  </a:txBody>
                  <a:tcPr/>
                </a:tc>
                <a:tc>
                  <a:txBody>
                    <a:bodyPr/>
                    <a:lstStyle/>
                    <a:p>
                      <a:r>
                        <a:rPr lang="en-GB" dirty="0" smtClean="0">
                          <a:solidFill>
                            <a:srgbClr val="0070C0"/>
                          </a:solidFill>
                        </a:rPr>
                        <a:t>Interpreting</a:t>
                      </a:r>
                      <a:r>
                        <a:rPr lang="en-GB" baseline="0" dirty="0" smtClean="0">
                          <a:solidFill>
                            <a:srgbClr val="0070C0"/>
                          </a:solidFill>
                        </a:rPr>
                        <a:t> data</a:t>
                      </a:r>
                      <a:endParaRPr lang="en-GB" dirty="0">
                        <a:solidFill>
                          <a:srgbClr val="0070C0"/>
                        </a:solidFill>
                      </a:endParaRPr>
                    </a:p>
                  </a:txBody>
                  <a:tcPr/>
                </a:tc>
                <a:extLst>
                  <a:ext uri="{0D108BD9-81ED-4DB2-BD59-A6C34878D82A}">
                    <a16:rowId xmlns:a16="http://schemas.microsoft.com/office/drawing/2014/main" val="1111179959"/>
                  </a:ext>
                </a:extLst>
              </a:tr>
            </a:tbl>
          </a:graphicData>
        </a:graphic>
      </p:graphicFrame>
    </p:spTree>
    <p:extLst>
      <p:ext uri="{BB962C8B-B14F-4D97-AF65-F5344CB8AC3E}">
        <p14:creationId xmlns:p14="http://schemas.microsoft.com/office/powerpoint/2010/main" val="29102409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3307787904"/>
              </p:ext>
            </p:extLst>
          </p:nvPr>
        </p:nvGraphicFramePr>
        <p:xfrm>
          <a:off x="1404924" y="4077961"/>
          <a:ext cx="9368852" cy="2494280"/>
        </p:xfrm>
        <a:graphic>
          <a:graphicData uri="http://schemas.openxmlformats.org/drawingml/2006/table">
            <a:tbl>
              <a:tblPr firstRow="1" bandRow="1">
                <a:tableStyleId>{5C22544A-7EE6-4342-B048-85BDC9FD1C3A}</a:tableStyleId>
              </a:tblPr>
              <a:tblGrid>
                <a:gridCol w="4684426">
                  <a:extLst>
                    <a:ext uri="{9D8B030D-6E8A-4147-A177-3AD203B41FA5}">
                      <a16:colId xmlns:a16="http://schemas.microsoft.com/office/drawing/2014/main" val="1826991751"/>
                    </a:ext>
                  </a:extLst>
                </a:gridCol>
                <a:gridCol w="4684426">
                  <a:extLst>
                    <a:ext uri="{9D8B030D-6E8A-4147-A177-3AD203B41FA5}">
                      <a16:colId xmlns:a16="http://schemas.microsoft.com/office/drawing/2014/main" val="3606277011"/>
                    </a:ext>
                  </a:extLst>
                </a:gridCol>
              </a:tblGrid>
              <a:tr h="370840">
                <a:tc>
                  <a:txBody>
                    <a:bodyPr/>
                    <a:lstStyle/>
                    <a:p>
                      <a:r>
                        <a:rPr lang="en-GB" dirty="0" smtClean="0"/>
                        <a:t>Strand</a:t>
                      </a:r>
                      <a:endParaRPr lang="en-GB" dirty="0"/>
                    </a:p>
                  </a:txBody>
                  <a:tcPr/>
                </a:tc>
                <a:tc>
                  <a:txBody>
                    <a:bodyPr/>
                    <a:lstStyle/>
                    <a:p>
                      <a:r>
                        <a:rPr lang="en-GB" dirty="0" smtClean="0"/>
                        <a:t>Elements</a:t>
                      </a:r>
                      <a:endParaRPr lang="en-GB" dirty="0"/>
                    </a:p>
                  </a:txBody>
                  <a:tcPr/>
                </a:tc>
                <a:extLst>
                  <a:ext uri="{0D108BD9-81ED-4DB2-BD59-A6C34878D82A}">
                    <a16:rowId xmlns:a16="http://schemas.microsoft.com/office/drawing/2014/main" val="2987986376"/>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err="1" smtClean="0"/>
                        <a:t>Datblygu</a:t>
                      </a:r>
                      <a:r>
                        <a:rPr lang="en-GB" dirty="0" smtClean="0"/>
                        <a:t> </a:t>
                      </a:r>
                      <a:r>
                        <a:rPr lang="en-GB" dirty="0" err="1" smtClean="0"/>
                        <a:t>hyfedredd</a:t>
                      </a:r>
                      <a:r>
                        <a:rPr lang="en-GB" dirty="0" smtClean="0"/>
                        <a:t> </a:t>
                      </a:r>
                      <a:r>
                        <a:rPr lang="en-GB" dirty="0" err="1" smtClean="0"/>
                        <a:t>mathemategol</a:t>
                      </a:r>
                      <a:endParaRPr lang="en-GB" dirty="0" smtClean="0"/>
                    </a:p>
                    <a:p>
                      <a:endParaRPr lang="en-GB" b="1" dirty="0"/>
                    </a:p>
                  </a:txBody>
                  <a:tcPr/>
                </a:tc>
                <a:tc>
                  <a:txBody>
                    <a:bodyPr/>
                    <a:lstStyle/>
                    <a:p>
                      <a:r>
                        <a:rPr lang="en-GB" dirty="0" err="1" smtClean="0"/>
                        <a:t>Dealltwriaeth</a:t>
                      </a:r>
                      <a:r>
                        <a:rPr lang="en-GB" dirty="0" smtClean="0"/>
                        <a:t> </a:t>
                      </a:r>
                      <a:r>
                        <a:rPr lang="en-GB" dirty="0" err="1" smtClean="0"/>
                        <a:t>gysyniadol</a:t>
                      </a:r>
                      <a:endParaRPr lang="en-GB" dirty="0"/>
                    </a:p>
                  </a:txBody>
                  <a:tcPr/>
                </a:tc>
                <a:extLst>
                  <a:ext uri="{0D108BD9-81ED-4DB2-BD59-A6C34878D82A}">
                    <a16:rowId xmlns:a16="http://schemas.microsoft.com/office/drawing/2014/main" val="4116420157"/>
                  </a:ext>
                </a:extLst>
              </a:tr>
              <a:tr h="370840">
                <a:tc>
                  <a:txBody>
                    <a:bodyPr/>
                    <a:lstStyle/>
                    <a:p>
                      <a:endParaRPr lang="en-GB" dirty="0"/>
                    </a:p>
                  </a:txBody>
                  <a:tcPr/>
                </a:tc>
                <a:tc>
                  <a:txBody>
                    <a:bodyPr/>
                    <a:lstStyle/>
                    <a:p>
                      <a:r>
                        <a:rPr lang="en-GB" dirty="0" err="1" smtClean="0"/>
                        <a:t>Rhesymu</a:t>
                      </a:r>
                      <a:r>
                        <a:rPr lang="en-GB" dirty="0" smtClean="0"/>
                        <a:t> </a:t>
                      </a:r>
                      <a:r>
                        <a:rPr lang="en-GB" dirty="0" err="1" smtClean="0"/>
                        <a:t>rhesymegol</a:t>
                      </a:r>
                      <a:endParaRPr lang="en-GB" dirty="0"/>
                    </a:p>
                  </a:txBody>
                  <a:tcPr/>
                </a:tc>
                <a:extLst>
                  <a:ext uri="{0D108BD9-81ED-4DB2-BD59-A6C34878D82A}">
                    <a16:rowId xmlns:a16="http://schemas.microsoft.com/office/drawing/2014/main" val="1320704192"/>
                  </a:ext>
                </a:extLst>
              </a:tr>
              <a:tr h="370840">
                <a:tc>
                  <a:txBody>
                    <a:bodyPr/>
                    <a:lstStyle/>
                    <a:p>
                      <a:endParaRPr lang="en-GB" dirty="0"/>
                    </a:p>
                  </a:txBody>
                  <a:tcPr/>
                </a:tc>
                <a:tc>
                  <a:txBody>
                    <a:bodyPr/>
                    <a:lstStyle/>
                    <a:p>
                      <a:r>
                        <a:rPr lang="en-GB" dirty="0" err="1" smtClean="0"/>
                        <a:t>Rhuglder</a:t>
                      </a:r>
                      <a:endParaRPr lang="en-GB" dirty="0"/>
                    </a:p>
                  </a:txBody>
                  <a:tcPr/>
                </a:tc>
                <a:extLst>
                  <a:ext uri="{0D108BD9-81ED-4DB2-BD59-A6C34878D82A}">
                    <a16:rowId xmlns:a16="http://schemas.microsoft.com/office/drawing/2014/main" val="1327467535"/>
                  </a:ext>
                </a:extLst>
              </a:tr>
              <a:tr h="370840">
                <a:tc>
                  <a:txBody>
                    <a:bodyPr/>
                    <a:lstStyle/>
                    <a:p>
                      <a:endParaRPr lang="en-GB" dirty="0"/>
                    </a:p>
                  </a:txBody>
                  <a:tcPr/>
                </a:tc>
                <a:tc>
                  <a:txBody>
                    <a:bodyPr/>
                    <a:lstStyle/>
                    <a:p>
                      <a:r>
                        <a:rPr lang="en-GB" dirty="0" err="1" smtClean="0"/>
                        <a:t>Cymhwysedd</a:t>
                      </a:r>
                      <a:r>
                        <a:rPr lang="en-GB" dirty="0" smtClean="0"/>
                        <a:t> </a:t>
                      </a:r>
                      <a:r>
                        <a:rPr lang="en-GB" dirty="0" err="1" smtClean="0"/>
                        <a:t>strategol</a:t>
                      </a:r>
                      <a:endParaRPr lang="en-GB" dirty="0"/>
                    </a:p>
                  </a:txBody>
                  <a:tcPr/>
                </a:tc>
                <a:extLst>
                  <a:ext uri="{0D108BD9-81ED-4DB2-BD59-A6C34878D82A}">
                    <a16:rowId xmlns:a16="http://schemas.microsoft.com/office/drawing/2014/main" val="849199997"/>
                  </a:ext>
                </a:extLst>
              </a:tr>
              <a:tr h="370840">
                <a:tc>
                  <a:txBody>
                    <a:bodyPr/>
                    <a:lstStyle/>
                    <a:p>
                      <a:endParaRPr lang="en-GB" dirty="0"/>
                    </a:p>
                  </a:txBody>
                  <a:tcPr/>
                </a:tc>
                <a:tc>
                  <a:txBody>
                    <a:bodyPr/>
                    <a:lstStyle/>
                    <a:p>
                      <a:r>
                        <a:rPr lang="en-GB" dirty="0" err="1" smtClean="0"/>
                        <a:t>Cyfathrebu</a:t>
                      </a:r>
                      <a:r>
                        <a:rPr lang="en-GB" dirty="0" smtClean="0"/>
                        <a:t> â </a:t>
                      </a:r>
                      <a:r>
                        <a:rPr lang="en-GB" dirty="0" err="1" smtClean="0"/>
                        <a:t>symbolau</a:t>
                      </a:r>
                      <a:endParaRPr lang="en-GB" dirty="0"/>
                    </a:p>
                  </a:txBody>
                  <a:tcPr/>
                </a:tc>
                <a:extLst>
                  <a:ext uri="{0D108BD9-81ED-4DB2-BD59-A6C34878D82A}">
                    <a16:rowId xmlns:a16="http://schemas.microsoft.com/office/drawing/2014/main" val="1575896496"/>
                  </a:ext>
                </a:extLst>
              </a:tr>
            </a:tbl>
          </a:graphicData>
        </a:graphic>
      </p:graphicFrame>
      <p:sp>
        <p:nvSpPr>
          <p:cNvPr id="4" name="Title 3"/>
          <p:cNvSpPr>
            <a:spLocks noGrp="1"/>
          </p:cNvSpPr>
          <p:nvPr>
            <p:ph type="title"/>
          </p:nvPr>
        </p:nvSpPr>
        <p:spPr>
          <a:xfrm>
            <a:off x="753688" y="146154"/>
            <a:ext cx="10779318" cy="1752599"/>
          </a:xfrm>
        </p:spPr>
        <p:txBody>
          <a:bodyPr/>
          <a:lstStyle/>
          <a:p>
            <a:r>
              <a:rPr lang="en-GB" dirty="0" err="1"/>
              <a:t>Llinynnau</a:t>
            </a:r>
            <a:r>
              <a:rPr lang="en-GB" dirty="0"/>
              <a:t> ac </a:t>
            </a:r>
            <a:r>
              <a:rPr lang="en-GB" dirty="0" err="1"/>
              <a:t>elfennau</a:t>
            </a:r>
            <a:r>
              <a:rPr lang="en-GB" dirty="0"/>
              <a:t> </a:t>
            </a:r>
            <a:r>
              <a:rPr lang="en-GB" dirty="0" err="1"/>
              <a:t>o'r</a:t>
            </a:r>
            <a:r>
              <a:rPr lang="en-GB" dirty="0"/>
              <a:t> </a:t>
            </a:r>
            <a:r>
              <a:rPr lang="en-GB" dirty="0" err="1"/>
              <a:t>Fframwaith</a:t>
            </a:r>
            <a:r>
              <a:rPr lang="en-GB" dirty="0"/>
              <a:t> </a:t>
            </a:r>
            <a:r>
              <a:rPr lang="en-GB" dirty="0" err="1"/>
              <a:t>Rhifedd</a:t>
            </a:r>
            <a:endParaRPr lang="en-GB" dirty="0"/>
          </a:p>
        </p:txBody>
      </p:sp>
      <p:sp>
        <p:nvSpPr>
          <p:cNvPr id="5" name="TextBox 4"/>
          <p:cNvSpPr txBox="1"/>
          <p:nvPr/>
        </p:nvSpPr>
        <p:spPr>
          <a:xfrm>
            <a:off x="753688" y="1738859"/>
            <a:ext cx="10779317" cy="2339102"/>
          </a:xfrm>
          <a:prstGeom prst="rect">
            <a:avLst/>
          </a:prstGeom>
          <a:noFill/>
        </p:spPr>
        <p:txBody>
          <a:bodyPr wrap="square" rtlCol="0">
            <a:spAutoFit/>
          </a:bodyPr>
          <a:lstStyle/>
          <a:p>
            <a:r>
              <a:rPr lang="en-GB" sz="2000" b="1" dirty="0"/>
              <a:t>Mae 4 </a:t>
            </a:r>
            <a:r>
              <a:rPr lang="en-GB" sz="2000" b="1" dirty="0" err="1" smtClean="0"/>
              <a:t>llinyn</a:t>
            </a:r>
            <a:r>
              <a:rPr lang="en-GB" sz="2000" b="1" dirty="0" smtClean="0"/>
              <a:t>:</a:t>
            </a:r>
          </a:p>
          <a:p>
            <a:pPr marL="285750" indent="-285750">
              <a:buFont typeface="Arial" panose="020B0604020202020204" pitchFamily="34" charset="0"/>
              <a:buChar char="•"/>
            </a:pPr>
            <a:r>
              <a:rPr lang="en-GB" dirty="0" err="1" smtClean="0"/>
              <a:t>Datblygu</a:t>
            </a:r>
            <a:r>
              <a:rPr lang="en-GB" dirty="0" smtClean="0"/>
              <a:t> </a:t>
            </a:r>
            <a:r>
              <a:rPr lang="en-GB" dirty="0" err="1"/>
              <a:t>hyfedredd</a:t>
            </a:r>
            <a:r>
              <a:rPr lang="en-GB" dirty="0"/>
              <a:t> </a:t>
            </a:r>
            <a:r>
              <a:rPr lang="en-GB" dirty="0" err="1" smtClean="0"/>
              <a:t>mathemategol</a:t>
            </a:r>
            <a:endParaRPr lang="en-GB" dirty="0" smtClean="0"/>
          </a:p>
          <a:p>
            <a:pPr marL="285750" indent="-285750">
              <a:buFont typeface="Arial" panose="020B0604020202020204" pitchFamily="34" charset="0"/>
              <a:buChar char="•"/>
            </a:pPr>
            <a:r>
              <a:rPr lang="en-GB" dirty="0"/>
              <a:t>Mae </a:t>
            </a:r>
            <a:r>
              <a:rPr lang="en-GB" dirty="0" err="1"/>
              <a:t>deall</a:t>
            </a:r>
            <a:r>
              <a:rPr lang="en-GB" dirty="0"/>
              <a:t> y system </a:t>
            </a:r>
            <a:r>
              <a:rPr lang="en-GB" dirty="0" err="1"/>
              <a:t>rif</a:t>
            </a:r>
            <a:r>
              <a:rPr lang="en-GB" dirty="0"/>
              <a:t> </a:t>
            </a:r>
            <a:r>
              <a:rPr lang="en-GB" dirty="0" err="1"/>
              <a:t>yn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gynrychioli</a:t>
            </a:r>
            <a:r>
              <a:rPr lang="en-GB" dirty="0"/>
              <a:t> a </a:t>
            </a:r>
            <a:r>
              <a:rPr lang="en-GB" dirty="0" err="1"/>
              <a:t>chymharu'r</a:t>
            </a:r>
            <a:r>
              <a:rPr lang="en-GB" dirty="0"/>
              <a:t> </a:t>
            </a:r>
            <a:r>
              <a:rPr lang="en-GB" dirty="0" err="1"/>
              <a:t>perthnasoedd</a:t>
            </a:r>
            <a:r>
              <a:rPr lang="en-GB" dirty="0"/>
              <a:t> </a:t>
            </a:r>
            <a:r>
              <a:rPr lang="en-GB" dirty="0" err="1"/>
              <a:t>rhwng</a:t>
            </a:r>
            <a:r>
              <a:rPr lang="en-GB" dirty="0"/>
              <a:t> </a:t>
            </a:r>
            <a:r>
              <a:rPr lang="en-GB" dirty="0" err="1"/>
              <a:t>rhifau</a:t>
            </a:r>
            <a:r>
              <a:rPr lang="en-GB" dirty="0"/>
              <a:t> a </a:t>
            </a:r>
            <a:r>
              <a:rPr lang="en-GB" dirty="0" err="1" smtClean="0"/>
              <a:t>meintiau</a:t>
            </a:r>
            <a:endParaRPr lang="en-GB" dirty="0" smtClean="0"/>
          </a:p>
          <a:p>
            <a:pPr marL="285750" indent="-285750">
              <a:buFont typeface="Arial" panose="020B0604020202020204" pitchFamily="34" charset="0"/>
              <a:buChar char="•"/>
            </a:pPr>
            <a:r>
              <a:rPr lang="en-GB" dirty="0"/>
              <a:t>Mae </a:t>
            </a:r>
            <a:r>
              <a:rPr lang="en-GB" dirty="0" err="1"/>
              <a:t>dysgu</a:t>
            </a:r>
            <a:r>
              <a:rPr lang="en-GB" dirty="0"/>
              <a:t> am </a:t>
            </a:r>
            <a:r>
              <a:rPr lang="en-GB" dirty="0" err="1"/>
              <a:t>geometreg</a:t>
            </a:r>
            <a:r>
              <a:rPr lang="en-GB" dirty="0"/>
              <a:t> </a:t>
            </a:r>
            <a:r>
              <a:rPr lang="en-GB" dirty="0" err="1"/>
              <a:t>yn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ddeall</a:t>
            </a:r>
            <a:r>
              <a:rPr lang="en-GB" dirty="0"/>
              <a:t> </a:t>
            </a:r>
            <a:r>
              <a:rPr lang="en-GB" dirty="0" err="1"/>
              <a:t>siapiau</a:t>
            </a:r>
            <a:r>
              <a:rPr lang="en-GB" dirty="0"/>
              <a:t>, </a:t>
            </a:r>
            <a:r>
              <a:rPr lang="en-GB" dirty="0" err="1"/>
              <a:t>gofod</a:t>
            </a:r>
            <a:r>
              <a:rPr lang="en-GB" dirty="0"/>
              <a:t> a </a:t>
            </a:r>
            <a:r>
              <a:rPr lang="en-GB" dirty="0" err="1"/>
              <a:t>safle</a:t>
            </a:r>
            <a:r>
              <a:rPr lang="en-GB" dirty="0"/>
              <a:t>, ac </a:t>
            </a:r>
            <a:r>
              <a:rPr lang="en-GB" dirty="0" err="1"/>
              <a:t>mae</a:t>
            </a:r>
            <a:r>
              <a:rPr lang="en-GB" dirty="0"/>
              <a:t> </a:t>
            </a:r>
            <a:r>
              <a:rPr lang="en-GB" dirty="0" err="1"/>
              <a:t>dysgu</a:t>
            </a:r>
            <a:r>
              <a:rPr lang="en-GB" dirty="0"/>
              <a:t> am </a:t>
            </a:r>
            <a:r>
              <a:rPr lang="en-GB" dirty="0" err="1"/>
              <a:t>fesur</a:t>
            </a:r>
            <a:r>
              <a:rPr lang="en-GB" dirty="0"/>
              <a:t> </a:t>
            </a:r>
            <a:r>
              <a:rPr lang="en-GB" dirty="0" err="1"/>
              <a:t>yn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feintioli</a:t>
            </a:r>
            <a:r>
              <a:rPr lang="en-GB" dirty="0"/>
              <a:t> </a:t>
            </a:r>
            <a:r>
              <a:rPr lang="en-GB" dirty="0" err="1"/>
              <a:t>yn</a:t>
            </a:r>
            <a:r>
              <a:rPr lang="en-GB" dirty="0"/>
              <a:t> y </a:t>
            </a:r>
            <a:r>
              <a:rPr lang="en-GB" dirty="0" err="1"/>
              <a:t>byd</a:t>
            </a:r>
            <a:r>
              <a:rPr lang="en-GB" dirty="0"/>
              <a:t> go </a:t>
            </a:r>
            <a:r>
              <a:rPr lang="en-GB" dirty="0" err="1" smtClean="0"/>
              <a:t>iawn</a:t>
            </a:r>
            <a:endParaRPr lang="en-GB" dirty="0" smtClean="0"/>
          </a:p>
          <a:p>
            <a:pPr marL="285750" indent="-285750">
              <a:buFont typeface="Arial" panose="020B0604020202020204" pitchFamily="34" charset="0"/>
              <a:buChar char="•"/>
            </a:pPr>
            <a:r>
              <a:rPr lang="en-GB" dirty="0"/>
              <a:t>Mae </a:t>
            </a:r>
            <a:r>
              <a:rPr lang="en-GB" dirty="0" err="1"/>
              <a:t>dysgu</a:t>
            </a:r>
            <a:r>
              <a:rPr lang="en-GB" dirty="0"/>
              <a:t> bod </a:t>
            </a:r>
            <a:r>
              <a:rPr lang="en-GB" dirty="0" err="1"/>
              <a:t>ystadegau</a:t>
            </a:r>
            <a:r>
              <a:rPr lang="en-GB" dirty="0"/>
              <a:t> </a:t>
            </a:r>
            <a:r>
              <a:rPr lang="en-GB" dirty="0" err="1"/>
              <a:t>yn</a:t>
            </a:r>
            <a:r>
              <a:rPr lang="en-GB" dirty="0"/>
              <a:t> </a:t>
            </a:r>
            <a:r>
              <a:rPr lang="en-GB" dirty="0" err="1"/>
              <a:t>cynrychioli</a:t>
            </a:r>
            <a:r>
              <a:rPr lang="en-GB" dirty="0"/>
              <a:t> data a bod </a:t>
            </a:r>
            <a:r>
              <a:rPr lang="en-GB" dirty="0" err="1"/>
              <a:t>tebygolrwydd</a:t>
            </a:r>
            <a:r>
              <a:rPr lang="en-GB" dirty="0"/>
              <a:t> </a:t>
            </a:r>
            <a:r>
              <a:rPr lang="en-GB" dirty="0" err="1"/>
              <a:t>yn</a:t>
            </a:r>
            <a:r>
              <a:rPr lang="en-GB" dirty="0"/>
              <a:t> </a:t>
            </a:r>
            <a:r>
              <a:rPr lang="en-GB" dirty="0" err="1"/>
              <a:t>modelu</a:t>
            </a:r>
            <a:r>
              <a:rPr lang="en-GB" dirty="0"/>
              <a:t> </a:t>
            </a:r>
            <a:r>
              <a:rPr lang="en-GB" dirty="0" err="1"/>
              <a:t>siawns</a:t>
            </a:r>
            <a:r>
              <a:rPr lang="en-GB" dirty="0"/>
              <a:t> </a:t>
            </a:r>
            <a:r>
              <a:rPr lang="en-GB" dirty="0" err="1"/>
              <a:t>yn</a:t>
            </a:r>
            <a:r>
              <a:rPr lang="en-GB" dirty="0"/>
              <a:t> </a:t>
            </a:r>
            <a:r>
              <a:rPr lang="en-GB" dirty="0" err="1"/>
              <a:t>ein</a:t>
            </a:r>
            <a:r>
              <a:rPr lang="en-GB" dirty="0"/>
              <a:t> </a:t>
            </a:r>
            <a:r>
              <a:rPr lang="en-GB" dirty="0" err="1"/>
              <a:t>helpu</a:t>
            </a:r>
            <a:r>
              <a:rPr lang="en-GB" dirty="0"/>
              <a:t> </a:t>
            </a:r>
            <a:r>
              <a:rPr lang="en-GB" dirty="0" err="1"/>
              <a:t>i</a:t>
            </a:r>
            <a:r>
              <a:rPr lang="en-GB" dirty="0"/>
              <a:t> </a:t>
            </a:r>
            <a:r>
              <a:rPr lang="en-GB" dirty="0" err="1"/>
              <a:t>wneud</a:t>
            </a:r>
            <a:r>
              <a:rPr lang="en-GB" dirty="0"/>
              <a:t> </a:t>
            </a:r>
            <a:r>
              <a:rPr lang="en-GB" dirty="0" err="1"/>
              <a:t>casgliadau</a:t>
            </a:r>
            <a:r>
              <a:rPr lang="en-GB" dirty="0"/>
              <a:t> a </a:t>
            </a:r>
            <a:r>
              <a:rPr lang="en-GB" dirty="0" err="1"/>
              <a:t>phenderfyniadau</a:t>
            </a:r>
            <a:r>
              <a:rPr lang="en-GB" dirty="0"/>
              <a:t> </a:t>
            </a:r>
            <a:r>
              <a:rPr lang="en-GB" dirty="0" err="1"/>
              <a:t>ar</a:t>
            </a:r>
            <a:r>
              <a:rPr lang="en-GB" dirty="0"/>
              <a:t> sail </a:t>
            </a:r>
            <a:r>
              <a:rPr lang="en-GB" dirty="0" err="1"/>
              <a:t>gwybodaeth</a:t>
            </a:r>
            <a:endParaRPr lang="en-GB" dirty="0" smtClean="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404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nvPr>
        </p:nvGraphicFramePr>
        <p:xfrm>
          <a:off x="269821" y="174884"/>
          <a:ext cx="11722309" cy="5257800"/>
        </p:xfrm>
        <a:graphic>
          <a:graphicData uri="http://schemas.openxmlformats.org/drawingml/2006/table">
            <a:tbl>
              <a:tblPr firstRow="1" bandRow="1">
                <a:tableStyleId>{5C22544A-7EE6-4342-B048-85BDC9FD1C3A}</a:tableStyleId>
              </a:tblPr>
              <a:tblGrid>
                <a:gridCol w="7982485">
                  <a:extLst>
                    <a:ext uri="{9D8B030D-6E8A-4147-A177-3AD203B41FA5}">
                      <a16:colId xmlns:a16="http://schemas.microsoft.com/office/drawing/2014/main" val="1826991751"/>
                    </a:ext>
                  </a:extLst>
                </a:gridCol>
                <a:gridCol w="3739824">
                  <a:extLst>
                    <a:ext uri="{9D8B030D-6E8A-4147-A177-3AD203B41FA5}">
                      <a16:colId xmlns:a16="http://schemas.microsoft.com/office/drawing/2014/main" val="3606277011"/>
                    </a:ext>
                  </a:extLst>
                </a:gridCol>
              </a:tblGrid>
              <a:tr h="370840">
                <a:tc>
                  <a:txBody>
                    <a:bodyPr/>
                    <a:lstStyle/>
                    <a:p>
                      <a:r>
                        <a:rPr lang="en-GB" dirty="0" smtClean="0"/>
                        <a:t>Strand</a:t>
                      </a:r>
                      <a:endParaRPr lang="en-GB" dirty="0"/>
                    </a:p>
                  </a:txBody>
                  <a:tcPr/>
                </a:tc>
                <a:tc>
                  <a:txBody>
                    <a:bodyPr/>
                    <a:lstStyle/>
                    <a:p>
                      <a:r>
                        <a:rPr lang="en-GB" dirty="0" smtClean="0"/>
                        <a:t>Elements</a:t>
                      </a:r>
                      <a:endParaRPr lang="en-GB" dirty="0"/>
                    </a:p>
                  </a:txBody>
                  <a:tcPr/>
                </a:tc>
                <a:extLst>
                  <a:ext uri="{0D108BD9-81ED-4DB2-BD59-A6C34878D82A}">
                    <a16:rowId xmlns:a16="http://schemas.microsoft.com/office/drawing/2014/main" val="2987986376"/>
                  </a:ext>
                </a:extLst>
              </a:tr>
              <a:tr h="370840">
                <a:tc>
                  <a:txBody>
                    <a:bodyPr/>
                    <a:lstStyle/>
                    <a:p>
                      <a:r>
                        <a:rPr lang="en-GB" b="1" dirty="0" smtClean="0"/>
                        <a:t>Mae </a:t>
                      </a:r>
                      <a:r>
                        <a:rPr lang="en-GB" b="1" dirty="0" err="1" smtClean="0"/>
                        <a:t>deall</a:t>
                      </a:r>
                      <a:r>
                        <a:rPr lang="en-GB" b="1" dirty="0" smtClean="0"/>
                        <a:t> y system </a:t>
                      </a:r>
                      <a:r>
                        <a:rPr lang="en-GB" b="1" dirty="0" err="1" smtClean="0"/>
                        <a:t>rif</a:t>
                      </a:r>
                      <a:r>
                        <a:rPr lang="en-GB" b="1" dirty="0" smtClean="0"/>
                        <a:t> </a:t>
                      </a:r>
                      <a:r>
                        <a:rPr lang="en-GB" b="1" dirty="0" err="1" smtClean="0"/>
                        <a:t>yn</a:t>
                      </a:r>
                      <a:r>
                        <a:rPr lang="en-GB" b="1" dirty="0" smtClean="0"/>
                        <a:t> </a:t>
                      </a:r>
                      <a:r>
                        <a:rPr lang="en-GB" b="1" dirty="0" err="1" smtClean="0"/>
                        <a:t>ein</a:t>
                      </a:r>
                      <a:r>
                        <a:rPr lang="en-GB" b="1" dirty="0" smtClean="0"/>
                        <a:t> </a:t>
                      </a:r>
                      <a:r>
                        <a:rPr lang="en-GB" b="1" dirty="0" err="1" smtClean="0"/>
                        <a:t>helpu</a:t>
                      </a:r>
                      <a:r>
                        <a:rPr lang="en-GB" b="1" dirty="0" smtClean="0"/>
                        <a:t> </a:t>
                      </a:r>
                      <a:r>
                        <a:rPr lang="en-GB" b="1" dirty="0" err="1" smtClean="0"/>
                        <a:t>i</a:t>
                      </a:r>
                      <a:r>
                        <a:rPr lang="en-GB" b="1" dirty="0" smtClean="0"/>
                        <a:t> </a:t>
                      </a:r>
                      <a:r>
                        <a:rPr lang="en-GB" b="1" dirty="0" err="1" smtClean="0"/>
                        <a:t>gynrychioli</a:t>
                      </a:r>
                      <a:r>
                        <a:rPr lang="en-GB" b="1" dirty="0" smtClean="0"/>
                        <a:t> a </a:t>
                      </a:r>
                      <a:r>
                        <a:rPr lang="en-GB" b="1" dirty="0" err="1" smtClean="0"/>
                        <a:t>chymharu'r</a:t>
                      </a:r>
                      <a:r>
                        <a:rPr lang="en-GB" b="1" dirty="0" smtClean="0"/>
                        <a:t> </a:t>
                      </a:r>
                      <a:r>
                        <a:rPr lang="en-GB" b="1" dirty="0" err="1" smtClean="0"/>
                        <a:t>perthnasoedd</a:t>
                      </a:r>
                      <a:r>
                        <a:rPr lang="en-GB" b="1" dirty="0" smtClean="0"/>
                        <a:t> </a:t>
                      </a:r>
                      <a:r>
                        <a:rPr lang="en-GB" b="1" dirty="0" err="1" smtClean="0"/>
                        <a:t>rhwng</a:t>
                      </a:r>
                      <a:r>
                        <a:rPr lang="en-GB" b="1" dirty="0" smtClean="0"/>
                        <a:t> </a:t>
                      </a:r>
                      <a:r>
                        <a:rPr lang="en-GB" b="1" dirty="0" err="1" smtClean="0"/>
                        <a:t>rhifau</a:t>
                      </a:r>
                      <a:r>
                        <a:rPr lang="en-GB" b="1" dirty="0" smtClean="0"/>
                        <a:t> a </a:t>
                      </a:r>
                      <a:r>
                        <a:rPr lang="en-GB" b="1" dirty="0" err="1" smtClean="0"/>
                        <a:t>meintiau</a:t>
                      </a:r>
                      <a:endParaRPr lang="en-GB" b="1" dirty="0"/>
                    </a:p>
                  </a:txBody>
                  <a:tcPr/>
                </a:tc>
                <a:tc>
                  <a:txBody>
                    <a:bodyPr/>
                    <a:lstStyle/>
                    <a:p>
                      <a:r>
                        <a:rPr lang="en-GB" dirty="0" smtClean="0"/>
                        <a:t>Y system </a:t>
                      </a:r>
                      <a:r>
                        <a:rPr lang="en-GB" dirty="0" err="1" smtClean="0"/>
                        <a:t>rif</a:t>
                      </a:r>
                      <a:endParaRPr lang="en-GB" dirty="0"/>
                    </a:p>
                  </a:txBody>
                  <a:tcPr/>
                </a:tc>
                <a:extLst>
                  <a:ext uri="{0D108BD9-81ED-4DB2-BD59-A6C34878D82A}">
                    <a16:rowId xmlns:a16="http://schemas.microsoft.com/office/drawing/2014/main" val="1246734522"/>
                  </a:ext>
                </a:extLst>
              </a:tr>
              <a:tr h="370840">
                <a:tc>
                  <a:txBody>
                    <a:bodyPr/>
                    <a:lstStyle/>
                    <a:p>
                      <a:endParaRPr lang="en-GB" dirty="0"/>
                    </a:p>
                  </a:txBody>
                  <a:tcPr/>
                </a:tc>
                <a:tc>
                  <a:txBody>
                    <a:bodyPr/>
                    <a:lstStyle/>
                    <a:p>
                      <a:r>
                        <a:rPr lang="en-GB" dirty="0" err="1" smtClean="0"/>
                        <a:t>Perthnasoedd</a:t>
                      </a:r>
                      <a:r>
                        <a:rPr lang="en-GB" dirty="0" smtClean="0"/>
                        <a:t> </a:t>
                      </a:r>
                      <a:r>
                        <a:rPr lang="en-GB" dirty="0" err="1" smtClean="0"/>
                        <a:t>yn</a:t>
                      </a:r>
                      <a:r>
                        <a:rPr lang="en-GB" dirty="0" smtClean="0"/>
                        <a:t> y system </a:t>
                      </a:r>
                      <a:r>
                        <a:rPr lang="en-GB" dirty="0" err="1" smtClean="0"/>
                        <a:t>rif</a:t>
                      </a:r>
                      <a:endParaRPr lang="en-GB" dirty="0"/>
                    </a:p>
                  </a:txBody>
                  <a:tcPr/>
                </a:tc>
                <a:extLst>
                  <a:ext uri="{0D108BD9-81ED-4DB2-BD59-A6C34878D82A}">
                    <a16:rowId xmlns:a16="http://schemas.microsoft.com/office/drawing/2014/main" val="1838971708"/>
                  </a:ext>
                </a:extLst>
              </a:tr>
              <a:tr h="370840">
                <a:tc>
                  <a:txBody>
                    <a:bodyPr/>
                    <a:lstStyle/>
                    <a:p>
                      <a:endParaRPr lang="en-GB" dirty="0"/>
                    </a:p>
                  </a:txBody>
                  <a:tcPr/>
                </a:tc>
                <a:tc>
                  <a:txBody>
                    <a:bodyPr/>
                    <a:lstStyle/>
                    <a:p>
                      <a:r>
                        <a:rPr lang="en-GB" dirty="0" err="1" smtClean="0"/>
                        <a:t>Cyfrifiad</a:t>
                      </a:r>
                      <a:endParaRPr lang="en-GB" dirty="0"/>
                    </a:p>
                  </a:txBody>
                  <a:tcPr/>
                </a:tc>
                <a:extLst>
                  <a:ext uri="{0D108BD9-81ED-4DB2-BD59-A6C34878D82A}">
                    <a16:rowId xmlns:a16="http://schemas.microsoft.com/office/drawing/2014/main" val="2744423445"/>
                  </a:ext>
                </a:extLst>
              </a:tr>
              <a:tr h="370840">
                <a:tc>
                  <a:txBody>
                    <a:bodyPr/>
                    <a:lstStyle/>
                    <a:p>
                      <a:endParaRPr lang="en-GB" dirty="0"/>
                    </a:p>
                  </a:txBody>
                  <a:tcPr/>
                </a:tc>
                <a:tc>
                  <a:txBody>
                    <a:bodyPr/>
                    <a:lstStyle/>
                    <a:p>
                      <a:r>
                        <a:rPr lang="en-GB" dirty="0" err="1" smtClean="0"/>
                        <a:t>Llythrennedd</a:t>
                      </a:r>
                      <a:r>
                        <a:rPr lang="en-GB" dirty="0" smtClean="0"/>
                        <a:t> </a:t>
                      </a:r>
                      <a:r>
                        <a:rPr lang="en-GB" dirty="0" err="1" smtClean="0"/>
                        <a:t>ariannol</a:t>
                      </a:r>
                      <a:endParaRPr lang="en-GB" dirty="0"/>
                    </a:p>
                  </a:txBody>
                  <a:tcPr/>
                </a:tc>
                <a:extLst>
                  <a:ext uri="{0D108BD9-81ED-4DB2-BD59-A6C34878D82A}">
                    <a16:rowId xmlns:a16="http://schemas.microsoft.com/office/drawing/2014/main" val="3024118364"/>
                  </a:ext>
                </a:extLst>
              </a:tr>
              <a:tr h="370840">
                <a:tc>
                  <a:txBody>
                    <a:bodyPr/>
                    <a:lstStyle/>
                    <a:p>
                      <a:r>
                        <a:rPr lang="en-GB" dirty="0" smtClean="0">
                          <a:solidFill>
                            <a:srgbClr val="FF0000"/>
                          </a:solidFill>
                        </a:rPr>
                        <a:t>Mae </a:t>
                      </a:r>
                      <a:r>
                        <a:rPr lang="en-GB" dirty="0" err="1" smtClean="0">
                          <a:solidFill>
                            <a:srgbClr val="FF0000"/>
                          </a:solidFill>
                        </a:rPr>
                        <a:t>dysgu</a:t>
                      </a:r>
                      <a:r>
                        <a:rPr lang="en-GB" dirty="0" smtClean="0">
                          <a:solidFill>
                            <a:srgbClr val="FF0000"/>
                          </a:solidFill>
                        </a:rPr>
                        <a:t> am </a:t>
                      </a:r>
                      <a:r>
                        <a:rPr lang="en-GB" dirty="0" err="1" smtClean="0">
                          <a:solidFill>
                            <a:srgbClr val="FF0000"/>
                          </a:solidFill>
                        </a:rPr>
                        <a:t>geometreg</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ein</a:t>
                      </a:r>
                      <a:r>
                        <a:rPr lang="en-GB" dirty="0" smtClean="0">
                          <a:solidFill>
                            <a:srgbClr val="FF0000"/>
                          </a:solidFill>
                        </a:rPr>
                        <a:t> </a:t>
                      </a:r>
                      <a:r>
                        <a:rPr lang="en-GB" dirty="0" err="1" smtClean="0">
                          <a:solidFill>
                            <a:srgbClr val="FF0000"/>
                          </a:solidFill>
                        </a:rPr>
                        <a:t>helpu</a:t>
                      </a:r>
                      <a:r>
                        <a:rPr lang="en-GB" dirty="0" smtClean="0">
                          <a:solidFill>
                            <a:srgbClr val="FF0000"/>
                          </a:solidFill>
                        </a:rPr>
                        <a:t> </a:t>
                      </a:r>
                      <a:r>
                        <a:rPr lang="en-GB" dirty="0" err="1" smtClean="0">
                          <a:solidFill>
                            <a:srgbClr val="FF0000"/>
                          </a:solidFill>
                        </a:rPr>
                        <a:t>i</a:t>
                      </a:r>
                      <a:r>
                        <a:rPr lang="en-GB" dirty="0" smtClean="0">
                          <a:solidFill>
                            <a:srgbClr val="FF0000"/>
                          </a:solidFill>
                        </a:rPr>
                        <a:t> </a:t>
                      </a:r>
                      <a:r>
                        <a:rPr lang="en-GB" dirty="0" err="1" smtClean="0">
                          <a:solidFill>
                            <a:srgbClr val="FF0000"/>
                          </a:solidFill>
                        </a:rPr>
                        <a:t>ddeall</a:t>
                      </a:r>
                      <a:r>
                        <a:rPr lang="en-GB" dirty="0" smtClean="0">
                          <a:solidFill>
                            <a:srgbClr val="FF0000"/>
                          </a:solidFill>
                        </a:rPr>
                        <a:t> </a:t>
                      </a:r>
                      <a:r>
                        <a:rPr lang="en-GB" dirty="0" err="1" smtClean="0">
                          <a:solidFill>
                            <a:srgbClr val="FF0000"/>
                          </a:solidFill>
                        </a:rPr>
                        <a:t>siapiau</a:t>
                      </a:r>
                      <a:r>
                        <a:rPr lang="en-GB" dirty="0" smtClean="0">
                          <a:solidFill>
                            <a:srgbClr val="FF0000"/>
                          </a:solidFill>
                        </a:rPr>
                        <a:t>, </a:t>
                      </a:r>
                      <a:r>
                        <a:rPr lang="en-GB" dirty="0" err="1" smtClean="0">
                          <a:solidFill>
                            <a:srgbClr val="FF0000"/>
                          </a:solidFill>
                        </a:rPr>
                        <a:t>gofod</a:t>
                      </a:r>
                      <a:r>
                        <a:rPr lang="en-GB" dirty="0" smtClean="0">
                          <a:solidFill>
                            <a:srgbClr val="FF0000"/>
                          </a:solidFill>
                        </a:rPr>
                        <a:t> a </a:t>
                      </a:r>
                      <a:r>
                        <a:rPr lang="en-GB" dirty="0" err="1" smtClean="0">
                          <a:solidFill>
                            <a:srgbClr val="FF0000"/>
                          </a:solidFill>
                        </a:rPr>
                        <a:t>safle</a:t>
                      </a:r>
                      <a:r>
                        <a:rPr lang="en-GB" dirty="0" smtClean="0">
                          <a:solidFill>
                            <a:srgbClr val="FF0000"/>
                          </a:solidFill>
                        </a:rPr>
                        <a:t>, ac </a:t>
                      </a:r>
                      <a:r>
                        <a:rPr lang="en-GB" dirty="0" err="1" smtClean="0">
                          <a:solidFill>
                            <a:srgbClr val="FF0000"/>
                          </a:solidFill>
                        </a:rPr>
                        <a:t>mae</a:t>
                      </a:r>
                      <a:r>
                        <a:rPr lang="en-GB" dirty="0" smtClean="0">
                          <a:solidFill>
                            <a:srgbClr val="FF0000"/>
                          </a:solidFill>
                        </a:rPr>
                        <a:t> </a:t>
                      </a:r>
                      <a:r>
                        <a:rPr lang="en-GB" dirty="0" err="1" smtClean="0">
                          <a:solidFill>
                            <a:srgbClr val="FF0000"/>
                          </a:solidFill>
                        </a:rPr>
                        <a:t>dysgu</a:t>
                      </a:r>
                      <a:r>
                        <a:rPr lang="en-GB" dirty="0" smtClean="0">
                          <a:solidFill>
                            <a:srgbClr val="FF0000"/>
                          </a:solidFill>
                        </a:rPr>
                        <a:t> am </a:t>
                      </a:r>
                      <a:r>
                        <a:rPr lang="en-GB" dirty="0" err="1" smtClean="0">
                          <a:solidFill>
                            <a:srgbClr val="FF0000"/>
                          </a:solidFill>
                        </a:rPr>
                        <a:t>fesur</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ein</a:t>
                      </a:r>
                      <a:r>
                        <a:rPr lang="en-GB" dirty="0" smtClean="0">
                          <a:solidFill>
                            <a:srgbClr val="FF0000"/>
                          </a:solidFill>
                        </a:rPr>
                        <a:t> </a:t>
                      </a:r>
                      <a:r>
                        <a:rPr lang="en-GB" dirty="0" err="1" smtClean="0">
                          <a:solidFill>
                            <a:srgbClr val="FF0000"/>
                          </a:solidFill>
                        </a:rPr>
                        <a:t>helpu</a:t>
                      </a:r>
                      <a:r>
                        <a:rPr lang="en-GB" dirty="0" smtClean="0">
                          <a:solidFill>
                            <a:srgbClr val="FF0000"/>
                          </a:solidFill>
                        </a:rPr>
                        <a:t> </a:t>
                      </a:r>
                      <a:r>
                        <a:rPr lang="en-GB" dirty="0" err="1" smtClean="0">
                          <a:solidFill>
                            <a:srgbClr val="FF0000"/>
                          </a:solidFill>
                        </a:rPr>
                        <a:t>i</a:t>
                      </a:r>
                      <a:r>
                        <a:rPr lang="en-GB" dirty="0" smtClean="0">
                          <a:solidFill>
                            <a:srgbClr val="FF0000"/>
                          </a:solidFill>
                        </a:rPr>
                        <a:t> </a:t>
                      </a:r>
                      <a:r>
                        <a:rPr lang="en-GB" dirty="0" err="1" smtClean="0">
                          <a:solidFill>
                            <a:srgbClr val="FF0000"/>
                          </a:solidFill>
                        </a:rPr>
                        <a:t>feintioli</a:t>
                      </a:r>
                      <a:r>
                        <a:rPr lang="en-GB" dirty="0" smtClean="0">
                          <a:solidFill>
                            <a:srgbClr val="FF0000"/>
                          </a:solidFill>
                        </a:rPr>
                        <a:t> </a:t>
                      </a:r>
                      <a:r>
                        <a:rPr lang="en-GB" dirty="0" err="1" smtClean="0">
                          <a:solidFill>
                            <a:srgbClr val="FF0000"/>
                          </a:solidFill>
                        </a:rPr>
                        <a:t>yn</a:t>
                      </a:r>
                      <a:r>
                        <a:rPr lang="en-GB" dirty="0" smtClean="0">
                          <a:solidFill>
                            <a:srgbClr val="FF0000"/>
                          </a:solidFill>
                        </a:rPr>
                        <a:t> y </a:t>
                      </a:r>
                      <a:r>
                        <a:rPr lang="en-GB" dirty="0" err="1" smtClean="0">
                          <a:solidFill>
                            <a:srgbClr val="FF0000"/>
                          </a:solidFill>
                        </a:rPr>
                        <a:t>byd</a:t>
                      </a:r>
                      <a:r>
                        <a:rPr lang="en-GB" dirty="0" smtClean="0">
                          <a:solidFill>
                            <a:srgbClr val="FF0000"/>
                          </a:solidFill>
                        </a:rPr>
                        <a:t> go </a:t>
                      </a:r>
                      <a:r>
                        <a:rPr lang="en-GB" dirty="0" err="1" smtClean="0">
                          <a:solidFill>
                            <a:srgbClr val="FF0000"/>
                          </a:solidFill>
                        </a:rPr>
                        <a:t>iawn</a:t>
                      </a:r>
                      <a:endParaRPr lang="en-GB" dirty="0">
                        <a:solidFill>
                          <a:srgbClr val="FF0000"/>
                        </a:solidFill>
                      </a:endParaRPr>
                    </a:p>
                  </a:txBody>
                  <a:tcPr/>
                </a:tc>
                <a:tc>
                  <a:txBody>
                    <a:bodyPr/>
                    <a:lstStyle/>
                    <a:p>
                      <a:r>
                        <a:rPr lang="en-GB" dirty="0" err="1" smtClean="0">
                          <a:solidFill>
                            <a:srgbClr val="FF0000"/>
                          </a:solidFill>
                        </a:rPr>
                        <a:t>Mesur</a:t>
                      </a:r>
                      <a:endParaRPr lang="en-GB" dirty="0">
                        <a:solidFill>
                          <a:srgbClr val="FF0000"/>
                        </a:solidFill>
                      </a:endParaRPr>
                    </a:p>
                  </a:txBody>
                  <a:tcPr/>
                </a:tc>
                <a:extLst>
                  <a:ext uri="{0D108BD9-81ED-4DB2-BD59-A6C34878D82A}">
                    <a16:rowId xmlns:a16="http://schemas.microsoft.com/office/drawing/2014/main" val="859412175"/>
                  </a:ext>
                </a:extLst>
              </a:tr>
              <a:tr h="370840">
                <a:tc>
                  <a:txBody>
                    <a:bodyPr/>
                    <a:lstStyle/>
                    <a:p>
                      <a:endParaRPr lang="en-GB" dirty="0">
                        <a:solidFill>
                          <a:srgbClr val="FF0000"/>
                        </a:solidFill>
                      </a:endParaRPr>
                    </a:p>
                  </a:txBody>
                  <a:tcPr/>
                </a:tc>
                <a:tc>
                  <a:txBody>
                    <a:bodyPr/>
                    <a:lstStyle/>
                    <a:p>
                      <a:r>
                        <a:rPr lang="en-GB" dirty="0" err="1" smtClean="0">
                          <a:solidFill>
                            <a:srgbClr val="FF0000"/>
                          </a:solidFill>
                        </a:rPr>
                        <a:t>Siâp</a:t>
                      </a:r>
                      <a:r>
                        <a:rPr lang="en-GB" dirty="0" smtClean="0">
                          <a:solidFill>
                            <a:srgbClr val="FF0000"/>
                          </a:solidFill>
                        </a:rPr>
                        <a:t> a </a:t>
                      </a:r>
                      <a:r>
                        <a:rPr lang="en-GB" dirty="0" err="1" smtClean="0">
                          <a:solidFill>
                            <a:srgbClr val="FF0000"/>
                          </a:solidFill>
                        </a:rPr>
                        <a:t>gofod</a:t>
                      </a:r>
                      <a:endParaRPr lang="en-GB" dirty="0">
                        <a:solidFill>
                          <a:srgbClr val="FF0000"/>
                        </a:solidFill>
                      </a:endParaRPr>
                    </a:p>
                  </a:txBody>
                  <a:tcPr/>
                </a:tc>
                <a:extLst>
                  <a:ext uri="{0D108BD9-81ED-4DB2-BD59-A6C34878D82A}">
                    <a16:rowId xmlns:a16="http://schemas.microsoft.com/office/drawing/2014/main" val="3052785749"/>
                  </a:ext>
                </a:extLst>
              </a:tr>
              <a:tr h="370840">
                <a:tc>
                  <a:txBody>
                    <a:bodyPr/>
                    <a:lstStyle/>
                    <a:p>
                      <a:endParaRPr lang="en-GB" dirty="0">
                        <a:solidFill>
                          <a:srgbClr val="FF0000"/>
                        </a:solidFill>
                      </a:endParaRPr>
                    </a:p>
                  </a:txBody>
                  <a:tcPr/>
                </a:tc>
                <a:tc>
                  <a:txBody>
                    <a:bodyPr/>
                    <a:lstStyle/>
                    <a:p>
                      <a:r>
                        <a:rPr lang="en-GB" dirty="0" err="1" smtClean="0">
                          <a:solidFill>
                            <a:srgbClr val="FF0000"/>
                          </a:solidFill>
                        </a:rPr>
                        <a:t>Safle</a:t>
                      </a:r>
                      <a:endParaRPr lang="en-GB" dirty="0">
                        <a:solidFill>
                          <a:srgbClr val="FF0000"/>
                        </a:solidFill>
                      </a:endParaRPr>
                    </a:p>
                  </a:txBody>
                  <a:tcPr/>
                </a:tc>
                <a:extLst>
                  <a:ext uri="{0D108BD9-81ED-4DB2-BD59-A6C34878D82A}">
                    <a16:rowId xmlns:a16="http://schemas.microsoft.com/office/drawing/2014/main" val="1555993095"/>
                  </a:ext>
                </a:extLst>
              </a:tr>
              <a:tr h="370840">
                <a:tc>
                  <a:txBody>
                    <a:bodyPr/>
                    <a:lstStyle/>
                    <a:p>
                      <a:endParaRPr lang="en-GB" dirty="0">
                        <a:solidFill>
                          <a:srgbClr val="FF0000"/>
                        </a:solidFill>
                      </a:endParaRPr>
                    </a:p>
                  </a:txBody>
                  <a:tcPr/>
                </a:tc>
                <a:tc>
                  <a:txBody>
                    <a:bodyPr/>
                    <a:lstStyle/>
                    <a:p>
                      <a:r>
                        <a:rPr lang="en-GB" dirty="0" err="1" smtClean="0">
                          <a:solidFill>
                            <a:srgbClr val="FF0000"/>
                          </a:solidFill>
                        </a:rPr>
                        <a:t>Ongl</a:t>
                      </a:r>
                      <a:endParaRPr lang="en-GB" dirty="0">
                        <a:solidFill>
                          <a:srgbClr val="FF0000"/>
                        </a:solidFill>
                      </a:endParaRPr>
                    </a:p>
                  </a:txBody>
                  <a:tcPr/>
                </a:tc>
                <a:extLst>
                  <a:ext uri="{0D108BD9-81ED-4DB2-BD59-A6C34878D82A}">
                    <a16:rowId xmlns:a16="http://schemas.microsoft.com/office/drawing/2014/main" val="2640472477"/>
                  </a:ext>
                </a:extLst>
              </a:tr>
              <a:tr h="370840">
                <a:tc>
                  <a:txBody>
                    <a:bodyPr/>
                    <a:lstStyle/>
                    <a:p>
                      <a:r>
                        <a:rPr lang="en-GB" b="1" dirty="0" smtClean="0">
                          <a:solidFill>
                            <a:srgbClr val="0070C0"/>
                          </a:solidFill>
                        </a:rPr>
                        <a:t>Mae </a:t>
                      </a:r>
                      <a:r>
                        <a:rPr lang="en-GB" b="1" dirty="0" err="1" smtClean="0">
                          <a:solidFill>
                            <a:srgbClr val="0070C0"/>
                          </a:solidFill>
                        </a:rPr>
                        <a:t>dysgu</a:t>
                      </a:r>
                      <a:r>
                        <a:rPr lang="en-GB" b="1" dirty="0" smtClean="0">
                          <a:solidFill>
                            <a:srgbClr val="0070C0"/>
                          </a:solidFill>
                        </a:rPr>
                        <a:t> bod </a:t>
                      </a:r>
                      <a:r>
                        <a:rPr lang="en-GB" b="1" dirty="0" err="1" smtClean="0">
                          <a:solidFill>
                            <a:srgbClr val="0070C0"/>
                          </a:solidFill>
                        </a:rPr>
                        <a:t>ystadegau</a:t>
                      </a:r>
                      <a:r>
                        <a:rPr lang="en-GB" b="1" dirty="0" smtClean="0">
                          <a:solidFill>
                            <a:srgbClr val="0070C0"/>
                          </a:solidFill>
                        </a:rPr>
                        <a:t> </a:t>
                      </a:r>
                      <a:r>
                        <a:rPr lang="en-GB" b="1" dirty="0" err="1" smtClean="0">
                          <a:solidFill>
                            <a:srgbClr val="0070C0"/>
                          </a:solidFill>
                        </a:rPr>
                        <a:t>yn</a:t>
                      </a:r>
                      <a:r>
                        <a:rPr lang="en-GB" b="1" dirty="0" smtClean="0">
                          <a:solidFill>
                            <a:srgbClr val="0070C0"/>
                          </a:solidFill>
                        </a:rPr>
                        <a:t> </a:t>
                      </a:r>
                      <a:r>
                        <a:rPr lang="en-GB" b="1" dirty="0" err="1" smtClean="0">
                          <a:solidFill>
                            <a:srgbClr val="0070C0"/>
                          </a:solidFill>
                        </a:rPr>
                        <a:t>cynrychioli</a:t>
                      </a:r>
                      <a:r>
                        <a:rPr lang="en-GB" b="1" dirty="0" smtClean="0">
                          <a:solidFill>
                            <a:srgbClr val="0070C0"/>
                          </a:solidFill>
                        </a:rPr>
                        <a:t> data a bod </a:t>
                      </a:r>
                      <a:r>
                        <a:rPr lang="en-GB" b="1" dirty="0" err="1" smtClean="0">
                          <a:solidFill>
                            <a:srgbClr val="0070C0"/>
                          </a:solidFill>
                        </a:rPr>
                        <a:t>tebygolrwydd</a:t>
                      </a:r>
                      <a:r>
                        <a:rPr lang="en-GB" b="1" dirty="0" smtClean="0">
                          <a:solidFill>
                            <a:srgbClr val="0070C0"/>
                          </a:solidFill>
                        </a:rPr>
                        <a:t> </a:t>
                      </a:r>
                      <a:r>
                        <a:rPr lang="en-GB" b="1" dirty="0" err="1" smtClean="0">
                          <a:solidFill>
                            <a:srgbClr val="0070C0"/>
                          </a:solidFill>
                        </a:rPr>
                        <a:t>yn</a:t>
                      </a:r>
                      <a:r>
                        <a:rPr lang="en-GB" b="1" dirty="0" smtClean="0">
                          <a:solidFill>
                            <a:srgbClr val="0070C0"/>
                          </a:solidFill>
                        </a:rPr>
                        <a:t> </a:t>
                      </a:r>
                      <a:r>
                        <a:rPr lang="en-GB" b="1" dirty="0" err="1" smtClean="0">
                          <a:solidFill>
                            <a:srgbClr val="0070C0"/>
                          </a:solidFill>
                        </a:rPr>
                        <a:t>modelu</a:t>
                      </a:r>
                      <a:r>
                        <a:rPr lang="en-GB" b="1" dirty="0" smtClean="0">
                          <a:solidFill>
                            <a:srgbClr val="0070C0"/>
                          </a:solidFill>
                        </a:rPr>
                        <a:t> </a:t>
                      </a:r>
                      <a:r>
                        <a:rPr lang="en-GB" b="1" dirty="0" err="1" smtClean="0">
                          <a:solidFill>
                            <a:srgbClr val="0070C0"/>
                          </a:solidFill>
                        </a:rPr>
                        <a:t>siawns</a:t>
                      </a:r>
                      <a:r>
                        <a:rPr lang="en-GB" b="1" dirty="0" smtClean="0">
                          <a:solidFill>
                            <a:srgbClr val="0070C0"/>
                          </a:solidFill>
                        </a:rPr>
                        <a:t> </a:t>
                      </a:r>
                      <a:r>
                        <a:rPr lang="en-GB" b="1" dirty="0" err="1" smtClean="0">
                          <a:solidFill>
                            <a:srgbClr val="0070C0"/>
                          </a:solidFill>
                        </a:rPr>
                        <a:t>yn</a:t>
                      </a:r>
                      <a:r>
                        <a:rPr lang="en-GB" b="1" dirty="0" smtClean="0">
                          <a:solidFill>
                            <a:srgbClr val="0070C0"/>
                          </a:solidFill>
                        </a:rPr>
                        <a:t> </a:t>
                      </a:r>
                      <a:r>
                        <a:rPr lang="en-GB" b="1" dirty="0" err="1" smtClean="0">
                          <a:solidFill>
                            <a:srgbClr val="0070C0"/>
                          </a:solidFill>
                        </a:rPr>
                        <a:t>ein</a:t>
                      </a:r>
                      <a:r>
                        <a:rPr lang="en-GB" b="1" dirty="0" smtClean="0">
                          <a:solidFill>
                            <a:srgbClr val="0070C0"/>
                          </a:solidFill>
                        </a:rPr>
                        <a:t> </a:t>
                      </a:r>
                      <a:r>
                        <a:rPr lang="en-GB" b="1" dirty="0" err="1" smtClean="0">
                          <a:solidFill>
                            <a:srgbClr val="0070C0"/>
                          </a:solidFill>
                        </a:rPr>
                        <a:t>helpu</a:t>
                      </a:r>
                      <a:r>
                        <a:rPr lang="en-GB" b="1" dirty="0" smtClean="0">
                          <a:solidFill>
                            <a:srgbClr val="0070C0"/>
                          </a:solidFill>
                        </a:rPr>
                        <a:t> </a:t>
                      </a:r>
                      <a:r>
                        <a:rPr lang="en-GB" b="1" dirty="0" err="1" smtClean="0">
                          <a:solidFill>
                            <a:srgbClr val="0070C0"/>
                          </a:solidFill>
                        </a:rPr>
                        <a:t>i</a:t>
                      </a:r>
                      <a:r>
                        <a:rPr lang="en-GB" b="1" dirty="0" smtClean="0">
                          <a:solidFill>
                            <a:srgbClr val="0070C0"/>
                          </a:solidFill>
                        </a:rPr>
                        <a:t> </a:t>
                      </a:r>
                      <a:r>
                        <a:rPr lang="en-GB" b="1" dirty="0" err="1" smtClean="0">
                          <a:solidFill>
                            <a:srgbClr val="0070C0"/>
                          </a:solidFill>
                        </a:rPr>
                        <a:t>wneud</a:t>
                      </a:r>
                      <a:r>
                        <a:rPr lang="en-GB" b="1" dirty="0" smtClean="0">
                          <a:solidFill>
                            <a:srgbClr val="0070C0"/>
                          </a:solidFill>
                        </a:rPr>
                        <a:t> </a:t>
                      </a:r>
                      <a:r>
                        <a:rPr lang="en-GB" b="1" dirty="0" err="1" smtClean="0">
                          <a:solidFill>
                            <a:srgbClr val="0070C0"/>
                          </a:solidFill>
                        </a:rPr>
                        <a:t>casgliadau</a:t>
                      </a:r>
                      <a:r>
                        <a:rPr lang="en-GB" b="1" dirty="0" smtClean="0">
                          <a:solidFill>
                            <a:srgbClr val="0070C0"/>
                          </a:solidFill>
                        </a:rPr>
                        <a:t> a </a:t>
                      </a:r>
                      <a:r>
                        <a:rPr lang="en-GB" b="1" dirty="0" err="1" smtClean="0">
                          <a:solidFill>
                            <a:srgbClr val="0070C0"/>
                          </a:solidFill>
                        </a:rPr>
                        <a:t>phenderfyniadau</a:t>
                      </a:r>
                      <a:r>
                        <a:rPr lang="en-GB" b="1" dirty="0" smtClean="0">
                          <a:solidFill>
                            <a:srgbClr val="0070C0"/>
                          </a:solidFill>
                        </a:rPr>
                        <a:t> </a:t>
                      </a:r>
                      <a:r>
                        <a:rPr lang="en-GB" b="1" dirty="0" err="1" smtClean="0">
                          <a:solidFill>
                            <a:srgbClr val="0070C0"/>
                          </a:solidFill>
                        </a:rPr>
                        <a:t>ar</a:t>
                      </a:r>
                      <a:r>
                        <a:rPr lang="en-GB" b="1" dirty="0" smtClean="0">
                          <a:solidFill>
                            <a:srgbClr val="0070C0"/>
                          </a:solidFill>
                        </a:rPr>
                        <a:t> sail </a:t>
                      </a:r>
                      <a:r>
                        <a:rPr lang="en-GB" b="1" dirty="0" err="1" smtClean="0">
                          <a:solidFill>
                            <a:srgbClr val="0070C0"/>
                          </a:solidFill>
                        </a:rPr>
                        <a:t>gwybodaeth</a:t>
                      </a:r>
                      <a:endParaRPr lang="en-GB" b="1" dirty="0">
                        <a:solidFill>
                          <a:srgbClr val="0070C0"/>
                        </a:solidFill>
                      </a:endParaRPr>
                    </a:p>
                  </a:txBody>
                  <a:tcPr/>
                </a:tc>
                <a:tc>
                  <a:txBody>
                    <a:bodyPr/>
                    <a:lstStyle/>
                    <a:p>
                      <a:r>
                        <a:rPr lang="en-GB" dirty="0" err="1" smtClean="0">
                          <a:solidFill>
                            <a:srgbClr val="0070C0"/>
                          </a:solidFill>
                        </a:rPr>
                        <a:t>Casglu</a:t>
                      </a:r>
                      <a:r>
                        <a:rPr lang="en-GB" dirty="0" smtClean="0">
                          <a:solidFill>
                            <a:srgbClr val="0070C0"/>
                          </a:solidFill>
                        </a:rPr>
                        <a:t> data</a:t>
                      </a:r>
                      <a:endParaRPr lang="en-GB" dirty="0">
                        <a:solidFill>
                          <a:srgbClr val="0070C0"/>
                        </a:solidFill>
                      </a:endParaRPr>
                    </a:p>
                  </a:txBody>
                  <a:tcPr/>
                </a:tc>
                <a:extLst>
                  <a:ext uri="{0D108BD9-81ED-4DB2-BD59-A6C34878D82A}">
                    <a16:rowId xmlns:a16="http://schemas.microsoft.com/office/drawing/2014/main" val="1569725776"/>
                  </a:ext>
                </a:extLst>
              </a:tr>
              <a:tr h="370840">
                <a:tc>
                  <a:txBody>
                    <a:bodyPr/>
                    <a:lstStyle/>
                    <a:p>
                      <a:endParaRPr lang="en-GB" b="1" dirty="0">
                        <a:solidFill>
                          <a:srgbClr val="0070C0"/>
                        </a:solidFill>
                      </a:endParaRPr>
                    </a:p>
                  </a:txBody>
                  <a:tcPr/>
                </a:tc>
                <a:tc>
                  <a:txBody>
                    <a:bodyPr/>
                    <a:lstStyle/>
                    <a:p>
                      <a:r>
                        <a:rPr lang="en-GB" dirty="0" err="1" smtClean="0">
                          <a:solidFill>
                            <a:srgbClr val="0070C0"/>
                          </a:solidFill>
                        </a:rPr>
                        <a:t>Cynrychioli</a:t>
                      </a:r>
                      <a:r>
                        <a:rPr lang="en-GB" dirty="0" smtClean="0">
                          <a:solidFill>
                            <a:srgbClr val="0070C0"/>
                          </a:solidFill>
                        </a:rPr>
                        <a:t> data</a:t>
                      </a:r>
                      <a:endParaRPr lang="en-GB" dirty="0">
                        <a:solidFill>
                          <a:srgbClr val="0070C0"/>
                        </a:solidFill>
                      </a:endParaRPr>
                    </a:p>
                  </a:txBody>
                  <a:tcPr/>
                </a:tc>
                <a:extLst>
                  <a:ext uri="{0D108BD9-81ED-4DB2-BD59-A6C34878D82A}">
                    <a16:rowId xmlns:a16="http://schemas.microsoft.com/office/drawing/2014/main" val="1091707460"/>
                  </a:ext>
                </a:extLst>
              </a:tr>
              <a:tr h="370840">
                <a:tc>
                  <a:txBody>
                    <a:bodyPr/>
                    <a:lstStyle/>
                    <a:p>
                      <a:endParaRPr lang="en-GB" b="1" dirty="0">
                        <a:solidFill>
                          <a:srgbClr val="0070C0"/>
                        </a:solidFill>
                      </a:endParaRPr>
                    </a:p>
                  </a:txBody>
                  <a:tcPr/>
                </a:tc>
                <a:tc>
                  <a:txBody>
                    <a:bodyPr/>
                    <a:lstStyle/>
                    <a:p>
                      <a:r>
                        <a:rPr lang="en-GB" dirty="0" err="1" smtClean="0">
                          <a:solidFill>
                            <a:srgbClr val="0070C0"/>
                          </a:solidFill>
                        </a:rPr>
                        <a:t>Dehongli</a:t>
                      </a:r>
                      <a:r>
                        <a:rPr lang="en-GB" dirty="0" smtClean="0">
                          <a:solidFill>
                            <a:srgbClr val="0070C0"/>
                          </a:solidFill>
                        </a:rPr>
                        <a:t> data</a:t>
                      </a:r>
                      <a:endParaRPr lang="en-GB" dirty="0">
                        <a:solidFill>
                          <a:srgbClr val="0070C0"/>
                        </a:solidFill>
                      </a:endParaRPr>
                    </a:p>
                  </a:txBody>
                  <a:tcPr/>
                </a:tc>
                <a:extLst>
                  <a:ext uri="{0D108BD9-81ED-4DB2-BD59-A6C34878D82A}">
                    <a16:rowId xmlns:a16="http://schemas.microsoft.com/office/drawing/2014/main" val="1111179959"/>
                  </a:ext>
                </a:extLst>
              </a:tr>
            </a:tbl>
          </a:graphicData>
        </a:graphic>
      </p:graphicFrame>
    </p:spTree>
    <p:extLst>
      <p:ext uri="{BB962C8B-B14F-4D97-AF65-F5344CB8AC3E}">
        <p14:creationId xmlns:p14="http://schemas.microsoft.com/office/powerpoint/2010/main" val="257959726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extLst/>
          </p:nvPr>
        </p:nvGraphicFramePr>
        <p:xfrm>
          <a:off x="1029387" y="2425703"/>
          <a:ext cx="5051133" cy="35666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2AEFC2C-4DEC-454E-BBCE-C58A0618C9A1}"/>
              </a:ext>
            </a:extLst>
          </p:cNvPr>
          <p:cNvSpPr txBox="1"/>
          <p:nvPr/>
        </p:nvSpPr>
        <p:spPr>
          <a:xfrm>
            <a:off x="1401600" y="1149785"/>
            <a:ext cx="35301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cy-GB" altLang="en-US" sz="4000" dirty="0" err="1">
                <a:solidFill>
                  <a:srgbClr val="0070C0"/>
                </a:solidFill>
                <a:latin typeface="Arial" panose="020B0604020202020204" pitchFamily="34" charset="0"/>
                <a:cs typeface="Arial" panose="020B0604020202020204" pitchFamily="34" charset="0"/>
              </a:rPr>
              <a:t>Hyfedreddau</a:t>
            </a:r>
            <a:r>
              <a:rPr lang="cy-GB" altLang="en-US" sz="4000" dirty="0">
                <a:solidFill>
                  <a:srgbClr val="0070C0"/>
                </a:solidFill>
                <a:latin typeface="Arial" panose="020B0604020202020204" pitchFamily="34" charset="0"/>
                <a:cs typeface="Arial" panose="020B0604020202020204" pitchFamily="34" charset="0"/>
              </a:rPr>
              <a:t> </a:t>
            </a:r>
            <a:endParaRPr lang="cy-GB" altLang="en-US" sz="4000" dirty="0" smtClean="0">
              <a:solidFill>
                <a:srgbClr val="0070C0"/>
              </a:solidFill>
              <a:latin typeface="Arial" panose="020B0604020202020204" pitchFamily="34" charset="0"/>
              <a:cs typeface="Arial" panose="020B0604020202020204" pitchFamily="34" charset="0"/>
            </a:endParaRPr>
          </a:p>
          <a:p>
            <a:pPr algn="ctr" defTabSz="914400" fontAlgn="base">
              <a:lnSpc>
                <a:spcPct val="90000"/>
              </a:lnSpc>
              <a:spcBef>
                <a:spcPct val="0"/>
              </a:spcBef>
              <a:spcAft>
                <a:spcPct val="0"/>
              </a:spcAft>
              <a:defRPr/>
            </a:pPr>
            <a:r>
              <a:rPr lang="cy-GB" altLang="en-US" sz="4000" dirty="0" smtClean="0">
                <a:solidFill>
                  <a:srgbClr val="0070C0"/>
                </a:solidFill>
                <a:latin typeface="Arial" panose="020B0604020202020204" pitchFamily="34" charset="0"/>
                <a:cs typeface="Arial" panose="020B0604020202020204" pitchFamily="34" charset="0"/>
              </a:rPr>
              <a:t>mathemategol</a:t>
            </a:r>
            <a:endParaRPr lang="cy-GB" altLang="en-US" sz="4000" dirty="0">
              <a:solidFill>
                <a:srgbClr val="0070C0"/>
              </a:solidFill>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F4A14622-C9E1-4E2A-9A1E-C917AB42EF35}"/>
              </a:ext>
            </a:extLst>
          </p:cNvPr>
          <p:cNvGraphicFramePr/>
          <p:nvPr>
            <p:extLst/>
          </p:nvPr>
        </p:nvGraphicFramePr>
        <p:xfrm>
          <a:off x="6080520" y="2301358"/>
          <a:ext cx="5734737" cy="381531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a:extLst>
              <a:ext uri="{FF2B5EF4-FFF2-40B4-BE49-F238E27FC236}">
                <a16:creationId xmlns:a16="http://schemas.microsoft.com/office/drawing/2014/main" id="{A2AEFC2C-4DEC-454E-BBCE-C58A0618C9A1}"/>
              </a:ext>
            </a:extLst>
          </p:cNvPr>
          <p:cNvSpPr txBox="1"/>
          <p:nvPr/>
        </p:nvSpPr>
        <p:spPr>
          <a:xfrm>
            <a:off x="7802400" y="1149784"/>
            <a:ext cx="358213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4000" dirty="0">
                <a:solidFill>
                  <a:srgbClr val="0070C0"/>
                </a:solidFill>
                <a:latin typeface="Arial" panose="020B0604020202020204" pitchFamily="34" charset="0"/>
                <a:cs typeface="Arial" panose="020B0604020202020204" pitchFamily="34" charset="0"/>
              </a:rPr>
              <a:t>Mathematical </a:t>
            </a:r>
            <a:endParaRPr lang="en-US" altLang="en-US" sz="4000" dirty="0" smtClean="0">
              <a:solidFill>
                <a:srgbClr val="0070C0"/>
              </a:solidFill>
              <a:latin typeface="Arial" panose="020B0604020202020204" pitchFamily="34" charset="0"/>
              <a:cs typeface="Arial" panose="020B0604020202020204" pitchFamily="34" charset="0"/>
            </a:endParaRPr>
          </a:p>
          <a:p>
            <a:pPr algn="ctr" defTabSz="914400" fontAlgn="base">
              <a:lnSpc>
                <a:spcPct val="90000"/>
              </a:lnSpc>
              <a:spcBef>
                <a:spcPct val="0"/>
              </a:spcBef>
              <a:spcAft>
                <a:spcPct val="0"/>
              </a:spcAft>
              <a:defRPr/>
            </a:pPr>
            <a:r>
              <a:rPr lang="en-US" altLang="en-US" sz="4000" dirty="0" smtClean="0">
                <a:solidFill>
                  <a:srgbClr val="0070C0"/>
                </a:solidFill>
                <a:latin typeface="Arial" panose="020B0604020202020204" pitchFamily="34" charset="0"/>
                <a:cs typeface="Arial" panose="020B0604020202020204" pitchFamily="34" charset="0"/>
              </a:rPr>
              <a:t>proficiencies</a:t>
            </a:r>
            <a:endParaRPr lang="en-US" altLang="en-US" sz="4000" dirty="0">
              <a:solidFill>
                <a:srgbClr val="0070C0"/>
              </a:solidFill>
              <a:latin typeface="Arial" panose="020B0604020202020204" pitchFamily="34" charset="0"/>
              <a:cs typeface="Arial" panose="020B0604020202020204" pitchFamily="34" charset="0"/>
            </a:endParaRPr>
          </a:p>
        </p:txBody>
      </p:sp>
      <p:sp>
        <p:nvSpPr>
          <p:cNvPr id="7" name="Content Placeholder 6"/>
          <p:cNvSpPr>
            <a:spLocks noGrp="1"/>
          </p:cNvSpPr>
          <p:nvPr>
            <p:ph idx="1"/>
          </p:nvPr>
        </p:nvSpPr>
        <p:spPr/>
        <p:txBody>
          <a:bodyPr/>
          <a:lstStyle/>
          <a:p>
            <a:endParaRPr lang="en-GB"/>
          </a:p>
        </p:txBody>
      </p:sp>
    </p:spTree>
    <p:extLst>
      <p:ext uri="{BB962C8B-B14F-4D97-AF65-F5344CB8AC3E}">
        <p14:creationId xmlns:p14="http://schemas.microsoft.com/office/powerpoint/2010/main" val="139643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Graphic spid="5"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4120795" y="674118"/>
            <a:ext cx="639796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Mathematical concepts and ideas should be dwelt on, built on, and connected together as learners experience increasingly complex mathematical ideas. Learners demonstrate conceptual understanding by explaining and expressing concepts, finding examples (or non‑examples) and by representing a concept in a variety of ways, including verbal, concrete, visual, digital and abstract representations. </a:t>
            </a:r>
            <a:endParaRPr lang="en-US"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4120795" y="1866840"/>
            <a:ext cx="6387807"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Learners should understand that the symbols they are using are abstract representations and should develop greater flexibility in their application and manipulation of an increasing range of symbols, understanding the conventions of the symbols they are using. </a:t>
            </a:r>
            <a:endParaRPr lang="en-US" sz="1200" dirty="0">
              <a:solidFill>
                <a:prstClr val="black"/>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2D88EF2B-D50F-455F-B420-E91C57D423FC}"/>
              </a:ext>
            </a:extLst>
          </p:cNvPr>
          <p:cNvSpPr/>
          <p:nvPr/>
        </p:nvSpPr>
        <p:spPr>
          <a:xfrm>
            <a:off x="4120793" y="3758988"/>
            <a:ext cx="6607833"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As learners experience increasingly complex concepts, they should also develop an understanding of the relationships between and within these concepts. They should apply logical reasoning about these relationships and be able to justify and prove them. Justifications and proof should become increasingly abstract, moving from verbal, visual or concrete explanations to representations involving symbols and conventions. </a:t>
            </a:r>
            <a:endParaRPr lang="en-GB" sz="12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4120793" y="4985548"/>
            <a:ext cx="6607832"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As learners experience, understand and apply increasingly complex concepts and relationships, fluency in remembering facts, relationships and techniques should grow. As a result, facts, relationships and techniques learned previously should become firmly established, memorable and usable. </a:t>
            </a:r>
            <a:endParaRPr lang="en-GB"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6" name="Rectangle 15">
            <a:extLst>
              <a:ext uri="{FF2B5EF4-FFF2-40B4-BE49-F238E27FC236}">
                <a16:creationId xmlns:a16="http://schemas.microsoft.com/office/drawing/2014/main" id="{F898CDBC-3E2B-4EC7-95F8-955970B26FB4}"/>
              </a:ext>
            </a:extLst>
          </p:cNvPr>
          <p:cNvSpPr/>
          <p:nvPr/>
        </p:nvSpPr>
        <p:spPr>
          <a:xfrm>
            <a:off x="4120794" y="2870353"/>
            <a:ext cx="6539573"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200" dirty="0">
                <a:solidFill>
                  <a:srgbClr val="000000"/>
                </a:solidFill>
                <a:latin typeface="Arial"/>
              </a:rPr>
              <a:t>Learners should become increasingly independent in recognising and applying the underlying mathematical structures and ideas within a problem, in order to be able to solve them. </a:t>
            </a:r>
            <a:endParaRPr lang="en-US" sz="1200" dirty="0">
              <a:solidFill>
                <a:prstClr val="black"/>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FEE6063-7FB4-4299-8200-685ABB283038}"/>
              </a:ext>
            </a:extLst>
          </p:cNvPr>
          <p:cNvSpPr/>
          <p:nvPr/>
        </p:nvSpPr>
        <p:spPr>
          <a:xfrm>
            <a:off x="2368717" y="720500"/>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Conceptual understanding</a:t>
            </a:r>
            <a:endParaRPr lang="en-US" sz="16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2366413" y="2849957"/>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Strategic competence</a:t>
            </a:r>
            <a:endParaRPr lang="en-GB" sz="16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2370443" y="1831496"/>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Communication with symbols</a:t>
            </a:r>
            <a:endParaRPr lang="en-US" sz="16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2400287" y="5091448"/>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Fluency</a:t>
            </a:r>
            <a:endParaRPr lang="en-US" sz="16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2443862" y="4003861"/>
            <a:ext cx="1899920"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Logical reasoning</a:t>
            </a:r>
            <a:endParaRPr lang="en-US"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2248522" y="2734137"/>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2215710" y="371213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a:off x="2258681" y="1770536"/>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a:off x="2443862" y="5991891"/>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66907DB-5F26-5044-804B-1024576BF298}"/>
              </a:ext>
            </a:extLst>
          </p:cNvPr>
          <p:cNvCxnSpPr/>
          <p:nvPr/>
        </p:nvCxnSpPr>
        <p:spPr>
          <a:xfrm>
            <a:off x="2468545" y="495016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673263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3701074" y="1588516"/>
            <a:ext cx="639796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Dylid myfyrio ar syniadau a chysyniadau mathemategol, ynghyd </a:t>
            </a:r>
            <a:r>
              <a:rPr lang="cy-GB" sz="1200" dirty="0" err="1">
                <a:solidFill>
                  <a:prstClr val="black"/>
                </a:solidFill>
                <a:latin typeface="Arial" panose="020B0604020202020204" pitchFamily="34" charset="0"/>
                <a:cs typeface="Arial" panose="020B0604020202020204" pitchFamily="34" charset="0"/>
              </a:rPr>
              <a:t>â’u</a:t>
            </a:r>
            <a:r>
              <a:rPr lang="cy-GB" sz="1200" dirty="0">
                <a:solidFill>
                  <a:prstClr val="black"/>
                </a:solidFill>
                <a:latin typeface="Arial" panose="020B0604020202020204" pitchFamily="34" charset="0"/>
                <a:cs typeface="Arial" panose="020B0604020202020204" pitchFamily="34" charset="0"/>
              </a:rPr>
              <a:t> datblygu a’u cysylltu </a:t>
            </a:r>
            <a:r>
              <a:rPr lang="cy-GB" sz="1200" dirty="0" err="1">
                <a:solidFill>
                  <a:prstClr val="black"/>
                </a:solidFill>
                <a:latin typeface="Arial" panose="020B0604020202020204" pitchFamily="34" charset="0"/>
                <a:cs typeface="Arial" panose="020B0604020202020204" pitchFamily="34" charset="0"/>
              </a:rPr>
              <a:t>â’i</a:t>
            </a:r>
            <a:r>
              <a:rPr lang="cy-GB" sz="12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t>
            </a:r>
            <a:r>
              <a:rPr lang="cy-GB" sz="1200" dirty="0" err="1">
                <a:solidFill>
                  <a:prstClr val="black"/>
                </a:solidFill>
                <a:latin typeface="Arial" panose="020B0604020202020204" pitchFamily="34" charset="0"/>
                <a:cs typeface="Arial" panose="020B0604020202020204" pitchFamily="34" charset="0"/>
              </a:rPr>
              <a:t>anenghreifftiau</a:t>
            </a:r>
            <a:r>
              <a:rPr lang="cy-GB" sz="1200" dirty="0">
                <a:solidFill>
                  <a:prstClr val="black"/>
                </a:solidFill>
                <a:latin typeface="Arial" panose="020B0604020202020204" pitchFamily="34" charset="0"/>
                <a:cs typeface="Arial" panose="020B0604020202020204" pitchFamily="34" charset="0"/>
              </a:rPr>
              <a:t>) a thrwy gynrychioli cysyniad mewn gwahanol ffyrdd, gan gynnwys cynrychioliadau llafar, diriaethol, gweledol, digidol a haniaethol.</a:t>
            </a:r>
            <a:endParaRPr lang="en-US" sz="12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3701074" y="2781238"/>
            <a:ext cx="6387807"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Dylai dysgwyr ddeall bod y symbolau y maent yn eu defnyddio yn gynrychioliadau haniaethol a dylent ddatblygu mwy o hyblygrwydd wrth iddynt gymhwyso a defnyddio amrywiaeth gynyddol o symbolau, gan ddeall confensiynau’r symbolau y maent yn eu defnyddio. </a:t>
            </a:r>
          </a:p>
        </p:txBody>
      </p:sp>
      <p:sp>
        <p:nvSpPr>
          <p:cNvPr id="14" name="Rectangle 13">
            <a:extLst>
              <a:ext uri="{FF2B5EF4-FFF2-40B4-BE49-F238E27FC236}">
                <a16:creationId xmlns:a16="http://schemas.microsoft.com/office/drawing/2014/main" id="{2D88EF2B-D50F-455F-B420-E91C57D423FC}"/>
              </a:ext>
            </a:extLst>
          </p:cNvPr>
          <p:cNvSpPr/>
          <p:nvPr/>
        </p:nvSpPr>
        <p:spPr>
          <a:xfrm>
            <a:off x="3695995" y="4492806"/>
            <a:ext cx="6607833"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Wrth i ddysgwyr brofi cysyniadau cynyddol gymhleth, dylent hefyd feithrin dealltwriaeth o’r berthynas rhwng y cysyniadau hyn ac o fewn y cysyniadau hyn. Dylent gymhwyso dulliau rhesymu rhesymegol wrth ymdrin </a:t>
            </a:r>
            <a:r>
              <a:rPr lang="cy-GB" sz="1200" dirty="0" err="1">
                <a:solidFill>
                  <a:prstClr val="black"/>
                </a:solidFill>
                <a:latin typeface="Arial" panose="020B0604020202020204" pitchFamily="34" charset="0"/>
                <a:cs typeface="Arial" panose="020B0604020202020204" pitchFamily="34" charset="0"/>
              </a:rPr>
              <a:t>â’r</a:t>
            </a:r>
            <a:r>
              <a:rPr lang="cy-GB" sz="1200" dirty="0">
                <a:solidFill>
                  <a:prstClr val="black"/>
                </a:solidFill>
                <a:latin typeface="Arial" panose="020B0604020202020204" pitchFamily="34" charset="0"/>
                <a:cs typeface="Arial" panose="020B0604020202020204" pitchFamily="34" charset="0"/>
              </a:rPr>
              <a:t> perthnasau hyn a gallu eu cyfiawnhau a’u profi. Dylai’r cyfiawnhad a’r dystiolaeth ddod yn gynyddol haniaethol, gan symud o esboniadau llafar, gweledol neu ddiriaethol i gynrychioliadau haniaethol sy’n cynnwys symbolau a chonfensiynau.</a:t>
            </a:r>
            <a:endParaRPr lang="en-GB" sz="12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3701074" y="5683979"/>
            <a:ext cx="6607832"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Wrth i ddysgwyr brofi, deall a chymhwyso cysyniadau a pherthnasau sy’n gynyddol fwy cymhleth, dylai eu rhuglder wrth </a:t>
            </a:r>
            <a:r>
              <a:rPr lang="cy-GB" sz="1200" dirty="0" err="1">
                <a:solidFill>
                  <a:prstClr val="black"/>
                </a:solidFill>
                <a:latin typeface="Arial" panose="020B0604020202020204" pitchFamily="34" charset="0"/>
                <a:cs typeface="Arial" panose="020B0604020202020204" pitchFamily="34" charset="0"/>
              </a:rPr>
              <a:t>gofio</a:t>
            </a:r>
            <a:r>
              <a:rPr lang="cy-GB" sz="1200" dirty="0">
                <a:solidFill>
                  <a:prstClr val="black"/>
                </a:solidFill>
                <a:latin typeface="Arial" panose="020B0604020202020204" pitchFamily="34" charset="0"/>
                <a:cs typeface="Arial" panose="020B0604020202020204" pitchFamily="34" charset="0"/>
              </a:rPr>
              <a:t> ffeithiau, perthnasau a thechnegau wella. O ganlyniad, dylai ffeithiau, perthnasau a thechnegau a ddysgwyd ynghynt fod wedi’u hymsefydlu’n gadarn, yn gofiadwy ac yn </a:t>
            </a:r>
            <a:r>
              <a:rPr lang="cy-GB" sz="1200" dirty="0" err="1">
                <a:solidFill>
                  <a:prstClr val="black"/>
                </a:solidFill>
                <a:latin typeface="Arial" panose="020B0604020202020204" pitchFamily="34" charset="0"/>
                <a:cs typeface="Arial" panose="020B0604020202020204" pitchFamily="34" charset="0"/>
              </a:rPr>
              <a:t>ddefnyddiadwy</a:t>
            </a:r>
            <a:r>
              <a:rPr lang="cy-GB" sz="1200" dirty="0">
                <a:solidFill>
                  <a:prstClr val="black"/>
                </a:solidFill>
                <a:latin typeface="Arial" panose="020B0604020202020204" pitchFamily="34" charset="0"/>
                <a:cs typeface="Arial" panose="020B0604020202020204" pitchFamily="34" charset="0"/>
              </a:rPr>
              <a:t>.</a:t>
            </a:r>
          </a:p>
        </p:txBody>
      </p:sp>
      <p:sp>
        <p:nvSpPr>
          <p:cNvPr id="16" name="Rectangle 15">
            <a:extLst>
              <a:ext uri="{FF2B5EF4-FFF2-40B4-BE49-F238E27FC236}">
                <a16:creationId xmlns:a16="http://schemas.microsoft.com/office/drawing/2014/main" id="{F898CDBC-3E2B-4EC7-95F8-955970B26FB4}"/>
              </a:ext>
            </a:extLst>
          </p:cNvPr>
          <p:cNvSpPr/>
          <p:nvPr/>
        </p:nvSpPr>
        <p:spPr>
          <a:xfrm>
            <a:off x="3701073" y="3784751"/>
            <a:ext cx="6539573"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Dylai dysgwyr ddod yn gynyddol annibynnol wrth nodi a chymhwyso’r strwythurau a’r syniadau mathemategol sydd wrth wraidd problem, er mwyn gallu ei datrys.</a:t>
            </a:r>
          </a:p>
        </p:txBody>
      </p:sp>
      <p:sp>
        <p:nvSpPr>
          <p:cNvPr id="2" name="Rectangle 1">
            <a:extLst>
              <a:ext uri="{FF2B5EF4-FFF2-40B4-BE49-F238E27FC236}">
                <a16:creationId xmlns:a16="http://schemas.microsoft.com/office/drawing/2014/main" id="{5FEE6063-7FB4-4299-8200-685ABB283038}"/>
              </a:ext>
            </a:extLst>
          </p:cNvPr>
          <p:cNvSpPr/>
          <p:nvPr/>
        </p:nvSpPr>
        <p:spPr>
          <a:xfrm>
            <a:off x="1948996" y="163489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Dealltwriaeth gysyniadol</a:t>
            </a:r>
            <a:endParaRPr lang="cy-GB" sz="16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1946692" y="3764355"/>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Cymhwysedd strategol</a:t>
            </a:r>
            <a:endParaRPr lang="cy-GB" sz="16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1950722" y="2745894"/>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Cyfathrebu â symbolau</a:t>
            </a:r>
            <a:endParaRPr lang="cy-GB" sz="16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1960880" y="4513511"/>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Rhesymu rhesymegol</a:t>
            </a:r>
            <a:endParaRPr lang="cy-GB" sz="16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1960880" y="5613847"/>
            <a:ext cx="2078966"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b="1" dirty="0">
                <a:solidFill>
                  <a:srgbClr val="0070C0"/>
                </a:solidFill>
                <a:latin typeface="Arial" panose="020B0604020202020204" pitchFamily="34" charset="0"/>
                <a:cs typeface="Arial" panose="020B0604020202020204" pitchFamily="34" charset="0"/>
              </a:rPr>
              <a:t>Rhuglder</a:t>
            </a:r>
            <a:endParaRPr lang="cy-GB"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1960880" y="2756054"/>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1960880" y="3712130"/>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a:off x="1960880" y="4483571"/>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a:off x="1946692" y="5607237"/>
            <a:ext cx="8260080"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326013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8285018" y="215067"/>
            <a:ext cx="3786555" cy="3417444"/>
          </a:xfrm>
          <a:prstGeom prst="cloudCallout">
            <a:avLst>
              <a:gd name="adj1" fmla="val -57361"/>
              <a:gd name="adj2" fmla="val 669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How do I know what type of numeracy tasks are appropriate for my learners?</a:t>
            </a:r>
          </a:p>
        </p:txBody>
      </p:sp>
      <p:sp>
        <p:nvSpPr>
          <p:cNvPr id="3" name="TextBox 2"/>
          <p:cNvSpPr txBox="1"/>
          <p:nvPr/>
        </p:nvSpPr>
        <p:spPr>
          <a:xfrm>
            <a:off x="1087795" y="2558081"/>
            <a:ext cx="4378569" cy="3046988"/>
          </a:xfrm>
          <a:prstGeom prst="rect">
            <a:avLst/>
          </a:prstGeom>
          <a:noFill/>
        </p:spPr>
        <p:txBody>
          <a:bodyPr wrap="square" rtlCol="0">
            <a:spAutoFit/>
          </a:bodyPr>
          <a:lstStyle/>
          <a:p>
            <a:r>
              <a:rPr lang="en-GB" sz="3200" dirty="0" smtClean="0"/>
              <a:t>Strand</a:t>
            </a:r>
          </a:p>
          <a:p>
            <a:endParaRPr lang="en-GB" sz="3200" dirty="0"/>
          </a:p>
          <a:p>
            <a:r>
              <a:rPr lang="en-GB" sz="3200" dirty="0" smtClean="0"/>
              <a:t>Element</a:t>
            </a:r>
          </a:p>
          <a:p>
            <a:endParaRPr lang="en-GB" sz="3200" dirty="0"/>
          </a:p>
          <a:p>
            <a:r>
              <a:rPr lang="en-GB" sz="3200" dirty="0" smtClean="0"/>
              <a:t>Progression Steps…let’s take a look</a:t>
            </a:r>
            <a:endParaRPr lang="en-GB" sz="3200" dirty="0"/>
          </a:p>
        </p:txBody>
      </p:sp>
      <p:sp>
        <p:nvSpPr>
          <p:cNvPr id="7" name="Title 6"/>
          <p:cNvSpPr>
            <a:spLocks noGrp="1"/>
          </p:cNvSpPr>
          <p:nvPr>
            <p:ph type="title"/>
          </p:nvPr>
        </p:nvSpPr>
        <p:spPr/>
        <p:txBody>
          <a:bodyPr/>
          <a:lstStyle/>
          <a:p>
            <a:endParaRPr lang="en-GB"/>
          </a:p>
        </p:txBody>
      </p:sp>
      <p:sp>
        <p:nvSpPr>
          <p:cNvPr id="9" name="Content Placeholder 8"/>
          <p:cNvSpPr>
            <a:spLocks noGrp="1"/>
          </p:cNvSpPr>
          <p:nvPr>
            <p:ph sz="half" idx="2"/>
          </p:nvPr>
        </p:nvSpPr>
        <p:spPr>
          <a:xfrm>
            <a:off x="5989320" y="2558080"/>
            <a:ext cx="4754880" cy="3751279"/>
          </a:xfrm>
        </p:spPr>
        <p:txBody>
          <a:bodyPr/>
          <a:lstStyle/>
          <a:p>
            <a:r>
              <a:rPr lang="en-GB" sz="3200" dirty="0" err="1">
                <a:solidFill>
                  <a:srgbClr val="FF0000"/>
                </a:solidFill>
              </a:rPr>
              <a:t>Llinyn</a:t>
            </a:r>
            <a:endParaRPr lang="en-GB" sz="3200" dirty="0">
              <a:solidFill>
                <a:srgbClr val="FF0000"/>
              </a:solidFill>
            </a:endParaRPr>
          </a:p>
          <a:p>
            <a:endParaRPr lang="en-GB" sz="3200" dirty="0">
              <a:solidFill>
                <a:srgbClr val="FF0000"/>
              </a:solidFill>
            </a:endParaRPr>
          </a:p>
          <a:p>
            <a:r>
              <a:rPr lang="en-GB" sz="3200" dirty="0" err="1">
                <a:solidFill>
                  <a:srgbClr val="FF0000"/>
                </a:solidFill>
              </a:rPr>
              <a:t>Elfen</a:t>
            </a:r>
            <a:endParaRPr lang="en-GB" sz="3200" dirty="0">
              <a:solidFill>
                <a:srgbClr val="FF0000"/>
              </a:solidFill>
            </a:endParaRPr>
          </a:p>
          <a:p>
            <a:endParaRPr lang="en-GB" sz="3200" dirty="0">
              <a:solidFill>
                <a:srgbClr val="FF0000"/>
              </a:solidFill>
            </a:endParaRPr>
          </a:p>
          <a:p>
            <a:r>
              <a:rPr lang="en-GB" sz="3200" dirty="0" err="1">
                <a:solidFill>
                  <a:srgbClr val="FF0000"/>
                </a:solidFill>
              </a:rPr>
              <a:t>Camau</a:t>
            </a:r>
            <a:r>
              <a:rPr lang="en-GB" sz="3200" dirty="0">
                <a:solidFill>
                  <a:srgbClr val="FF0000"/>
                </a:solidFill>
              </a:rPr>
              <a:t> </a:t>
            </a:r>
            <a:r>
              <a:rPr lang="en-GB" sz="3200" dirty="0" err="1" smtClean="0">
                <a:solidFill>
                  <a:srgbClr val="FF0000"/>
                </a:solidFill>
              </a:rPr>
              <a:t>Cynnydd</a:t>
            </a:r>
            <a:r>
              <a:rPr lang="en-GB" sz="3200" dirty="0" smtClean="0">
                <a:solidFill>
                  <a:srgbClr val="FF0000"/>
                </a:solidFill>
              </a:rPr>
              <a:t>…</a:t>
            </a:r>
            <a:r>
              <a:rPr lang="en-GB" sz="3200" dirty="0" err="1" smtClean="0">
                <a:solidFill>
                  <a:srgbClr val="FF0000"/>
                </a:solidFill>
              </a:rPr>
              <a:t>dewch</a:t>
            </a:r>
            <a:r>
              <a:rPr lang="en-GB" sz="3200" dirty="0" smtClean="0">
                <a:solidFill>
                  <a:srgbClr val="FF0000"/>
                </a:solidFill>
              </a:rPr>
              <a:t> i </a:t>
            </a:r>
            <a:r>
              <a:rPr lang="en-GB" sz="3200" dirty="0" err="1" smtClean="0">
                <a:solidFill>
                  <a:srgbClr val="FF0000"/>
                </a:solidFill>
              </a:rPr>
              <a:t>ni</a:t>
            </a:r>
            <a:r>
              <a:rPr lang="en-GB" sz="3200" dirty="0" smtClean="0">
                <a:solidFill>
                  <a:srgbClr val="FF0000"/>
                </a:solidFill>
              </a:rPr>
              <a:t> weld</a:t>
            </a:r>
            <a:endParaRPr lang="en-GB" sz="3200" dirty="0">
              <a:solidFill>
                <a:srgbClr val="FF0000"/>
              </a:solidFill>
            </a:endParaRPr>
          </a:p>
          <a:p>
            <a:endParaRPr lang="en-GB" dirty="0"/>
          </a:p>
        </p:txBody>
      </p:sp>
    </p:spTree>
    <p:extLst>
      <p:ext uri="{BB962C8B-B14F-4D97-AF65-F5344CB8AC3E}">
        <p14:creationId xmlns:p14="http://schemas.microsoft.com/office/powerpoint/2010/main" val="132543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94402" y="909178"/>
            <a:ext cx="9777046" cy="984885"/>
          </a:xfrm>
          <a:prstGeom prst="rect">
            <a:avLst/>
          </a:prstGeom>
          <a:noFill/>
        </p:spPr>
        <p:txBody>
          <a:bodyPr wrap="square" rtlCol="0">
            <a:spAutoFit/>
          </a:bodyPr>
          <a:lstStyle/>
          <a:p>
            <a:r>
              <a:rPr lang="en-GB" sz="4000" dirty="0"/>
              <a:t>Progression Steps </a:t>
            </a:r>
            <a:r>
              <a:rPr lang="en-GB" sz="4000" dirty="0" smtClean="0"/>
              <a:t>					</a:t>
            </a:r>
            <a:r>
              <a:rPr lang="en-GB" sz="4000" dirty="0" err="1" smtClean="0">
                <a:solidFill>
                  <a:srgbClr val="FF0000"/>
                </a:solidFill>
              </a:rPr>
              <a:t>Camau</a:t>
            </a:r>
            <a:r>
              <a:rPr lang="en-GB" sz="4000" dirty="0" smtClean="0">
                <a:solidFill>
                  <a:srgbClr val="FF0000"/>
                </a:solidFill>
              </a:rPr>
              <a:t> </a:t>
            </a:r>
            <a:r>
              <a:rPr lang="en-GB" sz="4000" dirty="0" err="1">
                <a:solidFill>
                  <a:srgbClr val="FF0000"/>
                </a:solidFill>
              </a:rPr>
              <a:t>Cynnydd</a:t>
            </a:r>
            <a:r>
              <a:rPr lang="en-GB" sz="4000" dirty="0">
                <a:solidFill>
                  <a:srgbClr val="FF0000"/>
                </a:solidFill>
              </a:rPr>
              <a:t> </a:t>
            </a:r>
            <a:endParaRPr lang="en-GB" sz="4000" dirty="0" smtClean="0">
              <a:solidFill>
                <a:srgbClr val="FF0000"/>
              </a:solidFill>
            </a:endParaRPr>
          </a:p>
          <a:p>
            <a:endParaRPr lang="en-GB" dirty="0"/>
          </a:p>
        </p:txBody>
      </p:sp>
      <p:pic>
        <p:nvPicPr>
          <p:cNvPr id="5" name="Picture 4"/>
          <p:cNvPicPr>
            <a:picLocks noChangeAspect="1"/>
          </p:cNvPicPr>
          <p:nvPr/>
        </p:nvPicPr>
        <p:blipFill rotWithShape="1">
          <a:blip r:embed="rId3"/>
          <a:srcRect l="1526" t="32452" r="14816" b="7693"/>
          <a:stretch/>
        </p:blipFill>
        <p:spPr>
          <a:xfrm>
            <a:off x="0" y="1969477"/>
            <a:ext cx="12152591" cy="4888523"/>
          </a:xfrm>
          <a:prstGeom prst="rect">
            <a:avLst/>
          </a:prstGeom>
        </p:spPr>
      </p:pic>
    </p:spTree>
    <p:extLst>
      <p:ext uri="{BB962C8B-B14F-4D97-AF65-F5344CB8AC3E}">
        <p14:creationId xmlns:p14="http://schemas.microsoft.com/office/powerpoint/2010/main" val="259961588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24128" y="879084"/>
            <a:ext cx="9777046" cy="984885"/>
          </a:xfrm>
          <a:prstGeom prst="rect">
            <a:avLst/>
          </a:prstGeom>
          <a:noFill/>
        </p:spPr>
        <p:txBody>
          <a:bodyPr wrap="square" rtlCol="0">
            <a:spAutoFit/>
          </a:bodyPr>
          <a:lstStyle/>
          <a:p>
            <a:r>
              <a:rPr lang="en-GB" sz="4000" dirty="0" smtClean="0">
                <a:solidFill>
                  <a:srgbClr val="FF0000"/>
                </a:solidFill>
              </a:rPr>
              <a:t>Camau </a:t>
            </a:r>
            <a:r>
              <a:rPr lang="en-GB" sz="4000" dirty="0" err="1" smtClean="0">
                <a:solidFill>
                  <a:srgbClr val="FF0000"/>
                </a:solidFill>
              </a:rPr>
              <a:t>Cynnydd</a:t>
            </a:r>
            <a:r>
              <a:rPr lang="en-GB" sz="4000" dirty="0" smtClean="0">
                <a:solidFill>
                  <a:srgbClr val="FF0000"/>
                </a:solidFill>
              </a:rPr>
              <a:t>                   </a:t>
            </a:r>
            <a:r>
              <a:rPr lang="en-GB" sz="4000" dirty="0" smtClean="0"/>
              <a:t>Progression Steps</a:t>
            </a:r>
          </a:p>
          <a:p>
            <a:endParaRPr lang="en-GB" dirty="0"/>
          </a:p>
        </p:txBody>
      </p:sp>
      <p:pic>
        <p:nvPicPr>
          <p:cNvPr id="5" name="Picture 4"/>
          <p:cNvPicPr>
            <a:picLocks noChangeAspect="1"/>
          </p:cNvPicPr>
          <p:nvPr/>
        </p:nvPicPr>
        <p:blipFill rotWithShape="1">
          <a:blip r:embed="rId3"/>
          <a:srcRect l="1391" t="32211" r="16978" b="8414"/>
          <a:stretch/>
        </p:blipFill>
        <p:spPr>
          <a:xfrm>
            <a:off x="-1" y="1863969"/>
            <a:ext cx="12212125" cy="4994031"/>
          </a:xfrm>
          <a:prstGeom prst="rect">
            <a:avLst/>
          </a:prstGeom>
        </p:spPr>
      </p:pic>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52880137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Task </a:t>
            </a:r>
            <a:r>
              <a:rPr lang="en-GB" dirty="0" smtClean="0"/>
              <a:t>2</a:t>
            </a:r>
            <a:endParaRPr lang="en-GB" dirty="0"/>
          </a:p>
        </p:txBody>
      </p:sp>
      <p:sp>
        <p:nvSpPr>
          <p:cNvPr id="3" name="Text Placeholder 2"/>
          <p:cNvSpPr>
            <a:spLocks noGrp="1"/>
          </p:cNvSpPr>
          <p:nvPr>
            <p:ph idx="1"/>
          </p:nvPr>
        </p:nvSpPr>
        <p:spPr/>
        <p:txBody>
          <a:bodyPr>
            <a:normAutofit lnSpcReduction="10000"/>
          </a:bodyPr>
          <a:lstStyle/>
          <a:p>
            <a:pPr marL="342900" indent="-342900" algn="l">
              <a:buFont typeface="Arial" panose="020B0604020202020204" pitchFamily="34" charset="0"/>
              <a:buChar char="•"/>
            </a:pPr>
            <a:r>
              <a:rPr lang="en-GB" sz="3100" dirty="0" smtClean="0"/>
              <a:t>Download a copy of the new Numeracy Framework from the files area in Teams onto your device. </a:t>
            </a:r>
          </a:p>
          <a:p>
            <a:pPr marL="342900" indent="-342900" algn="l">
              <a:buFont typeface="Arial" panose="020B0604020202020204" pitchFamily="34" charset="0"/>
              <a:buChar char="•"/>
            </a:pPr>
            <a:r>
              <a:rPr lang="en-GB" sz="3100" dirty="0" smtClean="0"/>
              <a:t>Focus on </a:t>
            </a:r>
            <a:r>
              <a:rPr lang="en-GB" sz="3100" b="1" dirty="0" smtClean="0"/>
              <a:t>one of the four strands </a:t>
            </a:r>
            <a:r>
              <a:rPr lang="en-GB" sz="3100" dirty="0" smtClean="0"/>
              <a:t>that you feel relates to your subject area</a:t>
            </a:r>
            <a:r>
              <a:rPr lang="en-GB" sz="3100" dirty="0" smtClean="0"/>
              <a:t>.</a:t>
            </a:r>
          </a:p>
          <a:p>
            <a:pPr marL="342900" indent="-342900">
              <a:buFont typeface="Arial" panose="020B0604020202020204" pitchFamily="34" charset="0"/>
              <a:buChar char="•"/>
            </a:pPr>
            <a:r>
              <a:rPr lang="en-GB" sz="3100" dirty="0" err="1">
                <a:solidFill>
                  <a:srgbClr val="FF0000"/>
                </a:solidFill>
              </a:rPr>
              <a:t>Lawrlwythwch</a:t>
            </a:r>
            <a:r>
              <a:rPr lang="en-GB" sz="3100" dirty="0">
                <a:solidFill>
                  <a:srgbClr val="FF0000"/>
                </a:solidFill>
              </a:rPr>
              <a:t> </a:t>
            </a:r>
            <a:r>
              <a:rPr lang="en-GB" sz="3100" dirty="0" err="1">
                <a:solidFill>
                  <a:srgbClr val="FF0000"/>
                </a:solidFill>
              </a:rPr>
              <a:t>gopi</a:t>
            </a:r>
            <a:r>
              <a:rPr lang="en-GB" sz="3100" dirty="0">
                <a:solidFill>
                  <a:srgbClr val="FF0000"/>
                </a:solidFill>
              </a:rPr>
              <a:t> </a:t>
            </a:r>
            <a:r>
              <a:rPr lang="en-GB" sz="3100" dirty="0" err="1">
                <a:solidFill>
                  <a:srgbClr val="FF0000"/>
                </a:solidFill>
              </a:rPr>
              <a:t>o'r</a:t>
            </a:r>
            <a:r>
              <a:rPr lang="en-GB" sz="3100" dirty="0">
                <a:solidFill>
                  <a:srgbClr val="FF0000"/>
                </a:solidFill>
              </a:rPr>
              <a:t> </a:t>
            </a:r>
            <a:r>
              <a:rPr lang="en-GB" sz="3100" dirty="0" err="1">
                <a:solidFill>
                  <a:srgbClr val="FF0000"/>
                </a:solidFill>
              </a:rPr>
              <a:t>Fframwaith</a:t>
            </a:r>
            <a:r>
              <a:rPr lang="en-GB" sz="3100" dirty="0">
                <a:solidFill>
                  <a:srgbClr val="FF0000"/>
                </a:solidFill>
              </a:rPr>
              <a:t> </a:t>
            </a:r>
            <a:r>
              <a:rPr lang="en-GB" sz="3100" dirty="0" err="1">
                <a:solidFill>
                  <a:srgbClr val="FF0000"/>
                </a:solidFill>
              </a:rPr>
              <a:t>Rhifedd</a:t>
            </a:r>
            <a:r>
              <a:rPr lang="en-GB" sz="3100" dirty="0">
                <a:solidFill>
                  <a:srgbClr val="FF0000"/>
                </a:solidFill>
              </a:rPr>
              <a:t> </a:t>
            </a:r>
            <a:r>
              <a:rPr lang="en-GB" sz="3100" dirty="0" err="1">
                <a:solidFill>
                  <a:srgbClr val="FF0000"/>
                </a:solidFill>
              </a:rPr>
              <a:t>newydd</a:t>
            </a:r>
            <a:r>
              <a:rPr lang="en-GB" sz="3100" dirty="0">
                <a:solidFill>
                  <a:srgbClr val="FF0000"/>
                </a:solidFill>
              </a:rPr>
              <a:t> </a:t>
            </a:r>
            <a:r>
              <a:rPr lang="en-GB" sz="3100" dirty="0" err="1">
                <a:solidFill>
                  <a:srgbClr val="FF0000"/>
                </a:solidFill>
              </a:rPr>
              <a:t>o'r</a:t>
            </a:r>
            <a:r>
              <a:rPr lang="en-GB" sz="3100" dirty="0">
                <a:solidFill>
                  <a:srgbClr val="FF0000"/>
                </a:solidFill>
              </a:rPr>
              <a:t> </a:t>
            </a:r>
            <a:r>
              <a:rPr lang="en-GB" sz="3100" dirty="0" err="1">
                <a:solidFill>
                  <a:srgbClr val="FF0000"/>
                </a:solidFill>
              </a:rPr>
              <a:t>maes</a:t>
            </a:r>
            <a:r>
              <a:rPr lang="en-GB" sz="3100" dirty="0">
                <a:solidFill>
                  <a:srgbClr val="FF0000"/>
                </a:solidFill>
              </a:rPr>
              <a:t> </a:t>
            </a:r>
            <a:r>
              <a:rPr lang="en-GB" sz="3100" dirty="0" smtClean="0">
                <a:solidFill>
                  <a:srgbClr val="FF0000"/>
                </a:solidFill>
              </a:rPr>
              <a:t>‘files’ yn Teams </a:t>
            </a:r>
            <a:r>
              <a:rPr lang="en-GB" sz="3100" dirty="0" err="1">
                <a:solidFill>
                  <a:srgbClr val="FF0000"/>
                </a:solidFill>
              </a:rPr>
              <a:t>ar</a:t>
            </a:r>
            <a:r>
              <a:rPr lang="en-GB" sz="3100" dirty="0">
                <a:solidFill>
                  <a:srgbClr val="FF0000"/>
                </a:solidFill>
              </a:rPr>
              <a:t> </a:t>
            </a:r>
            <a:r>
              <a:rPr lang="en-GB" sz="3100" dirty="0" err="1">
                <a:solidFill>
                  <a:srgbClr val="FF0000"/>
                </a:solidFill>
              </a:rPr>
              <a:t>eich</a:t>
            </a:r>
            <a:r>
              <a:rPr lang="en-GB" sz="3100" dirty="0">
                <a:solidFill>
                  <a:srgbClr val="FF0000"/>
                </a:solidFill>
              </a:rPr>
              <a:t> </a:t>
            </a:r>
            <a:r>
              <a:rPr lang="en-GB" sz="3100" dirty="0" err="1">
                <a:solidFill>
                  <a:srgbClr val="FF0000"/>
                </a:solidFill>
              </a:rPr>
              <a:t>dyfais</a:t>
            </a:r>
            <a:r>
              <a:rPr lang="en-GB" sz="3100" dirty="0">
                <a:solidFill>
                  <a:srgbClr val="FF0000"/>
                </a:solidFill>
              </a:rPr>
              <a:t>. </a:t>
            </a:r>
          </a:p>
          <a:p>
            <a:pPr marL="342900" indent="-342900">
              <a:buFont typeface="Arial" panose="020B0604020202020204" pitchFamily="34" charset="0"/>
              <a:buChar char="•"/>
            </a:pPr>
            <a:r>
              <a:rPr lang="en-GB" sz="3100" dirty="0" err="1">
                <a:solidFill>
                  <a:srgbClr val="FF0000"/>
                </a:solidFill>
              </a:rPr>
              <a:t>Canolbwyntiwch</a:t>
            </a:r>
            <a:r>
              <a:rPr lang="en-GB" sz="3100" dirty="0">
                <a:solidFill>
                  <a:srgbClr val="FF0000"/>
                </a:solidFill>
              </a:rPr>
              <a:t> </a:t>
            </a:r>
            <a:r>
              <a:rPr lang="en-GB" sz="3100" dirty="0" err="1">
                <a:solidFill>
                  <a:srgbClr val="FF0000"/>
                </a:solidFill>
              </a:rPr>
              <a:t>ar</a:t>
            </a:r>
            <a:r>
              <a:rPr lang="en-GB" sz="3100" dirty="0">
                <a:solidFill>
                  <a:srgbClr val="FF0000"/>
                </a:solidFill>
              </a:rPr>
              <a:t> </a:t>
            </a:r>
            <a:r>
              <a:rPr lang="en-GB" sz="3100" b="1" dirty="0">
                <a:solidFill>
                  <a:srgbClr val="FF0000"/>
                </a:solidFill>
              </a:rPr>
              <a:t>un </a:t>
            </a:r>
            <a:r>
              <a:rPr lang="en-GB" sz="3100" b="1" dirty="0" err="1">
                <a:solidFill>
                  <a:srgbClr val="FF0000"/>
                </a:solidFill>
              </a:rPr>
              <a:t>o'r</a:t>
            </a:r>
            <a:r>
              <a:rPr lang="en-GB" sz="3100" b="1" dirty="0">
                <a:solidFill>
                  <a:srgbClr val="FF0000"/>
                </a:solidFill>
              </a:rPr>
              <a:t> </a:t>
            </a:r>
            <a:r>
              <a:rPr lang="en-GB" sz="3100" b="1" dirty="0" err="1">
                <a:solidFill>
                  <a:srgbClr val="FF0000"/>
                </a:solidFill>
              </a:rPr>
              <a:t>pedwar</a:t>
            </a:r>
            <a:r>
              <a:rPr lang="en-GB" sz="3100" b="1" dirty="0">
                <a:solidFill>
                  <a:srgbClr val="FF0000"/>
                </a:solidFill>
              </a:rPr>
              <a:t> </a:t>
            </a:r>
            <a:r>
              <a:rPr lang="en-GB" sz="3100" b="1" dirty="0" err="1">
                <a:solidFill>
                  <a:srgbClr val="FF0000"/>
                </a:solidFill>
              </a:rPr>
              <a:t>llinyn</a:t>
            </a:r>
            <a:r>
              <a:rPr lang="en-GB" sz="3100" b="1" dirty="0">
                <a:solidFill>
                  <a:srgbClr val="FF0000"/>
                </a:solidFill>
              </a:rPr>
              <a:t> </a:t>
            </a:r>
            <a:r>
              <a:rPr lang="en-GB" sz="3100" dirty="0" err="1">
                <a:solidFill>
                  <a:srgbClr val="FF0000"/>
                </a:solidFill>
              </a:rPr>
              <a:t>sy'n</a:t>
            </a:r>
            <a:r>
              <a:rPr lang="en-GB" sz="3100" dirty="0">
                <a:solidFill>
                  <a:srgbClr val="FF0000"/>
                </a:solidFill>
              </a:rPr>
              <a:t> </a:t>
            </a:r>
            <a:r>
              <a:rPr lang="en-GB" sz="3100" dirty="0" err="1">
                <a:solidFill>
                  <a:srgbClr val="FF0000"/>
                </a:solidFill>
              </a:rPr>
              <a:t>berthnasol</a:t>
            </a:r>
            <a:r>
              <a:rPr lang="en-GB" sz="3100" dirty="0">
                <a:solidFill>
                  <a:srgbClr val="FF0000"/>
                </a:solidFill>
              </a:rPr>
              <a:t> </a:t>
            </a:r>
            <a:r>
              <a:rPr lang="en-GB" sz="3100" dirty="0" err="1">
                <a:solidFill>
                  <a:srgbClr val="FF0000"/>
                </a:solidFill>
              </a:rPr>
              <a:t>i'ch</a:t>
            </a:r>
            <a:r>
              <a:rPr lang="en-GB" sz="3100" dirty="0">
                <a:solidFill>
                  <a:srgbClr val="FF0000"/>
                </a:solidFill>
              </a:rPr>
              <a:t> </a:t>
            </a:r>
            <a:r>
              <a:rPr lang="en-GB" sz="3100" dirty="0" err="1">
                <a:solidFill>
                  <a:srgbClr val="FF0000"/>
                </a:solidFill>
              </a:rPr>
              <a:t>maes</a:t>
            </a:r>
            <a:r>
              <a:rPr lang="en-GB" sz="3100" dirty="0">
                <a:solidFill>
                  <a:srgbClr val="FF0000"/>
                </a:solidFill>
              </a:rPr>
              <a:t> </a:t>
            </a:r>
            <a:r>
              <a:rPr lang="en-GB" sz="3100" dirty="0" err="1">
                <a:solidFill>
                  <a:srgbClr val="FF0000"/>
                </a:solidFill>
              </a:rPr>
              <a:t>pwnc</a:t>
            </a:r>
            <a:r>
              <a:rPr lang="en-GB" sz="3100" dirty="0">
                <a:solidFill>
                  <a:srgbClr val="FF0000"/>
                </a:solidFill>
              </a:rPr>
              <a:t> yn </a:t>
            </a:r>
            <a:r>
              <a:rPr lang="en-GB" sz="3100" dirty="0" err="1">
                <a:solidFill>
                  <a:srgbClr val="FF0000"/>
                </a:solidFill>
              </a:rPr>
              <a:t>eich</a:t>
            </a:r>
            <a:r>
              <a:rPr lang="en-GB" sz="3100" dirty="0">
                <a:solidFill>
                  <a:srgbClr val="FF0000"/>
                </a:solidFill>
              </a:rPr>
              <a:t> barn chi.</a:t>
            </a:r>
          </a:p>
          <a:p>
            <a:pPr marL="342900" indent="-342900">
              <a:buFont typeface="Arial" panose="020B0604020202020204" pitchFamily="34" charset="0"/>
              <a:buChar char="•"/>
            </a:pPr>
            <a:endParaRPr lang="en-GB" sz="3100" dirty="0"/>
          </a:p>
          <a:p>
            <a:pPr marL="342900" indent="-342900" algn="l">
              <a:buFont typeface="Arial" panose="020B0604020202020204" pitchFamily="34" charset="0"/>
              <a:buChar char="•"/>
            </a:pPr>
            <a:endParaRPr lang="en-GB" sz="3100" dirty="0" smtClean="0"/>
          </a:p>
          <a:p>
            <a:pPr marL="342900" indent="-342900" algn="l">
              <a:buFont typeface="Arial" panose="020B0604020202020204" pitchFamily="34" charset="0"/>
              <a:buChar char="•"/>
            </a:pPr>
            <a:endParaRPr lang="en-GB" sz="3100" dirty="0" smtClean="0"/>
          </a:p>
          <a:p>
            <a:pPr algn="l"/>
            <a:endParaRPr lang="en-GB" dirty="0"/>
          </a:p>
        </p:txBody>
      </p:sp>
      <p:sp>
        <p:nvSpPr>
          <p:cNvPr id="4" name="TextBox 3"/>
          <p:cNvSpPr txBox="1"/>
          <p:nvPr/>
        </p:nvSpPr>
        <p:spPr>
          <a:xfrm>
            <a:off x="10035540" y="585216"/>
            <a:ext cx="4069080" cy="553998"/>
          </a:xfrm>
          <a:prstGeom prst="rect">
            <a:avLst/>
          </a:prstGeom>
          <a:noFill/>
        </p:spPr>
        <p:txBody>
          <a:bodyPr wrap="square" rtlCol="0">
            <a:spAutoFit/>
          </a:bodyPr>
          <a:lstStyle/>
          <a:p>
            <a:r>
              <a:rPr lang="en-GB" sz="3000" dirty="0" smtClean="0">
                <a:solidFill>
                  <a:schemeClr val="accent3"/>
                </a:solidFill>
              </a:rPr>
              <a:t>10 minutes</a:t>
            </a:r>
            <a:endParaRPr lang="en-GB" sz="3000" dirty="0">
              <a:solidFill>
                <a:schemeClr val="accent3"/>
              </a:solidFill>
            </a:endParaRPr>
          </a:p>
        </p:txBody>
      </p:sp>
    </p:spTree>
    <p:extLst>
      <p:ext uri="{BB962C8B-B14F-4D97-AF65-F5344CB8AC3E}">
        <p14:creationId xmlns:p14="http://schemas.microsoft.com/office/powerpoint/2010/main" val="90621133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week… / </a:t>
            </a:r>
            <a:r>
              <a:rPr lang="en-GB" dirty="0" err="1"/>
              <a:t>Wythnos</a:t>
            </a:r>
            <a:r>
              <a:rPr lang="en-GB" dirty="0"/>
              <a:t> </a:t>
            </a:r>
            <a:r>
              <a:rPr lang="en-GB" dirty="0" err="1"/>
              <a:t>nesa</a:t>
            </a:r>
            <a:r>
              <a:rPr lang="en-GB" dirty="0" smtClean="0"/>
              <a:t>’…</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1222712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Example, green shows where along the progression I feel confident with my own numeracy skills for the element ‘</a:t>
            </a:r>
            <a:r>
              <a:rPr lang="en-GB" dirty="0" smtClean="0"/>
              <a:t>financial’ </a:t>
            </a:r>
            <a:r>
              <a:rPr lang="en-GB" dirty="0" smtClean="0"/>
              <a:t>literacy’ </a:t>
            </a:r>
            <a:endParaRPr lang="en-GB" dirty="0"/>
          </a:p>
        </p:txBody>
      </p:sp>
      <p:sp>
        <p:nvSpPr>
          <p:cNvPr id="5" name="Content Placeholder 4"/>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1526" t="32460" r="14816" b="7933"/>
          <a:stretch/>
        </p:blipFill>
        <p:spPr>
          <a:xfrm>
            <a:off x="0" y="1956816"/>
            <a:ext cx="12234935" cy="4901184"/>
          </a:xfrm>
          <a:prstGeom prst="rect">
            <a:avLst/>
          </a:prstGeom>
        </p:spPr>
      </p:pic>
    </p:spTree>
    <p:extLst>
      <p:ext uri="{BB962C8B-B14F-4D97-AF65-F5344CB8AC3E}">
        <p14:creationId xmlns:p14="http://schemas.microsoft.com/office/powerpoint/2010/main" val="406465606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1661" t="32452" r="16572" b="13462"/>
          <a:stretch/>
        </p:blipFill>
        <p:spPr>
          <a:xfrm>
            <a:off x="0" y="2268415"/>
            <a:ext cx="12340880" cy="4589585"/>
          </a:xfrm>
          <a:prstGeom prst="rect">
            <a:avLst/>
          </a:prstGeom>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73830462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rotWithShape="1">
          <a:blip r:embed="rId4"/>
          <a:srcRect l="9018" t="8866" r="70545" b="73402"/>
          <a:stretch/>
        </p:blipFill>
        <p:spPr>
          <a:xfrm>
            <a:off x="7247995" y="585216"/>
            <a:ext cx="4249241" cy="2072764"/>
          </a:xfrm>
          <a:prstGeom prst="rect">
            <a:avLst/>
          </a:prstGeom>
        </p:spPr>
      </p:pic>
      <p:sp>
        <p:nvSpPr>
          <p:cNvPr id="2" name="Title 1"/>
          <p:cNvSpPr>
            <a:spLocks noGrp="1"/>
          </p:cNvSpPr>
          <p:nvPr>
            <p:ph type="title"/>
          </p:nvPr>
        </p:nvSpPr>
        <p:spPr/>
        <p:txBody>
          <a:bodyPr/>
          <a:lstStyle/>
          <a:p>
            <a:r>
              <a:rPr lang="en-GB" dirty="0" smtClean="0"/>
              <a:t>Task </a:t>
            </a:r>
            <a:r>
              <a:rPr lang="en-GB" dirty="0" smtClean="0"/>
              <a:t>3</a:t>
            </a:r>
            <a:endParaRPr lang="en-GB" dirty="0"/>
          </a:p>
        </p:txBody>
      </p:sp>
      <p:sp>
        <p:nvSpPr>
          <p:cNvPr id="3" name="Content Placeholder 2"/>
          <p:cNvSpPr>
            <a:spLocks noGrp="1"/>
          </p:cNvSpPr>
          <p:nvPr>
            <p:ph idx="1"/>
          </p:nvPr>
        </p:nvSpPr>
        <p:spPr>
          <a:xfrm>
            <a:off x="468351" y="2397512"/>
            <a:ext cx="10275851" cy="3911848"/>
          </a:xfrm>
        </p:spPr>
        <p:txBody>
          <a:bodyPr>
            <a:normAutofit fontScale="92500"/>
          </a:bodyPr>
          <a:lstStyle/>
          <a:p>
            <a:r>
              <a:rPr lang="en-GB" sz="2800" dirty="0"/>
              <a:t>Read this blog:</a:t>
            </a:r>
          </a:p>
          <a:p>
            <a:r>
              <a:rPr lang="en-GB" sz="2800" dirty="0" smtClean="0">
                <a:hlinkClick r:id="rId3"/>
              </a:rPr>
              <a:t>https://learningspy.co.uk/featured/secret-numeracy/</a:t>
            </a:r>
            <a:endParaRPr lang="en-GB" sz="2800" dirty="0" smtClean="0"/>
          </a:p>
          <a:p>
            <a:endParaRPr lang="en-GB" sz="2800" dirty="0"/>
          </a:p>
          <a:p>
            <a:r>
              <a:rPr lang="en-GB" sz="2800" dirty="0" smtClean="0"/>
              <a:t>Consider these questions:</a:t>
            </a:r>
          </a:p>
          <a:p>
            <a:pPr fontAlgn="base"/>
            <a:r>
              <a:rPr lang="en-GB" dirty="0"/>
              <a:t>What are your findings?</a:t>
            </a:r>
            <a:r>
              <a:rPr lang="en-US" dirty="0"/>
              <a:t>​</a:t>
            </a:r>
          </a:p>
          <a:p>
            <a:pPr fontAlgn="base"/>
            <a:r>
              <a:rPr lang="en-GB" dirty="0"/>
              <a:t>What aspects to you agree with and why?</a:t>
            </a:r>
            <a:r>
              <a:rPr lang="en-US" dirty="0"/>
              <a:t>​</a:t>
            </a:r>
          </a:p>
          <a:p>
            <a:pPr fontAlgn="base"/>
            <a:r>
              <a:rPr lang="en-GB" dirty="0"/>
              <a:t>What aspects do you disagree with and why?</a:t>
            </a:r>
            <a:r>
              <a:rPr lang="en-US" dirty="0"/>
              <a:t>​</a:t>
            </a:r>
          </a:p>
          <a:p>
            <a:pPr fontAlgn="base"/>
            <a:r>
              <a:rPr lang="en-GB" dirty="0"/>
              <a:t>What further research and investigation would you like to undertake after reading the article? </a:t>
            </a:r>
            <a:endParaRPr lang="en-US" dirty="0"/>
          </a:p>
          <a:p>
            <a:endParaRPr lang="en-GB" sz="2800" dirty="0" smtClean="0"/>
          </a:p>
          <a:p>
            <a:endParaRPr lang="en-GB" sz="2800" dirty="0"/>
          </a:p>
        </p:txBody>
      </p:sp>
      <p:sp>
        <p:nvSpPr>
          <p:cNvPr id="4" name="TextBox 3"/>
          <p:cNvSpPr txBox="1"/>
          <p:nvPr/>
        </p:nvSpPr>
        <p:spPr>
          <a:xfrm>
            <a:off x="9018270" y="4030270"/>
            <a:ext cx="2560320" cy="646331"/>
          </a:xfrm>
          <a:prstGeom prst="rect">
            <a:avLst/>
          </a:prstGeom>
          <a:noFill/>
        </p:spPr>
        <p:txBody>
          <a:bodyPr wrap="square" rtlCol="0">
            <a:spAutoFit/>
          </a:bodyPr>
          <a:lstStyle/>
          <a:p>
            <a:r>
              <a:rPr lang="en-GB" dirty="0" smtClean="0"/>
              <a:t>Individual work – no need to submit your answers.</a:t>
            </a:r>
            <a:endParaRPr lang="en-GB" dirty="0"/>
          </a:p>
        </p:txBody>
      </p:sp>
    </p:spTree>
    <p:extLst>
      <p:ext uri="{BB962C8B-B14F-4D97-AF65-F5344CB8AC3E}">
        <p14:creationId xmlns:p14="http://schemas.microsoft.com/office/powerpoint/2010/main" val="152341587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5" name="Content Placeholder 4"/>
          <p:cNvSpPr>
            <a:spLocks noGrp="1"/>
          </p:cNvSpPr>
          <p:nvPr>
            <p:ph idx="1"/>
          </p:nvPr>
        </p:nvSpPr>
        <p:spPr>
          <a:xfrm>
            <a:off x="1024128" y="1977390"/>
            <a:ext cx="10623042" cy="4331970"/>
          </a:xfrm>
        </p:spPr>
        <p:txBody>
          <a:bodyPr>
            <a:normAutofit fontScale="92500"/>
          </a:bodyPr>
          <a:lstStyle/>
          <a:p>
            <a:r>
              <a:rPr lang="en-GB" sz="4000" dirty="0" smtClean="0"/>
              <a:t>Go back to the ‘Elements’ of Music’ scheme of work</a:t>
            </a:r>
            <a:r>
              <a:rPr lang="en-GB" sz="4000" dirty="0" smtClean="0"/>
              <a:t>.</a:t>
            </a:r>
          </a:p>
          <a:p>
            <a:r>
              <a:rPr lang="en-GB" sz="4000" dirty="0" smtClean="0"/>
              <a:t>Consider how you would be able to improve it.</a:t>
            </a:r>
          </a:p>
          <a:p>
            <a:endParaRPr lang="en-GB" sz="4000" dirty="0" smtClean="0"/>
          </a:p>
          <a:p>
            <a:r>
              <a:rPr lang="en-GB" sz="4000" dirty="0" smtClean="0"/>
              <a:t>Your task is to write an 8 lesson unit of work based on the Elements of Music using all, some or none of the lessons that have been suggested in the ‘Elements of Music’ scheme that has been shared with you.</a:t>
            </a:r>
          </a:p>
          <a:p>
            <a:pPr marL="0" indent="0">
              <a:buNone/>
            </a:pP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396337009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p:txBody>
          <a:bodyPr>
            <a:normAutofit fontScale="92500" lnSpcReduction="10000"/>
          </a:bodyPr>
          <a:lstStyle/>
          <a:p>
            <a:r>
              <a:rPr lang="en-GB" sz="4000" dirty="0"/>
              <a:t>You can:</a:t>
            </a:r>
          </a:p>
          <a:p>
            <a:r>
              <a:rPr lang="en-GB" sz="4000" dirty="0"/>
              <a:t>Add lessons to the ones suggested</a:t>
            </a:r>
          </a:p>
          <a:p>
            <a:r>
              <a:rPr lang="en-GB" sz="4000" dirty="0"/>
              <a:t>Alter the content of some/all of the lessons that are suggested</a:t>
            </a:r>
          </a:p>
          <a:p>
            <a:r>
              <a:rPr lang="en-GB" sz="4000" dirty="0"/>
              <a:t>Choose some of the lessons to stay in your unit of work and write new </a:t>
            </a:r>
            <a:r>
              <a:rPr lang="en-GB" sz="4000" dirty="0" smtClean="0"/>
              <a:t>ones to go with them</a:t>
            </a:r>
            <a:endParaRPr lang="en-GB" sz="4000" dirty="0"/>
          </a:p>
          <a:p>
            <a:r>
              <a:rPr lang="en-GB" sz="4000" dirty="0"/>
              <a:t>Start </a:t>
            </a:r>
            <a:r>
              <a:rPr lang="en-GB" sz="4000" dirty="0" smtClean="0"/>
              <a:t>from scratch!</a:t>
            </a:r>
            <a:endParaRPr lang="en-GB" sz="4000" dirty="0"/>
          </a:p>
          <a:p>
            <a:endParaRPr lang="en-GB" dirty="0"/>
          </a:p>
        </p:txBody>
      </p:sp>
    </p:spTree>
    <p:extLst>
      <p:ext uri="{BB962C8B-B14F-4D97-AF65-F5344CB8AC3E}">
        <p14:creationId xmlns:p14="http://schemas.microsoft.com/office/powerpoint/2010/main" val="38804020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p:txBody>
      </p:sp>
    </p:spTree>
    <p:extLst>
      <p:ext uri="{BB962C8B-B14F-4D97-AF65-F5344CB8AC3E}">
        <p14:creationId xmlns:p14="http://schemas.microsoft.com/office/powerpoint/2010/main" val="21853731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a:p>
            <a:endParaRPr lang="en-GB" sz="3000" dirty="0" smtClean="0"/>
          </a:p>
        </p:txBody>
      </p:sp>
      <p:sp>
        <p:nvSpPr>
          <p:cNvPr id="5" name="Rounded Rectangle 4"/>
          <p:cNvSpPr/>
          <p:nvPr/>
        </p:nvSpPr>
        <p:spPr>
          <a:xfrm>
            <a:off x="7155180" y="1335024"/>
            <a:ext cx="4583430" cy="39433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000" dirty="0"/>
              <a:t>How will you explain any key concepts in a manner in which pupils will understand?</a:t>
            </a:r>
            <a:endParaRPr lang="en-GB" sz="4000" dirty="0"/>
          </a:p>
        </p:txBody>
      </p:sp>
      <p:sp>
        <p:nvSpPr>
          <p:cNvPr id="6" name="TextBox 5"/>
          <p:cNvSpPr txBox="1"/>
          <p:nvPr/>
        </p:nvSpPr>
        <p:spPr>
          <a:xfrm>
            <a:off x="811530" y="5394960"/>
            <a:ext cx="6343650" cy="630942"/>
          </a:xfrm>
          <a:prstGeom prst="rect">
            <a:avLst/>
          </a:prstGeom>
          <a:noFill/>
        </p:spPr>
        <p:txBody>
          <a:bodyPr wrap="square" rtlCol="0">
            <a:spAutoFit/>
          </a:bodyPr>
          <a:lstStyle/>
          <a:p>
            <a:r>
              <a:rPr lang="en-GB" sz="3500" dirty="0" smtClean="0"/>
              <a:t>Refer to the Listening Task!</a:t>
            </a:r>
            <a:endParaRPr lang="en-GB" dirty="0"/>
          </a:p>
        </p:txBody>
      </p:sp>
    </p:spTree>
    <p:extLst>
      <p:ext uri="{BB962C8B-B14F-4D97-AF65-F5344CB8AC3E}">
        <p14:creationId xmlns:p14="http://schemas.microsoft.com/office/powerpoint/2010/main" val="34149284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a:p>
            <a:r>
              <a:rPr lang="en-GB" sz="3000" dirty="0" smtClean="0"/>
              <a:t>Coherent</a:t>
            </a:r>
            <a:endParaRPr lang="en-GB" sz="3000" dirty="0"/>
          </a:p>
        </p:txBody>
      </p:sp>
    </p:spTree>
    <p:extLst>
      <p:ext uri="{BB962C8B-B14F-4D97-AF65-F5344CB8AC3E}">
        <p14:creationId xmlns:p14="http://schemas.microsoft.com/office/powerpoint/2010/main" val="22351395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a:p>
            <a:r>
              <a:rPr lang="en-GB" sz="3000" dirty="0"/>
              <a:t>Coherent</a:t>
            </a:r>
          </a:p>
          <a:p>
            <a:endParaRPr lang="en-GB" sz="3000" dirty="0" smtClean="0"/>
          </a:p>
          <a:p>
            <a:endParaRPr lang="en-GB" sz="3000" dirty="0" smtClean="0"/>
          </a:p>
        </p:txBody>
      </p:sp>
      <p:sp>
        <p:nvSpPr>
          <p:cNvPr id="5" name="Rounded Rectangle 4"/>
          <p:cNvSpPr/>
          <p:nvPr/>
        </p:nvSpPr>
        <p:spPr>
          <a:xfrm>
            <a:off x="7155180" y="1335024"/>
            <a:ext cx="4583430" cy="39433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000" dirty="0"/>
              <a:t>How will </a:t>
            </a:r>
            <a:r>
              <a:rPr lang="en-GB" sz="4000" dirty="0" smtClean="0"/>
              <a:t>you ensure that the unit </a:t>
            </a:r>
            <a:r>
              <a:rPr lang="en-GB" sz="4000" dirty="0"/>
              <a:t>makes sense from one lesson to the next</a:t>
            </a:r>
            <a:r>
              <a:rPr lang="en-GB" sz="4000" dirty="0" smtClean="0"/>
              <a:t>?</a:t>
            </a:r>
            <a:endParaRPr lang="en-GB" sz="4000" dirty="0"/>
          </a:p>
        </p:txBody>
      </p:sp>
    </p:spTree>
    <p:extLst>
      <p:ext uri="{BB962C8B-B14F-4D97-AF65-F5344CB8AC3E}">
        <p14:creationId xmlns:p14="http://schemas.microsoft.com/office/powerpoint/2010/main" val="7482244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a:p>
            <a:r>
              <a:rPr lang="en-GB" sz="3000" dirty="0" smtClean="0"/>
              <a:t>Coherent </a:t>
            </a:r>
          </a:p>
          <a:p>
            <a:r>
              <a:rPr lang="en-GB" sz="3000" dirty="0" smtClean="0"/>
              <a:t>Progressive</a:t>
            </a:r>
            <a:endParaRPr lang="en-GB" sz="3000" dirty="0"/>
          </a:p>
        </p:txBody>
      </p:sp>
    </p:spTree>
    <p:extLst>
      <p:ext uri="{BB962C8B-B14F-4D97-AF65-F5344CB8AC3E}">
        <p14:creationId xmlns:p14="http://schemas.microsoft.com/office/powerpoint/2010/main" val="4980115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a:p>
            <a:r>
              <a:rPr lang="en-GB" sz="3000" dirty="0" smtClean="0"/>
              <a:t>Coherent </a:t>
            </a:r>
            <a:endParaRPr lang="en-GB" sz="3000" dirty="0"/>
          </a:p>
          <a:p>
            <a:r>
              <a:rPr lang="en-GB" sz="3000" dirty="0"/>
              <a:t>Progressive</a:t>
            </a:r>
          </a:p>
          <a:p>
            <a:endParaRPr lang="en-GB" sz="3000" dirty="0" smtClean="0"/>
          </a:p>
          <a:p>
            <a:endParaRPr lang="en-GB" sz="3000" dirty="0" smtClean="0"/>
          </a:p>
        </p:txBody>
      </p:sp>
      <p:sp>
        <p:nvSpPr>
          <p:cNvPr id="5" name="Rounded Rectangle 4"/>
          <p:cNvSpPr/>
          <p:nvPr/>
        </p:nvSpPr>
        <p:spPr>
          <a:xfrm>
            <a:off x="7155180" y="1335024"/>
            <a:ext cx="4583430" cy="39433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000" dirty="0"/>
              <a:t>How will </a:t>
            </a:r>
            <a:r>
              <a:rPr lang="en-GB" sz="4000" dirty="0" smtClean="0"/>
              <a:t>you ensure that </a:t>
            </a:r>
            <a:r>
              <a:rPr lang="en-GB" sz="4000" dirty="0"/>
              <a:t>that the skills are developed in a progressive </a:t>
            </a:r>
            <a:r>
              <a:rPr lang="en-GB" sz="4000" dirty="0" smtClean="0"/>
              <a:t>manner</a:t>
            </a:r>
            <a:endParaRPr lang="en-GB" sz="4000" dirty="0"/>
          </a:p>
        </p:txBody>
      </p:sp>
      <p:cxnSp>
        <p:nvCxnSpPr>
          <p:cNvPr id="6" name="Straight Arrow Connector 5"/>
          <p:cNvCxnSpPr/>
          <p:nvPr/>
        </p:nvCxnSpPr>
        <p:spPr>
          <a:xfrm flipH="1">
            <a:off x="4857750" y="2834640"/>
            <a:ext cx="2514600" cy="21602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468630" y="5021770"/>
            <a:ext cx="6526530" cy="1477328"/>
          </a:xfrm>
          <a:prstGeom prst="rect">
            <a:avLst/>
          </a:prstGeom>
          <a:noFill/>
        </p:spPr>
        <p:txBody>
          <a:bodyPr wrap="square" rtlCol="0">
            <a:spAutoFit/>
          </a:bodyPr>
          <a:lstStyle/>
          <a:p>
            <a:r>
              <a:rPr lang="en-GB" sz="3000" dirty="0" smtClean="0"/>
              <a:t>i.e</a:t>
            </a:r>
            <a:r>
              <a:rPr lang="en-GB" sz="3000" dirty="0"/>
              <a:t>. that you don’t expect pupils to write a symphony before you have taught them what a crotchet is!</a:t>
            </a:r>
          </a:p>
        </p:txBody>
      </p:sp>
    </p:spTree>
    <p:extLst>
      <p:ext uri="{BB962C8B-B14F-4D97-AF65-F5344CB8AC3E}">
        <p14:creationId xmlns:p14="http://schemas.microsoft.com/office/powerpoint/2010/main" val="33583107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a:p>
            <a:r>
              <a:rPr lang="en-GB" sz="3000" dirty="0" smtClean="0"/>
              <a:t>Coherent </a:t>
            </a:r>
          </a:p>
          <a:p>
            <a:r>
              <a:rPr lang="en-GB" sz="3000" dirty="0" smtClean="0"/>
              <a:t>Progressive </a:t>
            </a:r>
          </a:p>
          <a:p>
            <a:r>
              <a:rPr lang="en-GB" sz="3000" dirty="0" smtClean="0"/>
              <a:t>Logical </a:t>
            </a:r>
            <a:endParaRPr lang="en-GB" sz="3000" dirty="0"/>
          </a:p>
        </p:txBody>
      </p:sp>
    </p:spTree>
    <p:extLst>
      <p:ext uri="{BB962C8B-B14F-4D97-AF65-F5344CB8AC3E}">
        <p14:creationId xmlns:p14="http://schemas.microsoft.com/office/powerpoint/2010/main" val="38192702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468630" y="2286000"/>
            <a:ext cx="11407140" cy="4023360"/>
          </a:xfrm>
        </p:spPr>
        <p:txBody>
          <a:bodyPr>
            <a:noAutofit/>
          </a:bodyPr>
          <a:lstStyle/>
          <a:p>
            <a:r>
              <a:rPr lang="en-GB" sz="3000" dirty="0" smtClean="0"/>
              <a:t>Try to ensure that the unit of work is:</a:t>
            </a:r>
          </a:p>
          <a:p>
            <a:r>
              <a:rPr lang="en-GB" sz="3000" dirty="0" smtClean="0"/>
              <a:t>Interesting!</a:t>
            </a:r>
          </a:p>
          <a:p>
            <a:r>
              <a:rPr lang="en-GB" sz="3000" dirty="0" smtClean="0"/>
              <a:t>Coherent </a:t>
            </a:r>
            <a:endParaRPr lang="en-GB" sz="3000" dirty="0"/>
          </a:p>
          <a:p>
            <a:r>
              <a:rPr lang="en-GB" sz="3000" dirty="0"/>
              <a:t>Progressive</a:t>
            </a:r>
          </a:p>
          <a:p>
            <a:endParaRPr lang="en-GB" sz="3000" dirty="0" smtClean="0"/>
          </a:p>
          <a:p>
            <a:endParaRPr lang="en-GB" sz="3000" dirty="0" smtClean="0"/>
          </a:p>
        </p:txBody>
      </p:sp>
      <p:sp>
        <p:nvSpPr>
          <p:cNvPr id="5" name="Rounded Rectangle 4"/>
          <p:cNvSpPr/>
          <p:nvPr/>
        </p:nvSpPr>
        <p:spPr>
          <a:xfrm>
            <a:off x="7155180" y="1335024"/>
            <a:ext cx="4583430" cy="39433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4000" dirty="0"/>
              <a:t>How will </a:t>
            </a:r>
            <a:r>
              <a:rPr lang="en-GB" sz="4000" dirty="0" smtClean="0"/>
              <a:t>you ensure that that </a:t>
            </a:r>
            <a:r>
              <a:rPr lang="en-GB" sz="4000" dirty="0"/>
              <a:t>the activities move logically from one to </a:t>
            </a:r>
            <a:r>
              <a:rPr lang="en-GB" sz="4000" dirty="0" smtClean="0"/>
              <a:t>another</a:t>
            </a:r>
            <a:endParaRPr lang="en-GB" sz="4000" dirty="0"/>
          </a:p>
        </p:txBody>
      </p:sp>
      <p:cxnSp>
        <p:nvCxnSpPr>
          <p:cNvPr id="6" name="Straight Arrow Connector 5"/>
          <p:cNvCxnSpPr/>
          <p:nvPr/>
        </p:nvCxnSpPr>
        <p:spPr>
          <a:xfrm flipH="1">
            <a:off x="4857750" y="2834640"/>
            <a:ext cx="2514600" cy="21602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468630" y="4824371"/>
            <a:ext cx="10618470" cy="1708160"/>
          </a:xfrm>
          <a:prstGeom prst="rect">
            <a:avLst/>
          </a:prstGeom>
          <a:noFill/>
        </p:spPr>
        <p:txBody>
          <a:bodyPr wrap="square" rtlCol="0">
            <a:spAutoFit/>
          </a:bodyPr>
          <a:lstStyle/>
          <a:p>
            <a:r>
              <a:rPr lang="en-GB" sz="3500" dirty="0"/>
              <a:t>i.e. that you don’t start with something </a:t>
            </a:r>
            <a:endParaRPr lang="en-GB" sz="3500" dirty="0" smtClean="0"/>
          </a:p>
          <a:p>
            <a:r>
              <a:rPr lang="en-GB" sz="3500" dirty="0" smtClean="0"/>
              <a:t>that </a:t>
            </a:r>
            <a:r>
              <a:rPr lang="en-GB" sz="3500" dirty="0"/>
              <a:t>needs background knowledge in order for pupils to be able to </a:t>
            </a:r>
            <a:r>
              <a:rPr lang="en-GB" sz="3500" dirty="0" smtClean="0"/>
              <a:t>complete it</a:t>
            </a:r>
            <a:endParaRPr lang="en-GB" sz="3500" dirty="0"/>
          </a:p>
        </p:txBody>
      </p:sp>
    </p:spTree>
    <p:extLst>
      <p:ext uri="{BB962C8B-B14F-4D97-AF65-F5344CB8AC3E}">
        <p14:creationId xmlns:p14="http://schemas.microsoft.com/office/powerpoint/2010/main" val="122343129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a:xfrm>
            <a:off x="777240" y="1965960"/>
            <a:ext cx="11098530" cy="4343400"/>
          </a:xfrm>
        </p:spPr>
        <p:txBody>
          <a:bodyPr>
            <a:noAutofit/>
          </a:bodyPr>
          <a:lstStyle/>
          <a:p>
            <a:r>
              <a:rPr lang="en-GB" sz="3000" dirty="0" smtClean="0"/>
              <a:t>You can work:</a:t>
            </a:r>
          </a:p>
          <a:p>
            <a:r>
              <a:rPr lang="en-GB" sz="3000" dirty="0" smtClean="0"/>
              <a:t>Individually OR</a:t>
            </a:r>
            <a:r>
              <a:rPr lang="en-GB" sz="3000" dirty="0"/>
              <a:t> </a:t>
            </a:r>
            <a:r>
              <a:rPr lang="en-GB" sz="3000" dirty="0" smtClean="0"/>
              <a:t>as a pair </a:t>
            </a:r>
          </a:p>
          <a:p>
            <a:r>
              <a:rPr lang="en-GB" sz="3000" dirty="0" smtClean="0"/>
              <a:t>(you could set up a shared document using OneDrive / Teams).</a:t>
            </a:r>
          </a:p>
          <a:p>
            <a:pPr marL="0" indent="0">
              <a:buNone/>
            </a:pPr>
            <a:endParaRPr lang="en-GB" sz="3000" dirty="0" smtClean="0"/>
          </a:p>
          <a:p>
            <a:pPr marL="0" indent="0">
              <a:buNone/>
            </a:pPr>
            <a:endParaRPr lang="en-GB" sz="3000" dirty="0" smtClean="0"/>
          </a:p>
          <a:p>
            <a:r>
              <a:rPr lang="en-GB" sz="3000" dirty="0"/>
              <a:t>Set out your work using the document ’Musical Elements Unit of Work</a:t>
            </a:r>
            <a:r>
              <a:rPr lang="en-GB" sz="3000" dirty="0" smtClean="0"/>
              <a:t>’ in the ‘Shared Documents’.  </a:t>
            </a:r>
            <a:endParaRPr lang="en-GB" sz="3000" dirty="0"/>
          </a:p>
          <a:p>
            <a:r>
              <a:rPr lang="en-GB" sz="3000" dirty="0"/>
              <a:t>Please save a copy onto your </a:t>
            </a:r>
            <a:r>
              <a:rPr lang="en-GB" sz="3000" dirty="0" smtClean="0"/>
              <a:t>desktop before you type on it.</a:t>
            </a:r>
            <a:endParaRPr lang="en-GB" sz="3000" dirty="0"/>
          </a:p>
          <a:p>
            <a:pPr marL="0" indent="0">
              <a:buNone/>
            </a:pPr>
            <a:endParaRPr lang="en-GB" sz="3000" dirty="0" smtClean="0"/>
          </a:p>
        </p:txBody>
      </p:sp>
    </p:spTree>
    <p:extLst>
      <p:ext uri="{BB962C8B-B14F-4D97-AF65-F5344CB8AC3E}">
        <p14:creationId xmlns:p14="http://schemas.microsoft.com/office/powerpoint/2010/main" val="4489493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p:txBody>
          <a:bodyPr>
            <a:normAutofit/>
          </a:bodyPr>
          <a:lstStyle/>
          <a:p>
            <a:r>
              <a:rPr lang="en-GB" sz="4000" dirty="0"/>
              <a:t>Please submit your work to the folder ‘Musical Elements Schemes of Work’ in ’Shared Documents’ before next Friday’s session.</a:t>
            </a:r>
            <a:endParaRPr lang="en-GB" sz="4000" dirty="0"/>
          </a:p>
        </p:txBody>
      </p:sp>
    </p:spTree>
    <p:extLst>
      <p:ext uri="{BB962C8B-B14F-4D97-AF65-F5344CB8AC3E}">
        <p14:creationId xmlns:p14="http://schemas.microsoft.com/office/powerpoint/2010/main" val="24099007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74320" y="3806190"/>
            <a:ext cx="10469881" cy="2503170"/>
          </a:xfrm>
        </p:spPr>
        <p:txBody>
          <a:bodyPr>
            <a:normAutofit lnSpcReduction="10000"/>
          </a:bodyPr>
          <a:lstStyle/>
          <a:p>
            <a:endParaRPr lang="en-GB" dirty="0" smtClean="0"/>
          </a:p>
          <a:p>
            <a:endParaRPr lang="en-GB" dirty="0"/>
          </a:p>
          <a:p>
            <a:endParaRPr lang="en-GB" dirty="0" smtClean="0"/>
          </a:p>
          <a:p>
            <a:endParaRPr lang="en-GB" dirty="0"/>
          </a:p>
          <a:p>
            <a:r>
              <a:rPr lang="en-GB" dirty="0"/>
              <a:t>Ofsted (unknown date) Music in schools: promoting good practice 2 Guidance for teachers, headteachers and music hub leaders</a:t>
            </a:r>
          </a:p>
          <a:p>
            <a:endParaRPr lang="en-GB" dirty="0"/>
          </a:p>
        </p:txBody>
      </p:sp>
      <p:sp>
        <p:nvSpPr>
          <p:cNvPr id="4" name="Oval Callout 3"/>
          <p:cNvSpPr/>
          <p:nvPr/>
        </p:nvSpPr>
        <p:spPr>
          <a:xfrm>
            <a:off x="2194560" y="297180"/>
            <a:ext cx="9212580" cy="4389120"/>
          </a:xfrm>
          <a:prstGeom prst="wedgeEllipseCallout">
            <a:avLst>
              <a:gd name="adj1" fmla="val -40560"/>
              <a:gd name="adj2" fmla="val 6744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000" dirty="0"/>
              <a:t>“Remember – pupils should be increasing their knowledge </a:t>
            </a:r>
            <a:r>
              <a:rPr lang="en-GB" sz="3000" b="1" dirty="0"/>
              <a:t>of </a:t>
            </a:r>
            <a:r>
              <a:rPr lang="en-GB" sz="3000" dirty="0"/>
              <a:t>music through engagement with musical sound, supported by acquiring further verbal knowledge </a:t>
            </a:r>
            <a:r>
              <a:rPr lang="en-GB" sz="3000" b="1" dirty="0"/>
              <a:t>about</a:t>
            </a:r>
            <a:r>
              <a:rPr lang="en-GB" sz="3000" dirty="0"/>
              <a:t> music.”</a:t>
            </a:r>
          </a:p>
        </p:txBody>
      </p:sp>
    </p:spTree>
    <p:extLst>
      <p:ext uri="{BB962C8B-B14F-4D97-AF65-F5344CB8AC3E}">
        <p14:creationId xmlns:p14="http://schemas.microsoft.com/office/powerpoint/2010/main" val="29060335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10497312" cy="1499616"/>
          </a:xfrm>
        </p:spPr>
        <p:txBody>
          <a:bodyPr/>
          <a:lstStyle/>
          <a:p>
            <a:r>
              <a:rPr lang="en-GB" dirty="0" smtClean="0"/>
              <a:t>Optional Task - Planning </a:t>
            </a:r>
            <a:r>
              <a:rPr lang="en-GB" dirty="0" smtClean="0"/>
              <a:t>a lesson sequence</a:t>
            </a:r>
            <a:endParaRPr lang="en-GB" dirty="0"/>
          </a:p>
        </p:txBody>
      </p:sp>
      <p:sp>
        <p:nvSpPr>
          <p:cNvPr id="3" name="Content Placeholder 2"/>
          <p:cNvSpPr>
            <a:spLocks noGrp="1"/>
          </p:cNvSpPr>
          <p:nvPr>
            <p:ph idx="1"/>
          </p:nvPr>
        </p:nvSpPr>
        <p:spPr/>
        <p:txBody>
          <a:bodyPr/>
          <a:lstStyle/>
          <a:p>
            <a:r>
              <a:rPr lang="en-GB" dirty="0">
                <a:hlinkClick r:id="rId2"/>
              </a:rPr>
              <a:t>https://teacherhead.com/2013/06/16/planning-a-lesson-sequence-observing-a-lesson-sequence/</a:t>
            </a:r>
            <a:endParaRPr lang="en-GB" dirty="0"/>
          </a:p>
        </p:txBody>
      </p:sp>
    </p:spTree>
    <p:extLst>
      <p:ext uri="{BB962C8B-B14F-4D97-AF65-F5344CB8AC3E}">
        <p14:creationId xmlns:p14="http://schemas.microsoft.com/office/powerpoint/2010/main" val="11023049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listening</a:t>
            </a:r>
            <a:endParaRPr lang="en-GB" dirty="0"/>
          </a:p>
        </p:txBody>
      </p:sp>
      <p:sp>
        <p:nvSpPr>
          <p:cNvPr id="3" name="Content Placeholder 2"/>
          <p:cNvSpPr>
            <a:spLocks noGrp="1"/>
          </p:cNvSpPr>
          <p:nvPr>
            <p:ph idx="1"/>
          </p:nvPr>
        </p:nvSpPr>
        <p:spPr/>
        <p:txBody>
          <a:bodyPr/>
          <a:lstStyle/>
          <a:p>
            <a:r>
              <a:rPr lang="en-GB" dirty="0" smtClean="0"/>
              <a:t>Listen to this for inspiration!:</a:t>
            </a:r>
            <a:endParaRPr lang="en-GB" dirty="0"/>
          </a:p>
          <a:p>
            <a:pPr marL="0" indent="0">
              <a:buNone/>
            </a:pPr>
            <a:endParaRPr lang="en-GB" dirty="0">
              <a:hlinkClick r:id="rId2"/>
            </a:endParaRPr>
          </a:p>
          <a:p>
            <a:r>
              <a:rPr lang="en-GB" sz="3000" dirty="0" smtClean="0">
                <a:hlinkClick r:id="rId2"/>
              </a:rPr>
              <a:t>https</a:t>
            </a:r>
            <a:r>
              <a:rPr lang="en-GB" sz="3000" dirty="0">
                <a:hlinkClick r:id="rId2"/>
              </a:rPr>
              <a:t>://</a:t>
            </a:r>
            <a:r>
              <a:rPr lang="en-GB" sz="3000" dirty="0" smtClean="0">
                <a:hlinkClick r:id="rId2"/>
              </a:rPr>
              <a:t>www.youtube.com/watch?v=3Uvv4PU0lSs&amp;list=RDQMQR9uW_ZJLCI&amp;start_radio=1</a:t>
            </a:r>
            <a:endParaRPr lang="en-GB" sz="3000" dirty="0" smtClean="0"/>
          </a:p>
          <a:p>
            <a:pPr marL="310896" lvl="2" indent="0">
              <a:buNone/>
            </a:pPr>
            <a:endParaRPr lang="en-GB" sz="3000" dirty="0"/>
          </a:p>
          <a:p>
            <a:pPr marL="310896" lvl="2" indent="0">
              <a:buNone/>
            </a:pPr>
            <a:endParaRPr lang="en-GB" sz="3000" dirty="0" smtClean="0"/>
          </a:p>
          <a:p>
            <a:pPr marL="310896" lvl="2" indent="0">
              <a:buNone/>
            </a:pPr>
            <a:r>
              <a:rPr lang="en-GB" sz="3000" dirty="0"/>
              <a:t>	</a:t>
            </a:r>
            <a:r>
              <a:rPr lang="en-GB" sz="3000" dirty="0" smtClean="0"/>
              <a:t>						</a:t>
            </a:r>
            <a:r>
              <a:rPr lang="en-GB" sz="3000" dirty="0" smtClean="0">
                <a:solidFill>
                  <a:schemeClr val="accent3"/>
                </a:solidFill>
              </a:rPr>
              <a:t>	3½ minutes</a:t>
            </a:r>
          </a:p>
          <a:p>
            <a:endParaRPr lang="en-GB" dirty="0"/>
          </a:p>
        </p:txBody>
      </p:sp>
    </p:spTree>
    <p:extLst>
      <p:ext uri="{BB962C8B-B14F-4D97-AF65-F5344CB8AC3E}">
        <p14:creationId xmlns:p14="http://schemas.microsoft.com/office/powerpoint/2010/main" val="33216200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challenge!</a:t>
            </a:r>
            <a:endParaRPr lang="en-GB" dirty="0"/>
          </a:p>
        </p:txBody>
      </p:sp>
      <p:sp>
        <p:nvSpPr>
          <p:cNvPr id="3" name="Content Placeholder 2"/>
          <p:cNvSpPr>
            <a:spLocks noGrp="1"/>
          </p:cNvSpPr>
          <p:nvPr>
            <p:ph idx="1"/>
          </p:nvPr>
        </p:nvSpPr>
        <p:spPr/>
        <p:txBody>
          <a:bodyPr>
            <a:normAutofit/>
          </a:bodyPr>
          <a:lstStyle/>
          <a:p>
            <a:r>
              <a:rPr lang="en-GB" sz="4000" dirty="0" smtClean="0"/>
              <a:t>Write a song/rap/jingle/poem/other to introduce a basic element of music to Year 7 pupils.</a:t>
            </a:r>
          </a:p>
          <a:p>
            <a:endParaRPr lang="en-GB" sz="4000" dirty="0"/>
          </a:p>
          <a:p>
            <a:r>
              <a:rPr lang="en-GB" sz="4000" dirty="0" smtClean="0"/>
              <a:t>No closing date!</a:t>
            </a:r>
            <a:endParaRPr lang="en-GB" sz="4000" dirty="0"/>
          </a:p>
        </p:txBody>
      </p:sp>
    </p:spTree>
    <p:extLst>
      <p:ext uri="{BB962C8B-B14F-4D97-AF65-F5344CB8AC3E}">
        <p14:creationId xmlns:p14="http://schemas.microsoft.com/office/powerpoint/2010/main" val="11088479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Reminder of tasks</a:t>
            </a:r>
            <a:endParaRPr lang="en-GB" dirty="0"/>
          </a:p>
        </p:txBody>
      </p:sp>
      <p:sp>
        <p:nvSpPr>
          <p:cNvPr id="3" name="Content Placeholder 2"/>
          <p:cNvSpPr>
            <a:spLocks noGrp="1"/>
          </p:cNvSpPr>
          <p:nvPr>
            <p:ph idx="1"/>
          </p:nvPr>
        </p:nvSpPr>
        <p:spPr/>
        <p:txBody>
          <a:bodyPr/>
          <a:lstStyle/>
          <a:p>
            <a:r>
              <a:rPr lang="en-GB" dirty="0" smtClean="0"/>
              <a:t>1. Read </a:t>
            </a:r>
            <a:r>
              <a:rPr lang="en-GB" dirty="0"/>
              <a:t>The Curriculum for Wales – Dispelling the Myths </a:t>
            </a:r>
            <a:r>
              <a:rPr lang="en-GB" dirty="0" smtClean="0"/>
              <a:t>Blogs.</a:t>
            </a:r>
          </a:p>
          <a:p>
            <a:r>
              <a:rPr lang="en-GB" dirty="0" smtClean="0"/>
              <a:t>2. Numeracy task </a:t>
            </a:r>
            <a:r>
              <a:rPr lang="en-GB" b="1" dirty="0" smtClean="0"/>
              <a:t>√</a:t>
            </a:r>
          </a:p>
          <a:p>
            <a:r>
              <a:rPr lang="en-GB" dirty="0" smtClean="0"/>
              <a:t>3. Read the David </a:t>
            </a:r>
            <a:r>
              <a:rPr lang="en-GB" dirty="0" err="1" smtClean="0"/>
              <a:t>Didau</a:t>
            </a:r>
            <a:r>
              <a:rPr lang="en-GB" dirty="0" smtClean="0"/>
              <a:t> blog and consider the questions</a:t>
            </a:r>
          </a:p>
          <a:p>
            <a:r>
              <a:rPr lang="en-GB" dirty="0" smtClean="0"/>
              <a:t>4. Elements of Music unit of work</a:t>
            </a:r>
          </a:p>
          <a:p>
            <a:endParaRPr lang="en-GB" b="1" dirty="0"/>
          </a:p>
          <a:p>
            <a:r>
              <a:rPr lang="en-GB" dirty="0" smtClean="0"/>
              <a:t>Optional Task – read ‘Planning a lesson sequence’.</a:t>
            </a:r>
            <a:r>
              <a:rPr lang="en-GB" b="1" dirty="0"/>
              <a:t/>
            </a:r>
            <a:br>
              <a:rPr lang="en-GB" b="1" dirty="0"/>
            </a:br>
            <a:r>
              <a:rPr lang="en-GB" dirty="0" smtClean="0"/>
              <a:t> </a:t>
            </a:r>
            <a:endParaRPr lang="en-GB" dirty="0"/>
          </a:p>
        </p:txBody>
      </p:sp>
    </p:spTree>
    <p:extLst>
      <p:ext uri="{BB962C8B-B14F-4D97-AF65-F5344CB8AC3E}">
        <p14:creationId xmlns:p14="http://schemas.microsoft.com/office/powerpoint/2010/main" val="1829892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873</TotalTime>
  <Words>4146</Words>
  <Application>Microsoft Office PowerPoint</Application>
  <PresentationFormat>Widescreen</PresentationFormat>
  <Paragraphs>394</Paragraphs>
  <Slides>56</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Arial</vt:lpstr>
      <vt:lpstr>BatangChe</vt:lpstr>
      <vt:lpstr>Calibri</vt:lpstr>
      <vt:lpstr>Tw Cen MT</vt:lpstr>
      <vt:lpstr>Tw Cen MT Condensed</vt:lpstr>
      <vt:lpstr>Wingdings 3</vt:lpstr>
      <vt:lpstr>Integral</vt:lpstr>
      <vt:lpstr>PowerPoint Presentation</vt:lpstr>
      <vt:lpstr>We will start at 9.15.   while you are waiting, have a go at this:</vt:lpstr>
      <vt:lpstr>Curriculum for wales</vt:lpstr>
      <vt:lpstr>Task 1 (reading) / Tasg 1 (darllen) The Curriculum for Wales – Dispelling the Myths  </vt:lpstr>
      <vt:lpstr>Planning and teaching / cynllunio ac addysgu </vt:lpstr>
      <vt:lpstr>Planning – Ofsted (no date:2) </vt:lpstr>
      <vt:lpstr>Task</vt:lpstr>
      <vt:lpstr>PowerPoint Presentation</vt:lpstr>
      <vt:lpstr>What is good teaching in Music?</vt:lpstr>
      <vt:lpstr>What is good teaching in Music?</vt:lpstr>
      <vt:lpstr>Task – watch the video</vt:lpstr>
      <vt:lpstr>Developing Numeracy/  Datblygu Rhifedd</vt:lpstr>
      <vt:lpstr>Numeracy</vt:lpstr>
      <vt:lpstr>Which of the AoLEs or SUBJECTS offer opportunities for learners to develop their numeracy skills? </vt:lpstr>
      <vt:lpstr>Fframweithiau’r sgiliau trawsgwricwlaidd Cross-curricular skills frameworks  </vt:lpstr>
      <vt:lpstr>Mae Cwricwlwm i Gymru yn dweud… Curriculum for Wales says…</vt:lpstr>
      <vt:lpstr>Ymchwil  /   Research</vt:lpstr>
      <vt:lpstr>Developing Numeracy/ Datblygu Rhifedd</vt:lpstr>
      <vt:lpstr>Where to find the Literacy and Numeracy Framework (LNF)</vt:lpstr>
      <vt:lpstr>PowerPoint Presentation</vt:lpstr>
      <vt:lpstr>Curriculum for Wales </vt:lpstr>
      <vt:lpstr>Articles relating to maths / numeracy</vt:lpstr>
      <vt:lpstr>On the other hand…..</vt:lpstr>
      <vt:lpstr>Ofsted (no date:2) (after 2012)</vt:lpstr>
      <vt:lpstr>Strands and elements of the Numeracy Framework</vt:lpstr>
      <vt:lpstr>PowerPoint Presentation</vt:lpstr>
      <vt:lpstr>Llinynnau ac elfennau o'r Fframwaith Rhifedd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vt:lpstr>
      <vt:lpstr>Next week… / Wythnos nesa’…</vt:lpstr>
      <vt:lpstr>Example, green shows where along the progression I feel confident with my own numeracy skills for the element ‘financial’ literacy’ </vt:lpstr>
      <vt:lpstr>PowerPoint Presentation</vt:lpstr>
      <vt:lpstr>Task 3</vt:lpstr>
      <vt:lpstr>Task 4</vt:lpstr>
      <vt:lpstr>Task 4</vt:lpstr>
      <vt:lpstr>Task 4</vt:lpstr>
      <vt:lpstr>Task 4</vt:lpstr>
      <vt:lpstr>Task 4</vt:lpstr>
      <vt:lpstr>Task 4</vt:lpstr>
      <vt:lpstr>Task 4</vt:lpstr>
      <vt:lpstr>Task 4</vt:lpstr>
      <vt:lpstr>Task 4</vt:lpstr>
      <vt:lpstr>Task 4</vt:lpstr>
      <vt:lpstr>Task 4</vt:lpstr>
      <vt:lpstr>Task 4</vt:lpstr>
      <vt:lpstr>PowerPoint Presentation</vt:lpstr>
      <vt:lpstr>Optional Task - Planning a lesson sequence</vt:lpstr>
      <vt:lpstr>listening</vt:lpstr>
      <vt:lpstr>Additional challenge!</vt:lpstr>
      <vt:lpstr>Reminder of tasks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77</cp:revision>
  <dcterms:created xsi:type="dcterms:W3CDTF">2020-09-16T07:44:49Z</dcterms:created>
  <dcterms:modified xsi:type="dcterms:W3CDTF">2020-09-24T15:05:11Z</dcterms:modified>
</cp:coreProperties>
</file>