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7"/>
  </p:notes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6" d="100"/>
          <a:sy n="116" d="100"/>
        </p:scale>
        <p:origin x="-210" y="-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820628-114F-4F67-B608-2B9FCE67AB6F}" type="datetimeFigureOut">
              <a:rPr lang="en-US" smtClean="0"/>
              <a:t>27-May-18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687518-5C64-47C6-9D81-26CEA94E7A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03074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Download to USB stick MAKE BACK UP COPIES</a:t>
            </a:r>
            <a:r>
              <a:rPr lang="en-GB" baseline="0" dirty="0" smtClean="0"/>
              <a:t>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E4D557-C257-4CB6-988E-9433AA36384C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8202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3EB47-403F-4BC3-BB54-A95703803F83}" type="datetimeFigureOut">
              <a:rPr lang="en-US" smtClean="0"/>
              <a:t>27-May-18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EE541-B894-4E85-A9D3-C17D80CA5F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625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3EB47-403F-4BC3-BB54-A95703803F83}" type="datetimeFigureOut">
              <a:rPr lang="en-US" smtClean="0"/>
              <a:t>27-May-18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EE541-B894-4E85-A9D3-C17D80CA5F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93329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3EB47-403F-4BC3-BB54-A95703803F83}" type="datetimeFigureOut">
              <a:rPr lang="en-US" smtClean="0"/>
              <a:t>27-May-18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EE541-B894-4E85-A9D3-C17D80CA5F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491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3EB47-403F-4BC3-BB54-A95703803F83}" type="datetimeFigureOut">
              <a:rPr lang="en-US" smtClean="0"/>
              <a:t>27-May-18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EE541-B894-4E85-A9D3-C17D80CA5F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92007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3EB47-403F-4BC3-BB54-A95703803F83}" type="datetimeFigureOut">
              <a:rPr lang="en-US" smtClean="0"/>
              <a:t>27-May-18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EE541-B894-4E85-A9D3-C17D80CA5F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031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3EB47-403F-4BC3-BB54-A95703803F83}" type="datetimeFigureOut">
              <a:rPr lang="en-US" smtClean="0"/>
              <a:t>27-May-18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EE541-B894-4E85-A9D3-C17D80CA5F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97565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3EB47-403F-4BC3-BB54-A95703803F83}" type="datetimeFigureOut">
              <a:rPr lang="en-US" smtClean="0"/>
              <a:t>27-May-18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EE541-B894-4E85-A9D3-C17D80CA5F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3731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3EB47-403F-4BC3-BB54-A95703803F83}" type="datetimeFigureOut">
              <a:rPr lang="en-US" smtClean="0"/>
              <a:t>27-May-18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EE541-B894-4E85-A9D3-C17D80CA5F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0911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3EB47-403F-4BC3-BB54-A95703803F83}" type="datetimeFigureOut">
              <a:rPr lang="en-US" smtClean="0"/>
              <a:t>27-May-18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EE541-B894-4E85-A9D3-C17D80CA5F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7604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3EB47-403F-4BC3-BB54-A95703803F83}" type="datetimeFigureOut">
              <a:rPr lang="en-US" smtClean="0"/>
              <a:t>27-May-18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EE541-B894-4E85-A9D3-C17D80CA5F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63297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3EB47-403F-4BC3-BB54-A95703803F83}" type="datetimeFigureOut">
              <a:rPr lang="en-US" smtClean="0"/>
              <a:t>27-May-18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EE541-B894-4E85-A9D3-C17D80CA5F7E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654062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3EB47-403F-4BC3-BB54-A95703803F83}" type="datetimeFigureOut">
              <a:rPr lang="en-US" smtClean="0"/>
              <a:t>27-May-18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EE541-B894-4E85-A9D3-C17D80CA5F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91711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3EB47-403F-4BC3-BB54-A95703803F83}" type="datetimeFigureOut">
              <a:rPr lang="en-US" smtClean="0"/>
              <a:t>27-May-18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EE541-B894-4E85-A9D3-C17D80CA5F7E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424253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3EB47-403F-4BC3-BB54-A95703803F83}" type="datetimeFigureOut">
              <a:rPr lang="en-US" smtClean="0"/>
              <a:t>27-May-18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EE541-B894-4E85-A9D3-C17D80CA5F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24352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3EB47-403F-4BC3-BB54-A95703803F83}" type="datetimeFigureOut">
              <a:rPr lang="en-US" smtClean="0"/>
              <a:t>27-May-18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EE541-B894-4E85-A9D3-C17D80CA5F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71421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3EB47-403F-4BC3-BB54-A95703803F83}" type="datetimeFigureOut">
              <a:rPr lang="en-US" smtClean="0"/>
              <a:t>27-May-18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EE541-B894-4E85-A9D3-C17D80CA5F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9064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63EB47-403F-4BC3-BB54-A95703803F83}" type="datetimeFigureOut">
              <a:rPr lang="en-US" smtClean="0"/>
              <a:t>27-May-18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B0EE541-B894-4E85-A9D3-C17D80CA5F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742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PDP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1775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Safonnau</a:t>
            </a:r>
            <a:r>
              <a:rPr lang="en-GB" dirty="0" smtClean="0"/>
              <a:t> SAC</a:t>
            </a:r>
            <a:br>
              <a:rPr lang="en-GB" dirty="0" smtClean="0"/>
            </a:br>
            <a:r>
              <a:rPr lang="en-GB" dirty="0" smtClean="0"/>
              <a:t>QTS Standards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sz="2400" dirty="0" smtClean="0"/>
              <a:t>S1: </a:t>
            </a:r>
            <a:r>
              <a:rPr lang="cy-GB" sz="2400" i="1" dirty="0"/>
              <a:t>Gwerthoedd ac arferion </a:t>
            </a:r>
            <a:r>
              <a:rPr lang="cy-GB" sz="2400" i="1" dirty="0" smtClean="0"/>
              <a:t>proffesiynol</a:t>
            </a:r>
            <a:endParaRPr lang="en-GB" sz="2400" dirty="0" smtClean="0"/>
          </a:p>
          <a:p>
            <a:r>
              <a:rPr lang="en-GB" sz="2400" dirty="0" smtClean="0"/>
              <a:t>S2</a:t>
            </a:r>
            <a:r>
              <a:rPr lang="en-GB" sz="2400" dirty="0"/>
              <a:t>: </a:t>
            </a:r>
            <a:r>
              <a:rPr lang="cy-GB" sz="2400" i="1" dirty="0"/>
              <a:t>Gwybodaeth a </a:t>
            </a:r>
            <a:r>
              <a:rPr lang="cy-GB" sz="2400" i="1" dirty="0" smtClean="0"/>
              <a:t>dealltwriaeth</a:t>
            </a:r>
            <a:endParaRPr lang="en-GB" sz="2400" dirty="0" smtClean="0"/>
          </a:p>
          <a:p>
            <a:r>
              <a:rPr lang="en-GB" sz="2400" dirty="0" smtClean="0"/>
              <a:t>S3</a:t>
            </a:r>
            <a:r>
              <a:rPr lang="en-GB" sz="2400" dirty="0"/>
              <a:t>: </a:t>
            </a:r>
            <a:r>
              <a:rPr lang="en-GB" sz="2400" i="1" dirty="0" err="1" smtClean="0"/>
              <a:t>Addysgu</a:t>
            </a:r>
            <a:endParaRPr lang="en-GB" sz="24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sz="2400" dirty="0" smtClean="0"/>
              <a:t>S1: Professional values and practice</a:t>
            </a:r>
          </a:p>
          <a:p>
            <a:r>
              <a:rPr lang="en-GB" sz="2400" dirty="0" smtClean="0"/>
              <a:t>S2: Knowledge and understanding</a:t>
            </a:r>
          </a:p>
          <a:p>
            <a:r>
              <a:rPr lang="en-GB" sz="2400" dirty="0" smtClean="0"/>
              <a:t>S3: Teaching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0045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err="1"/>
              <a:t>Proffil</a:t>
            </a:r>
            <a:r>
              <a:rPr lang="en-GB" sz="3600" dirty="0"/>
              <a:t> </a:t>
            </a:r>
            <a:r>
              <a:rPr lang="en-GB" sz="3600" dirty="0" err="1"/>
              <a:t>Datblygiad</a:t>
            </a:r>
            <a:r>
              <a:rPr lang="en-GB" sz="3600" dirty="0"/>
              <a:t> </a:t>
            </a:r>
            <a:r>
              <a:rPr lang="en-GB" sz="3600" dirty="0" err="1"/>
              <a:t>Proffesiynol</a:t>
            </a:r>
            <a:r>
              <a:rPr lang="en-GB" sz="3600" dirty="0"/>
              <a:t/>
            </a:r>
            <a:br>
              <a:rPr lang="en-GB" sz="3600" dirty="0"/>
            </a:br>
            <a:r>
              <a:rPr lang="en-GB" sz="3600" i="1" dirty="0"/>
              <a:t>Professional Development Profile </a:t>
            </a:r>
            <a:r>
              <a:rPr lang="en-GB" sz="3600" dirty="0"/>
              <a:t>(PDP)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  <a:p>
            <a:r>
              <a:rPr lang="en-GB" sz="2800" b="1" dirty="0"/>
              <a:t>PDP:</a:t>
            </a:r>
          </a:p>
          <a:p>
            <a:pPr lvl="1"/>
            <a:r>
              <a:rPr lang="en-GB" sz="2800" dirty="0" err="1" smtClean="0"/>
              <a:t>Tystiolaeth</a:t>
            </a:r>
            <a:endParaRPr lang="en-GB" sz="2800" dirty="0" smtClean="0"/>
          </a:p>
          <a:p>
            <a:pPr lvl="1"/>
            <a:r>
              <a:rPr lang="cy-GB" sz="2800" dirty="0"/>
              <a:t>Sylwadau myfyriol</a:t>
            </a:r>
            <a:r>
              <a:rPr lang="cy-GB" sz="2800" dirty="0" smtClean="0"/>
              <a:t> </a:t>
            </a:r>
            <a:endParaRPr lang="en-GB" sz="2800" i="1" dirty="0" smtClean="0"/>
          </a:p>
          <a:p>
            <a:pPr lvl="1"/>
            <a:r>
              <a:rPr lang="cy-GB" sz="2800" dirty="0" smtClean="0"/>
              <a:t>Mynegai</a:t>
            </a:r>
            <a:endParaRPr lang="en-GB" sz="2800" i="1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en-US" sz="2800" dirty="0" smtClean="0"/>
          </a:p>
          <a:p>
            <a:r>
              <a:rPr lang="en-US" sz="2800" b="1" dirty="0" smtClean="0"/>
              <a:t>PDP:</a:t>
            </a:r>
          </a:p>
          <a:p>
            <a:r>
              <a:rPr lang="en-GB" sz="2800" dirty="0" smtClean="0"/>
              <a:t>Evidence</a:t>
            </a:r>
          </a:p>
          <a:p>
            <a:r>
              <a:rPr lang="en-GB" sz="2800" dirty="0" smtClean="0"/>
              <a:t>Reflective comments </a:t>
            </a:r>
          </a:p>
          <a:p>
            <a:r>
              <a:rPr lang="cy-GB" sz="2800" dirty="0" smtClean="0"/>
              <a:t>I</a:t>
            </a:r>
            <a:r>
              <a:rPr lang="en-GB" sz="2800" dirty="0" err="1" smtClean="0"/>
              <a:t>ndex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79497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Fformat</a:t>
            </a:r>
            <a:r>
              <a:rPr lang="en-GB" dirty="0" smtClean="0"/>
              <a:t>/Format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5348" y="1556792"/>
            <a:ext cx="3088109" cy="4752528"/>
          </a:xfrm>
        </p:spPr>
        <p:txBody>
          <a:bodyPr>
            <a:normAutofit/>
          </a:bodyPr>
          <a:lstStyle/>
          <a:p>
            <a:r>
              <a:rPr lang="en-GB" dirty="0"/>
              <a:t>S1: </a:t>
            </a:r>
            <a:r>
              <a:rPr lang="cy-GB" i="1" dirty="0"/>
              <a:t>Gwerthoedd ac arferion </a:t>
            </a:r>
            <a:r>
              <a:rPr lang="cy-GB" i="1" dirty="0" smtClean="0"/>
              <a:t>proffesiynol</a:t>
            </a:r>
            <a:endParaRPr lang="en-GB" dirty="0" smtClean="0"/>
          </a:p>
          <a:p>
            <a:pPr marL="0" indent="0">
              <a:spcBef>
                <a:spcPts val="10"/>
              </a:spcBef>
              <a:spcAft>
                <a:spcPts val="10"/>
              </a:spcAft>
              <a:buNone/>
            </a:pPr>
            <a:endParaRPr lang="en-GB" sz="1000" dirty="0"/>
          </a:p>
          <a:p>
            <a:pPr marL="0" indent="0">
              <a:spcBef>
                <a:spcPts val="10"/>
              </a:spcBef>
              <a:spcAft>
                <a:spcPts val="10"/>
              </a:spcAft>
              <a:buNone/>
            </a:pPr>
            <a:r>
              <a:rPr lang="en-GB" b="1" dirty="0" err="1" smtClean="0"/>
              <a:t>Tystiolaeth</a:t>
            </a:r>
            <a:r>
              <a:rPr lang="en-GB" b="1" dirty="0"/>
              <a:t>: </a:t>
            </a:r>
          </a:p>
          <a:p>
            <a:pPr>
              <a:spcBef>
                <a:spcPts val="10"/>
              </a:spcBef>
              <a:spcAft>
                <a:spcPts val="10"/>
              </a:spcAft>
            </a:pPr>
            <a:r>
              <a:rPr lang="en-GB" dirty="0" err="1"/>
              <a:t>Rhowch</a:t>
            </a:r>
            <a:r>
              <a:rPr lang="en-GB" dirty="0"/>
              <a:t> y </a:t>
            </a:r>
            <a:r>
              <a:rPr lang="en-GB" dirty="0" err="1"/>
              <a:t>dyddiad</a:t>
            </a:r>
            <a:r>
              <a:rPr lang="en-GB" dirty="0"/>
              <a:t> a </a:t>
            </a:r>
            <a:r>
              <a:rPr lang="en-GB" dirty="0" err="1"/>
              <a:t>nodwch</a:t>
            </a:r>
            <a:r>
              <a:rPr lang="en-GB" dirty="0"/>
              <a:t> </a:t>
            </a:r>
            <a:r>
              <a:rPr lang="en-GB" b="1" dirty="0" err="1"/>
              <a:t>hyd</a:t>
            </a:r>
            <a:r>
              <a:rPr lang="en-GB" b="1" dirty="0"/>
              <a:t> at 3 darn </a:t>
            </a:r>
            <a:r>
              <a:rPr lang="en-GB" dirty="0"/>
              <a:t>o </a:t>
            </a:r>
            <a:r>
              <a:rPr lang="en-GB" dirty="0" err="1"/>
              <a:t>dystiolaeth</a:t>
            </a:r>
            <a:r>
              <a:rPr lang="en-GB" dirty="0"/>
              <a:t> </a:t>
            </a:r>
            <a:r>
              <a:rPr lang="en-GB" dirty="0" err="1"/>
              <a:t>sy’n</a:t>
            </a:r>
            <a:r>
              <a:rPr lang="en-GB" dirty="0"/>
              <a:t> </a:t>
            </a:r>
            <a:r>
              <a:rPr lang="en-GB" dirty="0" err="1"/>
              <a:t>dangos</a:t>
            </a:r>
            <a:r>
              <a:rPr lang="en-GB" dirty="0"/>
              <a:t> </a:t>
            </a:r>
            <a:r>
              <a:rPr lang="en-GB" dirty="0" err="1"/>
              <a:t>eich</a:t>
            </a:r>
            <a:r>
              <a:rPr lang="en-GB" dirty="0"/>
              <a:t> </a:t>
            </a:r>
            <a:r>
              <a:rPr lang="en-GB" dirty="0" err="1"/>
              <a:t>ymgysylltu</a:t>
            </a:r>
            <a:r>
              <a:rPr lang="en-GB" dirty="0"/>
              <a:t> â </a:t>
            </a:r>
            <a:r>
              <a:rPr lang="en-GB" dirty="0" err="1"/>
              <a:t>phob</a:t>
            </a:r>
            <a:r>
              <a:rPr lang="en-GB" dirty="0"/>
              <a:t> un </a:t>
            </a:r>
            <a:r>
              <a:rPr lang="en-GB" dirty="0" err="1"/>
              <a:t>o’r</a:t>
            </a:r>
            <a:r>
              <a:rPr lang="en-GB" dirty="0"/>
              <a:t> </a:t>
            </a:r>
            <a:r>
              <a:rPr lang="en-GB" dirty="0" err="1"/>
              <a:t>safonau</a:t>
            </a:r>
            <a:r>
              <a:rPr lang="en-GB" dirty="0"/>
              <a:t> SAC. </a:t>
            </a:r>
            <a:endParaRPr lang="en-GB" dirty="0" smtClean="0"/>
          </a:p>
          <a:p>
            <a:pPr marL="0" indent="0">
              <a:spcBef>
                <a:spcPts val="10"/>
              </a:spcBef>
              <a:spcAft>
                <a:spcPts val="10"/>
              </a:spcAft>
              <a:buNone/>
            </a:pPr>
            <a:endParaRPr lang="en-GB" dirty="0" smtClean="0"/>
          </a:p>
          <a:p>
            <a:pPr marL="0" indent="0">
              <a:spcBef>
                <a:spcPts val="10"/>
              </a:spcBef>
              <a:spcAft>
                <a:spcPts val="10"/>
              </a:spcAft>
              <a:buNone/>
            </a:pPr>
            <a:r>
              <a:rPr lang="en-GB" b="1" dirty="0" err="1"/>
              <a:t>Adfyfyrio</a:t>
            </a:r>
            <a:r>
              <a:rPr lang="en-GB" b="1" dirty="0"/>
              <a:t>: </a:t>
            </a:r>
          </a:p>
          <a:p>
            <a:pPr>
              <a:spcBef>
                <a:spcPts val="10"/>
              </a:spcBef>
              <a:spcAft>
                <a:spcPts val="10"/>
              </a:spcAft>
            </a:pPr>
            <a:r>
              <a:rPr lang="en-GB" dirty="0" err="1"/>
              <a:t>Dangoswch</a:t>
            </a:r>
            <a:r>
              <a:rPr lang="en-GB" dirty="0"/>
              <a:t> EFFAITH </a:t>
            </a:r>
            <a:r>
              <a:rPr lang="en-GB" dirty="0" err="1"/>
              <a:t>eich</a:t>
            </a:r>
            <a:r>
              <a:rPr lang="en-GB" dirty="0"/>
              <a:t> </a:t>
            </a:r>
            <a:r>
              <a:rPr lang="en-GB" dirty="0" err="1"/>
              <a:t>cyflawniad</a:t>
            </a:r>
            <a:r>
              <a:rPr lang="en-GB" dirty="0"/>
              <a:t> o bob un </a:t>
            </a:r>
            <a:r>
              <a:rPr lang="en-GB" dirty="0" err="1"/>
              <a:t>o’r</a:t>
            </a:r>
            <a:r>
              <a:rPr lang="en-GB" dirty="0"/>
              <a:t> </a:t>
            </a:r>
            <a:r>
              <a:rPr lang="en-GB" dirty="0" err="1"/>
              <a:t>safonau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eich</a:t>
            </a:r>
            <a:r>
              <a:rPr lang="en-GB" dirty="0"/>
              <a:t> </a:t>
            </a:r>
            <a:r>
              <a:rPr lang="en-GB" dirty="0" err="1"/>
              <a:t>arfer</a:t>
            </a:r>
            <a:r>
              <a:rPr lang="en-GB" dirty="0"/>
              <a:t> </a:t>
            </a:r>
            <a:r>
              <a:rPr lang="en-GB" dirty="0" err="1"/>
              <a:t>proffesiynol</a:t>
            </a:r>
            <a:r>
              <a:rPr lang="en-GB" dirty="0"/>
              <a:t> a </a:t>
            </a:r>
            <a:r>
              <a:rPr lang="en-GB" dirty="0" err="1"/>
              <a:t>dysgu’r</a:t>
            </a:r>
            <a:r>
              <a:rPr lang="en-GB" dirty="0"/>
              <a:t>/ </a:t>
            </a:r>
            <a:r>
              <a:rPr lang="en-GB" dirty="0" err="1"/>
              <a:t>neu</a:t>
            </a:r>
            <a:r>
              <a:rPr lang="en-GB" dirty="0"/>
              <a:t> </a:t>
            </a:r>
            <a:r>
              <a:rPr lang="en-GB" dirty="0" err="1"/>
              <a:t>ddysgu’r</a:t>
            </a:r>
            <a:r>
              <a:rPr lang="en-GB" dirty="0"/>
              <a:t> </a:t>
            </a:r>
            <a:r>
              <a:rPr lang="en-GB" dirty="0" err="1"/>
              <a:t>disgyblion</a:t>
            </a:r>
            <a:r>
              <a:rPr lang="en-GB" dirty="0"/>
              <a:t>. </a:t>
            </a:r>
            <a:endParaRPr lang="en-GB" sz="2800" dirty="0" smtClean="0"/>
          </a:p>
          <a:p>
            <a:pPr>
              <a:buNone/>
            </a:pPr>
            <a:endParaRPr lang="en-GB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10"/>
              </a:spcBef>
              <a:spcAft>
                <a:spcPts val="10"/>
              </a:spcAft>
              <a:buNone/>
            </a:pPr>
            <a:endParaRPr lang="en-GB" dirty="0"/>
          </a:p>
          <a:p>
            <a:pPr>
              <a:spcBef>
                <a:spcPts val="10"/>
              </a:spcBef>
              <a:spcAft>
                <a:spcPts val="10"/>
              </a:spcAft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1556792"/>
            <a:ext cx="3088110" cy="44845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S1: </a:t>
            </a:r>
            <a:r>
              <a:rPr lang="en-GB" dirty="0" smtClean="0"/>
              <a:t>Professional values and practice</a:t>
            </a:r>
            <a:endParaRPr lang="en-GB" b="1" dirty="0" smtClean="0"/>
          </a:p>
          <a:p>
            <a:pPr marL="0" indent="0">
              <a:buNone/>
            </a:pPr>
            <a:r>
              <a:rPr lang="en-GB" b="1" dirty="0" smtClean="0"/>
              <a:t>Evidence:</a:t>
            </a:r>
          </a:p>
          <a:p>
            <a:r>
              <a:rPr lang="en-GB" dirty="0" smtClean="0"/>
              <a:t>Please date and identify </a:t>
            </a:r>
            <a:r>
              <a:rPr lang="en-GB" b="1" dirty="0" smtClean="0"/>
              <a:t>up to 3 pieces </a:t>
            </a:r>
            <a:r>
              <a:rPr lang="en-GB" dirty="0" smtClean="0"/>
              <a:t>of evidence that indicate your engagement with each QTS standard. </a:t>
            </a:r>
          </a:p>
          <a:p>
            <a:pPr marL="0" indent="0">
              <a:buNone/>
            </a:pPr>
            <a:endParaRPr lang="en-GB" sz="1100" dirty="0" smtClean="0"/>
          </a:p>
          <a:p>
            <a:pPr marL="0" lvl="0" indent="0">
              <a:spcBef>
                <a:spcPts val="0"/>
              </a:spcBef>
              <a:buClrTx/>
              <a:buNone/>
            </a:pPr>
            <a:r>
              <a:rPr lang="en-GB" b="1" dirty="0" smtClean="0"/>
              <a:t>Reflection:</a:t>
            </a:r>
          </a:p>
          <a:p>
            <a:pPr>
              <a:spcBef>
                <a:spcPts val="0"/>
              </a:spcBef>
              <a:buClrTx/>
            </a:pPr>
            <a:r>
              <a:rPr lang="en-GB" dirty="0" smtClean="0"/>
              <a:t>Indicate the IMPACT of your achievement of each standard on your professional practice and/or pupils’ learning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545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Fformat</a:t>
            </a:r>
            <a:r>
              <a:rPr lang="en-GB" dirty="0" smtClean="0"/>
              <a:t>/Format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556792"/>
            <a:ext cx="3088109" cy="4484569"/>
          </a:xfrm>
        </p:spPr>
        <p:txBody>
          <a:bodyPr>
            <a:normAutofit fontScale="70000" lnSpcReduction="20000"/>
          </a:bodyPr>
          <a:lstStyle/>
          <a:p>
            <a:r>
              <a:rPr lang="en-GB" b="1" dirty="0" smtClean="0"/>
              <a:t>S2 &amp; S3</a:t>
            </a:r>
          </a:p>
          <a:p>
            <a:r>
              <a:rPr lang="cy-GB" sz="2000" dirty="0"/>
              <a:t>Ar gyfer Safonau 2 a 3, NID OES ANGEN i chi ddarparu tystiolaeth. Er hynny, os hoffech chi ychwanegu gwybodaeth na chaiff ei hadnabod yn eich ffeil PAP a’r gwaith papur cysylltiedig, croeso i chi wneud hynny. </a:t>
            </a:r>
            <a:endParaRPr lang="en-GB" sz="2000" dirty="0"/>
          </a:p>
          <a:p>
            <a:pPr>
              <a:spcBef>
                <a:spcPts val="10"/>
              </a:spcBef>
              <a:spcAft>
                <a:spcPts val="10"/>
              </a:spcAft>
            </a:pPr>
            <a:endParaRPr lang="cy-GB" sz="2000" dirty="0" smtClean="0"/>
          </a:p>
          <a:p>
            <a:pPr>
              <a:spcBef>
                <a:spcPts val="10"/>
              </a:spcBef>
              <a:spcAft>
                <a:spcPts val="10"/>
              </a:spcAft>
            </a:pPr>
            <a:r>
              <a:rPr lang="cy-GB" sz="2000" dirty="0" smtClean="0"/>
              <a:t>Sylwch </a:t>
            </a:r>
            <a:r>
              <a:rPr lang="cy-GB" sz="2000" dirty="0"/>
              <a:t>y mannau lle y gallwch ddod o hyd i dystiolaeth (e.e. Ffeil PAP 1, adran 4, cynllun gwers 22.11.17) </a:t>
            </a:r>
            <a:endParaRPr lang="en-GB" sz="2000" dirty="0"/>
          </a:p>
          <a:p>
            <a:pPr>
              <a:spcBef>
                <a:spcPts val="10"/>
              </a:spcBef>
              <a:spcAft>
                <a:spcPts val="10"/>
              </a:spcAft>
            </a:pPr>
            <a:endParaRPr lang="cy-GB" sz="2000" dirty="0" smtClean="0"/>
          </a:p>
          <a:p>
            <a:pPr>
              <a:spcBef>
                <a:spcPts val="10"/>
              </a:spcBef>
              <a:spcAft>
                <a:spcPts val="10"/>
              </a:spcAft>
            </a:pPr>
            <a:r>
              <a:rPr lang="cy-GB" sz="2000" dirty="0" smtClean="0"/>
              <a:t>Os </a:t>
            </a:r>
            <a:r>
              <a:rPr lang="cy-GB" sz="2000" dirty="0"/>
              <a:t>yw’n berthnasol, nodwch dystiolaeth arall AR WAHÂN i’r pethau a geir yn eich ffeil PAP sy’n dangos cyflawni safonau (e.e. cymryd rhan mewn hyfforddiant mewn swydd (Inset) rhifedd yn ysgol x 21.9.17) </a:t>
            </a:r>
          </a:p>
          <a:p>
            <a:pPr>
              <a:spcBef>
                <a:spcPts val="10"/>
              </a:spcBef>
              <a:spcAft>
                <a:spcPts val="10"/>
              </a:spcAft>
            </a:pPr>
            <a:endParaRPr lang="cy-GB" dirty="0" smtClean="0"/>
          </a:p>
          <a:p>
            <a:pPr>
              <a:spcBef>
                <a:spcPts val="10"/>
              </a:spcBef>
              <a:spcAft>
                <a:spcPts val="10"/>
              </a:spcAft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1556792"/>
            <a:ext cx="3088110" cy="4484571"/>
          </a:xfrm>
        </p:spPr>
        <p:txBody>
          <a:bodyPr>
            <a:normAutofit fontScale="70000" lnSpcReduction="20000"/>
          </a:bodyPr>
          <a:lstStyle/>
          <a:p>
            <a:pPr>
              <a:spcBef>
                <a:spcPts val="10"/>
              </a:spcBef>
              <a:spcAft>
                <a:spcPts val="10"/>
              </a:spcAft>
            </a:pPr>
            <a:r>
              <a:rPr lang="en-GB" b="1" dirty="0" smtClean="0"/>
              <a:t>S2 &amp; S3</a:t>
            </a:r>
          </a:p>
          <a:p>
            <a:pPr>
              <a:spcBef>
                <a:spcPts val="10"/>
              </a:spcBef>
              <a:spcAft>
                <a:spcPts val="10"/>
              </a:spcAft>
              <a:buNone/>
            </a:pPr>
            <a:endParaRPr lang="en-GB" b="1" dirty="0" smtClean="0"/>
          </a:p>
          <a:p>
            <a:pPr>
              <a:spcBef>
                <a:spcPts val="10"/>
              </a:spcBef>
              <a:spcAft>
                <a:spcPts val="10"/>
              </a:spcAft>
            </a:pPr>
            <a:r>
              <a:rPr lang="en-GB" sz="2100" dirty="0" smtClean="0"/>
              <a:t>For Standards 2 &amp; 3, you are not REQUIRED to </a:t>
            </a:r>
            <a:r>
              <a:rPr lang="en-GB" sz="2100" b="1" i="1" dirty="0" smtClean="0"/>
              <a:t>provide</a:t>
            </a:r>
            <a:r>
              <a:rPr lang="en-GB" sz="2100" dirty="0" smtClean="0"/>
              <a:t> evidence. However, if you wish to add information that will not be recognised within your PTE file and related paperwork, you are more than welcome to do so.</a:t>
            </a:r>
            <a:endParaRPr lang="en-GB" sz="3100" dirty="0" smtClean="0"/>
          </a:p>
          <a:p>
            <a:r>
              <a:rPr lang="en-GB" sz="2100" dirty="0" smtClean="0"/>
              <a:t>Please note where evidence can be located (e.g. PTE1 file, section 4, lesson plan 22.11.17)</a:t>
            </a:r>
            <a:endParaRPr lang="en-GB" sz="3100" dirty="0"/>
          </a:p>
          <a:p>
            <a:r>
              <a:rPr lang="en-GB" sz="2100" dirty="0" smtClean="0"/>
              <a:t>If applicable, identify evidence OTHER THAN items found in your PTE file that demonstrate achievement of standards (e.g. participated in numeracy inset in x School 21.9.17)</a:t>
            </a:r>
            <a:endParaRPr lang="en-GB" sz="31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8937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</TotalTime>
  <Words>362</Words>
  <Application>Microsoft Office PowerPoint</Application>
  <PresentationFormat>On-screen Show (4:3)</PresentationFormat>
  <Paragraphs>50</Paragraphs>
  <Slides>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Facet</vt:lpstr>
      <vt:lpstr>PDP</vt:lpstr>
      <vt:lpstr>Safonnau SAC QTS Standards</vt:lpstr>
      <vt:lpstr>Proffil Datblygiad Proffesiynol Professional Development Profile (PDP)</vt:lpstr>
      <vt:lpstr>Fformat/Format</vt:lpstr>
      <vt:lpstr>Fformat/Format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PDP</dc:title>
  <dc:creator>Administrator</dc:creator>
  <cp:lastModifiedBy>Bleasdale</cp:lastModifiedBy>
  <cp:revision>3</cp:revision>
  <dcterms:created xsi:type="dcterms:W3CDTF">2017-04-04T11:06:57Z</dcterms:created>
  <dcterms:modified xsi:type="dcterms:W3CDTF">2018-05-27T09:04:53Z</dcterms:modified>
</cp:coreProperties>
</file>