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handoutMasterIdLst>
    <p:handoutMasterId r:id="rId25"/>
  </p:handoutMasterIdLst>
  <p:sldIdLst>
    <p:sldId id="375" r:id="rId2"/>
    <p:sldId id="413" r:id="rId3"/>
    <p:sldId id="305" r:id="rId4"/>
    <p:sldId id="384" r:id="rId5"/>
    <p:sldId id="418" r:id="rId6"/>
    <p:sldId id="420" r:id="rId7"/>
    <p:sldId id="421" r:id="rId8"/>
    <p:sldId id="407" r:id="rId9"/>
    <p:sldId id="412" r:id="rId10"/>
    <p:sldId id="415" r:id="rId11"/>
    <p:sldId id="416" r:id="rId12"/>
    <p:sldId id="408" r:id="rId13"/>
    <p:sldId id="423" r:id="rId14"/>
    <p:sldId id="392" r:id="rId15"/>
    <p:sldId id="298" r:id="rId16"/>
    <p:sldId id="273" r:id="rId17"/>
    <p:sldId id="424" r:id="rId18"/>
    <p:sldId id="409" r:id="rId19"/>
    <p:sldId id="422" r:id="rId20"/>
    <p:sldId id="419" r:id="rId21"/>
    <p:sldId id="417" r:id="rId22"/>
    <p:sldId id="406" r:id="rId2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94993" autoAdjust="0"/>
  </p:normalViewPr>
  <p:slideViewPr>
    <p:cSldViewPr snapToGrid="0" snapToObjects="1">
      <p:cViewPr varScale="1">
        <p:scale>
          <a:sx n="111" d="100"/>
          <a:sy n="111" d="100"/>
        </p:scale>
        <p:origin x="594" y="102"/>
      </p:cViewPr>
      <p:guideLst/>
    </p:cSldViewPr>
  </p:slideViewPr>
  <p:outlineViewPr>
    <p:cViewPr>
      <p:scale>
        <a:sx n="33" d="100"/>
        <a:sy n="33" d="100"/>
      </p:scale>
      <p:origin x="0" y="-446"/>
    </p:cViewPr>
  </p:outlineViewPr>
  <p:notesTextViewPr>
    <p:cViewPr>
      <p:scale>
        <a:sx n="1" d="1"/>
        <a:sy n="1" d="1"/>
      </p:scale>
      <p:origin x="0" y="0"/>
    </p:cViewPr>
  </p:notesText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nt Healey (Aneurin Bevan UHB - Digital Data and Technology)" userId="9048bd43-83bd-42a3-821e-a098b2a3dfaa" providerId="ADAL" clId="{1C6119B9-7A47-4D8D-AAEC-6016BFF5B2A8}"/>
    <pc:docChg chg="undo custSel addSld delSld modSld">
      <pc:chgData name="Grant Healey (Aneurin Bevan UHB - Digital Data and Technology)" userId="9048bd43-83bd-42a3-821e-a098b2a3dfaa" providerId="ADAL" clId="{1C6119B9-7A47-4D8D-AAEC-6016BFF5B2A8}" dt="2025-11-13T08:56:41.964" v="2392" actId="20577"/>
      <pc:docMkLst>
        <pc:docMk/>
      </pc:docMkLst>
      <pc:sldChg chg="add del">
        <pc:chgData name="Grant Healey (Aneurin Bevan UHB - Digital Data and Technology)" userId="9048bd43-83bd-42a3-821e-a098b2a3dfaa" providerId="ADAL" clId="{1C6119B9-7A47-4D8D-AAEC-6016BFF5B2A8}" dt="2025-11-13T08:49:29.809" v="2388"/>
        <pc:sldMkLst>
          <pc:docMk/>
          <pc:sldMk cId="2167823465" sldId="273"/>
        </pc:sldMkLst>
      </pc:sldChg>
      <pc:sldChg chg="add del">
        <pc:chgData name="Grant Healey (Aneurin Bevan UHB - Digital Data and Technology)" userId="9048bd43-83bd-42a3-821e-a098b2a3dfaa" providerId="ADAL" clId="{1C6119B9-7A47-4D8D-AAEC-6016BFF5B2A8}" dt="2025-11-13T08:49:22.361" v="2387"/>
        <pc:sldMkLst>
          <pc:docMk/>
          <pc:sldMk cId="3843284552" sldId="298"/>
        </pc:sldMkLst>
      </pc:sldChg>
      <pc:sldChg chg="modSp mod">
        <pc:chgData name="Grant Healey (Aneurin Bevan UHB - Digital Data and Technology)" userId="9048bd43-83bd-42a3-821e-a098b2a3dfaa" providerId="ADAL" clId="{1C6119B9-7A47-4D8D-AAEC-6016BFF5B2A8}" dt="2025-11-11T15:14:11.865" v="35" actId="27636"/>
        <pc:sldMkLst>
          <pc:docMk/>
          <pc:sldMk cId="4067864897" sldId="384"/>
        </pc:sldMkLst>
        <pc:spChg chg="mod">
          <ac:chgData name="Grant Healey (Aneurin Bevan UHB - Digital Data and Technology)" userId="9048bd43-83bd-42a3-821e-a098b2a3dfaa" providerId="ADAL" clId="{1C6119B9-7A47-4D8D-AAEC-6016BFF5B2A8}" dt="2025-11-11T15:13:33.140" v="17" actId="20577"/>
          <ac:spMkLst>
            <pc:docMk/>
            <pc:sldMk cId="4067864897" sldId="384"/>
            <ac:spMk id="5" creationId="{99516ACA-375D-1140-8EDA-CE04AAC75809}"/>
          </ac:spMkLst>
        </pc:spChg>
        <pc:spChg chg="mod">
          <ac:chgData name="Grant Healey (Aneurin Bevan UHB - Digital Data and Technology)" userId="9048bd43-83bd-42a3-821e-a098b2a3dfaa" providerId="ADAL" clId="{1C6119B9-7A47-4D8D-AAEC-6016BFF5B2A8}" dt="2025-11-11T15:14:11.865" v="35" actId="27636"/>
          <ac:spMkLst>
            <pc:docMk/>
            <pc:sldMk cId="4067864897" sldId="384"/>
            <ac:spMk id="6" creationId="{348362CB-F41D-164B-BAC7-F91A6E68A2AC}"/>
          </ac:spMkLst>
        </pc:spChg>
        <pc:picChg chg="mod">
          <ac:chgData name="Grant Healey (Aneurin Bevan UHB - Digital Data and Technology)" userId="9048bd43-83bd-42a3-821e-a098b2a3dfaa" providerId="ADAL" clId="{1C6119B9-7A47-4D8D-AAEC-6016BFF5B2A8}" dt="2025-11-11T15:13:44.280" v="19" actId="1076"/>
          <ac:picMkLst>
            <pc:docMk/>
            <pc:sldMk cId="4067864897" sldId="384"/>
            <ac:picMk id="19" creationId="{C4C2D77A-C801-9B4E-B6FB-9402525D52F3}"/>
          </ac:picMkLst>
        </pc:picChg>
      </pc:sldChg>
      <pc:sldChg chg="add del">
        <pc:chgData name="Grant Healey (Aneurin Bevan UHB - Digital Data and Technology)" userId="9048bd43-83bd-42a3-821e-a098b2a3dfaa" providerId="ADAL" clId="{1C6119B9-7A47-4D8D-AAEC-6016BFF5B2A8}" dt="2025-11-13T08:49:09.364" v="2384"/>
        <pc:sldMkLst>
          <pc:docMk/>
          <pc:sldMk cId="3021999745" sldId="392"/>
        </pc:sldMkLst>
      </pc:sldChg>
      <pc:sldChg chg="add del">
        <pc:chgData name="Grant Healey (Aneurin Bevan UHB - Digital Data and Technology)" userId="9048bd43-83bd-42a3-821e-a098b2a3dfaa" providerId="ADAL" clId="{1C6119B9-7A47-4D8D-AAEC-6016BFF5B2A8}" dt="2025-11-13T08:56:20.203" v="2391"/>
        <pc:sldMkLst>
          <pc:docMk/>
          <pc:sldMk cId="3072874425" sldId="406"/>
        </pc:sldMkLst>
      </pc:sldChg>
      <pc:sldChg chg="modSp add mod">
        <pc:chgData name="Grant Healey (Aneurin Bevan UHB - Digital Data and Technology)" userId="9048bd43-83bd-42a3-821e-a098b2a3dfaa" providerId="ADAL" clId="{1C6119B9-7A47-4D8D-AAEC-6016BFF5B2A8}" dt="2025-11-11T15:14:48.480" v="42"/>
        <pc:sldMkLst>
          <pc:docMk/>
          <pc:sldMk cId="3762083120" sldId="407"/>
        </pc:sldMkLst>
        <pc:spChg chg="mod">
          <ac:chgData name="Grant Healey (Aneurin Bevan UHB - Digital Data and Technology)" userId="9048bd43-83bd-42a3-821e-a098b2a3dfaa" providerId="ADAL" clId="{1C6119B9-7A47-4D8D-AAEC-6016BFF5B2A8}" dt="2025-11-11T15:14:44.505" v="41" actId="113"/>
          <ac:spMkLst>
            <pc:docMk/>
            <pc:sldMk cId="3762083120" sldId="407"/>
            <ac:spMk id="5" creationId="{8B102164-B3A8-1AFD-A3BD-EC2C566B535D}"/>
          </ac:spMkLst>
        </pc:spChg>
        <pc:spChg chg="mod">
          <ac:chgData name="Grant Healey (Aneurin Bevan UHB - Digital Data and Technology)" userId="9048bd43-83bd-42a3-821e-a098b2a3dfaa" providerId="ADAL" clId="{1C6119B9-7A47-4D8D-AAEC-6016BFF5B2A8}" dt="2025-11-11T15:14:48.480" v="42"/>
          <ac:spMkLst>
            <pc:docMk/>
            <pc:sldMk cId="3762083120" sldId="407"/>
            <ac:spMk id="6" creationId="{2056948F-64AC-B4D8-EFCC-77032923C678}"/>
          </ac:spMkLst>
        </pc:spChg>
      </pc:sldChg>
      <pc:sldChg chg="modSp add mod">
        <pc:chgData name="Grant Healey (Aneurin Bevan UHB - Digital Data and Technology)" userId="9048bd43-83bd-42a3-821e-a098b2a3dfaa" providerId="ADAL" clId="{1C6119B9-7A47-4D8D-AAEC-6016BFF5B2A8}" dt="2025-11-11T15:15:11.014" v="47" actId="27636"/>
        <pc:sldMkLst>
          <pc:docMk/>
          <pc:sldMk cId="784644069" sldId="408"/>
        </pc:sldMkLst>
        <pc:spChg chg="mod">
          <ac:chgData name="Grant Healey (Aneurin Bevan UHB - Digital Data and Technology)" userId="9048bd43-83bd-42a3-821e-a098b2a3dfaa" providerId="ADAL" clId="{1C6119B9-7A47-4D8D-AAEC-6016BFF5B2A8}" dt="2025-11-11T15:14:59.009" v="45" actId="20577"/>
          <ac:spMkLst>
            <pc:docMk/>
            <pc:sldMk cId="784644069" sldId="408"/>
            <ac:spMk id="5" creationId="{49E4A30E-8486-B544-D404-308073B817F1}"/>
          </ac:spMkLst>
        </pc:spChg>
        <pc:spChg chg="mod">
          <ac:chgData name="Grant Healey (Aneurin Bevan UHB - Digital Data and Technology)" userId="9048bd43-83bd-42a3-821e-a098b2a3dfaa" providerId="ADAL" clId="{1C6119B9-7A47-4D8D-AAEC-6016BFF5B2A8}" dt="2025-11-11T15:15:11.014" v="47" actId="27636"/>
          <ac:spMkLst>
            <pc:docMk/>
            <pc:sldMk cId="784644069" sldId="408"/>
            <ac:spMk id="6" creationId="{C480526B-5B4D-E41B-B54C-3F7E186C3DD1}"/>
          </ac:spMkLst>
        </pc:spChg>
      </pc:sldChg>
      <pc:sldChg chg="modSp add mod">
        <pc:chgData name="Grant Healey (Aneurin Bevan UHB - Digital Data and Technology)" userId="9048bd43-83bd-42a3-821e-a098b2a3dfaa" providerId="ADAL" clId="{1C6119B9-7A47-4D8D-AAEC-6016BFF5B2A8}" dt="2025-11-11T15:16:07.373" v="72" actId="27636"/>
        <pc:sldMkLst>
          <pc:docMk/>
          <pc:sldMk cId="4173547221" sldId="409"/>
        </pc:sldMkLst>
        <pc:spChg chg="mod">
          <ac:chgData name="Grant Healey (Aneurin Bevan UHB - Digital Data and Technology)" userId="9048bd43-83bd-42a3-821e-a098b2a3dfaa" providerId="ADAL" clId="{1C6119B9-7A47-4D8D-AAEC-6016BFF5B2A8}" dt="2025-11-11T15:15:46.474" v="57" actId="20577"/>
          <ac:spMkLst>
            <pc:docMk/>
            <pc:sldMk cId="4173547221" sldId="409"/>
            <ac:spMk id="5" creationId="{95ED6E46-6549-6289-15AB-C53B9A8B5E31}"/>
          </ac:spMkLst>
        </pc:spChg>
        <pc:spChg chg="mod">
          <ac:chgData name="Grant Healey (Aneurin Bevan UHB - Digital Data and Technology)" userId="9048bd43-83bd-42a3-821e-a098b2a3dfaa" providerId="ADAL" clId="{1C6119B9-7A47-4D8D-AAEC-6016BFF5B2A8}" dt="2025-11-11T15:16:07.373" v="72" actId="27636"/>
          <ac:spMkLst>
            <pc:docMk/>
            <pc:sldMk cId="4173547221" sldId="409"/>
            <ac:spMk id="6" creationId="{15B329D6-4FBD-5206-10A6-684A83C51AC2}"/>
          </ac:spMkLst>
        </pc:spChg>
      </pc:sldChg>
      <pc:sldChg chg="modSp add del mod">
        <pc:chgData name="Grant Healey (Aneurin Bevan UHB - Digital Data and Technology)" userId="9048bd43-83bd-42a3-821e-a098b2a3dfaa" providerId="ADAL" clId="{1C6119B9-7A47-4D8D-AAEC-6016BFF5B2A8}" dt="2025-11-13T08:56:17.311" v="2390" actId="47"/>
        <pc:sldMkLst>
          <pc:docMk/>
          <pc:sldMk cId="3861761151" sldId="411"/>
        </pc:sldMkLst>
      </pc:sldChg>
      <pc:sldChg chg="add">
        <pc:chgData name="Grant Healey (Aneurin Bevan UHB - Digital Data and Technology)" userId="9048bd43-83bd-42a3-821e-a098b2a3dfaa" providerId="ADAL" clId="{1C6119B9-7A47-4D8D-AAEC-6016BFF5B2A8}" dt="2025-11-11T15:17:35.929" v="91"/>
        <pc:sldMkLst>
          <pc:docMk/>
          <pc:sldMk cId="3127398088" sldId="412"/>
        </pc:sldMkLst>
      </pc:sldChg>
      <pc:sldChg chg="add">
        <pc:chgData name="Grant Healey (Aneurin Bevan UHB - Digital Data and Technology)" userId="9048bd43-83bd-42a3-821e-a098b2a3dfaa" providerId="ADAL" clId="{1C6119B9-7A47-4D8D-AAEC-6016BFF5B2A8}" dt="2025-11-11T15:22:50.926" v="141"/>
        <pc:sldMkLst>
          <pc:docMk/>
          <pc:sldMk cId="2982465053" sldId="413"/>
        </pc:sldMkLst>
      </pc:sldChg>
      <pc:sldChg chg="add">
        <pc:chgData name="Grant Healey (Aneurin Bevan UHB - Digital Data and Technology)" userId="9048bd43-83bd-42a3-821e-a098b2a3dfaa" providerId="ADAL" clId="{1C6119B9-7A47-4D8D-AAEC-6016BFF5B2A8}" dt="2025-11-11T15:17:43.354" v="92"/>
        <pc:sldMkLst>
          <pc:docMk/>
          <pc:sldMk cId="3590029605" sldId="415"/>
        </pc:sldMkLst>
      </pc:sldChg>
      <pc:sldChg chg="modSp add mod">
        <pc:chgData name="Grant Healey (Aneurin Bevan UHB - Digital Data and Technology)" userId="9048bd43-83bd-42a3-821e-a098b2a3dfaa" providerId="ADAL" clId="{1C6119B9-7A47-4D8D-AAEC-6016BFF5B2A8}" dt="2025-11-11T15:35:21.531" v="520" actId="20577"/>
        <pc:sldMkLst>
          <pc:docMk/>
          <pc:sldMk cId="1842258757" sldId="416"/>
        </pc:sldMkLst>
        <pc:spChg chg="mod">
          <ac:chgData name="Grant Healey (Aneurin Bevan UHB - Digital Data and Technology)" userId="9048bd43-83bd-42a3-821e-a098b2a3dfaa" providerId="ADAL" clId="{1C6119B9-7A47-4D8D-AAEC-6016BFF5B2A8}" dt="2025-11-11T15:35:21.531" v="520" actId="20577"/>
          <ac:spMkLst>
            <pc:docMk/>
            <pc:sldMk cId="1842258757" sldId="416"/>
            <ac:spMk id="4" creationId="{1F99A104-694C-D172-2208-532347B0239A}"/>
          </ac:spMkLst>
        </pc:spChg>
      </pc:sldChg>
      <pc:sldChg chg="modSp add mod">
        <pc:chgData name="Grant Healey (Aneurin Bevan UHB - Digital Data and Technology)" userId="9048bd43-83bd-42a3-821e-a098b2a3dfaa" providerId="ADAL" clId="{1C6119B9-7A47-4D8D-AAEC-6016BFF5B2A8}" dt="2025-11-13T08:56:41.964" v="2392" actId="20577"/>
        <pc:sldMkLst>
          <pc:docMk/>
          <pc:sldMk cId="3071258485" sldId="417"/>
        </pc:sldMkLst>
        <pc:spChg chg="mod">
          <ac:chgData name="Grant Healey (Aneurin Bevan UHB - Digital Data and Technology)" userId="9048bd43-83bd-42a3-821e-a098b2a3dfaa" providerId="ADAL" clId="{1C6119B9-7A47-4D8D-AAEC-6016BFF5B2A8}" dt="2025-11-13T08:56:41.964" v="2392" actId="20577"/>
          <ac:spMkLst>
            <pc:docMk/>
            <pc:sldMk cId="3071258485" sldId="417"/>
            <ac:spMk id="6" creationId="{8AF9651A-0480-F7D6-70B7-12BFA9B39E39}"/>
          </ac:spMkLst>
        </pc:spChg>
      </pc:sldChg>
      <pc:sldChg chg="modSp add mod">
        <pc:chgData name="Grant Healey (Aneurin Bevan UHB - Digital Data and Technology)" userId="9048bd43-83bd-42a3-821e-a098b2a3dfaa" providerId="ADAL" clId="{1C6119B9-7A47-4D8D-AAEC-6016BFF5B2A8}" dt="2025-11-11T15:41:58.640" v="668" actId="5793"/>
        <pc:sldMkLst>
          <pc:docMk/>
          <pc:sldMk cId="2270083674" sldId="418"/>
        </pc:sldMkLst>
        <pc:spChg chg="mod">
          <ac:chgData name="Grant Healey (Aneurin Bevan UHB - Digital Data and Technology)" userId="9048bd43-83bd-42a3-821e-a098b2a3dfaa" providerId="ADAL" clId="{1C6119B9-7A47-4D8D-AAEC-6016BFF5B2A8}" dt="2025-11-11T15:41:58.640" v="668" actId="5793"/>
          <ac:spMkLst>
            <pc:docMk/>
            <pc:sldMk cId="2270083674" sldId="418"/>
            <ac:spMk id="7" creationId="{D9D519F1-EA90-8C8C-9C2F-820524123ECD}"/>
          </ac:spMkLst>
        </pc:spChg>
      </pc:sldChg>
      <pc:sldChg chg="modSp add mod">
        <pc:chgData name="Grant Healey (Aneurin Bevan UHB - Digital Data and Technology)" userId="9048bd43-83bd-42a3-821e-a098b2a3dfaa" providerId="ADAL" clId="{1C6119B9-7A47-4D8D-AAEC-6016BFF5B2A8}" dt="2025-11-11T15:24:13.916" v="162"/>
        <pc:sldMkLst>
          <pc:docMk/>
          <pc:sldMk cId="86013734" sldId="419"/>
        </pc:sldMkLst>
        <pc:spChg chg="mod">
          <ac:chgData name="Grant Healey (Aneurin Bevan UHB - Digital Data and Technology)" userId="9048bd43-83bd-42a3-821e-a098b2a3dfaa" providerId="ADAL" clId="{1C6119B9-7A47-4D8D-AAEC-6016BFF5B2A8}" dt="2025-11-11T15:24:10.499" v="161" actId="20577"/>
          <ac:spMkLst>
            <pc:docMk/>
            <pc:sldMk cId="86013734" sldId="419"/>
            <ac:spMk id="5" creationId="{1D1C6129-6272-F7D1-EB29-24DA2C3EB9F6}"/>
          </ac:spMkLst>
        </pc:spChg>
        <pc:spChg chg="mod">
          <ac:chgData name="Grant Healey (Aneurin Bevan UHB - Digital Data and Technology)" userId="9048bd43-83bd-42a3-821e-a098b2a3dfaa" providerId="ADAL" clId="{1C6119B9-7A47-4D8D-AAEC-6016BFF5B2A8}" dt="2025-11-11T15:24:13.916" v="162"/>
          <ac:spMkLst>
            <pc:docMk/>
            <pc:sldMk cId="86013734" sldId="419"/>
            <ac:spMk id="6" creationId="{969D8A47-E669-37EC-71DD-5AAB6573F297}"/>
          </ac:spMkLst>
        </pc:spChg>
      </pc:sldChg>
      <pc:sldChg chg="addSp delSp modSp add mod">
        <pc:chgData name="Grant Healey (Aneurin Bevan UHB - Digital Data and Technology)" userId="9048bd43-83bd-42a3-821e-a098b2a3dfaa" providerId="ADAL" clId="{1C6119B9-7A47-4D8D-AAEC-6016BFF5B2A8}" dt="2025-11-11T15:34:06.648" v="490" actId="12"/>
        <pc:sldMkLst>
          <pc:docMk/>
          <pc:sldMk cId="3658447019" sldId="420"/>
        </pc:sldMkLst>
        <pc:spChg chg="mod">
          <ac:chgData name="Grant Healey (Aneurin Bevan UHB - Digital Data and Technology)" userId="9048bd43-83bd-42a3-821e-a098b2a3dfaa" providerId="ADAL" clId="{1C6119B9-7A47-4D8D-AAEC-6016BFF5B2A8}" dt="2025-11-11T15:33:56.890" v="488" actId="14100"/>
          <ac:spMkLst>
            <pc:docMk/>
            <pc:sldMk cId="3658447019" sldId="420"/>
            <ac:spMk id="3" creationId="{879EF793-F448-2491-F12A-55CAFED07251}"/>
          </ac:spMkLst>
        </pc:spChg>
        <pc:spChg chg="add mod">
          <ac:chgData name="Grant Healey (Aneurin Bevan UHB - Digital Data and Technology)" userId="9048bd43-83bd-42a3-821e-a098b2a3dfaa" providerId="ADAL" clId="{1C6119B9-7A47-4D8D-AAEC-6016BFF5B2A8}" dt="2025-11-11T15:34:06.648" v="490" actId="12"/>
          <ac:spMkLst>
            <pc:docMk/>
            <pc:sldMk cId="3658447019" sldId="420"/>
            <ac:spMk id="4" creationId="{DBDD1D93-D30A-61F0-825B-66D8E38D23F2}"/>
          </ac:spMkLst>
        </pc:spChg>
        <pc:spChg chg="mod">
          <ac:chgData name="Grant Healey (Aneurin Bevan UHB - Digital Data and Technology)" userId="9048bd43-83bd-42a3-821e-a098b2a3dfaa" providerId="ADAL" clId="{1C6119B9-7A47-4D8D-AAEC-6016BFF5B2A8}" dt="2025-11-11T15:29:51.662" v="315" actId="313"/>
          <ac:spMkLst>
            <pc:docMk/>
            <pc:sldMk cId="3658447019" sldId="420"/>
            <ac:spMk id="7" creationId="{56990419-AFA2-9CB7-6C2F-5D274EDDD0E6}"/>
          </ac:spMkLst>
        </pc:spChg>
        <pc:spChg chg="mod">
          <ac:chgData name="Grant Healey (Aneurin Bevan UHB - Digital Data and Technology)" userId="9048bd43-83bd-42a3-821e-a098b2a3dfaa" providerId="ADAL" clId="{1C6119B9-7A47-4D8D-AAEC-6016BFF5B2A8}" dt="2025-11-11T15:32:02.094" v="480" actId="20577"/>
          <ac:spMkLst>
            <pc:docMk/>
            <pc:sldMk cId="3658447019" sldId="420"/>
            <ac:spMk id="16" creationId="{B018DD82-EE7E-BB4B-D5FC-E0988C4656E3}"/>
          </ac:spMkLst>
        </pc:spChg>
        <pc:spChg chg="mod">
          <ac:chgData name="Grant Healey (Aneurin Bevan UHB - Digital Data and Technology)" userId="9048bd43-83bd-42a3-821e-a098b2a3dfaa" providerId="ADAL" clId="{1C6119B9-7A47-4D8D-AAEC-6016BFF5B2A8}" dt="2025-11-11T15:28:07.878" v="262" actId="313"/>
          <ac:spMkLst>
            <pc:docMk/>
            <pc:sldMk cId="3658447019" sldId="420"/>
            <ac:spMk id="17" creationId="{6CEB27F4-DEBB-84E7-75EC-E8875E5CF6E5}"/>
          </ac:spMkLst>
        </pc:spChg>
        <pc:spChg chg="mod">
          <ac:chgData name="Grant Healey (Aneurin Bevan UHB - Digital Data and Technology)" userId="9048bd43-83bd-42a3-821e-a098b2a3dfaa" providerId="ADAL" clId="{1C6119B9-7A47-4D8D-AAEC-6016BFF5B2A8}" dt="2025-11-11T15:28:44.953" v="284" actId="404"/>
          <ac:spMkLst>
            <pc:docMk/>
            <pc:sldMk cId="3658447019" sldId="420"/>
            <ac:spMk id="22" creationId="{146C89E7-C854-6526-773D-0EA4A6B37D79}"/>
          </ac:spMkLst>
        </pc:spChg>
      </pc:sldChg>
      <pc:sldChg chg="addSp delSp modSp add mod">
        <pc:chgData name="Grant Healey (Aneurin Bevan UHB - Digital Data and Technology)" userId="9048bd43-83bd-42a3-821e-a098b2a3dfaa" providerId="ADAL" clId="{1C6119B9-7A47-4D8D-AAEC-6016BFF5B2A8}" dt="2025-11-11T15:39:50.171" v="667" actId="113"/>
        <pc:sldMkLst>
          <pc:docMk/>
          <pc:sldMk cId="1798241133" sldId="421"/>
        </pc:sldMkLst>
        <pc:spChg chg="mod">
          <ac:chgData name="Grant Healey (Aneurin Bevan UHB - Digital Data and Technology)" userId="9048bd43-83bd-42a3-821e-a098b2a3dfaa" providerId="ADAL" clId="{1C6119B9-7A47-4D8D-AAEC-6016BFF5B2A8}" dt="2025-11-11T15:36:57.797" v="558" actId="113"/>
          <ac:spMkLst>
            <pc:docMk/>
            <pc:sldMk cId="1798241133" sldId="421"/>
            <ac:spMk id="2" creationId="{C297E348-6811-1B1F-1F21-0061A9615797}"/>
          </ac:spMkLst>
        </pc:spChg>
        <pc:spChg chg="mod">
          <ac:chgData name="Grant Healey (Aneurin Bevan UHB - Digital Data and Technology)" userId="9048bd43-83bd-42a3-821e-a098b2a3dfaa" providerId="ADAL" clId="{1C6119B9-7A47-4D8D-AAEC-6016BFF5B2A8}" dt="2025-11-11T15:39:50.171" v="667" actId="113"/>
          <ac:spMkLst>
            <pc:docMk/>
            <pc:sldMk cId="1798241133" sldId="421"/>
            <ac:spMk id="3" creationId="{5837A19C-C951-A296-60C5-10B3C066CD88}"/>
          </ac:spMkLst>
        </pc:spChg>
        <pc:picChg chg="mod ord">
          <ac:chgData name="Grant Healey (Aneurin Bevan UHB - Digital Data and Technology)" userId="9048bd43-83bd-42a3-821e-a098b2a3dfaa" providerId="ADAL" clId="{1C6119B9-7A47-4D8D-AAEC-6016BFF5B2A8}" dt="2025-11-11T15:37:02.265" v="559" actId="14100"/>
          <ac:picMkLst>
            <pc:docMk/>
            <pc:sldMk cId="1798241133" sldId="421"/>
            <ac:picMk id="7" creationId="{6EB5CB1E-3B67-7644-67DB-E0C440925BCD}"/>
          </ac:picMkLst>
        </pc:picChg>
      </pc:sldChg>
      <pc:sldChg chg="addSp modSp add mod">
        <pc:chgData name="Grant Healey (Aneurin Bevan UHB - Digital Data and Technology)" userId="9048bd43-83bd-42a3-821e-a098b2a3dfaa" providerId="ADAL" clId="{1C6119B9-7A47-4D8D-AAEC-6016BFF5B2A8}" dt="2025-11-11T16:00:01.355" v="2377" actId="27636"/>
        <pc:sldMkLst>
          <pc:docMk/>
          <pc:sldMk cId="624049807" sldId="422"/>
        </pc:sldMkLst>
        <pc:spChg chg="add mod">
          <ac:chgData name="Grant Healey (Aneurin Bevan UHB - Digital Data and Technology)" userId="9048bd43-83bd-42a3-821e-a098b2a3dfaa" providerId="ADAL" clId="{1C6119B9-7A47-4D8D-AAEC-6016BFF5B2A8}" dt="2025-11-11T16:00:01.355" v="2377" actId="27636"/>
          <ac:spMkLst>
            <pc:docMk/>
            <pc:sldMk cId="624049807" sldId="422"/>
            <ac:spMk id="2" creationId="{A20C6559-E045-CD52-2CAB-D5799E30EAD8}"/>
          </ac:spMkLst>
        </pc:spChg>
        <pc:spChg chg="mod">
          <ac:chgData name="Grant Healey (Aneurin Bevan UHB - Digital Data and Technology)" userId="9048bd43-83bd-42a3-821e-a098b2a3dfaa" providerId="ADAL" clId="{1C6119B9-7A47-4D8D-AAEC-6016BFF5B2A8}" dt="2025-11-11T15:42:56.558" v="682" actId="20577"/>
          <ac:spMkLst>
            <pc:docMk/>
            <pc:sldMk cId="624049807" sldId="422"/>
            <ac:spMk id="3" creationId="{7292453B-2C5E-FA69-AF5C-3FE6D61E2D07}"/>
          </ac:spMkLst>
        </pc:spChg>
        <pc:spChg chg="mod">
          <ac:chgData name="Grant Healey (Aneurin Bevan UHB - Digital Data and Technology)" userId="9048bd43-83bd-42a3-821e-a098b2a3dfaa" providerId="ADAL" clId="{1C6119B9-7A47-4D8D-AAEC-6016BFF5B2A8}" dt="2025-11-11T15:53:42.593" v="1849" actId="33524"/>
          <ac:spMkLst>
            <pc:docMk/>
            <pc:sldMk cId="624049807" sldId="422"/>
            <ac:spMk id="7" creationId="{690ABCC1-BFCF-C55E-6936-322DD6E45254}"/>
          </ac:spMkLst>
        </pc:spChg>
      </pc:sldChg>
      <pc:sldChg chg="add">
        <pc:chgData name="Grant Healey (Aneurin Bevan UHB - Digital Data and Technology)" userId="9048bd43-83bd-42a3-821e-a098b2a3dfaa" providerId="ADAL" clId="{1C6119B9-7A47-4D8D-AAEC-6016BFF5B2A8}" dt="2025-11-13T08:45:18.198" v="2383"/>
        <pc:sldMkLst>
          <pc:docMk/>
          <pc:sldMk cId="1681676686" sldId="423"/>
        </pc:sldMkLst>
      </pc:sldChg>
      <pc:sldChg chg="add del">
        <pc:chgData name="Grant Healey (Aneurin Bevan UHB - Digital Data and Technology)" userId="9048bd43-83bd-42a3-821e-a098b2a3dfaa" providerId="ADAL" clId="{1C6119B9-7A47-4D8D-AAEC-6016BFF5B2A8}" dt="2025-11-13T08:49:16.939" v="2386" actId="47"/>
        <pc:sldMkLst>
          <pc:docMk/>
          <pc:sldMk cId="470632040" sldId="424"/>
        </pc:sldMkLst>
      </pc:sldChg>
      <pc:sldChg chg="add">
        <pc:chgData name="Grant Healey (Aneurin Bevan UHB - Digital Data and Technology)" userId="9048bd43-83bd-42a3-821e-a098b2a3dfaa" providerId="ADAL" clId="{1C6119B9-7A47-4D8D-AAEC-6016BFF5B2A8}" dt="2025-11-13T08:49:37.303" v="2389"/>
        <pc:sldMkLst>
          <pc:docMk/>
          <pc:sldMk cId="1064785502" sldId="424"/>
        </pc:sldMkLst>
      </pc:sldChg>
      <pc:sldMasterChg chg="delSldLayout">
        <pc:chgData name="Grant Healey (Aneurin Bevan UHB - Digital Data and Technology)" userId="9048bd43-83bd-42a3-821e-a098b2a3dfaa" providerId="ADAL" clId="{1C6119B9-7A47-4D8D-AAEC-6016BFF5B2A8}" dt="2025-11-13T08:56:17.311" v="2390" actId="47"/>
        <pc:sldMasterMkLst>
          <pc:docMk/>
          <pc:sldMasterMk cId="2234582933" sldId="2147483648"/>
        </pc:sldMasterMkLst>
        <pc:sldLayoutChg chg="del">
          <pc:chgData name="Grant Healey (Aneurin Bevan UHB - Digital Data and Technology)" userId="9048bd43-83bd-42a3-821e-a098b2a3dfaa" providerId="ADAL" clId="{1C6119B9-7A47-4D8D-AAEC-6016BFF5B2A8}" dt="2025-11-13T08:56:17.311" v="2390" actId="47"/>
          <pc:sldLayoutMkLst>
            <pc:docMk/>
            <pc:sldMasterMk cId="2234582933" sldId="2147483648"/>
            <pc:sldLayoutMk cId="2734089126" sldId="2147483668"/>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13/11/2025</a:t>
            </a:fld>
            <a:endParaRPr lang="en-GB"/>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13/11/2025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1</a:t>
            </a:fld>
            <a:endParaRPr lang="en-GB"/>
          </a:p>
        </p:txBody>
      </p:sp>
    </p:spTree>
    <p:extLst>
      <p:ext uri="{BB962C8B-B14F-4D97-AF65-F5344CB8AC3E}">
        <p14:creationId xmlns:p14="http://schemas.microsoft.com/office/powerpoint/2010/main" val="18636718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3</a:t>
            </a:fld>
            <a:endParaRPr lang="en-GB"/>
          </a:p>
        </p:txBody>
      </p:sp>
    </p:spTree>
    <p:extLst>
      <p:ext uri="{BB962C8B-B14F-4D97-AF65-F5344CB8AC3E}">
        <p14:creationId xmlns:p14="http://schemas.microsoft.com/office/powerpoint/2010/main" val="536823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4</a:t>
            </a:fld>
            <a:endParaRPr lang="en-GB"/>
          </a:p>
        </p:txBody>
      </p:sp>
    </p:spTree>
    <p:extLst>
      <p:ext uri="{BB962C8B-B14F-4D97-AF65-F5344CB8AC3E}">
        <p14:creationId xmlns:p14="http://schemas.microsoft.com/office/powerpoint/2010/main" val="22660281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E76FA3-DC87-72A6-1AD6-BB4E68A4D9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5F8D71-BB5F-CDBF-D98A-2EF1CA7319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1C07FC-9F28-F41A-144B-D91E1A038ED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6B71485-8041-39D4-FE39-95A2D6C433BF}"/>
              </a:ext>
            </a:extLst>
          </p:cNvPr>
          <p:cNvSpPr>
            <a:spLocks noGrp="1"/>
          </p:cNvSpPr>
          <p:nvPr>
            <p:ph type="sldNum" sz="quarter" idx="5"/>
          </p:nvPr>
        </p:nvSpPr>
        <p:spPr/>
        <p:txBody>
          <a:bodyPr/>
          <a:lstStyle/>
          <a:p>
            <a:fld id="{FCABB647-C433-47FB-A32A-A6B0297C7E48}" type="slidenum">
              <a:rPr lang="en-GB" smtClean="0"/>
              <a:t>5</a:t>
            </a:fld>
            <a:endParaRPr lang="en-GB"/>
          </a:p>
        </p:txBody>
      </p:sp>
    </p:spTree>
    <p:extLst>
      <p:ext uri="{BB962C8B-B14F-4D97-AF65-F5344CB8AC3E}">
        <p14:creationId xmlns:p14="http://schemas.microsoft.com/office/powerpoint/2010/main" val="2212492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88C52F-1F0D-2071-FEAD-32ADE14F7C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0EEFFC-FE64-28BA-F80A-8C848F776A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9DF7CA-6D2B-5DF9-3768-91C5B2039D0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5A3F6DA-EF20-7BAD-53C3-8AAE765CCCCB}"/>
              </a:ext>
            </a:extLst>
          </p:cNvPr>
          <p:cNvSpPr>
            <a:spLocks noGrp="1"/>
          </p:cNvSpPr>
          <p:nvPr>
            <p:ph type="sldNum" sz="quarter" idx="5"/>
          </p:nvPr>
        </p:nvSpPr>
        <p:spPr/>
        <p:txBody>
          <a:bodyPr/>
          <a:lstStyle/>
          <a:p>
            <a:fld id="{FCABB647-C433-47FB-A32A-A6B0297C7E48}" type="slidenum">
              <a:rPr lang="en-GB" smtClean="0"/>
              <a:t>6</a:t>
            </a:fld>
            <a:endParaRPr lang="en-GB"/>
          </a:p>
        </p:txBody>
      </p:sp>
    </p:spTree>
    <p:extLst>
      <p:ext uri="{BB962C8B-B14F-4D97-AF65-F5344CB8AC3E}">
        <p14:creationId xmlns:p14="http://schemas.microsoft.com/office/powerpoint/2010/main" val="2209556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4A8A77-C4AE-BC02-3931-131C5EAD06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9726EA-0D7E-97F1-F48A-EABD0B2B8C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A213E4-725F-9D9F-3D4B-915F3929B1A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E302B46-2B4D-7BAC-21F6-004C5D5553B3}"/>
              </a:ext>
            </a:extLst>
          </p:cNvPr>
          <p:cNvSpPr>
            <a:spLocks noGrp="1"/>
          </p:cNvSpPr>
          <p:nvPr>
            <p:ph type="sldNum" sz="quarter" idx="5"/>
          </p:nvPr>
        </p:nvSpPr>
        <p:spPr/>
        <p:txBody>
          <a:bodyPr/>
          <a:lstStyle/>
          <a:p>
            <a:fld id="{FCABB647-C433-47FB-A32A-A6B0297C7E48}" type="slidenum">
              <a:rPr lang="en-GB" smtClean="0"/>
              <a:t>7</a:t>
            </a:fld>
            <a:endParaRPr lang="en-GB"/>
          </a:p>
        </p:txBody>
      </p:sp>
    </p:spTree>
    <p:extLst>
      <p:ext uri="{BB962C8B-B14F-4D97-AF65-F5344CB8AC3E}">
        <p14:creationId xmlns:p14="http://schemas.microsoft.com/office/powerpoint/2010/main" val="2791381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42333-C3B2-08DC-4734-64506FE02D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3E79B-C16D-C74C-F6E2-51002E5BC6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CD0D82-3D91-CA15-4A03-7F12E6C2F4D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02ED763-6B19-322F-B387-749FE142BDAF}"/>
              </a:ext>
            </a:extLst>
          </p:cNvPr>
          <p:cNvSpPr>
            <a:spLocks noGrp="1"/>
          </p:cNvSpPr>
          <p:nvPr>
            <p:ph type="sldNum" sz="quarter" idx="5"/>
          </p:nvPr>
        </p:nvSpPr>
        <p:spPr/>
        <p:txBody>
          <a:bodyPr/>
          <a:lstStyle/>
          <a:p>
            <a:fld id="{FCABB647-C433-47FB-A32A-A6B0297C7E48}" type="slidenum">
              <a:rPr lang="en-GB" smtClean="0"/>
              <a:t>8</a:t>
            </a:fld>
            <a:endParaRPr lang="en-GB"/>
          </a:p>
        </p:txBody>
      </p:sp>
    </p:spTree>
    <p:extLst>
      <p:ext uri="{BB962C8B-B14F-4D97-AF65-F5344CB8AC3E}">
        <p14:creationId xmlns:p14="http://schemas.microsoft.com/office/powerpoint/2010/main" val="36223601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9</a:t>
            </a:fld>
            <a:endParaRPr lang="en-GB" noProof="0"/>
          </a:p>
        </p:txBody>
      </p:sp>
    </p:spTree>
    <p:extLst>
      <p:ext uri="{BB962C8B-B14F-4D97-AF65-F5344CB8AC3E}">
        <p14:creationId xmlns:p14="http://schemas.microsoft.com/office/powerpoint/2010/main" val="3440357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1187E-C0EE-A925-4FFC-1D8C2FFD4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5230FA-51BD-3361-64EB-E49468675E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23115FC-299B-48C8-9DA2-F3C0BE68553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62F02B0-6C53-14D0-95A8-4AB9C320AD14}"/>
              </a:ext>
            </a:extLst>
          </p:cNvPr>
          <p:cNvSpPr>
            <a:spLocks noGrp="1"/>
          </p:cNvSpPr>
          <p:nvPr>
            <p:ph type="sldNum" sz="quarter" idx="5"/>
          </p:nvPr>
        </p:nvSpPr>
        <p:spPr/>
        <p:txBody>
          <a:bodyPr/>
          <a:lstStyle/>
          <a:p>
            <a:fld id="{FCABB647-C433-47FB-A32A-A6B0297C7E48}" type="slidenum">
              <a:rPr lang="en-GB" smtClean="0"/>
              <a:t>12</a:t>
            </a:fld>
            <a:endParaRPr lang="en-GB"/>
          </a:p>
        </p:txBody>
      </p:sp>
    </p:spTree>
    <p:extLst>
      <p:ext uri="{BB962C8B-B14F-4D97-AF65-F5344CB8AC3E}">
        <p14:creationId xmlns:p14="http://schemas.microsoft.com/office/powerpoint/2010/main" val="3989486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true value of knowledge lies in its consistent application at the point of care.</a:t>
            </a:r>
          </a:p>
        </p:txBody>
      </p:sp>
      <p:sp>
        <p:nvSpPr>
          <p:cNvPr id="4" name="Slide Number Placeholder 3"/>
          <p:cNvSpPr>
            <a:spLocks noGrp="1"/>
          </p:cNvSpPr>
          <p:nvPr>
            <p:ph type="sldNum" sz="quarter" idx="5"/>
          </p:nvPr>
        </p:nvSpPr>
        <p:spPr/>
        <p:txBody>
          <a:bodyPr/>
          <a:lstStyle/>
          <a:p>
            <a:fld id="{FCABB647-C433-47FB-A32A-A6B0297C7E48}" type="slidenum">
              <a:rPr lang="en-GB" smtClean="0"/>
              <a:t>13</a:t>
            </a:fld>
            <a:endParaRPr lang="en-GB"/>
          </a:p>
        </p:txBody>
      </p:sp>
    </p:spTree>
    <p:extLst>
      <p:ext uri="{BB962C8B-B14F-4D97-AF65-F5344CB8AC3E}">
        <p14:creationId xmlns:p14="http://schemas.microsoft.com/office/powerpoint/2010/main" val="5368238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CABB647-C433-47FB-A32A-A6B0297C7E48}" type="slidenum">
              <a:rPr lang="en-GB" smtClean="0"/>
              <a:t>14</a:t>
            </a:fld>
            <a:endParaRPr lang="en-GB"/>
          </a:p>
        </p:txBody>
      </p:sp>
    </p:spTree>
    <p:extLst>
      <p:ext uri="{BB962C8B-B14F-4D97-AF65-F5344CB8AC3E}">
        <p14:creationId xmlns:p14="http://schemas.microsoft.com/office/powerpoint/2010/main" val="25576550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15</a:t>
            </a:fld>
            <a:endParaRPr lang="en-GB"/>
          </a:p>
        </p:txBody>
      </p:sp>
    </p:spTree>
    <p:extLst>
      <p:ext uri="{BB962C8B-B14F-4D97-AF65-F5344CB8AC3E}">
        <p14:creationId xmlns:p14="http://schemas.microsoft.com/office/powerpoint/2010/main" val="30698310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Further we will explore : How the Learning Health System cycle transforms evidence into routine clinical care?</a:t>
            </a:r>
          </a:p>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smtClean="0"/>
              <a:t>16</a:t>
            </a:fld>
            <a:endParaRPr lang="en-GB"/>
          </a:p>
        </p:txBody>
      </p:sp>
    </p:spTree>
    <p:extLst>
      <p:ext uri="{BB962C8B-B14F-4D97-AF65-F5344CB8AC3E}">
        <p14:creationId xmlns:p14="http://schemas.microsoft.com/office/powerpoint/2010/main" val="2667110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6987E-3C03-46F9-4023-23F804BB77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11B36-3B36-DAF6-FDF3-F4F66264D8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2B6F6E-DF4D-9793-126C-B26AC1C4A65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BDB0C75-765C-932F-3F13-8C166294FD2A}"/>
              </a:ext>
            </a:extLst>
          </p:cNvPr>
          <p:cNvSpPr>
            <a:spLocks noGrp="1"/>
          </p:cNvSpPr>
          <p:nvPr>
            <p:ph type="sldNum" sz="quarter" idx="5"/>
          </p:nvPr>
        </p:nvSpPr>
        <p:spPr/>
        <p:txBody>
          <a:bodyPr/>
          <a:lstStyle/>
          <a:p>
            <a:fld id="{FCABB647-C433-47FB-A32A-A6B0297C7E48}" type="slidenum">
              <a:rPr lang="en-GB" smtClean="0"/>
              <a:t>17</a:t>
            </a:fld>
            <a:endParaRPr lang="en-GB"/>
          </a:p>
        </p:txBody>
      </p:sp>
    </p:spTree>
    <p:extLst>
      <p:ext uri="{BB962C8B-B14F-4D97-AF65-F5344CB8AC3E}">
        <p14:creationId xmlns:p14="http://schemas.microsoft.com/office/powerpoint/2010/main" val="141066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B296A8-E3D2-2466-AC4E-9F82B846AC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715F19-6AF0-1E44-A18C-675EE63303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51172F-5831-9937-ECC7-B3F851995DF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60F855B-6D56-B7A2-733C-81420E9CE7ED}"/>
              </a:ext>
            </a:extLst>
          </p:cNvPr>
          <p:cNvSpPr>
            <a:spLocks noGrp="1"/>
          </p:cNvSpPr>
          <p:nvPr>
            <p:ph type="sldNum" sz="quarter" idx="5"/>
          </p:nvPr>
        </p:nvSpPr>
        <p:spPr/>
        <p:txBody>
          <a:bodyPr/>
          <a:lstStyle/>
          <a:p>
            <a:fld id="{FCABB647-C433-47FB-A32A-A6B0297C7E48}" type="slidenum">
              <a:rPr lang="en-GB" smtClean="0"/>
              <a:t>18</a:t>
            </a:fld>
            <a:endParaRPr lang="en-GB"/>
          </a:p>
        </p:txBody>
      </p:sp>
    </p:spTree>
    <p:extLst>
      <p:ext uri="{BB962C8B-B14F-4D97-AF65-F5344CB8AC3E}">
        <p14:creationId xmlns:p14="http://schemas.microsoft.com/office/powerpoint/2010/main" val="29394859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91846C-0AD1-3034-2310-6F019F3364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18A977-E329-3D02-2C87-D5EEAA3542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4E1E11-E8B7-05BB-76B4-3C5F9E44988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6325EED-1D16-0674-EC82-6BB260B3F5EE}"/>
              </a:ext>
            </a:extLst>
          </p:cNvPr>
          <p:cNvSpPr>
            <a:spLocks noGrp="1"/>
          </p:cNvSpPr>
          <p:nvPr>
            <p:ph type="sldNum" sz="quarter" idx="5"/>
          </p:nvPr>
        </p:nvSpPr>
        <p:spPr/>
        <p:txBody>
          <a:bodyPr/>
          <a:lstStyle/>
          <a:p>
            <a:fld id="{FCABB647-C433-47FB-A32A-A6B0297C7E48}" type="slidenum">
              <a:rPr lang="en-GB" smtClean="0"/>
              <a:t>19</a:t>
            </a:fld>
            <a:endParaRPr lang="en-GB"/>
          </a:p>
        </p:txBody>
      </p:sp>
    </p:spTree>
    <p:extLst>
      <p:ext uri="{BB962C8B-B14F-4D97-AF65-F5344CB8AC3E}">
        <p14:creationId xmlns:p14="http://schemas.microsoft.com/office/powerpoint/2010/main" val="37979538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36F640-12DB-6EBC-9C1C-1B667DA8A6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F541B4-6E83-6F7B-8BAD-642EF90FB3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33EA46-CDCF-23A8-1D54-82D8CAA4D45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DAECE97-E04D-397C-AD77-2ADCABDEF42F}"/>
              </a:ext>
            </a:extLst>
          </p:cNvPr>
          <p:cNvSpPr>
            <a:spLocks noGrp="1"/>
          </p:cNvSpPr>
          <p:nvPr>
            <p:ph type="sldNum" sz="quarter" idx="5"/>
          </p:nvPr>
        </p:nvSpPr>
        <p:spPr/>
        <p:txBody>
          <a:bodyPr/>
          <a:lstStyle/>
          <a:p>
            <a:fld id="{FCABB647-C433-47FB-A32A-A6B0297C7E48}" type="slidenum">
              <a:rPr lang="en-GB" smtClean="0"/>
              <a:t>20</a:t>
            </a:fld>
            <a:endParaRPr lang="en-GB"/>
          </a:p>
        </p:txBody>
      </p:sp>
    </p:spTree>
    <p:extLst>
      <p:ext uri="{BB962C8B-B14F-4D97-AF65-F5344CB8AC3E}">
        <p14:creationId xmlns:p14="http://schemas.microsoft.com/office/powerpoint/2010/main" val="19895083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21</a:t>
            </a:fld>
            <a:endParaRPr lang="en-GB" noProof="0"/>
          </a:p>
        </p:txBody>
      </p:sp>
    </p:spTree>
    <p:extLst>
      <p:ext uri="{BB962C8B-B14F-4D97-AF65-F5344CB8AC3E}">
        <p14:creationId xmlns:p14="http://schemas.microsoft.com/office/powerpoint/2010/main" val="14280254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Learning Health System is an ongoing organisational capability, combining culture, data, improvement methods, and learning communities to drive continuous healthcare improvement.</a:t>
            </a:r>
          </a:p>
        </p:txBody>
      </p:sp>
      <p:sp>
        <p:nvSpPr>
          <p:cNvPr id="4" name="Slide Number Placeholder 3"/>
          <p:cNvSpPr>
            <a:spLocks noGrp="1"/>
          </p:cNvSpPr>
          <p:nvPr>
            <p:ph type="sldNum" sz="quarter" idx="5"/>
          </p:nvPr>
        </p:nvSpPr>
        <p:spPr/>
        <p:txBody>
          <a:bodyPr/>
          <a:lstStyle/>
          <a:p>
            <a:fld id="{FCABB647-C433-47FB-A32A-A6B0297C7E48}" type="slidenum">
              <a:rPr lang="en-GB" smtClean="0"/>
              <a:t>22</a:t>
            </a:fld>
            <a:endParaRPr lang="en-GB"/>
          </a:p>
        </p:txBody>
      </p:sp>
    </p:spTree>
    <p:extLst>
      <p:ext uri="{BB962C8B-B14F-4D97-AF65-F5344CB8AC3E}">
        <p14:creationId xmlns:p14="http://schemas.microsoft.com/office/powerpoint/2010/main" val="180161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Titl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48228683-B6CB-41A3-A5A9-D81F1FBB511A}"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9790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2A80BF1B-7A14-430B-9DF1-A90E1CA0F0FD}"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1521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0115221"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A21F7CE-A4E6-574A-B490-8FC4327728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512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6650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w/Caption_3">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608843" y="3482977"/>
            <a:ext cx="10961177"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cxnSp>
        <p:nvCxnSpPr>
          <p:cNvPr id="10" name="Straight Connector 9">
            <a:extLst>
              <a:ext uri="{FF2B5EF4-FFF2-40B4-BE49-F238E27FC236}">
                <a16:creationId xmlns:a16="http://schemas.microsoft.com/office/drawing/2014/main" id="{79B33817-49F3-B440-A271-466603AE1964}"/>
              </a:ext>
            </a:extLst>
          </p:cNvPr>
          <p:cNvCxnSpPr>
            <a:cxnSpLocks/>
          </p:cNvCxnSpPr>
          <p:nvPr userDrawn="1"/>
        </p:nvCxnSpPr>
        <p:spPr>
          <a:xfrm>
            <a:off x="0" y="421214"/>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Text Placeholder 2">
            <a:extLst>
              <a:ext uri="{FF2B5EF4-FFF2-40B4-BE49-F238E27FC236}">
                <a16:creationId xmlns:a16="http://schemas.microsoft.com/office/drawing/2014/main" id="{8576316B-7498-2E42-9B52-88BF1C9DF40C}"/>
              </a:ext>
            </a:extLst>
          </p:cNvPr>
          <p:cNvSpPr>
            <a:spLocks noGrp="1"/>
          </p:cNvSpPr>
          <p:nvPr>
            <p:ph idx="1"/>
          </p:nvPr>
        </p:nvSpPr>
        <p:spPr>
          <a:xfrm>
            <a:off x="5567465"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itle 1">
            <a:extLst>
              <a:ext uri="{FF2B5EF4-FFF2-40B4-BE49-F238E27FC236}">
                <a16:creationId xmlns:a16="http://schemas.microsoft.com/office/drawing/2014/main" id="{451775DA-49A0-2F4D-9F21-5D20DA6BA9B6}"/>
              </a:ext>
            </a:extLst>
          </p:cNvPr>
          <p:cNvSpPr>
            <a:spLocks noGrp="1"/>
          </p:cNvSpPr>
          <p:nvPr>
            <p:ph type="ctrTitle"/>
          </p:nvPr>
        </p:nvSpPr>
        <p:spPr>
          <a:xfrm>
            <a:off x="608844"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496456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7065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68CFB5E-3ADE-4734-9362-C87DEFA0B627}"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34207371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a:t>Click icon to add picture</a:t>
            </a:r>
            <a:endParaRPr lang="en-GB" noProof="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62570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Image and Content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B7B17A1A-1BA7-4598-B97B-4543CDFD6F26}"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0" y="1"/>
            <a:ext cx="5198641"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5711877"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5708797"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34037ED-B73E-2946-8FAC-2803EA71C585}"/>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02672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6764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a:t>Click icon to add picture</a:t>
            </a:r>
            <a:endParaRPr lang="en-GB" noProof="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a:t>Click icon to add picture</a:t>
            </a:r>
            <a:endParaRPr lang="en-GB" noProof="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13/11/2025</a:t>
            </a:fld>
            <a:endParaRPr lang="en-GB" noProof="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a:t>Click icon to add picture</a:t>
            </a:r>
            <a:endParaRPr lang="en-GB" noProof="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Click to 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902FA6-24E0-3C4A-8B7A-F529DB1228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1845A71-C369-2A42-A14F-2BD1985F75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0870798-FB93-8742-9A92-FA7A241AFA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E6A80EED-24B3-4BD0-916A-2782446FD12C}" type="datetime1">
              <a:rPr lang="en-GB" noProof="0" smtClean="0"/>
              <a:t>13/11/2025</a:t>
            </a:fld>
            <a:endParaRPr lang="en-GB" noProof="0"/>
          </a:p>
        </p:txBody>
      </p:sp>
      <p:sp>
        <p:nvSpPr>
          <p:cNvPr id="5" name="Footer Placeholder 4">
            <a:extLst>
              <a:ext uri="{FF2B5EF4-FFF2-40B4-BE49-F238E27FC236}">
                <a16:creationId xmlns:a16="http://schemas.microsoft.com/office/drawing/2014/main" id="{7642A715-D537-DD4B-8BE6-1E573155F1E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7FA9E735-B191-784C-98F7-65384DACA4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62C6627B-E4D5-2947-8E88-B84039729B99}" type="slidenum">
              <a:rPr lang="en-GB" noProof="0" smtClean="0"/>
              <a:t>‹#›</a:t>
            </a:fld>
            <a:endParaRPr lang="en-GB" noProof="0"/>
          </a:p>
        </p:txBody>
      </p:sp>
    </p:spTree>
    <p:extLst>
      <p:ext uri="{BB962C8B-B14F-4D97-AF65-F5344CB8AC3E}">
        <p14:creationId xmlns:p14="http://schemas.microsoft.com/office/powerpoint/2010/main" val="2234582933"/>
      </p:ext>
    </p:extLst>
  </p:cSld>
  <p:clrMap bg1="lt1" tx1="dk1" bg2="lt2" tx2="dk2" accent1="accent1" accent2="accent2" accent3="accent3" accent4="accent4" accent5="accent5" accent6="accent6" hlink="hlink" folHlink="folHlink"/>
  <p:sldLayoutIdLst>
    <p:sldLayoutId id="2147483669" r:id="rId1"/>
    <p:sldLayoutId id="2147483673" r:id="rId2"/>
    <p:sldLayoutId id="2147483670" r:id="rId3"/>
    <p:sldLayoutId id="2147483674" r:id="rId4"/>
    <p:sldLayoutId id="2147483661" r:id="rId5"/>
    <p:sldLayoutId id="2147483676" r:id="rId6"/>
    <p:sldLayoutId id="2147483675" r:id="rId7"/>
    <p:sldLayoutId id="2147483677" r:id="rId8"/>
    <p:sldLayoutId id="2147483678" r:id="rId9"/>
    <p:sldLayoutId id="2147483679" r:id="rId10"/>
    <p:sldLayoutId id="2147483681" r:id="rId11"/>
    <p:sldLayoutId id="2147483682" r:id="rId12"/>
    <p:sldLayoutId id="2147483686" r:id="rId13"/>
    <p:sldLayoutId id="2147483663" r:id="rId14"/>
    <p:sldLayoutId id="2147483683" r:id="rId15"/>
    <p:sldLayoutId id="2147483685" r:id="rId16"/>
    <p:sldLayoutId id="2147483684" r:id="rId17"/>
    <p:sldLayoutId id="2147483680" r:id="rId18"/>
    <p:sldLayoutId id="2147483691" r:id="rId19"/>
    <p:sldLayoutId id="2147483692" r:id="rId20"/>
    <p:sldLayoutId id="2147483693" r:id="rId21"/>
    <p:sldLayoutId id="2147483694" r:id="rId22"/>
    <p:sldLayoutId id="2147483688" r:id="rId23"/>
    <p:sldLayoutId id="2147483687" r:id="rId24"/>
    <p:sldLayoutId id="2147483689" r:id="rId25"/>
    <p:sldLayoutId id="2147483690" r:id="rId26"/>
    <p:sldLayoutId id="2147483695" r:id="rId27"/>
    <p:sldLayoutId id="2147483696" r:id="rId28"/>
    <p:sldLayoutId id="2147483697" r:id="rId29"/>
    <p:sldLayoutId id="2147483698" r:id="rId30"/>
    <p:sldLayoutId id="2147483667" r:id="rId31"/>
    <p:sldLayoutId id="2147483703" r:id="rId32"/>
    <p:sldLayoutId id="2147483704" r:id="rId33"/>
    <p:sldLayoutId id="2147483705" r:id="rId34"/>
    <p:sldLayoutId id="2147483706" r:id="rId35"/>
    <p:sldLayoutId id="2147483700" r:id="rId36"/>
    <p:sldLayoutId id="2147483699" r:id="rId37"/>
    <p:sldLayoutId id="2147483701" r:id="rId38"/>
    <p:sldLayoutId id="2147483702" r:id="rId39"/>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29.xml"/><Relationship Id="rId4" Type="http://schemas.microsoft.com/office/2007/relationships/hdphoto" Target="../media/hdphoto2.wdp"/></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29.xml"/><Relationship Id="rId4" Type="http://schemas.microsoft.com/office/2007/relationships/hdphoto" Target="../media/hdphoto3.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3" cstate="screen">
            <a:duotone>
              <a:prstClr val="black"/>
              <a:schemeClr val="accent3">
                <a:tint val="45000"/>
                <a:satMod val="400000"/>
              </a:schemeClr>
            </a:duotone>
            <a:alphaModFix amt="35000"/>
            <a:extLst>
              <a:ext uri="{28A0092B-C50C-407E-A947-70E740481C1C}">
                <a14:useLocalDpi xmlns:a14="http://schemas.microsoft.com/office/drawing/2010/main"/>
              </a:ext>
            </a:extLst>
          </a:blip>
          <a:srcRect l="4632" r="4632"/>
          <a:stretch/>
        </p:blipFill>
        <p:spPr>
          <a:xfrm>
            <a:off x="1134319" y="0"/>
            <a:ext cx="11057681" cy="6858000"/>
          </a:xfrm>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4179375" cy="356462"/>
          </a:xfrm>
        </p:spPr>
        <p:txBody>
          <a:bodyPr rtlCol="0">
            <a:normAutofit fontScale="62500" lnSpcReduction="20000"/>
          </a:bodyPr>
          <a:lstStyle/>
          <a:p>
            <a:pPr rtl="0"/>
            <a:r>
              <a:rPr lang="en-GB" dirty="0"/>
              <a:t>Grant Healey, Kerri Emms, Pooja Chawla</a:t>
            </a: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24000" y="2715790"/>
            <a:ext cx="9750552" cy="2387600"/>
          </a:xfrm>
        </p:spPr>
        <p:txBody>
          <a:bodyPr rtlCol="0">
            <a:normAutofit/>
          </a:bodyPr>
          <a:lstStyle/>
          <a:p>
            <a:pPr rtl="0"/>
            <a:r>
              <a:rPr lang="en-GB" dirty="0"/>
              <a:t>The learning health system cycle</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3A2E6E2-28FD-49A7-E5F0-84402B3D985B}"/>
              </a:ext>
            </a:extLst>
          </p:cNvPr>
          <p:cNvSpPr>
            <a:spLocks noGrp="1"/>
          </p:cNvSpPr>
          <p:nvPr>
            <p:ph type="ctrTitle"/>
          </p:nvPr>
        </p:nvSpPr>
        <p:spPr/>
        <p:txBody>
          <a:bodyPr/>
          <a:lstStyle/>
          <a:p>
            <a:r>
              <a:rPr lang="en-GB" sz="2800" b="1" dirty="0">
                <a:latin typeface="Rockwell Extra Bold" panose="02060903040505020403" pitchFamily="18" charset="0"/>
              </a:rPr>
              <a:t>Highlight of the learning health care system (</a:t>
            </a:r>
            <a:r>
              <a:rPr lang="en-GB" sz="2800" b="1" dirty="0" err="1">
                <a:latin typeface="Rockwell Extra Bold" panose="02060903040505020403" pitchFamily="18" charset="0"/>
              </a:rPr>
              <a:t>lhs</a:t>
            </a:r>
            <a:r>
              <a:rPr lang="en-GB" sz="2800" b="1" dirty="0">
                <a:latin typeface="Rockwell Extra Bold" panose="02060903040505020403" pitchFamily="18" charset="0"/>
              </a:rPr>
              <a:t>)</a:t>
            </a:r>
          </a:p>
        </p:txBody>
      </p:sp>
      <p:sp>
        <p:nvSpPr>
          <p:cNvPr id="8" name="Content Placeholder 7">
            <a:extLst>
              <a:ext uri="{FF2B5EF4-FFF2-40B4-BE49-F238E27FC236}">
                <a16:creationId xmlns:a16="http://schemas.microsoft.com/office/drawing/2014/main" id="{BBC35049-CE66-8C57-45B1-787D6FE59570}"/>
              </a:ext>
            </a:extLst>
          </p:cNvPr>
          <p:cNvSpPr>
            <a:spLocks noGrp="1"/>
          </p:cNvSpPr>
          <p:nvPr>
            <p:ph sz="half" idx="1"/>
          </p:nvPr>
        </p:nvSpPr>
        <p:spPr>
          <a:xfrm>
            <a:off x="2428875" y="5953125"/>
            <a:ext cx="3892173" cy="223837"/>
          </a:xfrm>
        </p:spPr>
        <p:txBody>
          <a:bodyPr>
            <a:normAutofit fontScale="62500" lnSpcReduction="20000"/>
          </a:bodyPr>
          <a:lstStyle/>
          <a:p>
            <a:pPr marL="0" indent="0">
              <a:buNone/>
            </a:pPr>
            <a:endParaRPr lang="en-GB" dirty="0">
              <a:solidFill>
                <a:srgbClr val="FF3300"/>
              </a:solidFill>
            </a:endParaRPr>
          </a:p>
        </p:txBody>
      </p:sp>
      <p:sp>
        <p:nvSpPr>
          <p:cNvPr id="9" name="Content Placeholder 8">
            <a:extLst>
              <a:ext uri="{FF2B5EF4-FFF2-40B4-BE49-F238E27FC236}">
                <a16:creationId xmlns:a16="http://schemas.microsoft.com/office/drawing/2014/main" id="{96D338C5-4856-414B-5D4B-CC3B1C1F3A3B}"/>
              </a:ext>
            </a:extLst>
          </p:cNvPr>
          <p:cNvSpPr>
            <a:spLocks noGrp="1"/>
          </p:cNvSpPr>
          <p:nvPr>
            <p:ph sz="half" idx="2"/>
          </p:nvPr>
        </p:nvSpPr>
        <p:spPr>
          <a:xfrm>
            <a:off x="6768445" y="3148553"/>
            <a:ext cx="4993245" cy="3028410"/>
          </a:xfrm>
        </p:spPr>
        <p:txBody>
          <a:bodyPr/>
          <a:lstStyle/>
          <a:p>
            <a:pPr marL="0" indent="0">
              <a:buNone/>
            </a:pPr>
            <a:br>
              <a:rPr lang="en-GB" dirty="0"/>
            </a:br>
            <a:br>
              <a:rPr lang="en-GB" dirty="0"/>
            </a:br>
            <a:endParaRPr lang="en-GB" dirty="0"/>
          </a:p>
        </p:txBody>
      </p:sp>
      <p:sp>
        <p:nvSpPr>
          <p:cNvPr id="11" name="Text Placeholder 10">
            <a:extLst>
              <a:ext uri="{FF2B5EF4-FFF2-40B4-BE49-F238E27FC236}">
                <a16:creationId xmlns:a16="http://schemas.microsoft.com/office/drawing/2014/main" id="{AD4A6F2F-A60F-32A8-F679-FBBCA1180CA2}"/>
              </a:ext>
            </a:extLst>
          </p:cNvPr>
          <p:cNvSpPr>
            <a:spLocks noGrp="1"/>
          </p:cNvSpPr>
          <p:nvPr>
            <p:ph type="body" idx="13"/>
          </p:nvPr>
        </p:nvSpPr>
        <p:spPr>
          <a:xfrm>
            <a:off x="3457575" y="2559351"/>
            <a:ext cx="809625" cy="212424"/>
          </a:xfrm>
        </p:spPr>
        <p:txBody>
          <a:bodyPr>
            <a:normAutofit fontScale="32500" lnSpcReduction="20000"/>
          </a:bodyPr>
          <a:lstStyle/>
          <a:p>
            <a:endParaRPr lang="en-GB" dirty="0">
              <a:solidFill>
                <a:schemeClr val="accent5">
                  <a:lumMod val="75000"/>
                </a:schemeClr>
              </a:solidFill>
            </a:endParaRPr>
          </a:p>
        </p:txBody>
      </p:sp>
      <p:sp>
        <p:nvSpPr>
          <p:cNvPr id="10" name="Text Placeholder 9">
            <a:extLst>
              <a:ext uri="{FF2B5EF4-FFF2-40B4-BE49-F238E27FC236}">
                <a16:creationId xmlns:a16="http://schemas.microsoft.com/office/drawing/2014/main" id="{97BA2E63-E835-F6D0-CDE3-76B2B20F2EC1}"/>
              </a:ext>
            </a:extLst>
          </p:cNvPr>
          <p:cNvSpPr>
            <a:spLocks noGrp="1"/>
          </p:cNvSpPr>
          <p:nvPr>
            <p:ph type="body" sz="quarter" idx="3"/>
          </p:nvPr>
        </p:nvSpPr>
        <p:spPr>
          <a:xfrm>
            <a:off x="7067963" y="1468740"/>
            <a:ext cx="4695165" cy="1462996"/>
          </a:xfrm>
        </p:spPr>
        <p:txBody>
          <a:bodyPr>
            <a:noAutofit/>
          </a:bodyPr>
          <a:lstStyle/>
          <a:p>
            <a:endParaRPr lang="en-GB" sz="1600" dirty="0"/>
          </a:p>
        </p:txBody>
      </p:sp>
      <p:sp>
        <p:nvSpPr>
          <p:cNvPr id="12" name="Rectangle 11">
            <a:extLst>
              <a:ext uri="{FF2B5EF4-FFF2-40B4-BE49-F238E27FC236}">
                <a16:creationId xmlns:a16="http://schemas.microsoft.com/office/drawing/2014/main" id="{092860CA-DAA7-D67D-6258-078B8B84DA37}"/>
              </a:ext>
            </a:extLst>
          </p:cNvPr>
          <p:cNvSpPr/>
          <p:nvPr/>
        </p:nvSpPr>
        <p:spPr>
          <a:xfrm>
            <a:off x="4972050" y="3362325"/>
            <a:ext cx="4038600" cy="338137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The scalable nature of a Learning Health System means that many of the core challenges and principles remain consistent—whether in a small medical practice or a global health network. The repeating structure of a Learning Health System means its challenges and solutions mirror each other at every scale, from individual practices to global networks</a:t>
            </a:r>
          </a:p>
        </p:txBody>
      </p:sp>
      <p:sp>
        <p:nvSpPr>
          <p:cNvPr id="14" name="Rectangle 13">
            <a:extLst>
              <a:ext uri="{FF2B5EF4-FFF2-40B4-BE49-F238E27FC236}">
                <a16:creationId xmlns:a16="http://schemas.microsoft.com/office/drawing/2014/main" id="{898DC013-0B49-C19C-69A8-3FAA3D05BB9A}"/>
              </a:ext>
            </a:extLst>
          </p:cNvPr>
          <p:cNvSpPr/>
          <p:nvPr/>
        </p:nvSpPr>
        <p:spPr>
          <a:xfrm>
            <a:off x="4972050" y="1342197"/>
            <a:ext cx="6789640" cy="19439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 Learning Health System (LHS) is a healthcare model that continuously improves patient outcomes and experiences by integrating science, data, incentives, and culture to generate and apply knowledge in care delivery. It also enhances value, reduces unwarranted variation, supports research, and strengthens workforce education and performance.</a:t>
            </a:r>
          </a:p>
        </p:txBody>
      </p:sp>
      <p:sp>
        <p:nvSpPr>
          <p:cNvPr id="15" name="Rectangle 14">
            <a:extLst>
              <a:ext uri="{FF2B5EF4-FFF2-40B4-BE49-F238E27FC236}">
                <a16:creationId xmlns:a16="http://schemas.microsoft.com/office/drawing/2014/main" id="{B213CC44-EA47-7458-B850-868842929165}"/>
              </a:ext>
            </a:extLst>
          </p:cNvPr>
          <p:cNvSpPr/>
          <p:nvPr/>
        </p:nvSpPr>
        <p:spPr>
          <a:xfrm>
            <a:off x="1212433" y="3362324"/>
            <a:ext cx="3616742" cy="33813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A Learning Health System (LHS) is known by many names—such as data hubs, living labs, learning networks, and rapid learning systems—but they all share a common purpose: using data and collaboration to drive continuous improvement in healthcare. Crucially, an LHS is not a fixed endpoint but an ongoing journey of discovery, where there is always more to learn and apply.</a:t>
            </a:r>
          </a:p>
        </p:txBody>
      </p:sp>
      <p:sp>
        <p:nvSpPr>
          <p:cNvPr id="16" name="Rectangle 15">
            <a:extLst>
              <a:ext uri="{FF2B5EF4-FFF2-40B4-BE49-F238E27FC236}">
                <a16:creationId xmlns:a16="http://schemas.microsoft.com/office/drawing/2014/main" id="{451A0781-0019-5BCB-9B05-D8E349D83AD0}"/>
              </a:ext>
            </a:extLst>
          </p:cNvPr>
          <p:cNvSpPr/>
          <p:nvPr/>
        </p:nvSpPr>
        <p:spPr>
          <a:xfrm>
            <a:off x="1212433" y="1342197"/>
            <a:ext cx="3616743" cy="19439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Learning Health Systems can exist at any scale, from a department tracking outcomes, to a provider using predictive models, to a national network analysing millions of records to assess treatments.</a:t>
            </a:r>
          </a:p>
        </p:txBody>
      </p:sp>
      <p:pic>
        <p:nvPicPr>
          <p:cNvPr id="17" name="Picture 16">
            <a:extLst>
              <a:ext uri="{FF2B5EF4-FFF2-40B4-BE49-F238E27FC236}">
                <a16:creationId xmlns:a16="http://schemas.microsoft.com/office/drawing/2014/main" id="{FCD3FEBA-8B7B-4A46-E7CD-9A109DB04B74}"/>
              </a:ext>
            </a:extLst>
          </p:cNvPr>
          <p:cNvPicPr>
            <a:picLocks noChangeAspect="1"/>
          </p:cNvPicPr>
          <p:nvPr/>
        </p:nvPicPr>
        <p:blipFill>
          <a:blip r:embed="rId2"/>
          <a:stretch>
            <a:fillRect/>
          </a:stretch>
        </p:blipFill>
        <p:spPr>
          <a:xfrm>
            <a:off x="9010650" y="4002881"/>
            <a:ext cx="2998598" cy="2457450"/>
          </a:xfrm>
          <a:prstGeom prst="rect">
            <a:avLst/>
          </a:prstGeom>
        </p:spPr>
      </p:pic>
    </p:spTree>
    <p:extLst>
      <p:ext uri="{BB962C8B-B14F-4D97-AF65-F5344CB8AC3E}">
        <p14:creationId xmlns:p14="http://schemas.microsoft.com/office/powerpoint/2010/main" val="2982465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a:t>Contents</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p:txBody>
          <a:bodyPr rtlCol="0">
            <a:normAutofit fontScale="92500" lnSpcReduction="10000"/>
          </a:bodyPr>
          <a:lstStyle/>
          <a:p>
            <a:pPr rtl="0"/>
            <a:r>
              <a:rPr lang="en-GB" b="1" dirty="0"/>
              <a:t>Practice to Data; </a:t>
            </a:r>
          </a:p>
          <a:p>
            <a:pPr marL="742950" lvl="1" indent="-285750">
              <a:buFont typeface="Arial" panose="020B0604020202020204" pitchFamily="34" charset="0"/>
              <a:buChar char="•"/>
            </a:pPr>
            <a:r>
              <a:rPr lang="en-GB" dirty="0"/>
              <a:t>How effectively do current healthcare systems capture data from everyday clinical practice?</a:t>
            </a:r>
          </a:p>
          <a:p>
            <a:pPr marL="742950" lvl="1" indent="-285750">
              <a:buFont typeface="Arial" panose="020B0604020202020204" pitchFamily="34" charset="0"/>
              <a:buChar char="•"/>
            </a:pPr>
            <a:r>
              <a:rPr lang="en-GB" dirty="0"/>
              <a:t>What challenge might arise in ensure data quality and completeness in this first stage of the LHS cycle?</a:t>
            </a:r>
          </a:p>
          <a:p>
            <a:r>
              <a:rPr lang="en-GB" b="1" dirty="0"/>
              <a:t>Data to knowledge; </a:t>
            </a:r>
          </a:p>
          <a:p>
            <a:pPr marL="742950" lvl="1" indent="-285750">
              <a:buFont typeface="Arial" panose="020B0604020202020204" pitchFamily="34" charset="0"/>
              <a:buChar char="•"/>
            </a:pPr>
            <a:r>
              <a:rPr lang="en-US" dirty="0"/>
              <a:t>How are the collected healthcare data transformed into knowledge?</a:t>
            </a:r>
            <a:endParaRPr lang="en-GB" dirty="0"/>
          </a:p>
          <a:p>
            <a:pPr marL="742950" lvl="1" indent="-285750">
              <a:buFont typeface="Arial" panose="020B0604020202020204" pitchFamily="34" charset="0"/>
              <a:buChar char="•"/>
            </a:pPr>
            <a:r>
              <a:rPr lang="en-US" dirty="0"/>
              <a:t>How can biases be minimized to ensure accurate and actionable insights?</a:t>
            </a:r>
          </a:p>
          <a:p>
            <a:r>
              <a:rPr lang="en-US" b="1" dirty="0"/>
              <a:t>Knowledge to practice; </a:t>
            </a:r>
          </a:p>
          <a:p>
            <a:pPr marL="742950" lvl="1" indent="-285750">
              <a:buFont typeface="Arial" panose="020B0604020202020204" pitchFamily="34" charset="0"/>
              <a:buChar char="•"/>
            </a:pPr>
            <a:r>
              <a:rPr lang="en-US" dirty="0"/>
              <a:t>How can healthcare providers be encouraged to adopt new practices, procedures, and guidelines obtained from the knowledge generated? </a:t>
            </a:r>
            <a:endParaRPr lang="en-GB" dirty="0"/>
          </a:p>
          <a:p>
            <a:pPr marL="742950" lvl="1" indent="-285750">
              <a:buFont typeface="Arial" panose="020B0604020202020204" pitchFamily="34" charset="0"/>
              <a:buChar char="•"/>
            </a:pPr>
            <a:r>
              <a:rPr lang="en-US" dirty="0"/>
              <a:t>What strategies can be used to ensure that the generated knowledge is effectively integrated into healthcare clinical practice?</a:t>
            </a:r>
            <a:endParaRPr lang="en-GB" dirty="0"/>
          </a:p>
          <a:p>
            <a:r>
              <a:rPr lang="en-GB" b="1" dirty="0"/>
              <a:t>Examples;</a:t>
            </a:r>
          </a:p>
          <a:p>
            <a:pPr marL="742950" lvl="1" indent="-285750">
              <a:buFont typeface="Arial" panose="020B0604020202020204" pitchFamily="34" charset="0"/>
              <a:buChar char="•"/>
            </a:pPr>
            <a:r>
              <a:rPr lang="en-GB" dirty="0"/>
              <a:t>Small scale example of a quality improvement in a working environment.</a:t>
            </a:r>
          </a:p>
          <a:p>
            <a:r>
              <a:rPr lang="en-GB" b="1" dirty="0"/>
              <a:t>Methods/tools;</a:t>
            </a:r>
          </a:p>
          <a:p>
            <a:pPr marL="742950" lvl="1" indent="-285750">
              <a:buFont typeface="Arial" panose="020B0604020202020204" pitchFamily="34" charset="0"/>
              <a:buChar char="•"/>
            </a:pPr>
            <a:r>
              <a:rPr lang="en-GB" dirty="0"/>
              <a:t>What methods/tools are utilised to evaluate a learning health system?</a:t>
            </a:r>
          </a:p>
          <a:p>
            <a:r>
              <a:rPr lang="en-GB" b="1" dirty="0"/>
              <a:t>Key takeaways;</a:t>
            </a:r>
          </a:p>
          <a:p>
            <a:pPr marL="742950" lvl="1" indent="-285750">
              <a:buFont typeface="Arial" panose="020B0604020202020204" pitchFamily="34" charset="0"/>
              <a:buChar char="•"/>
            </a:pPr>
            <a:r>
              <a:rPr lang="en-GB" dirty="0"/>
              <a:t>What are the key take aways from the Foley report?</a:t>
            </a:r>
          </a:p>
          <a:p>
            <a:pPr marL="742950" lvl="1" indent="-285750">
              <a:buFont typeface="Arial" panose="020B0604020202020204" pitchFamily="34" charset="0"/>
              <a:buChar char="•"/>
            </a:pPr>
            <a:endParaRPr lang="en-GB" b="1" dirty="0"/>
          </a:p>
          <a:p>
            <a:pPr marL="285750" indent="-285750" rtl="0">
              <a:buFont typeface="Arial" panose="020B0604020202020204" pitchFamily="34" charset="0"/>
              <a:buChar char="•"/>
            </a:pPr>
            <a:endParaRPr lang="en-GB" dirty="0"/>
          </a:p>
        </p:txBody>
      </p:sp>
    </p:spTree>
    <p:extLst>
      <p:ext uri="{BB962C8B-B14F-4D97-AF65-F5344CB8AC3E}">
        <p14:creationId xmlns:p14="http://schemas.microsoft.com/office/powerpoint/2010/main" val="2625297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C4C2D77A-C801-9B4E-B6FB-9402525D52F3}"/>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1524000" y="5286196"/>
            <a:ext cx="10152888" cy="1361492"/>
          </a:xfrm>
        </p:spPr>
        <p:txBody>
          <a:bodyPr rtlCol="0">
            <a:normAutofit/>
          </a:bodyPr>
          <a:lstStyle/>
          <a:p>
            <a:pPr rtl="0"/>
            <a:r>
              <a:rPr lang="en-GB" dirty="0">
                <a:solidFill>
                  <a:schemeClr val="bg1"/>
                </a:solidFill>
              </a:rPr>
              <a:t>How effectively do current healthcare systems capture data from everyday clinical practice?</a:t>
            </a:r>
          </a:p>
          <a:p>
            <a:pPr rtl="0"/>
            <a:r>
              <a:rPr lang="en-GB" dirty="0">
                <a:solidFill>
                  <a:schemeClr val="bg1"/>
                </a:solidFill>
              </a:rPr>
              <a:t>What challenge might arise in ensure data quality and completeness in this first stage of the LHS cycle?</a:t>
            </a:r>
          </a:p>
          <a:p>
            <a:pPr rtl="0"/>
            <a:endParaRPr lang="en-GB" dirty="0">
              <a:solidFill>
                <a:schemeClr val="bg1"/>
              </a:solidFill>
            </a:endParaRPr>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p:txBody>
          <a:bodyPr rtlCol="0"/>
          <a:lstStyle/>
          <a:p>
            <a:pPr rtl="0"/>
            <a:r>
              <a:rPr lang="en-GB" dirty="0">
                <a:solidFill>
                  <a:schemeClr val="bg1"/>
                </a:solidFill>
              </a:rPr>
              <a:t>Practice to Data</a:t>
            </a:r>
          </a:p>
        </p:txBody>
      </p:sp>
    </p:spTree>
    <p:extLst>
      <p:ext uri="{BB962C8B-B14F-4D97-AF65-F5344CB8AC3E}">
        <p14:creationId xmlns:p14="http://schemas.microsoft.com/office/powerpoint/2010/main" val="4067864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CBC7CD-8859-F696-584A-346C993713B1}"/>
            </a:ext>
          </a:extLst>
        </p:cNvPr>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55373A3C-8DFF-BFFF-8411-2E32CE98A25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5685C029-014A-96B0-E218-979BE5ECE2B3}"/>
              </a:ext>
            </a:extLst>
          </p:cNvPr>
          <p:cNvSpPr>
            <a:spLocks noGrp="1"/>
          </p:cNvSpPr>
          <p:nvPr>
            <p:ph type="ctrTitle"/>
          </p:nvPr>
        </p:nvSpPr>
        <p:spPr>
          <a:xfrm>
            <a:off x="1648661" y="339645"/>
            <a:ext cx="6635803" cy="1002552"/>
          </a:xfrm>
        </p:spPr>
        <p:txBody>
          <a:bodyPr rtlCol="0"/>
          <a:lstStyle/>
          <a:p>
            <a:pPr rtl="0"/>
            <a:r>
              <a:rPr lang="en-GB" dirty="0"/>
              <a:t>Practice to Data</a:t>
            </a:r>
          </a:p>
        </p:txBody>
      </p:sp>
      <p:sp>
        <p:nvSpPr>
          <p:cNvPr id="7" name="Text Placeholder 6">
            <a:extLst>
              <a:ext uri="{FF2B5EF4-FFF2-40B4-BE49-F238E27FC236}">
                <a16:creationId xmlns:a16="http://schemas.microsoft.com/office/drawing/2014/main" id="{D9D519F1-EA90-8C8C-9C2F-820524123ECD}"/>
              </a:ext>
            </a:extLst>
          </p:cNvPr>
          <p:cNvSpPr>
            <a:spLocks noGrp="1"/>
          </p:cNvSpPr>
          <p:nvPr>
            <p:ph type="body" sz="quarter" idx="14"/>
          </p:nvPr>
        </p:nvSpPr>
        <p:spPr/>
        <p:txBody>
          <a:bodyPr rtlCol="0"/>
          <a:lstStyle/>
          <a:p>
            <a:pPr rtl="0"/>
            <a:r>
              <a:rPr lang="en-GB" dirty="0"/>
              <a:t>The Practice to Data phase is the first step in the Learning Health System (LHS) cycle. </a:t>
            </a:r>
          </a:p>
          <a:p>
            <a:pPr rtl="0"/>
            <a:r>
              <a:rPr lang="en-GB" dirty="0"/>
              <a:t>It focuses on capturing data generated during routine clinical care and operational processes. </a:t>
            </a:r>
          </a:p>
          <a:p>
            <a:pPr rtl="0"/>
            <a:r>
              <a:rPr lang="en-GB" dirty="0"/>
              <a:t>Some examples are:</a:t>
            </a:r>
          </a:p>
          <a:p>
            <a:pPr marL="285750" indent="-285750" rtl="0">
              <a:buFont typeface="Arial" panose="020B0604020202020204" pitchFamily="34" charset="0"/>
              <a:buChar char="•"/>
            </a:pPr>
            <a:r>
              <a:rPr lang="en-GB" b="1" dirty="0"/>
              <a:t>Electronic Health Records (EHRs): </a:t>
            </a:r>
            <a:r>
              <a:rPr lang="en-GB" dirty="0"/>
              <a:t>Clinical notes, diagnoses, medications, lab results.</a:t>
            </a:r>
          </a:p>
          <a:p>
            <a:pPr marL="285750" indent="-285750" rtl="0">
              <a:buFont typeface="Arial" panose="020B0604020202020204" pitchFamily="34" charset="0"/>
              <a:buChar char="•"/>
            </a:pPr>
            <a:r>
              <a:rPr lang="en-GB" b="1" dirty="0"/>
              <a:t>Patient-reported outcomes: </a:t>
            </a:r>
            <a:r>
              <a:rPr lang="en-GB" dirty="0"/>
              <a:t>Surveys, symptom trackers.</a:t>
            </a:r>
          </a:p>
          <a:p>
            <a:pPr marL="285750" indent="-285750" rtl="0">
              <a:buFont typeface="Arial" panose="020B0604020202020204" pitchFamily="34" charset="0"/>
              <a:buChar char="•"/>
            </a:pPr>
            <a:r>
              <a:rPr lang="en-GB" b="1" dirty="0"/>
              <a:t>Operational data: </a:t>
            </a:r>
            <a:r>
              <a:rPr lang="en-GB" dirty="0"/>
              <a:t>Appointment scheduling, resource tracking.</a:t>
            </a:r>
          </a:p>
          <a:p>
            <a:pPr marL="285750" indent="-285750" rtl="0">
              <a:buFont typeface="Arial" panose="020B0604020202020204" pitchFamily="34" charset="0"/>
              <a:buChar char="•"/>
            </a:pPr>
            <a:r>
              <a:rPr lang="en-GB" b="1" dirty="0"/>
              <a:t>Device and sensor data: </a:t>
            </a:r>
            <a:r>
              <a:rPr lang="en-GB" dirty="0"/>
              <a:t>Telemedicine, remote monitoring tools.</a:t>
            </a:r>
          </a:p>
          <a:p>
            <a:pPr rtl="0"/>
            <a:r>
              <a:rPr lang="en-GB" dirty="0"/>
              <a:t>The goal is to systematically collect accurate, timely, and comprehensive data that reflects real-world clinical practice.</a:t>
            </a:r>
          </a:p>
        </p:txBody>
      </p:sp>
    </p:spTree>
    <p:extLst>
      <p:ext uri="{BB962C8B-B14F-4D97-AF65-F5344CB8AC3E}">
        <p14:creationId xmlns:p14="http://schemas.microsoft.com/office/powerpoint/2010/main" val="2270083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40BDE-16A8-48FC-CA20-CC5E8EBD17E5}"/>
            </a:ext>
          </a:extLst>
        </p:cNvPr>
        <p:cNvGrpSpPr/>
        <p:nvPr/>
      </p:nvGrpSpPr>
      <p:grpSpPr>
        <a:xfrm>
          <a:off x="0" y="0"/>
          <a:ext cx="0" cy="0"/>
          <a:chOff x="0" y="0"/>
          <a:chExt cx="0" cy="0"/>
        </a:xfrm>
      </p:grpSpPr>
      <p:sp>
        <p:nvSpPr>
          <p:cNvPr id="22" name="Title 21">
            <a:extLst>
              <a:ext uri="{FF2B5EF4-FFF2-40B4-BE49-F238E27FC236}">
                <a16:creationId xmlns:a16="http://schemas.microsoft.com/office/drawing/2014/main" id="{146C89E7-C854-6526-773D-0EA4A6B37D79}"/>
              </a:ext>
            </a:extLst>
          </p:cNvPr>
          <p:cNvSpPr>
            <a:spLocks noGrp="1"/>
          </p:cNvSpPr>
          <p:nvPr>
            <p:ph type="ctrTitle"/>
          </p:nvPr>
        </p:nvSpPr>
        <p:spPr/>
        <p:txBody>
          <a:bodyPr rtlCol="0"/>
          <a:lstStyle/>
          <a:p>
            <a:pPr rtl="0"/>
            <a:r>
              <a:rPr lang="en-GB" sz="4000" dirty="0"/>
              <a:t>Practice to Data (Effectiveness)</a:t>
            </a:r>
          </a:p>
        </p:txBody>
      </p:sp>
      <p:sp>
        <p:nvSpPr>
          <p:cNvPr id="3" name="Content Placeholder 2">
            <a:extLst>
              <a:ext uri="{FF2B5EF4-FFF2-40B4-BE49-F238E27FC236}">
                <a16:creationId xmlns:a16="http://schemas.microsoft.com/office/drawing/2014/main" id="{879EF793-F448-2491-F12A-55CAFED07251}"/>
              </a:ext>
            </a:extLst>
          </p:cNvPr>
          <p:cNvSpPr>
            <a:spLocks noGrp="1"/>
          </p:cNvSpPr>
          <p:nvPr>
            <p:ph sz="half" idx="1"/>
          </p:nvPr>
        </p:nvSpPr>
        <p:spPr>
          <a:xfrm>
            <a:off x="1627321" y="2330825"/>
            <a:ext cx="4693727" cy="3058436"/>
          </a:xfrm>
        </p:spPr>
        <p:txBody>
          <a:bodyPr rtlCol="0"/>
          <a:lstStyle/>
          <a:p>
            <a:pPr rtl="0"/>
            <a:r>
              <a:rPr lang="en-GB" dirty="0"/>
              <a:t>Widespread adoption of EHR systems in many healthcare settings, such as WPAS, WCP, EMIS</a:t>
            </a:r>
          </a:p>
          <a:p>
            <a:pPr rtl="0"/>
            <a:r>
              <a:rPr lang="en-GB" dirty="0"/>
              <a:t>Increasing use of digital tools and interoperability standards (e.g., HL7 FHIR).</a:t>
            </a:r>
          </a:p>
          <a:p>
            <a:pPr rtl="0"/>
            <a:r>
              <a:rPr lang="en-GB" dirty="0"/>
              <a:t>Ability to capture large volumes of structured and unstructured data, from the systems mentioned previously</a:t>
            </a:r>
          </a:p>
        </p:txBody>
      </p:sp>
      <p:sp>
        <p:nvSpPr>
          <p:cNvPr id="16" name="Content Placeholder 15">
            <a:extLst>
              <a:ext uri="{FF2B5EF4-FFF2-40B4-BE49-F238E27FC236}">
                <a16:creationId xmlns:a16="http://schemas.microsoft.com/office/drawing/2014/main" id="{B018DD82-EE7E-BB4B-D5FC-E0988C4656E3}"/>
              </a:ext>
            </a:extLst>
          </p:cNvPr>
          <p:cNvSpPr>
            <a:spLocks noGrp="1"/>
          </p:cNvSpPr>
          <p:nvPr>
            <p:ph sz="half" idx="2"/>
          </p:nvPr>
        </p:nvSpPr>
        <p:spPr/>
        <p:txBody>
          <a:bodyPr rtlCol="0"/>
          <a:lstStyle/>
          <a:p>
            <a:pPr rtl="0"/>
            <a:r>
              <a:rPr lang="en-GB" dirty="0"/>
              <a:t>Data often fragmented across multiple systems Primary care, Secondary care, Mental health etc.</a:t>
            </a:r>
          </a:p>
          <a:p>
            <a:pPr rtl="0"/>
            <a:r>
              <a:rPr lang="en-GB" dirty="0"/>
              <a:t>Inconsistent coding practices with some solutions used, such as variations in ICD or SNOMED usage.</a:t>
            </a:r>
          </a:p>
          <a:p>
            <a:pPr rtl="0"/>
            <a:r>
              <a:rPr lang="en-GB" dirty="0"/>
              <a:t>Limited integration of patient-reported outcomes and social determinants of health.</a:t>
            </a:r>
          </a:p>
          <a:p>
            <a:pPr rtl="0"/>
            <a:r>
              <a:rPr lang="en-GB" dirty="0"/>
              <a:t>Manual data entry errors and incomplete documentation.</a:t>
            </a:r>
          </a:p>
        </p:txBody>
      </p:sp>
      <p:sp>
        <p:nvSpPr>
          <p:cNvPr id="17" name="Text Placeholder 16">
            <a:extLst>
              <a:ext uri="{FF2B5EF4-FFF2-40B4-BE49-F238E27FC236}">
                <a16:creationId xmlns:a16="http://schemas.microsoft.com/office/drawing/2014/main" id="{6CEB27F4-DEBB-84E7-75EC-E8875E5CF6E5}"/>
              </a:ext>
            </a:extLst>
          </p:cNvPr>
          <p:cNvSpPr>
            <a:spLocks noGrp="1"/>
          </p:cNvSpPr>
          <p:nvPr>
            <p:ph type="body" idx="13"/>
          </p:nvPr>
        </p:nvSpPr>
        <p:spPr/>
        <p:txBody>
          <a:bodyPr rtlCol="0"/>
          <a:lstStyle/>
          <a:p>
            <a:pPr lvl="0" rtl="0"/>
            <a:r>
              <a:rPr lang="en-GB" dirty="0"/>
              <a:t>Strengths</a:t>
            </a:r>
          </a:p>
        </p:txBody>
      </p:sp>
      <p:sp>
        <p:nvSpPr>
          <p:cNvPr id="7" name="Text Placeholder 6">
            <a:extLst>
              <a:ext uri="{FF2B5EF4-FFF2-40B4-BE49-F238E27FC236}">
                <a16:creationId xmlns:a16="http://schemas.microsoft.com/office/drawing/2014/main" id="{56990419-AFA2-9CB7-6C2F-5D274EDDD0E6}"/>
              </a:ext>
            </a:extLst>
          </p:cNvPr>
          <p:cNvSpPr>
            <a:spLocks noGrp="1"/>
          </p:cNvSpPr>
          <p:nvPr>
            <p:ph type="body" sz="quarter" idx="3"/>
          </p:nvPr>
        </p:nvSpPr>
        <p:spPr/>
        <p:txBody>
          <a:bodyPr rtlCol="0"/>
          <a:lstStyle/>
          <a:p>
            <a:pPr lvl="0" rtl="0"/>
            <a:r>
              <a:rPr lang="en-GB" dirty="0"/>
              <a:t>Limitations</a:t>
            </a:r>
          </a:p>
        </p:txBody>
      </p:sp>
      <p:sp>
        <p:nvSpPr>
          <p:cNvPr id="4" name="Content Placeholder 2">
            <a:extLst>
              <a:ext uri="{FF2B5EF4-FFF2-40B4-BE49-F238E27FC236}">
                <a16:creationId xmlns:a16="http://schemas.microsoft.com/office/drawing/2014/main" id="{DBDD1D93-D30A-61F0-825B-66D8E38D23F2}"/>
              </a:ext>
            </a:extLst>
          </p:cNvPr>
          <p:cNvSpPr txBox="1">
            <a:spLocks/>
          </p:cNvSpPr>
          <p:nvPr/>
        </p:nvSpPr>
        <p:spPr>
          <a:xfrm>
            <a:off x="1496023" y="5482457"/>
            <a:ext cx="10267105" cy="1002552"/>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Font typeface="Arial" panose="020B0604020202020204" pitchFamily="34" charset="0"/>
              <a:buChar char="•"/>
              <a:defRPr sz="1600" kern="1200">
                <a:solidFill>
                  <a:schemeClr val="tx1"/>
                </a:solidFill>
                <a:latin typeface="+mj-lt"/>
                <a:ea typeface="+mn-ea"/>
                <a:cs typeface="Calibri" panose="020F0502020204030204" pitchFamily="34" charset="0"/>
              </a:defRPr>
            </a:lvl1pPr>
            <a:lvl2pPr marL="685800" indent="-228600" algn="l" defTabSz="914400" rtl="0" eaLnBrk="1" latinLnBrk="0" hangingPunct="1">
              <a:lnSpc>
                <a:spcPct val="100000"/>
              </a:lnSpc>
              <a:spcBef>
                <a:spcPts val="500"/>
              </a:spcBef>
              <a:buFont typeface="Arial" panose="020B0604020202020204" pitchFamily="34" charset="0"/>
              <a:buChar char="•"/>
              <a:defRPr sz="1600" kern="1200">
                <a:solidFill>
                  <a:schemeClr val="tx1"/>
                </a:solidFill>
                <a:latin typeface="+mj-lt"/>
                <a:ea typeface="+mn-ea"/>
                <a:cs typeface="Calibri" panose="020F0502020204030204" pitchFamily="34" charset="0"/>
              </a:defRPr>
            </a:lvl2pPr>
            <a:lvl3pPr marL="1143000" indent="-228600" algn="l" defTabSz="914400" rtl="0" eaLnBrk="1" latinLnBrk="0" hangingPunct="1">
              <a:lnSpc>
                <a:spcPct val="100000"/>
              </a:lnSpc>
              <a:spcBef>
                <a:spcPts val="500"/>
              </a:spcBef>
              <a:buFont typeface="Arial" panose="020B0604020202020204" pitchFamily="34" charset="0"/>
              <a:buChar char="•"/>
              <a:defRPr sz="1600" kern="1200">
                <a:solidFill>
                  <a:schemeClr val="tx1"/>
                </a:solidFill>
                <a:latin typeface="+mj-lt"/>
                <a:ea typeface="+mn-ea"/>
                <a:cs typeface="Calibri" panose="020F0502020204030204" pitchFamily="34" charset="0"/>
              </a:defRPr>
            </a:lvl3pPr>
            <a:lvl4pPr marL="1600200" indent="-228600" algn="l" defTabSz="914400" rtl="0" eaLnBrk="1" latinLnBrk="0" hangingPunct="1">
              <a:lnSpc>
                <a:spcPct val="100000"/>
              </a:lnSpc>
              <a:spcBef>
                <a:spcPts val="500"/>
              </a:spcBef>
              <a:buFont typeface="Arial" panose="020B0604020202020204" pitchFamily="34" charset="0"/>
              <a:buChar char="•"/>
              <a:defRPr sz="1600" kern="1200">
                <a:solidFill>
                  <a:schemeClr val="tx1"/>
                </a:solidFill>
                <a:latin typeface="+mj-lt"/>
                <a:ea typeface="+mn-ea"/>
                <a:cs typeface="Calibri" panose="020F0502020204030204" pitchFamily="34" charset="0"/>
              </a:defRPr>
            </a:lvl4pPr>
            <a:lvl5pPr marL="2057400" indent="-228600" algn="l" defTabSz="914400" rtl="0" eaLnBrk="1" latinLnBrk="0" hangingPunct="1">
              <a:lnSpc>
                <a:spcPct val="100000"/>
              </a:lnSpc>
              <a:spcBef>
                <a:spcPts val="500"/>
              </a:spcBef>
              <a:buFont typeface="Arial" panose="020B0604020202020204" pitchFamily="34" charset="0"/>
              <a:buChar char="•"/>
              <a:defRPr sz="1600" kern="1200">
                <a:solidFill>
                  <a:schemeClr val="tx1"/>
                </a:solidFill>
                <a:latin typeface="+mj-lt"/>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Overall, while healthcare systems are effective at capturing some data, they struggle with completeness, consistency, and usability for secondary purposes like research and quality improvement</a:t>
            </a:r>
          </a:p>
        </p:txBody>
      </p:sp>
    </p:spTree>
    <p:extLst>
      <p:ext uri="{BB962C8B-B14F-4D97-AF65-F5344CB8AC3E}">
        <p14:creationId xmlns:p14="http://schemas.microsoft.com/office/powerpoint/2010/main" val="3658447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76B93-18AD-9E42-FE89-98188687E7B2}"/>
            </a:ext>
          </a:extLst>
        </p:cNvPr>
        <p:cNvGrpSpPr/>
        <p:nvPr/>
      </p:nvGrpSpPr>
      <p:grpSpPr>
        <a:xfrm>
          <a:off x="0" y="0"/>
          <a:ext cx="0" cy="0"/>
          <a:chOff x="0" y="0"/>
          <a:chExt cx="0" cy="0"/>
        </a:xfrm>
      </p:grpSpPr>
      <p:pic>
        <p:nvPicPr>
          <p:cNvPr id="7" name="Picture Placeholder 6" descr="A group of people sitting at a table">
            <a:extLst>
              <a:ext uri="{FF2B5EF4-FFF2-40B4-BE49-F238E27FC236}">
                <a16:creationId xmlns:a16="http://schemas.microsoft.com/office/drawing/2014/main" id="{6EB5CB1E-3B67-7644-67DB-E0C440925BCD}"/>
              </a:ext>
            </a:extLst>
          </p:cNvPr>
          <p:cNvPicPr>
            <a:picLocks noGrp="1" noChangeAspect="1"/>
          </p:cNvPicPr>
          <p:nvPr>
            <p:ph type="pic" sz="quarter" idx="10"/>
          </p:nvPr>
        </p:nvPicPr>
        <p:blipFill>
          <a:blip r:embed="rId3">
            <a:duotone>
              <a:prstClr val="black"/>
              <a:schemeClr val="accent3">
                <a:tint val="45000"/>
                <a:satMod val="400000"/>
              </a:schemeClr>
            </a:duotone>
            <a:alphaModFix/>
          </a:blip>
          <a:srcRect l="16549" r="16549"/>
          <a:stretch>
            <a:fillRect/>
          </a:stretch>
        </p:blipFill>
        <p:spPr>
          <a:xfrm>
            <a:off x="5445942" y="628650"/>
            <a:ext cx="6297515" cy="5936924"/>
          </a:xfrm>
        </p:spPr>
      </p:pic>
      <p:sp>
        <p:nvSpPr>
          <p:cNvPr id="2" name="Title 1">
            <a:extLst>
              <a:ext uri="{FF2B5EF4-FFF2-40B4-BE49-F238E27FC236}">
                <a16:creationId xmlns:a16="http://schemas.microsoft.com/office/drawing/2014/main" id="{C297E348-6811-1B1F-1F21-0061A9615797}"/>
              </a:ext>
            </a:extLst>
          </p:cNvPr>
          <p:cNvSpPr>
            <a:spLocks noGrp="1"/>
          </p:cNvSpPr>
          <p:nvPr>
            <p:ph type="ctrTitle"/>
          </p:nvPr>
        </p:nvSpPr>
        <p:spPr>
          <a:xfrm>
            <a:off x="1511499" y="85014"/>
            <a:ext cx="9337475" cy="637507"/>
          </a:xfrm>
        </p:spPr>
        <p:txBody>
          <a:bodyPr rtlCol="0"/>
          <a:lstStyle/>
          <a:p>
            <a:pPr rtl="0"/>
            <a:r>
              <a:rPr lang="en-GB" b="1" dirty="0"/>
              <a:t>Practice to Data (challenges)</a:t>
            </a:r>
          </a:p>
        </p:txBody>
      </p:sp>
      <p:sp>
        <p:nvSpPr>
          <p:cNvPr id="3" name="Text Placeholder 2">
            <a:extLst>
              <a:ext uri="{FF2B5EF4-FFF2-40B4-BE49-F238E27FC236}">
                <a16:creationId xmlns:a16="http://schemas.microsoft.com/office/drawing/2014/main" id="{5837A19C-C951-A296-60C5-10B3C066CD88}"/>
              </a:ext>
            </a:extLst>
          </p:cNvPr>
          <p:cNvSpPr>
            <a:spLocks noGrp="1"/>
          </p:cNvSpPr>
          <p:nvPr>
            <p:ph type="body" sz="quarter" idx="14"/>
          </p:nvPr>
        </p:nvSpPr>
        <p:spPr>
          <a:xfrm>
            <a:off x="1511499" y="937416"/>
            <a:ext cx="3289100" cy="5628158"/>
          </a:xfrm>
        </p:spPr>
        <p:txBody>
          <a:bodyPr rtlCol="0">
            <a:normAutofit/>
          </a:bodyPr>
          <a:lstStyle/>
          <a:p>
            <a:pPr rtl="0"/>
            <a:r>
              <a:rPr lang="en-GB" dirty="0"/>
              <a:t>Some of the challenges in ensuring data quality and completeness are; </a:t>
            </a:r>
          </a:p>
          <a:p>
            <a:pPr rtl="0"/>
            <a:r>
              <a:rPr lang="en-GB" b="1" dirty="0"/>
              <a:t>Data Standardization: </a:t>
            </a:r>
            <a:r>
              <a:rPr lang="en-GB" dirty="0"/>
              <a:t>Different systems use different formats and terminologies, making aggregation difficult.</a:t>
            </a:r>
          </a:p>
          <a:p>
            <a:pPr rtl="0"/>
            <a:r>
              <a:rPr lang="en-GB" b="1" dirty="0"/>
              <a:t>Human Factors: </a:t>
            </a:r>
            <a:r>
              <a:rPr lang="en-GB" dirty="0"/>
              <a:t>Clinicians under time pressure may enter minimal or inaccurate data.</a:t>
            </a:r>
          </a:p>
          <a:p>
            <a:pPr rtl="0"/>
            <a:r>
              <a:rPr lang="en-GB" b="1" dirty="0"/>
              <a:t>Missing Data: </a:t>
            </a:r>
            <a:r>
              <a:rPr lang="en-GB" dirty="0"/>
              <a:t>Certain fields (e.g., social history, lifestyle factors) are often left blank.</a:t>
            </a:r>
          </a:p>
          <a:p>
            <a:pPr rtl="0"/>
            <a:r>
              <a:rPr lang="en-GB" b="1" dirty="0"/>
              <a:t>Bias in Data Capture: </a:t>
            </a:r>
            <a:r>
              <a:rPr lang="en-GB" dirty="0"/>
              <a:t>More data may be recorded for certain populations or conditions, skewing analysis.</a:t>
            </a:r>
          </a:p>
          <a:p>
            <a:pPr rtl="0"/>
            <a:r>
              <a:rPr lang="en-GB" b="1" dirty="0"/>
              <a:t>Technical Barriers: </a:t>
            </a:r>
            <a:r>
              <a:rPr lang="en-GB" dirty="0"/>
              <a:t>Lack of interoperability between legacy systems.</a:t>
            </a:r>
          </a:p>
          <a:p>
            <a:pPr rtl="0"/>
            <a:r>
              <a:rPr lang="en-GB" b="1" dirty="0"/>
              <a:t>Privacy and Governance: </a:t>
            </a:r>
            <a:r>
              <a:rPr lang="en-GB" dirty="0"/>
              <a:t>Restrictions on data sharing can limit completeness.</a:t>
            </a:r>
          </a:p>
        </p:txBody>
      </p:sp>
    </p:spTree>
    <p:extLst>
      <p:ext uri="{BB962C8B-B14F-4D97-AF65-F5344CB8AC3E}">
        <p14:creationId xmlns:p14="http://schemas.microsoft.com/office/powerpoint/2010/main" val="1798241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D8ABE-0F0A-BA9C-22EC-B22260C07FB1}"/>
            </a:ext>
          </a:extLst>
        </p:cNvPr>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1FE35E45-E1F2-F5EF-56B5-397963A04510}"/>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2056948F-64AC-B4D8-EFCC-77032923C678}"/>
              </a:ext>
            </a:extLst>
          </p:cNvPr>
          <p:cNvSpPr>
            <a:spLocks noGrp="1"/>
          </p:cNvSpPr>
          <p:nvPr>
            <p:ph type="body" idx="13"/>
          </p:nvPr>
        </p:nvSpPr>
        <p:spPr>
          <a:xfrm>
            <a:off x="1524000" y="5286196"/>
            <a:ext cx="10152888" cy="1361492"/>
          </a:xfrm>
        </p:spPr>
        <p:txBody>
          <a:bodyPr rtlCol="0">
            <a:normAutofit/>
          </a:bodyPr>
          <a:lstStyle/>
          <a:p>
            <a:pPr rtl="0"/>
            <a:r>
              <a:rPr lang="en-GB" dirty="0">
                <a:solidFill>
                  <a:schemeClr val="bg1"/>
                </a:solidFill>
              </a:rPr>
              <a:t>How are the collected healthcare data transformed into knowledge?</a:t>
            </a:r>
          </a:p>
          <a:p>
            <a:pPr rtl="0"/>
            <a:r>
              <a:rPr lang="en-GB" dirty="0">
                <a:solidFill>
                  <a:schemeClr val="bg1"/>
                </a:solidFill>
              </a:rPr>
              <a:t>How can biases be minimized to ensure accurate and actionable insights?</a:t>
            </a:r>
          </a:p>
          <a:p>
            <a:pPr rtl="0"/>
            <a:endParaRPr lang="en-GB" dirty="0">
              <a:solidFill>
                <a:schemeClr val="bg1"/>
              </a:solidFill>
            </a:endParaRPr>
          </a:p>
        </p:txBody>
      </p:sp>
      <p:sp>
        <p:nvSpPr>
          <p:cNvPr id="5" name="Title 4">
            <a:extLst>
              <a:ext uri="{FF2B5EF4-FFF2-40B4-BE49-F238E27FC236}">
                <a16:creationId xmlns:a16="http://schemas.microsoft.com/office/drawing/2014/main" id="{8B102164-B3A8-1AFD-A3BD-EC2C566B535D}"/>
              </a:ext>
            </a:extLst>
          </p:cNvPr>
          <p:cNvSpPr>
            <a:spLocks noGrp="1"/>
          </p:cNvSpPr>
          <p:nvPr>
            <p:ph type="ctrTitle"/>
          </p:nvPr>
        </p:nvSpPr>
        <p:spPr/>
        <p:txBody>
          <a:bodyPr rtlCol="0"/>
          <a:lstStyle/>
          <a:p>
            <a:r>
              <a:rPr lang="en-GB" dirty="0"/>
              <a:t>Data to knowledge</a:t>
            </a:r>
          </a:p>
        </p:txBody>
      </p:sp>
    </p:spTree>
    <p:extLst>
      <p:ext uri="{BB962C8B-B14F-4D97-AF65-F5344CB8AC3E}">
        <p14:creationId xmlns:p14="http://schemas.microsoft.com/office/powerpoint/2010/main" val="3762083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F212E-9A85-072B-3E6D-003BE73617C5}"/>
              </a:ext>
            </a:extLst>
          </p:cNvPr>
          <p:cNvSpPr>
            <a:spLocks noGrp="1"/>
          </p:cNvSpPr>
          <p:nvPr>
            <p:ph type="ctrTitle"/>
          </p:nvPr>
        </p:nvSpPr>
        <p:spPr/>
        <p:txBody>
          <a:bodyPr>
            <a:normAutofit fontScale="90000"/>
          </a:bodyPr>
          <a:lstStyle/>
          <a:p>
            <a:br>
              <a:rPr lang="en-US" sz="2400" dirty="0"/>
            </a:br>
            <a:br>
              <a:rPr lang="en-US" sz="2400" dirty="0"/>
            </a:br>
            <a:br>
              <a:rPr lang="en-US" sz="2400" dirty="0"/>
            </a:br>
            <a:br>
              <a:rPr lang="en-US" sz="2400" dirty="0"/>
            </a:br>
            <a:br>
              <a:rPr lang="en-US" sz="2400" dirty="0"/>
            </a:br>
            <a:br>
              <a:rPr lang="en-GB" sz="2400" dirty="0"/>
            </a:br>
            <a:br>
              <a:rPr lang="en-US" sz="2400" dirty="0"/>
            </a:br>
            <a:endParaRPr lang="en-GB" dirty="0"/>
          </a:p>
        </p:txBody>
      </p:sp>
      <p:sp>
        <p:nvSpPr>
          <p:cNvPr id="4" name="Content Placeholder 3">
            <a:extLst>
              <a:ext uri="{FF2B5EF4-FFF2-40B4-BE49-F238E27FC236}">
                <a16:creationId xmlns:a16="http://schemas.microsoft.com/office/drawing/2014/main" id="{88E999D6-9B34-56E8-91E2-8E8BA3EE96DB}"/>
              </a:ext>
            </a:extLst>
          </p:cNvPr>
          <p:cNvSpPr>
            <a:spLocks noGrp="1"/>
          </p:cNvSpPr>
          <p:nvPr>
            <p:ph type="body" sz="quarter" idx="14"/>
          </p:nvPr>
        </p:nvSpPr>
        <p:spPr>
          <a:xfrm>
            <a:off x="392623" y="4219575"/>
            <a:ext cx="5703377" cy="2430542"/>
          </a:xfrm>
        </p:spPr>
        <p:txBody>
          <a:bodyPr>
            <a:normAutofit lnSpcReduction="10000"/>
          </a:bodyPr>
          <a:lstStyle/>
          <a:p>
            <a:r>
              <a:rPr lang="en-GB" dirty="0"/>
              <a:t>Organisational Learning at the Core</a:t>
            </a:r>
          </a:p>
          <a:p>
            <a:r>
              <a:rPr lang="en-GB" dirty="0"/>
              <a:t>At the heart of the Learning Health System framework are technical building blocks that drive continuous improvement. These tools enable:</a:t>
            </a:r>
          </a:p>
          <a:p>
            <a:r>
              <a:rPr lang="en-GB" dirty="0"/>
              <a:t>• Data from practice to be captured and transformed into knowledge</a:t>
            </a:r>
          </a:p>
          <a:p>
            <a:r>
              <a:rPr lang="en-GB" dirty="0"/>
              <a:t>That knowledge to be reintegrated into practice</a:t>
            </a:r>
          </a:p>
          <a:p>
            <a:r>
              <a:rPr lang="en-GB" dirty="0"/>
              <a:t>This cycle powers organisational learning and supports better care delivery at every level.</a:t>
            </a:r>
          </a:p>
        </p:txBody>
      </p:sp>
      <p:sp>
        <p:nvSpPr>
          <p:cNvPr id="6" name="Rectangle 5">
            <a:extLst>
              <a:ext uri="{FF2B5EF4-FFF2-40B4-BE49-F238E27FC236}">
                <a16:creationId xmlns:a16="http://schemas.microsoft.com/office/drawing/2014/main" id="{E3045B26-4A93-C391-6D10-9792FD678D24}"/>
              </a:ext>
            </a:extLst>
          </p:cNvPr>
          <p:cNvSpPr/>
          <p:nvPr/>
        </p:nvSpPr>
        <p:spPr>
          <a:xfrm>
            <a:off x="1028700" y="1"/>
            <a:ext cx="10715625" cy="552450"/>
          </a:xfrm>
          <a:prstGeom prst="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en-US" cap="all" dirty="0">
                <a:solidFill>
                  <a:srgbClr val="045FC4">
                    <a:lumMod val="75000"/>
                  </a:srgbClr>
                </a:solidFill>
                <a:latin typeface="Rockwell Extra Bold" panose="02060903040505020403" pitchFamily="18" charset="0"/>
              </a:rPr>
              <a:t>How are the collected healthcare data transformed into knowledge?</a:t>
            </a:r>
            <a:endParaRPr lang="en-GB" dirty="0">
              <a:latin typeface="Rockwell Extra Bold" panose="02060903040505020403" pitchFamily="18" charset="0"/>
            </a:endParaRPr>
          </a:p>
        </p:txBody>
      </p:sp>
      <p:sp>
        <p:nvSpPr>
          <p:cNvPr id="14" name="TextBox 13">
            <a:extLst>
              <a:ext uri="{FF2B5EF4-FFF2-40B4-BE49-F238E27FC236}">
                <a16:creationId xmlns:a16="http://schemas.microsoft.com/office/drawing/2014/main" id="{FACE4A46-CE4F-A3E6-D9D3-056A38F1D48F}"/>
              </a:ext>
            </a:extLst>
          </p:cNvPr>
          <p:cNvSpPr txBox="1"/>
          <p:nvPr/>
        </p:nvSpPr>
        <p:spPr>
          <a:xfrm>
            <a:off x="6096000" y="809624"/>
            <a:ext cx="5648326" cy="5509200"/>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r>
              <a:rPr lang="en-GB" sz="1600" dirty="0"/>
              <a:t>Generating Data from Practice</a:t>
            </a:r>
          </a:p>
          <a:p>
            <a:r>
              <a:rPr lang="en-GB" sz="1600" dirty="0"/>
              <a:t>• 	Capture, store, access, and protect clinical data</a:t>
            </a:r>
          </a:p>
          <a:p>
            <a:r>
              <a:rPr lang="en-GB" sz="1600" dirty="0"/>
              <a:t>• 	Ensure data quality and provenance</a:t>
            </a:r>
          </a:p>
          <a:p>
            <a:r>
              <a:rPr lang="en-GB" sz="1600" dirty="0"/>
              <a:t>• 	Make data sharable and understandable across settings</a:t>
            </a:r>
          </a:p>
          <a:p>
            <a:endParaRPr lang="en-GB" sz="1600" dirty="0"/>
          </a:p>
          <a:p>
            <a:r>
              <a:rPr lang="en-GB" sz="1600" dirty="0"/>
              <a:t>📈 Data → Knowledge</a:t>
            </a:r>
          </a:p>
          <a:p>
            <a:r>
              <a:rPr lang="en-GB" sz="1600" dirty="0"/>
              <a:t>Generating Knowledge from Data</a:t>
            </a:r>
          </a:p>
          <a:p>
            <a:r>
              <a:rPr lang="en-GB" sz="1600" dirty="0"/>
              <a:t>• 	Methods include:</a:t>
            </a:r>
          </a:p>
          <a:p>
            <a:r>
              <a:rPr lang="en-GB" sz="1600" dirty="0"/>
              <a:t>• 	Randomised trials</a:t>
            </a:r>
          </a:p>
          <a:p>
            <a:r>
              <a:rPr lang="en-GB" sz="1600" dirty="0"/>
              <a:t>• 	Quasi-experimental analytics</a:t>
            </a:r>
          </a:p>
          <a:p>
            <a:r>
              <a:rPr lang="en-GB" sz="1600" dirty="0"/>
              <a:t>• 	Artificial Intelligence</a:t>
            </a:r>
          </a:p>
          <a:p>
            <a:r>
              <a:rPr lang="en-GB" sz="1600" dirty="0"/>
              <a:t>• 	Engineering and qualitative approaches</a:t>
            </a:r>
          </a:p>
          <a:p>
            <a:r>
              <a:rPr lang="en-GB" sz="1600" dirty="0"/>
              <a:t>• 	Human insight is essential:</a:t>
            </a:r>
          </a:p>
          <a:p>
            <a:r>
              <a:rPr lang="en-GB" sz="1600" dirty="0"/>
              <a:t>• 	Learning communities play a central role</a:t>
            </a:r>
          </a:p>
          <a:p>
            <a:r>
              <a:rPr lang="en-GB" sz="1600" dirty="0"/>
              <a:t>• 	Automation alone is not sufficient</a:t>
            </a:r>
          </a:p>
          <a:p>
            <a:endParaRPr lang="en-GB" sz="1600" dirty="0"/>
          </a:p>
          <a:p>
            <a:r>
              <a:rPr lang="en-GB" sz="1600" dirty="0"/>
              <a:t>🧠 Knowledge → Practice</a:t>
            </a:r>
          </a:p>
          <a:p>
            <a:r>
              <a:rPr lang="en-GB" sz="1600" dirty="0"/>
              <a:t>Applying Knowledge in Care Delivery</a:t>
            </a:r>
          </a:p>
          <a:p>
            <a:r>
              <a:rPr lang="en-GB" sz="1600" dirty="0"/>
              <a:t>• 	Move beyond publication—enable implementation</a:t>
            </a:r>
          </a:p>
          <a:p>
            <a:r>
              <a:rPr lang="en-GB" sz="1600" dirty="0"/>
              <a:t>• 	Use standardised, machine-readable clinical guidelines</a:t>
            </a:r>
          </a:p>
          <a:p>
            <a:r>
              <a:rPr lang="en-GB" sz="1600" dirty="0"/>
              <a:t>• 	Support real-time decision-making at the frontline</a:t>
            </a:r>
          </a:p>
        </p:txBody>
      </p:sp>
      <p:pic>
        <p:nvPicPr>
          <p:cNvPr id="16" name="Picture 15">
            <a:extLst>
              <a:ext uri="{FF2B5EF4-FFF2-40B4-BE49-F238E27FC236}">
                <a16:creationId xmlns:a16="http://schemas.microsoft.com/office/drawing/2014/main" id="{0B0914B7-8B73-0C47-38EF-A8A64167B3B2}"/>
              </a:ext>
            </a:extLst>
          </p:cNvPr>
          <p:cNvPicPr>
            <a:picLocks noChangeAspect="1"/>
          </p:cNvPicPr>
          <p:nvPr/>
        </p:nvPicPr>
        <p:blipFill>
          <a:blip r:embed="rId3"/>
          <a:stretch>
            <a:fillRect/>
          </a:stretch>
        </p:blipFill>
        <p:spPr>
          <a:xfrm>
            <a:off x="114061" y="339645"/>
            <a:ext cx="5014932" cy="3856762"/>
          </a:xfrm>
          <a:prstGeom prst="rect">
            <a:avLst/>
          </a:prstGeom>
        </p:spPr>
      </p:pic>
    </p:spTree>
    <p:extLst>
      <p:ext uri="{BB962C8B-B14F-4D97-AF65-F5344CB8AC3E}">
        <p14:creationId xmlns:p14="http://schemas.microsoft.com/office/powerpoint/2010/main" val="3127398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a:extLst>
              <a:ext uri="{FF2B5EF4-FFF2-40B4-BE49-F238E27FC236}">
                <a16:creationId xmlns:a16="http://schemas.microsoft.com/office/drawing/2014/main" id="{016F2DCB-219C-61BB-3141-1C62BA88A81B}"/>
              </a:ext>
            </a:extLst>
          </p:cNvPr>
          <p:cNvPicPr>
            <a:picLocks noGrp="1" noChangeAspect="1"/>
          </p:cNvPicPr>
          <p:nvPr>
            <p:ph type="pic" sz="quarter" idx="10"/>
          </p:nvPr>
        </p:nvPicPr>
        <p:blipFill>
          <a:blip r:embed="rId2"/>
          <a:srcRect l="-3332" t="3426" r="-16043" b="3548"/>
          <a:stretch>
            <a:fillRect/>
          </a:stretch>
        </p:blipFill>
        <p:spPr>
          <a:xfrm>
            <a:off x="1428748" y="1014331"/>
            <a:ext cx="5200651" cy="2133765"/>
          </a:xfrm>
          <a:prstGeom prst="rect">
            <a:avLst/>
          </a:prstGeom>
          <a:solidFill>
            <a:srgbClr val="045FC4">
              <a:lumMod val="50000"/>
            </a:srgbClr>
          </a:solidFill>
        </p:spPr>
      </p:pic>
      <p:sp>
        <p:nvSpPr>
          <p:cNvPr id="3" name="Content Placeholder 2">
            <a:extLst>
              <a:ext uri="{FF2B5EF4-FFF2-40B4-BE49-F238E27FC236}">
                <a16:creationId xmlns:a16="http://schemas.microsoft.com/office/drawing/2014/main" id="{6B6B7AB4-EE25-6414-EB9F-AC7A088BE723}"/>
              </a:ext>
            </a:extLst>
          </p:cNvPr>
          <p:cNvSpPr>
            <a:spLocks noGrp="1"/>
          </p:cNvSpPr>
          <p:nvPr>
            <p:ph idx="1"/>
          </p:nvPr>
        </p:nvSpPr>
        <p:spPr>
          <a:xfrm>
            <a:off x="9515474" y="1085851"/>
            <a:ext cx="1838325" cy="1904999"/>
          </a:xfrm>
        </p:spPr>
        <p:txBody>
          <a:bodyPr/>
          <a:lstStyle/>
          <a:p>
            <a:endParaRPr lang="en-GB" b="1" dirty="0">
              <a:solidFill>
                <a:schemeClr val="accent4">
                  <a:lumMod val="75000"/>
                </a:schemeClr>
              </a:solidFill>
              <a:latin typeface="Rockwell" panose="02060603020205020403" pitchFamily="18" charset="0"/>
            </a:endParaRPr>
          </a:p>
        </p:txBody>
      </p:sp>
      <p:sp>
        <p:nvSpPr>
          <p:cNvPr id="5" name="Rectangle 4">
            <a:extLst>
              <a:ext uri="{FF2B5EF4-FFF2-40B4-BE49-F238E27FC236}">
                <a16:creationId xmlns:a16="http://schemas.microsoft.com/office/drawing/2014/main" id="{C18523D7-E4C9-2950-619F-EDF385CDC291}"/>
              </a:ext>
            </a:extLst>
          </p:cNvPr>
          <p:cNvSpPr/>
          <p:nvPr/>
        </p:nvSpPr>
        <p:spPr>
          <a:xfrm>
            <a:off x="1714500" y="117339"/>
            <a:ext cx="9829799" cy="781050"/>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r>
              <a:rPr lang="en-US" cap="all" dirty="0">
                <a:solidFill>
                  <a:srgbClr val="045FC4">
                    <a:lumMod val="75000"/>
                  </a:srgbClr>
                </a:solidFill>
                <a:latin typeface="Rockwell Extra Bold" panose="02060903040505020403" pitchFamily="18" charset="0"/>
              </a:rPr>
              <a:t>KEY TAKEAWAYS - data transformed into knowledge?</a:t>
            </a:r>
            <a:endParaRPr lang="en-GB" dirty="0">
              <a:solidFill>
                <a:schemeClr val="accent4"/>
              </a:solidFill>
              <a:latin typeface="Rockwell Extra Bold" panose="02060903040505020403" pitchFamily="18" charset="0"/>
            </a:endParaRPr>
          </a:p>
        </p:txBody>
      </p:sp>
      <p:sp>
        <p:nvSpPr>
          <p:cNvPr id="6" name="Rectangle 5">
            <a:extLst>
              <a:ext uri="{FF2B5EF4-FFF2-40B4-BE49-F238E27FC236}">
                <a16:creationId xmlns:a16="http://schemas.microsoft.com/office/drawing/2014/main" id="{EC9D147C-6278-4A1E-A637-1FC1629BD323}"/>
              </a:ext>
            </a:extLst>
          </p:cNvPr>
          <p:cNvSpPr/>
          <p:nvPr/>
        </p:nvSpPr>
        <p:spPr>
          <a:xfrm>
            <a:off x="1228725" y="4638675"/>
            <a:ext cx="4171950" cy="210198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b="1" dirty="0"/>
              <a:t>Every Learning Health System is different, but many share common infrastructure. These shared elements can be provided as platforms, allowing health systems to focus on what makes their approach unique and valuable.</a:t>
            </a:r>
          </a:p>
        </p:txBody>
      </p:sp>
      <p:sp>
        <p:nvSpPr>
          <p:cNvPr id="7" name="Rectangle 6">
            <a:extLst>
              <a:ext uri="{FF2B5EF4-FFF2-40B4-BE49-F238E27FC236}">
                <a16:creationId xmlns:a16="http://schemas.microsoft.com/office/drawing/2014/main" id="{B3845EFA-104B-7DCD-D182-F346F1B06F6A}"/>
              </a:ext>
            </a:extLst>
          </p:cNvPr>
          <p:cNvSpPr/>
          <p:nvPr/>
        </p:nvSpPr>
        <p:spPr>
          <a:xfrm>
            <a:off x="1228725" y="3305279"/>
            <a:ext cx="10315574" cy="1247776"/>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r>
              <a:rPr lang="en-GB" b="1" dirty="0">
                <a:solidFill>
                  <a:schemeClr val="tx1"/>
                </a:solidFill>
              </a:rPr>
              <a:t>A Learning Health System can function at any scale—from individual teams and small providers to regional, national, or global health networks—applying the same principles of continuous learning and improvement.</a:t>
            </a:r>
          </a:p>
        </p:txBody>
      </p:sp>
      <p:sp>
        <p:nvSpPr>
          <p:cNvPr id="8" name="Rectangle 7">
            <a:extLst>
              <a:ext uri="{FF2B5EF4-FFF2-40B4-BE49-F238E27FC236}">
                <a16:creationId xmlns:a16="http://schemas.microsoft.com/office/drawing/2014/main" id="{51E6AF36-D844-915E-E21C-4BF82C398E3A}"/>
              </a:ext>
            </a:extLst>
          </p:cNvPr>
          <p:cNvSpPr/>
          <p:nvPr/>
        </p:nvSpPr>
        <p:spPr>
          <a:xfrm>
            <a:off x="5695950" y="4867275"/>
            <a:ext cx="6115050" cy="1873386"/>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r>
              <a:rPr lang="en-GB" b="1" dirty="0"/>
              <a:t>Knowledge must be put into practice  - It is not enough to publish knowledge in books, journals and reports. It must be put into practice. Clinical guidelines, for instance, can be represented in a standardised, machine-readable and computable form that can guide decision-making at the frontline.</a:t>
            </a:r>
            <a:endParaRPr lang="en-GB" dirty="0"/>
          </a:p>
        </p:txBody>
      </p:sp>
      <p:sp>
        <p:nvSpPr>
          <p:cNvPr id="9" name="Rectangle 8">
            <a:extLst>
              <a:ext uri="{FF2B5EF4-FFF2-40B4-BE49-F238E27FC236}">
                <a16:creationId xmlns:a16="http://schemas.microsoft.com/office/drawing/2014/main" id="{10E9A99C-546C-7BE1-5B27-5AAFF647C796}"/>
              </a:ext>
            </a:extLst>
          </p:cNvPr>
          <p:cNvSpPr/>
          <p:nvPr/>
        </p:nvSpPr>
        <p:spPr>
          <a:xfrm>
            <a:off x="6096000" y="955848"/>
            <a:ext cx="5715000" cy="2263811"/>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fontAlgn="base"/>
            <a:r>
              <a:rPr lang="en-GB" dirty="0"/>
              <a:t>It means working in partnership and using scientific data to improve management, care, and services.</a:t>
            </a:r>
            <a:br>
              <a:rPr lang="en-GB" dirty="0"/>
            </a:br>
            <a:br>
              <a:rPr lang="en-GB" dirty="0"/>
            </a:br>
            <a:r>
              <a:rPr lang="en-GB" dirty="0"/>
              <a:t>It means measuring, analysing, applying… and measuring again!</a:t>
            </a:r>
          </a:p>
          <a:p>
            <a:pPr fontAlgn="base"/>
            <a:r>
              <a:rPr lang="en-GB" b="1" dirty="0"/>
              <a:t>From practice to data</a:t>
            </a:r>
            <a:endParaRPr lang="en-GB" dirty="0"/>
          </a:p>
          <a:p>
            <a:pPr fontAlgn="base"/>
            <a:r>
              <a:rPr lang="en-GB" b="1" dirty="0"/>
              <a:t>From data to knowledge</a:t>
            </a:r>
            <a:endParaRPr lang="en-GB" dirty="0"/>
          </a:p>
          <a:p>
            <a:pPr fontAlgn="base"/>
            <a:r>
              <a:rPr lang="en-GB" b="1" dirty="0"/>
              <a:t>From knowledge to clinical and organisational practices</a:t>
            </a:r>
            <a:endParaRPr lang="en-GB" dirty="0"/>
          </a:p>
        </p:txBody>
      </p:sp>
    </p:spTree>
    <p:extLst>
      <p:ext uri="{BB962C8B-B14F-4D97-AF65-F5344CB8AC3E}">
        <p14:creationId xmlns:p14="http://schemas.microsoft.com/office/powerpoint/2010/main" val="3590029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4040F-F06F-F3FB-F155-4459D1E44BC7}"/>
              </a:ext>
            </a:extLst>
          </p:cNvPr>
          <p:cNvSpPr>
            <a:spLocks noGrp="1"/>
          </p:cNvSpPr>
          <p:nvPr>
            <p:ph type="ctrTitle"/>
          </p:nvPr>
        </p:nvSpPr>
        <p:spPr/>
        <p:txBody>
          <a:bodyPr/>
          <a:lstStyle/>
          <a:p>
            <a:pPr>
              <a:spcBef>
                <a:spcPts val="1000"/>
              </a:spcBef>
              <a:defRPr/>
            </a:pPr>
            <a:r>
              <a:rPr kumimoji="0" lang="en-US" sz="1800" i="0" u="none" strike="noStrike" kern="1200" cap="all" spc="300" normalizeH="0" baseline="0" noProof="0" dirty="0">
                <a:ln>
                  <a:noFill/>
                </a:ln>
                <a:solidFill>
                  <a:srgbClr val="FFFFFF"/>
                </a:solidFill>
                <a:effectLst/>
                <a:uLnTx/>
                <a:uFillTx/>
                <a:latin typeface="Rockwell" panose="02060603020205020403" pitchFamily="18" charset="0"/>
                <a:ea typeface="+mn-ea"/>
                <a:cs typeface="+mn-cs"/>
              </a:rPr>
              <a:t>Ho</a:t>
            </a:r>
            <a:r>
              <a:rPr lang="en-US" sz="1800" dirty="0">
                <a:latin typeface="Rockwell" panose="02060603020205020403" pitchFamily="18" charset="0"/>
              </a:rPr>
              <a:t>How can biases be </a:t>
            </a:r>
            <a:r>
              <a:rPr lang="en-US" sz="1800" dirty="0" err="1">
                <a:latin typeface="Rockwell" panose="02060603020205020403" pitchFamily="18" charset="0"/>
              </a:rPr>
              <a:t>minimised</a:t>
            </a:r>
            <a:r>
              <a:rPr lang="en-US" sz="1800" dirty="0">
                <a:latin typeface="Rockwell" panose="02060603020205020403" pitchFamily="18" charset="0"/>
              </a:rPr>
              <a:t> to ensure accurate and actionable insights</a:t>
            </a:r>
            <a:br>
              <a:rPr lang="en-GB" sz="1400" dirty="0"/>
            </a:br>
            <a:r>
              <a:rPr kumimoji="0" lang="en-US" sz="1400" b="1" i="0" u="none" strike="noStrike" kern="1200" cap="all" spc="300" normalizeH="0" baseline="0" noProof="0" dirty="0">
                <a:ln>
                  <a:noFill/>
                </a:ln>
                <a:solidFill>
                  <a:srgbClr val="FFFFFF"/>
                </a:solidFill>
                <a:effectLst/>
                <a:uLnTx/>
                <a:uFillTx/>
                <a:latin typeface="Speak Pro" panose="020B0504020101020102" pitchFamily="34" charset="0"/>
                <a:ea typeface="+mn-ea"/>
                <a:cs typeface="+mn-cs"/>
              </a:rPr>
              <a:t>w can biases be minimized to ensure accurate and actionable insights</a:t>
            </a:r>
            <a:br>
              <a:rPr kumimoji="0" lang="en-GB" sz="1400" b="1" i="0" u="none" strike="noStrike" kern="1200" cap="all" spc="300" normalizeH="0" baseline="0" noProof="0" dirty="0">
                <a:ln>
                  <a:noFill/>
                </a:ln>
                <a:solidFill>
                  <a:srgbClr val="FFFFFF"/>
                </a:solidFill>
                <a:effectLst/>
                <a:uLnTx/>
                <a:uFillTx/>
                <a:latin typeface="Speak Pro" panose="020B0504020101020102" pitchFamily="34" charset="0"/>
                <a:ea typeface="+mn-ea"/>
                <a:cs typeface="+mn-cs"/>
              </a:rPr>
            </a:br>
            <a:endParaRPr lang="en-GB" dirty="0"/>
          </a:p>
        </p:txBody>
      </p:sp>
      <p:sp>
        <p:nvSpPr>
          <p:cNvPr id="4" name="Content Placeholder 3">
            <a:extLst>
              <a:ext uri="{FF2B5EF4-FFF2-40B4-BE49-F238E27FC236}">
                <a16:creationId xmlns:a16="http://schemas.microsoft.com/office/drawing/2014/main" id="{1F99A104-694C-D172-2208-532347B0239A}"/>
              </a:ext>
            </a:extLst>
          </p:cNvPr>
          <p:cNvSpPr>
            <a:spLocks noGrp="1"/>
          </p:cNvSpPr>
          <p:nvPr>
            <p:ph sz="half" idx="1"/>
          </p:nvPr>
        </p:nvSpPr>
        <p:spPr>
          <a:xfrm>
            <a:off x="392623" y="1666876"/>
            <a:ext cx="4693727" cy="4510088"/>
          </a:xfrm>
        </p:spPr>
        <p:txBody>
          <a:bodyPr>
            <a:normAutofit fontScale="85000" lnSpcReduction="20000"/>
          </a:bodyPr>
          <a:lstStyle/>
          <a:p>
            <a:r>
              <a:rPr lang="en-GB" dirty="0"/>
              <a:t>Health systems often focus on collecting and storing data, but struggle to turn it into usable, generalisable knowledge. Once data is standardised and analysable, it must be actively used to generate insight. </a:t>
            </a:r>
            <a:br>
              <a:rPr lang="en-GB" dirty="0"/>
            </a:br>
            <a:br>
              <a:rPr lang="en-GB" dirty="0"/>
            </a:br>
            <a:r>
              <a:rPr lang="en-GB" dirty="0"/>
              <a:t>Knowledge is the insight gained from processing data—by humans or machines—using various qualitative and quantitative methods. It can take many forms, from guidelines to predictive models. In a Learning Health System, data is often both the input and output of knowledge generation.</a:t>
            </a:r>
            <a:br>
              <a:rPr lang="en-GB" dirty="0"/>
            </a:br>
            <a:endParaRPr lang="en-GB" dirty="0"/>
          </a:p>
          <a:p>
            <a:r>
              <a:rPr lang="en-GB" dirty="0"/>
              <a:t>Data based on clinician decisions (like why a test was ordered)</a:t>
            </a:r>
          </a:p>
          <a:p>
            <a:pPr marL="0" indent="0">
              <a:buNone/>
            </a:pPr>
            <a:r>
              <a:rPr lang="en-GB" dirty="0"/>
              <a:t>•   Combined data, such as risk scores or predictions</a:t>
            </a:r>
          </a:p>
          <a:p>
            <a:r>
              <a:rPr lang="en-GB" dirty="0"/>
              <a:t>Information shared by patients about their health and care experience</a:t>
            </a:r>
          </a:p>
          <a:p>
            <a:r>
              <a:rPr lang="en-GB" dirty="0"/>
              <a:t>Feedback from staff about their work and environment</a:t>
            </a:r>
          </a:p>
          <a:p>
            <a:r>
              <a:rPr lang="en-GB" dirty="0"/>
              <a:t>Data from studies designed to reduce bias (like randomised trials)</a:t>
            </a:r>
          </a:p>
        </p:txBody>
      </p:sp>
      <p:sp>
        <p:nvSpPr>
          <p:cNvPr id="5" name="Content Placeholder 4">
            <a:extLst>
              <a:ext uri="{FF2B5EF4-FFF2-40B4-BE49-F238E27FC236}">
                <a16:creationId xmlns:a16="http://schemas.microsoft.com/office/drawing/2014/main" id="{5B6EFE4A-88B6-9F73-9C96-8AF4B4EE8782}"/>
              </a:ext>
            </a:extLst>
          </p:cNvPr>
          <p:cNvSpPr>
            <a:spLocks noGrp="1"/>
          </p:cNvSpPr>
          <p:nvPr>
            <p:ph sz="half" idx="2"/>
          </p:nvPr>
        </p:nvSpPr>
        <p:spPr>
          <a:xfrm>
            <a:off x="5833265" y="1457325"/>
            <a:ext cx="4693727" cy="4719639"/>
          </a:xfrm>
        </p:spPr>
        <p:txBody>
          <a:bodyPr/>
          <a:lstStyle/>
          <a:p>
            <a:r>
              <a:rPr lang="en-GB" dirty="0"/>
              <a:t>To reduce bias in Learning Health Systems, key strategies include:</a:t>
            </a:r>
          </a:p>
          <a:p>
            <a:r>
              <a:rPr lang="en-GB" dirty="0"/>
              <a:t>Building diverse research teams for broader perspectives</a:t>
            </a:r>
          </a:p>
          <a:p>
            <a:r>
              <a:rPr lang="en-GB" dirty="0"/>
              <a:t>Using peer review to ensure impartiality</a:t>
            </a:r>
          </a:p>
          <a:p>
            <a:r>
              <a:rPr lang="en-GB" dirty="0"/>
              <a:t>Reporting methods transparently to build trust</a:t>
            </a:r>
          </a:p>
          <a:p>
            <a:r>
              <a:rPr lang="en-GB" dirty="0"/>
              <a:t>Practicing self-reflection to uncover personal biases</a:t>
            </a:r>
          </a:p>
          <a:p>
            <a:r>
              <a:rPr lang="en-GB" dirty="0"/>
              <a:t>Following ethical standards to protect participants and data integrity</a:t>
            </a:r>
          </a:p>
          <a:p>
            <a:r>
              <a:rPr lang="en-GB" dirty="0"/>
              <a:t>Together, these approaches support more accurate, trustworthy, and meaningful insights.</a:t>
            </a:r>
          </a:p>
        </p:txBody>
      </p:sp>
      <p:sp>
        <p:nvSpPr>
          <p:cNvPr id="7" name="Text Placeholder 6">
            <a:extLst>
              <a:ext uri="{FF2B5EF4-FFF2-40B4-BE49-F238E27FC236}">
                <a16:creationId xmlns:a16="http://schemas.microsoft.com/office/drawing/2014/main" id="{8C75B8C7-700C-697B-C493-606961FF7FCE}"/>
              </a:ext>
            </a:extLst>
          </p:cNvPr>
          <p:cNvSpPr>
            <a:spLocks noGrp="1"/>
          </p:cNvSpPr>
          <p:nvPr>
            <p:ph type="body" idx="13"/>
          </p:nvPr>
        </p:nvSpPr>
        <p:spPr>
          <a:xfrm>
            <a:off x="392624" y="895350"/>
            <a:ext cx="4672156" cy="446847"/>
          </a:xfrm>
        </p:spPr>
        <p:txBody>
          <a:bodyPr>
            <a:normAutofit/>
          </a:bodyPr>
          <a:lstStyle/>
          <a:p>
            <a:r>
              <a:rPr lang="en-GB" sz="1800" dirty="0">
                <a:latin typeface="+mn-lt"/>
              </a:rPr>
              <a:t>Knowledge and Data</a:t>
            </a:r>
          </a:p>
        </p:txBody>
      </p:sp>
      <p:sp>
        <p:nvSpPr>
          <p:cNvPr id="6" name="Text Placeholder 5">
            <a:extLst>
              <a:ext uri="{FF2B5EF4-FFF2-40B4-BE49-F238E27FC236}">
                <a16:creationId xmlns:a16="http://schemas.microsoft.com/office/drawing/2014/main" id="{80642958-A103-77D4-3368-24206BC709DB}"/>
              </a:ext>
            </a:extLst>
          </p:cNvPr>
          <p:cNvSpPr>
            <a:spLocks noGrp="1"/>
          </p:cNvSpPr>
          <p:nvPr>
            <p:ph type="body" sz="quarter" idx="3"/>
          </p:nvPr>
        </p:nvSpPr>
        <p:spPr>
          <a:xfrm>
            <a:off x="5833265" y="895350"/>
            <a:ext cx="4695165" cy="446847"/>
          </a:xfrm>
        </p:spPr>
        <p:txBody>
          <a:bodyPr>
            <a:normAutofit/>
          </a:bodyPr>
          <a:lstStyle/>
          <a:p>
            <a:r>
              <a:rPr lang="en-GB" sz="1800" dirty="0">
                <a:latin typeface="+mn-lt"/>
              </a:rPr>
              <a:t>Minimise Bias</a:t>
            </a:r>
          </a:p>
        </p:txBody>
      </p:sp>
    </p:spTree>
    <p:extLst>
      <p:ext uri="{BB962C8B-B14F-4D97-AF65-F5344CB8AC3E}">
        <p14:creationId xmlns:p14="http://schemas.microsoft.com/office/powerpoint/2010/main" val="1842258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B9FCAD-BA1C-0153-4C5A-7B1E4459F534}"/>
            </a:ext>
          </a:extLst>
        </p:cNvPr>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F275C23A-5FE7-8FE1-F936-D47C4B68AFEB}"/>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C480526B-5B4D-E41B-B54C-3F7E186C3DD1}"/>
              </a:ext>
            </a:extLst>
          </p:cNvPr>
          <p:cNvSpPr>
            <a:spLocks noGrp="1"/>
          </p:cNvSpPr>
          <p:nvPr>
            <p:ph type="body" idx="13"/>
          </p:nvPr>
        </p:nvSpPr>
        <p:spPr>
          <a:xfrm>
            <a:off x="1524000" y="5286196"/>
            <a:ext cx="10152888" cy="1361492"/>
          </a:xfrm>
        </p:spPr>
        <p:txBody>
          <a:bodyPr rtlCol="0">
            <a:normAutofit fontScale="92500"/>
          </a:bodyPr>
          <a:lstStyle/>
          <a:p>
            <a:pPr rtl="0"/>
            <a:r>
              <a:rPr lang="en-GB" dirty="0">
                <a:solidFill>
                  <a:schemeClr val="bg1"/>
                </a:solidFill>
              </a:rPr>
              <a:t>How can healthcare providers be encouraged to adopt new practices, procedures, and guidelines obtained from the knowledge generated? </a:t>
            </a:r>
          </a:p>
          <a:p>
            <a:pPr rtl="0"/>
            <a:r>
              <a:rPr lang="en-GB" dirty="0">
                <a:solidFill>
                  <a:schemeClr val="bg1"/>
                </a:solidFill>
              </a:rPr>
              <a:t>What strategies can be used to ensure that the generated knowledge is effectively integrated into healthcare clinical practice?</a:t>
            </a:r>
          </a:p>
          <a:p>
            <a:pPr rtl="0"/>
            <a:endParaRPr lang="en-GB" dirty="0">
              <a:solidFill>
                <a:schemeClr val="bg1"/>
              </a:solidFill>
            </a:endParaRPr>
          </a:p>
        </p:txBody>
      </p:sp>
      <p:sp>
        <p:nvSpPr>
          <p:cNvPr id="5" name="Title 4">
            <a:extLst>
              <a:ext uri="{FF2B5EF4-FFF2-40B4-BE49-F238E27FC236}">
                <a16:creationId xmlns:a16="http://schemas.microsoft.com/office/drawing/2014/main" id="{49E4A30E-8486-B544-D404-308073B817F1}"/>
              </a:ext>
            </a:extLst>
          </p:cNvPr>
          <p:cNvSpPr>
            <a:spLocks noGrp="1"/>
          </p:cNvSpPr>
          <p:nvPr>
            <p:ph type="ctrTitle"/>
          </p:nvPr>
        </p:nvSpPr>
        <p:spPr/>
        <p:txBody>
          <a:bodyPr rtlCol="0"/>
          <a:lstStyle/>
          <a:p>
            <a:pPr rtl="0"/>
            <a:r>
              <a:rPr lang="en-GB" dirty="0">
                <a:solidFill>
                  <a:schemeClr val="bg1"/>
                </a:solidFill>
              </a:rPr>
              <a:t>Knowledge to practice</a:t>
            </a:r>
          </a:p>
        </p:txBody>
      </p:sp>
    </p:spTree>
    <p:extLst>
      <p:ext uri="{BB962C8B-B14F-4D97-AF65-F5344CB8AC3E}">
        <p14:creationId xmlns:p14="http://schemas.microsoft.com/office/powerpoint/2010/main" val="784644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a:xfrm>
            <a:off x="1627321" y="339645"/>
            <a:ext cx="10134369" cy="1002552"/>
          </a:xfrm>
        </p:spPr>
        <p:txBody>
          <a:bodyPr rtlCol="0" anchor="b">
            <a:noAutofit/>
          </a:bodyPr>
          <a:lstStyle/>
          <a:p>
            <a:pPr rtl="0"/>
            <a:r>
              <a:rPr lang="en-GB" sz="4000" dirty="0"/>
              <a:t>Implementing  knowledge  into  actions</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sz="half" idx="1"/>
          </p:nvPr>
        </p:nvSpPr>
        <p:spPr>
          <a:xfrm>
            <a:off x="1627321" y="1749988"/>
            <a:ext cx="4693727" cy="3846139"/>
          </a:xfrm>
        </p:spPr>
        <p:txBody>
          <a:bodyPr rtlCol="0">
            <a:normAutofit/>
          </a:bodyPr>
          <a:lstStyle/>
          <a:p>
            <a:pPr>
              <a:lnSpc>
                <a:spcPct val="90000"/>
              </a:lnSpc>
            </a:pPr>
            <a:r>
              <a:rPr lang="en-GB" sz="1800" dirty="0"/>
              <a:t>Knowledge generation alone is insufficient unless it is translated into practice.</a:t>
            </a:r>
          </a:p>
          <a:p>
            <a:pPr>
              <a:lnSpc>
                <a:spcPct val="90000"/>
              </a:lnSpc>
            </a:pPr>
            <a:r>
              <a:rPr lang="en-GB" sz="1800" dirty="0"/>
              <a:t>A </a:t>
            </a:r>
            <a:r>
              <a:rPr lang="en-GB" sz="1800" i="1" dirty="0"/>
              <a:t>Learning Health System (LHS)</a:t>
            </a:r>
            <a:r>
              <a:rPr lang="en-GB" sz="1800" dirty="0"/>
              <a:t> addresses this challenge by continuously collecting data from real-world care, turning it into actionable insights, and feeding those insights back into practice.</a:t>
            </a:r>
          </a:p>
          <a:p>
            <a:pPr>
              <a:lnSpc>
                <a:spcPct val="90000"/>
              </a:lnSpc>
            </a:pPr>
            <a:r>
              <a:rPr lang="en-GB" sz="1800" dirty="0"/>
              <a:t>In a Learning Health System, knowledge generation must feed directly into care practice.</a:t>
            </a:r>
            <a:br>
              <a:rPr lang="en-GB" sz="1800" dirty="0"/>
            </a:br>
            <a:r>
              <a:rPr lang="en-GB" sz="1800" dirty="0"/>
              <a:t>Only by completing this cycle from data to knowledge to practice, can care quality be consistently improved.</a:t>
            </a:r>
          </a:p>
          <a:p>
            <a:pPr>
              <a:lnSpc>
                <a:spcPct val="90000"/>
              </a:lnSpc>
            </a:pPr>
            <a:endParaRPr lang="en-GB" dirty="0"/>
          </a:p>
          <a:p>
            <a:pPr marL="285750" indent="-285750" rtl="0">
              <a:lnSpc>
                <a:spcPct val="90000"/>
              </a:lnSpc>
              <a:buFont typeface="Arial" panose="020B0604020202020204" pitchFamily="34" charset="0"/>
              <a:buChar char="•"/>
            </a:pPr>
            <a:endParaRPr lang="en-GB" dirty="0"/>
          </a:p>
        </p:txBody>
      </p:sp>
      <p:pic>
        <p:nvPicPr>
          <p:cNvPr id="4" name="Picture 3" descr="A diagram of a diagram of a learning process&#10;&#10;AI-generated content may be incorrect.">
            <a:extLst>
              <a:ext uri="{FF2B5EF4-FFF2-40B4-BE49-F238E27FC236}">
                <a16:creationId xmlns:a16="http://schemas.microsoft.com/office/drawing/2014/main" id="{4D2C6600-2583-2D5A-CCDC-C298DF02427D}"/>
              </a:ext>
            </a:extLst>
          </p:cNvPr>
          <p:cNvPicPr>
            <a:picLocks noChangeAspect="1"/>
          </p:cNvPicPr>
          <p:nvPr/>
        </p:nvPicPr>
        <p:blipFill>
          <a:blip r:embed="rId3"/>
          <a:stretch>
            <a:fillRect/>
          </a:stretch>
        </p:blipFill>
        <p:spPr>
          <a:xfrm>
            <a:off x="6321049" y="1342196"/>
            <a:ext cx="5730744" cy="4253931"/>
          </a:xfrm>
          <a:prstGeom prst="rect">
            <a:avLst/>
          </a:prstGeom>
          <a:noFill/>
        </p:spPr>
      </p:pic>
      <p:sp>
        <p:nvSpPr>
          <p:cNvPr id="5" name="TextBox 4">
            <a:extLst>
              <a:ext uri="{FF2B5EF4-FFF2-40B4-BE49-F238E27FC236}">
                <a16:creationId xmlns:a16="http://schemas.microsoft.com/office/drawing/2014/main" id="{AF718306-5441-FD6D-B89D-606C11B05A2F}"/>
              </a:ext>
            </a:extLst>
          </p:cNvPr>
          <p:cNvSpPr txBox="1"/>
          <p:nvPr/>
        </p:nvSpPr>
        <p:spPr>
          <a:xfrm>
            <a:off x="6839711" y="6300216"/>
            <a:ext cx="5212081" cy="461665"/>
          </a:xfrm>
          <a:prstGeom prst="rect">
            <a:avLst/>
          </a:prstGeom>
          <a:noFill/>
        </p:spPr>
        <p:txBody>
          <a:bodyPr wrap="square" rtlCol="0">
            <a:spAutoFit/>
          </a:bodyPr>
          <a:lstStyle/>
          <a:p>
            <a:r>
              <a:rPr lang="en-GB" sz="800" dirty="0"/>
              <a:t>Downloaded from https://www.cambridge.org/core. IP address: 209.35.68.136, on 11 Nov 2025 at 11:33:18, subject to the Cambridge Core terms of use, available at https://www.cambridge.org/core/terms. https://doi.org/10.1017/9781009325912 </a:t>
            </a:r>
          </a:p>
        </p:txBody>
      </p:sp>
    </p:spTree>
    <p:extLst>
      <p:ext uri="{BB962C8B-B14F-4D97-AF65-F5344CB8AC3E}">
        <p14:creationId xmlns:p14="http://schemas.microsoft.com/office/powerpoint/2010/main" val="1681676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0" descr="A top view of chrome balls">
            <a:extLst>
              <a:ext uri="{FF2B5EF4-FFF2-40B4-BE49-F238E27FC236}">
                <a16:creationId xmlns:a16="http://schemas.microsoft.com/office/drawing/2014/main" id="{318EF587-2197-CC4C-BC9D-6BB7C37E92FB}"/>
              </a:ext>
            </a:extLst>
          </p:cNvPr>
          <p:cNvPicPr>
            <a:picLocks noGrp="1" noChangeAspect="1"/>
          </p:cNvPicPr>
          <p:nvPr>
            <p:ph type="pic" sz="quarter" idx="10"/>
          </p:nvPr>
        </p:nvPicPr>
        <p:blipFill>
          <a:blip r:embed="rId3"/>
          <a:srcRect r="41304" b="-1"/>
          <a:stretch>
            <a:fillRect/>
          </a:stretch>
        </p:blipFill>
        <p:spPr>
          <a:xfrm>
            <a:off x="-2946" y="10"/>
            <a:ext cx="6098946" cy="6857990"/>
          </a:xfrm>
          <a:noFill/>
        </p:spPr>
      </p:pic>
      <p:sp>
        <p:nvSpPr>
          <p:cNvPr id="13" name="Text Placeholder 2">
            <a:extLst>
              <a:ext uri="{FF2B5EF4-FFF2-40B4-BE49-F238E27FC236}">
                <a16:creationId xmlns:a16="http://schemas.microsoft.com/office/drawing/2014/main" id="{BCEC6BB2-3A0E-5A74-B1DB-0CA768524001}"/>
              </a:ext>
            </a:extLst>
          </p:cNvPr>
          <p:cNvSpPr>
            <a:spLocks noGrp="1"/>
          </p:cNvSpPr>
          <p:nvPr>
            <p:ph type="body" idx="13"/>
          </p:nvPr>
        </p:nvSpPr>
        <p:spPr>
          <a:xfrm>
            <a:off x="6213585" y="3429000"/>
            <a:ext cx="4914664" cy="1792224"/>
          </a:xfrm>
        </p:spPr>
        <p:txBody>
          <a:bodyPr>
            <a:normAutofit/>
          </a:bodyPr>
          <a:lstStyle/>
          <a:p>
            <a:pPr algn="l"/>
            <a:r>
              <a:rPr lang="en-GB" cap="none" dirty="0">
                <a:latin typeface="+mn-lt"/>
              </a:rPr>
              <a:t>Effective implementation requires alignment across evidence, people, culture, technology, and policy—addressing barriers at each level ensures knowledge translates into practice</a:t>
            </a:r>
            <a:endParaRPr lang="en-US" cap="none" dirty="0">
              <a:latin typeface="+mn-lt"/>
            </a:endParaRPr>
          </a:p>
        </p:txBody>
      </p:sp>
      <p:sp>
        <p:nvSpPr>
          <p:cNvPr id="12" name="Title 3">
            <a:extLst>
              <a:ext uri="{FF2B5EF4-FFF2-40B4-BE49-F238E27FC236}">
                <a16:creationId xmlns:a16="http://schemas.microsoft.com/office/drawing/2014/main" id="{76A8A02B-BBD7-8932-6EA0-6D59E25140EB}"/>
              </a:ext>
            </a:extLst>
          </p:cNvPr>
          <p:cNvSpPr>
            <a:spLocks noGrp="1"/>
          </p:cNvSpPr>
          <p:nvPr>
            <p:ph type="ctrTitle"/>
          </p:nvPr>
        </p:nvSpPr>
        <p:spPr>
          <a:xfrm>
            <a:off x="6213584" y="108776"/>
            <a:ext cx="4914664" cy="2799016"/>
          </a:xfrm>
        </p:spPr>
        <p:txBody>
          <a:bodyPr>
            <a:normAutofit/>
          </a:bodyPr>
          <a:lstStyle/>
          <a:p>
            <a:pPr algn="l"/>
            <a:r>
              <a:rPr lang="en-GB" dirty="0"/>
              <a:t>Strategies for Effective Knowledge Integration</a:t>
            </a:r>
            <a:endParaRPr lang="en-US" dirty="0"/>
          </a:p>
        </p:txBody>
      </p:sp>
      <p:sp>
        <p:nvSpPr>
          <p:cNvPr id="3" name="Title 2" hidden="1">
            <a:extLst>
              <a:ext uri="{FF2B5EF4-FFF2-40B4-BE49-F238E27FC236}">
                <a16:creationId xmlns:a16="http://schemas.microsoft.com/office/drawing/2014/main" id="{FD439DD0-579B-4A38-94AC-4A7CC453CC47}"/>
              </a:ext>
            </a:extLst>
          </p:cNvPr>
          <p:cNvSpPr>
            <a:spLocks noGrp="1"/>
          </p:cNvSpPr>
          <p:nvPr>
            <p:ph type="title" idx="4294967295"/>
          </p:nvPr>
        </p:nvSpPr>
        <p:spPr>
          <a:xfrm>
            <a:off x="838200" y="365125"/>
            <a:ext cx="10515600" cy="1325563"/>
          </a:xfrm>
        </p:spPr>
        <p:txBody>
          <a:bodyPr rtlCol="0">
            <a:normAutofit/>
          </a:bodyPr>
          <a:lstStyle/>
          <a:p>
            <a:pPr rtl="0"/>
            <a:r>
              <a:rPr lang="en-GB" sz="1100"/>
              <a:t>Slide title 29</a:t>
            </a:r>
          </a:p>
        </p:txBody>
      </p:sp>
    </p:spTree>
    <p:extLst>
      <p:ext uri="{BB962C8B-B14F-4D97-AF65-F5344CB8AC3E}">
        <p14:creationId xmlns:p14="http://schemas.microsoft.com/office/powerpoint/2010/main" val="3021999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a:xfrm>
            <a:off x="1138273" y="58935"/>
            <a:ext cx="11146536" cy="965194"/>
          </a:xfrm>
        </p:spPr>
        <p:txBody>
          <a:bodyPr rtlCol="0"/>
          <a:lstStyle/>
          <a:p>
            <a:r>
              <a:rPr lang="en-GB" sz="3200" dirty="0"/>
              <a:t>Strategies  for  Effective  Knowledge  Integration</a:t>
            </a: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2"/>
          </p:nvPr>
        </p:nvSpPr>
        <p:spPr>
          <a:xfrm>
            <a:off x="8883861" y="1836228"/>
            <a:ext cx="3213651" cy="4034220"/>
          </a:xfrm>
        </p:spPr>
        <p:txBody>
          <a:bodyPr rtlCol="0">
            <a:normAutofit fontScale="92500"/>
          </a:bodyPr>
          <a:lstStyle/>
          <a:p>
            <a:pPr marL="0" indent="0">
              <a:buNone/>
            </a:pPr>
            <a:r>
              <a:rPr lang="en-GB" sz="2100" b="1" dirty="0">
                <a:latin typeface="+mn-lt"/>
              </a:rPr>
              <a:t>Application of Knowledge:</a:t>
            </a:r>
          </a:p>
          <a:p>
            <a:pPr>
              <a:buFont typeface="Wingdings" panose="05000000000000000000" pitchFamily="2" charset="2"/>
              <a:buChar char="q"/>
            </a:pPr>
            <a:r>
              <a:rPr lang="en-GB" sz="2100" dirty="0">
                <a:latin typeface="+mn-lt"/>
              </a:rPr>
              <a:t>Integration into decision support systems, workflows, and frontline processes.</a:t>
            </a:r>
          </a:p>
          <a:p>
            <a:pPr marL="285750" indent="-285750">
              <a:buFont typeface="Wingdings" panose="05000000000000000000" pitchFamily="2" charset="2"/>
              <a:buChar char="q"/>
            </a:pPr>
            <a:r>
              <a:rPr lang="en-GB" sz="2100" dirty="0">
                <a:latin typeface="+mn-lt"/>
              </a:rPr>
              <a:t>Continuous feedback loops (practice → data → knowledge → practice) accelerate learning.</a:t>
            </a:r>
          </a:p>
          <a:p>
            <a:pPr marL="285750" indent="-285750">
              <a:buFont typeface="Wingdings" panose="05000000000000000000" pitchFamily="2" charset="2"/>
              <a:buChar char="q"/>
            </a:pPr>
            <a:r>
              <a:rPr lang="en-GB" sz="2100" dirty="0">
                <a:latin typeface="+mn-lt"/>
              </a:rPr>
              <a:t>Engagement of stakeholders, including staff and patients, ensures relevance and adoption.</a:t>
            </a:r>
          </a:p>
          <a:p>
            <a:pPr>
              <a:buFont typeface="Wingdings" panose="05000000000000000000" pitchFamily="2" charset="2"/>
              <a:buChar char="q"/>
            </a:pPr>
            <a:endParaRPr lang="en-GB" sz="2100" dirty="0">
              <a:latin typeface="+mn-lt"/>
            </a:endParaRPr>
          </a:p>
          <a:p>
            <a:pPr marL="0" indent="0" rtl="0">
              <a:buNone/>
            </a:pPr>
            <a:endParaRPr lang="en-GB" dirty="0"/>
          </a:p>
        </p:txBody>
      </p:sp>
      <p:sp>
        <p:nvSpPr>
          <p:cNvPr id="17" name="Text Placeholder 16">
            <a:extLst>
              <a:ext uri="{FF2B5EF4-FFF2-40B4-BE49-F238E27FC236}">
                <a16:creationId xmlns:a16="http://schemas.microsoft.com/office/drawing/2014/main" id="{F0150DF7-4A8B-444C-8CA1-24A9B9191B80}"/>
              </a:ext>
            </a:extLst>
          </p:cNvPr>
          <p:cNvSpPr>
            <a:spLocks noGrp="1"/>
          </p:cNvSpPr>
          <p:nvPr>
            <p:ph type="body" idx="13"/>
          </p:nvPr>
        </p:nvSpPr>
        <p:spPr>
          <a:xfrm>
            <a:off x="1138273" y="1143128"/>
            <a:ext cx="10876943" cy="564957"/>
          </a:xfrm>
        </p:spPr>
        <p:txBody>
          <a:bodyPr rtlCol="0">
            <a:normAutofit fontScale="92500" lnSpcReduction="10000"/>
          </a:bodyPr>
          <a:lstStyle/>
          <a:p>
            <a:pPr lvl="0"/>
            <a:r>
              <a:rPr lang="en-GB" sz="2000" dirty="0"/>
              <a:t>Effective translation of knowledge into practice depends on managing system complexity, representing knowledge clearly, and embedding it into actionable processes at the frontline.</a:t>
            </a:r>
          </a:p>
        </p:txBody>
      </p:sp>
      <p:sp>
        <p:nvSpPr>
          <p:cNvPr id="6" name="TextBox 5">
            <a:extLst>
              <a:ext uri="{FF2B5EF4-FFF2-40B4-BE49-F238E27FC236}">
                <a16:creationId xmlns:a16="http://schemas.microsoft.com/office/drawing/2014/main" id="{6129BD12-03AB-AF76-42DD-0517FA7478C5}"/>
              </a:ext>
            </a:extLst>
          </p:cNvPr>
          <p:cNvSpPr txBox="1"/>
          <p:nvPr/>
        </p:nvSpPr>
        <p:spPr>
          <a:xfrm>
            <a:off x="1217521" y="1861817"/>
            <a:ext cx="4878479" cy="5078313"/>
          </a:xfrm>
          <a:prstGeom prst="rect">
            <a:avLst/>
          </a:prstGeom>
          <a:noFill/>
        </p:spPr>
        <p:txBody>
          <a:bodyPr wrap="square" rtlCol="0">
            <a:spAutoFit/>
          </a:bodyPr>
          <a:lstStyle/>
          <a:p>
            <a:r>
              <a:rPr lang="en-GB" b="1" dirty="0"/>
              <a:t>Complexity of the Health System:</a:t>
            </a:r>
          </a:p>
          <a:p>
            <a:pPr marL="285750" indent="-285750">
              <a:buFont typeface="Wingdings" panose="05000000000000000000" pitchFamily="2" charset="2"/>
              <a:buChar char="q"/>
            </a:pPr>
            <a:r>
              <a:rPr lang="en-GB" dirty="0"/>
              <a:t>LHS are complex interventions in complex systems; uncontrolled complexity can hinder scale-up.</a:t>
            </a:r>
          </a:p>
          <a:p>
            <a:pPr marL="285750" indent="-285750">
              <a:buFont typeface="Wingdings" panose="05000000000000000000" pitchFamily="2" charset="2"/>
              <a:buChar char="q"/>
            </a:pPr>
            <a:r>
              <a:rPr lang="en-GB" dirty="0"/>
              <a:t>Use frameworks like NASSS (Non-adoption, Abandonment, Scale-up, Spread, Sustainability) to assess and manage complexity.</a:t>
            </a:r>
          </a:p>
          <a:p>
            <a:pPr marL="285750" indent="-285750">
              <a:buFont typeface="Wingdings" panose="05000000000000000000" pitchFamily="2" charset="2"/>
              <a:buChar char="q"/>
            </a:pPr>
            <a:r>
              <a:rPr lang="en-GB" dirty="0"/>
              <a:t>Acknowledge unpredictability; see surprises as opportunities.</a:t>
            </a:r>
          </a:p>
          <a:p>
            <a:pPr marL="285750" indent="-285750">
              <a:buFont typeface="Wingdings" panose="05000000000000000000" pitchFamily="2" charset="2"/>
              <a:buChar char="q"/>
            </a:pPr>
            <a:r>
              <a:rPr lang="en-GB" dirty="0"/>
              <a:t>Recognise self-organisation; capture data to guide adaptation.</a:t>
            </a:r>
          </a:p>
          <a:p>
            <a:pPr marL="285750" indent="-285750">
              <a:buFont typeface="Wingdings" panose="05000000000000000000" pitchFamily="2" charset="2"/>
              <a:buChar char="q"/>
            </a:pPr>
            <a:r>
              <a:rPr lang="en-GB" dirty="0"/>
              <a:t>Facilitate interdependencies; strengthen and create relationships.</a:t>
            </a:r>
          </a:p>
          <a:p>
            <a:pPr marL="285750" indent="-285750">
              <a:buFont typeface="Wingdings" panose="05000000000000000000" pitchFamily="2" charset="2"/>
              <a:buChar char="q"/>
            </a:pPr>
            <a:r>
              <a:rPr lang="en-GB" dirty="0"/>
              <a:t>Encourage sense-making and experimentation.</a:t>
            </a:r>
          </a:p>
          <a:p>
            <a:pPr marL="285750" indent="-285750">
              <a:buFont typeface="Wingdings" panose="05000000000000000000" pitchFamily="2" charset="2"/>
              <a:buChar char="q"/>
            </a:pPr>
            <a:r>
              <a:rPr lang="en-GB" dirty="0"/>
              <a:t>Develop adaptive capability in staff.</a:t>
            </a:r>
          </a:p>
          <a:p>
            <a:pPr marL="285750" indent="-285750">
              <a:buFont typeface="Wingdings" panose="05000000000000000000" pitchFamily="2" charset="2"/>
              <a:buChar char="q"/>
            </a:pPr>
            <a:r>
              <a:rPr lang="en-GB" dirty="0"/>
              <a:t>Attend to human relationships and collaboration.</a:t>
            </a:r>
          </a:p>
          <a:p>
            <a:endParaRPr lang="en-GB" dirty="0"/>
          </a:p>
        </p:txBody>
      </p:sp>
      <p:sp>
        <p:nvSpPr>
          <p:cNvPr id="8" name="TextBox 7">
            <a:extLst>
              <a:ext uri="{FF2B5EF4-FFF2-40B4-BE49-F238E27FC236}">
                <a16:creationId xmlns:a16="http://schemas.microsoft.com/office/drawing/2014/main" id="{D015E35B-E5D8-F359-D518-669BACD30B08}"/>
              </a:ext>
            </a:extLst>
          </p:cNvPr>
          <p:cNvSpPr txBox="1"/>
          <p:nvPr/>
        </p:nvSpPr>
        <p:spPr>
          <a:xfrm>
            <a:off x="6138606" y="1836228"/>
            <a:ext cx="2745255" cy="3416320"/>
          </a:xfrm>
          <a:prstGeom prst="rect">
            <a:avLst/>
          </a:prstGeom>
          <a:noFill/>
        </p:spPr>
        <p:txBody>
          <a:bodyPr wrap="square" rtlCol="0">
            <a:spAutoFit/>
          </a:bodyPr>
          <a:lstStyle/>
          <a:p>
            <a:r>
              <a:rPr lang="en-GB" b="1" dirty="0"/>
              <a:t>Representation and Management of Knowledge:</a:t>
            </a:r>
          </a:p>
          <a:p>
            <a:endParaRPr lang="en-GB" b="1" dirty="0"/>
          </a:p>
          <a:p>
            <a:pPr>
              <a:buFont typeface="Wingdings" panose="05000000000000000000" pitchFamily="2" charset="2"/>
              <a:buChar char="q"/>
            </a:pPr>
            <a:r>
              <a:rPr lang="en-GB" dirty="0"/>
              <a:t>Knowledge must be accessible, understandable, and structured.</a:t>
            </a:r>
          </a:p>
          <a:p>
            <a:endParaRPr lang="en-GB" dirty="0"/>
          </a:p>
          <a:p>
            <a:pPr>
              <a:buFont typeface="Wingdings" panose="05000000000000000000" pitchFamily="2" charset="2"/>
              <a:buChar char="q"/>
            </a:pPr>
            <a:r>
              <a:rPr lang="en-GB" dirty="0"/>
              <a:t>Machine-readable formats enable faster dissemination and integration.</a:t>
            </a:r>
          </a:p>
        </p:txBody>
      </p:sp>
    </p:spTree>
    <p:extLst>
      <p:ext uri="{BB962C8B-B14F-4D97-AF65-F5344CB8AC3E}">
        <p14:creationId xmlns:p14="http://schemas.microsoft.com/office/powerpoint/2010/main" val="3843284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Placeholder 7" descr="A group of people putting thier hands in a pile ">
            <a:extLst>
              <a:ext uri="{FF2B5EF4-FFF2-40B4-BE49-F238E27FC236}">
                <a16:creationId xmlns:a16="http://schemas.microsoft.com/office/drawing/2014/main" id="{F052F1AC-BE37-2941-839E-B43E10537AD8}"/>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70000"/>
            <a:extLst>
              <a:ext uri="{28A0092B-C50C-407E-A947-70E740481C1C}">
                <a14:useLocalDpi xmlns:a14="http://schemas.microsoft.com/office/drawing/2010/main"/>
              </a:ext>
            </a:extLst>
          </a:blip>
          <a:srcRect/>
          <a:stretch>
            <a:fillRect/>
          </a:stretch>
        </p:blipFill>
        <p:spPr/>
      </p:pic>
      <p:sp>
        <p:nvSpPr>
          <p:cNvPr id="7" name="Text Placeholder 6">
            <a:extLst>
              <a:ext uri="{FF2B5EF4-FFF2-40B4-BE49-F238E27FC236}">
                <a16:creationId xmlns:a16="http://schemas.microsoft.com/office/drawing/2014/main" id="{F671A034-1CDF-8B46-90C5-63321B0C91BE}"/>
              </a:ext>
            </a:extLst>
          </p:cNvPr>
          <p:cNvSpPr>
            <a:spLocks noGrp="1"/>
          </p:cNvSpPr>
          <p:nvPr>
            <p:ph idx="1"/>
          </p:nvPr>
        </p:nvSpPr>
        <p:spPr>
          <a:xfrm>
            <a:off x="6858000" y="734154"/>
            <a:ext cx="5014993" cy="2182782"/>
          </a:xfrm>
        </p:spPr>
        <p:txBody>
          <a:bodyPr rtlCol="0">
            <a:noAutofit/>
          </a:bodyPr>
          <a:lstStyle/>
          <a:p>
            <a:pPr marL="0" indent="0">
              <a:buNone/>
            </a:pPr>
            <a:r>
              <a:rPr lang="en-GB" sz="2000" dirty="0"/>
              <a:t>Motivating healthcare professionals to adopt new practices, procedures, and guidelines derived from emerging knowledge through the LHS cycle.</a:t>
            </a:r>
          </a:p>
          <a:p>
            <a:pPr marL="0" indent="0">
              <a:buNone/>
            </a:pPr>
            <a:r>
              <a:rPr lang="en-GB" sz="2000" dirty="0"/>
              <a:t>Successful adoption depends as much on people and culture as it does on technology and evidence</a:t>
            </a:r>
          </a:p>
        </p:txBody>
      </p:sp>
      <p:sp>
        <p:nvSpPr>
          <p:cNvPr id="21" name="Title 20">
            <a:extLst>
              <a:ext uri="{FF2B5EF4-FFF2-40B4-BE49-F238E27FC236}">
                <a16:creationId xmlns:a16="http://schemas.microsoft.com/office/drawing/2014/main" id="{B3E69B71-5849-7541-ADEA-D19838B3CF0C}"/>
              </a:ext>
            </a:extLst>
          </p:cNvPr>
          <p:cNvSpPr>
            <a:spLocks noGrp="1"/>
          </p:cNvSpPr>
          <p:nvPr>
            <p:ph type="ctrTitle"/>
          </p:nvPr>
        </p:nvSpPr>
        <p:spPr>
          <a:xfrm>
            <a:off x="1524000" y="339644"/>
            <a:ext cx="5324856" cy="2806512"/>
          </a:xfrm>
        </p:spPr>
        <p:txBody>
          <a:bodyPr rtlCol="0">
            <a:normAutofit/>
          </a:bodyPr>
          <a:lstStyle/>
          <a:p>
            <a:r>
              <a:rPr lang="en-GB" dirty="0"/>
              <a:t>Encouraging Adoption and Integration</a:t>
            </a:r>
          </a:p>
        </p:txBody>
      </p:sp>
    </p:spTree>
    <p:extLst>
      <p:ext uri="{BB962C8B-B14F-4D97-AF65-F5344CB8AC3E}">
        <p14:creationId xmlns:p14="http://schemas.microsoft.com/office/powerpoint/2010/main" val="2167823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52F885-117C-3FD5-AC68-2A43EA697835}"/>
            </a:ext>
          </a:extLst>
        </p:cNvPr>
        <p:cNvGrpSpPr/>
        <p:nvPr/>
      </p:nvGrpSpPr>
      <p:grpSpPr>
        <a:xfrm>
          <a:off x="0" y="0"/>
          <a:ext cx="0" cy="0"/>
          <a:chOff x="0" y="0"/>
          <a:chExt cx="0" cy="0"/>
        </a:xfrm>
      </p:grpSpPr>
      <p:sp>
        <p:nvSpPr>
          <p:cNvPr id="22" name="Title 21">
            <a:extLst>
              <a:ext uri="{FF2B5EF4-FFF2-40B4-BE49-F238E27FC236}">
                <a16:creationId xmlns:a16="http://schemas.microsoft.com/office/drawing/2014/main" id="{5B29101A-CBE3-4D6F-2454-8598B8572A47}"/>
              </a:ext>
            </a:extLst>
          </p:cNvPr>
          <p:cNvSpPr>
            <a:spLocks noGrp="1"/>
          </p:cNvSpPr>
          <p:nvPr>
            <p:ph type="ctrTitle"/>
          </p:nvPr>
        </p:nvSpPr>
        <p:spPr>
          <a:xfrm>
            <a:off x="1627322" y="64008"/>
            <a:ext cx="10134368" cy="1278189"/>
          </a:xfrm>
        </p:spPr>
        <p:txBody>
          <a:bodyPr rtlCol="0"/>
          <a:lstStyle/>
          <a:p>
            <a:r>
              <a:rPr lang="en-GB" dirty="0"/>
              <a:t>Encouraging  Adoption  and Integration</a:t>
            </a:r>
          </a:p>
        </p:txBody>
      </p:sp>
      <p:sp>
        <p:nvSpPr>
          <p:cNvPr id="3" name="Content Placeholder 2">
            <a:extLst>
              <a:ext uri="{FF2B5EF4-FFF2-40B4-BE49-F238E27FC236}">
                <a16:creationId xmlns:a16="http://schemas.microsoft.com/office/drawing/2014/main" id="{21FE22BF-4956-E712-10D5-7953DE42596A}"/>
              </a:ext>
            </a:extLst>
          </p:cNvPr>
          <p:cNvSpPr>
            <a:spLocks noGrp="1"/>
          </p:cNvSpPr>
          <p:nvPr>
            <p:ph sz="half" idx="1"/>
          </p:nvPr>
        </p:nvSpPr>
        <p:spPr>
          <a:xfrm>
            <a:off x="1402273" y="1233544"/>
            <a:ext cx="5181407" cy="5624456"/>
          </a:xfrm>
        </p:spPr>
        <p:txBody>
          <a:bodyPr rtlCol="0">
            <a:noAutofit/>
          </a:bodyPr>
          <a:lstStyle/>
          <a:p>
            <a:r>
              <a:rPr lang="en-GB" sz="1800" b="1" dirty="0"/>
              <a:t>Strategy, Structure, Governance</a:t>
            </a:r>
          </a:p>
          <a:p>
            <a:pPr>
              <a:buFont typeface="Wingdings" panose="05000000000000000000" pitchFamily="2" charset="2"/>
              <a:buChar char="q"/>
            </a:pPr>
            <a:r>
              <a:rPr lang="en-GB" sz="1800" dirty="0"/>
              <a:t>Align organisational vision, leadership, and policies to support continuous learning and adoption.</a:t>
            </a:r>
          </a:p>
          <a:p>
            <a:pPr>
              <a:buFont typeface="Wingdings" panose="05000000000000000000" pitchFamily="2" charset="2"/>
              <a:buChar char="q"/>
            </a:pPr>
            <a:r>
              <a:rPr lang="en-GB" sz="1800" dirty="0"/>
              <a:t>Ensure governance and incentives reinforce the use of new practices.</a:t>
            </a:r>
          </a:p>
          <a:p>
            <a:r>
              <a:rPr lang="en-GB" sz="1800" b="1" dirty="0"/>
              <a:t>Culture Change</a:t>
            </a:r>
          </a:p>
          <a:p>
            <a:pPr>
              <a:buFont typeface="Wingdings" panose="05000000000000000000" pitchFamily="2" charset="2"/>
              <a:buChar char="q"/>
            </a:pPr>
            <a:r>
              <a:rPr lang="en-GB" sz="1800" dirty="0"/>
              <a:t>Foster learning communities and cross-disciplinary networks to share knowledge and spread successful practices.</a:t>
            </a:r>
          </a:p>
          <a:p>
            <a:pPr>
              <a:buFont typeface="Wingdings" panose="05000000000000000000" pitchFamily="2" charset="2"/>
              <a:buChar char="q"/>
            </a:pPr>
            <a:r>
              <a:rPr lang="en-GB" sz="1800" dirty="0"/>
              <a:t>Encourage a culture of experimentation, reflection, and openness to change.</a:t>
            </a:r>
          </a:p>
          <a:p>
            <a:r>
              <a:rPr lang="en-GB" sz="1800" b="1" dirty="0"/>
              <a:t> Workforce Development</a:t>
            </a:r>
          </a:p>
          <a:p>
            <a:pPr>
              <a:buFont typeface="Wingdings" panose="05000000000000000000" pitchFamily="2" charset="2"/>
              <a:buChar char="q"/>
            </a:pPr>
            <a:r>
              <a:rPr lang="en-GB" sz="1800" dirty="0"/>
              <a:t>Support behaviour change through training, coaching, feedback, and recognition.</a:t>
            </a:r>
          </a:p>
          <a:p>
            <a:pPr>
              <a:buFont typeface="Wingdings" panose="05000000000000000000" pitchFamily="2" charset="2"/>
              <a:buChar char="q"/>
            </a:pPr>
            <a:r>
              <a:rPr lang="en-GB" sz="1800" dirty="0"/>
              <a:t>Equip staff with the skills to adopt new practices and adapt to evolving workflows.</a:t>
            </a:r>
          </a:p>
        </p:txBody>
      </p:sp>
      <p:sp>
        <p:nvSpPr>
          <p:cNvPr id="16" name="Content Placeholder 15">
            <a:extLst>
              <a:ext uri="{FF2B5EF4-FFF2-40B4-BE49-F238E27FC236}">
                <a16:creationId xmlns:a16="http://schemas.microsoft.com/office/drawing/2014/main" id="{3270B9E3-0155-8F08-69D4-ECB294DE1A1D}"/>
              </a:ext>
            </a:extLst>
          </p:cNvPr>
          <p:cNvSpPr>
            <a:spLocks noGrp="1"/>
          </p:cNvSpPr>
          <p:nvPr>
            <p:ph sz="half" idx="2"/>
          </p:nvPr>
        </p:nvSpPr>
        <p:spPr>
          <a:xfrm>
            <a:off x="7067963" y="1342198"/>
            <a:ext cx="4693727" cy="4834766"/>
          </a:xfrm>
        </p:spPr>
        <p:txBody>
          <a:bodyPr rtlCol="0">
            <a:normAutofit lnSpcReduction="10000"/>
          </a:bodyPr>
          <a:lstStyle/>
          <a:p>
            <a:r>
              <a:rPr lang="en-GB" sz="1800" b="1" dirty="0"/>
              <a:t>Co-Design</a:t>
            </a:r>
          </a:p>
          <a:p>
            <a:pPr>
              <a:buFont typeface="Wingdings" panose="05000000000000000000" pitchFamily="2" charset="2"/>
              <a:buChar char="q"/>
            </a:pPr>
            <a:r>
              <a:rPr lang="en-GB" sz="1800" dirty="0"/>
              <a:t>Engage clinicians, patients, and stakeholders early in designing solutions.</a:t>
            </a:r>
          </a:p>
          <a:p>
            <a:pPr>
              <a:buFont typeface="Wingdings" panose="05000000000000000000" pitchFamily="2" charset="2"/>
              <a:buChar char="q"/>
            </a:pPr>
            <a:r>
              <a:rPr lang="en-GB" sz="1800" dirty="0"/>
              <a:t>Participation builds ownership and ensures interventions are practical and relevant.</a:t>
            </a:r>
          </a:p>
          <a:p>
            <a:r>
              <a:rPr lang="en-GB" sz="1800" b="1" dirty="0"/>
              <a:t>Implementation Strategy</a:t>
            </a:r>
          </a:p>
          <a:p>
            <a:pPr>
              <a:buFont typeface="Wingdings" panose="05000000000000000000" pitchFamily="2" charset="2"/>
              <a:buChar char="q"/>
            </a:pPr>
            <a:r>
              <a:rPr lang="en-GB" sz="1800" dirty="0"/>
              <a:t>Embed guidelines and interventions directly into workflows: EHRs, checklists, and care pathways.</a:t>
            </a:r>
          </a:p>
          <a:p>
            <a:pPr>
              <a:buFont typeface="Wingdings" panose="05000000000000000000" pitchFamily="2" charset="2"/>
              <a:buChar char="q"/>
            </a:pPr>
            <a:r>
              <a:rPr lang="en-GB" sz="1800" dirty="0"/>
              <a:t>Use structured approaches to address barriers and facilitate adoption.</a:t>
            </a:r>
          </a:p>
          <a:p>
            <a:r>
              <a:rPr lang="en-GB" sz="1800" dirty="0"/>
              <a:t> </a:t>
            </a:r>
            <a:r>
              <a:rPr lang="en-GB" sz="1800" b="1" dirty="0"/>
              <a:t>Behaviour Change</a:t>
            </a:r>
          </a:p>
          <a:p>
            <a:pPr>
              <a:buFont typeface="Wingdings" panose="05000000000000000000" pitchFamily="2" charset="2"/>
              <a:buChar char="q"/>
            </a:pPr>
            <a:r>
              <a:rPr lang="en-GB" sz="1800" dirty="0"/>
              <a:t>Reinforce new habits using continuous education, feedback, and system-level support.</a:t>
            </a:r>
          </a:p>
          <a:p>
            <a:pPr rtl="0">
              <a:buFont typeface="Wingdings" panose="05000000000000000000" pitchFamily="2" charset="2"/>
              <a:buChar char="q"/>
            </a:pPr>
            <a:endParaRPr lang="en-GB" dirty="0"/>
          </a:p>
        </p:txBody>
      </p:sp>
    </p:spTree>
    <p:extLst>
      <p:ext uri="{BB962C8B-B14F-4D97-AF65-F5344CB8AC3E}">
        <p14:creationId xmlns:p14="http://schemas.microsoft.com/office/powerpoint/2010/main" val="1064785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F9B46-413D-EF6B-6A23-551954A23F07}"/>
            </a:ext>
          </a:extLst>
        </p:cNvPr>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6FFF43EB-3679-2EC6-0247-588079AB0A4C}"/>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15B329D6-4FBD-5206-10A6-684A83C51AC2}"/>
              </a:ext>
            </a:extLst>
          </p:cNvPr>
          <p:cNvSpPr>
            <a:spLocks noGrp="1"/>
          </p:cNvSpPr>
          <p:nvPr>
            <p:ph type="body" idx="13"/>
          </p:nvPr>
        </p:nvSpPr>
        <p:spPr>
          <a:xfrm>
            <a:off x="1524000" y="5286196"/>
            <a:ext cx="10152888" cy="1361492"/>
          </a:xfrm>
        </p:spPr>
        <p:txBody>
          <a:bodyPr rtlCol="0">
            <a:normAutofit/>
          </a:bodyPr>
          <a:lstStyle/>
          <a:p>
            <a:pPr rtl="0"/>
            <a:r>
              <a:rPr lang="en-GB" dirty="0">
                <a:solidFill>
                  <a:schemeClr val="bg1"/>
                </a:solidFill>
              </a:rPr>
              <a:t>Small scale example of a quality improvement in a working environment.</a:t>
            </a:r>
          </a:p>
          <a:p>
            <a:pPr rtl="0"/>
            <a:endParaRPr lang="en-GB" dirty="0">
              <a:solidFill>
                <a:schemeClr val="bg1"/>
              </a:solidFill>
            </a:endParaRPr>
          </a:p>
        </p:txBody>
      </p:sp>
      <p:sp>
        <p:nvSpPr>
          <p:cNvPr id="5" name="Title 4">
            <a:extLst>
              <a:ext uri="{FF2B5EF4-FFF2-40B4-BE49-F238E27FC236}">
                <a16:creationId xmlns:a16="http://schemas.microsoft.com/office/drawing/2014/main" id="{95ED6E46-6549-6289-15AB-C53B9A8B5E31}"/>
              </a:ext>
            </a:extLst>
          </p:cNvPr>
          <p:cNvSpPr>
            <a:spLocks noGrp="1"/>
          </p:cNvSpPr>
          <p:nvPr>
            <p:ph type="ctrTitle"/>
          </p:nvPr>
        </p:nvSpPr>
        <p:spPr/>
        <p:txBody>
          <a:bodyPr rtlCol="0"/>
          <a:lstStyle/>
          <a:p>
            <a:pPr rtl="0"/>
            <a:r>
              <a:rPr lang="en-GB" dirty="0">
                <a:solidFill>
                  <a:schemeClr val="bg1"/>
                </a:solidFill>
              </a:rPr>
              <a:t>Example</a:t>
            </a:r>
          </a:p>
        </p:txBody>
      </p:sp>
    </p:spTree>
    <p:extLst>
      <p:ext uri="{BB962C8B-B14F-4D97-AF65-F5344CB8AC3E}">
        <p14:creationId xmlns:p14="http://schemas.microsoft.com/office/powerpoint/2010/main" val="41735472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D62DD-CD6A-21D7-8431-4B300AA9A0C0}"/>
            </a:ext>
          </a:extLst>
        </p:cNvPr>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83F80873-58D7-DB10-8437-C95987A0241A}"/>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7292453B-2C5E-FA69-AF5C-3FE6D61E2D07}"/>
              </a:ext>
            </a:extLst>
          </p:cNvPr>
          <p:cNvSpPr>
            <a:spLocks noGrp="1"/>
          </p:cNvSpPr>
          <p:nvPr>
            <p:ph type="ctrTitle"/>
          </p:nvPr>
        </p:nvSpPr>
        <p:spPr/>
        <p:txBody>
          <a:bodyPr rtlCol="0"/>
          <a:lstStyle/>
          <a:p>
            <a:pPr rtl="0"/>
            <a:r>
              <a:rPr lang="en-GB" dirty="0"/>
              <a:t>Example (EPR)</a:t>
            </a:r>
          </a:p>
        </p:txBody>
      </p:sp>
      <p:sp>
        <p:nvSpPr>
          <p:cNvPr id="7" name="Text Placeholder 6">
            <a:extLst>
              <a:ext uri="{FF2B5EF4-FFF2-40B4-BE49-F238E27FC236}">
                <a16:creationId xmlns:a16="http://schemas.microsoft.com/office/drawing/2014/main" id="{690ABCC1-BFCF-C55E-6936-322DD6E45254}"/>
              </a:ext>
            </a:extLst>
          </p:cNvPr>
          <p:cNvSpPr>
            <a:spLocks noGrp="1"/>
          </p:cNvSpPr>
          <p:nvPr>
            <p:ph type="body" sz="quarter" idx="14"/>
          </p:nvPr>
        </p:nvSpPr>
        <p:spPr>
          <a:xfrm>
            <a:off x="1645581" y="1507066"/>
            <a:ext cx="4890578" cy="5350937"/>
          </a:xfrm>
        </p:spPr>
        <p:txBody>
          <a:bodyPr rtlCol="0">
            <a:normAutofit fontScale="85000" lnSpcReduction="10000"/>
          </a:bodyPr>
          <a:lstStyle/>
          <a:p>
            <a:pPr rtl="0"/>
            <a:r>
              <a:rPr lang="en-GB" dirty="0"/>
              <a:t>A practical example of a quality improvement in my working environment is the implementation of an electronic patient record for the Bladder and bowel screening service. </a:t>
            </a:r>
          </a:p>
          <a:p>
            <a:pPr rtl="0"/>
            <a:r>
              <a:rPr lang="en-GB" dirty="0"/>
              <a:t>Implementing the new EPR would allow the capturing of structured data during patient care such as; </a:t>
            </a:r>
          </a:p>
          <a:p>
            <a:pPr rtl="0"/>
            <a:r>
              <a:rPr lang="en-GB" b="1" dirty="0"/>
              <a:t>Assessment data; </a:t>
            </a:r>
            <a:r>
              <a:rPr lang="en-GB" dirty="0"/>
              <a:t>Bladder diary, bowel habits, risk factors.</a:t>
            </a:r>
          </a:p>
          <a:p>
            <a:pPr rtl="0"/>
            <a:r>
              <a:rPr lang="en-GB" b="1" dirty="0"/>
              <a:t>Treatment timelines; </a:t>
            </a:r>
            <a:r>
              <a:rPr lang="en-GB" dirty="0"/>
              <a:t>Referral dates, treatment schedules. </a:t>
            </a:r>
          </a:p>
          <a:p>
            <a:pPr rtl="0"/>
            <a:r>
              <a:rPr lang="en-GB" b="1" dirty="0"/>
              <a:t>Patient reported outcomes; </a:t>
            </a:r>
            <a:r>
              <a:rPr lang="en-GB" dirty="0"/>
              <a:t>Symptom improvement scores</a:t>
            </a:r>
          </a:p>
          <a:p>
            <a:pPr rtl="0"/>
            <a:endParaRPr lang="en-GB" dirty="0"/>
          </a:p>
          <a:p>
            <a:pPr rtl="0"/>
            <a:r>
              <a:rPr lang="en-GB" dirty="0"/>
              <a:t>This then enables the capability to analyse the data using; </a:t>
            </a:r>
          </a:p>
          <a:p>
            <a:pPr rtl="0"/>
            <a:r>
              <a:rPr lang="en-GB" b="1" dirty="0"/>
              <a:t>Descriptive analysis; </a:t>
            </a:r>
            <a:r>
              <a:rPr lang="en-GB" dirty="0"/>
              <a:t>% of complete assessments, average time to intervention. </a:t>
            </a:r>
          </a:p>
          <a:p>
            <a:pPr rtl="0"/>
            <a:r>
              <a:rPr lang="en-GB" b="1" dirty="0"/>
              <a:t>Comparative analysis; </a:t>
            </a:r>
            <a:r>
              <a:rPr lang="en-GB" dirty="0"/>
              <a:t>Outcomes before and after EPR implementation. </a:t>
            </a:r>
          </a:p>
          <a:p>
            <a:pPr rtl="0"/>
            <a:r>
              <a:rPr lang="en-GB" b="1" dirty="0"/>
              <a:t>Predictive insights; </a:t>
            </a:r>
            <a:r>
              <a:rPr lang="en-GB" dirty="0"/>
              <a:t>identify factors linked to delayed interventions</a:t>
            </a:r>
            <a:br>
              <a:rPr lang="en-GB" dirty="0"/>
            </a:br>
            <a:endParaRPr lang="en-GB" dirty="0"/>
          </a:p>
          <a:p>
            <a:pPr rtl="0"/>
            <a:r>
              <a:rPr lang="en-GB" dirty="0"/>
              <a:t>This analyses can demonstrate, the correlation between data collected such as assessments completed and patient outcomes. highlight bottlenecks in referral pathways and provide evidence for targeted intervention such as redesign or training.</a:t>
            </a:r>
          </a:p>
        </p:txBody>
      </p:sp>
      <p:sp>
        <p:nvSpPr>
          <p:cNvPr id="2" name="Text Placeholder 6">
            <a:extLst>
              <a:ext uri="{FF2B5EF4-FFF2-40B4-BE49-F238E27FC236}">
                <a16:creationId xmlns:a16="http://schemas.microsoft.com/office/drawing/2014/main" id="{A20C6559-E045-CD52-2CAB-D5799E30EAD8}"/>
              </a:ext>
            </a:extLst>
          </p:cNvPr>
          <p:cNvSpPr txBox="1">
            <a:spLocks/>
          </p:cNvSpPr>
          <p:nvPr/>
        </p:nvSpPr>
        <p:spPr>
          <a:xfrm>
            <a:off x="6663159" y="1507062"/>
            <a:ext cx="4890578" cy="5350937"/>
          </a:xfrm>
          <a:prstGeom prst="rect">
            <a:avLst/>
          </a:prstGeom>
        </p:spPr>
        <p:txBody>
          <a:bodyPr vert="horz" lIns="0" tIns="45720" rIns="0" bIns="45720" rtlCol="0" anchor="t">
            <a:normAutofit fontScale="85000" lnSpcReduction="20000"/>
          </a:bodyPr>
          <a:lstStyle>
            <a:lvl1pPr marL="0" indent="0" algn="l" defTabSz="914400" rtl="0" eaLnBrk="1" latinLnBrk="0" hangingPunct="1">
              <a:lnSpc>
                <a:spcPct val="100000"/>
              </a:lnSpc>
              <a:spcBef>
                <a:spcPts val="1000"/>
              </a:spcBef>
              <a:buFont typeface="Arial" panose="020B0604020202020204" pitchFamily="34" charset="0"/>
              <a:buNone/>
              <a:defRPr sz="1600" kern="1200">
                <a:solidFill>
                  <a:schemeClr val="bg1"/>
                </a:solidFill>
                <a:latin typeface="+mj-lt"/>
                <a:ea typeface="+mn-ea"/>
                <a:cs typeface="+mn-cs"/>
              </a:defRPr>
            </a:lvl1pPr>
            <a:lvl2pPr marL="457200" indent="0" algn="l" defTabSz="914400" rtl="0" eaLnBrk="1" latinLnBrk="0" hangingPunct="1">
              <a:lnSpc>
                <a:spcPct val="100000"/>
              </a:lnSpc>
              <a:spcBef>
                <a:spcPts val="500"/>
              </a:spcBef>
              <a:buFont typeface="Arial" panose="020B0604020202020204" pitchFamily="34" charset="0"/>
              <a:buNone/>
              <a:defRPr sz="1600" kern="1200">
                <a:solidFill>
                  <a:schemeClr val="bg1"/>
                </a:solidFill>
                <a:latin typeface="+mj-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1600" kern="1200">
                <a:solidFill>
                  <a:schemeClr val="bg1"/>
                </a:solidFill>
                <a:latin typeface="+mj-lt"/>
                <a:ea typeface="+mn-ea"/>
                <a:cs typeface="+mn-cs"/>
              </a:defRPr>
            </a:lvl3pPr>
            <a:lvl4pPr marL="1371600" indent="0" algn="l" defTabSz="914400" rtl="0" eaLnBrk="1" latinLnBrk="0" hangingPunct="1">
              <a:lnSpc>
                <a:spcPct val="100000"/>
              </a:lnSpc>
              <a:spcBef>
                <a:spcPts val="500"/>
              </a:spcBef>
              <a:buFont typeface="Arial" panose="020B0604020202020204" pitchFamily="34" charset="0"/>
              <a:buNone/>
              <a:defRPr sz="1600" kern="1200">
                <a:solidFill>
                  <a:schemeClr val="bg1"/>
                </a:solidFill>
                <a:latin typeface="+mj-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600" kern="1200">
                <a:solidFill>
                  <a:schemeClr val="bg1"/>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Once the analyses has been completed, we can the apply the knowledge for example; </a:t>
            </a:r>
          </a:p>
          <a:p>
            <a:r>
              <a:rPr lang="en-GB" b="1" dirty="0"/>
              <a:t>Integration strategies:</a:t>
            </a:r>
          </a:p>
          <a:p>
            <a:pPr marL="285750" indent="-285750">
              <a:buFont typeface="Arial" panose="020B0604020202020204" pitchFamily="34" charset="0"/>
              <a:buChar char="•"/>
            </a:pPr>
            <a:r>
              <a:rPr lang="en-GB" dirty="0"/>
              <a:t>Embed clinical prompts in the EPR (e.g., reminders for missing assessment fields).</a:t>
            </a:r>
          </a:p>
          <a:p>
            <a:pPr marL="285750" indent="-285750">
              <a:buFont typeface="Arial" panose="020B0604020202020204" pitchFamily="34" charset="0"/>
              <a:buChar char="•"/>
            </a:pPr>
            <a:r>
              <a:rPr lang="en-GB" dirty="0"/>
              <a:t>Develop updated care protocols based on findings.</a:t>
            </a:r>
          </a:p>
          <a:p>
            <a:pPr marL="285750" indent="-285750">
              <a:buFont typeface="Arial" panose="020B0604020202020204" pitchFamily="34" charset="0"/>
              <a:buChar char="•"/>
            </a:pPr>
            <a:r>
              <a:rPr lang="en-GB" dirty="0"/>
              <a:t>Share feedback dashboards with clinicians showing performance trends.</a:t>
            </a:r>
          </a:p>
          <a:p>
            <a:r>
              <a:rPr lang="en-GB" b="1" dirty="0"/>
              <a:t>Encouraging adoption:</a:t>
            </a:r>
          </a:p>
          <a:p>
            <a:pPr marL="285750" indent="-285750">
              <a:buFont typeface="Arial" panose="020B0604020202020204" pitchFamily="34" charset="0"/>
              <a:buChar char="•"/>
            </a:pPr>
            <a:r>
              <a:rPr lang="en-GB" dirty="0"/>
              <a:t>Use meetings to present evidence of improved outcomes.</a:t>
            </a:r>
          </a:p>
          <a:p>
            <a:pPr marL="285750" indent="-285750">
              <a:buFont typeface="Arial" panose="020B0604020202020204" pitchFamily="34" charset="0"/>
              <a:buChar char="•"/>
            </a:pPr>
            <a:r>
              <a:rPr lang="en-GB" dirty="0"/>
              <a:t>Recognize teams achieving high compliance.</a:t>
            </a:r>
          </a:p>
          <a:p>
            <a:r>
              <a:rPr lang="en-GB" b="1" dirty="0"/>
              <a:t>Expected Achievements:</a:t>
            </a:r>
          </a:p>
          <a:p>
            <a:pPr marL="285750" indent="-285750">
              <a:buFont typeface="Arial" panose="020B0604020202020204" pitchFamily="34" charset="0"/>
              <a:buChar char="•"/>
            </a:pPr>
            <a:r>
              <a:rPr lang="en-GB" dirty="0"/>
              <a:t>Improved documentation quality.</a:t>
            </a:r>
          </a:p>
          <a:p>
            <a:pPr marL="285750" indent="-285750">
              <a:buFont typeface="Arial" panose="020B0604020202020204" pitchFamily="34" charset="0"/>
              <a:buChar char="•"/>
            </a:pPr>
            <a:r>
              <a:rPr lang="en-GB" dirty="0"/>
              <a:t>Faster interventions → better patient satisfaction.</a:t>
            </a:r>
          </a:p>
          <a:p>
            <a:pPr marL="285750" indent="-285750">
              <a:buFont typeface="Arial" panose="020B0604020202020204" pitchFamily="34" charset="0"/>
              <a:buChar char="•"/>
            </a:pPr>
            <a:r>
              <a:rPr lang="en-GB" dirty="0"/>
              <a:t>Reduced complications (e.g., UTIs, constipation).</a:t>
            </a:r>
          </a:p>
          <a:p>
            <a:pPr marL="285750" indent="-285750">
              <a:buFont typeface="Arial" panose="020B0604020202020204" pitchFamily="34" charset="0"/>
              <a:buChar char="•"/>
            </a:pPr>
            <a:endParaRPr lang="en-GB" dirty="0"/>
          </a:p>
          <a:p>
            <a:r>
              <a:rPr lang="en-GB" dirty="0"/>
              <a:t>This practical example could lead to a closed-loop learning cycle where data informs practice, practice improves outcome and outcomes feedback into continuous learning. If successful it would provide evidence to scale to approach to other services </a:t>
            </a:r>
          </a:p>
          <a:p>
            <a:endParaRPr lang="en-GB" dirty="0"/>
          </a:p>
        </p:txBody>
      </p:sp>
    </p:spTree>
    <p:extLst>
      <p:ext uri="{BB962C8B-B14F-4D97-AF65-F5344CB8AC3E}">
        <p14:creationId xmlns:p14="http://schemas.microsoft.com/office/powerpoint/2010/main" val="624049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5114D-B078-1CE2-08A4-DD0E6748BC28}"/>
            </a:ext>
          </a:extLst>
        </p:cNvPr>
        <p:cNvGrpSpPr/>
        <p:nvPr/>
      </p:nvGrpSpPr>
      <p:grpSpPr>
        <a:xfrm>
          <a:off x="0" y="0"/>
          <a:ext cx="0" cy="0"/>
          <a:chOff x="0" y="0"/>
          <a:chExt cx="0" cy="0"/>
        </a:xfrm>
      </p:grpSpPr>
      <p:pic>
        <p:nvPicPr>
          <p:cNvPr id="19" name="Picture Placeholder 15" descr="People reviewing floor plans">
            <a:extLst>
              <a:ext uri="{FF2B5EF4-FFF2-40B4-BE49-F238E27FC236}">
                <a16:creationId xmlns:a16="http://schemas.microsoft.com/office/drawing/2014/main" id="{4C44E975-13FF-C28B-7AD1-3A550B598A0D}"/>
              </a:ext>
              <a:ext uri="{C183D7F6-B498-43B3-948B-1728B52AA6E4}">
                <adec:decorative xmlns:adec="http://schemas.microsoft.com/office/drawing/2017/decorative" val="0"/>
              </a:ext>
            </a:extLst>
          </p:cNvPr>
          <p:cNvPicPr>
            <a:picLocks noGrp="1" noChangeAspect="1"/>
          </p:cNvPicPr>
          <p:nvPr>
            <p:ph type="pic" sz="quarter" idx="10"/>
          </p:nvPr>
        </p:nvPicPr>
        <p:blipFill>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40000"/>
                    </a14:imgEffect>
                  </a14:imgLayer>
                </a14:imgProps>
              </a:ext>
              <a:ext uri="{28A0092B-C50C-407E-A947-70E740481C1C}">
                <a14:useLocalDpi xmlns:a14="http://schemas.microsoft.com/office/drawing/2010/main"/>
              </a:ext>
            </a:extLst>
          </a:blip>
          <a:srcRect/>
          <a:stretch>
            <a:fillRect/>
          </a:stretch>
        </p:blipFill>
        <p:spPr/>
      </p:pic>
      <p:sp>
        <p:nvSpPr>
          <p:cNvPr id="6" name="Text Placeholder 5">
            <a:extLst>
              <a:ext uri="{FF2B5EF4-FFF2-40B4-BE49-F238E27FC236}">
                <a16:creationId xmlns:a16="http://schemas.microsoft.com/office/drawing/2014/main" id="{969D8A47-E669-37EC-71DD-5AAB6573F297}"/>
              </a:ext>
            </a:extLst>
          </p:cNvPr>
          <p:cNvSpPr>
            <a:spLocks noGrp="1"/>
          </p:cNvSpPr>
          <p:nvPr>
            <p:ph type="body" idx="13"/>
          </p:nvPr>
        </p:nvSpPr>
        <p:spPr>
          <a:xfrm>
            <a:off x="1524000" y="5286196"/>
            <a:ext cx="10152888" cy="1361492"/>
          </a:xfrm>
        </p:spPr>
        <p:txBody>
          <a:bodyPr rtlCol="0">
            <a:normAutofit/>
          </a:bodyPr>
          <a:lstStyle/>
          <a:p>
            <a:pPr rtl="0"/>
            <a:r>
              <a:rPr lang="en-GB" dirty="0">
                <a:solidFill>
                  <a:schemeClr val="bg1"/>
                </a:solidFill>
              </a:rPr>
              <a:t>What methods/tools are utilised to evaluate a learning health system?</a:t>
            </a:r>
          </a:p>
          <a:p>
            <a:pPr rtl="0"/>
            <a:endParaRPr lang="en-GB" dirty="0">
              <a:solidFill>
                <a:schemeClr val="bg1"/>
              </a:solidFill>
            </a:endParaRPr>
          </a:p>
        </p:txBody>
      </p:sp>
      <p:sp>
        <p:nvSpPr>
          <p:cNvPr id="5" name="Title 4">
            <a:extLst>
              <a:ext uri="{FF2B5EF4-FFF2-40B4-BE49-F238E27FC236}">
                <a16:creationId xmlns:a16="http://schemas.microsoft.com/office/drawing/2014/main" id="{1D1C6129-6272-F7D1-EB29-24DA2C3EB9F6}"/>
              </a:ext>
            </a:extLst>
          </p:cNvPr>
          <p:cNvSpPr>
            <a:spLocks noGrp="1"/>
          </p:cNvSpPr>
          <p:nvPr>
            <p:ph type="ctrTitle"/>
          </p:nvPr>
        </p:nvSpPr>
        <p:spPr/>
        <p:txBody>
          <a:bodyPr rtlCol="0"/>
          <a:lstStyle/>
          <a:p>
            <a:pPr rtl="0"/>
            <a:r>
              <a:rPr lang="en-GB" dirty="0">
                <a:solidFill>
                  <a:schemeClr val="bg1"/>
                </a:solidFill>
              </a:rPr>
              <a:t>Methods/ Tools</a:t>
            </a:r>
          </a:p>
        </p:txBody>
      </p:sp>
    </p:spTree>
    <p:extLst>
      <p:ext uri="{BB962C8B-B14F-4D97-AF65-F5344CB8AC3E}">
        <p14:creationId xmlns:p14="http://schemas.microsoft.com/office/powerpoint/2010/main" val="86013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1C36EE2-3B52-1D5A-8FB4-CE1DBE5FB80D}"/>
              </a:ext>
            </a:extLst>
          </p:cNvPr>
          <p:cNvSpPr>
            <a:spLocks noGrp="1"/>
          </p:cNvSpPr>
          <p:nvPr>
            <p:ph type="body" sz="quarter" idx="14"/>
          </p:nvPr>
        </p:nvSpPr>
        <p:spPr>
          <a:xfrm>
            <a:off x="5391209" y="1507066"/>
            <a:ext cx="5198641" cy="4849283"/>
          </a:xfrm>
        </p:spPr>
        <p:txBody>
          <a:bodyPr/>
          <a:lstStyle/>
          <a:p>
            <a:r>
              <a:rPr lang="en-GB" dirty="0"/>
              <a:t>There’s no single way to evaluate a Learning Health System because each one is different. Evaluations can look at how the system is built or how it works, but what matters most is whether it helps improve patient outcomes through each learning cycle</a:t>
            </a:r>
            <a:br>
              <a:rPr lang="en-GB" dirty="0"/>
            </a:br>
            <a:br>
              <a:rPr lang="en-GB" dirty="0"/>
            </a:br>
            <a:r>
              <a:rPr lang="en-GB" dirty="0"/>
              <a:t>To evaluate a Learning Health System, we can use:</a:t>
            </a:r>
          </a:p>
          <a:p>
            <a:r>
              <a:rPr lang="en-GB" dirty="0"/>
              <a:t>• 	Surveys and interviews</a:t>
            </a:r>
          </a:p>
          <a:p>
            <a:r>
              <a:rPr lang="en-GB" dirty="0"/>
              <a:t>• 	Data and performance results</a:t>
            </a:r>
          </a:p>
          <a:p>
            <a:r>
              <a:rPr lang="en-GB" dirty="0"/>
              <a:t>• 	Checklists or maturity models</a:t>
            </a:r>
          </a:p>
          <a:p>
            <a:r>
              <a:rPr lang="en-GB" dirty="0"/>
              <a:t>• 	Case studies</a:t>
            </a:r>
          </a:p>
          <a:p>
            <a:r>
              <a:rPr lang="en-GB" dirty="0"/>
              <a:t>• 	Expert feedback</a:t>
            </a:r>
          </a:p>
          <a:p>
            <a:r>
              <a:rPr lang="en-GB" dirty="0"/>
              <a:t>These show how well the system learns and improves care.</a:t>
            </a:r>
          </a:p>
        </p:txBody>
      </p:sp>
      <p:sp>
        <p:nvSpPr>
          <p:cNvPr id="2" name="Picture Placeholder 1">
            <a:extLst>
              <a:ext uri="{FF2B5EF4-FFF2-40B4-BE49-F238E27FC236}">
                <a16:creationId xmlns:a16="http://schemas.microsoft.com/office/drawing/2014/main" id="{19050FCE-D6DA-62BB-D6A4-731E2A3A372D}"/>
              </a:ext>
            </a:extLst>
          </p:cNvPr>
          <p:cNvSpPr>
            <a:spLocks noGrp="1"/>
          </p:cNvSpPr>
          <p:nvPr>
            <p:ph type="pic" sz="quarter" idx="13"/>
          </p:nvPr>
        </p:nvSpPr>
        <p:spPr/>
        <p:txBody>
          <a:bodyPr/>
          <a:lstStyle/>
          <a:p>
            <a:endParaRPr lang="en-GB"/>
          </a:p>
        </p:txBody>
      </p:sp>
      <p:sp>
        <p:nvSpPr>
          <p:cNvPr id="3" name="Title 2">
            <a:extLst>
              <a:ext uri="{FF2B5EF4-FFF2-40B4-BE49-F238E27FC236}">
                <a16:creationId xmlns:a16="http://schemas.microsoft.com/office/drawing/2014/main" id="{DE33B20D-31DD-F403-2426-6646FBB6DD2A}"/>
              </a:ext>
            </a:extLst>
          </p:cNvPr>
          <p:cNvSpPr>
            <a:spLocks noGrp="1"/>
          </p:cNvSpPr>
          <p:nvPr>
            <p:ph type="ctrTitle"/>
          </p:nvPr>
        </p:nvSpPr>
        <p:spPr/>
        <p:txBody>
          <a:bodyPr/>
          <a:lstStyle/>
          <a:p>
            <a:r>
              <a:rPr lang="en-GB" sz="1600" b="1" dirty="0">
                <a:latin typeface="Rockwell" panose="02060603020205020403" pitchFamily="18" charset="0"/>
              </a:rPr>
              <a:t>What methods/tools could be used to evaluate a learning health system?</a:t>
            </a:r>
          </a:p>
        </p:txBody>
      </p:sp>
      <p:sp>
        <p:nvSpPr>
          <p:cNvPr id="6" name="TextBox 5">
            <a:extLst>
              <a:ext uri="{FF2B5EF4-FFF2-40B4-BE49-F238E27FC236}">
                <a16:creationId xmlns:a16="http://schemas.microsoft.com/office/drawing/2014/main" id="{8AF9651A-0480-F7D6-70B7-12BFA9B39E39}"/>
              </a:ext>
            </a:extLst>
          </p:cNvPr>
          <p:cNvSpPr txBox="1"/>
          <p:nvPr/>
        </p:nvSpPr>
        <p:spPr>
          <a:xfrm>
            <a:off x="114300" y="104775"/>
            <a:ext cx="4981575" cy="6463308"/>
          </a:xfrm>
          <a:prstGeom prst="rect">
            <a:avLst/>
          </a:prstGeom>
          <a:noFill/>
        </p:spPr>
        <p:txBody>
          <a:bodyPr wrap="square">
            <a:spAutoFit/>
          </a:bodyPr>
          <a:lstStyle/>
          <a:p>
            <a:r>
              <a:rPr lang="en-GB" dirty="0">
                <a:solidFill>
                  <a:schemeClr val="bg1"/>
                </a:solidFill>
              </a:rPr>
              <a:t>Learning Health Systems (LHSs) aim to improve care by using data and feedback. Because they’re complex and always changing, it’s hard to evaluate them using one fixed method.</a:t>
            </a:r>
          </a:p>
          <a:p>
            <a:endParaRPr lang="en-GB" dirty="0">
              <a:solidFill>
                <a:schemeClr val="bg1"/>
              </a:solidFill>
            </a:endParaRPr>
          </a:p>
          <a:p>
            <a:r>
              <a:rPr lang="en-GB" dirty="0">
                <a:solidFill>
                  <a:schemeClr val="bg1"/>
                </a:solidFill>
              </a:rPr>
              <a:t>Why evaluate?</a:t>
            </a:r>
          </a:p>
          <a:p>
            <a:r>
              <a:rPr lang="en-GB" dirty="0">
                <a:solidFill>
                  <a:schemeClr val="bg1"/>
                </a:solidFill>
              </a:rPr>
              <a:t> To check if the system improves care and is worth the cost.</a:t>
            </a:r>
          </a:p>
          <a:p>
            <a:r>
              <a:rPr lang="en-GB" dirty="0">
                <a:solidFill>
                  <a:schemeClr val="bg1"/>
                </a:solidFill>
              </a:rPr>
              <a:t>Challenges: Few examples of failed systems are shared, and traditional research methods don’t always fit.</a:t>
            </a:r>
          </a:p>
          <a:p>
            <a:r>
              <a:rPr lang="en-GB" dirty="0">
                <a:solidFill>
                  <a:schemeClr val="bg1"/>
                </a:solidFill>
              </a:rPr>
              <a:t>Ways to evaluate: Use data and feedback from patients and staff</a:t>
            </a:r>
          </a:p>
          <a:p>
            <a:r>
              <a:rPr lang="en-GB" dirty="0">
                <a:solidFill>
                  <a:schemeClr val="bg1"/>
                </a:solidFill>
              </a:rPr>
              <a:t>Try small tests of change (like Plan–Do–Study–Act cycles)</a:t>
            </a:r>
          </a:p>
          <a:p>
            <a:r>
              <a:rPr lang="en-GB" dirty="0">
                <a:solidFill>
                  <a:schemeClr val="bg1"/>
                </a:solidFill>
              </a:rPr>
              <a:t>Use interviews and surveys to understand experiences</a:t>
            </a:r>
          </a:p>
          <a:p>
            <a:r>
              <a:rPr lang="en-GB" dirty="0">
                <a:solidFill>
                  <a:schemeClr val="bg1"/>
                </a:solidFill>
              </a:rPr>
              <a:t>Compare costs and benefits</a:t>
            </a:r>
          </a:p>
          <a:p>
            <a:r>
              <a:rPr lang="en-GB" dirty="0">
                <a:solidFill>
                  <a:schemeClr val="bg1"/>
                </a:solidFill>
              </a:rPr>
              <a:t>Use models to plan and track progress</a:t>
            </a:r>
          </a:p>
          <a:p>
            <a:r>
              <a:rPr lang="en-GB" dirty="0">
                <a:solidFill>
                  <a:schemeClr val="bg1"/>
                </a:solidFill>
              </a:rPr>
              <a:t>Evaluations should be flexible and match the system’s goals. Sometimes outside help is needed for expertise or independence. The goal is to learn what works and improve care for everyone</a:t>
            </a:r>
          </a:p>
        </p:txBody>
      </p:sp>
    </p:spTree>
    <p:extLst>
      <p:ext uri="{BB962C8B-B14F-4D97-AF65-F5344CB8AC3E}">
        <p14:creationId xmlns:p14="http://schemas.microsoft.com/office/powerpoint/2010/main" val="3071258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3" cstate="screen">
            <a:duotone>
              <a:prstClr val="black"/>
              <a:schemeClr val="accent3">
                <a:tint val="45000"/>
                <a:satMod val="400000"/>
              </a:schemeClr>
            </a:duotone>
            <a:alphaModFix amt="20000"/>
            <a:extLst>
              <a:ext uri="{BEBA8EAE-BF5A-486C-A8C5-ECC9F3942E4B}">
                <a14:imgProps xmlns:a14="http://schemas.microsoft.com/office/drawing/2010/main">
                  <a14:imgLayer r:embed="rId4">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rtlCol="0"/>
          <a:lstStyle/>
          <a:p>
            <a:pPr rtl="0"/>
            <a:r>
              <a:rPr lang="en-GB" dirty="0"/>
              <a:t>Key takeaways</a:t>
            </a:r>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645580" y="1507066"/>
            <a:ext cx="9939868" cy="4849283"/>
          </a:xfrm>
        </p:spPr>
        <p:txBody>
          <a:bodyPr rtlCol="0">
            <a:normAutofit fontScale="92500" lnSpcReduction="20000"/>
          </a:bodyPr>
          <a:lstStyle/>
          <a:p>
            <a:r>
              <a:rPr lang="en-GB" sz="2600" b="1" dirty="0"/>
              <a:t>What an LHS Is:</a:t>
            </a:r>
            <a:endParaRPr lang="en-GB" sz="2600" dirty="0"/>
          </a:p>
          <a:p>
            <a:r>
              <a:rPr lang="en-GB" sz="1800" dirty="0"/>
              <a:t>Not just another improvement method; it builds </a:t>
            </a:r>
            <a:r>
              <a:rPr lang="en-GB" sz="1800" b="1" dirty="0"/>
              <a:t>systematic organisational capabilities</a:t>
            </a:r>
            <a:r>
              <a:rPr lang="en-GB" sz="1800" dirty="0"/>
              <a:t> for routine use of multiple improvement methods.</a:t>
            </a:r>
          </a:p>
          <a:p>
            <a:r>
              <a:rPr lang="en-GB" sz="2600" b="1" dirty="0"/>
              <a:t>Core Components:</a:t>
            </a:r>
            <a:endParaRPr lang="en-GB" sz="2600" dirty="0"/>
          </a:p>
          <a:p>
            <a:r>
              <a:rPr lang="en-GB" sz="1800" b="1" dirty="0"/>
              <a:t>Learning Communities:</a:t>
            </a:r>
            <a:r>
              <a:rPr lang="en-GB" sz="1800" dirty="0"/>
              <a:t> Champion improvement work and foster mutual learning.</a:t>
            </a:r>
          </a:p>
          <a:p>
            <a:r>
              <a:rPr lang="en-GB" sz="1800" b="1" dirty="0"/>
              <a:t>Sociotechnical Awareness:</a:t>
            </a:r>
            <a:r>
              <a:rPr lang="en-GB" sz="1800" dirty="0"/>
              <a:t> Recognise multiple domains and the role of organisational culture.</a:t>
            </a:r>
          </a:p>
          <a:p>
            <a:r>
              <a:rPr lang="en-GB" sz="1800" b="1" dirty="0"/>
              <a:t>Data Use:</a:t>
            </a:r>
            <a:r>
              <a:rPr lang="en-GB" sz="1800" dirty="0"/>
              <a:t> Harness data effectively while being cautious of quality gaps.</a:t>
            </a:r>
          </a:p>
          <a:p>
            <a:r>
              <a:rPr lang="en-GB" sz="1800" b="1" dirty="0"/>
              <a:t>Embedded Improvement:</a:t>
            </a:r>
            <a:r>
              <a:rPr lang="en-GB" sz="1800" dirty="0"/>
              <a:t> Integrate healthcare improvement and research methods into routine care.</a:t>
            </a:r>
          </a:p>
          <a:p>
            <a:r>
              <a:rPr lang="en-GB" sz="1800" b="1" dirty="0"/>
              <a:t>Respect Complexity:</a:t>
            </a:r>
            <a:r>
              <a:rPr lang="en-GB" sz="1800" dirty="0"/>
              <a:t> Avoid oversimplification; value the inherent complexity of healthcare systems.</a:t>
            </a:r>
          </a:p>
          <a:p>
            <a:r>
              <a:rPr lang="en-GB" sz="2800" b="1" dirty="0"/>
              <a:t>Key Points:</a:t>
            </a:r>
            <a:endParaRPr lang="en-GB" sz="2800" dirty="0"/>
          </a:p>
          <a:p>
            <a:r>
              <a:rPr lang="en-GB" sz="1800" dirty="0"/>
              <a:t>Each LHS is </a:t>
            </a:r>
            <a:r>
              <a:rPr lang="en-GB" sz="1800" b="1" dirty="0"/>
              <a:t>unique</a:t>
            </a:r>
            <a:r>
              <a:rPr lang="en-GB" sz="1800" dirty="0"/>
              <a:t>; no one-size-fits-all solution exists.</a:t>
            </a:r>
          </a:p>
          <a:p>
            <a:r>
              <a:rPr lang="en-GB" sz="1800" dirty="0"/>
              <a:t>Tools and frameworks exist to support implementation and address common challenges.</a:t>
            </a:r>
          </a:p>
          <a:p>
            <a:r>
              <a:rPr lang="en-GB" sz="1800" dirty="0"/>
              <a:t>Evaluation should focus on </a:t>
            </a:r>
            <a:r>
              <a:rPr lang="en-GB" sz="1800" b="1" dirty="0"/>
              <a:t>how and why</a:t>
            </a:r>
            <a:r>
              <a:rPr lang="en-GB" sz="1800" dirty="0"/>
              <a:t> LHS succeed or fail at scale.</a:t>
            </a:r>
          </a:p>
          <a:p>
            <a:r>
              <a:rPr lang="en-GB" sz="1800" dirty="0"/>
              <a:t>Development of an LHS is a </a:t>
            </a:r>
            <a:r>
              <a:rPr lang="en-GB" sz="1800" b="1" dirty="0"/>
              <a:t>continuous, evolving journey</a:t>
            </a:r>
            <a:r>
              <a:rPr lang="en-GB" sz="1800" dirty="0"/>
              <a:t>.</a:t>
            </a:r>
          </a:p>
        </p:txBody>
      </p:sp>
    </p:spTree>
    <p:extLst>
      <p:ext uri="{BB962C8B-B14F-4D97-AF65-F5344CB8AC3E}">
        <p14:creationId xmlns:p14="http://schemas.microsoft.com/office/powerpoint/2010/main" val="3072874425"/>
      </p:ext>
    </p:extLst>
  </p:cSld>
  <p:clrMapOvr>
    <a:masterClrMapping/>
  </p:clrMapOvr>
</p:sld>
</file>

<file path=ppt/theme/theme1.xml><?xml version="1.0" encoding="utf-8"?>
<a:theme xmlns:a="http://schemas.openxmlformats.org/drawingml/2006/main" name="Office Theme">
  <a:themeElements>
    <a:clrScheme name="Cool">
      <a:dk1>
        <a:srgbClr val="000000"/>
      </a:dk1>
      <a:lt1>
        <a:srgbClr val="FFFFFF"/>
      </a:lt1>
      <a:dk2>
        <a:srgbClr val="464646"/>
      </a:dk2>
      <a:lt2>
        <a:srgbClr val="FFFFFF"/>
      </a:lt2>
      <a:accent1>
        <a:srgbClr val="15D1BB"/>
      </a:accent1>
      <a:accent2>
        <a:srgbClr val="0FB4DB"/>
      </a:accent2>
      <a:accent3>
        <a:srgbClr val="0D81BB"/>
      </a:accent3>
      <a:accent4>
        <a:srgbClr val="045FC4"/>
      </a:accent4>
      <a:accent5>
        <a:srgbClr val="953FF3"/>
      </a:accent5>
      <a:accent6>
        <a:srgbClr val="C03EF4"/>
      </a:accent6>
      <a:hlink>
        <a:srgbClr val="8F8F8F"/>
      </a:hlink>
      <a:folHlink>
        <a:srgbClr val="A5A5A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21_TF44450328" id="{53054EA9-BEA6-4CCB-A0EF-1B2E114184B3}" vid="{B4F634EB-ECC4-4093-9FAF-CA5FC712BC2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Modern clean sophisticated presentation</Template>
  <TotalTime>87</TotalTime>
  <Words>2813</Words>
  <Application>Microsoft Office PowerPoint</Application>
  <PresentationFormat>Widescreen</PresentationFormat>
  <Paragraphs>247</Paragraphs>
  <Slides>22</Slides>
  <Notes>19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vt:lpstr>
      <vt:lpstr>Calibri</vt:lpstr>
      <vt:lpstr>Calibri Light</vt:lpstr>
      <vt:lpstr>Rockwell</vt:lpstr>
      <vt:lpstr>Rockwell Extra Bold</vt:lpstr>
      <vt:lpstr>Sagona ExtraLight</vt:lpstr>
      <vt:lpstr>Speak Pro</vt:lpstr>
      <vt:lpstr>Wingdings</vt:lpstr>
      <vt:lpstr>Office Theme</vt:lpstr>
      <vt:lpstr>The learning health system cycle</vt:lpstr>
      <vt:lpstr>Highlight of the learning health care system (lhs)</vt:lpstr>
      <vt:lpstr>Contents</vt:lpstr>
      <vt:lpstr>Practice to Data</vt:lpstr>
      <vt:lpstr>Practice to Data</vt:lpstr>
      <vt:lpstr>Practice to Data (Effectiveness)</vt:lpstr>
      <vt:lpstr>Practice to Data (challenges)</vt:lpstr>
      <vt:lpstr>Data to knowledge</vt:lpstr>
      <vt:lpstr>       </vt:lpstr>
      <vt:lpstr>PowerPoint Presentation</vt:lpstr>
      <vt:lpstr>HoHow can biases be minimised to ensure accurate and actionable insights w can biases be minimized to ensure accurate and actionable insights </vt:lpstr>
      <vt:lpstr>Knowledge to practice</vt:lpstr>
      <vt:lpstr>Implementing  knowledge  into  actions</vt:lpstr>
      <vt:lpstr>Strategies for Effective Knowledge Integration</vt:lpstr>
      <vt:lpstr>Strategies  for  Effective  Knowledge  Integration</vt:lpstr>
      <vt:lpstr>Encouraging Adoption and Integration</vt:lpstr>
      <vt:lpstr>Encouraging  Adoption  and Integration</vt:lpstr>
      <vt:lpstr>Example</vt:lpstr>
      <vt:lpstr>Example (EPR)</vt:lpstr>
      <vt:lpstr>Methods/ Tools</vt:lpstr>
      <vt:lpstr>What methods/tools could be used to evaluate a learning health system?</vt:lpstr>
      <vt:lpstr>Key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Grant Healey (Aneurin Bevan UHB - Digital Data and Technology)</dc:creator>
  <cp:lastModifiedBy>Grant Healey (Aneurin Bevan UHB - Digital Data and Technology)</cp:lastModifiedBy>
  <cp:revision>2</cp:revision>
  <dcterms:created xsi:type="dcterms:W3CDTF">2025-11-06T16:08:38Z</dcterms:created>
  <dcterms:modified xsi:type="dcterms:W3CDTF">2025-11-13T09:00:32Z</dcterms:modified>
</cp:coreProperties>
</file>