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2" r:id="rId3"/>
    <p:sldId id="261" r:id="rId4"/>
    <p:sldId id="293" r:id="rId5"/>
    <p:sldId id="281" r:id="rId6"/>
    <p:sldId id="263" r:id="rId7"/>
    <p:sldId id="288" r:id="rId8"/>
    <p:sldId id="284" r:id="rId9"/>
    <p:sldId id="265" r:id="rId10"/>
    <p:sldId id="286" r:id="rId11"/>
    <p:sldId id="271" r:id="rId12"/>
    <p:sldId id="290" r:id="rId13"/>
    <p:sldId id="289" r:id="rId14"/>
    <p:sldId id="272" r:id="rId15"/>
    <p:sldId id="267" r:id="rId16"/>
    <p:sldId id="268" r:id="rId17"/>
    <p:sldId id="270" r:id="rId18"/>
    <p:sldId id="273" r:id="rId19"/>
    <p:sldId id="295" r:id="rId20"/>
    <p:sldId id="294" r:id="rId21"/>
    <p:sldId id="274" r:id="rId22"/>
    <p:sldId id="275" r:id="rId23"/>
    <p:sldId id="276" r:id="rId24"/>
    <p:sldId id="287" r:id="rId25"/>
    <p:sldId id="285" r:id="rId26"/>
    <p:sldId id="278" r:id="rId27"/>
    <p:sldId id="296" r:id="rId28"/>
    <p:sldId id="279" r:id="rId29"/>
    <p:sldId id="297" r:id="rId30"/>
    <p:sldId id="280" r:id="rId31"/>
    <p:sldId id="298" r:id="rId32"/>
    <p:sldId id="299" r:id="rId33"/>
    <p:sldId id="300" r:id="rId34"/>
    <p:sldId id="266"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9" d="100"/>
          <a:sy n="119" d="100"/>
        </p:scale>
        <p:origin x="619" y="1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F4B1474-A697-4C09-B88F-1A0BDB7EBF6A}"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3506719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F4B1474-A697-4C09-B88F-1A0BDB7EBF6A}"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1596363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4B1474-A697-4C09-B88F-1A0BDB7EBF6A}"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895460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F4B1474-A697-4C09-B88F-1A0BDB7EBF6A}" type="datetimeFigureOut">
              <a:rPr lang="en-GB" smtClean="0"/>
              <a:t>02/03/2022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2878434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F4B1474-A697-4C09-B88F-1A0BDB7EBF6A}" type="datetimeFigureOut">
              <a:rPr lang="en-GB" smtClean="0"/>
              <a:t>02/03/2022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1195060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F4B1474-A697-4C09-B88F-1A0BDB7EBF6A}" type="datetimeFigureOut">
              <a:rPr lang="en-GB" smtClean="0"/>
              <a:t>02/03/2022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3041746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4B1474-A697-4C09-B88F-1A0BDB7EBF6A}" type="datetimeFigureOut">
              <a:rPr lang="en-GB" smtClean="0"/>
              <a:t>02/03/2022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1111500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4B1474-A697-4C09-B88F-1A0BDB7EBF6A}" type="datetimeFigureOut">
              <a:rPr lang="en-GB" smtClean="0"/>
              <a:t>02/03/2022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2162720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4B1474-A697-4C09-B88F-1A0BDB7EBF6A}" type="datetimeFigureOut">
              <a:rPr lang="en-GB" smtClean="0"/>
              <a:t>02/03/2022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3222146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F4B1474-A697-4C09-B88F-1A0BDB7EBF6A}"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1928446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F4B1474-A697-4C09-B88F-1A0BDB7EBF6A}"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3623288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4B1474-A697-4C09-B88F-1A0BDB7EBF6A}" type="datetimeFigureOut">
              <a:rPr lang="en-GB" smtClean="0"/>
              <a:t>02/03/2022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0AEA7D-F840-4B52-AB9B-B4D4862224B8}" type="slidenum">
              <a:rPr lang="en-GB" smtClean="0"/>
              <a:t>‹#›</a:t>
            </a:fld>
            <a:endParaRPr lang="en-GB"/>
          </a:p>
        </p:txBody>
      </p:sp>
    </p:spTree>
    <p:extLst>
      <p:ext uri="{BB962C8B-B14F-4D97-AF65-F5344CB8AC3E}">
        <p14:creationId xmlns:p14="http://schemas.microsoft.com/office/powerpoint/2010/main" val="41515441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natasha@advocacywestwales.org.uk"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Working within a Legislative Framework as an Independent Advocate </a:t>
            </a:r>
          </a:p>
        </p:txBody>
      </p:sp>
      <p:sp>
        <p:nvSpPr>
          <p:cNvPr id="3" name="Subtitle 2"/>
          <p:cNvSpPr>
            <a:spLocks noGrp="1"/>
          </p:cNvSpPr>
          <p:nvPr>
            <p:ph type="subTitle" idx="1"/>
          </p:nvPr>
        </p:nvSpPr>
        <p:spPr>
          <a:xfrm>
            <a:off x="1524000" y="3602037"/>
            <a:ext cx="9144000" cy="2662505"/>
          </a:xfrm>
        </p:spPr>
        <p:txBody>
          <a:bodyPr/>
          <a:lstStyle/>
          <a:p>
            <a:endParaRPr lang="en-GB" dirty="0"/>
          </a:p>
          <a:p>
            <a:r>
              <a:rPr lang="en-GB" dirty="0" err="1"/>
              <a:t>Adpated</a:t>
            </a:r>
            <a:r>
              <a:rPr lang="en-GB" dirty="0"/>
              <a:t> from a guest speaker </a:t>
            </a:r>
            <a:r>
              <a:rPr lang="en-GB"/>
              <a:t>session by</a:t>
            </a:r>
          </a:p>
          <a:p>
            <a:r>
              <a:rPr lang="en-GB"/>
              <a:t>Natasha </a:t>
            </a:r>
            <a:r>
              <a:rPr lang="en-GB" dirty="0"/>
              <a:t>Fox – Chief Officer and Independent Mental Health Advocate </a:t>
            </a:r>
          </a:p>
          <a:p>
            <a:r>
              <a:rPr lang="en-GB" dirty="0"/>
              <a:t>Advocacy West Wales </a:t>
            </a:r>
          </a:p>
          <a:p>
            <a:endParaRPr lang="en-GB" dirty="0"/>
          </a:p>
          <a:p>
            <a:endParaRPr lang="en-GB" dirty="0"/>
          </a:p>
          <a:p>
            <a:endParaRPr lang="en-GB" dirty="0"/>
          </a:p>
          <a:p>
            <a:endParaRPr lang="en-GB" dirty="0"/>
          </a:p>
        </p:txBody>
      </p:sp>
      <p:pic>
        <p:nvPicPr>
          <p:cNvPr id="4" name="Picture 3"/>
          <p:cNvPicPr/>
          <p:nvPr/>
        </p:nvPicPr>
        <p:blipFill>
          <a:blip r:embed="rId2" cstate="print">
            <a:extLst>
              <a:ext uri="{28A0092B-C50C-407E-A947-70E740481C1C}">
                <a14:useLocalDpi xmlns:a14="http://schemas.microsoft.com/office/drawing/2010/main" val="0"/>
              </a:ext>
            </a:extLst>
          </a:blip>
          <a:stretch>
            <a:fillRect/>
          </a:stretch>
        </p:blipFill>
        <p:spPr>
          <a:xfrm>
            <a:off x="5331854" y="4984124"/>
            <a:ext cx="1506827" cy="1280418"/>
          </a:xfrm>
          <a:prstGeom prst="rect">
            <a:avLst/>
          </a:prstGeom>
        </p:spPr>
      </p:pic>
    </p:spTree>
    <p:extLst>
      <p:ext uri="{BB962C8B-B14F-4D97-AF65-F5344CB8AC3E}">
        <p14:creationId xmlns:p14="http://schemas.microsoft.com/office/powerpoint/2010/main" val="905965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0"/>
            <a:ext cx="9144000" cy="2387600"/>
          </a:xfrm>
        </p:spPr>
        <p:txBody>
          <a:bodyPr/>
          <a:lstStyle/>
          <a:p>
            <a:r>
              <a:rPr lang="en-GB" dirty="0"/>
              <a:t>Questions </a:t>
            </a:r>
          </a:p>
        </p:txBody>
      </p:sp>
      <p:sp>
        <p:nvSpPr>
          <p:cNvPr id="3" name="Subtitle 2"/>
          <p:cNvSpPr>
            <a:spLocks noGrp="1"/>
          </p:cNvSpPr>
          <p:nvPr>
            <p:ph type="subTitle" idx="1"/>
          </p:nvPr>
        </p:nvSpPr>
        <p:spPr>
          <a:xfrm>
            <a:off x="1524000" y="2702257"/>
            <a:ext cx="9144000" cy="3608391"/>
          </a:xfrm>
        </p:spPr>
        <p:txBody>
          <a:bodyPr>
            <a:normAutofit/>
          </a:bodyPr>
          <a:lstStyle/>
          <a:p>
            <a:r>
              <a:rPr lang="en-GB" dirty="0"/>
              <a:t>1. Choose whatever method of asking is most comfortable for you. </a:t>
            </a:r>
          </a:p>
          <a:p>
            <a:r>
              <a:rPr lang="en-GB" dirty="0"/>
              <a:t>2. Ask questions as we go along </a:t>
            </a:r>
          </a:p>
          <a:p>
            <a:r>
              <a:rPr lang="en-GB" dirty="0"/>
              <a:t>3. Wait to the end </a:t>
            </a:r>
          </a:p>
          <a:p>
            <a:r>
              <a:rPr lang="en-GB" dirty="0"/>
              <a:t>4. Come and see me to discuss </a:t>
            </a:r>
          </a:p>
          <a:p>
            <a:r>
              <a:rPr lang="en-GB" dirty="0"/>
              <a:t>5. If I am using jargon you aren’t familiar with please let me know</a:t>
            </a:r>
          </a:p>
          <a:p>
            <a:r>
              <a:rPr lang="en-GB" dirty="0"/>
              <a:t>6. Email me on </a:t>
            </a:r>
            <a:r>
              <a:rPr lang="en-GB" dirty="0">
                <a:hlinkClick r:id="rId2"/>
              </a:rPr>
              <a:t>natasha@advocacywestwales.org.uk</a:t>
            </a:r>
            <a:r>
              <a:rPr lang="en-GB" dirty="0"/>
              <a:t> or telephone 01437 762935</a:t>
            </a:r>
          </a:p>
          <a:p>
            <a:r>
              <a:rPr lang="en-GB" dirty="0"/>
              <a:t>7. Copies of the slides will be sent to Phil Morgan</a:t>
            </a:r>
          </a:p>
          <a:p>
            <a:pPr marL="457200" indent="-457200">
              <a:buAutoNum type="arabicPeriod"/>
            </a:pPr>
            <a:endParaRPr lang="en-GB" dirty="0"/>
          </a:p>
        </p:txBody>
      </p:sp>
    </p:spTree>
    <p:extLst>
      <p:ext uri="{BB962C8B-B14F-4D97-AF65-F5344CB8AC3E}">
        <p14:creationId xmlns:p14="http://schemas.microsoft.com/office/powerpoint/2010/main" val="1403927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Natasha Fox </a:t>
            </a:r>
          </a:p>
        </p:txBody>
      </p:sp>
      <p:sp>
        <p:nvSpPr>
          <p:cNvPr id="3" name="Content Placeholder 2"/>
          <p:cNvSpPr>
            <a:spLocks noGrp="1"/>
          </p:cNvSpPr>
          <p:nvPr>
            <p:ph idx="1"/>
          </p:nvPr>
        </p:nvSpPr>
        <p:spPr/>
        <p:txBody>
          <a:bodyPr>
            <a:normAutofit fontScale="92500" lnSpcReduction="20000"/>
          </a:bodyPr>
          <a:lstStyle/>
          <a:p>
            <a:r>
              <a:rPr lang="en-GB" dirty="0"/>
              <a:t>My route into advocacy: </a:t>
            </a:r>
          </a:p>
          <a:p>
            <a:r>
              <a:rPr lang="en-GB" dirty="0"/>
              <a:t>Background as a solicitor – transferable skills </a:t>
            </a:r>
          </a:p>
          <a:p>
            <a:r>
              <a:rPr lang="en-GB" dirty="0"/>
              <a:t>Why Do I Want YOU as my Advocate? </a:t>
            </a:r>
          </a:p>
          <a:p>
            <a:r>
              <a:rPr lang="en-GB" dirty="0"/>
              <a:t>Transition from advisor to advocate</a:t>
            </a:r>
          </a:p>
          <a:p>
            <a:r>
              <a:rPr lang="en-GB" dirty="0"/>
              <a:t>Induction and training </a:t>
            </a:r>
          </a:p>
          <a:p>
            <a:r>
              <a:rPr lang="en-GB" dirty="0"/>
              <a:t>Role at AWW: </a:t>
            </a:r>
          </a:p>
          <a:p>
            <a:r>
              <a:rPr lang="en-GB" dirty="0"/>
              <a:t>Chief Officer</a:t>
            </a:r>
          </a:p>
          <a:p>
            <a:r>
              <a:rPr lang="en-GB" dirty="0"/>
              <a:t>Professional Lead</a:t>
            </a:r>
          </a:p>
          <a:p>
            <a:r>
              <a:rPr lang="en-GB" dirty="0"/>
              <a:t>IMHA Service Manager</a:t>
            </a:r>
          </a:p>
          <a:p>
            <a:r>
              <a:rPr lang="en-GB" dirty="0"/>
              <a:t>IMHA Advocate</a:t>
            </a:r>
          </a:p>
          <a:p>
            <a:endParaRPr lang="en-GB" dirty="0"/>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212545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Advocacy West Wales – Development  </a:t>
            </a:r>
          </a:p>
        </p:txBody>
      </p:sp>
      <p:sp>
        <p:nvSpPr>
          <p:cNvPr id="3" name="Content Placeholder 2"/>
          <p:cNvSpPr>
            <a:spLocks noGrp="1"/>
          </p:cNvSpPr>
          <p:nvPr>
            <p:ph idx="1"/>
          </p:nvPr>
        </p:nvSpPr>
        <p:spPr/>
        <p:txBody>
          <a:bodyPr/>
          <a:lstStyle/>
          <a:p>
            <a:r>
              <a:rPr lang="en-GB" sz="2400" dirty="0"/>
              <a:t>Service user led, out of the Pembrokeshire Mental Health Forum - 1995</a:t>
            </a:r>
          </a:p>
          <a:p>
            <a:r>
              <a:rPr lang="en-GB" sz="2400" dirty="0"/>
              <a:t>Registered as a charity in 1998. Mental Health Advocacy Providers (Pembrokeshire) – MAP. Re-branded 2014 – AWW. </a:t>
            </a:r>
          </a:p>
          <a:p>
            <a:r>
              <a:rPr lang="en-GB" sz="2400" dirty="0"/>
              <a:t>Pre IMHA – mental health advocacy in mental health units and in the community. </a:t>
            </a:r>
          </a:p>
          <a:p>
            <a:r>
              <a:rPr lang="en-GB" sz="2400" dirty="0"/>
              <a:t>Post MHA 2007 – IMHA from inception to 2020. </a:t>
            </a:r>
          </a:p>
          <a:p>
            <a:r>
              <a:rPr lang="en-GB" sz="2400" dirty="0"/>
              <a:t>Post MCA 2005 – IMCA from inception to 2014. </a:t>
            </a:r>
          </a:p>
          <a:p>
            <a:r>
              <a:rPr lang="en-GB" sz="2400" dirty="0"/>
              <a:t>Children and Older Adult services. </a:t>
            </a:r>
          </a:p>
          <a:p>
            <a:r>
              <a:rPr lang="en-GB" sz="2400" dirty="0"/>
              <a:t>Proud to still be service user led – 4/9 trustees. </a:t>
            </a:r>
          </a:p>
          <a:p>
            <a:r>
              <a:rPr lang="en-GB" sz="2400" dirty="0"/>
              <a:t>Team – 12 across the counties of Carmarthenshire, Ceredigion and Pembrokeshire – varied backgrounds including people with lived experience</a:t>
            </a:r>
          </a:p>
          <a:p>
            <a:endParaRPr lang="en-GB" sz="2400" dirty="0"/>
          </a:p>
          <a:p>
            <a:pPr marL="0" indent="0">
              <a:buNone/>
            </a:pPr>
            <a:endParaRPr lang="en-GB" dirty="0"/>
          </a:p>
          <a:p>
            <a:endParaRPr lang="en-GB" dirty="0"/>
          </a:p>
        </p:txBody>
      </p:sp>
    </p:spTree>
    <p:extLst>
      <p:ext uri="{BB962C8B-B14F-4D97-AF65-F5344CB8AC3E}">
        <p14:creationId xmlns:p14="http://schemas.microsoft.com/office/powerpoint/2010/main" val="3444558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Brings You to Advocacy? </a:t>
            </a:r>
          </a:p>
        </p:txBody>
      </p:sp>
      <p:sp>
        <p:nvSpPr>
          <p:cNvPr id="3" name="Content Placeholder 2"/>
          <p:cNvSpPr>
            <a:spLocks noGrp="1"/>
          </p:cNvSpPr>
          <p:nvPr>
            <p:ph idx="1"/>
          </p:nvPr>
        </p:nvSpPr>
        <p:spPr/>
        <p:txBody>
          <a:bodyPr/>
          <a:lstStyle/>
          <a:p>
            <a:r>
              <a:rPr lang="en-GB" dirty="0"/>
              <a:t>Who are you and what brings you here? </a:t>
            </a:r>
          </a:p>
          <a:p>
            <a:r>
              <a:rPr lang="en-GB" dirty="0"/>
              <a:t>What does advocacy mean to you? </a:t>
            </a:r>
          </a:p>
          <a:p>
            <a:r>
              <a:rPr lang="en-GB" dirty="0"/>
              <a:t>Do you have any practice experience of advocacy, or if you are ok to share this, have you ever used an advocate for yourself or a family member? </a:t>
            </a:r>
          </a:p>
          <a:p>
            <a:r>
              <a:rPr lang="en-GB" dirty="0"/>
              <a:t>Do you understand the difference between a statutory advocate and a non-statutory advocate. </a:t>
            </a:r>
          </a:p>
          <a:p>
            <a:pPr marL="0" indent="0">
              <a:buNone/>
            </a:pPr>
            <a:endParaRPr lang="en-GB" dirty="0"/>
          </a:p>
        </p:txBody>
      </p:sp>
    </p:spTree>
    <p:extLst>
      <p:ext uri="{BB962C8B-B14F-4D97-AF65-F5344CB8AC3E}">
        <p14:creationId xmlns:p14="http://schemas.microsoft.com/office/powerpoint/2010/main" val="3727530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Practitioner’s Perspective </a:t>
            </a:r>
          </a:p>
        </p:txBody>
      </p:sp>
      <p:sp>
        <p:nvSpPr>
          <p:cNvPr id="3" name="Content Placeholder 2"/>
          <p:cNvSpPr>
            <a:spLocks noGrp="1"/>
          </p:cNvSpPr>
          <p:nvPr>
            <p:ph idx="1"/>
          </p:nvPr>
        </p:nvSpPr>
        <p:spPr/>
        <p:txBody>
          <a:bodyPr>
            <a:normAutofit fontScale="92500" lnSpcReduction="20000"/>
          </a:bodyPr>
          <a:lstStyle/>
          <a:p>
            <a:r>
              <a:rPr lang="en-GB" dirty="0"/>
              <a:t>Today is a practitioner’s perspective. I am not an academic. </a:t>
            </a:r>
          </a:p>
          <a:p>
            <a:r>
              <a:rPr lang="en-GB" dirty="0"/>
              <a:t>Aim is for you to come away with a solid understanding of how I might use legislation in my practice as an INDEPENDENT advocate, the benefits and challenges of using legislation and the ways we overcome those in practice. </a:t>
            </a:r>
          </a:p>
          <a:p>
            <a:r>
              <a:rPr lang="en-GB" dirty="0"/>
              <a:t>What follows is my view on practising safely for a client within a legislative framework as a professional. </a:t>
            </a:r>
          </a:p>
          <a:p>
            <a:r>
              <a:rPr lang="en-GB" dirty="0"/>
              <a:t>My advocacy is a work in progress and it always will be. I am not the font of all knowledge. </a:t>
            </a:r>
          </a:p>
          <a:p>
            <a:r>
              <a:rPr lang="en-GB" dirty="0"/>
              <a:t>If I get tired of banging my head against the brick wall, it’s time to choose another career.</a:t>
            </a:r>
          </a:p>
          <a:p>
            <a:r>
              <a:rPr lang="en-GB" dirty="0"/>
              <a:t>Advocacy is not about “giving people a voice”, it’s about working with clients such that they find “their own voice” – that’s empowerment. </a:t>
            </a:r>
          </a:p>
          <a:p>
            <a:endParaRPr lang="en-GB" dirty="0"/>
          </a:p>
          <a:p>
            <a:endParaRPr lang="en-GB" dirty="0"/>
          </a:p>
        </p:txBody>
      </p:sp>
    </p:spTree>
    <p:extLst>
      <p:ext uri="{BB962C8B-B14F-4D97-AF65-F5344CB8AC3E}">
        <p14:creationId xmlns:p14="http://schemas.microsoft.com/office/powerpoint/2010/main" val="518451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Where am I rooted as I work? </a:t>
            </a:r>
          </a:p>
        </p:txBody>
      </p:sp>
      <p:sp>
        <p:nvSpPr>
          <p:cNvPr id="3" name="Content Placeholder 2"/>
          <p:cNvSpPr>
            <a:spLocks noGrp="1"/>
          </p:cNvSpPr>
          <p:nvPr>
            <p:ph idx="1"/>
          </p:nvPr>
        </p:nvSpPr>
        <p:spPr/>
        <p:txBody>
          <a:bodyPr>
            <a:normAutofit fontScale="77500" lnSpcReduction="20000"/>
          </a:bodyPr>
          <a:lstStyle/>
          <a:p>
            <a:r>
              <a:rPr lang="en-GB" dirty="0"/>
              <a:t>The charter, my qualification, the quality mark, the guidance – I read it and re-read it. </a:t>
            </a:r>
          </a:p>
          <a:p>
            <a:r>
              <a:rPr lang="en-GB" dirty="0"/>
              <a:t>Mandate - IA or NIA – where is my mandate? Is it fixed or does it fluctuate? Can I find it? </a:t>
            </a:r>
          </a:p>
          <a:p>
            <a:r>
              <a:rPr lang="en-GB" dirty="0"/>
              <a:t>Alongside/with the client - empathy – I am as small or as big as my client wants or needs me to be within the bounds of professional behaviour. </a:t>
            </a:r>
          </a:p>
          <a:p>
            <a:r>
              <a:rPr lang="en-GB" dirty="0"/>
              <a:t>Shed my views – yes I do have them.  </a:t>
            </a:r>
          </a:p>
          <a:p>
            <a:r>
              <a:rPr lang="en-GB" dirty="0"/>
              <a:t>Expressing the views and wishes of my client, no other </a:t>
            </a:r>
          </a:p>
          <a:p>
            <a:r>
              <a:rPr lang="en-GB" dirty="0"/>
              <a:t>Independent – of everyone and all services. </a:t>
            </a:r>
          </a:p>
          <a:p>
            <a:r>
              <a:rPr lang="en-GB" dirty="0"/>
              <a:t>I am a blank canvas on which my client draws? </a:t>
            </a:r>
          </a:p>
          <a:p>
            <a:r>
              <a:rPr lang="en-GB" dirty="0"/>
              <a:t>Supporting informed choices </a:t>
            </a:r>
          </a:p>
          <a:p>
            <a:r>
              <a:rPr lang="en-GB" dirty="0"/>
              <a:t>Developing understanding – systems and processes </a:t>
            </a:r>
          </a:p>
          <a:p>
            <a:r>
              <a:rPr lang="en-GB" dirty="0"/>
              <a:t>Improving outcomes or at least smoothing the way </a:t>
            </a:r>
          </a:p>
          <a:p>
            <a:r>
              <a:rPr lang="en-GB" dirty="0"/>
              <a:t>Rights based – supporting the observation of essential rights </a:t>
            </a:r>
          </a:p>
          <a:p>
            <a:endParaRPr lang="en-GB" dirty="0"/>
          </a:p>
        </p:txBody>
      </p:sp>
    </p:spTree>
    <p:extLst>
      <p:ext uri="{BB962C8B-B14F-4D97-AF65-F5344CB8AC3E}">
        <p14:creationId xmlns:p14="http://schemas.microsoft.com/office/powerpoint/2010/main" val="160700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Standards in Advocacy </a:t>
            </a:r>
          </a:p>
        </p:txBody>
      </p:sp>
      <p:sp>
        <p:nvSpPr>
          <p:cNvPr id="3" name="Content Placeholder 2"/>
          <p:cNvSpPr>
            <a:spLocks noGrp="1"/>
          </p:cNvSpPr>
          <p:nvPr>
            <p:ph idx="1"/>
          </p:nvPr>
        </p:nvSpPr>
        <p:spPr/>
        <p:txBody>
          <a:bodyPr>
            <a:normAutofit fontScale="92500" lnSpcReduction="10000"/>
          </a:bodyPr>
          <a:lstStyle/>
          <a:p>
            <a:r>
              <a:rPr lang="en-GB" dirty="0"/>
              <a:t>What we have now: </a:t>
            </a:r>
          </a:p>
          <a:p>
            <a:r>
              <a:rPr lang="en-GB" dirty="0"/>
              <a:t>Training (independent advocacy qualification) and professional development of advocates.  </a:t>
            </a:r>
          </a:p>
          <a:p>
            <a:r>
              <a:rPr lang="en-GB" dirty="0"/>
              <a:t>QPM – The Quality Performance Mark for Advocacy Services</a:t>
            </a:r>
          </a:p>
          <a:p>
            <a:r>
              <a:rPr lang="en-GB" dirty="0"/>
              <a:t>The Advocacy Charter 2002 (A4A) and its successor (</a:t>
            </a:r>
            <a:r>
              <a:rPr lang="en-GB" dirty="0" err="1"/>
              <a:t>NDTi</a:t>
            </a:r>
            <a:r>
              <a:rPr lang="en-GB" dirty="0"/>
              <a:t>) 2014. </a:t>
            </a:r>
          </a:p>
          <a:p>
            <a:r>
              <a:rPr lang="en-GB" dirty="0"/>
              <a:t>The future: RISCA (Regulation and Inspection of Social Care Act) – draft regulations for advocacy services are due out for consultation in the next few months with a view to implementation in 2019. </a:t>
            </a:r>
          </a:p>
          <a:p>
            <a:r>
              <a:rPr lang="en-GB" dirty="0"/>
              <a:t>The challenge of RISCA – the pros and cons of increasing </a:t>
            </a:r>
            <a:r>
              <a:rPr lang="en-GB" dirty="0" err="1"/>
              <a:t>professionalisation</a:t>
            </a:r>
            <a:r>
              <a:rPr lang="en-GB" dirty="0"/>
              <a:t> - meeting safe recognised standards v keeping the roots of advocacy and minimising barriers. </a:t>
            </a:r>
          </a:p>
          <a:p>
            <a:endParaRPr lang="en-GB" dirty="0"/>
          </a:p>
        </p:txBody>
      </p:sp>
    </p:spTree>
    <p:extLst>
      <p:ext uri="{BB962C8B-B14F-4D97-AF65-F5344CB8AC3E}">
        <p14:creationId xmlns:p14="http://schemas.microsoft.com/office/powerpoint/2010/main" val="1970128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Advocacy Charter </a:t>
            </a:r>
          </a:p>
        </p:txBody>
      </p:sp>
      <p:sp>
        <p:nvSpPr>
          <p:cNvPr id="3" name="Content Placeholder 2"/>
          <p:cNvSpPr>
            <a:spLocks noGrp="1"/>
          </p:cNvSpPr>
          <p:nvPr>
            <p:ph idx="1"/>
          </p:nvPr>
        </p:nvSpPr>
        <p:spPr/>
        <p:txBody>
          <a:bodyPr>
            <a:normAutofit fontScale="92500" lnSpcReduction="10000"/>
          </a:bodyPr>
          <a:lstStyle/>
          <a:p>
            <a:r>
              <a:rPr lang="en-GB" dirty="0"/>
              <a:t>“Advocacy is taking action to help people say what they want, </a:t>
            </a:r>
            <a:r>
              <a:rPr lang="en-GB" dirty="0">
                <a:solidFill>
                  <a:srgbClr val="7030A0"/>
                </a:solidFill>
              </a:rPr>
              <a:t>secure their rights</a:t>
            </a:r>
            <a:r>
              <a:rPr lang="en-GB" dirty="0"/>
              <a:t>, represent their interests and </a:t>
            </a:r>
            <a:r>
              <a:rPr lang="en-GB" dirty="0">
                <a:solidFill>
                  <a:srgbClr val="7030A0"/>
                </a:solidFill>
              </a:rPr>
              <a:t>obtain services </a:t>
            </a:r>
            <a:r>
              <a:rPr lang="en-GB" dirty="0"/>
              <a:t>they need. Advocates work in partnership with the people they support and take their side. Advocacy promotes social inclusion, equality and social justice”. </a:t>
            </a:r>
          </a:p>
          <a:p>
            <a:pPr marL="0" indent="0">
              <a:buNone/>
            </a:pPr>
            <a:endParaRPr lang="en-GB" dirty="0"/>
          </a:p>
          <a:p>
            <a:r>
              <a:rPr lang="en-GB" dirty="0"/>
              <a:t>The Charter is one tool in an advocate’s box as well as being the fundamental guidance/belief system we draw on. </a:t>
            </a:r>
          </a:p>
          <a:p>
            <a:pPr marL="0" indent="0">
              <a:buNone/>
            </a:pPr>
            <a:endParaRPr lang="en-GB" dirty="0"/>
          </a:p>
          <a:p>
            <a:r>
              <a:rPr lang="en-GB" dirty="0"/>
              <a:t>Read it. Re-read it. Come back to it. It keeps us rooted as advocates. </a:t>
            </a:r>
          </a:p>
          <a:p>
            <a:r>
              <a:rPr lang="en-GB" dirty="0"/>
              <a:t>The Charter and the Quality Performance Mark for Advocacy Services are under review.  </a:t>
            </a:r>
          </a:p>
          <a:p>
            <a:endParaRPr lang="en-GB" dirty="0"/>
          </a:p>
        </p:txBody>
      </p:sp>
    </p:spTree>
    <p:extLst>
      <p:ext uri="{BB962C8B-B14F-4D97-AF65-F5344CB8AC3E}">
        <p14:creationId xmlns:p14="http://schemas.microsoft.com/office/powerpoint/2010/main" val="3796016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Instructed and Non-Instructed Advocacy </a:t>
            </a:r>
          </a:p>
        </p:txBody>
      </p:sp>
      <p:sp>
        <p:nvSpPr>
          <p:cNvPr id="3" name="Content Placeholder 2"/>
          <p:cNvSpPr>
            <a:spLocks noGrp="1"/>
          </p:cNvSpPr>
          <p:nvPr>
            <p:ph idx="1"/>
          </p:nvPr>
        </p:nvSpPr>
        <p:spPr/>
        <p:txBody>
          <a:bodyPr/>
          <a:lstStyle/>
          <a:p>
            <a:r>
              <a:rPr lang="en-GB" dirty="0"/>
              <a:t>Non-instructed advocacy takes place when a person lacks the capacity to instruct an advocate. </a:t>
            </a:r>
          </a:p>
          <a:p>
            <a:r>
              <a:rPr lang="en-GB" dirty="0"/>
              <a:t>The non-instructed advocate seeks to: </a:t>
            </a:r>
          </a:p>
          <a:p>
            <a:r>
              <a:rPr lang="en-GB" b="1" dirty="0"/>
              <a:t>uphold the person’s rights</a:t>
            </a:r>
            <a:r>
              <a:rPr lang="en-GB" dirty="0"/>
              <a:t>; </a:t>
            </a:r>
          </a:p>
          <a:p>
            <a:r>
              <a:rPr lang="en-GB" dirty="0"/>
              <a:t>ensure </a:t>
            </a:r>
            <a:r>
              <a:rPr lang="en-GB" b="1" dirty="0"/>
              <a:t>fair and equal treatment and access to services</a:t>
            </a:r>
            <a:r>
              <a:rPr lang="en-GB" dirty="0"/>
              <a:t>; </a:t>
            </a:r>
          </a:p>
          <a:p>
            <a:r>
              <a:rPr lang="en-GB" dirty="0"/>
              <a:t>make certain that decisions are taken with due consideration for all relevant factors which must include the person’s unique preferences and perspectives.</a:t>
            </a:r>
          </a:p>
          <a:p>
            <a:pPr marL="0" indent="0">
              <a:buNone/>
            </a:pPr>
            <a:endParaRPr lang="en-GB" dirty="0"/>
          </a:p>
        </p:txBody>
      </p:sp>
    </p:spTree>
    <p:extLst>
      <p:ext uri="{BB962C8B-B14F-4D97-AF65-F5344CB8AC3E}">
        <p14:creationId xmlns:p14="http://schemas.microsoft.com/office/powerpoint/2010/main" val="36585810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Advocacy Charter – Key Principles </a:t>
            </a:r>
          </a:p>
        </p:txBody>
      </p:sp>
      <p:sp>
        <p:nvSpPr>
          <p:cNvPr id="3" name="Content Placeholder 2"/>
          <p:cNvSpPr>
            <a:spLocks noGrp="1"/>
          </p:cNvSpPr>
          <p:nvPr>
            <p:ph idx="1"/>
          </p:nvPr>
        </p:nvSpPr>
        <p:spPr/>
        <p:txBody>
          <a:bodyPr>
            <a:normAutofit fontScale="92500" lnSpcReduction="20000"/>
          </a:bodyPr>
          <a:lstStyle/>
          <a:p>
            <a:endParaRPr lang="en-GB" dirty="0"/>
          </a:p>
          <a:p>
            <a:r>
              <a:rPr lang="en-GB" dirty="0"/>
              <a:t>Independence </a:t>
            </a:r>
          </a:p>
          <a:p>
            <a:r>
              <a:rPr lang="en-GB" dirty="0"/>
              <a:t>Person led </a:t>
            </a:r>
          </a:p>
          <a:p>
            <a:r>
              <a:rPr lang="en-GB" dirty="0"/>
              <a:t>Empowerment </a:t>
            </a:r>
          </a:p>
          <a:p>
            <a:r>
              <a:rPr lang="en-GB" dirty="0"/>
              <a:t>Safeguarding  </a:t>
            </a:r>
          </a:p>
          <a:p>
            <a:r>
              <a:rPr lang="en-GB" dirty="0"/>
              <a:t>Equality and Diversity, Accessibility  </a:t>
            </a:r>
          </a:p>
          <a:p>
            <a:r>
              <a:rPr lang="en-GB" dirty="0"/>
              <a:t>Confidentiality </a:t>
            </a:r>
          </a:p>
          <a:p>
            <a:r>
              <a:rPr lang="en-GB" dirty="0"/>
              <a:t>Confidentiality</a:t>
            </a:r>
          </a:p>
          <a:p>
            <a:r>
              <a:rPr lang="en-GB" dirty="0"/>
              <a:t>Accountability</a:t>
            </a:r>
          </a:p>
          <a:p>
            <a:r>
              <a:rPr lang="en-GB" dirty="0"/>
              <a:t>Supporting Advocates </a:t>
            </a:r>
          </a:p>
          <a:p>
            <a:endParaRPr lang="en-GB" dirty="0"/>
          </a:p>
        </p:txBody>
      </p:sp>
    </p:spTree>
    <p:extLst>
      <p:ext uri="{BB962C8B-B14F-4D97-AF65-F5344CB8AC3E}">
        <p14:creationId xmlns:p14="http://schemas.microsoft.com/office/powerpoint/2010/main" val="2547476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Empowerment </a:t>
            </a:r>
          </a:p>
        </p:txBody>
      </p:sp>
      <p:sp>
        <p:nvSpPr>
          <p:cNvPr id="3" name="Content Placeholder 2"/>
          <p:cNvSpPr>
            <a:spLocks noGrp="1"/>
          </p:cNvSpPr>
          <p:nvPr>
            <p:ph idx="1"/>
          </p:nvPr>
        </p:nvSpPr>
        <p:spPr/>
        <p:txBody>
          <a:bodyPr/>
          <a:lstStyle/>
          <a:p>
            <a:r>
              <a:rPr lang="en-GB" dirty="0"/>
              <a:t>Self – advocacy is best advocacy </a:t>
            </a:r>
          </a:p>
          <a:p>
            <a:r>
              <a:rPr lang="en-GB" dirty="0"/>
              <a:t>Working with clients to support them to find their own voice </a:t>
            </a:r>
          </a:p>
          <a:p>
            <a:r>
              <a:rPr lang="en-GB" dirty="0"/>
              <a:t>That’s not about us as advocates empowering the individual. It’s about self-empowerment through the use of advocacy. </a:t>
            </a:r>
          </a:p>
          <a:p>
            <a:r>
              <a:rPr lang="en-GB" dirty="0"/>
              <a:t>Client is in control. </a:t>
            </a:r>
          </a:p>
          <a:p>
            <a:r>
              <a:rPr lang="en-GB" dirty="0"/>
              <a:t>Client, is supported to make informed decisions. </a:t>
            </a:r>
          </a:p>
          <a:p>
            <a:r>
              <a:rPr lang="en-GB" dirty="0"/>
              <a:t>Support the client to collate and use information to support this, including legislation.  </a:t>
            </a:r>
          </a:p>
        </p:txBody>
      </p:sp>
    </p:spTree>
    <p:extLst>
      <p:ext uri="{BB962C8B-B14F-4D97-AF65-F5344CB8AC3E}">
        <p14:creationId xmlns:p14="http://schemas.microsoft.com/office/powerpoint/2010/main" val="1376956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Led  </a:t>
            </a:r>
          </a:p>
        </p:txBody>
      </p:sp>
      <p:sp>
        <p:nvSpPr>
          <p:cNvPr id="3" name="Content Placeholder 2"/>
          <p:cNvSpPr>
            <a:spLocks noGrp="1"/>
          </p:cNvSpPr>
          <p:nvPr>
            <p:ph idx="1"/>
          </p:nvPr>
        </p:nvSpPr>
        <p:spPr/>
        <p:txBody>
          <a:bodyPr>
            <a:normAutofit/>
          </a:bodyPr>
          <a:lstStyle/>
          <a:p>
            <a:r>
              <a:rPr lang="en-GB" dirty="0"/>
              <a:t>Client leads the relationship. </a:t>
            </a:r>
          </a:p>
          <a:p>
            <a:r>
              <a:rPr lang="en-GB" dirty="0"/>
              <a:t>Client is owner of the information – no withholding. </a:t>
            </a:r>
          </a:p>
          <a:p>
            <a:r>
              <a:rPr lang="en-GB" dirty="0"/>
              <a:t>Client’s expressed needs and wishes and legal and human rights are key. </a:t>
            </a:r>
          </a:p>
          <a:p>
            <a:r>
              <a:rPr lang="en-GB" dirty="0"/>
              <a:t>Non-judgmental and respectful. </a:t>
            </a:r>
          </a:p>
          <a:p>
            <a:r>
              <a:rPr lang="en-GB" dirty="0"/>
              <a:t>Room for positive risk taking. </a:t>
            </a:r>
          </a:p>
          <a:p>
            <a:r>
              <a:rPr lang="en-GB" dirty="0"/>
              <a:t>Challenging the medical model, holistic/well-being approach. </a:t>
            </a:r>
          </a:p>
          <a:p>
            <a:r>
              <a:rPr lang="en-GB" dirty="0"/>
              <a:t>Accepting and supporting client choices. </a:t>
            </a:r>
          </a:p>
          <a:p>
            <a:endParaRPr lang="en-GB" dirty="0"/>
          </a:p>
        </p:txBody>
      </p:sp>
    </p:spTree>
    <p:extLst>
      <p:ext uri="{BB962C8B-B14F-4D97-AF65-F5344CB8AC3E}">
        <p14:creationId xmlns:p14="http://schemas.microsoft.com/office/powerpoint/2010/main" val="7460348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Legislation That Applies to Our Organisation and the Way We Work </a:t>
            </a:r>
          </a:p>
        </p:txBody>
      </p:sp>
      <p:sp>
        <p:nvSpPr>
          <p:cNvPr id="3" name="Content Placeholder 2"/>
          <p:cNvSpPr>
            <a:spLocks noGrp="1"/>
          </p:cNvSpPr>
          <p:nvPr>
            <p:ph idx="1"/>
          </p:nvPr>
        </p:nvSpPr>
        <p:spPr/>
        <p:txBody>
          <a:bodyPr>
            <a:normAutofit fontScale="62500" lnSpcReduction="20000"/>
          </a:bodyPr>
          <a:lstStyle/>
          <a:p>
            <a:r>
              <a:rPr lang="en-GB" dirty="0"/>
              <a:t>Data Protection Act – use, storage and sharing of information. </a:t>
            </a:r>
          </a:p>
          <a:p>
            <a:r>
              <a:rPr lang="en-GB" dirty="0"/>
              <a:t>Equalities Act – with clients, employees and others. </a:t>
            </a:r>
          </a:p>
          <a:p>
            <a:r>
              <a:rPr lang="en-GB" dirty="0"/>
              <a:t>Social Services and Well-being Act – well-being agenda and access to care and support, safeguarding and provision of independent professional advocacy.   </a:t>
            </a:r>
          </a:p>
          <a:p>
            <a:r>
              <a:rPr lang="en-GB" dirty="0"/>
              <a:t>Children Act – welfare of child, child protection. </a:t>
            </a:r>
          </a:p>
          <a:p>
            <a:r>
              <a:rPr lang="en-GB" dirty="0"/>
              <a:t>Human Rights Act – fundamental rights</a:t>
            </a:r>
          </a:p>
          <a:p>
            <a:pPr marL="0" indent="0">
              <a:buNone/>
            </a:pPr>
            <a:endParaRPr lang="en-GB" dirty="0"/>
          </a:p>
          <a:p>
            <a:r>
              <a:rPr lang="en-GB" dirty="0"/>
              <a:t>Mental Capacity Act and Deprivation of Liberty Safeguards – for those people who lack capacity to make key decisions themselves. </a:t>
            </a:r>
          </a:p>
          <a:p>
            <a:r>
              <a:rPr lang="en-GB" dirty="0"/>
              <a:t>Mental Health Act and the Code of Practice for Wales - </a:t>
            </a:r>
          </a:p>
          <a:p>
            <a:r>
              <a:rPr lang="en-GB" dirty="0"/>
              <a:t>Mental Health (Wales) Measure – access to mental health care, care and treatment planning and advocacy. </a:t>
            </a:r>
          </a:p>
          <a:p>
            <a:pPr marL="0" indent="0">
              <a:buNone/>
            </a:pPr>
            <a:endParaRPr lang="en-GB" dirty="0"/>
          </a:p>
          <a:p>
            <a:r>
              <a:rPr lang="en-GB" dirty="0"/>
              <a:t>Regulation and Inspection of Social Care Act – coming soon – accountability and safe practice. </a:t>
            </a:r>
          </a:p>
          <a:p>
            <a:r>
              <a:rPr lang="en-GB" dirty="0"/>
              <a:t>National Advocacy Framework – coming soon. </a:t>
            </a:r>
          </a:p>
          <a:p>
            <a:endParaRPr lang="en-GB" dirty="0"/>
          </a:p>
        </p:txBody>
      </p:sp>
    </p:spTree>
    <p:extLst>
      <p:ext uri="{BB962C8B-B14F-4D97-AF65-F5344CB8AC3E}">
        <p14:creationId xmlns:p14="http://schemas.microsoft.com/office/powerpoint/2010/main" val="3494487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 We Have to Use Legislation? </a:t>
            </a:r>
          </a:p>
        </p:txBody>
      </p:sp>
      <p:sp>
        <p:nvSpPr>
          <p:cNvPr id="3" name="Content Placeholder 2"/>
          <p:cNvSpPr>
            <a:spLocks noGrp="1"/>
          </p:cNvSpPr>
          <p:nvPr>
            <p:ph idx="1"/>
          </p:nvPr>
        </p:nvSpPr>
        <p:spPr/>
        <p:txBody>
          <a:bodyPr/>
          <a:lstStyle/>
          <a:p>
            <a:r>
              <a:rPr lang="en-GB" dirty="0"/>
              <a:t>Legislation is powerful, using it can be effective.</a:t>
            </a:r>
          </a:p>
          <a:p>
            <a:pPr marL="0" indent="0">
              <a:buNone/>
            </a:pPr>
            <a:r>
              <a:rPr lang="en-GB" dirty="0"/>
              <a:t> </a:t>
            </a:r>
          </a:p>
          <a:p>
            <a:r>
              <a:rPr lang="en-GB" dirty="0"/>
              <a:t>Views and wishes come first? Client seeking a service might prefer to receive that service because he/she thinks it would be beneficial rather than because there is a statutory right to it? </a:t>
            </a:r>
          </a:p>
          <a:p>
            <a:pPr marL="0" indent="0">
              <a:buNone/>
            </a:pPr>
            <a:endParaRPr lang="en-GB" dirty="0"/>
          </a:p>
          <a:p>
            <a:r>
              <a:rPr lang="en-GB" dirty="0"/>
              <a:t>Enforcement of views and wishes by exerting rights under legislation. </a:t>
            </a:r>
          </a:p>
        </p:txBody>
      </p:sp>
    </p:spTree>
    <p:extLst>
      <p:ext uri="{BB962C8B-B14F-4D97-AF65-F5344CB8AC3E}">
        <p14:creationId xmlns:p14="http://schemas.microsoft.com/office/powerpoint/2010/main" val="457882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Challenges and Barriers to Using Legislation </a:t>
            </a:r>
          </a:p>
        </p:txBody>
      </p:sp>
      <p:sp>
        <p:nvSpPr>
          <p:cNvPr id="3" name="Content Placeholder 2"/>
          <p:cNvSpPr>
            <a:spLocks noGrp="1"/>
          </p:cNvSpPr>
          <p:nvPr>
            <p:ph idx="1"/>
          </p:nvPr>
        </p:nvSpPr>
        <p:spPr/>
        <p:txBody>
          <a:bodyPr>
            <a:normAutofit fontScale="92500" lnSpcReduction="20000"/>
          </a:bodyPr>
          <a:lstStyle/>
          <a:p>
            <a:r>
              <a:rPr lang="en-GB" dirty="0"/>
              <a:t>Client view – legislation can be complex, hard to decipher and overly formal. The value of advocacy to many is it’s informality and accessibility. </a:t>
            </a:r>
          </a:p>
          <a:p>
            <a:r>
              <a:rPr lang="en-GB" dirty="0"/>
              <a:t>Advocate view – we are NOT lawyers and don’t advise. We would rather our client’s view is respected than having to rely on legislation for that to happen. </a:t>
            </a:r>
          </a:p>
          <a:p>
            <a:r>
              <a:rPr lang="en-GB" dirty="0"/>
              <a:t>Other professionals’ view: carrot or stick? Legislation use can be seen as confrontational. </a:t>
            </a:r>
          </a:p>
          <a:p>
            <a:pPr>
              <a:buFont typeface="Wingdings" panose="05000000000000000000" pitchFamily="2" charset="2"/>
              <a:buChar char="Ø"/>
            </a:pPr>
            <a:r>
              <a:rPr lang="en-GB" dirty="0"/>
              <a:t> When to assert rights – do we have to go to the rule book first?  </a:t>
            </a:r>
          </a:p>
          <a:p>
            <a:pPr>
              <a:buFont typeface="Wingdings" panose="05000000000000000000" pitchFamily="2" charset="2"/>
              <a:buChar char="Ø"/>
            </a:pPr>
            <a:r>
              <a:rPr lang="en-GB" dirty="0"/>
              <a:t> Request adherence to client’s views and wishes, or provision of service being sought by client – because it’s what the client wants.</a:t>
            </a:r>
          </a:p>
          <a:p>
            <a:pPr>
              <a:buFont typeface="Wingdings" panose="05000000000000000000" pitchFamily="2" charset="2"/>
              <a:buChar char="Ø"/>
            </a:pPr>
            <a:r>
              <a:rPr lang="en-GB" dirty="0"/>
              <a:t> Assert rights and reference legislative duties if client’s view isn’t respected and acted upon. </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37030521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Human Rights Act </a:t>
            </a:r>
          </a:p>
        </p:txBody>
      </p:sp>
      <p:sp>
        <p:nvSpPr>
          <p:cNvPr id="3" name="Content Placeholder 2"/>
          <p:cNvSpPr>
            <a:spLocks noGrp="1"/>
          </p:cNvSpPr>
          <p:nvPr>
            <p:ph idx="1"/>
          </p:nvPr>
        </p:nvSpPr>
        <p:spPr/>
        <p:txBody>
          <a:bodyPr>
            <a:normAutofit lnSpcReduction="10000"/>
          </a:bodyPr>
          <a:lstStyle/>
          <a:p>
            <a:r>
              <a:rPr lang="en-GB" dirty="0"/>
              <a:t>2 Right to Life</a:t>
            </a:r>
          </a:p>
          <a:p>
            <a:r>
              <a:rPr lang="en-GB" dirty="0"/>
              <a:t>3 Prohibition of Torture: absolute </a:t>
            </a:r>
          </a:p>
          <a:p>
            <a:r>
              <a:rPr lang="en-GB" b="1" dirty="0"/>
              <a:t>5 Right to Liberty and Security: not absolute, and the principle under A5 is qualified by legislation such as the MHA, MCA, </a:t>
            </a:r>
            <a:r>
              <a:rPr lang="en-GB" b="1" dirty="0" err="1"/>
              <a:t>DoLS</a:t>
            </a:r>
            <a:r>
              <a:rPr lang="en-GB" b="1" dirty="0"/>
              <a:t> and criminal justice legislation.  </a:t>
            </a:r>
          </a:p>
          <a:p>
            <a:r>
              <a:rPr lang="en-GB" b="1" dirty="0"/>
              <a:t>8 Right to family life and privacy: see case study – balance of individual’s rights v other individuals. </a:t>
            </a:r>
          </a:p>
          <a:p>
            <a:r>
              <a:rPr lang="en-GB" dirty="0"/>
              <a:t>9 Freedom of thought, conscience and religion: </a:t>
            </a:r>
          </a:p>
          <a:p>
            <a:r>
              <a:rPr lang="en-GB" b="1" dirty="0"/>
              <a:t>12 Right to marry and found a family. </a:t>
            </a:r>
          </a:p>
          <a:p>
            <a:r>
              <a:rPr lang="en-GB" dirty="0"/>
              <a:t>14 Prohibition of discrimination </a:t>
            </a:r>
          </a:p>
        </p:txBody>
      </p:sp>
    </p:spTree>
    <p:extLst>
      <p:ext uri="{BB962C8B-B14F-4D97-AF65-F5344CB8AC3E}">
        <p14:creationId xmlns:p14="http://schemas.microsoft.com/office/powerpoint/2010/main" val="42700301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Mental Health Act and Code of Practice </a:t>
            </a:r>
          </a:p>
        </p:txBody>
      </p:sp>
      <p:sp>
        <p:nvSpPr>
          <p:cNvPr id="3" name="Content Placeholder 2"/>
          <p:cNvSpPr>
            <a:spLocks noGrp="1"/>
          </p:cNvSpPr>
          <p:nvPr>
            <p:ph idx="1"/>
          </p:nvPr>
        </p:nvSpPr>
        <p:spPr/>
        <p:txBody>
          <a:bodyPr>
            <a:normAutofit fontScale="92500"/>
          </a:bodyPr>
          <a:lstStyle/>
          <a:p>
            <a:endParaRPr lang="en-GB" dirty="0"/>
          </a:p>
          <a:p>
            <a:r>
              <a:rPr lang="en-GB" dirty="0"/>
              <a:t>Primary piece of legislation governing detention, care and treatment of persons experiencing mental ill health. Ongoing review of the Act. </a:t>
            </a:r>
          </a:p>
          <a:p>
            <a:r>
              <a:rPr lang="en-GB" dirty="0"/>
              <a:t>Extensive powers provide a framework for professionals to work within. </a:t>
            </a:r>
          </a:p>
          <a:p>
            <a:r>
              <a:rPr lang="en-GB" dirty="0"/>
              <a:t>Safeguards: </a:t>
            </a:r>
          </a:p>
          <a:p>
            <a:r>
              <a:rPr lang="en-GB" dirty="0"/>
              <a:t>Advocacy </a:t>
            </a:r>
          </a:p>
          <a:p>
            <a:r>
              <a:rPr lang="en-GB" dirty="0"/>
              <a:t>Tribunal and managers hearings </a:t>
            </a:r>
          </a:p>
          <a:p>
            <a:r>
              <a:rPr lang="en-GB" dirty="0"/>
              <a:t>SOAD – 2</a:t>
            </a:r>
            <a:r>
              <a:rPr lang="en-GB" baseline="30000" dirty="0"/>
              <a:t>nd</a:t>
            </a:r>
            <a:r>
              <a:rPr lang="en-GB" dirty="0"/>
              <a:t> opinion appointed doctors </a:t>
            </a:r>
          </a:p>
          <a:p>
            <a:r>
              <a:rPr lang="en-GB" dirty="0"/>
              <a:t>Nearest relative role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2303059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MHA Code of Practice for Wales </a:t>
            </a:r>
          </a:p>
        </p:txBody>
      </p:sp>
      <p:sp>
        <p:nvSpPr>
          <p:cNvPr id="3" name="Content Placeholder 2"/>
          <p:cNvSpPr>
            <a:spLocks noGrp="1"/>
          </p:cNvSpPr>
          <p:nvPr>
            <p:ph idx="1"/>
          </p:nvPr>
        </p:nvSpPr>
        <p:spPr/>
        <p:txBody>
          <a:bodyPr/>
          <a:lstStyle/>
          <a:p>
            <a:r>
              <a:rPr lang="en-GB" dirty="0"/>
              <a:t>The IMHA Bible – guiding principles. </a:t>
            </a:r>
          </a:p>
          <a:p>
            <a:r>
              <a:rPr lang="en-GB" dirty="0"/>
              <a:t>Dignity and respect – new principle and chapter early in the Code. </a:t>
            </a:r>
          </a:p>
          <a:p>
            <a:r>
              <a:rPr lang="en-GB" dirty="0"/>
              <a:t>Least restrictive option and maximising independence – No more restriction that is necessary to manage risk.  </a:t>
            </a:r>
          </a:p>
          <a:p>
            <a:r>
              <a:rPr lang="en-GB" dirty="0"/>
              <a:t>Fairness, equality and equity – respecting diversity.  </a:t>
            </a:r>
          </a:p>
          <a:p>
            <a:r>
              <a:rPr lang="en-GB" dirty="0"/>
              <a:t>Empowerment and involvement – ownership and participation</a:t>
            </a:r>
          </a:p>
          <a:p>
            <a:r>
              <a:rPr lang="en-GB" dirty="0"/>
              <a:t>Keeping people safe – patients and others</a:t>
            </a:r>
          </a:p>
          <a:p>
            <a:r>
              <a:rPr lang="en-GB" dirty="0"/>
              <a:t>Effectiveness and efficiency – evidenced based treatment</a:t>
            </a:r>
          </a:p>
        </p:txBody>
      </p:sp>
    </p:spTree>
    <p:extLst>
      <p:ext uri="{BB962C8B-B14F-4D97-AF65-F5344CB8AC3E}">
        <p14:creationId xmlns:p14="http://schemas.microsoft.com/office/powerpoint/2010/main" val="7624086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Mental Health (Wales) Measure 2010 </a:t>
            </a:r>
          </a:p>
        </p:txBody>
      </p:sp>
      <p:sp>
        <p:nvSpPr>
          <p:cNvPr id="3" name="Content Placeholder 2"/>
          <p:cNvSpPr>
            <a:spLocks noGrp="1"/>
          </p:cNvSpPr>
          <p:nvPr>
            <p:ph idx="1"/>
          </p:nvPr>
        </p:nvSpPr>
        <p:spPr/>
        <p:txBody>
          <a:bodyPr>
            <a:normAutofit fontScale="92500"/>
          </a:bodyPr>
          <a:lstStyle/>
          <a:p>
            <a:r>
              <a:rPr lang="en-GB" dirty="0"/>
              <a:t>Part 1 – Primary Care services to have mental health specific services</a:t>
            </a:r>
          </a:p>
          <a:p>
            <a:r>
              <a:rPr lang="en-GB" dirty="0"/>
              <a:t>Part 2 – CTP – Care and Treatment Planning – participation, life domains. </a:t>
            </a:r>
          </a:p>
          <a:p>
            <a:r>
              <a:rPr lang="en-GB" dirty="0"/>
              <a:t>Part 3 – </a:t>
            </a:r>
            <a:r>
              <a:rPr lang="en-GB" dirty="0" err="1"/>
              <a:t>Reaccessing</a:t>
            </a:r>
            <a:r>
              <a:rPr lang="en-GB" dirty="0"/>
              <a:t> mental health services – right to </a:t>
            </a:r>
            <a:r>
              <a:rPr lang="en-GB" dirty="0" err="1"/>
              <a:t>reaccess</a:t>
            </a:r>
            <a:r>
              <a:rPr lang="en-GB" dirty="0"/>
              <a:t> services for patients who have been discharged previously. </a:t>
            </a:r>
          </a:p>
          <a:p>
            <a:r>
              <a:rPr lang="en-GB" dirty="0"/>
              <a:t>Part 4 – Advocacy – whilst IMHA came in to being via the MHA 2007 in Wales access to it was massively widened in 2012 by Part 4 of the Measure. </a:t>
            </a:r>
          </a:p>
          <a:p>
            <a:r>
              <a:rPr lang="en-GB" dirty="0"/>
              <a:t>Whose powers are they? Advocates exercise their rights ON BEHALF OF PATIENTS – obstruction is a criminal offence S129 – would I ever use this?  </a:t>
            </a:r>
          </a:p>
        </p:txBody>
      </p:sp>
    </p:spTree>
    <p:extLst>
      <p:ext uri="{BB962C8B-B14F-4D97-AF65-F5344CB8AC3E}">
        <p14:creationId xmlns:p14="http://schemas.microsoft.com/office/powerpoint/2010/main" val="191238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Mental Capacity Act and Code of Practice – Safeguards/Powers</a:t>
            </a:r>
          </a:p>
        </p:txBody>
      </p:sp>
      <p:sp>
        <p:nvSpPr>
          <p:cNvPr id="3" name="Content Placeholder 2"/>
          <p:cNvSpPr>
            <a:spLocks noGrp="1"/>
          </p:cNvSpPr>
          <p:nvPr>
            <p:ph idx="1"/>
          </p:nvPr>
        </p:nvSpPr>
        <p:spPr/>
        <p:txBody>
          <a:bodyPr>
            <a:normAutofit fontScale="92500"/>
          </a:bodyPr>
          <a:lstStyle/>
          <a:p>
            <a:r>
              <a:rPr lang="en-GB" dirty="0"/>
              <a:t>Principles of the Act – assume capacity, all support to ensure can make own decisions, we can be unwise, decisions in best interests, least restrictive </a:t>
            </a:r>
          </a:p>
          <a:p>
            <a:r>
              <a:rPr lang="en-GB" dirty="0"/>
              <a:t>Capacity – is assumed*, all support to ensure can make own decisions**.  </a:t>
            </a:r>
          </a:p>
          <a:p>
            <a:r>
              <a:rPr lang="en-GB" dirty="0"/>
              <a:t>Decision Making – consultation and taking account of wishes. Who is appropriate to consult? </a:t>
            </a:r>
          </a:p>
          <a:p>
            <a:r>
              <a:rPr lang="en-GB" dirty="0"/>
              <a:t>IMCAs – Independent Mental Capacity Advocates  - safeguard for client. </a:t>
            </a:r>
          </a:p>
          <a:p>
            <a:r>
              <a:rPr lang="en-GB" dirty="0"/>
              <a:t>Best Interests Decision Making – advocacy role within that and what is best interests? </a:t>
            </a:r>
          </a:p>
          <a:p>
            <a:r>
              <a:rPr lang="en-GB" dirty="0"/>
              <a:t>LPA and Deputyship – decision making powers and limits.  </a:t>
            </a:r>
          </a:p>
        </p:txBody>
      </p:sp>
    </p:spTree>
    <p:extLst>
      <p:ext uri="{BB962C8B-B14F-4D97-AF65-F5344CB8AC3E}">
        <p14:creationId xmlns:p14="http://schemas.microsoft.com/office/powerpoint/2010/main" val="22517319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Deprivation of Liberty Safeguards </a:t>
            </a:r>
          </a:p>
        </p:txBody>
      </p:sp>
      <p:sp>
        <p:nvSpPr>
          <p:cNvPr id="3" name="Content Placeholder 2"/>
          <p:cNvSpPr>
            <a:spLocks noGrp="1"/>
          </p:cNvSpPr>
          <p:nvPr>
            <p:ph idx="1"/>
          </p:nvPr>
        </p:nvSpPr>
        <p:spPr/>
        <p:txBody>
          <a:bodyPr/>
          <a:lstStyle/>
          <a:p>
            <a:r>
              <a:rPr lang="en-GB" dirty="0" err="1"/>
              <a:t>Bournewood</a:t>
            </a:r>
            <a:r>
              <a:rPr lang="en-GB" dirty="0"/>
              <a:t> – </a:t>
            </a:r>
          </a:p>
          <a:p>
            <a:r>
              <a:rPr lang="en-GB" dirty="0" err="1"/>
              <a:t>DoLS</a:t>
            </a:r>
            <a:r>
              <a:rPr lang="en-GB" dirty="0"/>
              <a:t> – legislative framework – mechanism for depriving an individual of their liberty in their best interests where they lack capacity to decide for themselves about staying in a care home or hospital. </a:t>
            </a:r>
          </a:p>
          <a:p>
            <a:r>
              <a:rPr lang="en-GB" dirty="0"/>
              <a:t>Cheshire West 2014 – supervision and control – would you stop him/her leaving. </a:t>
            </a:r>
          </a:p>
          <a:p>
            <a:r>
              <a:rPr lang="en-GB" dirty="0"/>
              <a:t>Is it working? What’s to happen? </a:t>
            </a:r>
          </a:p>
          <a:p>
            <a:r>
              <a:rPr lang="en-GB" dirty="0"/>
              <a:t>Challenge via Court of Protection. </a:t>
            </a:r>
          </a:p>
          <a:p>
            <a:r>
              <a:rPr lang="en-GB" dirty="0"/>
              <a:t>Role of IMCA advocates – paid RPR role under 39D. </a:t>
            </a:r>
          </a:p>
        </p:txBody>
      </p:sp>
    </p:spTree>
    <p:extLst>
      <p:ext uri="{BB962C8B-B14F-4D97-AF65-F5344CB8AC3E}">
        <p14:creationId xmlns:p14="http://schemas.microsoft.com/office/powerpoint/2010/main" val="7364175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Services and Well-being Act </a:t>
            </a:r>
          </a:p>
        </p:txBody>
      </p:sp>
      <p:sp>
        <p:nvSpPr>
          <p:cNvPr id="3" name="Content Placeholder 2"/>
          <p:cNvSpPr>
            <a:spLocks noGrp="1"/>
          </p:cNvSpPr>
          <p:nvPr>
            <p:ph idx="1"/>
          </p:nvPr>
        </p:nvSpPr>
        <p:spPr/>
        <p:txBody>
          <a:bodyPr>
            <a:normAutofit fontScale="85000" lnSpcReduction="10000"/>
          </a:bodyPr>
          <a:lstStyle/>
          <a:p>
            <a:r>
              <a:rPr lang="en-GB" dirty="0"/>
              <a:t>Part 2 – Well-being duty – well-being is widely defined under Part 1 and under part 2 the duty applies to persons in need of care and support and their carers.  </a:t>
            </a:r>
          </a:p>
          <a:p>
            <a:r>
              <a:rPr lang="en-GB" dirty="0"/>
              <a:t>Part 3 – Assessing needs – MUST assess and look at the outcomes the individual wants to achieve in daily life and how provision of care and support </a:t>
            </a:r>
            <a:r>
              <a:rPr lang="en-GB" dirty="0" err="1"/>
              <a:t>etc</a:t>
            </a:r>
            <a:r>
              <a:rPr lang="en-GB" dirty="0"/>
              <a:t> might achieve those outcomes. </a:t>
            </a:r>
          </a:p>
          <a:p>
            <a:r>
              <a:rPr lang="en-GB" dirty="0"/>
              <a:t>Part 4 – Meeting needs, including direct payment provision. </a:t>
            </a:r>
          </a:p>
          <a:p>
            <a:r>
              <a:rPr lang="en-GB" dirty="0"/>
              <a:t>Part 6 – Looked after children – accommodation and care proceedings. </a:t>
            </a:r>
          </a:p>
          <a:p>
            <a:r>
              <a:rPr lang="en-GB" dirty="0"/>
              <a:t>Part 7 – Safeguarding Duties towards children and adults in need of care and support and at risk of harm. See later slide for how this is managed in advocacy.  </a:t>
            </a:r>
          </a:p>
          <a:p>
            <a:r>
              <a:rPr lang="en-GB" dirty="0"/>
              <a:t>Part 10 – Provision of Advocacy – service of last resort, for those who have no one else suitable to advocate on their behalf. Who decides that question? Service not yet substantively commissioned in this area. </a:t>
            </a:r>
          </a:p>
        </p:txBody>
      </p:sp>
    </p:spTree>
    <p:extLst>
      <p:ext uri="{BB962C8B-B14F-4D97-AF65-F5344CB8AC3E}">
        <p14:creationId xmlns:p14="http://schemas.microsoft.com/office/powerpoint/2010/main" val="11705317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Safeguarding – How do we reconcile this within advocacy? </a:t>
            </a:r>
          </a:p>
        </p:txBody>
      </p:sp>
      <p:sp>
        <p:nvSpPr>
          <p:cNvPr id="3" name="Content Placeholder 2"/>
          <p:cNvSpPr>
            <a:spLocks noGrp="1"/>
          </p:cNvSpPr>
          <p:nvPr>
            <p:ph idx="1"/>
          </p:nvPr>
        </p:nvSpPr>
        <p:spPr/>
        <p:txBody>
          <a:bodyPr>
            <a:normAutofit lnSpcReduction="10000"/>
          </a:bodyPr>
          <a:lstStyle/>
          <a:p>
            <a:r>
              <a:rPr lang="en-GB" dirty="0"/>
              <a:t>Guidance is clear now: SSWBA and new definition. </a:t>
            </a:r>
          </a:p>
          <a:p>
            <a:r>
              <a:rPr lang="en-GB" dirty="0"/>
              <a:t>Clear duty overriding confidentiality and on occasion, consent. Challenge in advocacy / client relationship. </a:t>
            </a:r>
          </a:p>
          <a:p>
            <a:r>
              <a:rPr lang="en-GB" dirty="0"/>
              <a:t>Safeguarding – how do we observe our duties yet respect the client’s view? </a:t>
            </a:r>
          </a:p>
          <a:p>
            <a:r>
              <a:rPr lang="en-GB" dirty="0"/>
              <a:t>How do we approach safeguarding disclosures? </a:t>
            </a:r>
          </a:p>
          <a:p>
            <a:r>
              <a:rPr lang="en-GB" dirty="0"/>
              <a:t>Clients with and without capacity to instruct/decide on the issue. </a:t>
            </a:r>
          </a:p>
          <a:p>
            <a:r>
              <a:rPr lang="en-GB" dirty="0"/>
              <a:t>Consent of client – always? Lack of consent – are we at odds with our clients? </a:t>
            </a:r>
          </a:p>
          <a:p>
            <a:r>
              <a:rPr lang="en-GB" dirty="0"/>
              <a:t>Involvement of client in the process – participation.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835323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Studies 	</a:t>
            </a:r>
          </a:p>
        </p:txBody>
      </p:sp>
      <p:sp>
        <p:nvSpPr>
          <p:cNvPr id="3" name="Content Placeholder 2"/>
          <p:cNvSpPr>
            <a:spLocks noGrp="1"/>
          </p:cNvSpPr>
          <p:nvPr>
            <p:ph idx="1"/>
          </p:nvPr>
        </p:nvSpPr>
        <p:spPr/>
        <p:txBody>
          <a:bodyPr/>
          <a:lstStyle/>
          <a:p>
            <a:r>
              <a:rPr lang="en-GB" dirty="0"/>
              <a:t>3 case studies to look at – all anonymised but based upon practice.  </a:t>
            </a:r>
          </a:p>
          <a:p>
            <a:r>
              <a:rPr lang="en-GB" dirty="0"/>
              <a:t>Consider the scenarios. </a:t>
            </a:r>
          </a:p>
          <a:p>
            <a:r>
              <a:rPr lang="en-GB" dirty="0"/>
              <a:t>What legislative tools are there to help this client get the outcome he/she is looking for or to ensure we satisfy our duty to that client or, if relevant, that we work to keep that client safe? </a:t>
            </a:r>
          </a:p>
          <a:p>
            <a:r>
              <a:rPr lang="en-GB" dirty="0"/>
              <a:t>What are the pros and cons of using the legislation in this instance?  </a:t>
            </a:r>
          </a:p>
          <a:p>
            <a:r>
              <a:rPr lang="en-GB" dirty="0"/>
              <a:t>What would you do? </a:t>
            </a:r>
          </a:p>
          <a:p>
            <a:r>
              <a:rPr lang="en-GB" dirty="0"/>
              <a:t>Feedback - What was the outcome in each? </a:t>
            </a:r>
          </a:p>
        </p:txBody>
      </p:sp>
    </p:spTree>
    <p:extLst>
      <p:ext uri="{BB962C8B-B14F-4D97-AF65-F5344CB8AC3E}">
        <p14:creationId xmlns:p14="http://schemas.microsoft.com/office/powerpoint/2010/main" val="33201797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1 </a:t>
            </a:r>
          </a:p>
        </p:txBody>
      </p:sp>
      <p:sp>
        <p:nvSpPr>
          <p:cNvPr id="3" name="Content Placeholder 2"/>
          <p:cNvSpPr>
            <a:spLocks noGrp="1"/>
          </p:cNvSpPr>
          <p:nvPr>
            <p:ph idx="1"/>
          </p:nvPr>
        </p:nvSpPr>
        <p:spPr/>
        <p:txBody>
          <a:bodyPr>
            <a:normAutofit fontScale="92500"/>
          </a:bodyPr>
          <a:lstStyle/>
          <a:p>
            <a:r>
              <a:rPr lang="en-GB" dirty="0"/>
              <a:t>A has become very mentally unwell and professionals say A needs admission to on a mental health unit: </a:t>
            </a:r>
          </a:p>
          <a:p>
            <a:r>
              <a:rPr lang="en-GB" dirty="0"/>
              <a:t>Physical health needs are not being met </a:t>
            </a:r>
          </a:p>
          <a:p>
            <a:r>
              <a:rPr lang="en-GB" dirty="0"/>
              <a:t>A’s relative has power of attorney for welfare. He repeatedly removes A from medication resulting in her becoming very unwell and requiring repeat admission to hospital.</a:t>
            </a:r>
          </a:p>
          <a:p>
            <a:r>
              <a:rPr lang="en-GB" dirty="0"/>
              <a:t>Disempowers A by making even small decisions A could make for herself. Restricts activities and limits choices. She is not allowed a peer group. </a:t>
            </a:r>
          </a:p>
          <a:p>
            <a:r>
              <a:rPr lang="en-GB" dirty="0"/>
              <a:t>When A is sent home on leave from hospital he refuses to allow A, who always wants to engage with advocacy, to see her advocate.  </a:t>
            </a:r>
          </a:p>
        </p:txBody>
      </p:sp>
    </p:spTree>
    <p:extLst>
      <p:ext uri="{BB962C8B-B14F-4D97-AF65-F5344CB8AC3E}">
        <p14:creationId xmlns:p14="http://schemas.microsoft.com/office/powerpoint/2010/main" val="18550331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1 – Legislative Tools </a:t>
            </a:r>
          </a:p>
        </p:txBody>
      </p:sp>
      <p:sp>
        <p:nvSpPr>
          <p:cNvPr id="3" name="Content Placeholder 2"/>
          <p:cNvSpPr>
            <a:spLocks noGrp="1"/>
          </p:cNvSpPr>
          <p:nvPr>
            <p:ph idx="1"/>
          </p:nvPr>
        </p:nvSpPr>
        <p:spPr/>
        <p:txBody>
          <a:bodyPr>
            <a:normAutofit fontScale="92500"/>
          </a:bodyPr>
          <a:lstStyle/>
          <a:p>
            <a:r>
              <a:rPr lang="en-GB" dirty="0"/>
              <a:t>Mental Health Act and Code of Practice govern admission to, detention on and treatment in a mental health unit – displacement of NR. </a:t>
            </a:r>
          </a:p>
          <a:p>
            <a:r>
              <a:rPr lang="en-GB" dirty="0"/>
              <a:t>Unequal treatment re physical therapies – Equalities Act. </a:t>
            </a:r>
          </a:p>
          <a:p>
            <a:r>
              <a:rPr lang="en-GB" dirty="0"/>
              <a:t>Preventing harm to A – safeguarding and CTO provide a framework – SSWBA and MHA. </a:t>
            </a:r>
          </a:p>
          <a:p>
            <a:r>
              <a:rPr lang="en-GB" dirty="0" err="1"/>
              <a:t>Donee</a:t>
            </a:r>
            <a:r>
              <a:rPr lang="en-GB" dirty="0"/>
              <a:t> of LPA must act in best interests and use least restrictive option – challenge via Court of Protection – who makes that challenge? MCA  </a:t>
            </a:r>
          </a:p>
          <a:p>
            <a:r>
              <a:rPr lang="en-GB" dirty="0"/>
              <a:t>Obstruction of IMHA – a delicate balance recognising rights v significance of client’s relationship with </a:t>
            </a:r>
            <a:r>
              <a:rPr lang="en-GB" dirty="0" err="1"/>
              <a:t>donee</a:t>
            </a:r>
            <a:r>
              <a:rPr lang="en-GB" dirty="0"/>
              <a:t>. MHA </a:t>
            </a:r>
          </a:p>
          <a:p>
            <a:r>
              <a:rPr lang="en-GB" dirty="0"/>
              <a:t>Human Rights Act – Article 5 (liberty) and 8 (privacy and family life) </a:t>
            </a:r>
          </a:p>
          <a:p>
            <a:endParaRPr lang="en-GB" dirty="0"/>
          </a:p>
          <a:p>
            <a:endParaRPr lang="en-GB" dirty="0"/>
          </a:p>
        </p:txBody>
      </p:sp>
    </p:spTree>
    <p:extLst>
      <p:ext uri="{BB962C8B-B14F-4D97-AF65-F5344CB8AC3E}">
        <p14:creationId xmlns:p14="http://schemas.microsoft.com/office/powerpoint/2010/main" val="29256938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2 </a:t>
            </a:r>
          </a:p>
        </p:txBody>
      </p:sp>
      <p:sp>
        <p:nvSpPr>
          <p:cNvPr id="3" name="Content Placeholder 2"/>
          <p:cNvSpPr>
            <a:spLocks noGrp="1"/>
          </p:cNvSpPr>
          <p:nvPr>
            <p:ph idx="1"/>
          </p:nvPr>
        </p:nvSpPr>
        <p:spPr/>
        <p:txBody>
          <a:bodyPr>
            <a:normAutofit fontScale="92500" lnSpcReduction="10000"/>
          </a:bodyPr>
          <a:lstStyle/>
          <a:p>
            <a:r>
              <a:rPr lang="en-GB" dirty="0"/>
              <a:t>B is living with mental health and physical issues in the community – she spent 6 months in hospital 2 years ago under S2 of the MHA.  </a:t>
            </a:r>
          </a:p>
          <a:p>
            <a:r>
              <a:rPr lang="en-GB" dirty="0"/>
              <a:t>She is receiving services from the CMHT – not got a good relationship with her support worker or social worker and wants a choice about who that is. </a:t>
            </a:r>
          </a:p>
          <a:p>
            <a:r>
              <a:rPr lang="en-GB" dirty="0"/>
              <a:t>She is experiencing anti-social behaviour from her neighbour and doesn’t feel her housing association are supporting her to deal with this. She wants to move into supported accommodation to be near family out of area. </a:t>
            </a:r>
          </a:p>
          <a:p>
            <a:r>
              <a:rPr lang="en-GB" dirty="0"/>
              <a:t>The care plan doesn’t reflect her views and wishes. </a:t>
            </a:r>
          </a:p>
          <a:p>
            <a:r>
              <a:rPr lang="en-GB" dirty="0"/>
              <a:t>After an overdose attempt she is admitted to hospital and placed on S2. She wants to leave hospital. Her nearest relative and her are estranged and he won’t request her discharge.  </a:t>
            </a:r>
          </a:p>
          <a:p>
            <a:endParaRPr lang="en-GB" dirty="0"/>
          </a:p>
          <a:p>
            <a:endParaRPr lang="en-GB" dirty="0"/>
          </a:p>
        </p:txBody>
      </p:sp>
    </p:spTree>
    <p:extLst>
      <p:ext uri="{BB962C8B-B14F-4D97-AF65-F5344CB8AC3E}">
        <p14:creationId xmlns:p14="http://schemas.microsoft.com/office/powerpoint/2010/main" val="39805010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2 – Legislative Tools </a:t>
            </a:r>
          </a:p>
        </p:txBody>
      </p:sp>
      <p:sp>
        <p:nvSpPr>
          <p:cNvPr id="3" name="Content Placeholder 2"/>
          <p:cNvSpPr>
            <a:spLocks noGrp="1"/>
          </p:cNvSpPr>
          <p:nvPr>
            <p:ph idx="1"/>
          </p:nvPr>
        </p:nvSpPr>
        <p:spPr/>
        <p:txBody>
          <a:bodyPr/>
          <a:lstStyle/>
          <a:p>
            <a:r>
              <a:rPr lang="en-GB" dirty="0"/>
              <a:t>Request change but no right – focus on impact for client. </a:t>
            </a:r>
          </a:p>
          <a:p>
            <a:r>
              <a:rPr lang="en-GB" dirty="0"/>
              <a:t>Direct payments under SSWBA so she can recruit her own support worker. </a:t>
            </a:r>
          </a:p>
          <a:p>
            <a:r>
              <a:rPr lang="en-GB" dirty="0"/>
              <a:t>S117 funded aftercare entitlements for assessed need. </a:t>
            </a:r>
          </a:p>
          <a:p>
            <a:r>
              <a:rPr lang="en-GB" dirty="0"/>
              <a:t>Equalities Act – failure to make reasonable adjustments to the complaints process. </a:t>
            </a:r>
          </a:p>
          <a:p>
            <a:r>
              <a:rPr lang="en-GB" dirty="0"/>
              <a:t>Mental Health Act appeals process. Legal advice obtained to explore applying to displace the nearest relative. </a:t>
            </a:r>
          </a:p>
          <a:p>
            <a:r>
              <a:rPr lang="en-GB" dirty="0"/>
              <a:t>Article 8 right to family life and privacy.  </a:t>
            </a:r>
          </a:p>
          <a:p>
            <a:endParaRPr lang="en-GB" dirty="0"/>
          </a:p>
          <a:p>
            <a:endParaRPr lang="en-GB" dirty="0"/>
          </a:p>
          <a:p>
            <a:endParaRPr lang="en-GB" dirty="0"/>
          </a:p>
        </p:txBody>
      </p:sp>
    </p:spTree>
    <p:extLst>
      <p:ext uri="{BB962C8B-B14F-4D97-AF65-F5344CB8AC3E}">
        <p14:creationId xmlns:p14="http://schemas.microsoft.com/office/powerpoint/2010/main" val="2904381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3 </a:t>
            </a:r>
          </a:p>
        </p:txBody>
      </p:sp>
      <p:sp>
        <p:nvSpPr>
          <p:cNvPr id="3" name="Content Placeholder 2"/>
          <p:cNvSpPr>
            <a:spLocks noGrp="1"/>
          </p:cNvSpPr>
          <p:nvPr>
            <p:ph idx="1"/>
          </p:nvPr>
        </p:nvSpPr>
        <p:spPr/>
        <p:txBody>
          <a:bodyPr/>
          <a:lstStyle/>
          <a:p>
            <a:r>
              <a:rPr lang="en-GB" dirty="0"/>
              <a:t>C experiences mental health and learning disability and lives on CTO and </a:t>
            </a:r>
            <a:r>
              <a:rPr lang="en-GB" dirty="0" err="1"/>
              <a:t>DoLS</a:t>
            </a:r>
            <a:r>
              <a:rPr lang="en-GB" dirty="0"/>
              <a:t> in residential care. He wants to move back to his home area to be near his family but feels his care team are dragging their feet. </a:t>
            </a:r>
          </a:p>
          <a:p>
            <a:r>
              <a:rPr lang="en-GB" dirty="0"/>
              <a:t>None of the documentation he is given, like his care plan, is provided in easy read.</a:t>
            </a:r>
          </a:p>
          <a:p>
            <a:r>
              <a:rPr lang="en-GB" dirty="0"/>
              <a:t>His relative doesn’t agree with his move and wants him to stay where he is despite his long established wishes. </a:t>
            </a:r>
          </a:p>
          <a:p>
            <a:r>
              <a:rPr lang="en-GB" dirty="0"/>
              <a:t>He is gay and wants to explore his sexuality. Carers say his behaviour has risks attached and won’t support him to attend a local support group. </a:t>
            </a:r>
          </a:p>
          <a:p>
            <a:endParaRPr lang="en-GB" dirty="0"/>
          </a:p>
        </p:txBody>
      </p:sp>
    </p:spTree>
    <p:extLst>
      <p:ext uri="{BB962C8B-B14F-4D97-AF65-F5344CB8AC3E}">
        <p14:creationId xmlns:p14="http://schemas.microsoft.com/office/powerpoint/2010/main" val="448965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3 – Legislative Tools  </a:t>
            </a:r>
          </a:p>
        </p:txBody>
      </p:sp>
      <p:sp>
        <p:nvSpPr>
          <p:cNvPr id="3" name="Content Placeholder 2"/>
          <p:cNvSpPr>
            <a:spLocks noGrp="1"/>
          </p:cNvSpPr>
          <p:nvPr>
            <p:ph idx="1"/>
          </p:nvPr>
        </p:nvSpPr>
        <p:spPr/>
        <p:txBody>
          <a:bodyPr/>
          <a:lstStyle/>
          <a:p>
            <a:r>
              <a:rPr lang="en-GB" dirty="0"/>
              <a:t>Dual restriction – CTO and </a:t>
            </a:r>
            <a:r>
              <a:rPr lang="en-GB" dirty="0" err="1"/>
              <a:t>DoLS</a:t>
            </a:r>
            <a:r>
              <a:rPr lang="en-GB" dirty="0"/>
              <a:t>? Least restriction?</a:t>
            </a:r>
          </a:p>
          <a:p>
            <a:r>
              <a:rPr lang="en-GB" dirty="0"/>
              <a:t>HRA Article 8 right to privacy and family life. Also rights around freedom to lead life he wants – sexual orientation. </a:t>
            </a:r>
          </a:p>
          <a:p>
            <a:r>
              <a:rPr lang="en-GB" dirty="0"/>
              <a:t>Equalities Act – reasonable adjustments – easy read. </a:t>
            </a:r>
          </a:p>
          <a:p>
            <a:r>
              <a:rPr lang="en-GB" dirty="0"/>
              <a:t>DOLS – suitability of RPR – obtain paid RPR service 39D IMCA. </a:t>
            </a:r>
          </a:p>
          <a:p>
            <a:endParaRPr lang="en-GB" dirty="0"/>
          </a:p>
        </p:txBody>
      </p:sp>
    </p:spTree>
    <p:extLst>
      <p:ext uri="{BB962C8B-B14F-4D97-AF65-F5344CB8AC3E}">
        <p14:creationId xmlns:p14="http://schemas.microsoft.com/office/powerpoint/2010/main" val="12140507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4 </a:t>
            </a:r>
          </a:p>
        </p:txBody>
      </p:sp>
      <p:sp>
        <p:nvSpPr>
          <p:cNvPr id="3" name="Content Placeholder 2"/>
          <p:cNvSpPr>
            <a:spLocks noGrp="1"/>
          </p:cNvSpPr>
          <p:nvPr>
            <p:ph idx="1"/>
          </p:nvPr>
        </p:nvSpPr>
        <p:spPr/>
        <p:txBody>
          <a:bodyPr/>
          <a:lstStyle/>
          <a:p>
            <a:r>
              <a:rPr lang="en-GB" dirty="0"/>
              <a:t>Advocate is referred to a patient on general ward and called to attend a best interests meeting for D just one hour before the meeting. Discharge from hospital is being planned. Staff say she has dementia and say that therefore she doesn’t have capacity. </a:t>
            </a:r>
          </a:p>
          <a:p>
            <a:r>
              <a:rPr lang="en-GB" dirty="0"/>
              <a:t>There are concerns about D’s ability to manage her money. The OT is worried about D managing with stairs at home and raises concerns that D would be better cared for in residential care.</a:t>
            </a:r>
          </a:p>
          <a:p>
            <a:r>
              <a:rPr lang="en-GB" dirty="0"/>
              <a:t> D discloses that her sister has been withdrawing money from her account. </a:t>
            </a:r>
          </a:p>
          <a:p>
            <a:r>
              <a:rPr lang="en-GB" dirty="0"/>
              <a:t> </a:t>
            </a:r>
          </a:p>
        </p:txBody>
      </p:sp>
    </p:spTree>
    <p:extLst>
      <p:ext uri="{BB962C8B-B14F-4D97-AF65-F5344CB8AC3E}">
        <p14:creationId xmlns:p14="http://schemas.microsoft.com/office/powerpoint/2010/main" val="15551495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4 – Legislative Tools </a:t>
            </a:r>
          </a:p>
        </p:txBody>
      </p:sp>
      <p:sp>
        <p:nvSpPr>
          <p:cNvPr id="3" name="Content Placeholder 2"/>
          <p:cNvSpPr>
            <a:spLocks noGrp="1"/>
          </p:cNvSpPr>
          <p:nvPr>
            <p:ph idx="1"/>
          </p:nvPr>
        </p:nvSpPr>
        <p:spPr/>
        <p:txBody>
          <a:bodyPr/>
          <a:lstStyle/>
          <a:p>
            <a:endParaRPr lang="en-GB" dirty="0"/>
          </a:p>
          <a:p>
            <a:r>
              <a:rPr lang="en-GB" dirty="0"/>
              <a:t>Mental Capacity Act and </a:t>
            </a:r>
            <a:r>
              <a:rPr lang="en-GB" dirty="0" err="1"/>
              <a:t>DoLS</a:t>
            </a:r>
            <a:r>
              <a:rPr lang="en-GB" dirty="0"/>
              <a:t> – assessment of capacity, best interest principles, deprivation of liberty. </a:t>
            </a:r>
          </a:p>
          <a:p>
            <a:endParaRPr lang="en-GB" dirty="0"/>
          </a:p>
          <a:p>
            <a:r>
              <a:rPr lang="en-GB" dirty="0"/>
              <a:t>MCA – Best interests. </a:t>
            </a:r>
          </a:p>
          <a:p>
            <a:endParaRPr lang="en-GB" dirty="0"/>
          </a:p>
          <a:p>
            <a:r>
              <a:rPr lang="en-GB" dirty="0"/>
              <a:t>Safeguarding and deputyship  – re management of finances </a:t>
            </a:r>
          </a:p>
        </p:txBody>
      </p:sp>
    </p:spTree>
    <p:extLst>
      <p:ext uri="{BB962C8B-B14F-4D97-AF65-F5344CB8AC3E}">
        <p14:creationId xmlns:p14="http://schemas.microsoft.com/office/powerpoint/2010/main" val="5652652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Thank you </a:t>
            </a:r>
          </a:p>
        </p:txBody>
      </p:sp>
      <p:sp>
        <p:nvSpPr>
          <p:cNvPr id="3" name="Subtitle 2"/>
          <p:cNvSpPr>
            <a:spLocks noGrp="1"/>
          </p:cNvSpPr>
          <p:nvPr>
            <p:ph type="subTitle" idx="1"/>
          </p:nvPr>
        </p:nvSpPr>
        <p:spPr/>
        <p:txBody>
          <a:bodyPr/>
          <a:lstStyle/>
          <a:p>
            <a:endParaRPr lang="en-GB" dirty="0"/>
          </a:p>
          <a:p>
            <a:endParaRPr lang="en-GB" dirty="0"/>
          </a:p>
          <a:p>
            <a:endParaRPr lang="en-GB" dirty="0"/>
          </a:p>
        </p:txBody>
      </p:sp>
      <p:pic>
        <p:nvPicPr>
          <p:cNvPr id="4" name="Picture 3"/>
          <p:cNvPicPr/>
          <p:nvPr/>
        </p:nvPicPr>
        <p:blipFill>
          <a:blip r:embed="rId2" cstate="print">
            <a:extLst>
              <a:ext uri="{28A0092B-C50C-407E-A947-70E740481C1C}">
                <a14:useLocalDpi xmlns:a14="http://schemas.microsoft.com/office/drawing/2010/main" val="0"/>
              </a:ext>
            </a:extLst>
          </a:blip>
          <a:stretch>
            <a:fillRect/>
          </a:stretch>
        </p:blipFill>
        <p:spPr>
          <a:xfrm>
            <a:off x="5342586" y="3602038"/>
            <a:ext cx="1506827" cy="1280418"/>
          </a:xfrm>
          <a:prstGeom prst="rect">
            <a:avLst/>
          </a:prstGeom>
        </p:spPr>
      </p:pic>
    </p:spTree>
    <p:extLst>
      <p:ext uri="{BB962C8B-B14F-4D97-AF65-F5344CB8AC3E}">
        <p14:creationId xmlns:p14="http://schemas.microsoft.com/office/powerpoint/2010/main" val="30398569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3032</Words>
  <Application>Microsoft Office PowerPoint</Application>
  <PresentationFormat>Widescreen</PresentationFormat>
  <Paragraphs>274</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Calibri Light</vt:lpstr>
      <vt:lpstr>Wingdings</vt:lpstr>
      <vt:lpstr>Office Theme</vt:lpstr>
      <vt:lpstr>Working within a Legislative Framework as an Independent Advocate </vt:lpstr>
      <vt:lpstr>Questions </vt:lpstr>
      <vt:lpstr>Natasha Fox </vt:lpstr>
      <vt:lpstr>Advocacy West Wales – Development  </vt:lpstr>
      <vt:lpstr>What Brings You to Advocacy? </vt:lpstr>
      <vt:lpstr>A Practitioner’s Perspective </vt:lpstr>
      <vt:lpstr>Where am I rooted as I work? </vt:lpstr>
      <vt:lpstr>Professional Standards in Advocacy </vt:lpstr>
      <vt:lpstr>The Advocacy Charter </vt:lpstr>
      <vt:lpstr>Instructed and Non-Instructed Advocacy </vt:lpstr>
      <vt:lpstr>The Advocacy Charter – Key Principles </vt:lpstr>
      <vt:lpstr>Empowerment </vt:lpstr>
      <vt:lpstr>Person Led  </vt:lpstr>
      <vt:lpstr>Legislation That Applies to Our Organisation and the Way We Work </vt:lpstr>
      <vt:lpstr>Do We Have to Use Legislation? </vt:lpstr>
      <vt:lpstr>Challenges and Barriers to Using Legislation </vt:lpstr>
      <vt:lpstr>Human Rights Act </vt:lpstr>
      <vt:lpstr>Mental Health Act and Code of Practice </vt:lpstr>
      <vt:lpstr>MHA Code of Practice for Wales </vt:lpstr>
      <vt:lpstr>Mental Health (Wales) Measure 2010 </vt:lpstr>
      <vt:lpstr>Mental Capacity Act and Code of Practice – Safeguards/Powers</vt:lpstr>
      <vt:lpstr>Deprivation of Liberty Safeguards </vt:lpstr>
      <vt:lpstr>Social Services and Well-being Act </vt:lpstr>
      <vt:lpstr>Safeguarding – How do we reconcile this within advocacy? </vt:lpstr>
      <vt:lpstr>Case Studies  </vt:lpstr>
      <vt:lpstr>Case Study 1 </vt:lpstr>
      <vt:lpstr>Case Study 1 – Legislative Tools </vt:lpstr>
      <vt:lpstr>Case Study 2 </vt:lpstr>
      <vt:lpstr>Case Study 2 – Legislative Tools </vt:lpstr>
      <vt:lpstr>Case Study 3 </vt:lpstr>
      <vt:lpstr>Case Study 3 – Legislative Tools  </vt:lpstr>
      <vt:lpstr>Case Study 4 </vt:lpstr>
      <vt:lpstr>Case Study 4 – Legislative Tools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Fox</dc:creator>
  <cp:lastModifiedBy>Phillip Morgan</cp:lastModifiedBy>
  <cp:revision>38</cp:revision>
  <dcterms:created xsi:type="dcterms:W3CDTF">2017-11-22T23:26:36Z</dcterms:created>
  <dcterms:modified xsi:type="dcterms:W3CDTF">2022-03-02T13:18:23Z</dcterms:modified>
</cp:coreProperties>
</file>