
<file path=[Content_Types].xml><?xml version="1.0" encoding="utf-8"?>
<Types xmlns="http://schemas.openxmlformats.org/package/2006/content-types">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Default Extension="gif" ContentType="image/gif"/>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64" r:id="rId3"/>
    <p:sldId id="301" r:id="rId4"/>
    <p:sldId id="325" r:id="rId6"/>
    <p:sldId id="328" r:id="rId7"/>
    <p:sldId id="355" r:id="rId8"/>
    <p:sldId id="384" r:id="rId9"/>
    <p:sldId id="385" r:id="rId10"/>
    <p:sldId id="386" r:id="rId11"/>
    <p:sldId id="358" r:id="rId12"/>
    <p:sldId id="357" r:id="rId13"/>
    <p:sldId id="298" r:id="rId14"/>
    <p:sldId id="296" r:id="rId15"/>
    <p:sldId id="297" r:id="rId16"/>
    <p:sldId id="291" r:id="rId17"/>
    <p:sldId id="292" r:id="rId18"/>
    <p:sldId id="293" r:id="rId19"/>
    <p:sldId id="295" r:id="rId20"/>
    <p:sldId id="294" r:id="rId21"/>
    <p:sldId id="299" r:id="rId22"/>
    <p:sldId id="300" r:id="rId23"/>
    <p:sldId id="383" r:id="rId24"/>
    <p:sldId id="265" r:id="rId25"/>
    <p:sldId id="266" r:id="rId26"/>
    <p:sldId id="267" r:id="rId27"/>
    <p:sldId id="268" r:id="rId28"/>
    <p:sldId id="269" r:id="rId29"/>
    <p:sldId id="277" r:id="rId30"/>
    <p:sldId id="278" r:id="rId31"/>
    <p:sldId id="285" r:id="rId32"/>
    <p:sldId id="280" r:id="rId33"/>
    <p:sldId id="262" r:id="rId34"/>
    <p:sldId id="257" r:id="rId35"/>
    <p:sldId id="281" r:id="rId36"/>
    <p:sldId id="256" r:id="rId3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0" Type="http://schemas.openxmlformats.org/officeDocument/2006/relationships/tableStyles" Target="tableStyles.xml"/><Relationship Id="rId4" Type="http://schemas.openxmlformats.org/officeDocument/2006/relationships/slide" Target="slides/slide2.xml"/><Relationship Id="rId39" Type="http://schemas.openxmlformats.org/officeDocument/2006/relationships/viewProps" Target="viewProps.xml"/><Relationship Id="rId38" Type="http://schemas.openxmlformats.org/officeDocument/2006/relationships/presProps" Target="presProps.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中国龙，美国鹰，俄罗斯熊，英国狮子，法国公鸡</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龙字的演变。写一下龙字。</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在中国人心中龙是英雄，是神。</a:t>
            </a: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sym typeface="+mn-ea"/>
              </a:rPr>
              <a:t>Chinese dragon, also known as East Asian dragon or Long, are legendary creatures in Chinese mythology,. Chinese dragons have many animal-like forms but are most commonly depicted as snake-like with four legs. </a:t>
            </a:r>
            <a:endParaRPr lang="zh-CN" altLang="en-US"/>
          </a:p>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中国龙有控制水的能力，水龙头，</a:t>
            </a:r>
            <a:r>
              <a:rPr lang="zh-CN" altLang="en-US"/>
              <a:t>放哪吒录像</a:t>
            </a:r>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中国龙介绍，中国人喜欢龙，龙年生的孩子多，男孩子的名字</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中国龙有控制水的能力，水龙头，</a:t>
            </a:r>
            <a:r>
              <a:rPr lang="zh-CN" altLang="en-US"/>
              <a:t>放哪吒录像</a:t>
            </a:r>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春节花灯</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舞龙</a:t>
            </a: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en-US" altLang="zh-CN"/>
              <a:t>dragon boat festival</a:t>
            </a:r>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4" Type="http://schemas.openxmlformats.org/officeDocument/2006/relationships/image" Target="../media/image3.png"/><Relationship Id="rId3" Type="http://schemas.microsoft.com/office/2007/relationships/hdphoto" Target="../media/image2.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8" name="图片 7"/>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tretch>
            <a:fillRect/>
          </a:stretch>
        </p:blipFill>
        <p:spPr>
          <a:xfrm rot="584319">
            <a:off x="8831587" y="108134"/>
            <a:ext cx="3248501" cy="4328628"/>
          </a:xfrm>
          <a:prstGeom prst="rect">
            <a:avLst/>
          </a:prstGeom>
        </p:spPr>
      </p:pic>
      <p:pic>
        <p:nvPicPr>
          <p:cNvPr id="7" name="图片 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0" y="1543050"/>
            <a:ext cx="6191250" cy="4725442"/>
          </a:xfrm>
          <a:prstGeom prst="rect">
            <a:avLst/>
          </a:prstGeom>
        </p:spPr>
      </p:pic>
      <p:sp>
        <p:nvSpPr>
          <p:cNvPr id="2" name="标题 1"/>
          <p:cNvSpPr>
            <a:spLocks noGrp="1"/>
          </p:cNvSpPr>
          <p:nvPr>
            <p:ph type="ctrTitle" hasCustomPrompt="1"/>
          </p:nvPr>
        </p:nvSpPr>
        <p:spPr>
          <a:xfrm>
            <a:off x="6009591" y="3110596"/>
            <a:ext cx="6010959" cy="1200329"/>
          </a:xfrm>
        </p:spPr>
        <p:txBody>
          <a:bodyPr anchor="b">
            <a:normAutofit/>
          </a:bodyPr>
          <a:lstStyle>
            <a:lvl1pPr algn="ctr">
              <a:defRPr sz="4800" b="1">
                <a:solidFill>
                  <a:schemeClr val="tx2"/>
                </a:solidFill>
              </a:defRPr>
            </a:lvl1pPr>
          </a:lstStyle>
          <a:p>
            <a:r>
              <a:rPr lang="zh-CN" altLang="en-US" dirty="0"/>
              <a:t>单击此处编辑标题</a:t>
            </a:r>
            <a:endParaRPr lang="zh-CN" altLang="en-US" dirty="0"/>
          </a:p>
        </p:txBody>
      </p:sp>
      <p:sp>
        <p:nvSpPr>
          <p:cNvPr id="3" name="副标题 2"/>
          <p:cNvSpPr>
            <a:spLocks noGrp="1"/>
          </p:cNvSpPr>
          <p:nvPr>
            <p:ph type="subTitle" idx="1" hasCustomPrompt="1"/>
          </p:nvPr>
        </p:nvSpPr>
        <p:spPr>
          <a:xfrm>
            <a:off x="6009591" y="4403000"/>
            <a:ext cx="6010959" cy="535531"/>
          </a:xfrm>
        </p:spPr>
        <p:txBody>
          <a:bodyPr>
            <a:normAutofit/>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0083261" y="171450"/>
            <a:ext cx="2108739" cy="1843088"/>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9" name="图片 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90500" y="1711594"/>
            <a:ext cx="5793148" cy="4421592"/>
          </a:xfrm>
          <a:prstGeom prst="rect">
            <a:avLst/>
          </a:prstGeom>
        </p:spPr>
      </p:pic>
      <p:pic>
        <p:nvPicPr>
          <p:cNvPr id="7" name="图片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39319" y="156017"/>
            <a:ext cx="6023795" cy="5807778"/>
          </a:xfrm>
          <a:prstGeom prst="rect">
            <a:avLst/>
          </a:prstGeom>
        </p:spPr>
      </p:pic>
      <p:sp>
        <p:nvSpPr>
          <p:cNvPr id="2" name="标题 1"/>
          <p:cNvSpPr>
            <a:spLocks noGrp="1"/>
          </p:cNvSpPr>
          <p:nvPr>
            <p:ph type="title" hasCustomPrompt="1"/>
          </p:nvPr>
        </p:nvSpPr>
        <p:spPr>
          <a:xfrm rot="521423">
            <a:off x="6432647" y="3180195"/>
            <a:ext cx="4716724" cy="830997"/>
          </a:xfrm>
        </p:spPr>
        <p:txBody>
          <a:bodyPr wrap="square" anchor="b">
            <a:normAutofit/>
          </a:bodyPr>
          <a:lstStyle>
            <a:lvl1pPr algn="ctr">
              <a:defRPr sz="4000" b="1">
                <a:solidFill>
                  <a:schemeClr val="tx2"/>
                </a:solidFill>
              </a:defRPr>
            </a:lvl1pPr>
          </a:lstStyle>
          <a:p>
            <a:r>
              <a:rPr lang="zh-CN" altLang="en-US" dirty="0"/>
              <a:t>单击此处编辑标题</a:t>
            </a:r>
            <a:endParaRPr lang="zh-CN" altLang="en-US" dirty="0"/>
          </a:p>
        </p:txBody>
      </p:sp>
      <p:sp>
        <p:nvSpPr>
          <p:cNvPr id="3" name="文本占位符 2"/>
          <p:cNvSpPr>
            <a:spLocks noGrp="1"/>
          </p:cNvSpPr>
          <p:nvPr>
            <p:ph type="body" idx="1" hasCustomPrompt="1"/>
          </p:nvPr>
        </p:nvSpPr>
        <p:spPr>
          <a:xfrm rot="521423">
            <a:off x="6299297" y="4113213"/>
            <a:ext cx="4716724" cy="535531"/>
          </a:xfrm>
        </p:spPr>
        <p:txBody>
          <a:bodyPr wrap="square">
            <a:normAutofit/>
          </a:bodyPr>
          <a:lstStyle>
            <a:lvl1pPr marL="0" indent="0" algn="ctr">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dirty="0"/>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0083261" y="171450"/>
            <a:ext cx="2108739" cy="1843088"/>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内容占位符 3"/>
          <p:cNvSpPr>
            <a:spLocks noGrp="1"/>
          </p:cNvSpPr>
          <p:nvPr>
            <p:ph sz="half" idx="2"/>
          </p:nvPr>
        </p:nvSpPr>
        <p:spPr>
          <a:xfrm>
            <a:off x="6172200" y="1825625"/>
            <a:ext cx="5181600" cy="435133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0" name="图片 9"/>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0083261" y="171450"/>
            <a:ext cx="2108739" cy="1843088"/>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a:xfrm>
            <a:off x="838200" y="265113"/>
            <a:ext cx="10515600" cy="1325563"/>
          </a:xfrm>
        </p:spPr>
        <p:txBody>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4" name="内容占位符 3"/>
          <p:cNvSpPr>
            <a:spLocks noGrp="1"/>
          </p:cNvSpPr>
          <p:nvPr>
            <p:ph sz="half" idx="2"/>
          </p:nvPr>
        </p:nvSpPr>
        <p:spPr>
          <a:xfrm>
            <a:off x="839788" y="2505075"/>
            <a:ext cx="5157787" cy="368458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6" name="内容占位符 5"/>
          <p:cNvSpPr>
            <a:spLocks noGrp="1"/>
          </p:cNvSpPr>
          <p:nvPr>
            <p:ph sz="quarter" idx="4"/>
          </p:nvPr>
        </p:nvSpPr>
        <p:spPr>
          <a:xfrm>
            <a:off x="6172200" y="2505075"/>
            <a:ext cx="5183188" cy="3684588"/>
          </a:xfrm>
        </p:spPr>
        <p:txBody>
          <a:bodyPr/>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7" name="日期占位符 6"/>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6" name="图片 5"/>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tretch>
            <a:fillRect/>
          </a:stretch>
        </p:blipFill>
        <p:spPr>
          <a:xfrm rot="584319">
            <a:off x="9275605" y="846859"/>
            <a:ext cx="2603627" cy="3469333"/>
          </a:xfrm>
          <a:prstGeom prst="rect">
            <a:avLst/>
          </a:prstGeom>
        </p:spPr>
      </p:pic>
      <p:pic>
        <p:nvPicPr>
          <p:cNvPr id="7" name="图片 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0" y="1543050"/>
            <a:ext cx="6191250" cy="4725442"/>
          </a:xfrm>
          <a:prstGeom prst="rect">
            <a:avLst/>
          </a:prstGeom>
        </p:spPr>
      </p:pic>
      <p:sp>
        <p:nvSpPr>
          <p:cNvPr id="2" name="标题 1"/>
          <p:cNvSpPr>
            <a:spLocks noGrp="1"/>
          </p:cNvSpPr>
          <p:nvPr>
            <p:ph type="title" hasCustomPrompt="1"/>
          </p:nvPr>
        </p:nvSpPr>
        <p:spPr>
          <a:xfrm>
            <a:off x="5962650" y="3185839"/>
            <a:ext cx="6229350" cy="1325563"/>
          </a:xfrm>
        </p:spPr>
        <p:txBody>
          <a:bodyPr>
            <a:normAutofit/>
          </a:bodyPr>
          <a:lstStyle>
            <a:lvl1pPr algn="ctr">
              <a:defRPr sz="5400" b="1">
                <a:solidFill>
                  <a:schemeClr val="tx2"/>
                </a:solidFill>
              </a:defRPr>
            </a:lvl1pPr>
          </a:lstStyle>
          <a:p>
            <a:r>
              <a:rPr lang="zh-CN" altLang="en-US" dirty="0"/>
              <a:t>单击此处编辑标题</a:t>
            </a:r>
            <a:endParaRPr lang="zh-CN" altLang="en-US" dirty="0"/>
          </a:p>
        </p:txBody>
      </p:sp>
      <p:sp>
        <p:nvSpPr>
          <p:cNvPr id="3" name="日期占位符 2"/>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rot="618411">
            <a:off x="11249627" y="532013"/>
            <a:ext cx="1008152" cy="881149"/>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2" name="标题 1"/>
          <p:cNvSpPr>
            <a:spLocks noGrp="1"/>
          </p:cNvSpPr>
          <p:nvPr>
            <p:ph type="title"/>
          </p:nvPr>
        </p:nvSpPr>
        <p:spPr>
          <a:xfrm>
            <a:off x="839787" y="457200"/>
            <a:ext cx="4165200" cy="1600200"/>
          </a:xfrm>
        </p:spPr>
        <p:txBody>
          <a:bodyPr anchor="t" anchorCtr="0">
            <a:normAutofit/>
          </a:bodyPr>
          <a:lstStyle>
            <a:lvl1pPr>
              <a:defRPr sz="3600"/>
            </a:lvl1pPr>
          </a:lstStyle>
          <a:p>
            <a:r>
              <a:rPr lang="zh-CN" altLang="en-US" dirty="0"/>
              <a:t>单击此处编辑母版标题样式</a:t>
            </a:r>
            <a:endParaRPr lang="zh-CN" altLang="en-US" dirty="0"/>
          </a:p>
        </p:txBody>
      </p:sp>
      <p:sp>
        <p:nvSpPr>
          <p:cNvPr id="3" name="图片占位符 2"/>
          <p:cNvSpPr>
            <a:spLocks noGrp="1" noChangeAspect="1"/>
          </p:cNvSpPr>
          <p:nvPr>
            <p:ph type="pic" idx="1"/>
          </p:nvPr>
        </p:nvSpPr>
        <p:spPr>
          <a:xfrm>
            <a:off x="5184000" y="457200"/>
            <a:ext cx="6170400"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endParaRPr lang="zh-CN" altLang="en-US" dirty="0"/>
          </a:p>
        </p:txBody>
      </p:sp>
      <p:sp>
        <p:nvSpPr>
          <p:cNvPr id="5" name="日期占位符 4"/>
          <p:cNvSpPr>
            <a:spLocks noGrp="1"/>
          </p:cNvSpPr>
          <p:nvPr>
            <p:ph type="dt" sz="half" idx="10"/>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0058400" y="365125"/>
            <a:ext cx="1295400" cy="5811838"/>
          </a:xfrm>
        </p:spPr>
        <p:txBody>
          <a:bodyPr vert="eaVert">
            <a:normAutofit/>
          </a:bodyPr>
          <a:lstStyle>
            <a:lvl1pPr>
              <a:defRPr sz="3600"/>
            </a:lvl1pPr>
          </a:lstStyle>
          <a:p>
            <a:r>
              <a:rPr lang="zh-CN" altLang="en-US" dirty="0"/>
              <a:t>单击此处编辑母版标题样式</a:t>
            </a:r>
            <a:endParaRPr lang="zh-CN" altLang="en-US" dirty="0"/>
          </a:p>
        </p:txBody>
      </p:sp>
      <p:sp>
        <p:nvSpPr>
          <p:cNvPr id="3" name="竖排文字占位符 2"/>
          <p:cNvSpPr>
            <a:spLocks noGrp="1"/>
          </p:cNvSpPr>
          <p:nvPr>
            <p:ph type="body" orient="vert" idx="1"/>
          </p:nvPr>
        </p:nvSpPr>
        <p:spPr>
          <a:xfrm>
            <a:off x="838200" y="365125"/>
            <a:ext cx="9067800" cy="5811838"/>
          </a:xfrm>
        </p:spPr>
        <p:txBody>
          <a:bodyPr vert="eaVert"/>
          <a:lstStyle>
            <a:lvl1pPr>
              <a:defRPr/>
            </a:lvl1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6117744C-B155-4A34-9081-37190EDC798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C74883D-8DA6-4133-B196-D2184B300AD7}"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11183847" y="110968"/>
            <a:ext cx="1008153" cy="881149"/>
          </a:xfrm>
          <a:custGeom>
            <a:avLst/>
            <a:gdLst>
              <a:gd name="connsiteX0" fmla="*/ 0 w 2532602"/>
              <a:gd name="connsiteY0" fmla="*/ 0 h 1843088"/>
              <a:gd name="connsiteX1" fmla="*/ 2139697 w 2532602"/>
              <a:gd name="connsiteY1" fmla="*/ 0 h 1843088"/>
              <a:gd name="connsiteX2" fmla="*/ 2532602 w 2532602"/>
              <a:gd name="connsiteY2" fmla="*/ 714375 h 1843088"/>
              <a:gd name="connsiteX3" fmla="*/ 2061115 w 2532602"/>
              <a:gd name="connsiteY3" fmla="*/ 1628775 h 1843088"/>
              <a:gd name="connsiteX4" fmla="*/ 1303877 w 2532602"/>
              <a:gd name="connsiteY4" fmla="*/ 1843088 h 1843088"/>
              <a:gd name="connsiteX5" fmla="*/ 18002 w 2532602"/>
              <a:gd name="connsiteY5" fmla="*/ 1571625 h 1843088"/>
              <a:gd name="connsiteX6" fmla="*/ 0 w 2532602"/>
              <a:gd name="connsiteY6" fmla="*/ 1502387 h 1843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2602" h="1843088">
                <a:moveTo>
                  <a:pt x="0" y="0"/>
                </a:moveTo>
                <a:lnTo>
                  <a:pt x="2139697" y="0"/>
                </a:lnTo>
                <a:lnTo>
                  <a:pt x="2532602" y="714375"/>
                </a:lnTo>
                <a:lnTo>
                  <a:pt x="2061115" y="1628775"/>
                </a:lnTo>
                <a:lnTo>
                  <a:pt x="1303877" y="1843088"/>
                </a:lnTo>
                <a:lnTo>
                  <a:pt x="18002" y="1571625"/>
                </a:lnTo>
                <a:lnTo>
                  <a:pt x="0" y="1502387"/>
                </a:lnTo>
                <a:close/>
              </a:path>
            </a:pathLst>
          </a:custGeom>
        </p:spPr>
      </p:pic>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tags" Target="../tags/tag3.xml"/><Relationship Id="rId12" Type="http://schemas.openxmlformats.org/officeDocument/2006/relationships/tags" Target="../tags/tag2.xml"/><Relationship Id="rId11" Type="http://schemas.openxmlformats.org/officeDocument/2006/relationships/tags" Target="../tags/tag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63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1"/>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2"/>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l">
              <a:lnSpc>
                <a:spcPct val="120000"/>
              </a:lnSpc>
              <a:defRPr sz="1200">
                <a:solidFill>
                  <a:schemeClr val="bg1">
                    <a:lumMod val="50000"/>
                  </a:schemeClr>
                </a:solidFill>
              </a:defRPr>
            </a:lvl1pPr>
          </a:lstStyle>
          <a:p>
            <a:fld id="{6117744C-B155-4A34-9081-37190EDC7981}"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lnSpc>
                <a:spcPct val="120000"/>
              </a:lnSpc>
              <a:defRPr sz="1200">
                <a:solidFill>
                  <a:schemeClr val="bg1">
                    <a:lumMod val="50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r">
              <a:lnSpc>
                <a:spcPct val="120000"/>
              </a:lnSpc>
              <a:defRPr sz="1200">
                <a:solidFill>
                  <a:schemeClr val="bg1">
                    <a:lumMod val="50000"/>
                  </a:schemeClr>
                </a:solidFill>
              </a:defRPr>
            </a:lvl1pPr>
          </a:lstStyle>
          <a:p>
            <a:fld id="{EC74883D-8DA6-4133-B196-D2184B300AD7}" type="slidenum">
              <a:rPr lang="zh-CN" altLang="en-US" smtClean="0"/>
            </a:fld>
            <a:endParaRPr lang="zh-CN" altLang="en-US"/>
          </a:p>
        </p:txBody>
      </p:sp>
      <p:sp>
        <p:nvSpPr>
          <p:cNvPr id="7" name="KSO_TEMPLATE" hidden="1"/>
          <p:cNvSpPr/>
          <p:nvPr>
            <p:custDataLst>
              <p:tags r:id="rId13"/>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12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vmlDrawing" Target="../drawings/vmlDrawing1.vml"/><Relationship Id="rId5" Type="http://schemas.openxmlformats.org/officeDocument/2006/relationships/slideLayout" Target="../slideLayouts/slideLayout7.xml"/><Relationship Id="rId4" Type="http://schemas.openxmlformats.org/officeDocument/2006/relationships/image" Target="../media/image10.png"/><Relationship Id="rId3" Type="http://schemas.openxmlformats.org/officeDocument/2006/relationships/image" Target="../media/image9.png"/><Relationship Id="rId2" Type="http://schemas.openxmlformats.org/officeDocument/2006/relationships/image" Target="../media/image8.wmf"/><Relationship Id="rId1"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4" Type="http://schemas.openxmlformats.org/officeDocument/2006/relationships/vmlDrawing" Target="../drawings/vmlDrawing2.vml"/><Relationship Id="rId3" Type="http://schemas.openxmlformats.org/officeDocument/2006/relationships/slideLayout" Target="../slideLayouts/slideLayout7.xml"/><Relationship Id="rId2" Type="http://schemas.openxmlformats.org/officeDocument/2006/relationships/image" Target="../media/image11.wmf"/><Relationship Id="rId1" Type="http://schemas.openxmlformats.org/officeDocument/2006/relationships/oleObject" Target="../embeddings/oleObject2.bin"/></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7.xml"/><Relationship Id="rId4" Type="http://schemas.openxmlformats.org/officeDocument/2006/relationships/image" Target="../media/image15.jpeg"/><Relationship Id="rId3" Type="http://schemas.openxmlformats.org/officeDocument/2006/relationships/image" Target="../media/image14.png"/><Relationship Id="rId2" Type="http://schemas.openxmlformats.org/officeDocument/2006/relationships/image" Target="../media/image13.GIF"/><Relationship Id="rId1" Type="http://schemas.openxmlformats.org/officeDocument/2006/relationships/image" Target="../media/image12.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7.xml"/><Relationship Id="rId2" Type="http://schemas.openxmlformats.org/officeDocument/2006/relationships/image" Target="../media/image15.jpeg"/><Relationship Id="rId1"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0.png"/><Relationship Id="rId1" Type="http://schemas.openxmlformats.org/officeDocument/2006/relationships/image" Target="../media/image19.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7.xml"/><Relationship Id="rId2" Type="http://schemas.openxmlformats.org/officeDocument/2006/relationships/tags" Target="../tags/tag4.xml"/><Relationship Id="rId1" Type="http://schemas.openxmlformats.org/officeDocument/2006/relationships/image" Target="../media/image15.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7.xml"/><Relationship Id="rId2" Type="http://schemas.openxmlformats.org/officeDocument/2006/relationships/image" Target="../media/image22.png"/><Relationship Id="rId1" Type="http://schemas.openxmlformats.org/officeDocument/2006/relationships/image" Target="../media/image2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3.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6.png"/><Relationship Id="rId1"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png"/><Relationship Id="rId1"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30.png"/><Relationship Id="rId1" Type="http://schemas.openxmlformats.org/officeDocument/2006/relationships/image" Target="../media/image29.pn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1.png"/></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2.png"/></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3.pn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4.pn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5.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6.png"/></Relationships>
</file>

<file path=ppt/slides/_rels/slide25.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7.xml"/><Relationship Id="rId2" Type="http://schemas.openxmlformats.org/officeDocument/2006/relationships/image" Target="../media/image15.jpeg"/><Relationship Id="rId1" Type="http://schemas.openxmlformats.org/officeDocument/2006/relationships/image" Target="../media/image37.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8.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image" Target="../media/image15.jpeg"/></Relationships>
</file>

<file path=ppt/slides/_rels/slide28.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7.xml"/><Relationship Id="rId2" Type="http://schemas.openxmlformats.org/officeDocument/2006/relationships/image" Target="../media/image22.png"/><Relationship Id="rId1"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39.png"/><Relationship Id="rId1" Type="http://schemas.openxmlformats.org/officeDocument/2006/relationships/image" Target="../media/image27.png"/></Relationships>
</file>

<file path=ppt/slides/_rels/slide30.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image" Target="../media/image43.png"/><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image" Target="../media/image40.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image" Target="../media/image46.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image" Target="../media/image47.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image" Target="../media/image48.jpeg"/></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p:sp>
        <p:nvSpPr>
          <p:cNvPr id="2" name="标题 1"/>
          <p:cNvSpPr>
            <a:spLocks noGrp="1"/>
          </p:cNvSpPr>
          <p:nvPr>
            <p:ph type="title" idx="4294967295"/>
          </p:nvPr>
        </p:nvSpPr>
        <p:spPr>
          <a:xfrm>
            <a:off x="728980" y="458470"/>
            <a:ext cx="10412095" cy="5412105"/>
          </a:xfrm>
        </p:spPr>
        <p:txBody>
          <a:bodyPr>
            <a:normAutofit fontScale="90000"/>
          </a:bodyPr>
          <a:p>
            <a:r>
              <a:rPr lang="en-US" altLang="zh-CN">
                <a:sym typeface="+mn-ea"/>
              </a:rPr>
              <a:t>1.</a:t>
            </a:r>
            <a:r>
              <a:rPr lang="zh-CN" altLang="en-US">
                <a:sym typeface="+mn-ea"/>
              </a:rPr>
              <a:t>先看看汉字龙。在中国汉字龙和龙的历史都很长。</a:t>
            </a:r>
            <a:br>
              <a:rPr lang="zh-CN" altLang="en-US">
                <a:sym typeface="+mn-ea"/>
              </a:rPr>
            </a:br>
            <a:r>
              <a:rPr lang="en-US" altLang="zh-CN">
                <a:sym typeface="+mn-ea"/>
              </a:rPr>
              <a:t>2.</a:t>
            </a:r>
            <a:r>
              <a:rPr lang="zh-CN" altLang="en-US">
                <a:sym typeface="+mn-ea"/>
              </a:rPr>
              <a:t>中国人很喜欢龙，我们</a:t>
            </a:r>
            <a:r>
              <a:rPr lang="zh-CN" altLang="en-US">
                <a:sym typeface="+mn-ea"/>
              </a:rPr>
              <a:t>龙的传人</a:t>
            </a:r>
            <a:r>
              <a:rPr lang="zh-CN" altLang="en-US">
                <a:sym typeface="+mn-ea"/>
              </a:rPr>
              <a:t>。</a:t>
            </a:r>
            <a:r>
              <a:rPr lang="zh-CN" altLang="en-US">
                <a:sym typeface="+mn-ea"/>
              </a:rPr>
              <a:t>中国有很多有关龙的神话故事。</a:t>
            </a:r>
            <a:br>
              <a:rPr lang="zh-CN" altLang="en-US">
                <a:sym typeface="+mn-ea"/>
              </a:rPr>
            </a:br>
            <a:r>
              <a:rPr lang="en-US" altLang="zh-CN">
                <a:sym typeface="+mn-ea"/>
              </a:rPr>
              <a:t>2.</a:t>
            </a:r>
            <a:r>
              <a:rPr lang="zh-CN" altLang="en-US">
                <a:sym typeface="+mn-ea"/>
              </a:rPr>
              <a:t>在中国龙是英雄，是神。</a:t>
            </a:r>
            <a:r>
              <a:rPr lang="en-US" altLang="zh-CN">
                <a:sym typeface="+mn-ea"/>
              </a:rPr>
              <a:t>2.</a:t>
            </a:r>
            <a:r>
              <a:rPr lang="zh-CN" altLang="en-US">
                <a:sym typeface="+mn-ea"/>
              </a:rPr>
              <a:t>中国龙的样子：</a:t>
            </a:r>
            <a:r>
              <a:rPr lang="en-US" altLang="zh-CN">
                <a:sym typeface="+mn-ea"/>
              </a:rPr>
              <a:t>9</a:t>
            </a:r>
            <a:r>
              <a:rPr lang="zh-CN" altLang="en-US">
                <a:sym typeface="+mn-ea"/>
              </a:rPr>
              <a:t>种动物</a:t>
            </a:r>
            <a:br>
              <a:rPr lang="zh-CN" altLang="en-US"/>
            </a:br>
            <a:r>
              <a:rPr lang="en-US" altLang="zh-CN">
                <a:sym typeface="+mn-ea"/>
              </a:rPr>
              <a:t>3.</a:t>
            </a:r>
            <a:r>
              <a:rPr lang="zh-CN" altLang="en-US">
                <a:sym typeface="+mn-ea"/>
              </a:rPr>
              <a:t>中国龙和西方龙的区别</a:t>
            </a:r>
            <a:endParaRPr lang="zh-CN" altLang="en-US"/>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3" name="对象 2"/>
          <p:cNvGraphicFramePr/>
          <p:nvPr/>
        </p:nvGraphicFramePr>
        <p:xfrm>
          <a:off x="6713220" y="741045"/>
          <a:ext cx="5242560" cy="5253355"/>
        </p:xfrm>
        <a:graphic>
          <a:graphicData uri="http://schemas.openxmlformats.org/presentationml/2006/ole">
            <mc:AlternateContent xmlns:mc="http://schemas.openxmlformats.org/markup-compatibility/2006">
              <mc:Choice xmlns:v="urn:schemas-microsoft-com:vml" Requires="v">
                <p:oleObj spid="_x0000_s4" name="" r:id="rId1" imgW="4838700" imgH="4770120" progId="Paint.Picture">
                  <p:embed/>
                </p:oleObj>
              </mc:Choice>
              <mc:Fallback>
                <p:oleObj name="" r:id="rId1" imgW="4838700" imgH="4770120" progId="Paint.Picture">
                  <p:embed/>
                  <p:pic>
                    <p:nvPicPr>
                      <p:cNvPr id="0" name="图片 3"/>
                      <p:cNvPicPr/>
                      <p:nvPr/>
                    </p:nvPicPr>
                    <p:blipFill>
                      <a:blip r:embed="rId2"/>
                      <a:stretch>
                        <a:fillRect/>
                      </a:stretch>
                    </p:blipFill>
                    <p:spPr>
                      <a:xfrm>
                        <a:off x="6713220" y="741045"/>
                        <a:ext cx="5242560" cy="5253355"/>
                      </a:xfrm>
                      <a:prstGeom prst="rect">
                        <a:avLst/>
                      </a:prstGeom>
                    </p:spPr>
                  </p:pic>
                </p:oleObj>
              </mc:Fallback>
            </mc:AlternateContent>
          </a:graphicData>
        </a:graphic>
      </p:graphicFrame>
      <p:pic>
        <p:nvPicPr>
          <p:cNvPr id="7" name="图片 6"/>
          <p:cNvPicPr>
            <a:picLocks noChangeAspect="1"/>
          </p:cNvPicPr>
          <p:nvPr/>
        </p:nvPicPr>
        <p:blipFill>
          <a:blip r:embed="rId3"/>
          <a:stretch>
            <a:fillRect/>
          </a:stretch>
        </p:blipFill>
        <p:spPr>
          <a:xfrm>
            <a:off x="3604895" y="2336800"/>
            <a:ext cx="3002280" cy="3657600"/>
          </a:xfrm>
          <a:prstGeom prst="rect">
            <a:avLst/>
          </a:prstGeom>
        </p:spPr>
      </p:pic>
      <p:sp>
        <p:nvSpPr>
          <p:cNvPr id="2" name="文本框 1"/>
          <p:cNvSpPr txBox="1"/>
          <p:nvPr/>
        </p:nvSpPr>
        <p:spPr>
          <a:xfrm>
            <a:off x="4121785" y="5994400"/>
            <a:ext cx="1799590" cy="368300"/>
          </a:xfrm>
          <a:prstGeom prst="rect">
            <a:avLst/>
          </a:prstGeom>
          <a:noFill/>
        </p:spPr>
        <p:txBody>
          <a:bodyPr wrap="square" rtlCol="0" anchor="t">
            <a:spAutoFit/>
          </a:bodyPr>
          <a:p>
            <a:r>
              <a:rPr lang="en-US" altLang="zh-CN"/>
              <a:t>T</a:t>
            </a:r>
            <a:r>
              <a:rPr lang="zh-CN" altLang="en-US"/>
              <a:t>otem </a:t>
            </a:r>
            <a:r>
              <a:rPr lang="en-US" altLang="zh-CN"/>
              <a:t>of China</a:t>
            </a:r>
            <a:endParaRPr lang="en-US" altLang="zh-CN"/>
          </a:p>
        </p:txBody>
      </p:sp>
      <p:pic>
        <p:nvPicPr>
          <p:cNvPr id="5" name="图片 4"/>
          <p:cNvPicPr>
            <a:picLocks noChangeAspect="1"/>
          </p:cNvPicPr>
          <p:nvPr/>
        </p:nvPicPr>
        <p:blipFill>
          <a:blip r:embed="rId4"/>
          <a:srcRect r="20953"/>
          <a:stretch>
            <a:fillRect/>
          </a:stretch>
        </p:blipFill>
        <p:spPr>
          <a:xfrm>
            <a:off x="0" y="635"/>
            <a:ext cx="3329940"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3" name="对象 2"/>
          <p:cNvGraphicFramePr/>
          <p:nvPr/>
        </p:nvGraphicFramePr>
        <p:xfrm>
          <a:off x="0" y="0"/>
          <a:ext cx="12192000" cy="6857365"/>
        </p:xfrm>
        <a:graphic>
          <a:graphicData uri="http://schemas.openxmlformats.org/presentationml/2006/ole">
            <mc:AlternateContent xmlns:mc="http://schemas.openxmlformats.org/markup-compatibility/2006">
              <mc:Choice xmlns:v="urn:schemas-microsoft-com:vml" Requires="v">
                <p:oleObj spid="_x0000_s4" name="" r:id="rId1" imgW="1487170" imgH="11650980" progId="Paint.Picture">
                  <p:embed/>
                </p:oleObj>
              </mc:Choice>
              <mc:Fallback>
                <p:oleObj name="" r:id="rId1" imgW="1487170" imgH="11650980" progId="Paint.Picture">
                  <p:embed/>
                  <p:pic>
                    <p:nvPicPr>
                      <p:cNvPr id="0" name="图片 3"/>
                      <p:cNvPicPr/>
                      <p:nvPr/>
                    </p:nvPicPr>
                    <p:blipFill>
                      <a:blip r:embed="rId2"/>
                      <a:stretch>
                        <a:fillRect/>
                      </a:stretch>
                    </p:blipFill>
                    <p:spPr>
                      <a:xfrm>
                        <a:off x="0" y="0"/>
                        <a:ext cx="12192000" cy="6857365"/>
                      </a:xfrm>
                      <a:prstGeom prst="rect">
                        <a:avLst/>
                      </a:prstGeom>
                    </p:spPr>
                  </p:pic>
                </p:oleObj>
              </mc:Fallback>
            </mc:AlternateContent>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25604"/>
          <a:stretch>
            <a:fillRect/>
          </a:stretch>
        </p:blipFill>
        <p:spPr>
          <a:xfrm>
            <a:off x="880745" y="927100"/>
            <a:ext cx="6679565" cy="5449570"/>
          </a:xfrm>
          <a:prstGeom prst="rect">
            <a:avLst/>
          </a:prstGeom>
        </p:spPr>
      </p:pic>
      <p:pic>
        <p:nvPicPr>
          <p:cNvPr id="4" name="图片 3" descr="b273e9a28f5bd41ab82cbeae2f0c88ebe"/>
          <p:cNvPicPr>
            <a:picLocks noChangeAspect="1"/>
          </p:cNvPicPr>
          <p:nvPr/>
        </p:nvPicPr>
        <p:blipFill>
          <a:blip r:embed="rId2"/>
          <a:stretch>
            <a:fillRect/>
          </a:stretch>
        </p:blipFill>
        <p:spPr>
          <a:xfrm>
            <a:off x="8625205" y="3005455"/>
            <a:ext cx="2700655" cy="2700655"/>
          </a:xfrm>
          <a:prstGeom prst="rect">
            <a:avLst/>
          </a:prstGeom>
        </p:spPr>
      </p:pic>
      <p:pic>
        <p:nvPicPr>
          <p:cNvPr id="5" name="图片 4"/>
          <p:cNvPicPr>
            <a:picLocks noChangeAspect="1"/>
          </p:cNvPicPr>
          <p:nvPr/>
        </p:nvPicPr>
        <p:blipFill>
          <a:blip r:embed="rId3"/>
          <a:stretch>
            <a:fillRect/>
          </a:stretch>
        </p:blipFill>
        <p:spPr>
          <a:xfrm>
            <a:off x="8975725" y="1838960"/>
            <a:ext cx="2120900" cy="1166495"/>
          </a:xfrm>
          <a:prstGeom prst="rect">
            <a:avLst/>
          </a:prstGeom>
        </p:spPr>
      </p:pic>
      <p:pic>
        <p:nvPicPr>
          <p:cNvPr id="3073" name="图片 51203" descr="11267342_094244179111_2"/>
          <p:cNvPicPr>
            <a:picLocks noChangeAspect="1"/>
          </p:cNvPicPr>
          <p:nvPr/>
        </p:nvPicPr>
        <p:blipFill>
          <a:blip r:embed="rId4">
            <a:clrChange>
              <a:clrFrom>
                <a:srgbClr val="FFFFFF"/>
              </a:clrFrom>
              <a:clrTo>
                <a:srgbClr val="FFFFFF">
                  <a:alpha val="0"/>
                </a:srgbClr>
              </a:clrTo>
            </a:clrChange>
          </a:blip>
          <a:srcRect b="6369"/>
          <a:stretch>
            <a:fillRect/>
          </a:stretch>
        </p:blipFill>
        <p:spPr>
          <a:xfrm>
            <a:off x="9120505" y="5706110"/>
            <a:ext cx="1976120" cy="1049655"/>
          </a:xfrm>
          <a:prstGeom prst="rect">
            <a:avLst/>
          </a:prstGeom>
          <a:noFill/>
          <a:ln w="9525">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rcRect l="21528" r="21736"/>
          <a:stretch>
            <a:fillRect/>
          </a:stretch>
        </p:blipFill>
        <p:spPr>
          <a:xfrm>
            <a:off x="1400175" y="2998470"/>
            <a:ext cx="2593975" cy="2948940"/>
          </a:xfrm>
          <a:prstGeom prst="rect">
            <a:avLst/>
          </a:prstGeom>
        </p:spPr>
      </p:pic>
      <p:pic>
        <p:nvPicPr>
          <p:cNvPr id="3073" name="图片 51203" descr="11267342_094244179111_2"/>
          <p:cNvPicPr>
            <a:picLocks noChangeAspect="1"/>
          </p:cNvPicPr>
          <p:nvPr/>
        </p:nvPicPr>
        <p:blipFill>
          <a:blip r:embed="rId2">
            <a:clrChange>
              <a:clrFrom>
                <a:srgbClr val="FFFFFF"/>
              </a:clrFrom>
              <a:clrTo>
                <a:srgbClr val="FFFFFF">
                  <a:alpha val="0"/>
                </a:srgbClr>
              </a:clrTo>
            </a:clrChange>
          </a:blip>
          <a:srcRect b="6369"/>
          <a:stretch>
            <a:fillRect/>
          </a:stretch>
        </p:blipFill>
        <p:spPr>
          <a:xfrm>
            <a:off x="4654550" y="584835"/>
            <a:ext cx="5890260" cy="3128645"/>
          </a:xfrm>
          <a:prstGeom prst="rect">
            <a:avLst/>
          </a:prstGeom>
          <a:noFill/>
          <a:ln w="9525">
            <a:noFill/>
          </a:ln>
        </p:spPr>
      </p:pic>
      <p:sp>
        <p:nvSpPr>
          <p:cNvPr id="4" name="文本框 3"/>
          <p:cNvSpPr txBox="1"/>
          <p:nvPr/>
        </p:nvSpPr>
        <p:spPr>
          <a:xfrm>
            <a:off x="4805680" y="5216525"/>
            <a:ext cx="6840220" cy="368300"/>
          </a:xfrm>
          <a:prstGeom prst="rect">
            <a:avLst/>
          </a:prstGeom>
          <a:noFill/>
        </p:spPr>
        <p:txBody>
          <a:bodyPr wrap="square" rtlCol="0" anchor="t">
            <a:spAutoFit/>
          </a:bodyPr>
          <a:p>
            <a:r>
              <a:rPr lang="zh-CN" altLang="en-US"/>
              <a:t>Chinese are proud of been called "descendants of </a:t>
            </a:r>
            <a:r>
              <a:rPr lang="en-US" altLang="zh-CN"/>
              <a:t>the dragon</a:t>
            </a:r>
            <a:r>
              <a:rPr lang="zh-CN" altLang="en-US"/>
              <a:t>"</a:t>
            </a:r>
            <a:endParaRPr lang="zh-CN"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t="6443" b="7711"/>
          <a:stretch>
            <a:fillRect/>
          </a:stretch>
        </p:blipFill>
        <p:spPr>
          <a:xfrm>
            <a:off x="746125" y="820420"/>
            <a:ext cx="10539730" cy="50895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16920" r="12028"/>
          <a:stretch>
            <a:fillRect/>
          </a:stretch>
        </p:blipFill>
        <p:spPr>
          <a:xfrm>
            <a:off x="2543175" y="481965"/>
            <a:ext cx="7105015" cy="562483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941195" y="1588135"/>
            <a:ext cx="4890770" cy="3475990"/>
          </a:xfrm>
          <a:prstGeom prst="rect">
            <a:avLst/>
          </a:prstGeom>
        </p:spPr>
      </p:pic>
      <p:pic>
        <p:nvPicPr>
          <p:cNvPr id="3" name="图片 2"/>
          <p:cNvPicPr>
            <a:picLocks noChangeAspect="1"/>
          </p:cNvPicPr>
          <p:nvPr/>
        </p:nvPicPr>
        <p:blipFill>
          <a:blip r:embed="rId2"/>
          <a:stretch>
            <a:fillRect/>
          </a:stretch>
        </p:blipFill>
        <p:spPr>
          <a:xfrm>
            <a:off x="8167370" y="1484630"/>
            <a:ext cx="2833370" cy="328866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073" name="图片 51203" descr="11267342_094244179111_2"/>
          <p:cNvPicPr>
            <a:picLocks noChangeAspect="1"/>
          </p:cNvPicPr>
          <p:nvPr/>
        </p:nvPicPr>
        <p:blipFill>
          <a:blip r:embed="rId1">
            <a:clrChange>
              <a:clrFrom>
                <a:srgbClr val="FFFFFF"/>
              </a:clrFrom>
              <a:clrTo>
                <a:srgbClr val="FFFFFF">
                  <a:alpha val="0"/>
                </a:srgbClr>
              </a:clrTo>
            </a:clrChange>
          </a:blip>
          <a:srcRect b="6369"/>
          <a:stretch>
            <a:fillRect/>
          </a:stretch>
        </p:blipFill>
        <p:spPr>
          <a:xfrm>
            <a:off x="3759200" y="1139190"/>
            <a:ext cx="8124190" cy="4314825"/>
          </a:xfrm>
          <a:prstGeom prst="rect">
            <a:avLst/>
          </a:prstGeom>
          <a:noFill/>
          <a:ln w="9525">
            <a:noFill/>
          </a:ln>
        </p:spPr>
      </p:pic>
      <p:sp>
        <p:nvSpPr>
          <p:cNvPr id="16387" name="文本框 1"/>
          <p:cNvSpPr txBox="1"/>
          <p:nvPr/>
        </p:nvSpPr>
        <p:spPr>
          <a:xfrm>
            <a:off x="5374323" y="6115685"/>
            <a:ext cx="6146800" cy="369888"/>
          </a:xfrm>
          <a:prstGeom prst="rect">
            <a:avLst/>
          </a:prstGeom>
          <a:noFill/>
          <a:ln w="9525">
            <a:noFill/>
          </a:ln>
        </p:spPr>
        <p:txBody>
          <a:bodyPr wrap="none" anchor="t">
            <a:spAutoFit/>
          </a:bodyPr>
          <a:p>
            <a:r>
              <a:rPr lang="en-US" altLang="zh-CN" dirty="0">
                <a:latin typeface="Arial" panose="020B0604020202020204" pitchFamily="34" charset="0"/>
                <a:ea typeface="宋体" panose="02010600030101010101" pitchFamily="2" charset="-122"/>
              </a:rPr>
              <a:t>The Chinese Loong looks like a combination of </a:t>
            </a:r>
            <a:r>
              <a:rPr lang="en-US" altLang="zh-CN" dirty="0">
                <a:solidFill>
                  <a:srgbClr val="FF0000"/>
                </a:solidFill>
                <a:latin typeface="Arial" panose="020B0604020202020204" pitchFamily="34" charset="0"/>
                <a:ea typeface="宋体" panose="02010600030101010101" pitchFamily="2" charset="-122"/>
              </a:rPr>
              <a:t>9</a:t>
            </a:r>
            <a:r>
              <a:rPr lang="en-US" altLang="zh-CN" dirty="0">
                <a:solidFill>
                  <a:schemeClr val="tx2"/>
                </a:solidFill>
                <a:latin typeface="Arial" panose="020B0604020202020204" pitchFamily="34" charset="0"/>
                <a:ea typeface="宋体" panose="02010600030101010101" pitchFamily="2" charset="-122"/>
              </a:rPr>
              <a:t> </a:t>
            </a:r>
            <a:r>
              <a:rPr lang="en-US" altLang="zh-CN" dirty="0">
                <a:latin typeface="Arial" panose="020B0604020202020204" pitchFamily="34" charset="0"/>
                <a:ea typeface="宋体" panose="02010600030101010101" pitchFamily="2" charset="-122"/>
              </a:rPr>
              <a:t>animals. </a:t>
            </a:r>
            <a:endParaRPr lang="zh-CN" altLang="en-US" dirty="0">
              <a:latin typeface="Arial" panose="020B0604020202020204" pitchFamily="34" charset="0"/>
              <a:ea typeface="宋体" panose="02010600030101010101" pitchFamily="2" charset="-122"/>
            </a:endParaRPr>
          </a:p>
        </p:txBody>
      </p:sp>
      <p:graphicFrame>
        <p:nvGraphicFramePr>
          <p:cNvPr id="2" name="表格 1"/>
          <p:cNvGraphicFramePr/>
          <p:nvPr>
            <p:custDataLst>
              <p:tags r:id="rId2"/>
            </p:custDataLst>
          </p:nvPr>
        </p:nvGraphicFramePr>
        <p:xfrm>
          <a:off x="198755" y="185420"/>
          <a:ext cx="3280410" cy="6486525"/>
        </p:xfrm>
        <a:graphic>
          <a:graphicData uri="http://schemas.openxmlformats.org/drawingml/2006/table">
            <a:tbl>
              <a:tblPr firstRow="1" bandRow="1">
                <a:tableStyleId>{5C22544A-7EE6-4342-B048-85BDC9FD1C3A}</a:tableStyleId>
              </a:tblPr>
              <a:tblGrid>
                <a:gridCol w="1640205"/>
                <a:gridCol w="1640205"/>
              </a:tblGrid>
              <a:tr h="720725">
                <a:tc>
                  <a:txBody>
                    <a:bodyPr/>
                    <a:p>
                      <a:pPr algn="l">
                        <a:buClrTx/>
                        <a:buSzTx/>
                        <a:buFontTx/>
                        <a:buNone/>
                      </a:pPr>
                      <a:r>
                        <a:rPr lang="en-US" altLang="zh-CN" sz="2800" b="0" dirty="0">
                          <a:solidFill>
                            <a:schemeClr val="tx2"/>
                          </a:solidFill>
                          <a:latin typeface="微软雅黑" panose="020B0503020204020204" charset="-122"/>
                          <a:ea typeface="微软雅黑" panose="020B0503020204020204" charset="-122"/>
                          <a:sym typeface="+mn-ea"/>
                        </a:rPr>
                        <a:t>body</a:t>
                      </a:r>
                      <a:endParaRPr lang="en-US" altLang="zh-CN" sz="2800" b="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solidFill>
                            <a:schemeClr val="tx1"/>
                          </a:solidFill>
                          <a:latin typeface="方正楷体拼音字库01" panose="03000509000000000000" charset="-122"/>
                          <a:ea typeface="方正楷体拼音字库01" panose="03000509000000000000" charset="-122"/>
                        </a:rPr>
                        <a:t>蛇</a:t>
                      </a:r>
                      <a:endParaRPr lang="zh-CN" altLang="en-US" sz="4000">
                        <a:solidFill>
                          <a:schemeClr val="tx1"/>
                        </a:solidFill>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head</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骆驼</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nose</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狗</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eyes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虾</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horn</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鹿</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ears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牛</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mane</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狮子</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scales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金鱼</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r h="720725">
                <a:tc>
                  <a:txBody>
                    <a:bodyPr/>
                    <a:p>
                      <a:pPr>
                        <a:buNone/>
                      </a:pPr>
                      <a:r>
                        <a:rPr lang="en-US" altLang="zh-CN" sz="2800" dirty="0">
                          <a:solidFill>
                            <a:schemeClr val="tx2"/>
                          </a:solidFill>
                          <a:latin typeface="微软雅黑" panose="020B0503020204020204" charset="-122"/>
                          <a:ea typeface="微软雅黑" panose="020B0503020204020204" charset="-122"/>
                          <a:sym typeface="+mn-ea"/>
                        </a:rPr>
                        <a:t>claws</a:t>
                      </a:r>
                      <a:endParaRPr lang="en-US" altLang="zh-CN" sz="2800" dirty="0">
                        <a:solidFill>
                          <a:schemeClr val="tx2"/>
                        </a:solidFill>
                        <a:latin typeface="微软雅黑" panose="020B0503020204020204" charset="-122"/>
                        <a:ea typeface="微软雅黑" panose="020B0503020204020204" charset="-122"/>
                        <a:sym typeface="+mn-ea"/>
                      </a:endParaRPr>
                    </a:p>
                  </a:txBody>
                  <a:tcPr>
                    <a:solidFill>
                      <a:schemeClr val="bg2"/>
                    </a:solidFill>
                  </a:tcPr>
                </a:tc>
                <a:tc>
                  <a:txBody>
                    <a:bodyPr/>
                    <a:p>
                      <a:pPr>
                        <a:buNone/>
                      </a:pPr>
                      <a:r>
                        <a:rPr lang="zh-CN" altLang="en-US" sz="4000">
                          <a:latin typeface="方正楷体拼音字库01" panose="03000509000000000000" charset="-122"/>
                          <a:ea typeface="方正楷体拼音字库01" panose="03000509000000000000" charset="-122"/>
                        </a:rPr>
                        <a:t>鹰</a:t>
                      </a:r>
                      <a:endParaRPr lang="zh-CN" altLang="en-US" sz="4000">
                        <a:latin typeface="方正楷体拼音字库01" panose="03000509000000000000" charset="-122"/>
                        <a:ea typeface="方正楷体拼音字库01" panose="03000509000000000000" charset="-122"/>
                      </a:endParaRPr>
                    </a:p>
                  </a:txBody>
                  <a:tcPr>
                    <a:solidFill>
                      <a:schemeClr val="bg2"/>
                    </a:solidFill>
                  </a:tcPr>
                </a:tc>
              </a:tr>
            </a:tbl>
          </a:graphicData>
        </a:graphic>
      </p:graphicFrame>
      <p:sp>
        <p:nvSpPr>
          <p:cNvPr id="3" name="文本框 2"/>
          <p:cNvSpPr txBox="1"/>
          <p:nvPr/>
        </p:nvSpPr>
        <p:spPr>
          <a:xfrm>
            <a:off x="9799955" y="374015"/>
            <a:ext cx="2144395" cy="368300"/>
          </a:xfrm>
          <a:prstGeom prst="rect">
            <a:avLst/>
          </a:prstGeom>
          <a:noFill/>
        </p:spPr>
        <p:txBody>
          <a:bodyPr wrap="square" rtlCol="0" anchor="t">
            <a:spAutoFit/>
          </a:bodyPr>
          <a:p>
            <a:r>
              <a:rPr lang="zh-CN" altLang="en-US"/>
              <a:t>Mythical </a:t>
            </a:r>
            <a:r>
              <a:rPr lang="en-US" altLang="zh-CN"/>
              <a:t>C</a:t>
            </a:r>
            <a:r>
              <a:rPr lang="zh-CN" altLang="en-US"/>
              <a:t>reature</a:t>
            </a:r>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121" name="图片 48134" descr="5c47fc3a1c847bd214cecb2c"/>
          <p:cNvPicPr>
            <a:picLocks noChangeAspect="1"/>
          </p:cNvPicPr>
          <p:nvPr/>
        </p:nvPicPr>
        <p:blipFill>
          <a:blip r:embed="rId1"/>
          <a:stretch>
            <a:fillRect/>
          </a:stretch>
        </p:blipFill>
        <p:spPr>
          <a:xfrm>
            <a:off x="5473700" y="859155"/>
            <a:ext cx="6301740" cy="5894705"/>
          </a:xfrm>
          <a:prstGeom prst="rect">
            <a:avLst/>
          </a:prstGeom>
          <a:noFill/>
          <a:ln w="9525">
            <a:noFill/>
          </a:ln>
        </p:spPr>
      </p:pic>
      <p:pic>
        <p:nvPicPr>
          <p:cNvPr id="5122" name="图片 48135" descr="4b1810d9607f4e18d1164eb2"/>
          <p:cNvPicPr>
            <a:picLocks noChangeAspect="1"/>
          </p:cNvPicPr>
          <p:nvPr/>
        </p:nvPicPr>
        <p:blipFill>
          <a:blip r:embed="rId2"/>
          <a:stretch>
            <a:fillRect/>
          </a:stretch>
        </p:blipFill>
        <p:spPr>
          <a:xfrm>
            <a:off x="420370" y="1116330"/>
            <a:ext cx="5274945" cy="5073650"/>
          </a:xfrm>
          <a:prstGeom prst="rect">
            <a:avLst/>
          </a:prstGeom>
          <a:noFill/>
          <a:ln w="9525">
            <a:noFill/>
          </a:ln>
        </p:spPr>
      </p:pic>
      <p:sp>
        <p:nvSpPr>
          <p:cNvPr id="5125" name="Text Box 2"/>
          <p:cNvSpPr txBox="1"/>
          <p:nvPr/>
        </p:nvSpPr>
        <p:spPr>
          <a:xfrm>
            <a:off x="3300095" y="274955"/>
            <a:ext cx="5327650" cy="584200"/>
          </a:xfrm>
          <a:prstGeom prst="rect">
            <a:avLst/>
          </a:prstGeom>
          <a:solidFill>
            <a:srgbClr val="FFFFFF"/>
          </a:solidFill>
          <a:ln w="9525" cap="flat" cmpd="sng">
            <a:solidFill>
              <a:schemeClr val="bg1"/>
            </a:solidFill>
            <a:prstDash val="solid"/>
            <a:miter/>
            <a:headEnd type="none" w="med" len="med"/>
            <a:tailEnd type="none" w="med" len="med"/>
          </a:ln>
        </p:spPr>
        <p:txBody>
          <a:bodyPr anchor="t">
            <a:spAutoFit/>
          </a:bodyPr>
          <a:p>
            <a:pPr eaLnBrk="0" hangingPunct="0"/>
            <a:r>
              <a:rPr lang="en-GB" altLang="zh-CN" sz="3200" dirty="0">
                <a:solidFill>
                  <a:srgbClr val="FFAA54"/>
                </a:solidFill>
                <a:latin typeface="Arial" panose="020B0604020202020204" pitchFamily="34" charset="0"/>
                <a:ea typeface="宋体" panose="02010600030101010101" pitchFamily="2" charset="-122"/>
              </a:rPr>
              <a:t>Similarities</a:t>
            </a:r>
            <a:r>
              <a:rPr lang="en-GB" altLang="zh-CN" sz="3200" dirty="0">
                <a:latin typeface="Arial" panose="020B0604020202020204" pitchFamily="34" charset="0"/>
                <a:ea typeface="宋体" panose="02010600030101010101" pitchFamily="2" charset="-122"/>
              </a:rPr>
              <a:t> </a:t>
            </a:r>
            <a:r>
              <a:rPr lang="en-GB" altLang="zh-CN" sz="3200" dirty="0">
                <a:solidFill>
                  <a:srgbClr val="92D050"/>
                </a:solidFill>
                <a:latin typeface="Arial" panose="020B0604020202020204" pitchFamily="34" charset="0"/>
                <a:ea typeface="宋体" panose="02010600030101010101" pitchFamily="2" charset="-122"/>
              </a:rPr>
              <a:t>and</a:t>
            </a:r>
            <a:r>
              <a:rPr lang="en-GB" altLang="zh-CN" sz="3200" dirty="0">
                <a:latin typeface="Arial" panose="020B0604020202020204" pitchFamily="34" charset="0"/>
                <a:ea typeface="宋体" panose="02010600030101010101" pitchFamily="2" charset="-122"/>
              </a:rPr>
              <a:t> differences</a:t>
            </a:r>
            <a:endParaRPr lang="en-GB" altLang="zh-CN" sz="3200" dirty="0">
              <a:latin typeface="Arial" panose="020B0604020202020204" pitchFamily="34" charset="0"/>
              <a:ea typeface="宋体" panose="02010600030101010101" pitchFamily="2" charset="-12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455295" y="920750"/>
            <a:ext cx="10664190" cy="3692525"/>
          </a:xfrm>
          <a:prstGeom prst="rect">
            <a:avLst/>
          </a:prstGeom>
          <a:noFill/>
        </p:spPr>
        <p:txBody>
          <a:bodyPr wrap="square" rtlCol="0" anchor="t">
            <a:spAutoFit/>
          </a:bodyPr>
          <a:p>
            <a:r>
              <a:rPr lang="zh-CN" altLang="en-US"/>
              <a:t>They traditionally symbolize potent and auspicious powers, particularly control over water, rainfall, typhoons, and floods. The dragon is also a symbol of power, strength, and good luck for people who are worthy of it in East Asian culture. During the days of Imperial China, the Emperor of China usually used the dragon as a symbol of his imperial strength and power.[1]</a:t>
            </a:r>
            <a:endParaRPr lang="zh-CN" altLang="en-US"/>
          </a:p>
          <a:p>
            <a:endParaRPr lang="zh-CN" altLang="en-US"/>
          </a:p>
          <a:p>
            <a:endParaRPr lang="zh-CN" altLang="en-US"/>
          </a:p>
          <a:p>
            <a:r>
              <a:rPr lang="zh-CN" altLang="en-US"/>
              <a:t>Dragon stone relief, between flights of steps in the Forbidden City.</a:t>
            </a:r>
            <a:endParaRPr lang="zh-CN" altLang="en-US"/>
          </a:p>
          <a:p>
            <a:endParaRPr lang="zh-CN" altLang="en-US"/>
          </a:p>
          <a:p>
            <a:r>
              <a:rPr lang="zh-CN" altLang="en-US"/>
              <a:t>Portrait of the Yongle Emperor wearing a dragon robe</a:t>
            </a:r>
            <a:endParaRPr lang="zh-CN" altLang="en-US"/>
          </a:p>
          <a:p>
            <a:r>
              <a:rPr lang="zh-CN" altLang="en-US"/>
              <a:t>In Chinese culture, excellent and outstanding people are compared to a dragon, while incapable people with no achievements are compared to other, disesteemed creatures, such as a worm. A number of Chinese proverbs and idioms feature references to a dragon, such as "Hoping one's son will become a dragon" (simplified Chinese: 望子成龙; traditional Chinese: 望子成龍; pinyin: wàng zǐ chéng lóng).</a:t>
            </a:r>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1224915" y="945515"/>
            <a:ext cx="3766820" cy="368300"/>
          </a:xfrm>
          <a:prstGeom prst="rect">
            <a:avLst/>
          </a:prstGeom>
          <a:noFill/>
        </p:spPr>
        <p:txBody>
          <a:bodyPr wrap="square" rtlCol="0" anchor="t">
            <a:spAutoFit/>
          </a:bodyPr>
          <a:p>
            <a:r>
              <a:rPr lang="zh-CN" altLang="en-US"/>
              <a:t>Ruler of weather and water</a:t>
            </a:r>
            <a:endParaRPr lang="zh-CN" altLang="en-US"/>
          </a:p>
        </p:txBody>
      </p:sp>
      <p:sp>
        <p:nvSpPr>
          <p:cNvPr id="4" name="文本框 3"/>
          <p:cNvSpPr txBox="1"/>
          <p:nvPr/>
        </p:nvSpPr>
        <p:spPr>
          <a:xfrm>
            <a:off x="1306195" y="1685925"/>
            <a:ext cx="3756660" cy="368300"/>
          </a:xfrm>
          <a:prstGeom prst="rect">
            <a:avLst/>
          </a:prstGeom>
          <a:noFill/>
        </p:spPr>
        <p:txBody>
          <a:bodyPr wrap="square" rtlCol="0" anchor="t">
            <a:spAutoFit/>
          </a:bodyPr>
          <a:p>
            <a:r>
              <a:rPr lang="zh-CN" altLang="en-US"/>
              <a:t>Symbol of imperial authority</a:t>
            </a:r>
            <a:endParaRPr lang="zh-CN" altLang="en-US"/>
          </a:p>
        </p:txBody>
      </p:sp>
      <p:sp>
        <p:nvSpPr>
          <p:cNvPr id="5" name="文本框 4"/>
          <p:cNvSpPr txBox="1"/>
          <p:nvPr/>
        </p:nvSpPr>
        <p:spPr>
          <a:xfrm>
            <a:off x="1397635" y="2484120"/>
            <a:ext cx="2540000" cy="368300"/>
          </a:xfrm>
          <a:prstGeom prst="rect">
            <a:avLst/>
          </a:prstGeom>
          <a:noFill/>
        </p:spPr>
        <p:txBody>
          <a:bodyPr wrap="square" rtlCol="0" anchor="t">
            <a:spAutoFit/>
          </a:bodyPr>
          <a:p>
            <a:r>
              <a:rPr lang="zh-CN" altLang="en-US"/>
              <a:t>Cultural references</a:t>
            </a:r>
            <a:endParaRPr lang="zh-CN" altLang="en-US"/>
          </a:p>
        </p:txBody>
      </p:sp>
      <p:sp>
        <p:nvSpPr>
          <p:cNvPr id="6" name="文本框 5"/>
          <p:cNvSpPr txBox="1"/>
          <p:nvPr/>
        </p:nvSpPr>
        <p:spPr>
          <a:xfrm>
            <a:off x="4991735" y="2423160"/>
            <a:ext cx="3614420" cy="1476375"/>
          </a:xfrm>
          <a:prstGeom prst="rect">
            <a:avLst/>
          </a:prstGeom>
          <a:noFill/>
        </p:spPr>
        <p:txBody>
          <a:bodyPr wrap="square" rtlCol="0" anchor="t">
            <a:spAutoFit/>
          </a:bodyPr>
          <a:p>
            <a:r>
              <a:rPr lang="zh-CN" altLang="en-US"/>
              <a:t>Number nine</a:t>
            </a:r>
            <a:endParaRPr lang="zh-CN" altLang="en-US"/>
          </a:p>
          <a:p>
            <a:r>
              <a:rPr lang="zh-CN" altLang="en-US"/>
              <a:t>Chinese zodiac</a:t>
            </a:r>
            <a:endParaRPr lang="zh-CN" altLang="en-US"/>
          </a:p>
          <a:p>
            <a:r>
              <a:rPr lang="zh-CN" altLang="en-US"/>
              <a:t>Dragonboat racing</a:t>
            </a:r>
            <a:endParaRPr lang="zh-CN" altLang="en-US"/>
          </a:p>
          <a:p>
            <a:r>
              <a:rPr lang="zh-CN" altLang="en-US"/>
              <a:t>Dragon dancing</a:t>
            </a:r>
            <a:endParaRPr lang="zh-CN" altLang="en-US"/>
          </a:p>
          <a:p>
            <a:r>
              <a:rPr lang="zh-CN" altLang="en-US"/>
              <a:t>Dragon and Fenghuang</a:t>
            </a:r>
            <a:endParaRPr lang="zh-CN" altLang="en-US"/>
          </a:p>
        </p:txBody>
      </p:sp>
      <p:sp>
        <p:nvSpPr>
          <p:cNvPr id="7" name="文本框 6"/>
          <p:cNvSpPr txBox="1"/>
          <p:nvPr/>
        </p:nvSpPr>
        <p:spPr>
          <a:xfrm>
            <a:off x="1306195" y="4726305"/>
            <a:ext cx="2540000" cy="368300"/>
          </a:xfrm>
          <a:prstGeom prst="rect">
            <a:avLst/>
          </a:prstGeom>
          <a:noFill/>
        </p:spPr>
        <p:txBody>
          <a:bodyPr wrap="square" rtlCol="0" anchor="t">
            <a:spAutoFit/>
          </a:bodyPr>
          <a:p>
            <a:r>
              <a:rPr lang="zh-CN" altLang="en-US"/>
              <a:t>In popular culture</a:t>
            </a:r>
            <a:endParaRPr lang="zh-CN"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442210" y="1865630"/>
            <a:ext cx="2540000" cy="368300"/>
          </a:xfrm>
          <a:prstGeom prst="rect">
            <a:avLst/>
          </a:prstGeom>
          <a:noFill/>
        </p:spPr>
        <p:txBody>
          <a:bodyPr wrap="square" rtlCol="0" anchor="t">
            <a:spAutoFit/>
          </a:bodyPr>
          <a:p>
            <a:r>
              <a:rPr lang="zh-CN" altLang="en-US"/>
              <a:t>Chinese mythology</a:t>
            </a:r>
            <a:endParaRPr lang="zh-CN" altLang="en-US"/>
          </a:p>
        </p:txBody>
      </p:sp>
      <p:sp>
        <p:nvSpPr>
          <p:cNvPr id="3" name="文本框 2"/>
          <p:cNvSpPr txBox="1"/>
          <p:nvPr/>
        </p:nvSpPr>
        <p:spPr>
          <a:xfrm>
            <a:off x="5323205" y="1155700"/>
            <a:ext cx="4070985" cy="1014730"/>
          </a:xfrm>
          <a:prstGeom prst="rect">
            <a:avLst/>
          </a:prstGeom>
          <a:noFill/>
        </p:spPr>
        <p:txBody>
          <a:bodyPr wrap="square" rtlCol="0" anchor="t">
            <a:spAutoFit/>
          </a:bodyPr>
          <a:p>
            <a:r>
              <a:rPr lang="zh-CN" altLang="en-US" sz="6000">
                <a:latin typeface="方正楷体拼音字库01" panose="03000509000000000000" charset="-122"/>
                <a:ea typeface="方正楷体拼音字库01" panose="03000509000000000000" charset="-122"/>
              </a:rPr>
              <a:t>中国神话</a:t>
            </a:r>
            <a:endParaRPr lang="zh-CN" altLang="en-US" sz="6000">
              <a:latin typeface="方正楷体拼音字库01" panose="03000509000000000000" charset="-122"/>
              <a:ea typeface="方正楷体拼音字库01" panose="03000509000000000000" charset="-12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rcRect l="20400" r="1218" b="70586"/>
          <a:stretch>
            <a:fillRect/>
          </a:stretch>
        </p:blipFill>
        <p:spPr>
          <a:xfrm>
            <a:off x="2070735" y="2894965"/>
            <a:ext cx="7846695" cy="161734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tretch>
            <a:fillRect/>
          </a:stretch>
        </p:blipFill>
        <p:spPr>
          <a:xfrm>
            <a:off x="2451100" y="636905"/>
            <a:ext cx="7289165" cy="488061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56210" y="765175"/>
            <a:ext cx="4299585" cy="5509260"/>
          </a:xfrm>
          <a:prstGeom prst="rect">
            <a:avLst/>
          </a:prstGeom>
        </p:spPr>
      </p:pic>
      <p:sp>
        <p:nvSpPr>
          <p:cNvPr id="3" name="文本框 2"/>
          <p:cNvSpPr txBox="1"/>
          <p:nvPr/>
        </p:nvSpPr>
        <p:spPr>
          <a:xfrm>
            <a:off x="3707130" y="1821180"/>
            <a:ext cx="2540000" cy="922020"/>
          </a:xfrm>
          <a:prstGeom prst="rect">
            <a:avLst/>
          </a:prstGeom>
          <a:noFill/>
        </p:spPr>
        <p:txBody>
          <a:bodyPr wrap="square" rtlCol="0" anchor="t">
            <a:spAutoFit/>
          </a:bodyPr>
          <a:p>
            <a:r>
              <a:rPr lang="zh-CN" altLang="en-US"/>
              <a:t>Emperor of China</a:t>
            </a:r>
            <a:endParaRPr lang="zh-CN" altLang="en-US"/>
          </a:p>
          <a:p>
            <a:r>
              <a:rPr lang="zh-CN" altLang="en-US"/>
              <a:t>皇帝</a:t>
            </a:r>
            <a:endParaRPr lang="zh-CN" altLang="en-US"/>
          </a:p>
          <a:p>
            <a:r>
              <a:rPr lang="zh-CN" altLang="en-US"/>
              <a:t>Huángdì</a:t>
            </a:r>
            <a:endParaRPr lang="zh-CN" altLang="en-US"/>
          </a:p>
        </p:txBody>
      </p:sp>
      <p:sp>
        <p:nvSpPr>
          <p:cNvPr id="4" name="文本框 3"/>
          <p:cNvSpPr txBox="1"/>
          <p:nvPr/>
        </p:nvSpPr>
        <p:spPr>
          <a:xfrm>
            <a:off x="3858895" y="3444875"/>
            <a:ext cx="2540000" cy="1753235"/>
          </a:xfrm>
          <a:prstGeom prst="rect">
            <a:avLst/>
          </a:prstGeom>
          <a:noFill/>
        </p:spPr>
        <p:txBody>
          <a:bodyPr wrap="square" rtlCol="0" anchor="t">
            <a:spAutoFit/>
          </a:bodyPr>
          <a:p>
            <a:r>
              <a:rPr lang="zh-CN" altLang="en-US"/>
              <a:t>A painting of Qin Shi Huangdi, who was the first Emperor of China and introduced the title huangdi for emperorship</a:t>
            </a:r>
            <a:endParaRPr lang="zh-CN" altLang="en-US"/>
          </a:p>
        </p:txBody>
      </p:sp>
      <p:pic>
        <p:nvPicPr>
          <p:cNvPr id="5" name="图片 4"/>
          <p:cNvPicPr>
            <a:picLocks noChangeAspect="1"/>
          </p:cNvPicPr>
          <p:nvPr/>
        </p:nvPicPr>
        <p:blipFill>
          <a:blip r:embed="rId2"/>
          <a:stretch>
            <a:fillRect/>
          </a:stretch>
        </p:blipFill>
        <p:spPr>
          <a:xfrm>
            <a:off x="6723380" y="397510"/>
            <a:ext cx="2745740" cy="5876925"/>
          </a:xfrm>
          <a:prstGeom prst="rect">
            <a:avLst/>
          </a:prstGeom>
        </p:spPr>
      </p:pic>
      <p:sp>
        <p:nvSpPr>
          <p:cNvPr id="6" name="文本框 5"/>
          <p:cNvSpPr txBox="1"/>
          <p:nvPr/>
        </p:nvSpPr>
        <p:spPr>
          <a:xfrm>
            <a:off x="9582785" y="2522855"/>
            <a:ext cx="2540000" cy="922020"/>
          </a:xfrm>
          <a:prstGeom prst="rect">
            <a:avLst/>
          </a:prstGeom>
          <a:noFill/>
        </p:spPr>
        <p:txBody>
          <a:bodyPr wrap="square" rtlCol="0" anchor="t">
            <a:spAutoFit/>
          </a:bodyPr>
          <a:p>
            <a:r>
              <a:rPr lang="zh-CN" altLang="en-US"/>
              <a:t>The Emperor Taizong of Tang in a regal garb of the Tang dynasty</a:t>
            </a:r>
            <a:endParaRPr lang="zh-CN"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134745" y="604520"/>
            <a:ext cx="4705985" cy="5648325"/>
          </a:xfrm>
          <a:prstGeom prst="rect">
            <a:avLst/>
          </a:prstGeom>
        </p:spPr>
      </p:pic>
      <p:pic>
        <p:nvPicPr>
          <p:cNvPr id="3" name="图片 2"/>
          <p:cNvPicPr>
            <a:picLocks noChangeAspect="1"/>
          </p:cNvPicPr>
          <p:nvPr/>
        </p:nvPicPr>
        <p:blipFill>
          <a:blip r:embed="rId2"/>
          <a:stretch>
            <a:fillRect/>
          </a:stretch>
        </p:blipFill>
        <p:spPr>
          <a:xfrm>
            <a:off x="6964045" y="713740"/>
            <a:ext cx="3751580" cy="3766185"/>
          </a:xfrm>
          <a:prstGeom prst="rect">
            <a:avLst/>
          </a:prstGeom>
        </p:spPr>
      </p:pic>
      <p:sp>
        <p:nvSpPr>
          <p:cNvPr id="4" name="文本框 3"/>
          <p:cNvSpPr txBox="1"/>
          <p:nvPr/>
        </p:nvSpPr>
        <p:spPr>
          <a:xfrm>
            <a:off x="7569835" y="4631690"/>
            <a:ext cx="2540000" cy="922020"/>
          </a:xfrm>
          <a:prstGeom prst="rect">
            <a:avLst/>
          </a:prstGeom>
          <a:noFill/>
        </p:spPr>
        <p:txBody>
          <a:bodyPr wrap="square" rtlCol="0" anchor="t">
            <a:spAutoFit/>
          </a:bodyPr>
          <a:p>
            <a:r>
              <a:rPr lang="zh-CN" altLang="en-US"/>
              <a:t>Dragons chasing flaming pearl, Qing dynasty</a:t>
            </a:r>
            <a:endParaRPr lang="zh-CN"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tretch>
            <a:fillRect/>
          </a:stretch>
        </p:blipFill>
        <p:spPr>
          <a:xfrm>
            <a:off x="6428740" y="370205"/>
            <a:ext cx="3865245" cy="6117590"/>
          </a:xfrm>
          <a:prstGeom prst="rect">
            <a:avLst/>
          </a:prstGeom>
        </p:spPr>
      </p:pic>
      <p:sp>
        <p:nvSpPr>
          <p:cNvPr id="4" name="文本框 3"/>
          <p:cNvSpPr txBox="1"/>
          <p:nvPr/>
        </p:nvSpPr>
        <p:spPr>
          <a:xfrm>
            <a:off x="10293985" y="3448050"/>
            <a:ext cx="1789430" cy="1198880"/>
          </a:xfrm>
          <a:prstGeom prst="rect">
            <a:avLst/>
          </a:prstGeom>
          <a:noFill/>
        </p:spPr>
        <p:txBody>
          <a:bodyPr wrap="square" rtlCol="0" anchor="t">
            <a:spAutoFit/>
          </a:bodyPr>
          <a:p>
            <a:r>
              <a:rPr lang="zh-CN" altLang="en-US"/>
              <a:t>The Kangxi Emperor, in the garb of the Qing dynasty</a:t>
            </a:r>
            <a:endParaRPr lang="zh-CN" altLang="en-US"/>
          </a:p>
        </p:txBody>
      </p:sp>
      <p:pic>
        <p:nvPicPr>
          <p:cNvPr id="5" name="图片 4"/>
          <p:cNvPicPr>
            <a:picLocks noChangeAspect="1"/>
          </p:cNvPicPr>
          <p:nvPr/>
        </p:nvPicPr>
        <p:blipFill>
          <a:blip r:embed="rId2"/>
          <a:stretch>
            <a:fillRect/>
          </a:stretch>
        </p:blipFill>
        <p:spPr>
          <a:xfrm>
            <a:off x="480060" y="3575685"/>
            <a:ext cx="3178810" cy="2118995"/>
          </a:xfrm>
          <a:prstGeom prst="rect">
            <a:avLst/>
          </a:prstGeom>
        </p:spPr>
      </p:pic>
      <p:sp>
        <p:nvSpPr>
          <p:cNvPr id="6" name="文本框 5"/>
          <p:cNvSpPr txBox="1"/>
          <p:nvPr/>
        </p:nvSpPr>
        <p:spPr>
          <a:xfrm>
            <a:off x="1221105" y="5842635"/>
            <a:ext cx="2540000" cy="645160"/>
          </a:xfrm>
          <a:prstGeom prst="rect">
            <a:avLst/>
          </a:prstGeom>
          <a:noFill/>
        </p:spPr>
        <p:txBody>
          <a:bodyPr wrap="square" rtlCol="0" anchor="t">
            <a:spAutoFit/>
          </a:bodyPr>
          <a:p>
            <a:r>
              <a:rPr lang="zh-CN" altLang="en-US"/>
              <a:t>Flag of the Qing dynasty, 1889–1912</a:t>
            </a:r>
            <a:endParaRPr lang="zh-CN" altLang="en-US"/>
          </a:p>
        </p:txBody>
      </p:sp>
      <p:sp>
        <p:nvSpPr>
          <p:cNvPr id="8" name="文本框 7"/>
          <p:cNvSpPr txBox="1"/>
          <p:nvPr/>
        </p:nvSpPr>
        <p:spPr>
          <a:xfrm>
            <a:off x="1428115" y="466090"/>
            <a:ext cx="2540000" cy="368300"/>
          </a:xfrm>
          <a:prstGeom prst="rect">
            <a:avLst/>
          </a:prstGeom>
          <a:noFill/>
        </p:spPr>
        <p:txBody>
          <a:bodyPr wrap="square" rtlCol="0" anchor="t">
            <a:spAutoFit/>
          </a:bodyPr>
          <a:p>
            <a:r>
              <a:rPr lang="zh-CN" altLang="en-US"/>
              <a:t>State symbol</a:t>
            </a:r>
            <a:endParaRPr lang="zh-CN" altLang="en-US"/>
          </a:p>
        </p:txBody>
      </p:sp>
      <p:sp>
        <p:nvSpPr>
          <p:cNvPr id="9" name="文本框 8"/>
          <p:cNvSpPr txBox="1"/>
          <p:nvPr/>
        </p:nvSpPr>
        <p:spPr>
          <a:xfrm>
            <a:off x="3888740" y="466090"/>
            <a:ext cx="2540000" cy="4246245"/>
          </a:xfrm>
          <a:prstGeom prst="rect">
            <a:avLst/>
          </a:prstGeom>
          <a:noFill/>
        </p:spPr>
        <p:txBody>
          <a:bodyPr wrap="square" rtlCol="0" anchor="t">
            <a:spAutoFit/>
          </a:bodyPr>
          <a:p>
            <a:r>
              <a:rPr lang="zh-CN" altLang="en-US"/>
              <a:t>The dragon was the symbol of the Chinese emperor for many dynasties. During the Qing dynasty, the Azure Dragon was featured on the first Chinese national flag. It featured shortly again on the Twelve Symbols national emblem, which was used during the Republic of China, from 1913 to 1928.</a:t>
            </a:r>
            <a:endParaRPr lang="zh-CN"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6497955" y="1318260"/>
            <a:ext cx="4135120" cy="4787900"/>
          </a:xfrm>
          <a:prstGeom prst="rect">
            <a:avLst/>
          </a:prstGeom>
        </p:spPr>
      </p:pic>
      <p:sp>
        <p:nvSpPr>
          <p:cNvPr id="3" name="文本框 2"/>
          <p:cNvSpPr txBox="1"/>
          <p:nvPr/>
        </p:nvSpPr>
        <p:spPr>
          <a:xfrm>
            <a:off x="6581775" y="720725"/>
            <a:ext cx="4051300" cy="368300"/>
          </a:xfrm>
          <a:prstGeom prst="rect">
            <a:avLst/>
          </a:prstGeom>
          <a:noFill/>
        </p:spPr>
        <p:txBody>
          <a:bodyPr wrap="square" rtlCol="0" anchor="t">
            <a:spAutoFit/>
          </a:bodyPr>
          <a:p>
            <a:r>
              <a:rPr lang="zh-CN" altLang="en-US"/>
              <a:t>海龍王, British Museum</a:t>
            </a:r>
            <a:endParaRPr lang="zh-CN" altLang="en-US"/>
          </a:p>
        </p:txBody>
      </p:sp>
      <p:sp>
        <p:nvSpPr>
          <p:cNvPr id="4" name="文本框 3"/>
          <p:cNvSpPr txBox="1"/>
          <p:nvPr/>
        </p:nvSpPr>
        <p:spPr>
          <a:xfrm>
            <a:off x="261620" y="336550"/>
            <a:ext cx="5512435" cy="6185535"/>
          </a:xfrm>
          <a:prstGeom prst="rect">
            <a:avLst/>
          </a:prstGeom>
          <a:noFill/>
        </p:spPr>
        <p:txBody>
          <a:bodyPr wrap="square" rtlCol="0" anchor="t">
            <a:spAutoFit/>
          </a:bodyPr>
          <a:p>
            <a:r>
              <a:rPr lang="zh-CN" altLang="en-US"/>
              <a:t>The Dragon King, also known as the Dragon God, is a Chinese </a:t>
            </a:r>
            <a:r>
              <a:rPr lang="zh-CN" altLang="en-US" b="1"/>
              <a:t>water and weather </a:t>
            </a:r>
            <a:r>
              <a:rPr lang="zh-CN" altLang="en-US"/>
              <a:t>god. He is regarded as the dispenser of rain as well as the zoomorphic representation of the yang masculine power of generation.[1] He is the collective personification of the ancient concept of the lóng in Chinese culture. He can take a variety of forms, the most important ones being the cosmological Sihai Longwang (四海龍王 "Dragon King of the Four Seas")[2] who, with the addition of the Yellow Dragon (黃龍 Huánglóng) of Xuanyuan, represent the watery and chthonic forces presided over by the Five Forms of the Highest Deity (五方上帝 Wǔfāng Shàngdì), or their zoomorphic incarnation. One of his epithets is Dragon King of Wells and Springs.[3] The dragon king is the king of the dragons and he also controls all of the creatures in the sea. The dragon king gets his orders from the Jade Emperor.</a:t>
            </a:r>
            <a:endParaRPr lang="zh-CN" altLang="en-US"/>
          </a:p>
          <a:p>
            <a:endParaRPr lang="zh-CN" altLang="en-US"/>
          </a:p>
          <a:p>
            <a:r>
              <a:rPr lang="zh-CN" altLang="en-US"/>
              <a:t>Besides being a water deity, the Dragon God frequently also serves as a territorial tutelary deity, similarly to Tudigong and Houtu.[4]</a:t>
            </a:r>
            <a:endParaRPr lang="zh-CN"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3073400" y="716280"/>
            <a:ext cx="8457565" cy="5424805"/>
          </a:xfrm>
          <a:prstGeom prst="rect">
            <a:avLst/>
          </a:prstGeom>
        </p:spPr>
      </p:pic>
      <p:sp>
        <p:nvSpPr>
          <p:cNvPr id="3" name="文本框 2"/>
          <p:cNvSpPr txBox="1"/>
          <p:nvPr/>
        </p:nvSpPr>
        <p:spPr>
          <a:xfrm>
            <a:off x="210820" y="1541780"/>
            <a:ext cx="2540000" cy="1198880"/>
          </a:xfrm>
          <a:prstGeom prst="rect">
            <a:avLst/>
          </a:prstGeom>
          <a:noFill/>
        </p:spPr>
        <p:txBody>
          <a:bodyPr wrap="square" rtlCol="0" anchor="t">
            <a:spAutoFit/>
          </a:bodyPr>
          <a:p>
            <a:r>
              <a:rPr lang="zh-CN" altLang="en-US"/>
              <a:t>The Dragon Kings of the Four Seas at the Great Temple of Mazu in Tainan.</a:t>
            </a:r>
            <a:endParaRPr lang="zh-CN"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rcRect l="9770" t="5918" r="9932" b="7720"/>
          <a:stretch>
            <a:fillRect/>
          </a:stretch>
        </p:blipFill>
        <p:spPr>
          <a:xfrm>
            <a:off x="838835" y="237490"/>
            <a:ext cx="10175240" cy="615632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354455" y="481330"/>
            <a:ext cx="9867900" cy="557022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1000125" y="261620"/>
            <a:ext cx="9745980" cy="618744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图片 4"/>
          <p:cNvPicPr>
            <a:picLocks noChangeAspect="1"/>
          </p:cNvPicPr>
          <p:nvPr/>
        </p:nvPicPr>
        <p:blipFill>
          <a:blip r:embed="rId1"/>
          <a:stretch>
            <a:fillRect/>
          </a:stretch>
        </p:blipFill>
        <p:spPr>
          <a:xfrm>
            <a:off x="380365" y="45720"/>
            <a:ext cx="8354695" cy="560641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p:cNvPicPr>
            <a:picLocks noChangeAspect="1"/>
          </p:cNvPicPr>
          <p:nvPr/>
        </p:nvPicPr>
        <p:blipFill>
          <a:blip r:embed="rId1"/>
          <a:srcRect b="16502"/>
          <a:stretch>
            <a:fillRect/>
          </a:stretch>
        </p:blipFill>
        <p:spPr>
          <a:xfrm>
            <a:off x="363855" y="252730"/>
            <a:ext cx="5273040" cy="6108065"/>
          </a:xfrm>
          <a:prstGeom prst="rect">
            <a:avLst/>
          </a:prstGeom>
        </p:spPr>
      </p:pic>
      <p:pic>
        <p:nvPicPr>
          <p:cNvPr id="3073" name="图片 51203" descr="11267342_094244179111_2"/>
          <p:cNvPicPr>
            <a:picLocks noChangeAspect="1"/>
          </p:cNvPicPr>
          <p:nvPr/>
        </p:nvPicPr>
        <p:blipFill>
          <a:blip r:embed="rId2">
            <a:clrChange>
              <a:clrFrom>
                <a:srgbClr val="FFFFFF"/>
              </a:clrFrom>
              <a:clrTo>
                <a:srgbClr val="FFFFFF">
                  <a:alpha val="0"/>
                </a:srgbClr>
              </a:clrTo>
            </a:clrChange>
          </a:blip>
          <a:srcRect b="6369"/>
          <a:stretch>
            <a:fillRect/>
          </a:stretch>
        </p:blipFill>
        <p:spPr>
          <a:xfrm>
            <a:off x="6327140" y="3446780"/>
            <a:ext cx="4911090" cy="2528570"/>
          </a:xfrm>
          <a:prstGeom prst="rect">
            <a:avLst/>
          </a:prstGeom>
          <a:noFill/>
          <a:ln w="9525">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7" name="图片 6"/>
          <p:cNvPicPr>
            <a:picLocks noChangeAspect="1"/>
          </p:cNvPicPr>
          <p:nvPr/>
        </p:nvPicPr>
        <p:blipFill>
          <a:blip r:embed="rId1"/>
          <a:stretch>
            <a:fillRect/>
          </a:stretch>
        </p:blipFill>
        <p:spPr>
          <a:xfrm>
            <a:off x="121920" y="464820"/>
            <a:ext cx="11948160" cy="592836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073" name="图片 51203" descr="11267342_094244179111_2"/>
          <p:cNvPicPr>
            <a:picLocks noChangeAspect="1"/>
          </p:cNvPicPr>
          <p:nvPr/>
        </p:nvPicPr>
        <p:blipFill>
          <a:blip r:embed="rId1">
            <a:clrChange>
              <a:clrFrom>
                <a:srgbClr val="FFFFFF"/>
              </a:clrFrom>
              <a:clrTo>
                <a:srgbClr val="FFFFFF">
                  <a:alpha val="0"/>
                </a:srgbClr>
              </a:clrTo>
            </a:clrChange>
          </a:blip>
          <a:srcRect b="6369"/>
          <a:stretch>
            <a:fillRect/>
          </a:stretch>
        </p:blipFill>
        <p:spPr>
          <a:xfrm>
            <a:off x="1792605" y="1628775"/>
            <a:ext cx="9191625" cy="4732020"/>
          </a:xfrm>
          <a:prstGeom prst="rect">
            <a:avLst/>
          </a:prstGeom>
          <a:noFill/>
          <a:ln w="9525">
            <a:noFill/>
          </a:ln>
        </p:spPr>
      </p:pic>
      <p:sp>
        <p:nvSpPr>
          <p:cNvPr id="2" name="文本框 1"/>
          <p:cNvSpPr txBox="1"/>
          <p:nvPr/>
        </p:nvSpPr>
        <p:spPr>
          <a:xfrm>
            <a:off x="2179955" y="313690"/>
            <a:ext cx="7543800" cy="1568450"/>
          </a:xfrm>
          <a:prstGeom prst="rect">
            <a:avLst/>
          </a:prstGeom>
          <a:noFill/>
        </p:spPr>
        <p:txBody>
          <a:bodyPr wrap="none" rtlCol="0" anchor="t">
            <a:spAutoFit/>
          </a:bodyPr>
          <a:p>
            <a:r>
              <a:rPr lang="zh-CN" altLang="en-US" sz="9600" b="1">
                <a:latin typeface="方正楷体拼音字库01" panose="03000509000000000000" charset="-122"/>
                <a:ea typeface="方正楷体拼音字库01" panose="03000509000000000000" charset="-122"/>
                <a:cs typeface="方正楷体拼音字库01" panose="03000509000000000000" charset="-122"/>
                <a:sym typeface="+mn-ea"/>
              </a:rPr>
              <a:t>中国龙 </a:t>
            </a:r>
            <a:r>
              <a:rPr lang="en-US" altLang="zh-CN" sz="9600" b="1">
                <a:latin typeface="方正楷体拼音字库01" panose="03000509000000000000" charset="-122"/>
                <a:ea typeface="方正楷体拼音字库01" panose="03000509000000000000" charset="-122"/>
                <a:cs typeface="方正楷体拼音字库01" panose="03000509000000000000" charset="-122"/>
                <a:sym typeface="+mn-ea"/>
              </a:rPr>
              <a:t>Loong</a:t>
            </a:r>
            <a:endParaRPr lang="en-US" altLang="zh-CN" sz="9600" b="1">
              <a:latin typeface="方正楷体拼音字库01" panose="03000509000000000000" charset="-122"/>
              <a:ea typeface="方正楷体拼音字库01" panose="03000509000000000000" charset="-122"/>
              <a:cs typeface="方正楷体拼音字库01" panose="03000509000000000000" charset="-122"/>
              <a:sym typeface="+mn-ea"/>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121" name="图片 48134" descr="5c47fc3a1c847bd214cecb2c"/>
          <p:cNvPicPr>
            <a:picLocks noChangeAspect="1"/>
          </p:cNvPicPr>
          <p:nvPr/>
        </p:nvPicPr>
        <p:blipFill>
          <a:blip r:embed="rId1"/>
          <a:stretch>
            <a:fillRect/>
          </a:stretch>
        </p:blipFill>
        <p:spPr>
          <a:xfrm>
            <a:off x="5341620" y="178435"/>
            <a:ext cx="6850380" cy="5894705"/>
          </a:xfrm>
          <a:prstGeom prst="rect">
            <a:avLst/>
          </a:prstGeom>
          <a:noFill/>
          <a:ln w="9525">
            <a:noFill/>
          </a:ln>
        </p:spPr>
      </p:pic>
      <p:pic>
        <p:nvPicPr>
          <p:cNvPr id="5122" name="图片 48135" descr="4b1810d9607f4e18d1164eb2"/>
          <p:cNvPicPr>
            <a:picLocks noChangeAspect="1"/>
          </p:cNvPicPr>
          <p:nvPr/>
        </p:nvPicPr>
        <p:blipFill>
          <a:blip r:embed="rId2"/>
          <a:stretch>
            <a:fillRect/>
          </a:stretch>
        </p:blipFill>
        <p:spPr>
          <a:xfrm>
            <a:off x="420370" y="589280"/>
            <a:ext cx="5274945" cy="5073650"/>
          </a:xfrm>
          <a:prstGeom prst="rect">
            <a:avLst/>
          </a:prstGeom>
          <a:noFill/>
          <a:ln w="9525">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850265" y="532765"/>
            <a:ext cx="4705985" cy="5648325"/>
          </a:xfrm>
          <a:prstGeom prst="rect">
            <a:avLst/>
          </a:prstGeom>
        </p:spPr>
      </p:pic>
      <p:pic>
        <p:nvPicPr>
          <p:cNvPr id="3" name="图片 2"/>
          <p:cNvPicPr>
            <a:picLocks noChangeAspect="1"/>
          </p:cNvPicPr>
          <p:nvPr/>
        </p:nvPicPr>
        <p:blipFill>
          <a:blip r:embed="rId2"/>
          <a:stretch>
            <a:fillRect/>
          </a:stretch>
        </p:blipFill>
        <p:spPr>
          <a:xfrm>
            <a:off x="5864225" y="2012315"/>
            <a:ext cx="6130290" cy="416877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9458" name="图片 114693" descr="792193_161059036_2"/>
          <p:cNvPicPr>
            <a:picLocks noChangeAspect="1"/>
          </p:cNvPicPr>
          <p:nvPr/>
        </p:nvPicPr>
        <p:blipFill>
          <a:blip r:embed="rId1"/>
          <a:srcRect b="6514"/>
          <a:stretch>
            <a:fillRect/>
          </a:stretch>
        </p:blipFill>
        <p:spPr>
          <a:xfrm>
            <a:off x="4613275" y="857250"/>
            <a:ext cx="3594100" cy="2520950"/>
          </a:xfrm>
          <a:prstGeom prst="rect">
            <a:avLst/>
          </a:prstGeom>
          <a:noFill/>
          <a:ln w="9525">
            <a:noFill/>
          </a:ln>
        </p:spPr>
      </p:pic>
      <p:pic>
        <p:nvPicPr>
          <p:cNvPr id="19460" name="Picture 3"/>
          <p:cNvPicPr>
            <a:picLocks noChangeAspect="1"/>
          </p:cNvPicPr>
          <p:nvPr/>
        </p:nvPicPr>
        <p:blipFill>
          <a:blip r:embed="rId2"/>
          <a:stretch>
            <a:fillRect/>
          </a:stretch>
        </p:blipFill>
        <p:spPr>
          <a:xfrm>
            <a:off x="448310" y="857250"/>
            <a:ext cx="4017645" cy="5142865"/>
          </a:xfrm>
          <a:prstGeom prst="rect">
            <a:avLst/>
          </a:prstGeom>
          <a:noFill/>
          <a:ln w="9525">
            <a:noFill/>
          </a:ln>
        </p:spPr>
      </p:pic>
      <p:pic>
        <p:nvPicPr>
          <p:cNvPr id="19462" name="Picture 6"/>
          <p:cNvPicPr>
            <a:picLocks noChangeAspect="1"/>
          </p:cNvPicPr>
          <p:nvPr/>
        </p:nvPicPr>
        <p:blipFill>
          <a:blip r:embed="rId3"/>
          <a:srcRect b="3233"/>
          <a:stretch>
            <a:fillRect/>
          </a:stretch>
        </p:blipFill>
        <p:spPr>
          <a:xfrm>
            <a:off x="8336915" y="857250"/>
            <a:ext cx="2601595" cy="2521585"/>
          </a:xfrm>
          <a:prstGeom prst="rect">
            <a:avLst/>
          </a:prstGeom>
          <a:noFill/>
          <a:ln w="9525">
            <a:noFill/>
          </a:ln>
        </p:spPr>
      </p:pic>
      <p:pic>
        <p:nvPicPr>
          <p:cNvPr id="19463" name="Picture 7"/>
          <p:cNvPicPr>
            <a:picLocks noChangeAspect="1"/>
          </p:cNvPicPr>
          <p:nvPr/>
        </p:nvPicPr>
        <p:blipFill>
          <a:blip r:embed="rId4"/>
          <a:stretch>
            <a:fillRect/>
          </a:stretch>
        </p:blipFill>
        <p:spPr>
          <a:xfrm>
            <a:off x="4708525" y="3573780"/>
            <a:ext cx="6229985" cy="2425700"/>
          </a:xfrm>
          <a:prstGeom prst="rect">
            <a:avLst/>
          </a:prstGeom>
          <a:noFill/>
          <a:ln w="9525">
            <a:noFill/>
          </a:ln>
        </p:spPr>
      </p:pic>
      <p:pic>
        <p:nvPicPr>
          <p:cNvPr id="27653" name="Picture 10"/>
          <p:cNvPicPr>
            <a:picLocks noChangeAspect="1"/>
          </p:cNvPicPr>
          <p:nvPr/>
        </p:nvPicPr>
        <p:blipFill>
          <a:blip r:embed="rId5"/>
          <a:stretch>
            <a:fillRect/>
          </a:stretch>
        </p:blipFill>
        <p:spPr>
          <a:xfrm>
            <a:off x="11035030" y="4916170"/>
            <a:ext cx="1082675" cy="1083310"/>
          </a:xfrm>
          <a:prstGeom prst="rect">
            <a:avLst/>
          </a:prstGeom>
          <a:noFill/>
          <a:ln w="9525">
            <a:noFill/>
          </a:ln>
        </p:spPr>
      </p:pic>
      <p:pic>
        <p:nvPicPr>
          <p:cNvPr id="2" name="图片 1"/>
          <p:cNvPicPr>
            <a:picLocks noChangeAspect="1"/>
          </p:cNvPicPr>
          <p:nvPr/>
        </p:nvPicPr>
        <p:blipFill>
          <a:blip r:embed="rId6"/>
          <a:stretch>
            <a:fillRect/>
          </a:stretch>
        </p:blipFill>
        <p:spPr>
          <a:xfrm>
            <a:off x="4140200" y="1747520"/>
            <a:ext cx="3911600" cy="287655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6629" name="Picture 4" descr="龙灯"/>
          <p:cNvPicPr>
            <a:picLocks noChangeAspect="1"/>
          </p:cNvPicPr>
          <p:nvPr/>
        </p:nvPicPr>
        <p:blipFill>
          <a:blip r:embed="rId1"/>
          <a:stretch>
            <a:fillRect/>
          </a:stretch>
        </p:blipFill>
        <p:spPr>
          <a:xfrm>
            <a:off x="1727200" y="292735"/>
            <a:ext cx="7840345" cy="5879465"/>
          </a:xfrm>
          <a:prstGeom prst="rect">
            <a:avLst/>
          </a:prstGeom>
          <a:noFill/>
          <a:ln w="9525">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0724" name="Picture 1"/>
          <p:cNvPicPr>
            <a:picLocks noChangeAspect="1"/>
          </p:cNvPicPr>
          <p:nvPr/>
        </p:nvPicPr>
        <p:blipFill>
          <a:blip r:embed="rId1"/>
          <a:stretch>
            <a:fillRect/>
          </a:stretch>
        </p:blipFill>
        <p:spPr>
          <a:xfrm>
            <a:off x="1612265" y="312420"/>
            <a:ext cx="8727440" cy="6078220"/>
          </a:xfrm>
          <a:prstGeom prst="rect">
            <a:avLst/>
          </a:prstGeom>
          <a:noFill/>
          <a:ln w="9525">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6628" name="Picture 2" descr="2UAN1UTO050H0005"/>
          <p:cNvPicPr>
            <a:picLocks noChangeAspect="1"/>
          </p:cNvPicPr>
          <p:nvPr/>
        </p:nvPicPr>
        <p:blipFill>
          <a:blip r:embed="rId1"/>
          <a:stretch>
            <a:fillRect/>
          </a:stretch>
        </p:blipFill>
        <p:spPr>
          <a:xfrm>
            <a:off x="1549400" y="974725"/>
            <a:ext cx="8786495" cy="4722495"/>
          </a:xfrm>
          <a:prstGeom prst="rect">
            <a:avLst/>
          </a:prstGeom>
          <a:noFill/>
          <a:ln w="9525">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rcRect l="16683" t="5331" r="16786" b="6654"/>
          <a:stretch>
            <a:fillRect/>
          </a:stretch>
        </p:blipFill>
        <p:spPr>
          <a:xfrm>
            <a:off x="1819910" y="246380"/>
            <a:ext cx="8552180" cy="6364605"/>
          </a:xfrm>
          <a:prstGeom prst="rect">
            <a:avLst/>
          </a:prstGeom>
        </p:spPr>
      </p:pic>
    </p:spTree>
  </p:cSld>
  <p:clrMapOvr>
    <a:masterClrMapping/>
  </p:clrMapOvr>
</p:sld>
</file>

<file path=ppt/tags/tag1.xml><?xml version="1.0" encoding="utf-8"?>
<p:tagLst xmlns:p="http://schemas.openxmlformats.org/presentationml/2006/main">
  <p:tag name="KSO_WM_TAG_VERSION" val="1.0"/>
  <p:tag name="KSO_WM_TEMPLATE_CATEGORY" val="custom"/>
  <p:tag name="KSO_WM_TEMPLATE_INDEX" val="20181599"/>
</p:tagLst>
</file>

<file path=ppt/tags/tag2.xml><?xml version="1.0" encoding="utf-8"?>
<p:tagLst xmlns:p="http://schemas.openxmlformats.org/presentationml/2006/main">
  <p:tag name="KSO_WM_TAG_VERSION" val="1.0"/>
  <p:tag name="KSO_WM_TEMPLATE_CATEGORY" val="custom"/>
  <p:tag name="KSO_WM_TEMPLATE_INDEX" val="20181599"/>
</p:tagLst>
</file>

<file path=ppt/tags/tag3.xml><?xml version="1.0" encoding="utf-8"?>
<p:tagLst xmlns:p="http://schemas.openxmlformats.org/presentationml/2006/main">
  <p:tag name="KSO_WM_TAG_VERSION" val="1.0"/>
  <p:tag name="KSO_WM_BEAUTIFY_FLAG" val="#wm#"/>
  <p:tag name="KSO_WM_COMBINE_RELATE_SLIDE_ID" val="background20180969_1"/>
  <p:tag name="KSO_WM_TEMPLATE_CATEGORY" val="custom"/>
  <p:tag name="KSO_WM_TEMPLATE_INDEX" val="20181599"/>
  <p:tag name="KSO_WM_TEMPLATE_SUBCATEGORY" val="combine"/>
  <p:tag name="KSO_WM_TEMPLATE_THUMBS_INDEX" val="1、4、5、6、12、13、18、19"/>
</p:tagLst>
</file>

<file path=ppt/tags/tag4.xml><?xml version="1.0" encoding="utf-8"?>
<p:tagLst xmlns:p="http://schemas.openxmlformats.org/presentationml/2006/main">
  <p:tag name="KSO_WM_UNIT_TABLE_BEAUTIFY" val="smartTable{d51796d0-e487-490a-a5e3-64fc881cd66d}"/>
</p:tagLst>
</file>

<file path=ppt/theme/theme1.xml><?xml version="1.0" encoding="utf-8"?>
<a:theme xmlns:a="http://schemas.openxmlformats.org/drawingml/2006/main" name="1_自定义设计方案">
  <a:themeElements>
    <a:clrScheme name="自定义 68">
      <a:dk1>
        <a:srgbClr val="000000"/>
      </a:dk1>
      <a:lt1>
        <a:srgbClr val="FFFFFF"/>
      </a:lt1>
      <a:dk2>
        <a:srgbClr val="E7658A"/>
      </a:dk2>
      <a:lt2>
        <a:srgbClr val="E7E6E6"/>
      </a:lt2>
      <a:accent1>
        <a:srgbClr val="E7658A"/>
      </a:accent1>
      <a:accent2>
        <a:srgbClr val="54BDB2"/>
      </a:accent2>
      <a:accent3>
        <a:srgbClr val="F5CA44"/>
      </a:accent3>
      <a:accent4>
        <a:srgbClr val="E7658A"/>
      </a:accent4>
      <a:accent5>
        <a:srgbClr val="54BDB2"/>
      </a:accent5>
      <a:accent6>
        <a:srgbClr val="F5CA44"/>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3125</Words>
  <Application>WPS 演示</Application>
  <PresentationFormat>宽屏</PresentationFormat>
  <Paragraphs>102</Paragraphs>
  <Slides>34</Slides>
  <Notes>0</Notes>
  <HiddenSlides>0</HiddenSlides>
  <MMClips>0</MMClips>
  <ScaleCrop>false</ScaleCrop>
  <HeadingPairs>
    <vt:vector size="8" baseType="variant">
      <vt:variant>
        <vt:lpstr>已用的字体</vt:lpstr>
      </vt:variant>
      <vt:variant>
        <vt:i4>8</vt:i4>
      </vt:variant>
      <vt:variant>
        <vt:lpstr>主题</vt:lpstr>
      </vt:variant>
      <vt:variant>
        <vt:i4>1</vt:i4>
      </vt:variant>
      <vt:variant>
        <vt:lpstr>嵌入 OLE 服务器</vt:lpstr>
      </vt:variant>
      <vt:variant>
        <vt:i4>2</vt:i4>
      </vt:variant>
      <vt:variant>
        <vt:lpstr>幻灯片标题</vt:lpstr>
      </vt:variant>
      <vt:variant>
        <vt:i4>34</vt:i4>
      </vt:variant>
    </vt:vector>
  </HeadingPairs>
  <TitlesOfParts>
    <vt:vector size="45" baseType="lpstr">
      <vt:lpstr>Arial</vt:lpstr>
      <vt:lpstr>宋体</vt:lpstr>
      <vt:lpstr>Wingdings</vt:lpstr>
      <vt:lpstr>微软雅黑</vt:lpstr>
      <vt:lpstr>方正楷体拼音字库01</vt:lpstr>
      <vt:lpstr>黑体</vt:lpstr>
      <vt:lpstr>Arial Unicode MS</vt:lpstr>
      <vt:lpstr>Calibri</vt:lpstr>
      <vt:lpstr>1_自定义设计方案</vt:lpstr>
      <vt:lpstr>Paint.Picture</vt:lpstr>
      <vt:lpstr>Paint.Picture</vt:lpstr>
      <vt:lpstr>1.先看看汉字龙。在中国汉字龙和龙的历史都很长。 2.中国人很喜欢龙，我们龙的传人。中国有很多有关龙的神话故事。 2.在中国龙是英雄，是神。2.中国龙的样子：9种动物 3.中国龙和西方龙的区别</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GUO ZHIQING</cp:lastModifiedBy>
  <cp:revision>31</cp:revision>
  <dcterms:created xsi:type="dcterms:W3CDTF">2020-01-17T12:47:00Z</dcterms:created>
  <dcterms:modified xsi:type="dcterms:W3CDTF">2020-03-05T10:20:55Z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2052-11.1.0.9440</vt:lpwstr>
  </property>
</Properties>
</file>