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media/image6.jpg" ContentType="image/jpg"/>
  <Override PartName="/ppt/media/image7.jpg" ContentType="image/jpg"/>
  <Override PartName="/ppt/media/image8.jpg" ContentType="image/jpg"/>
  <Override PartName="/ppt/media/image9.jpg" ContentType="image/jpg"/>
  <Override PartName="/ppt/media/image10.jpg" ContentType="image/jpg"/>
  <Override PartName="/ppt/media/image11.jpg" ContentType="image/jpg"/>
  <Override PartName="/ppt/media/image12.jpg" ContentType="image/jp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38"/>
  </p:notesMasterIdLst>
  <p:sldIdLst>
    <p:sldId id="258" r:id="rId6"/>
    <p:sldId id="397" r:id="rId7"/>
    <p:sldId id="659" r:id="rId8"/>
    <p:sldId id="617" r:id="rId9"/>
    <p:sldId id="660" r:id="rId10"/>
    <p:sldId id="661" r:id="rId11"/>
    <p:sldId id="662" r:id="rId12"/>
    <p:sldId id="663" r:id="rId13"/>
    <p:sldId id="664" r:id="rId14"/>
    <p:sldId id="665" r:id="rId15"/>
    <p:sldId id="666" r:id="rId16"/>
    <p:sldId id="268" r:id="rId17"/>
    <p:sldId id="667" r:id="rId18"/>
    <p:sldId id="668" r:id="rId19"/>
    <p:sldId id="669" r:id="rId20"/>
    <p:sldId id="670" r:id="rId21"/>
    <p:sldId id="671" r:id="rId22"/>
    <p:sldId id="672" r:id="rId23"/>
    <p:sldId id="673" r:id="rId24"/>
    <p:sldId id="674" r:id="rId25"/>
    <p:sldId id="675" r:id="rId26"/>
    <p:sldId id="676" r:id="rId27"/>
    <p:sldId id="677" r:id="rId28"/>
    <p:sldId id="678" r:id="rId29"/>
    <p:sldId id="679" r:id="rId30"/>
    <p:sldId id="680" r:id="rId31"/>
    <p:sldId id="681" r:id="rId32"/>
    <p:sldId id="682" r:id="rId33"/>
    <p:sldId id="683" r:id="rId34"/>
    <p:sldId id="684" r:id="rId35"/>
    <p:sldId id="685" r:id="rId36"/>
    <p:sldId id="658" r:id="rId3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FFCC"/>
    <a:srgbClr val="CCFF99"/>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63" d="100"/>
          <a:sy n="63" d="100"/>
        </p:scale>
        <p:origin x="1428"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283335" y="2757170"/>
            <a:ext cx="8860665" cy="2420750"/>
          </a:xfrm>
        </p:spPr>
        <p:txBody>
          <a:bodyPr rtlCol="0" anchor="t">
            <a:normAutofit/>
          </a:bodyPr>
          <a:lstStyle/>
          <a:p>
            <a:pPr fontAlgn="auto">
              <a:lnSpc>
                <a:spcPct val="120000"/>
              </a:lnSpc>
              <a:spcAft>
                <a:spcPts val="0"/>
              </a:spcAft>
              <a:defRPr/>
            </a:pPr>
            <a:r>
              <a:rPr lang="en-US" altLang="en-US" sz="4000" b="1" dirty="0">
                <a:highlight>
                  <a:srgbClr val="FFFF00"/>
                </a:highlight>
              </a:rPr>
              <a:t>Week 5</a:t>
            </a:r>
            <a:br>
              <a:rPr lang="en-US" altLang="en-US" sz="4000" b="1" dirty="0">
                <a:highlight>
                  <a:srgbClr val="FFFF00"/>
                </a:highlight>
              </a:rPr>
            </a:br>
            <a:r>
              <a:rPr lang="en-US" altLang="en-US" sz="4000" b="1" dirty="0">
                <a:highlight>
                  <a:srgbClr val="FFFF00"/>
                </a:highlight>
              </a:rPr>
              <a:t>Teamwork, Leadership and  Management for Projects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FF0000"/>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2239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Understanding how different people  work and communicate</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Teamwork</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Leadership</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Communication</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3918665" y="1393554"/>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Teams</a:t>
            </a:r>
          </a:p>
        </p:txBody>
      </p:sp>
    </p:spTree>
    <p:extLst>
      <p:ext uri="{BB962C8B-B14F-4D97-AF65-F5344CB8AC3E}">
        <p14:creationId xmlns:p14="http://schemas.microsoft.com/office/powerpoint/2010/main" val="3149423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the definition of a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479257" y="834682"/>
            <a:ext cx="8185486" cy="4869431"/>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 team must have two or more members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have meaningful task interdependencies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hold specialized roles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use multiple information sources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hold shared and valued objectives and  goals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are hierarchically organised</a:t>
            </a:r>
          </a:p>
          <a:p>
            <a:pPr marL="0" indent="0">
              <a:buClr>
                <a:srgbClr val="FF0000"/>
              </a:buClr>
              <a:buSzPct val="61000"/>
              <a:buNone/>
            </a:pPr>
            <a:r>
              <a:rPr lang="en-US" sz="2000" dirty="0">
                <a:latin typeface="Arial" panose="020B0604020202020204" pitchFamily="34" charset="0"/>
                <a:cs typeface="Arial" panose="020B0604020202020204" pitchFamily="34" charset="0"/>
              </a:rPr>
              <a:t>			Salas &amp; Cannon-Bowers (1998)</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8904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Teams versus Groups</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What is the difference in the workplace?</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8"/>
            <a:ext cx="8185486" cy="4110804"/>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Teams are formally structured and are pulled together to  serve an organisational need, and are led by an individual with  hierarchical authority/responsibility.</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Groups are informally structured, do not serve any  organisational need, and may be led by anyone.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values and objectives are for the good of the  organisation, whereas group values may not be!</a:t>
            </a:r>
          </a:p>
        </p:txBody>
      </p:sp>
    </p:spTree>
    <p:extLst>
      <p:ext uri="{BB962C8B-B14F-4D97-AF65-F5344CB8AC3E}">
        <p14:creationId xmlns:p14="http://schemas.microsoft.com/office/powerpoint/2010/main" val="2311334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happens in a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7"/>
            <a:ext cx="8185486" cy="4291109"/>
          </a:xfrm>
        </p:spPr>
        <p:txBody>
          <a:bodyPr>
            <a:normAutofit fontScale="92500" lnSpcReduction="10000"/>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Different activities relate to the TASK, PEOPLE, and PROCESS.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b="1" dirty="0">
                <a:latin typeface="Arial" panose="020B0604020202020204" pitchFamily="34" charset="0"/>
                <a:cs typeface="Arial" panose="020B0604020202020204" pitchFamily="34" charset="0"/>
              </a:rPr>
              <a:t>TASK</a:t>
            </a:r>
            <a:r>
              <a:rPr lang="en-US" sz="2000" dirty="0">
                <a:latin typeface="Arial" panose="020B0604020202020204" pitchFamily="34" charset="0"/>
                <a:cs typeface="Arial" panose="020B0604020202020204" pitchFamily="34" charset="0"/>
              </a:rPr>
              <a:t> activities are functional and relate to the task itself. What is the team working towards and are they doing it?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a:t>
            </a:r>
            <a:r>
              <a:rPr lang="en-US" sz="2000" b="1" dirty="0">
                <a:latin typeface="Arial" panose="020B0604020202020204" pitchFamily="34" charset="0"/>
                <a:cs typeface="Arial" panose="020B0604020202020204" pitchFamily="34" charset="0"/>
              </a:rPr>
              <a:t>PEOPLE</a:t>
            </a:r>
            <a:r>
              <a:rPr lang="en-US" sz="2000" dirty="0">
                <a:latin typeface="Arial" panose="020B0604020202020204" pitchFamily="34" charset="0"/>
                <a:cs typeface="Arial" panose="020B0604020202020204" pitchFamily="34" charset="0"/>
              </a:rPr>
              <a:t> involved in completing the task will all have individual needs  as well as those that relate to the team. Some will relate to self esteem or  being accepted by the team, a desire to develop new skills, increase their  security etc.</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a:t>
            </a:r>
            <a:r>
              <a:rPr lang="en-US" sz="2000" b="1" dirty="0">
                <a:latin typeface="Arial" panose="020B0604020202020204" pitchFamily="34" charset="0"/>
                <a:cs typeface="Arial" panose="020B0604020202020204" pitchFamily="34" charset="0"/>
              </a:rPr>
              <a:t>PROCESS</a:t>
            </a:r>
            <a:r>
              <a:rPr lang="en-US" sz="2000" dirty="0">
                <a:latin typeface="Arial" panose="020B0604020202020204" pitchFamily="34" charset="0"/>
                <a:cs typeface="Arial" panose="020B0604020202020204" pitchFamily="34" charset="0"/>
              </a:rPr>
              <a:t> relates to the dynamics of how the team are tackling the  task. It may also explain other things that are going on -the way members  of the group interact and have different approaches to problems.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3065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theory on how a Project  Manager forms a Project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7"/>
            <a:ext cx="8185486" cy="4291109"/>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 the skill sets and number of people required</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Select individuals with the correct attitude, who will be  able to work together, or better still, select people you  like and trust!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Remove them from their functional departments  and locate them all together in a “Project Office”</a:t>
            </a: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Tell them what you want and leave them to it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Sit back and watch as the Project is delivered and revel in the  glory of it all</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7929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reality?</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36614" y="637313"/>
            <a:ext cx="8558004" cy="4765960"/>
          </a:xfrm>
        </p:spPr>
        <p:txBody>
          <a:bodyPr>
            <a:normAutofit lnSpcReduction="10000"/>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 your resource needs and accept you’ll probably  only get about 50% of this!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Request, through functional managers, the individuals  you would like for your project (the best ones, and  the ones you like)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Receive the ones that nobody likes, generally  because the functional managers don’t like you!</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Accept that the “team” cannot be located in one office, because none of the members likes each other</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Babysit and spoon feed for the entire duration of the  project, whilst worrying about your future!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51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are teams structured?</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02983" y="762004"/>
            <a:ext cx="8558004" cy="4765960"/>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Balanced matrix - Project Manager shares delivery  responsibility with functional managers, who  control the resource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 or secondment matrix - personnel are  assigned by functional managers, who also  provide technical expertise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 team - dedicated resource, no functional  management input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3702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Problems within groups</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147144" y="914404"/>
            <a:ext cx="4023073" cy="4835232"/>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Bringing together a number of  people with different  personalities, skills, experiences  and opinions to form a team can  affect their ability to achieve a  common goal.</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Problems can arise from the  social interaction between  members or through poor team  management. Some of the main  factors affecting the group  performance are:</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4862944" y="914403"/>
            <a:ext cx="4225637" cy="418406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Domination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Quiet members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Distractions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Over-management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Personality clashes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Unclear roles and responsibilities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Communication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clarity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Time 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background knowledge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size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resources</a:t>
            </a:r>
          </a:p>
        </p:txBody>
      </p:sp>
    </p:spTree>
    <p:extLst>
      <p:ext uri="{BB962C8B-B14F-4D97-AF65-F5344CB8AC3E}">
        <p14:creationId xmlns:p14="http://schemas.microsoft.com/office/powerpoint/2010/main" val="1937675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Do you recognise any of these  problems from your own  experience of teams?</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648689" y="1118017"/>
            <a:ext cx="4225637" cy="418406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Domination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Quiet members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Distractions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Over-management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Personality clashes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Unclear roles and responsibilities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Communication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clarity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Time 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background knowledge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size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resources</a:t>
            </a:r>
          </a:p>
        </p:txBody>
      </p:sp>
    </p:spTree>
    <p:extLst>
      <p:ext uri="{BB962C8B-B14F-4D97-AF65-F5344CB8AC3E}">
        <p14:creationId xmlns:p14="http://schemas.microsoft.com/office/powerpoint/2010/main" val="2479500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85531" y="990347"/>
            <a:ext cx="448841" cy="3166110"/>
          </a:xfrm>
          <a:prstGeom prst="rect">
            <a:avLst/>
          </a:prstGeom>
        </p:spPr>
        <p:txBody>
          <a:bodyPr vert="vert270" wrap="square" lIns="0" tIns="0" rIns="0" bIns="0" rtlCol="0">
            <a:spAutoFit/>
          </a:bodyPr>
          <a:lstStyle/>
          <a:p>
            <a:pPr marL="19050">
              <a:lnSpc>
                <a:spcPts val="3465"/>
              </a:lnSpc>
            </a:pPr>
            <a:r>
              <a:rPr sz="3000" b="1" spc="-8" dirty="0">
                <a:solidFill>
                  <a:srgbClr val="FFFFFF"/>
                </a:solidFill>
                <a:latin typeface="Arial"/>
                <a:cs typeface="Arial"/>
              </a:rPr>
              <a:t>Managing</a:t>
            </a:r>
            <a:r>
              <a:rPr sz="3000" b="1" spc="-98" dirty="0">
                <a:solidFill>
                  <a:srgbClr val="FFFFFF"/>
                </a:solidFill>
                <a:latin typeface="Arial"/>
                <a:cs typeface="Arial"/>
              </a:rPr>
              <a:t> </a:t>
            </a:r>
            <a:r>
              <a:rPr sz="3000" b="1" spc="-8" dirty="0">
                <a:solidFill>
                  <a:srgbClr val="FFFFFF"/>
                </a:solidFill>
                <a:latin typeface="Arial"/>
                <a:cs typeface="Arial"/>
              </a:rPr>
              <a:t>People</a:t>
            </a:r>
            <a:endParaRPr sz="3000">
              <a:latin typeface="Arial"/>
              <a:cs typeface="Arial"/>
            </a:endParaRPr>
          </a:p>
        </p:txBody>
      </p:sp>
      <p:sp>
        <p:nvSpPr>
          <p:cNvPr id="3" name="object 3"/>
          <p:cNvSpPr txBox="1"/>
          <p:nvPr/>
        </p:nvSpPr>
        <p:spPr>
          <a:xfrm>
            <a:off x="480792" y="1383602"/>
            <a:ext cx="2327407" cy="2348079"/>
          </a:xfrm>
          <a:prstGeom prst="rect">
            <a:avLst/>
          </a:prstGeom>
        </p:spPr>
        <p:txBody>
          <a:bodyPr vert="horz" wrap="square" lIns="0" tIns="41910" rIns="0" bIns="0" rtlCol="0">
            <a:spAutoFit/>
          </a:bodyPr>
          <a:lstStyle/>
          <a:p>
            <a:pPr marL="360997" indent="-342900">
              <a:spcBef>
                <a:spcPts val="330"/>
              </a:spcBef>
              <a:buClr>
                <a:srgbClr val="FF0000"/>
              </a:buClr>
              <a:buSzPct val="58000"/>
              <a:buFont typeface="Wingdings" panose="05000000000000000000" pitchFamily="2" charset="2"/>
              <a:buChar char="Ø"/>
              <a:tabLst>
                <a:tab pos="212408" algn="l"/>
              </a:tabLst>
            </a:pPr>
            <a:r>
              <a:rPr sz="2400" spc="-15" dirty="0">
                <a:cs typeface="Arial" panose="020B0604020202020204" pitchFamily="34" charset="0"/>
              </a:rPr>
              <a:t>Forming</a:t>
            </a:r>
            <a:endParaRPr sz="2400" dirty="0">
              <a:cs typeface="Arial" panose="020B0604020202020204" pitchFamily="34" charset="0"/>
            </a:endParaRPr>
          </a:p>
          <a:p>
            <a:pPr marL="364807" indent="-342900">
              <a:spcBef>
                <a:spcPts val="180"/>
              </a:spcBef>
              <a:buClr>
                <a:srgbClr val="FF0000"/>
              </a:buClr>
              <a:buSzPct val="58000"/>
              <a:buFont typeface="Wingdings" panose="05000000000000000000" pitchFamily="2" charset="2"/>
              <a:buChar char="Ø"/>
              <a:tabLst>
                <a:tab pos="215265" algn="l"/>
              </a:tabLst>
            </a:pPr>
            <a:r>
              <a:rPr sz="2400" spc="-15" dirty="0">
                <a:cs typeface="Arial" panose="020B0604020202020204" pitchFamily="34" charset="0"/>
              </a:rPr>
              <a:t>Storming</a:t>
            </a:r>
            <a:endParaRPr sz="2400" dirty="0">
              <a:cs typeface="Arial" panose="020B0604020202020204" pitchFamily="34" charset="0"/>
            </a:endParaRPr>
          </a:p>
          <a:p>
            <a:pPr marL="366712" indent="-342900">
              <a:spcBef>
                <a:spcPts val="300"/>
              </a:spcBef>
              <a:buClr>
                <a:srgbClr val="FF0000"/>
              </a:buClr>
              <a:buSzPct val="58000"/>
              <a:buFont typeface="Wingdings" panose="05000000000000000000" pitchFamily="2" charset="2"/>
              <a:buChar char="Ø"/>
              <a:tabLst>
                <a:tab pos="217170" algn="l"/>
              </a:tabLst>
            </a:pPr>
            <a:r>
              <a:rPr sz="2400" spc="-8" dirty="0">
                <a:cs typeface="Arial" panose="020B0604020202020204" pitchFamily="34" charset="0"/>
              </a:rPr>
              <a:t>Norming</a:t>
            </a:r>
            <a:endParaRPr sz="2400" dirty="0">
              <a:cs typeface="Arial" panose="020B0604020202020204" pitchFamily="34" charset="0"/>
            </a:endParaRPr>
          </a:p>
          <a:p>
            <a:pPr marL="366712" indent="-342900">
              <a:spcBef>
                <a:spcPts val="98"/>
              </a:spcBef>
              <a:buClr>
                <a:srgbClr val="FF0000"/>
              </a:buClr>
              <a:buSzPct val="58000"/>
              <a:buFont typeface="Wingdings" panose="05000000000000000000" pitchFamily="2" charset="2"/>
              <a:buChar char="Ø"/>
              <a:tabLst>
                <a:tab pos="217170" algn="l"/>
              </a:tabLst>
            </a:pPr>
            <a:r>
              <a:rPr sz="2400" spc="-23" dirty="0">
                <a:cs typeface="Arial" panose="020B0604020202020204" pitchFamily="34" charset="0"/>
              </a:rPr>
              <a:t>Performing</a:t>
            </a:r>
            <a:endParaRPr sz="2400" dirty="0">
              <a:cs typeface="Arial" panose="020B0604020202020204" pitchFamily="34" charset="0"/>
            </a:endParaRPr>
          </a:p>
          <a:p>
            <a:pPr marL="342900" marR="7620" indent="-342900">
              <a:spcBef>
                <a:spcPts val="83"/>
              </a:spcBef>
              <a:buClr>
                <a:srgbClr val="FF0000"/>
              </a:buClr>
              <a:buSzPct val="58000"/>
              <a:buFont typeface="Wingdings" panose="05000000000000000000" pitchFamily="2" charset="2"/>
              <a:buChar char="Ø"/>
              <a:tabLst>
                <a:tab pos="221933" algn="l"/>
              </a:tabLst>
            </a:pPr>
            <a:r>
              <a:rPr sz="2400" spc="-8" dirty="0">
                <a:cs typeface="Arial" panose="020B0604020202020204" pitchFamily="34" charset="0"/>
              </a:rPr>
              <a:t>Adjourning  </a:t>
            </a:r>
            <a:r>
              <a:rPr sz="2400" spc="-15" dirty="0">
                <a:cs typeface="Arial" panose="020B0604020202020204" pitchFamily="34" charset="0"/>
              </a:rPr>
              <a:t>(Mourn</a:t>
            </a:r>
            <a:r>
              <a:rPr sz="2400" spc="-23" dirty="0">
                <a:cs typeface="Arial" panose="020B0604020202020204" pitchFamily="34" charset="0"/>
              </a:rPr>
              <a:t>i</a:t>
            </a:r>
            <a:r>
              <a:rPr sz="2400" spc="-15" dirty="0">
                <a:cs typeface="Arial" panose="020B0604020202020204" pitchFamily="34" charset="0"/>
              </a:rPr>
              <a:t>ng)</a:t>
            </a:r>
            <a:endParaRPr sz="2400" dirty="0">
              <a:cs typeface="Arial" panose="020B0604020202020204" pitchFamily="34" charset="0"/>
            </a:endParaRPr>
          </a:p>
        </p:txBody>
      </p:sp>
      <p:sp>
        <p:nvSpPr>
          <p:cNvPr id="4" name="object 4"/>
          <p:cNvSpPr txBox="1"/>
          <p:nvPr/>
        </p:nvSpPr>
        <p:spPr>
          <a:xfrm>
            <a:off x="604005" y="4009339"/>
            <a:ext cx="2126750" cy="327013"/>
          </a:xfrm>
          <a:prstGeom prst="rect">
            <a:avLst/>
          </a:prstGeom>
        </p:spPr>
        <p:txBody>
          <a:bodyPr vert="horz" wrap="square" lIns="0" tIns="19050" rIns="0" bIns="0" rtlCol="0">
            <a:spAutoFit/>
          </a:bodyPr>
          <a:lstStyle/>
          <a:p>
            <a:pPr marL="19050">
              <a:spcBef>
                <a:spcPts val="150"/>
              </a:spcBef>
            </a:pPr>
            <a:r>
              <a:rPr sz="2000" i="1" spc="-15" dirty="0">
                <a:cs typeface="Arial" panose="020B0604020202020204" pitchFamily="34" charset="0"/>
              </a:rPr>
              <a:t>Tuckman</a:t>
            </a:r>
            <a:r>
              <a:rPr sz="2000" i="1" spc="-75" dirty="0">
                <a:cs typeface="Arial" panose="020B0604020202020204" pitchFamily="34" charset="0"/>
              </a:rPr>
              <a:t> </a:t>
            </a:r>
            <a:r>
              <a:rPr sz="2000" i="1" spc="-8" dirty="0">
                <a:cs typeface="Arial" panose="020B0604020202020204" pitchFamily="34" charset="0"/>
              </a:rPr>
              <a:t>(1965)</a:t>
            </a:r>
            <a:endParaRPr sz="2000" dirty="0">
              <a:cs typeface="Arial" panose="020B0604020202020204" pitchFamily="34" charset="0"/>
            </a:endParaRPr>
          </a:p>
        </p:txBody>
      </p:sp>
      <p:sp>
        <p:nvSpPr>
          <p:cNvPr id="5" name="object 5"/>
          <p:cNvSpPr txBox="1">
            <a:spLocks noGrp="1"/>
          </p:cNvSpPr>
          <p:nvPr>
            <p:ph type="title"/>
          </p:nvPr>
        </p:nvSpPr>
        <p:spPr>
          <a:xfrm>
            <a:off x="268514" y="294003"/>
            <a:ext cx="8606971" cy="696344"/>
          </a:xfrm>
          <a:prstGeom prst="rect">
            <a:avLst/>
          </a:prstGeom>
        </p:spPr>
        <p:txBody>
          <a:bodyPr vert="horz" wrap="square" lIns="0" tIns="19050" rIns="0" bIns="0" rtlCol="0" anchor="ctr">
            <a:spAutoFit/>
          </a:bodyPr>
          <a:lstStyle/>
          <a:p>
            <a:pPr marL="19050">
              <a:spcBef>
                <a:spcPts val="150"/>
              </a:spcBef>
            </a:pPr>
            <a:r>
              <a:rPr lang="en-US" altLang="en-US" sz="4400" b="1" dirty="0">
                <a:solidFill>
                  <a:srgbClr val="0070C0"/>
                </a:solidFill>
                <a:latin typeface="Arial" panose="020B0604020202020204" pitchFamily="34" charset="0"/>
                <a:cs typeface="Arial" panose="020B0604020202020204" pitchFamily="34" charset="0"/>
              </a:rPr>
              <a:t>Team formation and life cycle</a:t>
            </a:r>
            <a:endParaRPr spc="-15" dirty="0"/>
          </a:p>
        </p:txBody>
      </p:sp>
      <p:grpSp>
        <p:nvGrpSpPr>
          <p:cNvPr id="6" name="object 6"/>
          <p:cNvGrpSpPr/>
          <p:nvPr/>
        </p:nvGrpSpPr>
        <p:grpSpPr>
          <a:xfrm>
            <a:off x="5739431" y="1380029"/>
            <a:ext cx="1180148" cy="810578"/>
            <a:chOff x="3064287" y="920019"/>
            <a:chExt cx="786765" cy="540385"/>
          </a:xfrm>
        </p:grpSpPr>
        <p:sp>
          <p:nvSpPr>
            <p:cNvPr id="7" name="object 7"/>
            <p:cNvSpPr/>
            <p:nvPr/>
          </p:nvSpPr>
          <p:spPr>
            <a:xfrm>
              <a:off x="3066669" y="922401"/>
              <a:ext cx="781685" cy="535940"/>
            </a:xfrm>
            <a:custGeom>
              <a:avLst/>
              <a:gdLst/>
              <a:ahLst/>
              <a:cxnLst/>
              <a:rect l="l" t="t" r="r" b="b"/>
              <a:pathLst>
                <a:path w="781685" h="535940">
                  <a:moveTo>
                    <a:pt x="561086" y="0"/>
                  </a:moveTo>
                  <a:lnTo>
                    <a:pt x="532764" y="160654"/>
                  </a:lnTo>
                  <a:lnTo>
                    <a:pt x="504598" y="156321"/>
                  </a:lnTo>
                  <a:lnTo>
                    <a:pt x="476313" y="153225"/>
                  </a:lnTo>
                  <a:lnTo>
                    <a:pt x="447932" y="151368"/>
                  </a:lnTo>
                  <a:lnTo>
                    <a:pt x="419481" y="150749"/>
                  </a:lnTo>
                  <a:lnTo>
                    <a:pt x="368557" y="152735"/>
                  </a:lnTo>
                  <a:lnTo>
                    <a:pt x="318207" y="158643"/>
                  </a:lnTo>
                  <a:lnTo>
                    <a:pt x="268647" y="168397"/>
                  </a:lnTo>
                  <a:lnTo>
                    <a:pt x="220094" y="181920"/>
                  </a:lnTo>
                  <a:lnTo>
                    <a:pt x="172763" y="199136"/>
                  </a:lnTo>
                  <a:lnTo>
                    <a:pt x="126873" y="219968"/>
                  </a:lnTo>
                  <a:lnTo>
                    <a:pt x="82637" y="244341"/>
                  </a:lnTo>
                  <a:lnTo>
                    <a:pt x="40274" y="272178"/>
                  </a:lnTo>
                  <a:lnTo>
                    <a:pt x="0" y="303402"/>
                  </a:lnTo>
                  <a:lnTo>
                    <a:pt x="139826" y="470026"/>
                  </a:lnTo>
                  <a:lnTo>
                    <a:pt x="180650" y="439639"/>
                  </a:lnTo>
                  <a:lnTo>
                    <a:pt x="224437" y="414382"/>
                  </a:lnTo>
                  <a:lnTo>
                    <a:pt x="270700" y="394430"/>
                  </a:lnTo>
                  <a:lnTo>
                    <a:pt x="318953" y="379960"/>
                  </a:lnTo>
                  <a:lnTo>
                    <a:pt x="368709" y="371149"/>
                  </a:lnTo>
                  <a:lnTo>
                    <a:pt x="419481" y="368173"/>
                  </a:lnTo>
                  <a:lnTo>
                    <a:pt x="438431" y="368597"/>
                  </a:lnTo>
                  <a:lnTo>
                    <a:pt x="457358" y="369855"/>
                  </a:lnTo>
                  <a:lnTo>
                    <a:pt x="476238" y="371923"/>
                  </a:lnTo>
                  <a:lnTo>
                    <a:pt x="495046" y="374776"/>
                  </a:lnTo>
                  <a:lnTo>
                    <a:pt x="466725" y="535431"/>
                  </a:lnTo>
                  <a:lnTo>
                    <a:pt x="781558" y="314832"/>
                  </a:lnTo>
                  <a:lnTo>
                    <a:pt x="561086" y="0"/>
                  </a:lnTo>
                  <a:close/>
                </a:path>
              </a:pathLst>
            </a:custGeom>
            <a:solidFill>
              <a:srgbClr val="4F81BC"/>
            </a:solidFill>
          </p:spPr>
          <p:txBody>
            <a:bodyPr wrap="square" lIns="0" tIns="0" rIns="0" bIns="0" rtlCol="0"/>
            <a:lstStyle/>
            <a:p>
              <a:endParaRPr/>
            </a:p>
          </p:txBody>
        </p:sp>
        <p:sp>
          <p:nvSpPr>
            <p:cNvPr id="8" name="object 8"/>
            <p:cNvSpPr/>
            <p:nvPr/>
          </p:nvSpPr>
          <p:spPr>
            <a:xfrm>
              <a:off x="3066669" y="922401"/>
              <a:ext cx="781685" cy="535940"/>
            </a:xfrm>
            <a:custGeom>
              <a:avLst/>
              <a:gdLst/>
              <a:ahLst/>
              <a:cxnLst/>
              <a:rect l="l" t="t" r="r" b="b"/>
              <a:pathLst>
                <a:path w="781685" h="535940">
                  <a:moveTo>
                    <a:pt x="495046" y="374776"/>
                  </a:moveTo>
                  <a:lnTo>
                    <a:pt x="476238" y="371923"/>
                  </a:lnTo>
                  <a:lnTo>
                    <a:pt x="457358" y="369855"/>
                  </a:lnTo>
                  <a:lnTo>
                    <a:pt x="438431" y="368597"/>
                  </a:lnTo>
                  <a:lnTo>
                    <a:pt x="419481" y="368173"/>
                  </a:lnTo>
                  <a:lnTo>
                    <a:pt x="368709" y="371149"/>
                  </a:lnTo>
                  <a:lnTo>
                    <a:pt x="318953" y="379960"/>
                  </a:lnTo>
                  <a:lnTo>
                    <a:pt x="270700" y="394430"/>
                  </a:lnTo>
                  <a:lnTo>
                    <a:pt x="224437" y="414382"/>
                  </a:lnTo>
                  <a:lnTo>
                    <a:pt x="180650" y="439639"/>
                  </a:lnTo>
                  <a:lnTo>
                    <a:pt x="139826" y="470026"/>
                  </a:lnTo>
                  <a:lnTo>
                    <a:pt x="0" y="303402"/>
                  </a:lnTo>
                  <a:lnTo>
                    <a:pt x="40274" y="272178"/>
                  </a:lnTo>
                  <a:lnTo>
                    <a:pt x="82637" y="244341"/>
                  </a:lnTo>
                  <a:lnTo>
                    <a:pt x="126873" y="219968"/>
                  </a:lnTo>
                  <a:lnTo>
                    <a:pt x="172763" y="199136"/>
                  </a:lnTo>
                  <a:lnTo>
                    <a:pt x="220094" y="181920"/>
                  </a:lnTo>
                  <a:lnTo>
                    <a:pt x="268647" y="168397"/>
                  </a:lnTo>
                  <a:lnTo>
                    <a:pt x="318207" y="158643"/>
                  </a:lnTo>
                  <a:lnTo>
                    <a:pt x="368557" y="152735"/>
                  </a:lnTo>
                  <a:lnTo>
                    <a:pt x="419481" y="150749"/>
                  </a:lnTo>
                  <a:lnTo>
                    <a:pt x="447932" y="151368"/>
                  </a:lnTo>
                  <a:lnTo>
                    <a:pt x="476313" y="153225"/>
                  </a:lnTo>
                  <a:lnTo>
                    <a:pt x="504598" y="156321"/>
                  </a:lnTo>
                  <a:lnTo>
                    <a:pt x="532764" y="160654"/>
                  </a:lnTo>
                  <a:lnTo>
                    <a:pt x="561086" y="0"/>
                  </a:lnTo>
                  <a:lnTo>
                    <a:pt x="781558" y="314832"/>
                  </a:lnTo>
                  <a:lnTo>
                    <a:pt x="466725" y="535431"/>
                  </a:lnTo>
                  <a:lnTo>
                    <a:pt x="495046" y="374776"/>
                  </a:lnTo>
                  <a:close/>
                </a:path>
              </a:pathLst>
            </a:custGeom>
            <a:ln w="4762">
              <a:solidFill>
                <a:srgbClr val="000000"/>
              </a:solidFill>
            </a:ln>
          </p:spPr>
          <p:txBody>
            <a:bodyPr wrap="square" lIns="0" tIns="0" rIns="0" bIns="0" rtlCol="0"/>
            <a:lstStyle/>
            <a:p>
              <a:endParaRPr/>
            </a:p>
          </p:txBody>
        </p:sp>
      </p:grpSp>
      <p:grpSp>
        <p:nvGrpSpPr>
          <p:cNvPr id="9" name="object 9"/>
          <p:cNvGrpSpPr/>
          <p:nvPr/>
        </p:nvGrpSpPr>
        <p:grpSpPr>
          <a:xfrm>
            <a:off x="6948916" y="2876788"/>
            <a:ext cx="673418" cy="1014413"/>
            <a:chOff x="3870610" y="1917858"/>
            <a:chExt cx="448945" cy="676275"/>
          </a:xfrm>
        </p:grpSpPr>
        <p:sp>
          <p:nvSpPr>
            <p:cNvPr id="10" name="object 10"/>
            <p:cNvSpPr/>
            <p:nvPr/>
          </p:nvSpPr>
          <p:spPr>
            <a:xfrm>
              <a:off x="3872991" y="1920240"/>
              <a:ext cx="444500" cy="671195"/>
            </a:xfrm>
            <a:custGeom>
              <a:avLst/>
              <a:gdLst/>
              <a:ahLst/>
              <a:cxnLst/>
              <a:rect l="l" t="t" r="r" b="b"/>
              <a:pathLst>
                <a:path w="444500" h="671194">
                  <a:moveTo>
                    <a:pt x="434339" y="0"/>
                  </a:moveTo>
                  <a:lnTo>
                    <a:pt x="220217" y="37718"/>
                  </a:lnTo>
                  <a:lnTo>
                    <a:pt x="226063" y="88297"/>
                  </a:lnTo>
                  <a:lnTo>
                    <a:pt x="226003" y="138858"/>
                  </a:lnTo>
                  <a:lnTo>
                    <a:pt x="220122" y="188896"/>
                  </a:lnTo>
                  <a:lnTo>
                    <a:pt x="208505" y="237908"/>
                  </a:lnTo>
                  <a:lnTo>
                    <a:pt x="191237" y="285389"/>
                  </a:lnTo>
                  <a:lnTo>
                    <a:pt x="168401" y="330834"/>
                  </a:lnTo>
                  <a:lnTo>
                    <a:pt x="136844" y="378126"/>
                  </a:lnTo>
                  <a:lnTo>
                    <a:pt x="124967" y="392937"/>
                  </a:lnTo>
                  <a:lnTo>
                    <a:pt x="0" y="288035"/>
                  </a:lnTo>
                  <a:lnTo>
                    <a:pt x="33527" y="671067"/>
                  </a:lnTo>
                  <a:lnTo>
                    <a:pt x="416560" y="637539"/>
                  </a:lnTo>
                  <a:lnTo>
                    <a:pt x="291591" y="532764"/>
                  </a:lnTo>
                  <a:lnTo>
                    <a:pt x="309397" y="510555"/>
                  </a:lnTo>
                  <a:lnTo>
                    <a:pt x="342009" y="463899"/>
                  </a:lnTo>
                  <a:lnTo>
                    <a:pt x="380518" y="394461"/>
                  </a:lnTo>
                  <a:lnTo>
                    <a:pt x="400595" y="347916"/>
                  </a:lnTo>
                  <a:lnTo>
                    <a:pt x="416936" y="300133"/>
                  </a:lnTo>
                  <a:lnTo>
                    <a:pt x="429501" y="251338"/>
                  </a:lnTo>
                  <a:lnTo>
                    <a:pt x="438252" y="201754"/>
                  </a:lnTo>
                  <a:lnTo>
                    <a:pt x="443150" y="151605"/>
                  </a:lnTo>
                  <a:lnTo>
                    <a:pt x="444156" y="101113"/>
                  </a:lnTo>
                  <a:lnTo>
                    <a:pt x="441232" y="50504"/>
                  </a:lnTo>
                  <a:lnTo>
                    <a:pt x="434339" y="0"/>
                  </a:lnTo>
                  <a:close/>
                </a:path>
              </a:pathLst>
            </a:custGeom>
            <a:solidFill>
              <a:srgbClr val="4F81BC"/>
            </a:solidFill>
          </p:spPr>
          <p:txBody>
            <a:bodyPr wrap="square" lIns="0" tIns="0" rIns="0" bIns="0" rtlCol="0"/>
            <a:lstStyle/>
            <a:p>
              <a:endParaRPr/>
            </a:p>
          </p:txBody>
        </p:sp>
        <p:sp>
          <p:nvSpPr>
            <p:cNvPr id="11" name="object 11"/>
            <p:cNvSpPr/>
            <p:nvPr/>
          </p:nvSpPr>
          <p:spPr>
            <a:xfrm>
              <a:off x="3872991" y="1920240"/>
              <a:ext cx="444500" cy="671195"/>
            </a:xfrm>
            <a:custGeom>
              <a:avLst/>
              <a:gdLst/>
              <a:ahLst/>
              <a:cxnLst/>
              <a:rect l="l" t="t" r="r" b="b"/>
              <a:pathLst>
                <a:path w="444500" h="671194">
                  <a:moveTo>
                    <a:pt x="124967" y="392937"/>
                  </a:moveTo>
                  <a:lnTo>
                    <a:pt x="158597" y="347075"/>
                  </a:lnTo>
                  <a:lnTo>
                    <a:pt x="191237" y="285389"/>
                  </a:lnTo>
                  <a:lnTo>
                    <a:pt x="208505" y="237908"/>
                  </a:lnTo>
                  <a:lnTo>
                    <a:pt x="220122" y="188896"/>
                  </a:lnTo>
                  <a:lnTo>
                    <a:pt x="226003" y="138858"/>
                  </a:lnTo>
                  <a:lnTo>
                    <a:pt x="226063" y="88297"/>
                  </a:lnTo>
                  <a:lnTo>
                    <a:pt x="220217" y="37718"/>
                  </a:lnTo>
                  <a:lnTo>
                    <a:pt x="434339" y="0"/>
                  </a:lnTo>
                  <a:lnTo>
                    <a:pt x="441232" y="50504"/>
                  </a:lnTo>
                  <a:lnTo>
                    <a:pt x="444156" y="101113"/>
                  </a:lnTo>
                  <a:lnTo>
                    <a:pt x="443150" y="151605"/>
                  </a:lnTo>
                  <a:lnTo>
                    <a:pt x="438252" y="201754"/>
                  </a:lnTo>
                  <a:lnTo>
                    <a:pt x="429501" y="251338"/>
                  </a:lnTo>
                  <a:lnTo>
                    <a:pt x="416936" y="300133"/>
                  </a:lnTo>
                  <a:lnTo>
                    <a:pt x="400595" y="347916"/>
                  </a:lnTo>
                  <a:lnTo>
                    <a:pt x="380518" y="394461"/>
                  </a:lnTo>
                  <a:lnTo>
                    <a:pt x="356742" y="439546"/>
                  </a:lnTo>
                  <a:lnTo>
                    <a:pt x="326215" y="487584"/>
                  </a:lnTo>
                  <a:lnTo>
                    <a:pt x="291591" y="532764"/>
                  </a:lnTo>
                  <a:lnTo>
                    <a:pt x="416560" y="637539"/>
                  </a:lnTo>
                  <a:lnTo>
                    <a:pt x="33527" y="671067"/>
                  </a:lnTo>
                  <a:lnTo>
                    <a:pt x="0" y="288035"/>
                  </a:lnTo>
                  <a:lnTo>
                    <a:pt x="124967" y="392937"/>
                  </a:lnTo>
                  <a:close/>
                </a:path>
              </a:pathLst>
            </a:custGeom>
            <a:ln w="4762">
              <a:solidFill>
                <a:srgbClr val="000000"/>
              </a:solidFill>
            </a:ln>
          </p:spPr>
          <p:txBody>
            <a:bodyPr wrap="square" lIns="0" tIns="0" rIns="0" bIns="0" rtlCol="0"/>
            <a:lstStyle/>
            <a:p>
              <a:endParaRPr/>
            </a:p>
          </p:txBody>
        </p:sp>
      </p:grpSp>
      <p:grpSp>
        <p:nvGrpSpPr>
          <p:cNvPr id="12" name="object 12"/>
          <p:cNvGrpSpPr/>
          <p:nvPr/>
        </p:nvGrpSpPr>
        <p:grpSpPr>
          <a:xfrm>
            <a:off x="4952285" y="2943844"/>
            <a:ext cx="934403" cy="1031558"/>
            <a:chOff x="2539523" y="1962562"/>
            <a:chExt cx="622935" cy="687705"/>
          </a:xfrm>
        </p:grpSpPr>
        <p:sp>
          <p:nvSpPr>
            <p:cNvPr id="13" name="object 13"/>
            <p:cNvSpPr/>
            <p:nvPr/>
          </p:nvSpPr>
          <p:spPr>
            <a:xfrm>
              <a:off x="2541905" y="1964944"/>
              <a:ext cx="617855" cy="682625"/>
            </a:xfrm>
            <a:custGeom>
              <a:avLst/>
              <a:gdLst/>
              <a:ahLst/>
              <a:cxnLst/>
              <a:rect l="l" t="t" r="r" b="b"/>
              <a:pathLst>
                <a:path w="617855" h="682625">
                  <a:moveTo>
                    <a:pt x="162433" y="0"/>
                  </a:moveTo>
                  <a:lnTo>
                    <a:pt x="0" y="348360"/>
                  </a:lnTo>
                  <a:lnTo>
                    <a:pt x="153288" y="292607"/>
                  </a:lnTo>
                  <a:lnTo>
                    <a:pt x="163595" y="319149"/>
                  </a:lnTo>
                  <a:lnTo>
                    <a:pt x="187686" y="370707"/>
                  </a:lnTo>
                  <a:lnTo>
                    <a:pt x="228603" y="438741"/>
                  </a:lnTo>
                  <a:lnTo>
                    <a:pt x="258894" y="479408"/>
                  </a:lnTo>
                  <a:lnTo>
                    <a:pt x="292118" y="517459"/>
                  </a:lnTo>
                  <a:lnTo>
                    <a:pt x="328102" y="552747"/>
                  </a:lnTo>
                  <a:lnTo>
                    <a:pt x="366671" y="585125"/>
                  </a:lnTo>
                  <a:lnTo>
                    <a:pt x="407651" y="614449"/>
                  </a:lnTo>
                  <a:lnTo>
                    <a:pt x="450866" y="640571"/>
                  </a:lnTo>
                  <a:lnTo>
                    <a:pt x="496142" y="663345"/>
                  </a:lnTo>
                  <a:lnTo>
                    <a:pt x="543306" y="682624"/>
                  </a:lnTo>
                  <a:lnTo>
                    <a:pt x="617727" y="478281"/>
                  </a:lnTo>
                  <a:lnTo>
                    <a:pt x="571005" y="458090"/>
                  </a:lnTo>
                  <a:lnTo>
                    <a:pt x="527242" y="432783"/>
                  </a:lnTo>
                  <a:lnTo>
                    <a:pt x="486838" y="402685"/>
                  </a:lnTo>
                  <a:lnTo>
                    <a:pt x="450191" y="368121"/>
                  </a:lnTo>
                  <a:lnTo>
                    <a:pt x="417700" y="329415"/>
                  </a:lnTo>
                  <a:lnTo>
                    <a:pt x="389763" y="286892"/>
                  </a:lnTo>
                  <a:lnTo>
                    <a:pt x="364563" y="235922"/>
                  </a:lnTo>
                  <a:lnTo>
                    <a:pt x="357632" y="218185"/>
                  </a:lnTo>
                  <a:lnTo>
                    <a:pt x="510921" y="162432"/>
                  </a:lnTo>
                  <a:lnTo>
                    <a:pt x="162433" y="0"/>
                  </a:lnTo>
                  <a:close/>
                </a:path>
              </a:pathLst>
            </a:custGeom>
            <a:solidFill>
              <a:srgbClr val="4F81BC"/>
            </a:solidFill>
          </p:spPr>
          <p:txBody>
            <a:bodyPr wrap="square" lIns="0" tIns="0" rIns="0" bIns="0" rtlCol="0"/>
            <a:lstStyle/>
            <a:p>
              <a:endParaRPr/>
            </a:p>
          </p:txBody>
        </p:sp>
        <p:sp>
          <p:nvSpPr>
            <p:cNvPr id="14" name="object 14"/>
            <p:cNvSpPr/>
            <p:nvPr/>
          </p:nvSpPr>
          <p:spPr>
            <a:xfrm>
              <a:off x="2541905" y="1964944"/>
              <a:ext cx="617855" cy="682625"/>
            </a:xfrm>
            <a:custGeom>
              <a:avLst/>
              <a:gdLst/>
              <a:ahLst/>
              <a:cxnLst/>
              <a:rect l="l" t="t" r="r" b="b"/>
              <a:pathLst>
                <a:path w="617855" h="682625">
                  <a:moveTo>
                    <a:pt x="357632" y="218185"/>
                  </a:moveTo>
                  <a:lnTo>
                    <a:pt x="380617" y="270299"/>
                  </a:lnTo>
                  <a:lnTo>
                    <a:pt x="417700" y="329415"/>
                  </a:lnTo>
                  <a:lnTo>
                    <a:pt x="450191" y="368121"/>
                  </a:lnTo>
                  <a:lnTo>
                    <a:pt x="486838" y="402685"/>
                  </a:lnTo>
                  <a:lnTo>
                    <a:pt x="527242" y="432783"/>
                  </a:lnTo>
                  <a:lnTo>
                    <a:pt x="571005" y="458090"/>
                  </a:lnTo>
                  <a:lnTo>
                    <a:pt x="617727" y="478281"/>
                  </a:lnTo>
                  <a:lnTo>
                    <a:pt x="543306" y="682624"/>
                  </a:lnTo>
                  <a:lnTo>
                    <a:pt x="496142" y="663345"/>
                  </a:lnTo>
                  <a:lnTo>
                    <a:pt x="450866" y="640571"/>
                  </a:lnTo>
                  <a:lnTo>
                    <a:pt x="407651" y="614449"/>
                  </a:lnTo>
                  <a:lnTo>
                    <a:pt x="366671" y="585125"/>
                  </a:lnTo>
                  <a:lnTo>
                    <a:pt x="328102" y="552747"/>
                  </a:lnTo>
                  <a:lnTo>
                    <a:pt x="292118" y="517459"/>
                  </a:lnTo>
                  <a:lnTo>
                    <a:pt x="258894" y="479408"/>
                  </a:lnTo>
                  <a:lnTo>
                    <a:pt x="228603" y="438741"/>
                  </a:lnTo>
                  <a:lnTo>
                    <a:pt x="201422" y="395604"/>
                  </a:lnTo>
                  <a:lnTo>
                    <a:pt x="175069" y="345201"/>
                  </a:lnTo>
                  <a:lnTo>
                    <a:pt x="153288" y="292607"/>
                  </a:lnTo>
                  <a:lnTo>
                    <a:pt x="0" y="348360"/>
                  </a:lnTo>
                  <a:lnTo>
                    <a:pt x="162433" y="0"/>
                  </a:lnTo>
                  <a:lnTo>
                    <a:pt x="510921" y="162432"/>
                  </a:lnTo>
                  <a:lnTo>
                    <a:pt x="357632" y="218185"/>
                  </a:lnTo>
                  <a:close/>
                </a:path>
              </a:pathLst>
            </a:custGeom>
            <a:ln w="4762">
              <a:solidFill>
                <a:srgbClr val="000000"/>
              </a:solidFill>
            </a:ln>
          </p:spPr>
          <p:txBody>
            <a:bodyPr wrap="square" lIns="0" tIns="0" rIns="0" bIns="0" rtlCol="0"/>
            <a:lstStyle/>
            <a:p>
              <a:endParaRPr/>
            </a:p>
          </p:txBody>
        </p:sp>
      </p:grpSp>
      <p:sp>
        <p:nvSpPr>
          <p:cNvPr id="15" name="object 15"/>
          <p:cNvSpPr txBox="1"/>
          <p:nvPr/>
        </p:nvSpPr>
        <p:spPr>
          <a:xfrm>
            <a:off x="6971919" y="2227325"/>
            <a:ext cx="659130" cy="226985"/>
          </a:xfrm>
          <a:prstGeom prst="rect">
            <a:avLst/>
          </a:prstGeom>
        </p:spPr>
        <p:txBody>
          <a:bodyPr vert="horz" wrap="square" lIns="0" tIns="19050" rIns="0" bIns="0" rtlCol="0">
            <a:spAutoFit/>
          </a:bodyPr>
          <a:lstStyle/>
          <a:p>
            <a:pPr marL="19050">
              <a:spcBef>
                <a:spcPts val="150"/>
              </a:spcBef>
            </a:pPr>
            <a:r>
              <a:rPr sz="1350" b="1" dirty="0">
                <a:latin typeface="Carlito"/>
                <a:cs typeface="Carlito"/>
              </a:rPr>
              <a:t>No</a:t>
            </a:r>
            <a:r>
              <a:rPr sz="1350" b="1" spc="-8" dirty="0">
                <a:latin typeface="Carlito"/>
                <a:cs typeface="Carlito"/>
              </a:rPr>
              <a:t>rming</a:t>
            </a:r>
            <a:endParaRPr sz="1350">
              <a:latin typeface="Carlito"/>
              <a:cs typeface="Carlito"/>
            </a:endParaRPr>
          </a:p>
        </p:txBody>
      </p:sp>
      <p:sp>
        <p:nvSpPr>
          <p:cNvPr id="16" name="object 16"/>
          <p:cNvSpPr txBox="1"/>
          <p:nvPr/>
        </p:nvSpPr>
        <p:spPr>
          <a:xfrm>
            <a:off x="5953887" y="3835908"/>
            <a:ext cx="840105" cy="226985"/>
          </a:xfrm>
          <a:prstGeom prst="rect">
            <a:avLst/>
          </a:prstGeom>
        </p:spPr>
        <p:txBody>
          <a:bodyPr vert="horz" wrap="square" lIns="0" tIns="19050" rIns="0" bIns="0" rtlCol="0">
            <a:spAutoFit/>
          </a:bodyPr>
          <a:lstStyle/>
          <a:p>
            <a:pPr marL="19050">
              <a:spcBef>
                <a:spcPts val="150"/>
              </a:spcBef>
            </a:pPr>
            <a:r>
              <a:rPr sz="1350" b="1" spc="-8" dirty="0">
                <a:latin typeface="Carlito"/>
                <a:cs typeface="Carlito"/>
              </a:rPr>
              <a:t>Performing</a:t>
            </a:r>
            <a:endParaRPr sz="1350">
              <a:latin typeface="Carlito"/>
              <a:cs typeface="Carlito"/>
            </a:endParaRPr>
          </a:p>
        </p:txBody>
      </p:sp>
      <p:sp>
        <p:nvSpPr>
          <p:cNvPr id="17" name="object 17"/>
          <p:cNvSpPr txBox="1"/>
          <p:nvPr/>
        </p:nvSpPr>
        <p:spPr>
          <a:xfrm>
            <a:off x="5033391" y="2228468"/>
            <a:ext cx="687705" cy="226985"/>
          </a:xfrm>
          <a:prstGeom prst="rect">
            <a:avLst/>
          </a:prstGeom>
        </p:spPr>
        <p:txBody>
          <a:bodyPr vert="horz" wrap="square" lIns="0" tIns="19050" rIns="0" bIns="0" rtlCol="0">
            <a:spAutoFit/>
          </a:bodyPr>
          <a:lstStyle/>
          <a:p>
            <a:pPr marL="19050">
              <a:spcBef>
                <a:spcPts val="150"/>
              </a:spcBef>
            </a:pPr>
            <a:r>
              <a:rPr sz="1350" b="1" dirty="0">
                <a:latin typeface="Carlito"/>
                <a:cs typeface="Carlito"/>
              </a:rPr>
              <a:t>Storming</a:t>
            </a:r>
            <a:endParaRPr sz="1350">
              <a:latin typeface="Carlito"/>
              <a:cs typeface="Carlito"/>
            </a:endParaRPr>
          </a:p>
        </p:txBody>
      </p:sp>
      <p:sp>
        <p:nvSpPr>
          <p:cNvPr id="18" name="object 18"/>
          <p:cNvSpPr/>
          <p:nvPr/>
        </p:nvSpPr>
        <p:spPr>
          <a:xfrm>
            <a:off x="3878771" y="1391031"/>
            <a:ext cx="1125236" cy="1066752"/>
          </a:xfrm>
          <a:prstGeom prst="rect">
            <a:avLst/>
          </a:prstGeom>
          <a:blipFill>
            <a:blip r:embed="rId2" cstate="print"/>
            <a:stretch>
              <a:fillRect/>
            </a:stretch>
          </a:blipFill>
        </p:spPr>
        <p:txBody>
          <a:bodyPr wrap="square" lIns="0" tIns="0" rIns="0" bIns="0" rtlCol="0"/>
          <a:lstStyle/>
          <a:p>
            <a:endParaRPr/>
          </a:p>
        </p:txBody>
      </p:sp>
      <p:grpSp>
        <p:nvGrpSpPr>
          <p:cNvPr id="19" name="object 19"/>
          <p:cNvGrpSpPr/>
          <p:nvPr/>
        </p:nvGrpSpPr>
        <p:grpSpPr>
          <a:xfrm>
            <a:off x="5976984" y="4109949"/>
            <a:ext cx="788670" cy="944880"/>
            <a:chOff x="3222656" y="2739966"/>
            <a:chExt cx="525780" cy="629920"/>
          </a:xfrm>
        </p:grpSpPr>
        <p:sp>
          <p:nvSpPr>
            <p:cNvPr id="20" name="object 20"/>
            <p:cNvSpPr/>
            <p:nvPr/>
          </p:nvSpPr>
          <p:spPr>
            <a:xfrm>
              <a:off x="3225038" y="2742348"/>
              <a:ext cx="520700" cy="624840"/>
            </a:xfrm>
            <a:custGeom>
              <a:avLst/>
              <a:gdLst/>
              <a:ahLst/>
              <a:cxnLst/>
              <a:rect l="l" t="t" r="r" b="b"/>
              <a:pathLst>
                <a:path w="520700" h="624839">
                  <a:moveTo>
                    <a:pt x="390525" y="39154"/>
                  </a:moveTo>
                  <a:lnTo>
                    <a:pt x="130175" y="39154"/>
                  </a:lnTo>
                  <a:lnTo>
                    <a:pt x="130175" y="78193"/>
                  </a:lnTo>
                  <a:lnTo>
                    <a:pt x="390525" y="78193"/>
                  </a:lnTo>
                  <a:lnTo>
                    <a:pt x="390525" y="39154"/>
                  </a:lnTo>
                  <a:close/>
                </a:path>
                <a:path w="520700" h="624839">
                  <a:moveTo>
                    <a:pt x="390525" y="0"/>
                  </a:moveTo>
                  <a:lnTo>
                    <a:pt x="130175" y="0"/>
                  </a:lnTo>
                  <a:lnTo>
                    <a:pt x="130175" y="19519"/>
                  </a:lnTo>
                  <a:lnTo>
                    <a:pt x="390525" y="19519"/>
                  </a:lnTo>
                  <a:lnTo>
                    <a:pt x="390525" y="0"/>
                  </a:lnTo>
                  <a:close/>
                </a:path>
                <a:path w="520700" h="624839">
                  <a:moveTo>
                    <a:pt x="520700" y="468591"/>
                  </a:moveTo>
                  <a:lnTo>
                    <a:pt x="390525" y="468591"/>
                  </a:lnTo>
                  <a:lnTo>
                    <a:pt x="390525" y="97624"/>
                  </a:lnTo>
                  <a:lnTo>
                    <a:pt x="130175" y="97624"/>
                  </a:lnTo>
                  <a:lnTo>
                    <a:pt x="130175" y="468591"/>
                  </a:lnTo>
                  <a:lnTo>
                    <a:pt x="0" y="468591"/>
                  </a:lnTo>
                  <a:lnTo>
                    <a:pt x="260350" y="624674"/>
                  </a:lnTo>
                  <a:lnTo>
                    <a:pt x="520700" y="468591"/>
                  </a:lnTo>
                  <a:close/>
                </a:path>
              </a:pathLst>
            </a:custGeom>
            <a:solidFill>
              <a:srgbClr val="4F81BC"/>
            </a:solidFill>
          </p:spPr>
          <p:txBody>
            <a:bodyPr wrap="square" lIns="0" tIns="0" rIns="0" bIns="0" rtlCol="0"/>
            <a:lstStyle/>
            <a:p>
              <a:endParaRPr/>
            </a:p>
          </p:txBody>
        </p:sp>
        <p:sp>
          <p:nvSpPr>
            <p:cNvPr id="21" name="object 21"/>
            <p:cNvSpPr/>
            <p:nvPr/>
          </p:nvSpPr>
          <p:spPr>
            <a:xfrm>
              <a:off x="3225038" y="2742347"/>
              <a:ext cx="520700" cy="624840"/>
            </a:xfrm>
            <a:custGeom>
              <a:avLst/>
              <a:gdLst/>
              <a:ahLst/>
              <a:cxnLst/>
              <a:rect l="l" t="t" r="r" b="b"/>
              <a:pathLst>
                <a:path w="520700" h="624839">
                  <a:moveTo>
                    <a:pt x="520700" y="468593"/>
                  </a:moveTo>
                  <a:lnTo>
                    <a:pt x="390525" y="468593"/>
                  </a:lnTo>
                  <a:lnTo>
                    <a:pt x="390525" y="97626"/>
                  </a:lnTo>
                  <a:lnTo>
                    <a:pt x="130175" y="97626"/>
                  </a:lnTo>
                  <a:lnTo>
                    <a:pt x="130175" y="468593"/>
                  </a:lnTo>
                  <a:lnTo>
                    <a:pt x="0" y="468593"/>
                  </a:lnTo>
                  <a:lnTo>
                    <a:pt x="260350" y="624676"/>
                  </a:lnTo>
                  <a:lnTo>
                    <a:pt x="520700" y="468593"/>
                  </a:lnTo>
                  <a:close/>
                </a:path>
                <a:path w="520700" h="624839">
                  <a:moveTo>
                    <a:pt x="130175" y="78195"/>
                  </a:moveTo>
                  <a:lnTo>
                    <a:pt x="390525" y="78195"/>
                  </a:lnTo>
                  <a:lnTo>
                    <a:pt x="390525" y="39152"/>
                  </a:lnTo>
                  <a:lnTo>
                    <a:pt x="130175" y="39152"/>
                  </a:lnTo>
                  <a:lnTo>
                    <a:pt x="130175" y="78195"/>
                  </a:lnTo>
                  <a:close/>
                </a:path>
                <a:path w="520700" h="624839">
                  <a:moveTo>
                    <a:pt x="130175" y="19521"/>
                  </a:moveTo>
                  <a:lnTo>
                    <a:pt x="390525" y="19521"/>
                  </a:lnTo>
                  <a:lnTo>
                    <a:pt x="390525" y="0"/>
                  </a:lnTo>
                  <a:lnTo>
                    <a:pt x="130175" y="0"/>
                  </a:lnTo>
                  <a:lnTo>
                    <a:pt x="130175" y="19521"/>
                  </a:lnTo>
                  <a:close/>
                </a:path>
              </a:pathLst>
            </a:custGeom>
            <a:ln w="4762">
              <a:solidFill>
                <a:srgbClr val="000000"/>
              </a:solidFill>
            </a:ln>
          </p:spPr>
          <p:txBody>
            <a:bodyPr wrap="square" lIns="0" tIns="0" rIns="0" bIns="0" rtlCol="0"/>
            <a:lstStyle/>
            <a:p>
              <a:endParaRPr/>
            </a:p>
          </p:txBody>
        </p:sp>
      </p:grpSp>
      <p:sp>
        <p:nvSpPr>
          <p:cNvPr id="22" name="object 22"/>
          <p:cNvSpPr txBox="1"/>
          <p:nvPr/>
        </p:nvSpPr>
        <p:spPr>
          <a:xfrm>
            <a:off x="6597776" y="4495419"/>
            <a:ext cx="830580" cy="226985"/>
          </a:xfrm>
          <a:prstGeom prst="rect">
            <a:avLst/>
          </a:prstGeom>
        </p:spPr>
        <p:txBody>
          <a:bodyPr vert="horz" wrap="square" lIns="0" tIns="19050" rIns="0" bIns="0" rtlCol="0">
            <a:spAutoFit/>
          </a:bodyPr>
          <a:lstStyle/>
          <a:p>
            <a:pPr marL="19050">
              <a:spcBef>
                <a:spcPts val="150"/>
              </a:spcBef>
            </a:pPr>
            <a:r>
              <a:rPr sz="1350" b="1" spc="-8" dirty="0">
                <a:latin typeface="Carlito"/>
                <a:cs typeface="Carlito"/>
              </a:rPr>
              <a:t>Adjourning</a:t>
            </a:r>
            <a:endParaRPr sz="1350">
              <a:latin typeface="Carlito"/>
              <a:cs typeface="Carli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Occurs when the group first  comes together.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Everybody is very polite and  tends to be on their best  behaviour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you are not necessarily seeing  authentic behaviour.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Conflict is seldom voiced directly,  although resentments can begin  to develop.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Since the grouping is new, the  individuals will be guarded in  their own opinions and generally  reserved.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This is particularly so in terms of  the more nervous and/or  subordinate members who may  never recover if they are  overlooked or dominated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group tends to defer to a  large extent to those who  emerge as leaders.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Testing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POLITE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IMPERSONAL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WATCHFUL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GUARDED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CONCERN FOR STRUCTURE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SILENCE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ANXIETY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DEPENDENCE ON LEADER</a:t>
            </a:r>
          </a:p>
        </p:txBody>
      </p:sp>
    </p:spTree>
    <p:extLst>
      <p:ext uri="{BB962C8B-B14F-4D97-AF65-F5344CB8AC3E}">
        <p14:creationId xmlns:p14="http://schemas.microsoft.com/office/powerpoint/2010/main" val="3520007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Ensure the team have time to get to know each other - maybe  suggest an icebreaker which EVERYONE has to contribute to.</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Clarify the purpose of the team and establish its objectives.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Promote a supportive environment have some rules of  acceptable behaviour.</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9684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Begins when the team become  comfortable enough with each  other to show how they really  feel - this can be uncomfortable,  as it may be expressed as factions  forming, personality clashes, and  a stop to the compromising that  is seen at "forming "stage. Most  dangerously, communication can  break down if some team  members stop listening whilst  others are still unwilling to talk  openly.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True, this battle ground may  seem a little extreme for the  groups to which you belong - but  look beneath the veil of civility at  the seething sarcasm, invective  and innuendo - could your team  be storming?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Infighting (Storming)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CONFRONTING PEOPLE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OPTING OUT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SUB-GROUPING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CONFLICTS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FEELING STUCK</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NOISY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REBELLION</a:t>
            </a:r>
          </a:p>
        </p:txBody>
      </p:sp>
    </p:spTree>
    <p:extLst>
      <p:ext uri="{BB962C8B-B14F-4D97-AF65-F5344CB8AC3E}">
        <p14:creationId xmlns:p14="http://schemas.microsoft.com/office/powerpoint/2010/main" val="2423151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Understand that this is part of the team's  development.</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Define or re-define responsibilities.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Ensure roles, responsibilities and expectations are  understood.</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Manage the conflict (assertive, professional  behaviour)</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3003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Norming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Then comes the Norming.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At this stage the sub-groups begin  to recognize the merits of  working together and the in-  fighting subsides.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Since a new spirit of cooperation  is evident, every member begins  to feel secure in expressing their  own view points and these are  discussed openly with the whole  group.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most significant  improvement is that people start  to listen to each other.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Work methods become  established and recognized by the  group as a whole.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Getting organised (Norming)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CLEARER ROLES EMERGING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DEVELOPING SKILLS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ESTABLISHING PROCEDURES  AND NORMS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GIVING FEEDBACK</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CONFRONTING ISSUES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MORE OPEN EXCHANGES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MORE/BETTER LISTENING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MOVE TO GROUP  COHESION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6998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Norming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711202"/>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 willing to give and take (and encourage others to do the same).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Get input from all members of the team about the procedures you will  use to achieve the task.</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Record your decisions and ensure everyone accepts them.</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Focus on group goals (rather than individuals).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If the team fails to “norm” it will lose motivation and direction  and is said to be ‘</a:t>
            </a:r>
            <a:r>
              <a:rPr lang="en-US" sz="2000" dirty="0" err="1">
                <a:latin typeface="Arial" panose="020B0604020202020204" pitchFamily="34" charset="0"/>
                <a:cs typeface="Arial" panose="020B0604020202020204" pitchFamily="34" charset="0"/>
              </a:rPr>
              <a:t>dorming</a:t>
            </a:r>
            <a:r>
              <a:rPr lang="en-US" sz="2000" dirty="0">
                <a:latin typeface="Arial" panose="020B0604020202020204" pitchFamily="34" charset="0"/>
                <a:cs typeface="Arial" panose="020B0604020202020204" pitchFamily="34" charset="0"/>
              </a:rPr>
              <a:t>’. The teams looses interest in the  task and work stops.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6494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Performing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And eventually: </a:t>
            </a:r>
            <a:r>
              <a:rPr lang="en-US" sz="2000" b="1" dirty="0">
                <a:latin typeface="Arial" panose="020B0604020202020204" pitchFamily="34" charset="0"/>
                <a:cs typeface="Arial" panose="020B0604020202020204" pitchFamily="34" charset="0"/>
              </a:rPr>
              <a:t>Performing</a:t>
            </a:r>
            <a:r>
              <a:rPr lang="en-US" sz="2000" dirty="0">
                <a:latin typeface="Arial" panose="020B0604020202020204" pitchFamily="34" charset="0"/>
                <a:cs typeface="Arial" panose="020B0604020202020204" pitchFamily="34" charset="0"/>
              </a:rPr>
              <a:t>. This  is the culmination, when the  group has settled on a system  which allows free and frank  exchange of views and a high  degree of support by the group  for each other and its own  decisions.</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Maintain an open style of  working.</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Share leadership.</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Trust others</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If the team are particularly  successful, they can go tribal,  when the only thing that matters  is the team itself. They lose their  focus on the task and the team  has become all important.</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Mature Rapport (Performing)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RESOURCEFUL - ENERGY  TASK RELATED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FLEXIBLE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OPENNESS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EFFECTIVE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CLOSE AND SUPPORTIVE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SETTLED  INTERDEPENDENCE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8377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Mourning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711202"/>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Finally, the team has to disband. If this is not  done well, the danger is that they will become  backward-looking, grieving for the past -  mourning.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Celebrate the achievement of the group.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Look forward positively.</a:t>
            </a:r>
          </a:p>
        </p:txBody>
      </p:sp>
    </p:spTree>
    <p:extLst>
      <p:ext uri="{BB962C8B-B14F-4D97-AF65-F5344CB8AC3E}">
        <p14:creationId xmlns:p14="http://schemas.microsoft.com/office/powerpoint/2010/main" val="35569636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Performance</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In terms of performance, the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 starts at a level slightly  below the sum of the individuals'  levels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Drops abruptly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Then climbs during to a new level  of Performing which is (hopefully)  well above the start.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It is this elevated level of  performance which is the main  justification for using the group  process rather than a simple  group of staff.</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grpSp>
        <p:nvGrpSpPr>
          <p:cNvPr id="8" name="object 5">
            <a:extLst>
              <a:ext uri="{FF2B5EF4-FFF2-40B4-BE49-F238E27FC236}">
                <a16:creationId xmlns:a16="http://schemas.microsoft.com/office/drawing/2014/main" id="{30FB5F4F-185E-4022-AC2A-C133AA000813}"/>
              </a:ext>
            </a:extLst>
          </p:cNvPr>
          <p:cNvGrpSpPr/>
          <p:nvPr/>
        </p:nvGrpSpPr>
        <p:grpSpPr>
          <a:xfrm>
            <a:off x="5515429" y="1441696"/>
            <a:ext cx="3367314" cy="3725390"/>
            <a:chOff x="2569336" y="876300"/>
            <a:chExt cx="1964689" cy="2155190"/>
          </a:xfrm>
        </p:grpSpPr>
        <p:sp>
          <p:nvSpPr>
            <p:cNvPr id="9" name="object 6">
              <a:extLst>
                <a:ext uri="{FF2B5EF4-FFF2-40B4-BE49-F238E27FC236}">
                  <a16:creationId xmlns:a16="http://schemas.microsoft.com/office/drawing/2014/main" id="{83902E3A-9D26-4E10-865D-CC9C478B3D6E}"/>
                </a:ext>
              </a:extLst>
            </p:cNvPr>
            <p:cNvSpPr/>
            <p:nvPr/>
          </p:nvSpPr>
          <p:spPr>
            <a:xfrm>
              <a:off x="2569337" y="876299"/>
              <a:ext cx="1964689" cy="2155190"/>
            </a:xfrm>
            <a:custGeom>
              <a:avLst/>
              <a:gdLst/>
              <a:ahLst/>
              <a:cxnLst/>
              <a:rect l="l" t="t" r="r" b="b"/>
              <a:pathLst>
                <a:path w="1964689" h="2155190">
                  <a:moveTo>
                    <a:pt x="1964563" y="2133600"/>
                  </a:moveTo>
                  <a:lnTo>
                    <a:pt x="1950339" y="2126488"/>
                  </a:lnTo>
                  <a:lnTo>
                    <a:pt x="1921637" y="2112137"/>
                  </a:lnTo>
                  <a:lnTo>
                    <a:pt x="1921637" y="2126488"/>
                  </a:lnTo>
                  <a:lnTo>
                    <a:pt x="28575" y="2126488"/>
                  </a:lnTo>
                  <a:lnTo>
                    <a:pt x="28575" y="42799"/>
                  </a:lnTo>
                  <a:lnTo>
                    <a:pt x="42926" y="42799"/>
                  </a:lnTo>
                  <a:lnTo>
                    <a:pt x="39357" y="35687"/>
                  </a:lnTo>
                  <a:lnTo>
                    <a:pt x="21463" y="0"/>
                  </a:lnTo>
                  <a:lnTo>
                    <a:pt x="0" y="42799"/>
                  </a:lnTo>
                  <a:lnTo>
                    <a:pt x="14351" y="42799"/>
                  </a:lnTo>
                  <a:lnTo>
                    <a:pt x="14351" y="2133600"/>
                  </a:lnTo>
                  <a:lnTo>
                    <a:pt x="21463" y="2133600"/>
                  </a:lnTo>
                  <a:lnTo>
                    <a:pt x="21463" y="2140712"/>
                  </a:lnTo>
                  <a:lnTo>
                    <a:pt x="1921637" y="2140712"/>
                  </a:lnTo>
                  <a:lnTo>
                    <a:pt x="1921637" y="2155063"/>
                  </a:lnTo>
                  <a:lnTo>
                    <a:pt x="1950339" y="2140712"/>
                  </a:lnTo>
                  <a:lnTo>
                    <a:pt x="1964563" y="2133600"/>
                  </a:lnTo>
                  <a:close/>
                </a:path>
              </a:pathLst>
            </a:custGeom>
            <a:solidFill>
              <a:srgbClr val="000000"/>
            </a:solidFill>
          </p:spPr>
          <p:txBody>
            <a:bodyPr wrap="square" lIns="0" tIns="0" rIns="0" bIns="0" rtlCol="0"/>
            <a:lstStyle/>
            <a:p>
              <a:endParaRPr/>
            </a:p>
          </p:txBody>
        </p:sp>
        <p:sp>
          <p:nvSpPr>
            <p:cNvPr id="10" name="object 7">
              <a:extLst>
                <a:ext uri="{FF2B5EF4-FFF2-40B4-BE49-F238E27FC236}">
                  <a16:creationId xmlns:a16="http://schemas.microsoft.com/office/drawing/2014/main" id="{E9A0BA42-2B36-4AD3-872B-F84E524E66E2}"/>
                </a:ext>
              </a:extLst>
            </p:cNvPr>
            <p:cNvSpPr/>
            <p:nvPr/>
          </p:nvSpPr>
          <p:spPr>
            <a:xfrm>
              <a:off x="2628899" y="1409700"/>
              <a:ext cx="1828800" cy="1436370"/>
            </a:xfrm>
            <a:custGeom>
              <a:avLst/>
              <a:gdLst/>
              <a:ahLst/>
              <a:cxnLst/>
              <a:rect l="l" t="t" r="r" b="b"/>
              <a:pathLst>
                <a:path w="1828800" h="1436370">
                  <a:moveTo>
                    <a:pt x="0" y="609600"/>
                  </a:moveTo>
                  <a:lnTo>
                    <a:pt x="40190" y="587649"/>
                  </a:lnTo>
                  <a:lnTo>
                    <a:pt x="80224" y="567345"/>
                  </a:lnTo>
                  <a:lnTo>
                    <a:pt x="119944" y="550333"/>
                  </a:lnTo>
                  <a:lnTo>
                    <a:pt x="159194" y="538260"/>
                  </a:lnTo>
                  <a:lnTo>
                    <a:pt x="197816" y="532772"/>
                  </a:lnTo>
                  <a:lnTo>
                    <a:pt x="235655" y="535516"/>
                  </a:lnTo>
                  <a:lnTo>
                    <a:pt x="272553" y="548138"/>
                  </a:lnTo>
                  <a:lnTo>
                    <a:pt x="308353" y="572283"/>
                  </a:lnTo>
                  <a:lnTo>
                    <a:pt x="342900" y="609600"/>
                  </a:lnTo>
                  <a:lnTo>
                    <a:pt x="377068" y="673368"/>
                  </a:lnTo>
                  <a:lnTo>
                    <a:pt x="393058" y="716106"/>
                  </a:lnTo>
                  <a:lnTo>
                    <a:pt x="408475" y="764590"/>
                  </a:lnTo>
                  <a:lnTo>
                    <a:pt x="423435" y="817703"/>
                  </a:lnTo>
                  <a:lnTo>
                    <a:pt x="438053" y="874330"/>
                  </a:lnTo>
                  <a:lnTo>
                    <a:pt x="452446" y="933353"/>
                  </a:lnTo>
                  <a:lnTo>
                    <a:pt x="466730" y="993655"/>
                  </a:lnTo>
                  <a:lnTo>
                    <a:pt x="481023" y="1054120"/>
                  </a:lnTo>
                  <a:lnTo>
                    <a:pt x="495439" y="1113632"/>
                  </a:lnTo>
                  <a:lnTo>
                    <a:pt x="510096" y="1171072"/>
                  </a:lnTo>
                  <a:lnTo>
                    <a:pt x="525109" y="1225326"/>
                  </a:lnTo>
                  <a:lnTo>
                    <a:pt x="540596" y="1275275"/>
                  </a:lnTo>
                  <a:lnTo>
                    <a:pt x="556672" y="1319804"/>
                  </a:lnTo>
                  <a:lnTo>
                    <a:pt x="573454" y="1357796"/>
                  </a:lnTo>
                  <a:lnTo>
                    <a:pt x="609600" y="1409700"/>
                  </a:lnTo>
                  <a:lnTo>
                    <a:pt x="673977" y="1435891"/>
                  </a:lnTo>
                  <a:lnTo>
                    <a:pt x="709387" y="1431855"/>
                  </a:lnTo>
                  <a:lnTo>
                    <a:pt x="746141" y="1418344"/>
                  </a:lnTo>
                  <a:lnTo>
                    <a:pt x="783640" y="1396818"/>
                  </a:lnTo>
                  <a:lnTo>
                    <a:pt x="821282" y="1368737"/>
                  </a:lnTo>
                  <a:lnTo>
                    <a:pt x="858466" y="1335561"/>
                  </a:lnTo>
                  <a:lnTo>
                    <a:pt x="894591" y="1298749"/>
                  </a:lnTo>
                  <a:lnTo>
                    <a:pt x="929056" y="1259761"/>
                  </a:lnTo>
                  <a:lnTo>
                    <a:pt x="961259" y="1220058"/>
                  </a:lnTo>
                  <a:lnTo>
                    <a:pt x="990600" y="1181100"/>
                  </a:lnTo>
                  <a:lnTo>
                    <a:pt x="1012970" y="1146277"/>
                  </a:lnTo>
                  <a:lnTo>
                    <a:pt x="1033399" y="1106772"/>
                  </a:lnTo>
                  <a:lnTo>
                    <a:pt x="1052198" y="1063314"/>
                  </a:lnTo>
                  <a:lnTo>
                    <a:pt x="1069678" y="1016630"/>
                  </a:lnTo>
                  <a:lnTo>
                    <a:pt x="1086153" y="967448"/>
                  </a:lnTo>
                  <a:lnTo>
                    <a:pt x="1101934" y="916498"/>
                  </a:lnTo>
                  <a:lnTo>
                    <a:pt x="1117334" y="864507"/>
                  </a:lnTo>
                  <a:lnTo>
                    <a:pt x="1132664" y="812204"/>
                  </a:lnTo>
                  <a:lnTo>
                    <a:pt x="1148237" y="760317"/>
                  </a:lnTo>
                  <a:lnTo>
                    <a:pt x="1164365" y="709575"/>
                  </a:lnTo>
                  <a:lnTo>
                    <a:pt x="1181360" y="660706"/>
                  </a:lnTo>
                  <a:lnTo>
                    <a:pt x="1199534" y="614438"/>
                  </a:lnTo>
                  <a:lnTo>
                    <a:pt x="1219200" y="571500"/>
                  </a:lnTo>
                  <a:lnTo>
                    <a:pt x="1244046" y="522923"/>
                  </a:lnTo>
                  <a:lnTo>
                    <a:pt x="1269980" y="474460"/>
                  </a:lnTo>
                  <a:lnTo>
                    <a:pt x="1296831" y="426542"/>
                  </a:lnTo>
                  <a:lnTo>
                    <a:pt x="1324425" y="379597"/>
                  </a:lnTo>
                  <a:lnTo>
                    <a:pt x="1352592" y="334054"/>
                  </a:lnTo>
                  <a:lnTo>
                    <a:pt x="1381160" y="290344"/>
                  </a:lnTo>
                  <a:lnTo>
                    <a:pt x="1409957" y="248895"/>
                  </a:lnTo>
                  <a:lnTo>
                    <a:pt x="1438811" y="210136"/>
                  </a:lnTo>
                  <a:lnTo>
                    <a:pt x="1467551" y="174498"/>
                  </a:lnTo>
                  <a:lnTo>
                    <a:pt x="1496004" y="142409"/>
                  </a:lnTo>
                  <a:lnTo>
                    <a:pt x="1524000" y="114300"/>
                  </a:lnTo>
                  <a:lnTo>
                    <a:pt x="1567542" y="78477"/>
                  </a:lnTo>
                  <a:lnTo>
                    <a:pt x="1611085" y="51651"/>
                  </a:lnTo>
                  <a:lnTo>
                    <a:pt x="1654628" y="32323"/>
                  </a:lnTo>
                  <a:lnTo>
                    <a:pt x="1698171" y="18994"/>
                  </a:lnTo>
                  <a:lnTo>
                    <a:pt x="1741714" y="10163"/>
                  </a:lnTo>
                  <a:lnTo>
                    <a:pt x="1785257" y="4332"/>
                  </a:lnTo>
                  <a:lnTo>
                    <a:pt x="1828800" y="0"/>
                  </a:lnTo>
                </a:path>
              </a:pathLst>
            </a:custGeom>
            <a:ln w="14287">
              <a:solidFill>
                <a:srgbClr val="1F487C"/>
              </a:solidFill>
            </a:ln>
          </p:spPr>
          <p:txBody>
            <a:bodyPr wrap="square" lIns="0" tIns="0" rIns="0" bIns="0" rtlCol="0"/>
            <a:lstStyle/>
            <a:p>
              <a:endParaRPr/>
            </a:p>
          </p:txBody>
        </p:sp>
      </p:grpSp>
      <p:sp>
        <p:nvSpPr>
          <p:cNvPr id="11" name="object 11">
            <a:extLst>
              <a:ext uri="{FF2B5EF4-FFF2-40B4-BE49-F238E27FC236}">
                <a16:creationId xmlns:a16="http://schemas.microsoft.com/office/drawing/2014/main" id="{4F7E138B-4068-4D6E-8B4C-FC5C192EF340}"/>
              </a:ext>
            </a:extLst>
          </p:cNvPr>
          <p:cNvSpPr txBox="1"/>
          <p:nvPr/>
        </p:nvSpPr>
        <p:spPr>
          <a:xfrm>
            <a:off x="8288298" y="5224532"/>
            <a:ext cx="696045" cy="320601"/>
          </a:xfrm>
          <a:prstGeom prst="rect">
            <a:avLst/>
          </a:prstGeom>
        </p:spPr>
        <p:txBody>
          <a:bodyPr vert="horz" wrap="square" lIns="0" tIns="12700" rIns="0" bIns="0" rtlCol="0">
            <a:spAutoFit/>
          </a:bodyPr>
          <a:lstStyle/>
          <a:p>
            <a:pPr marL="12700">
              <a:lnSpc>
                <a:spcPct val="100000"/>
              </a:lnSpc>
              <a:spcBef>
                <a:spcPts val="100"/>
              </a:spcBef>
            </a:pPr>
            <a:r>
              <a:rPr sz="2000" spc="-30" dirty="0">
                <a:latin typeface="Arial"/>
                <a:cs typeface="Arial"/>
              </a:rPr>
              <a:t>T</a:t>
            </a:r>
            <a:r>
              <a:rPr sz="2000" spc="-5" dirty="0">
                <a:latin typeface="Arial"/>
                <a:cs typeface="Arial"/>
              </a:rPr>
              <a:t>ime</a:t>
            </a:r>
            <a:endParaRPr sz="2000" dirty="0">
              <a:latin typeface="Arial"/>
              <a:cs typeface="Arial"/>
            </a:endParaRPr>
          </a:p>
        </p:txBody>
      </p:sp>
      <p:sp>
        <p:nvSpPr>
          <p:cNvPr id="12" name="object 11">
            <a:extLst>
              <a:ext uri="{FF2B5EF4-FFF2-40B4-BE49-F238E27FC236}">
                <a16:creationId xmlns:a16="http://schemas.microsoft.com/office/drawing/2014/main" id="{B4BCCEFC-2F9B-4DA3-82DA-C6A9415885DF}"/>
              </a:ext>
            </a:extLst>
          </p:cNvPr>
          <p:cNvSpPr txBox="1"/>
          <p:nvPr/>
        </p:nvSpPr>
        <p:spPr>
          <a:xfrm>
            <a:off x="5094986" y="1099142"/>
            <a:ext cx="2089735" cy="320601"/>
          </a:xfrm>
          <a:prstGeom prst="rect">
            <a:avLst/>
          </a:prstGeom>
        </p:spPr>
        <p:txBody>
          <a:bodyPr vert="horz" wrap="square" lIns="0" tIns="12700" rIns="0" bIns="0" rtlCol="0">
            <a:spAutoFit/>
          </a:bodyPr>
          <a:lstStyle/>
          <a:p>
            <a:pPr marL="12700">
              <a:lnSpc>
                <a:spcPct val="100000"/>
              </a:lnSpc>
              <a:spcBef>
                <a:spcPts val="100"/>
              </a:spcBef>
            </a:pPr>
            <a:r>
              <a:rPr lang="en-US" sz="2000" spc="-30" dirty="0">
                <a:latin typeface="Arial"/>
                <a:cs typeface="Arial"/>
              </a:rPr>
              <a:t>Performance</a:t>
            </a:r>
            <a:endParaRPr sz="2000" dirty="0">
              <a:latin typeface="Arial"/>
              <a:cs typeface="Arial"/>
            </a:endParaRPr>
          </a:p>
        </p:txBody>
      </p:sp>
      <p:sp>
        <p:nvSpPr>
          <p:cNvPr id="13" name="object 8">
            <a:extLst>
              <a:ext uri="{FF2B5EF4-FFF2-40B4-BE49-F238E27FC236}">
                <a16:creationId xmlns:a16="http://schemas.microsoft.com/office/drawing/2014/main" id="{1CD6A5ED-18AA-416A-A87F-3CB2E8BE2487}"/>
              </a:ext>
            </a:extLst>
          </p:cNvPr>
          <p:cNvSpPr txBox="1"/>
          <p:nvPr/>
        </p:nvSpPr>
        <p:spPr>
          <a:xfrm>
            <a:off x="5713414" y="4095206"/>
            <a:ext cx="1079271" cy="259045"/>
          </a:xfrm>
          <a:prstGeom prst="rect">
            <a:avLst/>
          </a:prstGeom>
        </p:spPr>
        <p:txBody>
          <a:bodyPr vert="horz" wrap="square" lIns="0" tIns="12700" rIns="0" bIns="0" rtlCol="0">
            <a:spAutoFit/>
          </a:bodyPr>
          <a:lstStyle/>
          <a:p>
            <a:pPr marL="12700">
              <a:lnSpc>
                <a:spcPct val="100000"/>
              </a:lnSpc>
              <a:spcBef>
                <a:spcPts val="100"/>
              </a:spcBef>
            </a:pPr>
            <a:r>
              <a:rPr sz="1600" b="1" spc="-5" dirty="0">
                <a:cs typeface="Arial" panose="020B0604020202020204" pitchFamily="34" charset="0"/>
              </a:rPr>
              <a:t>F</a:t>
            </a:r>
            <a:r>
              <a:rPr lang="en-US" sz="1600" b="1" spc="-5" dirty="0">
                <a:cs typeface="Arial" panose="020B0604020202020204" pitchFamily="34" charset="0"/>
                <a:sym typeface="Wingdings" panose="05000000000000000000" pitchFamily="2" charset="2"/>
              </a:rPr>
              <a:t></a:t>
            </a:r>
            <a:r>
              <a:rPr sz="1600" b="1" spc="-5" dirty="0">
                <a:cs typeface="Arial" panose="020B0604020202020204" pitchFamily="34" charset="0"/>
              </a:rPr>
              <a:t> N</a:t>
            </a:r>
            <a:r>
              <a:rPr sz="1600" b="1" spc="35" dirty="0">
                <a:cs typeface="Arial" panose="020B0604020202020204" pitchFamily="34" charset="0"/>
              </a:rPr>
              <a:t> </a:t>
            </a:r>
            <a:r>
              <a:rPr lang="en-US" sz="1600" b="1" spc="35" dirty="0">
                <a:cs typeface="Arial" panose="020B0604020202020204" pitchFamily="34" charset="0"/>
              </a:rPr>
              <a:t> </a:t>
            </a:r>
            <a:r>
              <a:rPr lang="en-US" sz="1600" b="1" spc="35" dirty="0">
                <a:cs typeface="Arial" panose="020B0604020202020204" pitchFamily="34" charset="0"/>
                <a:sym typeface="Wingdings" panose="05000000000000000000" pitchFamily="2" charset="2"/>
              </a:rPr>
              <a:t></a:t>
            </a:r>
            <a:endParaRPr sz="1600" dirty="0">
              <a:cs typeface="Arial" panose="020B0604020202020204" pitchFamily="34" charset="0"/>
            </a:endParaRPr>
          </a:p>
        </p:txBody>
      </p:sp>
      <p:sp>
        <p:nvSpPr>
          <p:cNvPr id="14" name="object 9">
            <a:extLst>
              <a:ext uri="{FF2B5EF4-FFF2-40B4-BE49-F238E27FC236}">
                <a16:creationId xmlns:a16="http://schemas.microsoft.com/office/drawing/2014/main" id="{172F0105-C24F-49E9-935F-8FD134578DE8}"/>
              </a:ext>
            </a:extLst>
          </p:cNvPr>
          <p:cNvSpPr txBox="1"/>
          <p:nvPr/>
        </p:nvSpPr>
        <p:spPr>
          <a:xfrm>
            <a:off x="6741566" y="4095205"/>
            <a:ext cx="1495613" cy="259045"/>
          </a:xfrm>
          <a:prstGeom prst="rect">
            <a:avLst/>
          </a:prstGeom>
        </p:spPr>
        <p:txBody>
          <a:bodyPr vert="horz" wrap="square" lIns="0" tIns="12700" rIns="0" bIns="0" rtlCol="0">
            <a:spAutoFit/>
          </a:bodyPr>
          <a:lstStyle/>
          <a:p>
            <a:pPr marL="12700">
              <a:lnSpc>
                <a:spcPct val="100000"/>
              </a:lnSpc>
              <a:spcBef>
                <a:spcPts val="100"/>
              </a:spcBef>
              <a:tabLst>
                <a:tab pos="247015" algn="l"/>
                <a:tab pos="486409" algn="l"/>
              </a:tabLst>
            </a:pPr>
            <a:r>
              <a:rPr sz="1600" b="1" dirty="0">
                <a:cs typeface="Arial" panose="020B0604020202020204" pitchFamily="34" charset="0"/>
              </a:rPr>
              <a:t>S	</a:t>
            </a:r>
            <a:r>
              <a:rPr lang="en-US" sz="1600" b="1" dirty="0">
                <a:cs typeface="Arial" panose="020B0604020202020204" pitchFamily="34" charset="0"/>
              </a:rPr>
              <a:t>     </a:t>
            </a:r>
            <a:r>
              <a:rPr lang="en-US" sz="1600" b="1" dirty="0">
                <a:cs typeface="Arial" panose="020B0604020202020204" pitchFamily="34" charset="0"/>
                <a:sym typeface="Wingdings" panose="05000000000000000000" pitchFamily="2" charset="2"/>
              </a:rPr>
              <a:t> </a:t>
            </a:r>
            <a:r>
              <a:rPr lang="en-US" sz="1600" b="1" dirty="0">
                <a:cs typeface="Arial" panose="020B0604020202020204" pitchFamily="34" charset="0"/>
              </a:rPr>
              <a:t>     </a:t>
            </a:r>
            <a:r>
              <a:rPr sz="1600" b="1" spc="-5" dirty="0">
                <a:cs typeface="Arial" panose="020B0604020202020204" pitchFamily="34" charset="0"/>
              </a:rPr>
              <a:t>P</a:t>
            </a:r>
            <a:endParaRPr sz="1600" dirty="0">
              <a:cs typeface="Arial" panose="020B0604020202020204" pitchFamily="34" charset="0"/>
            </a:endParaRPr>
          </a:p>
        </p:txBody>
      </p:sp>
    </p:spTree>
    <p:extLst>
      <p:ext uri="{BB962C8B-B14F-4D97-AF65-F5344CB8AC3E}">
        <p14:creationId xmlns:p14="http://schemas.microsoft.com/office/powerpoint/2010/main" val="250441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Advantages of teamworking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388433" y="812800"/>
            <a:ext cx="5838196"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No distractions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Common goals and objectives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Sense of belonging for members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Greater Output</a:t>
            </a:r>
          </a:p>
        </p:txBody>
      </p:sp>
    </p:spTree>
    <p:extLst>
      <p:ext uri="{BB962C8B-B14F-4D97-AF65-F5344CB8AC3E}">
        <p14:creationId xmlns:p14="http://schemas.microsoft.com/office/powerpoint/2010/main" val="1154223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Disadvantages of teamworking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388433" y="812800"/>
            <a:ext cx="7899224"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Groupthink</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Difficulty in maintaining drive as project nears end</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Difficulty in returning to previous role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4272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FED374A2-E939-4F03-B66A-EEF3B9E13576}"/>
              </a:ext>
            </a:extLst>
          </p:cNvPr>
          <p:cNvSpPr/>
          <p:nvPr/>
        </p:nvSpPr>
        <p:spPr>
          <a:xfrm>
            <a:off x="495299" y="952500"/>
            <a:ext cx="8314871" cy="421458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4049201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6656CB75-C57F-44A4-87F2-605FF5C1DB33}"/>
              </a:ext>
            </a:extLst>
          </p:cNvPr>
          <p:cNvSpPr/>
          <p:nvPr/>
        </p:nvSpPr>
        <p:spPr>
          <a:xfrm>
            <a:off x="391550" y="800100"/>
            <a:ext cx="8476679" cy="441052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473980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6F58454A-5A7B-410B-91D7-4C528F2752A2}"/>
              </a:ext>
            </a:extLst>
          </p:cNvPr>
          <p:cNvSpPr/>
          <p:nvPr/>
        </p:nvSpPr>
        <p:spPr>
          <a:xfrm>
            <a:off x="396805" y="800138"/>
            <a:ext cx="8471424" cy="4483062"/>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951729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BFC8F3DE-4D81-4011-AC48-541F9F8865CE}"/>
              </a:ext>
            </a:extLst>
          </p:cNvPr>
          <p:cNvSpPr/>
          <p:nvPr/>
        </p:nvSpPr>
        <p:spPr>
          <a:xfrm>
            <a:off x="381000" y="800100"/>
            <a:ext cx="8305800" cy="416378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8086440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6D0CAC9B-CA2E-43D7-9BFB-2B863F5C9218}"/>
              </a:ext>
            </a:extLst>
          </p:cNvPr>
          <p:cNvSpPr/>
          <p:nvPr/>
        </p:nvSpPr>
        <p:spPr>
          <a:xfrm>
            <a:off x="381000" y="800100"/>
            <a:ext cx="8138886" cy="4294414"/>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1533930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F6E4A788-8033-4613-AE84-8E9C64E3E84D}"/>
              </a:ext>
            </a:extLst>
          </p:cNvPr>
          <p:cNvSpPr/>
          <p:nvPr/>
        </p:nvSpPr>
        <p:spPr>
          <a:xfrm>
            <a:off x="386275" y="800137"/>
            <a:ext cx="8104582" cy="403311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273738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462D1A1B-E520-49F5-9FC3-A3177A2572E7}"/>
              </a:ext>
            </a:extLst>
          </p:cNvPr>
          <p:cNvSpPr/>
          <p:nvPr/>
        </p:nvSpPr>
        <p:spPr>
          <a:xfrm>
            <a:off x="396826" y="821197"/>
            <a:ext cx="8289974" cy="380885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461437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Discussion</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22363" y="667657"/>
            <a:ext cx="8594461" cy="359954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do feel are your  preferred roles?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you agree with about these?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you disagree with?</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have your role preferences influenced your  performance in teams you have worked in?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development steps can you take to improve  your team skills?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28169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32</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742294"/>
            <a:ext cx="8229600" cy="626116"/>
          </a:xfrm>
        </p:spPr>
        <p:txBody>
          <a:bodyPr anchor="t">
            <a:noAutofit/>
          </a:bodyPr>
          <a:lstStyle/>
          <a:p>
            <a:r>
              <a:rPr lang="en-US" sz="3200" b="1" dirty="0">
                <a:solidFill>
                  <a:srgbClr val="0B6BB5"/>
                </a:solidFill>
                <a:latin typeface="+mn-lt"/>
                <a:cs typeface="Arial Rounded MT Bold" panose="020F0704030504030204" pitchFamily="34" charset="0"/>
              </a:rPr>
              <a:t>Thank you …!</a:t>
            </a:r>
            <a:endParaRPr lang="en-US" altLang="ja-JP" sz="3200" dirty="0">
              <a:latin typeface="+mn-lt"/>
            </a:endParaRPr>
          </a:p>
        </p:txBody>
      </p:sp>
    </p:spTree>
    <p:extLst>
      <p:ext uri="{BB962C8B-B14F-4D97-AF65-F5344CB8AC3E}">
        <p14:creationId xmlns:p14="http://schemas.microsoft.com/office/powerpoint/2010/main" val="4025714422"/>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Props1.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3.xml><?xml version="1.0" encoding="utf-8"?>
<ds:datastoreItem xmlns:ds="http://schemas.openxmlformats.org/officeDocument/2006/customXml" ds:itemID="{C571792F-8640-4951-A7A6-41C745E5408B}">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1807</TotalTime>
  <Words>1608</Words>
  <Application>Microsoft Office PowerPoint</Application>
  <PresentationFormat>On-screen Show (4:3)</PresentationFormat>
  <Paragraphs>267</Paragraphs>
  <Slides>32</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32</vt:i4>
      </vt:variant>
    </vt:vector>
  </HeadingPairs>
  <TitlesOfParts>
    <vt:vector size="40" baseType="lpstr">
      <vt:lpstr>Arial</vt:lpstr>
      <vt:lpstr>Arial Narrow</vt:lpstr>
      <vt:lpstr>Carlito</vt:lpstr>
      <vt:lpstr>Myriad Pro</vt:lpstr>
      <vt:lpstr>Tahoma</vt:lpstr>
      <vt:lpstr>Wingdings</vt:lpstr>
      <vt:lpstr>1_Custom Design</vt:lpstr>
      <vt:lpstr>20140311PresentationUWTSDTemplate</vt:lpstr>
      <vt:lpstr>Week 5 Teamwork, Leadership and  Management for Projects</vt:lpstr>
      <vt:lpstr>Learning Objectives:</vt:lpstr>
      <vt:lpstr>PowerPoint Presentation</vt:lpstr>
      <vt:lpstr>What is the definition of a team?</vt:lpstr>
      <vt:lpstr>Teams versus Groups What is the difference in the workplace?</vt:lpstr>
      <vt:lpstr>What happens in a team?</vt:lpstr>
      <vt:lpstr>The theory on how a Project  Manager forms a Project team</vt:lpstr>
      <vt:lpstr>The reality?</vt:lpstr>
      <vt:lpstr>How are teams structured?</vt:lpstr>
      <vt:lpstr>Problems within groups</vt:lpstr>
      <vt:lpstr>Do you recognise any of these  problems from your own  experience of teams?</vt:lpstr>
      <vt:lpstr>Team formation and life cycle</vt:lpstr>
      <vt:lpstr>Forming</vt:lpstr>
      <vt:lpstr>Forming</vt:lpstr>
      <vt:lpstr>Storming</vt:lpstr>
      <vt:lpstr>Storming</vt:lpstr>
      <vt:lpstr>Norming</vt:lpstr>
      <vt:lpstr>Norming</vt:lpstr>
      <vt:lpstr>Performing</vt:lpstr>
      <vt:lpstr>Mourning</vt:lpstr>
      <vt:lpstr>Performance</vt:lpstr>
      <vt:lpstr>Advantages of teamworking</vt:lpstr>
      <vt:lpstr>Disadvantages of teamworking</vt:lpstr>
      <vt:lpstr>Action oriented roles</vt:lpstr>
      <vt:lpstr>Action oriented roles</vt:lpstr>
      <vt:lpstr>Action oriented roles</vt:lpstr>
      <vt:lpstr>Action oriented roles</vt:lpstr>
      <vt:lpstr>Action oriented roles</vt:lpstr>
      <vt:lpstr>Action oriented roles</vt:lpstr>
      <vt:lpstr>Action oriented roles</vt:lpstr>
      <vt:lpstr>Discussion</vt:lpstr>
      <vt:lpstr>Thank you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Foju, Odette</cp:lastModifiedBy>
  <cp:revision>181</cp:revision>
  <dcterms:created xsi:type="dcterms:W3CDTF">2005-02-17T16:44:33Z</dcterms:created>
  <dcterms:modified xsi:type="dcterms:W3CDTF">2022-01-08T12:31:26Z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y fmtid="{D5CDD505-2E9C-101B-9397-08002B2CF9AE}" pid="16" name="MSIP_Label_569bf4a9-87bd-4dbf-a36c-1db5158e5def_Enabled">
    <vt:lpwstr>true</vt:lpwstr>
  </property>
  <property fmtid="{D5CDD505-2E9C-101B-9397-08002B2CF9AE}" pid="17" name="MSIP_Label_569bf4a9-87bd-4dbf-a36c-1db5158e5def_SetDate">
    <vt:lpwstr>2022-01-08T12:31:25Z</vt:lpwstr>
  </property>
  <property fmtid="{D5CDD505-2E9C-101B-9397-08002B2CF9AE}" pid="18" name="MSIP_Label_569bf4a9-87bd-4dbf-a36c-1db5158e5def_Method">
    <vt:lpwstr>Privileged</vt:lpwstr>
  </property>
  <property fmtid="{D5CDD505-2E9C-101B-9397-08002B2CF9AE}" pid="19" name="MSIP_Label_569bf4a9-87bd-4dbf-a36c-1db5158e5def_Name">
    <vt:lpwstr>569bf4a9-87bd-4dbf-a36c-1db5158e5def</vt:lpwstr>
  </property>
  <property fmtid="{D5CDD505-2E9C-101B-9397-08002B2CF9AE}" pid="20" name="MSIP_Label_569bf4a9-87bd-4dbf-a36c-1db5158e5def_SiteId">
    <vt:lpwstr>ea80952e-a476-42d4-aaf4-5457852b0f7e</vt:lpwstr>
  </property>
  <property fmtid="{D5CDD505-2E9C-101B-9397-08002B2CF9AE}" pid="21" name="MSIP_Label_569bf4a9-87bd-4dbf-a36c-1db5158e5def_ActionId">
    <vt:lpwstr>80435f0c-1b9b-4892-858a-41ca016812cb</vt:lpwstr>
  </property>
  <property fmtid="{D5CDD505-2E9C-101B-9397-08002B2CF9AE}" pid="22" name="MSIP_Label_569bf4a9-87bd-4dbf-a36c-1db5158e5def_ContentBits">
    <vt:lpwstr>0</vt:lpwstr>
  </property>
</Properties>
</file>