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video/mp4" Extension="mp4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Arimo" charset="1" panose="020B0604020202020204"/>
      <p:regular r:id="rId18"/>
    </p:embeddedFont>
    <p:embeddedFont>
      <p:font typeface="Arimo Bold" charset="1" panose="020B0704020202020204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Relationship Id="rId3" Target="../media/VAHR1Tx1f-w.mp4" Type="http://schemas.openxmlformats.org/officeDocument/2006/relationships/video"/><Relationship Id="rId4" Target="../media/VAHR1Tx1f-w.mp4" Type="http://schemas.microsoft.com/office/2007/relationships/media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1.png" Type="http://schemas.openxmlformats.org/officeDocument/2006/relationships/image"/><Relationship Id="rId2" Target="../media/image3.png" Type="http://schemas.openxmlformats.org/officeDocument/2006/relationships/image"/><Relationship Id="rId3" Target="../media/image4.png" Type="http://schemas.openxmlformats.org/officeDocument/2006/relationships/image"/><Relationship Id="rId4" Target="../media/image5.png" Type="http://schemas.openxmlformats.org/officeDocument/2006/relationships/image"/><Relationship Id="rId5" Target="../media/image6.png" Type="http://schemas.openxmlformats.org/officeDocument/2006/relationships/image"/><Relationship Id="rId6" Target="../media/image7.png" Type="http://schemas.openxmlformats.org/officeDocument/2006/relationships/image"/><Relationship Id="rId7" Target="../media/image8.png" Type="http://schemas.openxmlformats.org/officeDocument/2006/relationships/image"/><Relationship Id="rId8" Target="../media/image9.png" Type="http://schemas.openxmlformats.org/officeDocument/2006/relationships/image"/><Relationship Id="rId9" Target="../media/image10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2.png" Type="http://schemas.openxmlformats.org/officeDocument/2006/relationships/image"/><Relationship Id="rId2" Target="../media/image14.png" Type="http://schemas.openxmlformats.org/officeDocument/2006/relationships/image"/><Relationship Id="rId3" Target="../media/image15.png" Type="http://schemas.openxmlformats.org/officeDocument/2006/relationships/image"/><Relationship Id="rId4" Target="../media/image16.png" Type="http://schemas.openxmlformats.org/officeDocument/2006/relationships/image"/><Relationship Id="rId5" Target="../media/image17.png" Type="http://schemas.openxmlformats.org/officeDocument/2006/relationships/image"/><Relationship Id="rId6" Target="../media/image18.png" Type="http://schemas.openxmlformats.org/officeDocument/2006/relationships/image"/><Relationship Id="rId7" Target="../media/image19.png" Type="http://schemas.openxmlformats.org/officeDocument/2006/relationships/image"/><Relationship Id="rId8" Target="../media/image20.png" Type="http://schemas.openxmlformats.org/officeDocument/2006/relationships/image"/><Relationship Id="rId9" Target="../media/image21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jpeg" Type="http://schemas.openxmlformats.org/officeDocument/2006/relationships/image"/><Relationship Id="rId3" Target="../media/VAHR1tzX6Ks.mp4" Type="http://schemas.openxmlformats.org/officeDocument/2006/relationships/video"/><Relationship Id="rId4" Target="../media/VAHR1tzX6Ks.mp4" Type="http://schemas.microsoft.com/office/2007/relationships/media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10196" r="0" b="14803"/>
          <a:stretch>
            <a:fillRect/>
          </a:stretch>
        </p:blipFill>
        <p:spPr>
          <a:xfrm flipH="false" flipV="false" rot="0">
            <a:off x="0" y="0"/>
            <a:ext cx="18288000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4171950" y="5196183"/>
            <a:ext cx="9944100" cy="2371725"/>
            <a:chOff x="0" y="0"/>
            <a:chExt cx="13258800" cy="3162300"/>
          </a:xfrm>
        </p:grpSpPr>
        <p:sp>
          <p:nvSpPr>
            <p:cNvPr name="Freeform 3" id="3" descr="image.png"/>
            <p:cNvSpPr/>
            <p:nvPr/>
          </p:nvSpPr>
          <p:spPr>
            <a:xfrm flipH="false" flipV="false" rot="0">
              <a:off x="0" y="0"/>
              <a:ext cx="13258800" cy="3162300"/>
            </a:xfrm>
            <a:custGeom>
              <a:avLst/>
              <a:gdLst/>
              <a:ahLst/>
              <a:cxnLst/>
              <a:rect r="r" b="b" t="t" l="l"/>
              <a:pathLst>
                <a:path h="3162300" w="13258800">
                  <a:moveTo>
                    <a:pt x="0" y="0"/>
                  </a:moveTo>
                  <a:lnTo>
                    <a:pt x="13258800" y="0"/>
                  </a:lnTo>
                  <a:lnTo>
                    <a:pt x="13258800" y="3162300"/>
                  </a:lnTo>
                  <a:lnTo>
                    <a:pt x="0" y="31623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301" r="0" b="-301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4313396" y="2756964"/>
            <a:ext cx="9661207" cy="9676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20"/>
              </a:lnSpc>
            </a:pPr>
            <a:r>
              <a:rPr lang="en-US" sz="720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AeroGreen</a:t>
            </a:r>
            <a:r>
              <a:rPr lang="en-US" sz="720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 Cinematics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7036594" y="3924595"/>
            <a:ext cx="4214812" cy="4581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712"/>
              </a:lnSpc>
            </a:pPr>
            <a:r>
              <a:rPr lang="en-US" sz="2475">
                <a:solidFill>
                  <a:srgbClr val="9CA3AF"/>
                </a:solidFill>
                <a:latin typeface="Arimo"/>
                <a:ea typeface="Arimo"/>
                <a:cs typeface="Arimo"/>
                <a:sym typeface="Arimo"/>
              </a:rPr>
              <a:t>Business Plan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4171950" y="5562895"/>
            <a:ext cx="4829175" cy="762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 b="true">
                <a:solidFill>
                  <a:srgbClr val="F3F4F6"/>
                </a:solidFill>
                <a:latin typeface="Arimo Bold"/>
                <a:ea typeface="Arimo Bold"/>
                <a:cs typeface="Arimo Bold"/>
                <a:sym typeface="Arimo Bold"/>
              </a:rPr>
              <a:t>Program of Study:</a:t>
            </a:r>
            <a:r>
              <a:rPr lang="en-US" sz="180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Business Skills in the Work Place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4171950" y="6320133"/>
            <a:ext cx="4829175" cy="762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 b="true">
                <a:solidFill>
                  <a:srgbClr val="F3F4F6"/>
                </a:solidFill>
                <a:latin typeface="Arimo Bold"/>
                <a:ea typeface="Arimo Bold"/>
                <a:cs typeface="Arimo Bold"/>
                <a:sym typeface="Arimo Bold"/>
              </a:rPr>
              <a:t>Module Name:</a:t>
            </a:r>
            <a:r>
              <a:rPr lang="en-US" sz="180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Enterprise and Entrepreneurship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4171950" y="7077370"/>
            <a:ext cx="4829175" cy="41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 b="true">
                <a:solidFill>
                  <a:srgbClr val="F3F4F6"/>
                </a:solidFill>
                <a:latin typeface="Arimo Bold"/>
                <a:ea typeface="Arimo Bold"/>
                <a:cs typeface="Arimo Bold"/>
                <a:sym typeface="Arimo Bold"/>
              </a:rPr>
              <a:t>Lecturer:</a:t>
            </a:r>
            <a:r>
              <a:rPr lang="en-US" sz="180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Mohammad Rahman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286875" y="5562895"/>
            <a:ext cx="4829175" cy="41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 b="true">
                <a:solidFill>
                  <a:srgbClr val="F3F4F6"/>
                </a:solidFill>
                <a:latin typeface="Arimo Bold"/>
                <a:ea typeface="Arimo Bold"/>
                <a:cs typeface="Arimo Bold"/>
                <a:sym typeface="Arimo Bold"/>
              </a:rPr>
              <a:t>Student Name:</a:t>
            </a:r>
            <a:r>
              <a:rPr lang="en-US" sz="180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Glody Mabala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9286875" y="5977233"/>
            <a:ext cx="4829175" cy="4191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 b="true">
                <a:solidFill>
                  <a:srgbClr val="F3F4F6"/>
                </a:solidFill>
                <a:latin typeface="Arimo Bold"/>
                <a:ea typeface="Arimo Bold"/>
                <a:cs typeface="Arimo Bold"/>
                <a:sym typeface="Arimo Bold"/>
              </a:rPr>
              <a:t>Student Number:</a:t>
            </a:r>
            <a:r>
              <a:rPr lang="en-US" sz="180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2516434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57250" y="828675"/>
            <a:ext cx="8326041" cy="785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0"/>
              </a:lnSpc>
            </a:pP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Business </a:t>
            </a:r>
            <a:r>
              <a:rPr lang="en-US" sz="49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Overview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857250" y="3624262"/>
            <a:ext cx="8326041" cy="504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31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High-End Aerial Capture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857250" y="4238625"/>
            <a:ext cx="7929562" cy="1476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225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AeroGreen Cinematics provides ultra-high-definition aerial cinematography for film and television, luxury eco-tourism, and sustainable real estate development.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857250" y="5824537"/>
            <a:ext cx="7929562" cy="1933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225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We directly address industry scrutiny by delivering premium drone footage through a completely </a:t>
            </a:r>
            <a:r>
              <a:rPr lang="en-US" sz="2250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100% carbon-neutral model</a:t>
            </a:r>
            <a:r>
              <a:rPr lang="en-US" sz="225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, utilizing portable solar power stations for all field operations.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57250" y="3228975"/>
            <a:ext cx="5238826" cy="5157788"/>
            <a:chOff x="0" y="0"/>
            <a:chExt cx="6985102" cy="6877050"/>
          </a:xfrm>
        </p:grpSpPr>
        <p:sp>
          <p:nvSpPr>
            <p:cNvPr name="Freeform 3" id="3" descr="image.png"/>
            <p:cNvSpPr/>
            <p:nvPr/>
          </p:nvSpPr>
          <p:spPr>
            <a:xfrm flipH="false" flipV="false" rot="0">
              <a:off x="0" y="0"/>
              <a:ext cx="6985127" cy="6877050"/>
            </a:xfrm>
            <a:custGeom>
              <a:avLst/>
              <a:gdLst/>
              <a:ahLst/>
              <a:cxnLst/>
              <a:rect r="r" b="b" t="t" l="l"/>
              <a:pathLst>
                <a:path h="6877050" w="6985127">
                  <a:moveTo>
                    <a:pt x="0" y="0"/>
                  </a:moveTo>
                  <a:lnTo>
                    <a:pt x="6985127" y="0"/>
                  </a:lnTo>
                  <a:lnTo>
                    <a:pt x="6985127" y="6877050"/>
                  </a:lnTo>
                  <a:lnTo>
                    <a:pt x="0" y="68770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44" t="0" r="-44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6524701" y="3228975"/>
            <a:ext cx="5238826" cy="5157788"/>
            <a:chOff x="0" y="0"/>
            <a:chExt cx="6985102" cy="6877050"/>
          </a:xfrm>
        </p:grpSpPr>
        <p:sp>
          <p:nvSpPr>
            <p:cNvPr name="Freeform 5" id="5" descr="image.png"/>
            <p:cNvSpPr/>
            <p:nvPr/>
          </p:nvSpPr>
          <p:spPr>
            <a:xfrm flipH="false" flipV="false" rot="0">
              <a:off x="0" y="0"/>
              <a:ext cx="6985127" cy="6877050"/>
            </a:xfrm>
            <a:custGeom>
              <a:avLst/>
              <a:gdLst/>
              <a:ahLst/>
              <a:cxnLst/>
              <a:rect r="r" b="b" t="t" l="l"/>
              <a:pathLst>
                <a:path h="6877050" w="6985127">
                  <a:moveTo>
                    <a:pt x="0" y="0"/>
                  </a:moveTo>
                  <a:lnTo>
                    <a:pt x="6985127" y="0"/>
                  </a:lnTo>
                  <a:lnTo>
                    <a:pt x="6985127" y="6877050"/>
                  </a:lnTo>
                  <a:lnTo>
                    <a:pt x="0" y="68770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81" t="0" r="-180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12192152" y="3228975"/>
            <a:ext cx="5238826" cy="5157788"/>
            <a:chOff x="0" y="0"/>
            <a:chExt cx="6985102" cy="6877050"/>
          </a:xfrm>
        </p:grpSpPr>
        <p:sp>
          <p:nvSpPr>
            <p:cNvPr name="Freeform 7" id="7" descr="image.png"/>
            <p:cNvSpPr/>
            <p:nvPr/>
          </p:nvSpPr>
          <p:spPr>
            <a:xfrm flipH="false" flipV="false" rot="0">
              <a:off x="0" y="0"/>
              <a:ext cx="6985127" cy="6877050"/>
            </a:xfrm>
            <a:custGeom>
              <a:avLst/>
              <a:gdLst/>
              <a:ahLst/>
              <a:cxnLst/>
              <a:rect r="r" b="b" t="t" l="l"/>
              <a:pathLst>
                <a:path h="6877050" w="6985127">
                  <a:moveTo>
                    <a:pt x="0" y="0"/>
                  </a:moveTo>
                  <a:lnTo>
                    <a:pt x="6985127" y="0"/>
                  </a:lnTo>
                  <a:lnTo>
                    <a:pt x="6985127" y="6877050"/>
                  </a:lnTo>
                  <a:lnTo>
                    <a:pt x="0" y="68770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181" t="0" r="-180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1300162" y="3814762"/>
            <a:ext cx="857250" cy="857250"/>
            <a:chOff x="0" y="0"/>
            <a:chExt cx="1143000" cy="1143000"/>
          </a:xfrm>
        </p:grpSpPr>
        <p:sp>
          <p:nvSpPr>
            <p:cNvPr name="Freeform 9" id="9" descr="image.png"/>
            <p:cNvSpPr/>
            <p:nvPr/>
          </p:nvSpPr>
          <p:spPr>
            <a:xfrm flipH="false" flipV="false" rot="0">
              <a:off x="0" y="0"/>
              <a:ext cx="1143000" cy="1143000"/>
            </a:xfrm>
            <a:custGeom>
              <a:avLst/>
              <a:gdLst/>
              <a:ahLst/>
              <a:cxnLst/>
              <a:rect r="r" b="b" t="t" l="l"/>
              <a:pathLst>
                <a:path h="1143000" w="1143000">
                  <a:moveTo>
                    <a:pt x="0" y="0"/>
                  </a:moveTo>
                  <a:lnTo>
                    <a:pt x="1143000" y="0"/>
                  </a:lnTo>
                  <a:lnTo>
                    <a:pt x="1143000" y="1143000"/>
                  </a:lnTo>
                  <a:lnTo>
                    <a:pt x="0" y="1143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0" r="0" b="0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300162" y="5010150"/>
            <a:ext cx="3645456" cy="433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Absolute Sustainability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300162" y="5591175"/>
            <a:ext cx="4353001" cy="19954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Zero-emission operations on set. All drone batteries and heavy field equipment are charged entirely using advanced portable, high-capacity solar power stations.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6967614" y="3814762"/>
            <a:ext cx="857250" cy="857250"/>
            <a:chOff x="0" y="0"/>
            <a:chExt cx="1143000" cy="1143000"/>
          </a:xfrm>
        </p:grpSpPr>
        <p:sp>
          <p:nvSpPr>
            <p:cNvPr name="Freeform 13" id="13" descr="image.png"/>
            <p:cNvSpPr/>
            <p:nvPr/>
          </p:nvSpPr>
          <p:spPr>
            <a:xfrm flipH="false" flipV="false" rot="0">
              <a:off x="0" y="0"/>
              <a:ext cx="1143000" cy="1143000"/>
            </a:xfrm>
            <a:custGeom>
              <a:avLst/>
              <a:gdLst/>
              <a:ahLst/>
              <a:cxnLst/>
              <a:rect r="r" b="b" t="t" l="l"/>
              <a:pathLst>
                <a:path h="1143000" w="1143000">
                  <a:moveTo>
                    <a:pt x="0" y="0"/>
                  </a:moveTo>
                  <a:lnTo>
                    <a:pt x="1143000" y="0"/>
                  </a:lnTo>
                  <a:lnTo>
                    <a:pt x="1143000" y="1143000"/>
                  </a:lnTo>
                  <a:lnTo>
                    <a:pt x="0" y="1143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833" t="0" r="-833" b="0"/>
              </a:stretch>
            </a:blip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6967614" y="5010150"/>
            <a:ext cx="3915489" cy="433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Community Eye Initiative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6967614" y="5591175"/>
            <a:ext cx="4353001" cy="19954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We pledge 10% of our monthly flight hours completely free of charge to local environmental NGOs for wildlife monitoring, anti-poaching, and conservation mapping.</a:t>
            </a:r>
          </a:p>
        </p:txBody>
      </p:sp>
      <p:grpSp>
        <p:nvGrpSpPr>
          <p:cNvPr name="Group 16" id="16"/>
          <p:cNvGrpSpPr/>
          <p:nvPr/>
        </p:nvGrpSpPr>
        <p:grpSpPr>
          <a:xfrm rot="0">
            <a:off x="12635065" y="3814762"/>
            <a:ext cx="857250" cy="857250"/>
            <a:chOff x="0" y="0"/>
            <a:chExt cx="1143000" cy="1143000"/>
          </a:xfrm>
        </p:grpSpPr>
        <p:sp>
          <p:nvSpPr>
            <p:cNvPr name="Freeform 17" id="17" descr="image.png"/>
            <p:cNvSpPr/>
            <p:nvPr/>
          </p:nvSpPr>
          <p:spPr>
            <a:xfrm flipH="false" flipV="false" rot="0">
              <a:off x="0" y="0"/>
              <a:ext cx="1143000" cy="1143000"/>
            </a:xfrm>
            <a:custGeom>
              <a:avLst/>
              <a:gdLst/>
              <a:ahLst/>
              <a:cxnLst/>
              <a:rect r="r" b="b" t="t" l="l"/>
              <a:pathLst>
                <a:path h="1143000" w="1143000">
                  <a:moveTo>
                    <a:pt x="0" y="0"/>
                  </a:moveTo>
                  <a:lnTo>
                    <a:pt x="1143000" y="0"/>
                  </a:lnTo>
                  <a:lnTo>
                    <a:pt x="1143000" y="1143000"/>
                  </a:lnTo>
                  <a:lnTo>
                    <a:pt x="0" y="1143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-833" t="0" r="-833" b="0"/>
              </a:stretch>
            </a:blipFill>
          </p:spPr>
        </p:sp>
      </p:grpSp>
      <p:sp>
        <p:nvSpPr>
          <p:cNvPr name="TextBox 18" id="18"/>
          <p:cNvSpPr txBox="true"/>
          <p:nvPr/>
        </p:nvSpPr>
        <p:spPr>
          <a:xfrm rot="0">
            <a:off x="12635065" y="5010150"/>
            <a:ext cx="4080510" cy="433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Hollywood-Grade Quality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2635065" y="5591175"/>
            <a:ext cx="4353001" cy="19954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We do not compete on price with hobbyists. We utilize state-of-the-art cinematic drones capable of heavy-lift lens options to deliver unparalleled dynamic range.</a:t>
            </a:r>
          </a:p>
        </p:txBody>
      </p:sp>
      <p:grpSp>
        <p:nvGrpSpPr>
          <p:cNvPr name="Group 20" id="20"/>
          <p:cNvGrpSpPr/>
          <p:nvPr/>
        </p:nvGrpSpPr>
        <p:grpSpPr>
          <a:xfrm rot="0">
            <a:off x="1557338" y="4071938"/>
            <a:ext cx="342900" cy="342900"/>
            <a:chOff x="0" y="0"/>
            <a:chExt cx="457200" cy="457200"/>
          </a:xfrm>
        </p:grpSpPr>
        <p:sp>
          <p:nvSpPr>
            <p:cNvPr name="Freeform 21" id="21" descr="image.png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0" t="0" r="0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203357" y="4071938"/>
            <a:ext cx="385762" cy="342900"/>
            <a:chOff x="0" y="0"/>
            <a:chExt cx="514350" cy="457200"/>
          </a:xfrm>
        </p:grpSpPr>
        <p:sp>
          <p:nvSpPr>
            <p:cNvPr name="Freeform 23" id="23" descr="image.png"/>
            <p:cNvSpPr/>
            <p:nvPr/>
          </p:nvSpPr>
          <p:spPr>
            <a:xfrm flipH="false" flipV="false" rot="0">
              <a:off x="0" y="0"/>
              <a:ext cx="514350" cy="457200"/>
            </a:xfrm>
            <a:custGeom>
              <a:avLst/>
              <a:gdLst/>
              <a:ahLst/>
              <a:cxnLst/>
              <a:rect r="r" b="b" t="t" l="l"/>
              <a:pathLst>
                <a:path h="457200" w="514350">
                  <a:moveTo>
                    <a:pt x="0" y="0"/>
                  </a:moveTo>
                  <a:lnTo>
                    <a:pt x="514350" y="0"/>
                  </a:lnTo>
                  <a:lnTo>
                    <a:pt x="51435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-1851" t="0" r="-1851" b="0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12870809" y="4071938"/>
            <a:ext cx="385762" cy="342900"/>
            <a:chOff x="0" y="0"/>
            <a:chExt cx="514350" cy="457200"/>
          </a:xfrm>
        </p:grpSpPr>
        <p:sp>
          <p:nvSpPr>
            <p:cNvPr name="Freeform 25" id="25" descr="image.png"/>
            <p:cNvSpPr/>
            <p:nvPr/>
          </p:nvSpPr>
          <p:spPr>
            <a:xfrm flipH="false" flipV="false" rot="0">
              <a:off x="0" y="0"/>
              <a:ext cx="514350" cy="457200"/>
            </a:xfrm>
            <a:custGeom>
              <a:avLst/>
              <a:gdLst/>
              <a:ahLst/>
              <a:cxnLst/>
              <a:rect r="r" b="b" t="t" l="l"/>
              <a:pathLst>
                <a:path h="457200" w="514350">
                  <a:moveTo>
                    <a:pt x="0" y="0"/>
                  </a:moveTo>
                  <a:lnTo>
                    <a:pt x="514350" y="0"/>
                  </a:lnTo>
                  <a:lnTo>
                    <a:pt x="51435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-1851" t="0" r="-1851" b="0"/>
              </a:stretch>
            </a:blipFill>
          </p:spPr>
        </p:sp>
      </p:grpSp>
      <p:sp>
        <p:nvSpPr>
          <p:cNvPr name="TextBox 26" id="26"/>
          <p:cNvSpPr txBox="true"/>
          <p:nvPr/>
        </p:nvSpPr>
        <p:spPr>
          <a:xfrm rot="0">
            <a:off x="857250" y="828675"/>
            <a:ext cx="17402175" cy="785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0"/>
              </a:lnSpc>
            </a:pP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Unique Selling </a:t>
            </a:r>
            <a:r>
              <a:rPr lang="en-US" sz="49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Points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57250" y="2900362"/>
            <a:ext cx="7929562" cy="5815012"/>
            <a:chOff x="0" y="0"/>
            <a:chExt cx="10572750" cy="7753350"/>
          </a:xfrm>
        </p:grpSpPr>
        <p:sp>
          <p:nvSpPr>
            <p:cNvPr name="Freeform 3" id="3" descr="image.png"/>
            <p:cNvSpPr/>
            <p:nvPr/>
          </p:nvSpPr>
          <p:spPr>
            <a:xfrm flipH="false" flipV="false" rot="0">
              <a:off x="0" y="0"/>
              <a:ext cx="10572750" cy="7753350"/>
            </a:xfrm>
            <a:custGeom>
              <a:avLst/>
              <a:gdLst/>
              <a:ahLst/>
              <a:cxnLst/>
              <a:rect r="r" b="b" t="t" l="l"/>
              <a:pathLst>
                <a:path h="7753350" w="10572750">
                  <a:moveTo>
                    <a:pt x="0" y="0"/>
                  </a:moveTo>
                  <a:lnTo>
                    <a:pt x="10572750" y="0"/>
                  </a:lnTo>
                  <a:lnTo>
                    <a:pt x="10572750" y="7753350"/>
                  </a:lnTo>
                  <a:lnTo>
                    <a:pt x="0" y="7753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9501188" y="2900362"/>
            <a:ext cx="7929562" cy="5815012"/>
            <a:chOff x="0" y="0"/>
            <a:chExt cx="10572750" cy="7753350"/>
          </a:xfrm>
        </p:grpSpPr>
        <p:sp>
          <p:nvSpPr>
            <p:cNvPr name="Freeform 5" id="5" descr="image.png"/>
            <p:cNvSpPr/>
            <p:nvPr/>
          </p:nvSpPr>
          <p:spPr>
            <a:xfrm flipH="false" flipV="false" rot="0">
              <a:off x="0" y="0"/>
              <a:ext cx="10572750" cy="7753350"/>
            </a:xfrm>
            <a:custGeom>
              <a:avLst/>
              <a:gdLst/>
              <a:ahLst/>
              <a:cxnLst/>
              <a:rect r="r" b="b" t="t" l="l"/>
              <a:pathLst>
                <a:path h="7753350" w="10572750">
                  <a:moveTo>
                    <a:pt x="0" y="0"/>
                  </a:moveTo>
                  <a:lnTo>
                    <a:pt x="10572750" y="0"/>
                  </a:lnTo>
                  <a:lnTo>
                    <a:pt x="10572750" y="7753350"/>
                  </a:lnTo>
                  <a:lnTo>
                    <a:pt x="0" y="7753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0" r="0" b="0"/>
              </a:stretch>
            </a:blipFill>
          </p:spPr>
        </p:sp>
      </p:grpSp>
      <p:sp>
        <p:nvSpPr>
          <p:cNvPr name="TextBox 6" id="6"/>
          <p:cNvSpPr txBox="true"/>
          <p:nvPr/>
        </p:nvSpPr>
        <p:spPr>
          <a:xfrm rot="0">
            <a:off x="1443038" y="3467100"/>
            <a:ext cx="7095887" cy="504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31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Agile Management Team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443038" y="4119563"/>
            <a:ext cx="6757988" cy="4524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Operating with a lean matrix to minimize startup overhead: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086975" y="3467100"/>
            <a:ext cx="7095887" cy="504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31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Private Limited Company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0086975" y="4119563"/>
            <a:ext cx="6757988" cy="838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AeroGreen Cinematics will incorporate under a Limited structure for two strategic reasons: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757362" y="4776787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828800" y="4719637"/>
            <a:ext cx="6372225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CEO / Lead Pilot: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Manages daily flight operations, high-level client acquisition, and holds advanced drone certifications.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757362" y="6148387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828800" y="6091237"/>
            <a:ext cx="6372225" cy="838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Creative Director: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Leads post-production editing, color grading, shot planning, and brand marketing strategy.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757362" y="7134225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828800" y="7077075"/>
            <a:ext cx="6372225" cy="838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Sustainability Liaison: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Tracks carbon footprint and coordinates "Community Eye" NGO partnerships.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401300" y="5162550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472738" y="5105400"/>
            <a:ext cx="6372225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Liability Protection: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Shields founders' and investors' personal assets from unforeseen high-value operational liabilities.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0401300" y="6534150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472738" y="6477000"/>
            <a:ext cx="6372225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Investment Readiness: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Simplifies the issuance of equity shares, crucially facilitating our strategy to secure funding from ESG-focused angel syndicates.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857250" y="828675"/>
            <a:ext cx="17402175" cy="785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0"/>
              </a:lnSpc>
            </a:pP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Structure &amp; </a:t>
            </a:r>
            <a:r>
              <a:rPr lang="en-US" sz="49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Legal Format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57250" y="3036094"/>
            <a:ext cx="5238826" cy="5543550"/>
            <a:chOff x="0" y="0"/>
            <a:chExt cx="6985102" cy="7391400"/>
          </a:xfrm>
        </p:grpSpPr>
        <p:sp>
          <p:nvSpPr>
            <p:cNvPr name="Freeform 3" id="3" descr="image.png"/>
            <p:cNvSpPr/>
            <p:nvPr/>
          </p:nvSpPr>
          <p:spPr>
            <a:xfrm flipH="false" flipV="false" rot="0">
              <a:off x="0" y="0"/>
              <a:ext cx="6985127" cy="7391400"/>
            </a:xfrm>
            <a:custGeom>
              <a:avLst/>
              <a:gdLst/>
              <a:ahLst/>
              <a:cxnLst/>
              <a:rect r="r" b="b" t="t" l="l"/>
              <a:pathLst>
                <a:path h="7391400" w="6985127">
                  <a:moveTo>
                    <a:pt x="0" y="0"/>
                  </a:moveTo>
                  <a:lnTo>
                    <a:pt x="6985127" y="0"/>
                  </a:lnTo>
                  <a:lnTo>
                    <a:pt x="6985127" y="7391400"/>
                  </a:lnTo>
                  <a:lnTo>
                    <a:pt x="0" y="7391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-84" r="0" b="-84"/>
              </a:stretch>
            </a:blipFill>
          </p:spPr>
        </p:sp>
      </p:grpSp>
      <p:grpSp>
        <p:nvGrpSpPr>
          <p:cNvPr name="Group 4" id="4"/>
          <p:cNvGrpSpPr/>
          <p:nvPr/>
        </p:nvGrpSpPr>
        <p:grpSpPr>
          <a:xfrm rot="0">
            <a:off x="6524701" y="3036094"/>
            <a:ext cx="5238826" cy="5543550"/>
            <a:chOff x="0" y="0"/>
            <a:chExt cx="6985102" cy="7391400"/>
          </a:xfrm>
        </p:grpSpPr>
        <p:sp>
          <p:nvSpPr>
            <p:cNvPr name="Freeform 5" id="5" descr="image.png"/>
            <p:cNvSpPr/>
            <p:nvPr/>
          </p:nvSpPr>
          <p:spPr>
            <a:xfrm flipH="false" flipV="false" rot="0">
              <a:off x="0" y="0"/>
              <a:ext cx="6985127" cy="7391400"/>
            </a:xfrm>
            <a:custGeom>
              <a:avLst/>
              <a:gdLst/>
              <a:ahLst/>
              <a:cxnLst/>
              <a:rect r="r" b="b" t="t" l="l"/>
              <a:pathLst>
                <a:path h="7391400" w="6985127">
                  <a:moveTo>
                    <a:pt x="0" y="0"/>
                  </a:moveTo>
                  <a:lnTo>
                    <a:pt x="6985127" y="0"/>
                  </a:lnTo>
                  <a:lnTo>
                    <a:pt x="6985127" y="7391400"/>
                  </a:lnTo>
                  <a:lnTo>
                    <a:pt x="0" y="7391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52" t="0" r="-51" b="0"/>
              </a:stretch>
            </a:blipFill>
          </p:spPr>
        </p:sp>
      </p:grpSp>
      <p:grpSp>
        <p:nvGrpSpPr>
          <p:cNvPr name="Group 6" id="6"/>
          <p:cNvGrpSpPr/>
          <p:nvPr/>
        </p:nvGrpSpPr>
        <p:grpSpPr>
          <a:xfrm rot="0">
            <a:off x="12192152" y="3036094"/>
            <a:ext cx="5238826" cy="5543550"/>
            <a:chOff x="0" y="0"/>
            <a:chExt cx="6985102" cy="7391400"/>
          </a:xfrm>
        </p:grpSpPr>
        <p:sp>
          <p:nvSpPr>
            <p:cNvPr name="Freeform 7" id="7" descr="image.png"/>
            <p:cNvSpPr/>
            <p:nvPr/>
          </p:nvSpPr>
          <p:spPr>
            <a:xfrm flipH="false" flipV="false" rot="0">
              <a:off x="0" y="0"/>
              <a:ext cx="6985127" cy="7391400"/>
            </a:xfrm>
            <a:custGeom>
              <a:avLst/>
              <a:gdLst/>
              <a:ahLst/>
              <a:cxnLst/>
              <a:rect r="r" b="b" t="t" l="l"/>
              <a:pathLst>
                <a:path h="7391400" w="6985127">
                  <a:moveTo>
                    <a:pt x="0" y="0"/>
                  </a:moveTo>
                  <a:lnTo>
                    <a:pt x="6985127" y="0"/>
                  </a:lnTo>
                  <a:lnTo>
                    <a:pt x="6985127" y="7391400"/>
                  </a:lnTo>
                  <a:lnTo>
                    <a:pt x="0" y="73914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l="-52" t="0" r="-51" b="0"/>
              </a:stretch>
            </a:blipFill>
          </p:spPr>
        </p:sp>
      </p:grpSp>
      <p:grpSp>
        <p:nvGrpSpPr>
          <p:cNvPr name="Group 8" id="8"/>
          <p:cNvGrpSpPr/>
          <p:nvPr/>
        </p:nvGrpSpPr>
        <p:grpSpPr>
          <a:xfrm rot="0">
            <a:off x="1300162" y="3621881"/>
            <a:ext cx="857250" cy="857250"/>
            <a:chOff x="0" y="0"/>
            <a:chExt cx="1143000" cy="1143000"/>
          </a:xfrm>
        </p:grpSpPr>
        <p:sp>
          <p:nvSpPr>
            <p:cNvPr name="Freeform 9" id="9" descr="image.png"/>
            <p:cNvSpPr/>
            <p:nvPr/>
          </p:nvSpPr>
          <p:spPr>
            <a:xfrm flipH="false" flipV="false" rot="0">
              <a:off x="0" y="0"/>
              <a:ext cx="1143000" cy="1143000"/>
            </a:xfrm>
            <a:custGeom>
              <a:avLst/>
              <a:gdLst/>
              <a:ahLst/>
              <a:cxnLst/>
              <a:rect r="r" b="b" t="t" l="l"/>
              <a:pathLst>
                <a:path h="1143000" w="1143000">
                  <a:moveTo>
                    <a:pt x="0" y="0"/>
                  </a:moveTo>
                  <a:lnTo>
                    <a:pt x="1143000" y="0"/>
                  </a:lnTo>
                  <a:lnTo>
                    <a:pt x="1143000" y="1143000"/>
                  </a:lnTo>
                  <a:lnTo>
                    <a:pt x="0" y="1143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0" t="-833" r="0" b="-833"/>
              </a:stretch>
            </a:blipFill>
          </p:spPr>
        </p:sp>
      </p:grpSp>
      <p:sp>
        <p:nvSpPr>
          <p:cNvPr name="TextBox 10" id="10"/>
          <p:cNvSpPr txBox="true"/>
          <p:nvPr/>
        </p:nvSpPr>
        <p:spPr>
          <a:xfrm rot="0">
            <a:off x="1300162" y="4817269"/>
            <a:ext cx="1185148" cy="433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Political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300162" y="5398294"/>
            <a:ext cx="4353001" cy="19954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Heavily regulated by the CAA. Requires stringent testing and compliance for urban flight operations. Conversely, favorable green tech policies offer future grant opportunities.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6967614" y="3621881"/>
            <a:ext cx="857250" cy="857250"/>
            <a:chOff x="0" y="0"/>
            <a:chExt cx="1143000" cy="1143000"/>
          </a:xfrm>
        </p:grpSpPr>
        <p:sp>
          <p:nvSpPr>
            <p:cNvPr name="Freeform 13" id="13" descr="image.png"/>
            <p:cNvSpPr/>
            <p:nvPr/>
          </p:nvSpPr>
          <p:spPr>
            <a:xfrm flipH="false" flipV="false" rot="0">
              <a:off x="0" y="0"/>
              <a:ext cx="1143000" cy="1143000"/>
            </a:xfrm>
            <a:custGeom>
              <a:avLst/>
              <a:gdLst/>
              <a:ahLst/>
              <a:cxnLst/>
              <a:rect r="r" b="b" t="t" l="l"/>
              <a:pathLst>
                <a:path h="1143000" w="1143000">
                  <a:moveTo>
                    <a:pt x="0" y="0"/>
                  </a:moveTo>
                  <a:lnTo>
                    <a:pt x="1143000" y="0"/>
                  </a:lnTo>
                  <a:lnTo>
                    <a:pt x="1143000" y="1143000"/>
                  </a:lnTo>
                  <a:lnTo>
                    <a:pt x="0" y="1143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0" t="0" r="0" b="0"/>
              </a:stretch>
            </a:blip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6967614" y="4817269"/>
            <a:ext cx="1515189" cy="433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Economic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6967614" y="5398294"/>
            <a:ext cx="4353001" cy="2381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The resurgence in domestic tourism and film presents massive opportunities. Drones offer a highly cost-effective, budget-friendly alternative to traditional helicopter filming.</a:t>
            </a:r>
          </a:p>
        </p:txBody>
      </p:sp>
      <p:grpSp>
        <p:nvGrpSpPr>
          <p:cNvPr name="Group 16" id="16"/>
          <p:cNvGrpSpPr/>
          <p:nvPr/>
        </p:nvGrpSpPr>
        <p:grpSpPr>
          <a:xfrm rot="0">
            <a:off x="12635065" y="3621881"/>
            <a:ext cx="857250" cy="857250"/>
            <a:chOff x="0" y="0"/>
            <a:chExt cx="1143000" cy="1143000"/>
          </a:xfrm>
        </p:grpSpPr>
        <p:sp>
          <p:nvSpPr>
            <p:cNvPr name="Freeform 17" id="17" descr="image.png"/>
            <p:cNvSpPr/>
            <p:nvPr/>
          </p:nvSpPr>
          <p:spPr>
            <a:xfrm flipH="false" flipV="false" rot="0">
              <a:off x="0" y="0"/>
              <a:ext cx="1143000" cy="1143000"/>
            </a:xfrm>
            <a:custGeom>
              <a:avLst/>
              <a:gdLst/>
              <a:ahLst/>
              <a:cxnLst/>
              <a:rect r="r" b="b" t="t" l="l"/>
              <a:pathLst>
                <a:path h="1143000" w="1143000">
                  <a:moveTo>
                    <a:pt x="0" y="0"/>
                  </a:moveTo>
                  <a:lnTo>
                    <a:pt x="1143000" y="0"/>
                  </a:lnTo>
                  <a:lnTo>
                    <a:pt x="1143000" y="1143000"/>
                  </a:lnTo>
                  <a:lnTo>
                    <a:pt x="0" y="1143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0" r="0" b="0"/>
              </a:stretch>
            </a:blipFill>
          </p:spPr>
        </p:sp>
      </p:grpSp>
      <p:sp>
        <p:nvSpPr>
          <p:cNvPr name="TextBox 18" id="18"/>
          <p:cNvSpPr txBox="true"/>
          <p:nvPr/>
        </p:nvSpPr>
        <p:spPr>
          <a:xfrm rot="0">
            <a:off x="12635065" y="4817269"/>
            <a:ext cx="960120" cy="433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Social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2635065" y="5398294"/>
            <a:ext cx="4353001" cy="19954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A significant cultural shift towards environmental consciousness. Corporate clients actively seek to associate with "green" supply chain compliant vendors.</a:t>
            </a:r>
          </a:p>
        </p:txBody>
      </p:sp>
      <p:grpSp>
        <p:nvGrpSpPr>
          <p:cNvPr name="Group 20" id="20"/>
          <p:cNvGrpSpPr/>
          <p:nvPr/>
        </p:nvGrpSpPr>
        <p:grpSpPr>
          <a:xfrm rot="0">
            <a:off x="1557338" y="3879056"/>
            <a:ext cx="342900" cy="342900"/>
            <a:chOff x="0" y="0"/>
            <a:chExt cx="457200" cy="457200"/>
          </a:xfrm>
        </p:grpSpPr>
        <p:sp>
          <p:nvSpPr>
            <p:cNvPr name="Freeform 21" id="21" descr="image.png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0" t="-2083" r="0" b="-2083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224789" y="3879056"/>
            <a:ext cx="342900" cy="342900"/>
            <a:chOff x="0" y="0"/>
            <a:chExt cx="457200" cy="457200"/>
          </a:xfrm>
        </p:grpSpPr>
        <p:sp>
          <p:nvSpPr>
            <p:cNvPr name="Freeform 23" id="23" descr="image.png"/>
            <p:cNvSpPr/>
            <p:nvPr/>
          </p:nvSpPr>
          <p:spPr>
            <a:xfrm flipH="false" flipV="false" rot="0">
              <a:off x="0" y="0"/>
              <a:ext cx="457200" cy="457200"/>
            </a:xfrm>
            <a:custGeom>
              <a:avLst/>
              <a:gdLst/>
              <a:ahLst/>
              <a:cxnLst/>
              <a:rect r="r" b="b" t="t" l="l"/>
              <a:pathLst>
                <a:path h="457200" w="457200">
                  <a:moveTo>
                    <a:pt x="0" y="0"/>
                  </a:moveTo>
                  <a:lnTo>
                    <a:pt x="457200" y="0"/>
                  </a:lnTo>
                  <a:lnTo>
                    <a:pt x="45720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/>
              <a:stretch>
                <a:fillRect l="0" t="0" r="0" b="0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12849377" y="3879056"/>
            <a:ext cx="428625" cy="342900"/>
            <a:chOff x="0" y="0"/>
            <a:chExt cx="571500" cy="457200"/>
          </a:xfrm>
        </p:grpSpPr>
        <p:sp>
          <p:nvSpPr>
            <p:cNvPr name="Freeform 25" id="25" descr="image.png"/>
            <p:cNvSpPr/>
            <p:nvPr/>
          </p:nvSpPr>
          <p:spPr>
            <a:xfrm flipH="false" flipV="false" rot="0">
              <a:off x="0" y="0"/>
              <a:ext cx="571500" cy="457200"/>
            </a:xfrm>
            <a:custGeom>
              <a:avLst/>
              <a:gdLst/>
              <a:ahLst/>
              <a:cxnLst/>
              <a:rect r="r" b="b" t="t" l="l"/>
              <a:pathLst>
                <a:path h="457200" w="571500">
                  <a:moveTo>
                    <a:pt x="0" y="0"/>
                  </a:moveTo>
                  <a:lnTo>
                    <a:pt x="571500" y="0"/>
                  </a:lnTo>
                  <a:lnTo>
                    <a:pt x="571500" y="457200"/>
                  </a:lnTo>
                  <a:lnTo>
                    <a:pt x="0" y="45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/>
              <a:stretch>
                <a:fillRect l="0" t="-402" r="0" b="-402"/>
              </a:stretch>
            </a:blipFill>
          </p:spPr>
        </p:sp>
      </p:grpSp>
      <p:sp>
        <p:nvSpPr>
          <p:cNvPr name="TextBox 26" id="26"/>
          <p:cNvSpPr txBox="true"/>
          <p:nvPr/>
        </p:nvSpPr>
        <p:spPr>
          <a:xfrm rot="0">
            <a:off x="857250" y="828675"/>
            <a:ext cx="17402175" cy="785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0"/>
              </a:lnSpc>
            </a:pP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PESTEL </a:t>
            </a:r>
            <a:r>
              <a:rPr lang="en-US" sz="49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External Factors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501188" y="2185988"/>
            <a:ext cx="7929562" cy="5715000"/>
            <a:chOff x="0" y="0"/>
            <a:chExt cx="10572750" cy="7620000"/>
          </a:xfrm>
        </p:grpSpPr>
        <p:sp>
          <p:nvSpPr>
            <p:cNvPr name="Freeform 3" id="3" descr="image.png"/>
            <p:cNvSpPr/>
            <p:nvPr/>
          </p:nvSpPr>
          <p:spPr>
            <a:xfrm flipH="false" flipV="false" rot="0">
              <a:off x="0" y="0"/>
              <a:ext cx="10572750" cy="7620000"/>
            </a:xfrm>
            <a:custGeom>
              <a:avLst/>
              <a:gdLst/>
              <a:ahLst/>
              <a:cxnLst/>
              <a:rect r="r" b="b" t="t" l="l"/>
              <a:pathLst>
                <a:path h="7620000" w="10572750">
                  <a:moveTo>
                    <a:pt x="0" y="0"/>
                  </a:moveTo>
                  <a:lnTo>
                    <a:pt x="10572750" y="0"/>
                  </a:lnTo>
                  <a:lnTo>
                    <a:pt x="10572750" y="7620000"/>
                  </a:lnTo>
                  <a:lnTo>
                    <a:pt x="0" y="7620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0" t="0" r="0" b="0"/>
              </a:stretch>
            </a:blipFill>
          </p:spPr>
        </p:sp>
      </p:grpSp>
      <p:sp>
        <p:nvSpPr>
          <p:cNvPr name="TextBox 4" id="4"/>
          <p:cNvSpPr txBox="true"/>
          <p:nvPr/>
        </p:nvSpPr>
        <p:spPr>
          <a:xfrm rot="0">
            <a:off x="1171575" y="2176463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243012" y="2119313"/>
            <a:ext cx="7543800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Digital Portfolio &amp; Showreels: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Leveraging highly visual platforms (Instagram, TikTok) to publish meticulously color-graded aerial footage that validates our technical capabilities to creative directors.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171575" y="3548063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243012" y="3490913"/>
            <a:ext cx="7543800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Behind-The-Scenes (BTS):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Producing micro-documentaries showcasing our solar-charging workflows and NGO partnerships to build verifiable brand equity.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171575" y="4919663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243012" y="4862513"/>
            <a:ext cx="7543800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B2B Direct Outreach: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A targeted "Push" strategy using LinkedIn to connect directly with production managers of ESG-committed brands like Patagonia and National Geographic.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171575" y="6291263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43012" y="6234113"/>
            <a:ext cx="7543800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Industry Networking: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Attending sustainable tourism expos and film trade shows to build crucial face-to-face relationships in the B2B sector.</a:t>
            </a:r>
          </a:p>
        </p:txBody>
      </p:sp>
      <p:grpSp>
        <p:nvGrpSpPr>
          <p:cNvPr name="Group 12" id="12"/>
          <p:cNvGrpSpPr/>
          <p:nvPr/>
        </p:nvGrpSpPr>
        <p:grpSpPr>
          <a:xfrm rot="0">
            <a:off x="9515475" y="2200275"/>
            <a:ext cx="7900988" cy="5686425"/>
            <a:chOff x="0" y="0"/>
            <a:chExt cx="10534650" cy="7581900"/>
          </a:xfrm>
        </p:grpSpPr>
        <p:sp>
          <p:nvSpPr>
            <p:cNvPr name="Freeform 13" id="13" descr="image.png"/>
            <p:cNvSpPr/>
            <p:nvPr/>
          </p:nvSpPr>
          <p:spPr>
            <a:xfrm flipH="false" flipV="false" rot="0">
              <a:off x="0" y="0"/>
              <a:ext cx="10534650" cy="7581900"/>
            </a:xfrm>
            <a:custGeom>
              <a:avLst/>
              <a:gdLst/>
              <a:ahLst/>
              <a:cxnLst/>
              <a:rect r="r" b="b" t="t" l="l"/>
              <a:pathLst>
                <a:path h="7581900" w="10534650">
                  <a:moveTo>
                    <a:pt x="0" y="0"/>
                  </a:moveTo>
                  <a:lnTo>
                    <a:pt x="10534650" y="0"/>
                  </a:lnTo>
                  <a:lnTo>
                    <a:pt x="10534650" y="7581900"/>
                  </a:lnTo>
                  <a:lnTo>
                    <a:pt x="0" y="75819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0" t="-70" r="0" b="-70"/>
              </a:stretch>
            </a:blip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857250" y="828675"/>
            <a:ext cx="17402175" cy="785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0"/>
              </a:lnSpc>
            </a:pP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Marketing </a:t>
            </a:r>
            <a:r>
              <a:rPr lang="en-US" sz="49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Strategies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57250" y="4819650"/>
            <a:ext cx="7929562" cy="1638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4625"/>
              </a:lnSpc>
            </a:pPr>
            <a:r>
              <a:rPr lang="en-US" sz="14625" b="true">
                <a:solidFill>
                  <a:srgbClr val="DEFF9A"/>
                </a:solidFill>
                <a:latin typeface="Arimo Bold"/>
                <a:ea typeface="Arimo Bold"/>
                <a:cs typeface="Arimo Bold"/>
                <a:sym typeface="Arimo Bold"/>
              </a:rPr>
              <a:t>£45k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857250" y="6581775"/>
            <a:ext cx="7929562" cy="4333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40"/>
              </a:lnSpc>
            </a:pPr>
            <a:r>
              <a:rPr lang="en-US" sz="270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Initial Startup Capital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501188" y="3574256"/>
            <a:ext cx="8326041" cy="504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31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Blended Funding Strategy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501188" y="4226719"/>
            <a:ext cx="7929562" cy="838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We are executing a dual-source funding model to maximize capital while protecting long-term equity: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815512" y="5269706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886950" y="5212556"/>
            <a:ext cx="7543800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£30,000 from ESG-Focused Angels: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Targeting syndicates that mandate social governance, securing not just capital, but strategic mentorship and industry credibility.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9815512" y="6641306"/>
            <a:ext cx="42862" cy="3952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430"/>
              </a:lnSpc>
            </a:pP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•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9886950" y="6584156"/>
            <a:ext cx="7543800" cy="1223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037"/>
              </a:lnSpc>
            </a:pPr>
            <a:r>
              <a:rPr lang="en-US" sz="2025" b="true">
                <a:solidFill>
                  <a:srgbClr val="D1D5DB"/>
                </a:solidFill>
                <a:latin typeface="Arimo Bold"/>
                <a:ea typeface="Arimo Bold"/>
                <a:cs typeface="Arimo Bold"/>
                <a:sym typeface="Arimo Bold"/>
              </a:rPr>
              <a:t>£15,000 Government Start-Up Loan:</a:t>
            </a:r>
            <a:r>
              <a:rPr lang="en-US" sz="20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 Utilizing favorable fixed-rate, equity-free government schemes to cover the remaining balance and prevent excessive early dilution.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57250" y="828675"/>
            <a:ext cx="17402175" cy="785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0"/>
              </a:lnSpc>
            </a:pP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Funding </a:t>
            </a:r>
            <a:r>
              <a:rPr lang="en-US" sz="49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Requirements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50106" y="2514600"/>
            <a:ext cx="16587788" cy="6586538"/>
            <a:chOff x="0" y="0"/>
            <a:chExt cx="22117050" cy="878205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2117050" cy="8782050"/>
            </a:xfrm>
            <a:custGeom>
              <a:avLst/>
              <a:gdLst/>
              <a:ahLst/>
              <a:cxnLst/>
              <a:rect r="r" b="b" t="t" l="l"/>
              <a:pathLst>
                <a:path h="8782050" w="22117050">
                  <a:moveTo>
                    <a:pt x="0" y="0"/>
                  </a:moveTo>
                  <a:lnTo>
                    <a:pt x="22117050" y="0"/>
                  </a:lnTo>
                  <a:lnTo>
                    <a:pt x="22117050" y="8782050"/>
                  </a:lnTo>
                  <a:lnTo>
                    <a:pt x="0" y="8782050"/>
                  </a:lnTo>
                </a:path>
              </a:pathLst>
            </a:custGeom>
            <a:solidFill>
              <a:srgbClr val="171717"/>
            </a:solidFill>
            <a:ln w="14288" cap="sq">
              <a:solidFill>
                <a:srgbClr val="4A7EBB"/>
              </a:solidFill>
              <a:prstDash val="solid"/>
              <a:miter/>
            </a:ln>
          </p:spPr>
        </p:sp>
      </p:grpSp>
      <p:graphicFrame>
        <p:nvGraphicFramePr>
          <p:cNvPr name="Table 4" id="4"/>
          <p:cNvGraphicFramePr>
            <a:graphicFrameLocks noGrp="true"/>
          </p:cNvGraphicFramePr>
          <p:nvPr/>
        </p:nvGraphicFramePr>
        <p:xfrm>
          <a:off x="857250" y="2521743"/>
          <a:ext cx="16535400" cy="6534150"/>
        </p:xfrm>
        <a:graphic>
          <a:graphicData uri="http://schemas.openxmlformats.org/drawingml/2006/table">
            <a:tbl>
              <a:tblPr/>
              <a:tblGrid>
                <a:gridCol w="4121600"/>
                <a:gridCol w="9399832"/>
                <a:gridCol w="3013969"/>
              </a:tblGrid>
              <a:tr h="93344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00"/>
                        </a:lnSpc>
                        <a:defRPr/>
                      </a:pPr>
                      <a:r>
                        <a:rPr lang="en-US" sz="2250" b="true">
                          <a:solidFill>
                            <a:srgbClr val="DEFF9A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Expense Category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00"/>
                        </a:lnSpc>
                        <a:defRPr/>
                      </a:pPr>
                      <a:r>
                        <a:rPr lang="en-US" sz="2250" b="true">
                          <a:solidFill>
                            <a:srgbClr val="DEFF9A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Description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700"/>
                        </a:lnSpc>
                        <a:defRPr/>
                      </a:pPr>
                      <a:r>
                        <a:rPr lang="en-US" sz="2250" b="true">
                          <a:solidFill>
                            <a:srgbClr val="DEFF9A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Estimated Cost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62626"/>
                    </a:solidFill>
                  </a:tcPr>
                </a:tc>
              </a:tr>
              <a:tr h="93344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D1D5DB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Capital Equipment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1x Heavy-lift cinematic drone, 2x FPV rigs, 1x backup prosumer drone.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£22,000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344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D1D5DB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Sustainability Infrastructure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High-capacity portable solar generators, panels, and transport cases.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£4,500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344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D1D5DB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IT &amp; Hardware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High-performance editing workstation, redundant SSDs, grading monitors.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£5,500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344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D1D5DB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Licenses &amp; Insurance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CAA commercial licenses, GVC training, £5M Public Liability Insurance.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£2,500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3449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D1D5DB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Marketing &amp; Digital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Website development, branding, social media ads, PR launch campaign.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£3,500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33455"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D1D5DB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Working Capital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Buffer for travel, software subscriptions (Adobe), and legal fees.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D1D5DB"/>
                          </a:solidFill>
                          <a:latin typeface="Arimo"/>
                          <a:ea typeface="Arimo"/>
                          <a:cs typeface="Arimo"/>
                          <a:sym typeface="Arimo"/>
                        </a:rPr>
                        <a:t>£7,000</a:t>
                      </a:r>
                      <a:endParaRPr lang="en-US" sz="1100"/>
                    </a:p>
                  </a:txBody>
                  <a:tcPr marL="63500" marR="63500" marT="63500" marB="63500" anchor="ctr">
                    <a:lnL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4762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name="Group 5" id="5"/>
          <p:cNvGrpSpPr/>
          <p:nvPr/>
        </p:nvGrpSpPr>
        <p:grpSpPr>
          <a:xfrm rot="0">
            <a:off x="857250" y="3514725"/>
            <a:ext cx="4131097" cy="14288"/>
            <a:chOff x="0" y="0"/>
            <a:chExt cx="5508130" cy="1905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5508117" cy="19050"/>
            </a:xfrm>
            <a:custGeom>
              <a:avLst/>
              <a:gdLst/>
              <a:ahLst/>
              <a:cxnLst/>
              <a:rect r="r" b="b" t="t" l="l"/>
              <a:pathLst>
                <a:path h="19050" w="5508117">
                  <a:moveTo>
                    <a:pt x="0" y="0"/>
                  </a:moveTo>
                  <a:lnTo>
                    <a:pt x="5508117" y="0"/>
                  </a:lnTo>
                  <a:lnTo>
                    <a:pt x="5508117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7" id="7"/>
          <p:cNvGrpSpPr/>
          <p:nvPr/>
        </p:nvGrpSpPr>
        <p:grpSpPr>
          <a:xfrm rot="0">
            <a:off x="4988347" y="3514725"/>
            <a:ext cx="9421492" cy="14288"/>
            <a:chOff x="0" y="0"/>
            <a:chExt cx="12561989" cy="1905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2561951" cy="19050"/>
            </a:xfrm>
            <a:custGeom>
              <a:avLst/>
              <a:gdLst/>
              <a:ahLst/>
              <a:cxnLst/>
              <a:rect r="r" b="b" t="t" l="l"/>
              <a:pathLst>
                <a:path h="19050" w="12561951">
                  <a:moveTo>
                    <a:pt x="0" y="0"/>
                  </a:moveTo>
                  <a:lnTo>
                    <a:pt x="12561951" y="0"/>
                  </a:lnTo>
                  <a:lnTo>
                    <a:pt x="12561951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9" id="9"/>
          <p:cNvGrpSpPr/>
          <p:nvPr/>
        </p:nvGrpSpPr>
        <p:grpSpPr>
          <a:xfrm rot="0">
            <a:off x="14409839" y="3514725"/>
            <a:ext cx="3020911" cy="14288"/>
            <a:chOff x="0" y="0"/>
            <a:chExt cx="4027881" cy="1905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027932" cy="19050"/>
            </a:xfrm>
            <a:custGeom>
              <a:avLst/>
              <a:gdLst/>
              <a:ahLst/>
              <a:cxnLst/>
              <a:rect r="r" b="b" t="t" l="l"/>
              <a:pathLst>
                <a:path h="19050" w="4027932">
                  <a:moveTo>
                    <a:pt x="0" y="0"/>
                  </a:moveTo>
                  <a:lnTo>
                    <a:pt x="4027932" y="0"/>
                  </a:lnTo>
                  <a:lnTo>
                    <a:pt x="4027932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857250" y="4443412"/>
            <a:ext cx="4131097" cy="14288"/>
            <a:chOff x="0" y="0"/>
            <a:chExt cx="5508130" cy="1905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5508117" cy="19050"/>
            </a:xfrm>
            <a:custGeom>
              <a:avLst/>
              <a:gdLst/>
              <a:ahLst/>
              <a:cxnLst/>
              <a:rect r="r" b="b" t="t" l="l"/>
              <a:pathLst>
                <a:path h="19050" w="5508117">
                  <a:moveTo>
                    <a:pt x="0" y="0"/>
                  </a:moveTo>
                  <a:lnTo>
                    <a:pt x="5508117" y="0"/>
                  </a:lnTo>
                  <a:lnTo>
                    <a:pt x="5508117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4988347" y="4443412"/>
            <a:ext cx="9421492" cy="14288"/>
            <a:chOff x="0" y="0"/>
            <a:chExt cx="12561989" cy="1905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2561951" cy="19050"/>
            </a:xfrm>
            <a:custGeom>
              <a:avLst/>
              <a:gdLst/>
              <a:ahLst/>
              <a:cxnLst/>
              <a:rect r="r" b="b" t="t" l="l"/>
              <a:pathLst>
                <a:path h="19050" w="12561951">
                  <a:moveTo>
                    <a:pt x="0" y="0"/>
                  </a:moveTo>
                  <a:lnTo>
                    <a:pt x="12561951" y="0"/>
                  </a:lnTo>
                  <a:lnTo>
                    <a:pt x="12561951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14409839" y="4443412"/>
            <a:ext cx="3020911" cy="14288"/>
            <a:chOff x="0" y="0"/>
            <a:chExt cx="4027881" cy="1905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4027932" cy="19050"/>
            </a:xfrm>
            <a:custGeom>
              <a:avLst/>
              <a:gdLst/>
              <a:ahLst/>
              <a:cxnLst/>
              <a:rect r="r" b="b" t="t" l="l"/>
              <a:pathLst>
                <a:path h="19050" w="4027932">
                  <a:moveTo>
                    <a:pt x="0" y="0"/>
                  </a:moveTo>
                  <a:lnTo>
                    <a:pt x="4027932" y="0"/>
                  </a:lnTo>
                  <a:lnTo>
                    <a:pt x="4027932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857250" y="5372100"/>
            <a:ext cx="4131097" cy="14288"/>
            <a:chOff x="0" y="0"/>
            <a:chExt cx="5508130" cy="19050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5508117" cy="19050"/>
            </a:xfrm>
            <a:custGeom>
              <a:avLst/>
              <a:gdLst/>
              <a:ahLst/>
              <a:cxnLst/>
              <a:rect r="r" b="b" t="t" l="l"/>
              <a:pathLst>
                <a:path h="19050" w="5508117">
                  <a:moveTo>
                    <a:pt x="0" y="0"/>
                  </a:moveTo>
                  <a:lnTo>
                    <a:pt x="5508117" y="0"/>
                  </a:lnTo>
                  <a:lnTo>
                    <a:pt x="5508117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19" id="19"/>
          <p:cNvGrpSpPr/>
          <p:nvPr/>
        </p:nvGrpSpPr>
        <p:grpSpPr>
          <a:xfrm rot="0">
            <a:off x="4988347" y="5372100"/>
            <a:ext cx="9421492" cy="14288"/>
            <a:chOff x="0" y="0"/>
            <a:chExt cx="12561989" cy="1905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2561951" cy="19050"/>
            </a:xfrm>
            <a:custGeom>
              <a:avLst/>
              <a:gdLst/>
              <a:ahLst/>
              <a:cxnLst/>
              <a:rect r="r" b="b" t="t" l="l"/>
              <a:pathLst>
                <a:path h="19050" w="12561951">
                  <a:moveTo>
                    <a:pt x="0" y="0"/>
                  </a:moveTo>
                  <a:lnTo>
                    <a:pt x="12561951" y="0"/>
                  </a:lnTo>
                  <a:lnTo>
                    <a:pt x="12561951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21" id="21"/>
          <p:cNvGrpSpPr/>
          <p:nvPr/>
        </p:nvGrpSpPr>
        <p:grpSpPr>
          <a:xfrm rot="0">
            <a:off x="14409839" y="5372100"/>
            <a:ext cx="3020911" cy="14288"/>
            <a:chOff x="0" y="0"/>
            <a:chExt cx="4027881" cy="1905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4027932" cy="19050"/>
            </a:xfrm>
            <a:custGeom>
              <a:avLst/>
              <a:gdLst/>
              <a:ahLst/>
              <a:cxnLst/>
              <a:rect r="r" b="b" t="t" l="l"/>
              <a:pathLst>
                <a:path h="19050" w="4027932">
                  <a:moveTo>
                    <a:pt x="0" y="0"/>
                  </a:moveTo>
                  <a:lnTo>
                    <a:pt x="4027932" y="0"/>
                  </a:lnTo>
                  <a:lnTo>
                    <a:pt x="4027932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23" id="23"/>
          <p:cNvGrpSpPr/>
          <p:nvPr/>
        </p:nvGrpSpPr>
        <p:grpSpPr>
          <a:xfrm rot="0">
            <a:off x="857250" y="6300788"/>
            <a:ext cx="4131097" cy="14288"/>
            <a:chOff x="0" y="0"/>
            <a:chExt cx="5508130" cy="1905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5508117" cy="19050"/>
            </a:xfrm>
            <a:custGeom>
              <a:avLst/>
              <a:gdLst/>
              <a:ahLst/>
              <a:cxnLst/>
              <a:rect r="r" b="b" t="t" l="l"/>
              <a:pathLst>
                <a:path h="19050" w="5508117">
                  <a:moveTo>
                    <a:pt x="0" y="0"/>
                  </a:moveTo>
                  <a:lnTo>
                    <a:pt x="5508117" y="0"/>
                  </a:lnTo>
                  <a:lnTo>
                    <a:pt x="5508117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25" id="25"/>
          <p:cNvGrpSpPr/>
          <p:nvPr/>
        </p:nvGrpSpPr>
        <p:grpSpPr>
          <a:xfrm rot="0">
            <a:off x="4988347" y="6300788"/>
            <a:ext cx="9421492" cy="14288"/>
            <a:chOff x="0" y="0"/>
            <a:chExt cx="12561989" cy="1905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12561951" cy="19050"/>
            </a:xfrm>
            <a:custGeom>
              <a:avLst/>
              <a:gdLst/>
              <a:ahLst/>
              <a:cxnLst/>
              <a:rect r="r" b="b" t="t" l="l"/>
              <a:pathLst>
                <a:path h="19050" w="12561951">
                  <a:moveTo>
                    <a:pt x="0" y="0"/>
                  </a:moveTo>
                  <a:lnTo>
                    <a:pt x="12561951" y="0"/>
                  </a:lnTo>
                  <a:lnTo>
                    <a:pt x="12561951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27" id="27"/>
          <p:cNvGrpSpPr/>
          <p:nvPr/>
        </p:nvGrpSpPr>
        <p:grpSpPr>
          <a:xfrm rot="0">
            <a:off x="14409839" y="6300788"/>
            <a:ext cx="3020911" cy="14288"/>
            <a:chOff x="0" y="0"/>
            <a:chExt cx="4027881" cy="1905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4027932" cy="19050"/>
            </a:xfrm>
            <a:custGeom>
              <a:avLst/>
              <a:gdLst/>
              <a:ahLst/>
              <a:cxnLst/>
              <a:rect r="r" b="b" t="t" l="l"/>
              <a:pathLst>
                <a:path h="19050" w="4027932">
                  <a:moveTo>
                    <a:pt x="0" y="0"/>
                  </a:moveTo>
                  <a:lnTo>
                    <a:pt x="4027932" y="0"/>
                  </a:lnTo>
                  <a:lnTo>
                    <a:pt x="4027932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29" id="29"/>
          <p:cNvGrpSpPr/>
          <p:nvPr/>
        </p:nvGrpSpPr>
        <p:grpSpPr>
          <a:xfrm rot="0">
            <a:off x="857250" y="7229475"/>
            <a:ext cx="4131097" cy="14288"/>
            <a:chOff x="0" y="0"/>
            <a:chExt cx="5508130" cy="19050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5508117" cy="19050"/>
            </a:xfrm>
            <a:custGeom>
              <a:avLst/>
              <a:gdLst/>
              <a:ahLst/>
              <a:cxnLst/>
              <a:rect r="r" b="b" t="t" l="l"/>
              <a:pathLst>
                <a:path h="19050" w="5508117">
                  <a:moveTo>
                    <a:pt x="0" y="0"/>
                  </a:moveTo>
                  <a:lnTo>
                    <a:pt x="5508117" y="0"/>
                  </a:lnTo>
                  <a:lnTo>
                    <a:pt x="5508117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31" id="31"/>
          <p:cNvGrpSpPr/>
          <p:nvPr/>
        </p:nvGrpSpPr>
        <p:grpSpPr>
          <a:xfrm rot="0">
            <a:off x="4988347" y="7229475"/>
            <a:ext cx="9421492" cy="14288"/>
            <a:chOff x="0" y="0"/>
            <a:chExt cx="12561989" cy="19050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12561951" cy="19050"/>
            </a:xfrm>
            <a:custGeom>
              <a:avLst/>
              <a:gdLst/>
              <a:ahLst/>
              <a:cxnLst/>
              <a:rect r="r" b="b" t="t" l="l"/>
              <a:pathLst>
                <a:path h="19050" w="12561951">
                  <a:moveTo>
                    <a:pt x="0" y="0"/>
                  </a:moveTo>
                  <a:lnTo>
                    <a:pt x="12561951" y="0"/>
                  </a:lnTo>
                  <a:lnTo>
                    <a:pt x="12561951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33" id="33"/>
          <p:cNvGrpSpPr/>
          <p:nvPr/>
        </p:nvGrpSpPr>
        <p:grpSpPr>
          <a:xfrm rot="0">
            <a:off x="14409839" y="7229475"/>
            <a:ext cx="3020911" cy="14288"/>
            <a:chOff x="0" y="0"/>
            <a:chExt cx="4027881" cy="19050"/>
          </a:xfrm>
        </p:grpSpPr>
        <p:sp>
          <p:nvSpPr>
            <p:cNvPr name="Freeform 34" id="34"/>
            <p:cNvSpPr/>
            <p:nvPr/>
          </p:nvSpPr>
          <p:spPr>
            <a:xfrm flipH="false" flipV="false" rot="0">
              <a:off x="0" y="0"/>
              <a:ext cx="4027932" cy="19050"/>
            </a:xfrm>
            <a:custGeom>
              <a:avLst/>
              <a:gdLst/>
              <a:ahLst/>
              <a:cxnLst/>
              <a:rect r="r" b="b" t="t" l="l"/>
              <a:pathLst>
                <a:path h="19050" w="4027932">
                  <a:moveTo>
                    <a:pt x="0" y="0"/>
                  </a:moveTo>
                  <a:lnTo>
                    <a:pt x="4027932" y="0"/>
                  </a:lnTo>
                  <a:lnTo>
                    <a:pt x="4027932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35" id="35"/>
          <p:cNvGrpSpPr/>
          <p:nvPr/>
        </p:nvGrpSpPr>
        <p:grpSpPr>
          <a:xfrm rot="0">
            <a:off x="857250" y="8158162"/>
            <a:ext cx="4131097" cy="14288"/>
            <a:chOff x="0" y="0"/>
            <a:chExt cx="5508130" cy="19050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5508117" cy="19050"/>
            </a:xfrm>
            <a:custGeom>
              <a:avLst/>
              <a:gdLst/>
              <a:ahLst/>
              <a:cxnLst/>
              <a:rect r="r" b="b" t="t" l="l"/>
              <a:pathLst>
                <a:path h="19050" w="5508117">
                  <a:moveTo>
                    <a:pt x="0" y="0"/>
                  </a:moveTo>
                  <a:lnTo>
                    <a:pt x="5508117" y="0"/>
                  </a:lnTo>
                  <a:lnTo>
                    <a:pt x="5508117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37" id="37"/>
          <p:cNvGrpSpPr/>
          <p:nvPr/>
        </p:nvGrpSpPr>
        <p:grpSpPr>
          <a:xfrm rot="0">
            <a:off x="4988347" y="8158162"/>
            <a:ext cx="9421492" cy="14288"/>
            <a:chOff x="0" y="0"/>
            <a:chExt cx="12561989" cy="19050"/>
          </a:xfrm>
        </p:grpSpPr>
        <p:sp>
          <p:nvSpPr>
            <p:cNvPr name="Freeform 38" id="38"/>
            <p:cNvSpPr/>
            <p:nvPr/>
          </p:nvSpPr>
          <p:spPr>
            <a:xfrm flipH="false" flipV="false" rot="0">
              <a:off x="0" y="0"/>
              <a:ext cx="12561951" cy="19050"/>
            </a:xfrm>
            <a:custGeom>
              <a:avLst/>
              <a:gdLst/>
              <a:ahLst/>
              <a:cxnLst/>
              <a:rect r="r" b="b" t="t" l="l"/>
              <a:pathLst>
                <a:path h="19050" w="12561951">
                  <a:moveTo>
                    <a:pt x="0" y="0"/>
                  </a:moveTo>
                  <a:lnTo>
                    <a:pt x="12561951" y="0"/>
                  </a:lnTo>
                  <a:lnTo>
                    <a:pt x="12561951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grpSp>
        <p:nvGrpSpPr>
          <p:cNvPr name="Group 39" id="39"/>
          <p:cNvGrpSpPr/>
          <p:nvPr/>
        </p:nvGrpSpPr>
        <p:grpSpPr>
          <a:xfrm rot="0">
            <a:off x="14409839" y="8158162"/>
            <a:ext cx="3020911" cy="14288"/>
            <a:chOff x="0" y="0"/>
            <a:chExt cx="4027881" cy="19050"/>
          </a:xfrm>
        </p:grpSpPr>
        <p:sp>
          <p:nvSpPr>
            <p:cNvPr name="Freeform 40" id="40"/>
            <p:cNvSpPr/>
            <p:nvPr/>
          </p:nvSpPr>
          <p:spPr>
            <a:xfrm flipH="false" flipV="false" rot="0">
              <a:off x="0" y="0"/>
              <a:ext cx="4027932" cy="19050"/>
            </a:xfrm>
            <a:custGeom>
              <a:avLst/>
              <a:gdLst/>
              <a:ahLst/>
              <a:cxnLst/>
              <a:rect r="r" b="b" t="t" l="l"/>
              <a:pathLst>
                <a:path h="19050" w="4027932">
                  <a:moveTo>
                    <a:pt x="0" y="0"/>
                  </a:moveTo>
                  <a:lnTo>
                    <a:pt x="4027932" y="0"/>
                  </a:lnTo>
                  <a:lnTo>
                    <a:pt x="4027932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262626"/>
            </a:solidFill>
          </p:spPr>
        </p:sp>
      </p:grpSp>
      <p:sp>
        <p:nvSpPr>
          <p:cNvPr name="TextBox 41" id="41"/>
          <p:cNvSpPr txBox="true"/>
          <p:nvPr/>
        </p:nvSpPr>
        <p:spPr>
          <a:xfrm rot="0">
            <a:off x="857250" y="828675"/>
            <a:ext cx="17402175" cy="785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0"/>
              </a:lnSpc>
            </a:pP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Capital </a:t>
            </a:r>
            <a:r>
              <a:rPr lang="en-US" sz="4950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Allocation</a:t>
            </a: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 (Month 1)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42912" y="3448050"/>
            <a:ext cx="17402175" cy="1595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150"/>
              </a:lnSpc>
            </a:pPr>
            <a:r>
              <a:rPr lang="en-US" sz="10125">
                <a:solidFill>
                  <a:srgbClr val="DEFF9A"/>
                </a:solidFill>
                <a:latin typeface="Arimo"/>
                <a:ea typeface="Arimo"/>
                <a:cs typeface="Arimo"/>
                <a:sym typeface="Arimo"/>
              </a:rPr>
              <a:t>Questions?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857250" y="5233988"/>
            <a:ext cx="16573500" cy="6524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87"/>
              </a:lnSpc>
            </a:pPr>
            <a:r>
              <a:rPr lang="en-US" sz="2925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Thank you for your time.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857250" y="6438900"/>
            <a:ext cx="16573500" cy="361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00"/>
              </a:lnSpc>
            </a:pPr>
            <a:r>
              <a:rPr lang="en-US" sz="2250">
                <a:solidFill>
                  <a:srgbClr val="9CA3AF"/>
                </a:solidFill>
                <a:latin typeface="Arimo"/>
                <a:ea typeface="Arimo"/>
                <a:cs typeface="Arimo"/>
                <a:sym typeface="Arimo"/>
              </a:rPr>
              <a:t>Glody Mabala | AeroGreen Cinematics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364456" y="5800725"/>
            <a:ext cx="15559088" cy="14288"/>
            <a:chOff x="0" y="0"/>
            <a:chExt cx="20745450" cy="1905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0745450" cy="19050"/>
            </a:xfrm>
            <a:custGeom>
              <a:avLst/>
              <a:gdLst/>
              <a:ahLst/>
              <a:cxnLst/>
              <a:rect r="r" b="b" t="t" l="l"/>
              <a:pathLst>
                <a:path h="19050" w="20745450">
                  <a:moveTo>
                    <a:pt x="0" y="0"/>
                  </a:moveTo>
                  <a:lnTo>
                    <a:pt x="20745450" y="0"/>
                  </a:lnTo>
                  <a:lnTo>
                    <a:pt x="20745450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757575"/>
            </a:solidFill>
          </p:spPr>
        </p:sp>
      </p:grpSp>
      <p:grpSp>
        <p:nvGrpSpPr>
          <p:cNvPr name="Group 4" id="4"/>
          <p:cNvGrpSpPr/>
          <p:nvPr/>
        </p:nvGrpSpPr>
        <p:grpSpPr>
          <a:xfrm rot="0">
            <a:off x="1364456" y="5800725"/>
            <a:ext cx="15559088" cy="14288"/>
            <a:chOff x="0" y="0"/>
            <a:chExt cx="20745450" cy="1905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0745450" cy="19050"/>
            </a:xfrm>
            <a:custGeom>
              <a:avLst/>
              <a:gdLst/>
              <a:ahLst/>
              <a:cxnLst/>
              <a:rect r="r" b="b" t="t" l="l"/>
              <a:pathLst>
                <a:path h="19050" w="20745450">
                  <a:moveTo>
                    <a:pt x="0" y="0"/>
                  </a:moveTo>
                  <a:lnTo>
                    <a:pt x="20745450" y="0"/>
                  </a:lnTo>
                  <a:lnTo>
                    <a:pt x="20745450" y="19050"/>
                  </a:lnTo>
                  <a:lnTo>
                    <a:pt x="0" y="19050"/>
                  </a:lnTo>
                  <a:close/>
                </a:path>
              </a:pathLst>
            </a:custGeom>
            <a:solidFill>
              <a:srgbClr val="757575"/>
            </a:solidFill>
          </p:spPr>
        </p:sp>
      </p:grpSp>
      <p:grpSp>
        <p:nvGrpSpPr>
          <p:cNvPr name="Group 6" id="6"/>
          <p:cNvGrpSpPr/>
          <p:nvPr/>
        </p:nvGrpSpPr>
        <p:grpSpPr>
          <a:xfrm rot="0">
            <a:off x="1364456" y="4786312"/>
            <a:ext cx="1285875" cy="714375"/>
            <a:chOff x="0" y="0"/>
            <a:chExt cx="1714500" cy="952500"/>
          </a:xfrm>
        </p:grpSpPr>
        <p:sp>
          <p:nvSpPr>
            <p:cNvPr name="Freeform 7" id="7" descr="image.png"/>
            <p:cNvSpPr/>
            <p:nvPr/>
          </p:nvSpPr>
          <p:spPr>
            <a:xfrm flipH="false" flipV="false" rot="0">
              <a:off x="0" y="0"/>
              <a:ext cx="1714500" cy="952500"/>
            </a:xfrm>
            <a:custGeom>
              <a:avLst/>
              <a:gdLst/>
              <a:ahLst/>
              <a:cxnLst/>
              <a:rect r="r" b="b" t="t" l="l"/>
              <a:pathLst>
                <a:path h="952500" w="1714500">
                  <a:moveTo>
                    <a:pt x="0" y="0"/>
                  </a:moveTo>
                  <a:lnTo>
                    <a:pt x="1714500" y="0"/>
                  </a:lnTo>
                  <a:lnTo>
                    <a:pt x="1714500" y="952500"/>
                  </a:lnTo>
                  <a:lnTo>
                    <a:pt x="0" y="9525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555" t="0" r="-555" b="0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2865681" y="4738687"/>
            <a:ext cx="13916025" cy="3262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193"/>
              </a:lnSpc>
            </a:pPr>
            <a:r>
              <a:rPr lang="en-US" sz="1462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https://sm.pcmag.com/t/pcmag_me/review/d/dji-avata-/dji-avata-360_fbp3.1920.jpg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865681" y="5060156"/>
            <a:ext cx="13916025" cy="3505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700"/>
              </a:lnSpc>
            </a:pPr>
            <a:r>
              <a:rPr lang="en-US" sz="1800">
                <a:solidFill>
                  <a:srgbClr val="D1D5DB"/>
                </a:solidFill>
                <a:latin typeface="Arimo"/>
                <a:ea typeface="Arimo"/>
                <a:cs typeface="Arimo"/>
                <a:sym typeface="Arimo"/>
              </a:rPr>
              <a:t>Source: </a:t>
            </a:r>
            <a:r>
              <a:rPr lang="en-US" sz="1800">
                <a:solidFill>
                  <a:srgbClr val="4F46E5"/>
                </a:solidFill>
                <a:latin typeface="Arimo"/>
                <a:ea typeface="Arimo"/>
                <a:cs typeface="Arimo"/>
                <a:sym typeface="Arimo"/>
              </a:rPr>
              <a:t>me.pcmag.com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57250" y="828675"/>
            <a:ext cx="17402175" cy="785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940"/>
              </a:lnSpc>
            </a:pPr>
            <a:r>
              <a:rPr lang="en-US" sz="4950">
                <a:solidFill>
                  <a:srgbClr val="F3F4F6"/>
                </a:solidFill>
                <a:latin typeface="Arimo"/>
                <a:ea typeface="Arimo"/>
                <a:cs typeface="Arimo"/>
                <a:sym typeface="Arimo"/>
              </a:rPr>
              <a:t>Image Sources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A0A0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>
            <a:hlinkClick action="ppaction://media"/>
          </p:cNvPr>
          <p:cNvPicPr>
            <a:picLocks noChangeAspect="true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"/>
          <a:srcRect l="0" t="20504" r="0" b="4410"/>
          <a:stretch>
            <a:fillRect/>
          </a:stretch>
        </p:blipFill>
        <p:spPr>
          <a:xfrm flipH="false" flipV="false" rot="0">
            <a:off x="20567" y="0"/>
            <a:ext cx="18267433" cy="10287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dur="indefinite" restart="never" nodeType="tmRoot">
          <p:childTnLst>
            <p:video>
              <p:cMediaNode vol="100000">
                <p:cTn fill="hold" display="false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DAHR1TBIfpc</dc:identifier>
  <dcterms:modified xsi:type="dcterms:W3CDTF">2011-08-01T06:04:30Z</dcterms:modified>
  <cp:revision>1</cp:revision>
  <dc:title>AeroGreen Cinematics Business Plan.pptx</dc:title>
</cp:coreProperties>
</file>